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2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1" r:id="rId1"/>
  </p:sldMasterIdLst>
  <p:notesMasterIdLst>
    <p:notesMasterId r:id="rId24"/>
  </p:notesMasterIdLst>
  <p:handoutMasterIdLst>
    <p:handoutMasterId r:id="rId25"/>
  </p:handoutMasterIdLst>
  <p:sldIdLst>
    <p:sldId id="310" r:id="rId2"/>
    <p:sldId id="312" r:id="rId3"/>
    <p:sldId id="317" r:id="rId4"/>
    <p:sldId id="258" r:id="rId5"/>
    <p:sldId id="260" r:id="rId6"/>
    <p:sldId id="321" r:id="rId7"/>
    <p:sldId id="318" r:id="rId8"/>
    <p:sldId id="263" r:id="rId9"/>
    <p:sldId id="265" r:id="rId10"/>
    <p:sldId id="267" r:id="rId11"/>
    <p:sldId id="314" r:id="rId12"/>
    <p:sldId id="319" r:id="rId13"/>
    <p:sldId id="313" r:id="rId14"/>
    <p:sldId id="270" r:id="rId15"/>
    <p:sldId id="273" r:id="rId16"/>
    <p:sldId id="280" r:id="rId17"/>
    <p:sldId id="284" r:id="rId18"/>
    <p:sldId id="288" r:id="rId19"/>
    <p:sldId id="320" r:id="rId20"/>
    <p:sldId id="315" r:id="rId21"/>
    <p:sldId id="316" r:id="rId22"/>
    <p:sldId id="291" r:id="rId23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CED2"/>
    <a:srgbClr val="01B2E5"/>
    <a:srgbClr val="395A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67" autoAdjust="0"/>
    <p:restoredTop sz="94660"/>
  </p:normalViewPr>
  <p:slideViewPr>
    <p:cSldViewPr snapToObjects="1">
      <p:cViewPr>
        <p:scale>
          <a:sx n="100" d="100"/>
          <a:sy n="100" d="100"/>
        </p:scale>
        <p:origin x="-1944" y="-690"/>
      </p:cViewPr>
      <p:guideLst>
        <p:guide orient="horz" pos="2160"/>
        <p:guide orient="horz" pos="3748"/>
        <p:guide orient="horz" pos="119"/>
        <p:guide orient="horz" pos="572"/>
        <p:guide orient="horz" pos="799"/>
        <p:guide pos="2880"/>
        <p:guide pos="240"/>
        <p:guide pos="5520"/>
        <p:guide pos="2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Objects="1" showGuides="1">
      <p:cViewPr varScale="1">
        <p:scale>
          <a:sx n="126" d="100"/>
          <a:sy n="126" d="100"/>
        </p:scale>
        <p:origin x="-489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33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F436BB-4BDA-E548-B9D6-2E26363761C0}" type="datetime1">
              <a:rPr/>
              <a:pPr/>
              <a:t>12/8/11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413F1-66D4-7148-8BA3-D21D1538B95B}" type="slidenum">
              <a:rPr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39026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6B3D4-0EBC-FE4F-9A01-9FD400D2C6C7}" type="datetime1">
              <a:rPr/>
              <a:pPr/>
              <a:t>12/8/11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BEFDC-B6AE-5E4B-925E-95A1C650118B}" type="slidenum">
              <a:rPr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4228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jp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tu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276600" y="1524000"/>
            <a:ext cx="5257800" cy="2076451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ts val="4000"/>
              </a:lnSpc>
              <a:spcAft>
                <a:spcPts val="0"/>
              </a:spcAft>
              <a:defRPr sz="3600" b="1" i="0" cap="all" baseline="0">
                <a:solidFill>
                  <a:schemeClr val="bg1"/>
                </a:solidFill>
                <a:latin typeface="Arial Bold"/>
                <a:cs typeface="Arial Bold"/>
              </a:defRPr>
            </a:lvl1pPr>
          </a:lstStyle>
          <a:p>
            <a:r>
              <a:rPr lang="fi-FI"/>
              <a:t>OTSIKKO</a:t>
            </a:r>
            <a:br>
              <a:rPr lang="fi-FI"/>
            </a:br>
            <a:r>
              <a:rPr lang="fi-FI"/>
              <a:t>TÄHÄN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76600" y="3886200"/>
            <a:ext cx="5257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2400"/>
              </a:lnSpc>
              <a:buNone/>
              <a:defRPr sz="18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Nimi, titteli</a:t>
            </a:r>
          </a:p>
          <a:p>
            <a:r>
              <a:rPr lang="fi-FI"/>
              <a:t>Paikka</a:t>
            </a:r>
          </a:p>
          <a:p>
            <a:r>
              <a:rPr lang="fi-FI"/>
              <a:t>Päivämäärä, aika</a:t>
            </a:r>
          </a:p>
        </p:txBody>
      </p:sp>
      <p:sp>
        <p:nvSpPr>
          <p:cNvPr id="4" name="Suorakulmio 3"/>
          <p:cNvSpPr/>
          <p:nvPr/>
        </p:nvSpPr>
        <p:spPr>
          <a:xfrm>
            <a:off x="6588224" y="5545930"/>
            <a:ext cx="2555776" cy="9453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1" y="5712608"/>
            <a:ext cx="1666303" cy="612000"/>
          </a:xfrm>
          <a:prstGeom prst="rect">
            <a:avLst/>
          </a:prstGeom>
        </p:spPr>
      </p:pic>
      <p:sp>
        <p:nvSpPr>
          <p:cNvPr id="8" name="Suorakulmio 7"/>
          <p:cNvSpPr/>
          <p:nvPr userDrawn="1"/>
        </p:nvSpPr>
        <p:spPr>
          <a:xfrm>
            <a:off x="6588224" y="5545930"/>
            <a:ext cx="2555776" cy="9453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0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1" y="5712608"/>
            <a:ext cx="1666303" cy="61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unainen val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276600" y="2348880"/>
            <a:ext cx="5105400" cy="123252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4000"/>
              </a:lnSpc>
              <a:defRPr sz="3600" b="1" i="0" cap="all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ltainen val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276600" y="2276872"/>
            <a:ext cx="5105400" cy="130452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4000"/>
              </a:lnSpc>
              <a:defRPr sz="3600" b="1" i="0" cap="all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pic>
        <p:nvPicPr>
          <p:cNvPr id="4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iitos-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276600" y="2438400"/>
            <a:ext cx="4495800" cy="11430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4000"/>
              </a:lnSpc>
              <a:defRPr sz="3600" b="1" i="0" cap="all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fi-FI"/>
              <a:t>KIITOS!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76600" y="3886200"/>
            <a:ext cx="5257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2400"/>
              </a:lnSpc>
              <a:buNone/>
              <a:defRPr sz="1800" baseline="0">
                <a:solidFill>
                  <a:schemeClr val="bg1"/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Nimi, titteli</a:t>
            </a:r>
          </a:p>
          <a:p>
            <a:r>
              <a:rPr lang="fi-FI"/>
              <a:t>Puh.</a:t>
            </a:r>
          </a:p>
          <a:p>
            <a:r>
              <a:rPr lang="fi-FI"/>
              <a:t>Päivämäärä, aika</a:t>
            </a:r>
          </a:p>
        </p:txBody>
      </p:sp>
      <p:pic>
        <p:nvPicPr>
          <p:cNvPr id="5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alt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381000" y="1340768"/>
            <a:ext cx="8382000" cy="46847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Otsikon paikkamerkki 1"/>
          <p:cNvSpPr>
            <a:spLocks noGrp="1"/>
          </p:cNvSpPr>
          <p:nvPr>
            <p:ph type="title"/>
          </p:nvPr>
        </p:nvSpPr>
        <p:spPr>
          <a:xfrm>
            <a:off x="32400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orakulmio 2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altosivu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" name="Content Placeholder 2"/>
          <p:cNvSpPr>
            <a:spLocks noGrp="1"/>
          </p:cNvSpPr>
          <p:nvPr>
            <p:ph idx="11"/>
          </p:nvPr>
        </p:nvSpPr>
        <p:spPr>
          <a:xfrm>
            <a:off x="381000" y="1339200"/>
            <a:ext cx="4114800" cy="46847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12" name="Content Placeholder 2"/>
          <p:cNvSpPr>
            <a:spLocks noGrp="1"/>
          </p:cNvSpPr>
          <p:nvPr>
            <p:ph idx="12"/>
          </p:nvPr>
        </p:nvSpPr>
        <p:spPr>
          <a:xfrm>
            <a:off x="4648200" y="1339200"/>
            <a:ext cx="4114800" cy="46847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8" name="Otsikon paikkamerkki 1"/>
          <p:cNvSpPr>
            <a:spLocks noGrp="1"/>
          </p:cNvSpPr>
          <p:nvPr>
            <p:ph type="title"/>
          </p:nvPr>
        </p:nvSpPr>
        <p:spPr>
          <a:xfrm>
            <a:off x="32385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1" name="Suorakulmio 10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uvasivu kuva kesk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Kuva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2"/>
          </p:nvPr>
        </p:nvSpPr>
        <p:spPr>
          <a:xfrm>
            <a:off x="381000" y="5713200"/>
            <a:ext cx="8382000" cy="381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395AA8"/>
              </a:buClr>
              <a:buSzPct val="100000"/>
              <a:buFontTx/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2pPr>
            <a:lvl3pPr marL="774700" indent="-28575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3pPr>
            <a:lvl4pPr marL="400050" indent="-342900">
              <a:buClr>
                <a:srgbClr val="395AA8"/>
              </a:buClr>
              <a:buFont typeface="+mj-lt"/>
              <a:buAutoNum type="arabicPeriod"/>
              <a:defRPr sz="1800" baseline="0">
                <a:latin typeface="Arial"/>
              </a:defRPr>
            </a:lvl4pPr>
            <a:lvl5pPr marL="641350" indent="-342900">
              <a:buClr>
                <a:srgbClr val="01B2E5"/>
              </a:buClr>
              <a:buFont typeface="+mj-lt"/>
              <a:buAutoNum type="arabicPeriod"/>
              <a:defRPr sz="1800" baseline="0">
                <a:latin typeface="Arial"/>
              </a:defRPr>
            </a:lvl5pPr>
            <a:lvl6pPr>
              <a:defRPr baseline="0"/>
            </a:lvl6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" name="Content Placeholder 2"/>
          <p:cNvSpPr>
            <a:spLocks noGrp="1"/>
          </p:cNvSpPr>
          <p:nvPr>
            <p:ph idx="11"/>
          </p:nvPr>
        </p:nvSpPr>
        <p:spPr>
          <a:xfrm>
            <a:off x="381000" y="1339200"/>
            <a:ext cx="8382000" cy="42973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12" name="Otsikon paikkamerkki 1"/>
          <p:cNvSpPr>
            <a:spLocks noGrp="1"/>
          </p:cNvSpPr>
          <p:nvPr>
            <p:ph type="title"/>
          </p:nvPr>
        </p:nvSpPr>
        <p:spPr>
          <a:xfrm>
            <a:off x="32385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4" name="Suorakulmio 13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uvasivu iso kuvapaik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1"/>
          </p:nvPr>
        </p:nvSpPr>
        <p:spPr>
          <a:xfrm>
            <a:off x="0" y="1223367"/>
            <a:ext cx="9144000" cy="564648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6" name="Otsikon paikkamerkki 1"/>
          <p:cNvSpPr>
            <a:spLocks noGrp="1"/>
          </p:cNvSpPr>
          <p:nvPr>
            <p:ph type="title"/>
          </p:nvPr>
        </p:nvSpPr>
        <p:spPr>
          <a:xfrm>
            <a:off x="32385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9" name="Suorakulmio 8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af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381000" y="5712296"/>
            <a:ext cx="8382000" cy="381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395AA8"/>
              </a:buClr>
              <a:buSzPct val="100000"/>
              <a:buFontTx/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2pPr>
            <a:lvl3pPr marL="774700" indent="-28575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3pPr>
            <a:lvl4pPr marL="400050" indent="-342900">
              <a:buClr>
                <a:srgbClr val="395AA8"/>
              </a:buClr>
              <a:buFont typeface="+mj-lt"/>
              <a:buAutoNum type="arabicPeriod"/>
              <a:defRPr sz="1800" baseline="0">
                <a:latin typeface="Arial"/>
              </a:defRPr>
            </a:lvl4pPr>
            <a:lvl5pPr marL="641350" indent="-342900">
              <a:buClr>
                <a:srgbClr val="01B2E5"/>
              </a:buClr>
              <a:buFont typeface="+mj-lt"/>
              <a:buAutoNum type="arabicPeriod"/>
              <a:defRPr sz="1800" baseline="0">
                <a:latin typeface="Arial"/>
              </a:defRPr>
            </a:lvl5pPr>
            <a:lvl6pPr>
              <a:defRPr baseline="0"/>
            </a:lvl6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1"/>
          </p:nvPr>
        </p:nvSpPr>
        <p:spPr>
          <a:xfrm>
            <a:off x="381000" y="1339200"/>
            <a:ext cx="8382000" cy="42973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11" name="Otsikon paikkamerkki 1"/>
          <p:cNvSpPr>
            <a:spLocks noGrp="1"/>
          </p:cNvSpPr>
          <p:nvPr>
            <p:ph type="title"/>
          </p:nvPr>
        </p:nvSpPr>
        <p:spPr>
          <a:xfrm>
            <a:off x="32385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Suorakulmio 11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inen val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276600" y="2348880"/>
            <a:ext cx="5105400" cy="123252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4000"/>
              </a:lnSpc>
              <a:defRPr sz="3600" b="1" i="0" cap="all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unainen val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276600" y="2348880"/>
            <a:ext cx="5105400" cy="123252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4000"/>
              </a:lnSpc>
              <a:defRPr sz="3600" b="1" i="0" cap="all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276600" y="1524000"/>
            <a:ext cx="5257800" cy="2076451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ts val="4000"/>
              </a:lnSpc>
              <a:spcAft>
                <a:spcPts val="0"/>
              </a:spcAft>
              <a:defRPr sz="3600" b="1" i="0" cap="all" baseline="0">
                <a:solidFill>
                  <a:schemeClr val="bg1"/>
                </a:solidFill>
                <a:latin typeface="Arial Bold"/>
                <a:cs typeface="Arial Bold"/>
              </a:defRPr>
            </a:lvl1pPr>
          </a:lstStyle>
          <a:p>
            <a:r>
              <a:rPr lang="fi-FI"/>
              <a:t>title</a:t>
            </a:r>
            <a:br>
              <a:rPr lang="fi-FI"/>
            </a:br>
            <a:r>
              <a:rPr lang="fi-FI"/>
              <a:t>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76600" y="3886200"/>
            <a:ext cx="5257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2400"/>
              </a:lnSpc>
              <a:buNone/>
              <a:defRPr sz="18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Name, title</a:t>
            </a:r>
          </a:p>
          <a:p>
            <a:r>
              <a:rPr lang="fi-FI"/>
              <a:t>Place</a:t>
            </a:r>
          </a:p>
          <a:p>
            <a:r>
              <a:rPr lang="fi-FI"/>
              <a:t>Date, time</a:t>
            </a:r>
          </a:p>
        </p:txBody>
      </p:sp>
      <p:sp>
        <p:nvSpPr>
          <p:cNvPr id="6" name="Suorakulmio 5"/>
          <p:cNvSpPr/>
          <p:nvPr/>
        </p:nvSpPr>
        <p:spPr>
          <a:xfrm>
            <a:off x="6588224" y="5545930"/>
            <a:ext cx="2555776" cy="9453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1" y="5712608"/>
            <a:ext cx="2292135" cy="612000"/>
          </a:xfrm>
          <a:prstGeom prst="rect">
            <a:avLst/>
          </a:prstGeom>
        </p:spPr>
      </p:pic>
      <p:sp>
        <p:nvSpPr>
          <p:cNvPr id="9" name="Suorakulmio 8"/>
          <p:cNvSpPr/>
          <p:nvPr userDrawn="1"/>
        </p:nvSpPr>
        <p:spPr>
          <a:xfrm>
            <a:off x="6588224" y="5545930"/>
            <a:ext cx="2555776" cy="9453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1" y="5712608"/>
            <a:ext cx="2292135" cy="61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eltainen val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276600" y="2276872"/>
            <a:ext cx="5105400" cy="130452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4000"/>
              </a:lnSpc>
              <a:defRPr sz="3600" b="1" i="0" cap="all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iitos-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276600" y="2438400"/>
            <a:ext cx="4495800" cy="11430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4000"/>
              </a:lnSpc>
              <a:defRPr sz="3600" b="1" i="0" cap="all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fi-FI"/>
              <a:t>KIITOS!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76600" y="3886200"/>
            <a:ext cx="5257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2400"/>
              </a:lnSpc>
              <a:buNone/>
              <a:defRPr sz="1800" baseline="0">
                <a:solidFill>
                  <a:schemeClr val="bg1"/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Nimi, titteli</a:t>
            </a:r>
          </a:p>
          <a:p>
            <a:r>
              <a:rPr lang="fi-FI"/>
              <a:t>Puh.</a:t>
            </a:r>
          </a:p>
          <a:p>
            <a:r>
              <a:rPr lang="fi-FI"/>
              <a:t>Päivämäärä, aika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9601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 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276600" y="1524000"/>
            <a:ext cx="5257800" cy="2076451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ts val="4000"/>
              </a:lnSpc>
              <a:spcAft>
                <a:spcPts val="0"/>
              </a:spcAft>
              <a:defRPr sz="3600" b="1" i="0" cap="all" baseline="0">
                <a:solidFill>
                  <a:schemeClr val="bg1"/>
                </a:solidFill>
                <a:latin typeface="Arial Bold"/>
                <a:cs typeface="Arial Bold"/>
              </a:defRPr>
            </a:lvl1pPr>
          </a:lstStyle>
          <a:p>
            <a:r>
              <a:rPr lang="fi-FI"/>
              <a:t>titel</a:t>
            </a:r>
            <a:br>
              <a:rPr lang="fi-FI"/>
            </a:br>
            <a:r>
              <a:rPr lang="fi-FI"/>
              <a:t>HÄR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76600" y="3886200"/>
            <a:ext cx="5257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2400"/>
              </a:lnSpc>
              <a:buNone/>
              <a:defRPr sz="18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Namn, titel</a:t>
            </a:r>
          </a:p>
          <a:p>
            <a:r>
              <a:rPr lang="fi-FI"/>
              <a:t>Plats</a:t>
            </a:r>
          </a:p>
          <a:p>
            <a:r>
              <a:rPr lang="fi-FI"/>
              <a:t>Datum, tid</a:t>
            </a:r>
          </a:p>
        </p:txBody>
      </p:sp>
      <p:sp>
        <p:nvSpPr>
          <p:cNvPr id="8" name="Suorakulmio 7"/>
          <p:cNvSpPr/>
          <p:nvPr/>
        </p:nvSpPr>
        <p:spPr>
          <a:xfrm>
            <a:off x="6588224" y="5545930"/>
            <a:ext cx="2555776" cy="9453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1" y="5712608"/>
            <a:ext cx="2039239" cy="612000"/>
          </a:xfrm>
          <a:prstGeom prst="rect">
            <a:avLst/>
          </a:prstGeom>
        </p:spPr>
      </p:pic>
      <p:sp>
        <p:nvSpPr>
          <p:cNvPr id="9" name="Suorakulmio 8"/>
          <p:cNvSpPr/>
          <p:nvPr userDrawn="1"/>
        </p:nvSpPr>
        <p:spPr>
          <a:xfrm>
            <a:off x="6588224" y="5545930"/>
            <a:ext cx="2555776" cy="9453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1" y="5712608"/>
            <a:ext cx="2039239" cy="61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salt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23367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381000" y="1340768"/>
            <a:ext cx="8382000" cy="46847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Otsikon paikkamerkki 1"/>
          <p:cNvSpPr>
            <a:spLocks noGrp="1"/>
          </p:cNvSpPr>
          <p:nvPr>
            <p:ph type="title"/>
          </p:nvPr>
        </p:nvSpPr>
        <p:spPr>
          <a:xfrm>
            <a:off x="32400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orakulmio 2"/>
          <p:cNvSpPr/>
          <p:nvPr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8" name="Suorakulmio 7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saltosivu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" name="Content Placeholder 2"/>
          <p:cNvSpPr>
            <a:spLocks noGrp="1"/>
          </p:cNvSpPr>
          <p:nvPr>
            <p:ph idx="11"/>
          </p:nvPr>
        </p:nvSpPr>
        <p:spPr>
          <a:xfrm>
            <a:off x="381000" y="1339200"/>
            <a:ext cx="4114800" cy="46847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12" name="Content Placeholder 2"/>
          <p:cNvSpPr>
            <a:spLocks noGrp="1"/>
          </p:cNvSpPr>
          <p:nvPr>
            <p:ph idx="12"/>
          </p:nvPr>
        </p:nvSpPr>
        <p:spPr>
          <a:xfrm>
            <a:off x="4648200" y="1339200"/>
            <a:ext cx="4114800" cy="46847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pic>
        <p:nvPicPr>
          <p:cNvPr id="7" name="Kuva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23367"/>
          </a:xfrm>
          <a:prstGeom prst="rect">
            <a:avLst/>
          </a:prstGeom>
        </p:spPr>
      </p:pic>
      <p:sp>
        <p:nvSpPr>
          <p:cNvPr id="8" name="Otsikon paikkamerkki 1"/>
          <p:cNvSpPr>
            <a:spLocks noGrp="1"/>
          </p:cNvSpPr>
          <p:nvPr>
            <p:ph type="title"/>
          </p:nvPr>
        </p:nvSpPr>
        <p:spPr>
          <a:xfrm>
            <a:off x="32385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1" name="Suorakulmio 10"/>
          <p:cNvSpPr/>
          <p:nvPr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13" name="Suorakulmio 12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sivu kuva kesk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2"/>
          </p:nvPr>
        </p:nvSpPr>
        <p:spPr>
          <a:xfrm>
            <a:off x="381000" y="5713200"/>
            <a:ext cx="8382000" cy="381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395AA8"/>
              </a:buClr>
              <a:buSzPct val="100000"/>
              <a:buFontTx/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2pPr>
            <a:lvl3pPr marL="774700" indent="-28575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3pPr>
            <a:lvl4pPr marL="400050" indent="-342900">
              <a:buClr>
                <a:srgbClr val="395AA8"/>
              </a:buClr>
              <a:buFont typeface="+mj-lt"/>
              <a:buAutoNum type="arabicPeriod"/>
              <a:defRPr sz="1800" baseline="0">
                <a:latin typeface="Arial"/>
              </a:defRPr>
            </a:lvl4pPr>
            <a:lvl5pPr marL="641350" indent="-342900">
              <a:buClr>
                <a:srgbClr val="01B2E5"/>
              </a:buClr>
              <a:buFont typeface="+mj-lt"/>
              <a:buAutoNum type="arabicPeriod"/>
              <a:defRPr sz="1800" baseline="0">
                <a:latin typeface="Arial"/>
              </a:defRPr>
            </a:lvl5pPr>
            <a:lvl6pPr>
              <a:defRPr baseline="0"/>
            </a:lvl6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" name="Content Placeholder 2"/>
          <p:cNvSpPr>
            <a:spLocks noGrp="1"/>
          </p:cNvSpPr>
          <p:nvPr>
            <p:ph idx="11"/>
          </p:nvPr>
        </p:nvSpPr>
        <p:spPr>
          <a:xfrm>
            <a:off x="381000" y="1339200"/>
            <a:ext cx="8382000" cy="42973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pic>
        <p:nvPicPr>
          <p:cNvPr id="9" name="Kuva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23367"/>
          </a:xfrm>
          <a:prstGeom prst="rect">
            <a:avLst/>
          </a:prstGeom>
        </p:spPr>
      </p:pic>
      <p:sp>
        <p:nvSpPr>
          <p:cNvPr id="12" name="Otsikon paikkamerkki 1"/>
          <p:cNvSpPr>
            <a:spLocks noGrp="1"/>
          </p:cNvSpPr>
          <p:nvPr>
            <p:ph type="title"/>
          </p:nvPr>
        </p:nvSpPr>
        <p:spPr>
          <a:xfrm>
            <a:off x="32385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4" name="Suorakulmio 13"/>
          <p:cNvSpPr/>
          <p:nvPr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3" name="Kuva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15" name="Suorakulmio 14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sivu iso kuvapaik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1"/>
          </p:nvPr>
        </p:nvSpPr>
        <p:spPr>
          <a:xfrm>
            <a:off x="0" y="1223367"/>
            <a:ext cx="9144000" cy="564648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23367"/>
          </a:xfrm>
          <a:prstGeom prst="rect">
            <a:avLst/>
          </a:prstGeom>
        </p:spPr>
      </p:pic>
      <p:sp>
        <p:nvSpPr>
          <p:cNvPr id="6" name="Otsikon paikkamerkki 1"/>
          <p:cNvSpPr>
            <a:spLocks noGrp="1"/>
          </p:cNvSpPr>
          <p:nvPr>
            <p:ph type="title"/>
          </p:nvPr>
        </p:nvSpPr>
        <p:spPr>
          <a:xfrm>
            <a:off x="32385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9" name="Suorakulmio 8"/>
          <p:cNvSpPr/>
          <p:nvPr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10" name="Suorakulmio 9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af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381000" y="5712296"/>
            <a:ext cx="8382000" cy="381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395AA8"/>
              </a:buClr>
              <a:buSzPct val="100000"/>
              <a:buFontTx/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2pPr>
            <a:lvl3pPr marL="774700" indent="-28575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3pPr>
            <a:lvl4pPr marL="400050" indent="-342900">
              <a:buClr>
                <a:srgbClr val="395AA8"/>
              </a:buClr>
              <a:buFont typeface="+mj-lt"/>
              <a:buAutoNum type="arabicPeriod"/>
              <a:defRPr sz="1800" baseline="0">
                <a:latin typeface="Arial"/>
              </a:defRPr>
            </a:lvl4pPr>
            <a:lvl5pPr marL="641350" indent="-342900">
              <a:buClr>
                <a:srgbClr val="01B2E5"/>
              </a:buClr>
              <a:buFont typeface="+mj-lt"/>
              <a:buAutoNum type="arabicPeriod"/>
              <a:defRPr sz="1800" baseline="0">
                <a:latin typeface="Arial"/>
              </a:defRPr>
            </a:lvl5pPr>
            <a:lvl6pPr>
              <a:defRPr baseline="0"/>
            </a:lvl6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1"/>
          </p:nvPr>
        </p:nvSpPr>
        <p:spPr>
          <a:xfrm>
            <a:off x="381000" y="1339200"/>
            <a:ext cx="8382000" cy="42973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pic>
        <p:nvPicPr>
          <p:cNvPr id="8" name="Kuva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23367"/>
          </a:xfrm>
          <a:prstGeom prst="rect">
            <a:avLst/>
          </a:prstGeom>
        </p:spPr>
      </p:pic>
      <p:sp>
        <p:nvSpPr>
          <p:cNvPr id="11" name="Otsikon paikkamerkki 1"/>
          <p:cNvSpPr>
            <a:spLocks noGrp="1"/>
          </p:cNvSpPr>
          <p:nvPr>
            <p:ph type="title"/>
          </p:nvPr>
        </p:nvSpPr>
        <p:spPr>
          <a:xfrm>
            <a:off x="32385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Suorakulmio 11"/>
          <p:cNvSpPr/>
          <p:nvPr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13" name="Suorakulmio 12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ninen val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276600" y="2348880"/>
            <a:ext cx="5105400" cy="123252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4000"/>
              </a:lnSpc>
              <a:defRPr sz="3600" b="1" i="0" cap="all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5600" y="6459379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9120417-C1C7-4801-8E1C-70EFB633E335}" type="slidenum">
              <a:rPr lang="fi-FI" sz="1000" b="1" i="0" smtClean="0">
                <a:solidFill>
                  <a:schemeClr val="accent1"/>
                </a:solidFill>
              </a:rPr>
              <a:t>‹#›</a:t>
            </a:fld>
            <a:endParaRPr lang="fi-FI" sz="1000" b="1" i="0" dirty="0">
              <a:solidFill>
                <a:schemeClr val="accent1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81000" y="1339200"/>
            <a:ext cx="8382000" cy="468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pPr>
              <a:defRPr/>
            </a:pPr>
            <a:endParaRPr lang="fi-FI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2052" y="6069505"/>
            <a:ext cx="419682" cy="576000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323850" y="90000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TextBox 7"/>
          <p:cNvSpPr txBox="1"/>
          <p:nvPr/>
        </p:nvSpPr>
        <p:spPr>
          <a:xfrm>
            <a:off x="355600" y="6459379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9120417-C1C7-4801-8E1C-70EFB633E335}" type="slidenum">
              <a:rPr lang="fi-FI" sz="1000" b="1" i="0" smtClean="0">
                <a:solidFill>
                  <a:schemeClr val="accent1"/>
                </a:solidFill>
              </a:rPr>
              <a:t>‹#›</a:t>
            </a:fld>
            <a:endParaRPr lang="fi-FI" sz="1000" b="1" i="0" dirty="0">
              <a:solidFill>
                <a:schemeClr val="accent1"/>
              </a:solidFill>
            </a:endParaRPr>
          </a:p>
        </p:txBody>
      </p:sp>
      <p:pic>
        <p:nvPicPr>
          <p:cNvPr id="11" name="Kuva 10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2052" y="6069505"/>
            <a:ext cx="419682" cy="576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52" r:id="rId13"/>
    <p:sldLayoutId id="2147483653" r:id="rId14"/>
    <p:sldLayoutId id="2147483654" r:id="rId15"/>
    <p:sldLayoutId id="2147483655" r:id="rId16"/>
    <p:sldLayoutId id="2147483656" r:id="rId17"/>
    <p:sldLayoutId id="2147483657" r:id="rId18"/>
    <p:sldLayoutId id="2147483658" r:id="rId19"/>
    <p:sldLayoutId id="2147483659" r:id="rId20"/>
    <p:sldLayoutId id="2147483660" r:id="rId21"/>
    <p:sldLayoutId id="2147483674" r:id="rId2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lnSpc>
          <a:spcPts val="2800"/>
        </a:lnSpc>
        <a:spcBef>
          <a:spcPct val="0"/>
        </a:spcBef>
        <a:buNone/>
        <a:defRPr sz="2600" b="1" kern="1200" cap="all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25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842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26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55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26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3429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395AA8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5842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01B2E5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5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01B2E5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Vakuutustutkimus 2012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Esitys 20.6.2012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67618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37" y="147321"/>
            <a:ext cx="8977213" cy="6612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858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37" y="147321"/>
            <a:ext cx="8977213" cy="6612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692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Vakuutusten yleisyys ja mielipiteet vapaaehtoisista vakuutuksista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27282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37" y="147321"/>
            <a:ext cx="8977213" cy="6612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333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37" y="147321"/>
            <a:ext cx="8977213" cy="6612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419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37" y="147321"/>
            <a:ext cx="8977213" cy="6612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0993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37" y="147321"/>
            <a:ext cx="8977213" cy="6612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4328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37" y="147321"/>
            <a:ext cx="8977213" cy="6612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046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37" y="147321"/>
            <a:ext cx="8977213" cy="6612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3516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276600" y="2348880"/>
            <a:ext cx="5327848" cy="1232520"/>
          </a:xfrm>
        </p:spPr>
        <p:txBody>
          <a:bodyPr/>
          <a:lstStyle/>
          <a:p>
            <a:r>
              <a:rPr lang="fi-FI" dirty="0" smtClean="0"/>
              <a:t>Korvausmenettely ja asiointi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54731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/>
              <a:t>Tutkimuksen tavoitteena </a:t>
            </a:r>
            <a:r>
              <a:rPr lang="fi-FI" dirty="0" smtClean="0"/>
              <a:t>on </a:t>
            </a:r>
            <a:r>
              <a:rPr lang="fi-FI" dirty="0"/>
              <a:t>selvittää suomalaisten:</a:t>
            </a:r>
          </a:p>
          <a:p>
            <a:pPr lvl="1"/>
            <a:r>
              <a:rPr lang="fi-FI" dirty="0"/>
              <a:t>yleiskuvaa vakuutusyhtiöistä ja vakuutustuotteista</a:t>
            </a:r>
          </a:p>
          <a:p>
            <a:pPr lvl="1"/>
            <a:r>
              <a:rPr lang="fi-FI" dirty="0"/>
              <a:t>riskintuntemusta ja riskienhallintaa</a:t>
            </a:r>
          </a:p>
          <a:p>
            <a:pPr lvl="1"/>
            <a:r>
              <a:rPr lang="fi-FI" dirty="0"/>
              <a:t>vakuutusten käyttöä</a:t>
            </a:r>
          </a:p>
          <a:p>
            <a:pPr lvl="1"/>
            <a:r>
              <a:rPr lang="fi-FI" dirty="0"/>
              <a:t>tietämystä omasta vakuutus- ja eläketurvasta.</a:t>
            </a:r>
          </a:p>
          <a:p>
            <a:r>
              <a:rPr lang="fi-FI" dirty="0"/>
              <a:t>Kyseessä on </a:t>
            </a:r>
            <a:r>
              <a:rPr lang="fi-FI" dirty="0" smtClean="0"/>
              <a:t>Taloustutkimuksen tekemä seurantatutkimus</a:t>
            </a:r>
            <a:r>
              <a:rPr lang="fi-FI" dirty="0"/>
              <a:t>, jolla </a:t>
            </a:r>
            <a:r>
              <a:rPr lang="fi-FI" dirty="0" smtClean="0"/>
              <a:t>mitataan suomalaisten </a:t>
            </a:r>
            <a:r>
              <a:rPr lang="fi-FI" dirty="0"/>
              <a:t>asennoitumista vakuutuksiin ja </a:t>
            </a:r>
            <a:r>
              <a:rPr lang="fi-FI" dirty="0" smtClean="0"/>
              <a:t>vakuutusyhtiöihin. Tutkimusta on tehty vuodesta 2000 lähtien. </a:t>
            </a:r>
            <a:endParaRPr lang="fi-FI" dirty="0"/>
          </a:p>
          <a:p>
            <a:r>
              <a:rPr lang="fi-FI" dirty="0"/>
              <a:t>Tiedot </a:t>
            </a:r>
            <a:r>
              <a:rPr lang="fi-FI" dirty="0" smtClean="0"/>
              <a:t>on kerätty henkilökohtaisissa </a:t>
            </a:r>
            <a:r>
              <a:rPr lang="fi-FI" dirty="0"/>
              <a:t>haastatteluissa vastaajien kodeissa osana Taloustutkimuksen </a:t>
            </a:r>
            <a:r>
              <a:rPr lang="fi-FI" dirty="0" err="1"/>
              <a:t>Omnibus-tutkimusta</a:t>
            </a:r>
            <a:r>
              <a:rPr lang="fi-FI" dirty="0"/>
              <a:t>.</a:t>
            </a:r>
          </a:p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2"/>
          </p:nvPr>
        </p:nvSpPr>
        <p:spPr/>
        <p:txBody>
          <a:bodyPr>
            <a:normAutofit/>
          </a:bodyPr>
          <a:lstStyle/>
          <a:p>
            <a:r>
              <a:rPr lang="fi-FI" sz="1700" dirty="0" smtClean="0"/>
              <a:t>Tutkimuksen kohderyhmään </a:t>
            </a:r>
            <a:r>
              <a:rPr lang="fi-FI" sz="1700" dirty="0"/>
              <a:t>kuuluvat Suomessa asuvat 15-79-vuotiaat suomalaiset Ahvenanmaata lukuun ottamatta.</a:t>
            </a:r>
          </a:p>
          <a:p>
            <a:r>
              <a:rPr lang="fi-FI" sz="1700" dirty="0"/>
              <a:t>Haastatteluja on tehty jokaisella kierroksella noin tuhat. Tällä kertaa haastateltiin 1026 henkilöä. </a:t>
            </a:r>
          </a:p>
          <a:p>
            <a:r>
              <a:rPr lang="fi-FI" sz="1700" dirty="0"/>
              <a:t>Otos </a:t>
            </a:r>
            <a:r>
              <a:rPr lang="fi-FI" sz="1700" dirty="0" smtClean="0"/>
              <a:t>on muodostettu </a:t>
            </a:r>
            <a:r>
              <a:rPr lang="fi-FI" sz="1700" dirty="0"/>
              <a:t>kiintiöpoiminnalla, jossa kiintiöinä </a:t>
            </a:r>
            <a:r>
              <a:rPr lang="fi-FI" sz="1700" dirty="0" smtClean="0"/>
              <a:t>olivat </a:t>
            </a:r>
            <a:r>
              <a:rPr lang="fi-FI" sz="1700" dirty="0"/>
              <a:t>kohderyhmän valtakunnallinen ikä-, sukupuoli-, lääni- ja kuntatyyppijakauma</a:t>
            </a:r>
            <a:r>
              <a:rPr lang="fi-FI" sz="1700" dirty="0" smtClean="0"/>
              <a:t>.</a:t>
            </a:r>
            <a:endParaRPr lang="fi-FI" sz="1700" dirty="0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Tutkimuksen toteutuksesta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706731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37" y="147321"/>
            <a:ext cx="8977213" cy="6612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9158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37" y="147321"/>
            <a:ext cx="8977213" cy="6612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7581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37" y="147321"/>
            <a:ext cx="8977213" cy="6612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385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276600" y="2348880"/>
            <a:ext cx="5399856" cy="1232520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Mielipiteet vakuutustoiminnasta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46185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37" y="147321"/>
            <a:ext cx="8977213" cy="6612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614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37" y="147321"/>
            <a:ext cx="8977213" cy="6612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39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37" y="147321"/>
            <a:ext cx="8977213" cy="6612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190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Riskitietoisuus ja sosiaaliturvan riittävyys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79756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37" y="147321"/>
            <a:ext cx="8977213" cy="6612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327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37" y="147321"/>
            <a:ext cx="8977213" cy="6612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630858"/>
      </p:ext>
    </p:extLst>
  </p:cSld>
  <p:clrMapOvr>
    <a:masterClrMapping/>
  </p:clrMapOvr>
</p:sld>
</file>

<file path=ppt/theme/theme1.xml><?xml version="1.0" encoding="utf-8"?>
<a:theme xmlns:a="http://schemas.openxmlformats.org/drawingml/2006/main" name="FK_powerpoint_tyhjapohja_final">
  <a:themeElements>
    <a:clrScheme name="FK-VÄRIT_1303-2012">
      <a:dk1>
        <a:srgbClr val="333333"/>
      </a:dk1>
      <a:lt1>
        <a:srgbClr val="FFFFFF"/>
      </a:lt1>
      <a:dk2>
        <a:srgbClr val="7F7E82"/>
      </a:dk2>
      <a:lt2>
        <a:srgbClr val="BBB1A5"/>
      </a:lt2>
      <a:accent1>
        <a:srgbClr val="01B2E5"/>
      </a:accent1>
      <a:accent2>
        <a:srgbClr val="C15086"/>
      </a:accent2>
      <a:accent3>
        <a:srgbClr val="395AA8"/>
      </a:accent3>
      <a:accent4>
        <a:srgbClr val="FDB930"/>
      </a:accent4>
      <a:accent5>
        <a:srgbClr val="8DCED2"/>
      </a:accent5>
      <a:accent6>
        <a:srgbClr val="F79646"/>
      </a:accent6>
      <a:hlink>
        <a:srgbClr val="395AA8"/>
      </a:hlink>
      <a:folHlink>
        <a:srgbClr val="01B2E5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B11B1C403DFD4524B75DA0610032A3AC00E912CE7E68B90F41A09C6F4CA406ACCC" ma:contentTypeVersion="37" ma:contentTypeDescription="Luo uusi asiakirja." ma:contentTypeScope="" ma:versionID="50c718eb97e1e7f0081fe39912381af5">
  <xsd:schema xmlns:xsd="http://www.w3.org/2001/XMLSchema" xmlns:xs="http://www.w3.org/2001/XMLSchema" xmlns:p="http://schemas.microsoft.com/office/2006/metadata/properties" xmlns:ns2="30cc9ae6-eaf9-405e-9576-3522e3851cf9" xmlns:ns3="c75ee646-ea04-4f20-bc3f-7bc06c32b2f8" xmlns:ns4="bc268a9e-ab94-4061-b089-7d438da856c6" targetNamespace="http://schemas.microsoft.com/office/2006/metadata/properties" ma:root="true" ma:fieldsID="1a65c15635785708e2d2a67f8c477494" ns2:_="" ns3:_="" ns4:_="">
    <xsd:import namespace="30cc9ae6-eaf9-405e-9576-3522e3851cf9"/>
    <xsd:import namespace="c75ee646-ea04-4f20-bc3f-7bc06c32b2f8"/>
    <xsd:import namespace="bc268a9e-ab94-4061-b089-7d438da856c6"/>
    <xsd:element name="properties">
      <xsd:complexType>
        <xsd:sequence>
          <xsd:element name="documentManagement">
            <xsd:complexType>
              <xsd:all>
                <xsd:element ref="ns2:C_x0020_FK_x0020_vastuuhenkilö" minOccurs="0"/>
                <xsd:element ref="ns2:C_x0020_Asiakirjapvm" minOccurs="0"/>
                <xsd:element ref="ns2:C_x0020_Lisätiedot" minOccurs="0"/>
                <xsd:element ref="ns3:_dlc_DocId" minOccurs="0"/>
                <xsd:element ref="ns3:_dlc_DocIdUrl" minOccurs="0"/>
                <xsd:element ref="ns3:_dlc_DocIdPersistId" minOccurs="0"/>
                <xsd:element ref="ns2:TaxCatchAll" minOccurs="0"/>
                <xsd:element ref="ns2:d4cce8d21ff9456e86084380ad943dd9" minOccurs="0"/>
                <xsd:element ref="ns4:FKLanguage" minOccurs="0"/>
                <xsd:element ref="ns4:iff51723ad134fabb73ff8d5624dc83e" minOccurs="0"/>
                <xsd:element ref="ns4:cccb8d37394148e4afe9904da1fcb0fa" minOccurs="0"/>
                <xsd:element ref="ns3:TaxKeywordTaxHTField" minOccurs="0"/>
                <xsd:element ref="ns4:FKPublishDate" minOccurs="0"/>
                <xsd:element ref="ns4:jcb8c2c059cc4620a5027833caea8309" minOccurs="0"/>
                <xsd:element ref="ns4:oe82443a33504593a5f0dd63f7b3bd7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cc9ae6-eaf9-405e-9576-3522e3851cf9" elementFormDefault="qualified">
    <xsd:import namespace="http://schemas.microsoft.com/office/2006/documentManagement/types"/>
    <xsd:import namespace="http://schemas.microsoft.com/office/infopath/2007/PartnerControls"/>
    <xsd:element name="C_x0020_FK_x0020_vastuuhenkilö" ma:index="3" nillable="true" ma:displayName="FK vastuuhenkilö" ma:list="UserInfo" ma:SearchPeopleOnly="false" ma:SharePointGroup="0" ma:internalName="C_x0020_FK_x0020_vastuuhenkil_x00f6_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_x0020_Asiakirjapvm" ma:index="4" nillable="true" ma:displayName="Asiakirjapvm" ma:default="[today]" ma:format="DateOnly" ma:internalName="C_x0020_Asiakirjapvm">
      <xsd:simpleType>
        <xsd:restriction base="dms:DateTime"/>
      </xsd:simpleType>
    </xsd:element>
    <xsd:element name="C_x0020_Lisätiedot" ma:index="5" nillable="true" ma:displayName="Lisätiedot" ma:internalName="C_x0020_Lis_x00e4_tiedot">
      <xsd:simpleType>
        <xsd:restriction base="dms:Note">
          <xsd:maxLength value="255"/>
        </xsd:restriction>
      </xsd:simpleType>
    </xsd:element>
    <xsd:element name="TaxCatchAll" ma:index="11" nillable="true" ma:displayName="Taxonomy Catch All Column" ma:hidden="true" ma:list="{cdeacb01-5bc3-4387-b014-57cd092e21a9}" ma:internalName="TaxCatchAll" ma:showField="CatchAllData" ma:web="c75ee646-ea04-4f20-bc3f-7bc06c32b2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4cce8d21ff9456e86084380ad943dd9" ma:index="12" nillable="true" ma:taxonomy="true" ma:internalName="d4cce8d21ff9456e86084380ad943dd9" ma:taxonomyFieldName="C_x0020_Organisaatiot" ma:displayName="Organisaatiot" ma:default="21;#Finanssialan Keskusliitto|a986a8ab-0b81-4c11-8cfa-b7b758f01c9a" ma:fieldId="{d4cce8d2-1ff9-456e-8608-4380ad943dd9}" ma:taxonomyMulti="true" ma:sspId="d7ec215a-233c-4761-af40-34a00d82655d" ma:termSetId="a7c7996a-e85f-46b5-a5b7-e3eb5aef7a45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5ee646-ea04-4f20-bc3f-7bc06c32b2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Tiedostotunnisteen arvo" ma:description="Tälle kohteelle määritetyn tiedostotunnisteen arvo." ma:internalName="_dlc_DocId" ma:readOnly="true">
      <xsd:simpleType>
        <xsd:restriction base="dms:Text"/>
      </xsd:simpleType>
    </xsd:element>
    <xsd:element name="_dlc_DocIdUrl" ma:index="9" nillable="true" ma:displayName="Tiedostotunniste" ma:description="Tämän tiedoston pysyvä linkki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23" nillable="true" ma:taxonomy="true" ma:internalName="TaxKeywordTaxHTField" ma:taxonomyFieldName="TaxKeyword" ma:displayName="Asiasanat" ma:readOnly="false" ma:fieldId="{23f27201-bee3-471e-b2e7-b64fd8b7ca38}" ma:taxonomyMulti="true" ma:sspId="d7ec215a-233c-4761-af40-34a00d82655d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268a9e-ab94-4061-b089-7d438da856c6" elementFormDefault="qualified">
    <xsd:import namespace="http://schemas.microsoft.com/office/2006/documentManagement/types"/>
    <xsd:import namespace="http://schemas.microsoft.com/office/infopath/2007/PartnerControls"/>
    <xsd:element name="FKLanguage" ma:index="17" nillable="true" ma:displayName="Kieli" ma:default="Suomi" ma:format="Dropdown" ma:internalName="FKLanguage">
      <xsd:simpleType>
        <xsd:restriction base="dms:Choice">
          <xsd:enumeration value="Suomi"/>
          <xsd:enumeration value="Englanti"/>
          <xsd:enumeration value="Ruotsi"/>
          <xsd:enumeration value="Muu"/>
        </xsd:restriction>
      </xsd:simpleType>
    </xsd:element>
    <xsd:element name="iff51723ad134fabb73ff8d5624dc83e" ma:index="19" ma:taxonomy="true" ma:internalName="iff51723ad134fabb73ff8d5624dc83e" ma:taxonomyFieldName="FKDocType" ma:displayName="Asiakirjatyyppi" ma:default="" ma:fieldId="{2ff51723-ad13-4fab-b73f-f8d5624dc83e}" ma:taxonomyMulti="true" ma:sspId="d92eb3bd-95d3-4ebe-8301-9f6701864dbf" ma:termSetId="f0126561-3e6b-4118-8629-5272a7a08fe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ccb8d37394148e4afe9904da1fcb0fa" ma:index="21" ma:taxonomy="true" ma:internalName="cccb8d37394148e4afe9904da1fcb0fa" ma:taxonomyFieldName="FKTopic" ma:displayName="Aiheluokittelu" ma:readOnly="false" ma:default="" ma:fieldId="{cccb8d37-3941-48e4-afe9-904da1fcb0fa}" ma:taxonomyMulti="true" ma:sspId="d92eb3bd-95d3-4ebe-8301-9f6701864dbf" ma:termSetId="78f64962-903a-4089-a952-f0c4852607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KPublishDate" ma:index="24" nillable="true" ma:displayName="Julkaisupäivä" ma:default="[today]" ma:format="DateOnly" ma:internalName="FKPublishDate">
      <xsd:simpleType>
        <xsd:restriction base="dms:DateTime"/>
      </xsd:simpleType>
    </xsd:element>
    <xsd:element name="jcb8c2c059cc4620a5027833caea8309" ma:index="26" nillable="true" ma:taxonomy="true" ma:internalName="jcb8c2c059cc4620a5027833caea8309" ma:taxonomyFieldName="FKDocumentState" ma:displayName="Dokumentin tila" ma:default="27;#Valmis|40aa8d17-dadd-4ab0-93da-3124749a5963" ma:fieldId="{3cb8c2c0-59cc-4620-a502-7833caea8309}" ma:sspId="d7ec215a-233c-4761-af40-34a00d82655d" ma:termSetId="a77969e4-0b5b-4ac5-8bb1-3950b68d57f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e82443a33504593a5f0dd63f7b3bd7a" ma:index="28" nillable="true" ma:taxonomy="true" ma:internalName="oe82443a33504593a5f0dd63f7b3bd7a" ma:taxonomyFieldName="FKDocumentPublicity" ma:displayName="Julkisuus" ma:default="28;#Julkinen|0806a4a5-db6a-4fa4-8ed3-7457b5b4e8de" ma:fieldId="{8e82443a-3350-4593-a5f0-dd63f7b3bd7a}" ma:sspId="d7ec215a-233c-4761-af40-34a00d82655d" ma:termSetId="d30f25d2-ebe8-43ea-9269-85f735816ed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Sisältölaji"/>
        <xsd:element ref="dc:title" minOccurs="0" maxOccurs="1" ma:index="1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6E106A4F9CAD6E4D891E4C99C177D26F" ma:contentTypeVersion="12" ma:contentTypeDescription="Luo uusi asiakirja." ma:contentTypeScope="" ma:versionID="6bf8c22eb7e77b08554aec714589a006">
  <xsd:schema xmlns:xsd="http://www.w3.org/2001/XMLSchema" xmlns:xs="http://www.w3.org/2001/XMLSchema" xmlns:p="http://schemas.microsoft.com/office/2006/metadata/properties" xmlns:ns2="879095ad-9298-46b1-abb4-88acdd8ab572" xmlns:ns3="3f7baa18-e8c3-4a96-b5df-b125792204c2" targetNamespace="http://schemas.microsoft.com/office/2006/metadata/properties" ma:root="true" ma:fieldsID="4481d166ca6ec69d426333bd419f0696" ns2:_="" ns3:_="">
    <xsd:import namespace="879095ad-9298-46b1-abb4-88acdd8ab572"/>
    <xsd:import namespace="3f7baa18-e8c3-4a96-b5df-b125792204c2"/>
    <xsd:element name="properties">
      <xsd:complexType>
        <xsd:sequence>
          <xsd:element name="documentManagement">
            <xsd:complexType>
              <xsd:all>
                <xsd:element ref="ns2:p37d2282c7114a85bbb1d37773b53136" minOccurs="0"/>
                <xsd:element ref="ns3:TaxCatchAll" minOccurs="0"/>
                <xsd:element ref="ns2:h91f5f5c8ce94f5ebd3ee7c0d8a6ec47" minOccurs="0"/>
                <xsd:element ref="ns3:TaxKeywordTaxHTField" minOccurs="0"/>
                <xsd:element ref="ns2:FKPublishDate" minOccurs="0"/>
                <xsd:element ref="ns2:FKLanguag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9095ad-9298-46b1-abb4-88acdd8ab572" elementFormDefault="qualified">
    <xsd:import namespace="http://schemas.microsoft.com/office/2006/documentManagement/types"/>
    <xsd:import namespace="http://schemas.microsoft.com/office/infopath/2007/PartnerControls"/>
    <xsd:element name="p37d2282c7114a85bbb1d37773b53136" ma:index="9" nillable="true" ma:taxonomy="true" ma:internalName="p37d2282c7114a85bbb1d37773b53136" ma:taxonomyFieldName="FKDocType" ma:displayName="Asiakirjatyyppi" ma:readOnly="false" ma:default="" ma:fieldId="{937d2282-c711-4a85-bbb1-d37773b53136}" ma:taxonomyMulti="true" ma:sspId="d92eb3bd-95d3-4ebe-8301-9f6701864dbf" ma:termSetId="f0126561-3e6b-4118-8629-5272a7a08fe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h91f5f5c8ce94f5ebd3ee7c0d8a6ec47" ma:index="12" nillable="true" ma:taxonomy="true" ma:internalName="h91f5f5c8ce94f5ebd3ee7c0d8a6ec47" ma:taxonomyFieldName="FKTopic" ma:displayName="Aiheluokittelu" ma:readOnly="false" ma:default="" ma:fieldId="{191f5f5c-8ce9-4f5e-bd3e-e7c0d8a6ec47}" ma:taxonomyMulti="true" ma:sspId="d92eb3bd-95d3-4ebe-8301-9f6701864dbf" ma:termSetId="78f64962-903a-4089-a952-f0c4852607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KPublishDate" ma:index="15" nillable="true" ma:displayName="Julkaisupäivä" ma:default="[today]" ma:format="DateOnly" ma:internalName="FKPublishDate">
      <xsd:simpleType>
        <xsd:restriction base="dms:DateTime"/>
      </xsd:simpleType>
    </xsd:element>
    <xsd:element name="FKLanguage" ma:index="16" nillable="true" ma:displayName="Kieli" ma:default="Suomi" ma:format="Dropdown" ma:internalName="FKLanguage">
      <xsd:simpleType>
        <xsd:restriction base="dms:Choice">
          <xsd:enumeration value="Suomi"/>
          <xsd:enumeration value="Englanti"/>
          <xsd:enumeration value="Ruotsi"/>
          <xsd:enumeration value="Muu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7baa18-e8c3-4a96-b5df-b125792204c2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620aaa1b-80d6-4c91-97e9-f720dfbeb0a9}" ma:internalName="TaxCatchAll" ma:showField="CatchAllData" ma:web="3f7baa18-e8c3-4a96-b5df-b125792204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4" nillable="true" ma:taxonomy="true" ma:internalName="TaxKeywordTaxHTField" ma:taxonomyFieldName="TaxKeyword" ma:displayName="Asiasanat" ma:readOnly="false" ma:fieldId="{23f27201-bee3-471e-b2e7-b64fd8b7ca38}" ma:taxonomyMulti="true" ma:sspId="d92eb3bd-95d3-4ebe-8301-9f6701864dbf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f7baa18-e8c3-4a96-b5df-b125792204c2">
      <Value>25</Value>
      <Value>78</Value>
    </TaxCatchAll>
    <FKLanguage xmlns="879095ad-9298-46b1-abb4-88acdd8ab572">Suomi</FKLanguage>
    <TaxKeywordTaxHTField xmlns="3f7baa18-e8c3-4a96-b5df-b125792204c2">
      <Terms xmlns="http://schemas.microsoft.com/office/infopath/2007/PartnerControls"/>
    </TaxKeywordTaxHTField>
    <FKPublishDate xmlns="879095ad-9298-46b1-abb4-88acdd8ab572">2012-06-19T21:00:00+00:00</FKPublishDate>
    <h91f5f5c8ce94f5ebd3ee7c0d8a6ec47 xmlns="879095ad-9298-46b1-abb4-88acdd8ab572">
      <Terms xmlns="http://schemas.microsoft.com/office/infopath/2007/PartnerControls">
        <TermInfo xmlns="http://schemas.microsoft.com/office/infopath/2007/PartnerControls">
          <TermName xmlns="http://schemas.microsoft.com/office/infopath/2007/PartnerControls">vakuutus</TermName>
          <TermId xmlns="http://schemas.microsoft.com/office/infopath/2007/PartnerControls">d435bfef-5764-4d80-921f-a0afc585a587</TermId>
        </TermInfo>
      </Terms>
    </h91f5f5c8ce94f5ebd3ee7c0d8a6ec47>
    <p37d2282c7114a85bbb1d37773b53136 xmlns="879095ad-9298-46b1-abb4-88acdd8ab572">
      <Terms xmlns="http://schemas.microsoft.com/office/infopath/2007/PartnerControls">
        <TermInfo xmlns="http://schemas.microsoft.com/office/infopath/2007/PartnerControls">
          <TermName xmlns="http://schemas.microsoft.com/office/infopath/2007/PartnerControls">diaesitys</TermName>
          <TermId xmlns="http://schemas.microsoft.com/office/infopath/2007/PartnerControls">fc209ee7-fe67-4bc6-a4f4-93f5714eb903</TermId>
        </TermInfo>
      </Terms>
    </p37d2282c7114a85bbb1d37773b53136>
  </documentManagement>
</p:properties>
</file>

<file path=customXml/itemProps1.xml><?xml version="1.0" encoding="utf-8"?>
<ds:datastoreItem xmlns:ds="http://schemas.openxmlformats.org/officeDocument/2006/customXml" ds:itemID="{27CE29AD-097C-4C54-B4E7-0CAF0B07FD44}"/>
</file>

<file path=customXml/itemProps2.xml><?xml version="1.0" encoding="utf-8"?>
<ds:datastoreItem xmlns:ds="http://schemas.openxmlformats.org/officeDocument/2006/customXml" ds:itemID="{68ABEE46-3953-465E-90D0-CB4A2E913CC2}"/>
</file>

<file path=customXml/itemProps3.xml><?xml version="1.0" encoding="utf-8"?>
<ds:datastoreItem xmlns:ds="http://schemas.openxmlformats.org/officeDocument/2006/customXml" ds:itemID="{CCDADF57-E09D-42F9-A4A5-5D4E2EB65D31}"/>
</file>

<file path=customXml/itemProps4.xml><?xml version="1.0" encoding="utf-8"?>
<ds:datastoreItem xmlns:ds="http://schemas.openxmlformats.org/officeDocument/2006/customXml" ds:itemID="{12B13741-8AD7-46A7-9127-D0836F7452EF}"/>
</file>

<file path=docProps/app.xml><?xml version="1.0" encoding="utf-8"?>
<Properties xmlns="http://schemas.openxmlformats.org/officeDocument/2006/extended-properties" xmlns:vt="http://schemas.openxmlformats.org/officeDocument/2006/docPropsVTypes">
  <Template>FK_powerpoint_tyhjapohja_final</Template>
  <TotalTime>99</TotalTime>
  <Words>117</Words>
  <Application>Microsoft Office PowerPoint</Application>
  <PresentationFormat>Näytössä katseltava diaesitys (4:3)</PresentationFormat>
  <Paragraphs>17</Paragraphs>
  <Slides>22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22</vt:i4>
      </vt:variant>
    </vt:vector>
  </HeadingPairs>
  <TitlesOfParts>
    <vt:vector size="23" baseType="lpstr">
      <vt:lpstr>FK_powerpoint_tyhjapohja_final</vt:lpstr>
      <vt:lpstr>Vakuutustutkimus 2012</vt:lpstr>
      <vt:lpstr>Tutkimuksen toteutuksesta</vt:lpstr>
      <vt:lpstr>Mielipiteet vakuutustoiminnasta</vt:lpstr>
      <vt:lpstr>PowerPoint-esitys</vt:lpstr>
      <vt:lpstr>PowerPoint-esitys</vt:lpstr>
      <vt:lpstr>PowerPoint-esitys</vt:lpstr>
      <vt:lpstr>Riskitietoisuus ja sosiaaliturvan riittävyys</vt:lpstr>
      <vt:lpstr>PowerPoint-esitys</vt:lpstr>
      <vt:lpstr>PowerPoint-esitys</vt:lpstr>
      <vt:lpstr>PowerPoint-esitys</vt:lpstr>
      <vt:lpstr>PowerPoint-esitys</vt:lpstr>
      <vt:lpstr>Vakuutusten yleisyys ja mielipiteet vapaaehtoisista vakuutuksista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Korvausmenettely ja asiointi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Vakuutustutkimus 2012, kuvasarja</dc:title>
  <dc:creator>Mikko Perko</dc:creator>
  <cp:keywords/>
  <cp:lastModifiedBy>Lapatto Marjo</cp:lastModifiedBy>
  <cp:revision>16</cp:revision>
  <dcterms:created xsi:type="dcterms:W3CDTF">2012-05-04T07:40:24Z</dcterms:created>
  <dcterms:modified xsi:type="dcterms:W3CDTF">2012-06-29T09:19:59Z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0x0101006E106A4F9CAD6E4D891E4C99C177D26F</vt:lpwstr>
  </property>
  <property fmtid="{D5CDD505-2E9C-101B-9397-08002B2CF9AE}" pid="3" name="_dlc_DocIdItemGuid">
    <vt:lpwstr>a32e7f11-acd3-419c-85d1-c33eec7cfa63</vt:lpwstr>
  </property>
  <property fmtid="{D5CDD505-2E9C-101B-9397-08002B2CF9AE}" pid="4" name="Tags">
    <vt:lpwstr/>
  </property>
  <property fmtid="{D5CDD505-2E9C-101B-9397-08002B2CF9AE}" pid="5" name="C_x0020_Organisaatiot">
    <vt:lpwstr>21;#Finanssialan Keskusliitto|a986a8ab-0b81-4c11-8cfa-b7b758f01c9a</vt:lpwstr>
  </property>
  <property fmtid="{D5CDD505-2E9C-101B-9397-08002B2CF9AE}" pid="6" name="FKDocumentState">
    <vt:lpwstr>27;#Valmis|40aa8d17-dadd-4ab0-93da-3124749a5963</vt:lpwstr>
  </property>
  <property fmtid="{D5CDD505-2E9C-101B-9397-08002B2CF9AE}" pid="7" name="FKDocumentPublicity">
    <vt:lpwstr>28;#Julkinen|0806a4a5-db6a-4fa4-8ed3-7457b5b4e8de</vt:lpwstr>
  </property>
  <property fmtid="{D5CDD505-2E9C-101B-9397-08002B2CF9AE}" pid="8" name="TaxKeyword">
    <vt:lpwstr/>
  </property>
  <property fmtid="{D5CDD505-2E9C-101B-9397-08002B2CF9AE}" pid="9" name="C Organisaatiot">
    <vt:lpwstr>21;#Finanssialan Keskusliitto|a986a8ab-0b81-4c11-8cfa-b7b758f01c9a</vt:lpwstr>
  </property>
  <property fmtid="{D5CDD505-2E9C-101B-9397-08002B2CF9AE}" pid="10" name="FKTopic">
    <vt:lpwstr>25;#vakuutus|d435bfef-5764-4d80-921f-a0afc585a587</vt:lpwstr>
  </property>
  <property fmtid="{D5CDD505-2E9C-101B-9397-08002B2CF9AE}" pid="11" name="FKDocType">
    <vt:lpwstr>78;#diaesitys|fc209ee7-fe67-4bc6-a4f4-93f5714eb903</vt:lpwstr>
  </property>
  <property fmtid="{D5CDD505-2E9C-101B-9397-08002B2CF9AE}" pid="12" name="Order">
    <vt:r8>16400</vt:r8>
  </property>
  <property fmtid="{D5CDD505-2E9C-101B-9397-08002B2CF9AE}" pid="13" name="_CopySource">
    <vt:lpwstr>http://majakka/tietopankki/materiaalit/Vakuutustutkimus_2012_kuvasarja.pptx</vt:lpwstr>
  </property>
  <property fmtid="{D5CDD505-2E9C-101B-9397-08002B2CF9AE}" pid="14" name="xd_ProgID">
    <vt:lpwstr/>
  </property>
  <property fmtid="{D5CDD505-2E9C-101B-9397-08002B2CF9AE}" pid="15" name="_SharedFileIndex">
    <vt:lpwstr/>
  </property>
  <property fmtid="{D5CDD505-2E9C-101B-9397-08002B2CF9AE}" pid="16" name="_SourceUrl">
    <vt:lpwstr/>
  </property>
  <property fmtid="{D5CDD505-2E9C-101B-9397-08002B2CF9AE}" pid="17" name="TemplateUrl">
    <vt:lpwstr/>
  </property>
</Properties>
</file>