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46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33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theme/themeOverride17.xml" ContentType="application/vnd.openxmlformats-officedocument.themeOverrid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charts/chart17.xml" ContentType="application/vnd.openxmlformats-officedocument.drawingml.chart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28.xml" ContentType="application/vnd.openxmlformats-officedocument.themeOverrid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8.xml" ContentType="application/vnd.openxmlformats-officedocument.drawingml.chart+xml"/>
  <Override PartName="/ppt/charts/chart22.xml" ContentType="application/vnd.openxmlformats-officedocument.drawingml.chart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6.xml" ContentType="application/vnd.openxmlformats-officedocument.drawingml.chart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8" r:id="rId2"/>
    <p:sldId id="568" r:id="rId3"/>
    <p:sldId id="570" r:id="rId4"/>
    <p:sldId id="490" r:id="rId5"/>
    <p:sldId id="485" r:id="rId6"/>
    <p:sldId id="488" r:id="rId7"/>
    <p:sldId id="491" r:id="rId8"/>
    <p:sldId id="571" r:id="rId9"/>
    <p:sldId id="546" r:id="rId10"/>
    <p:sldId id="547" r:id="rId11"/>
    <p:sldId id="548" r:id="rId12"/>
    <p:sldId id="549" r:id="rId13"/>
    <p:sldId id="560" r:id="rId14"/>
    <p:sldId id="550" r:id="rId15"/>
    <p:sldId id="551" r:id="rId16"/>
    <p:sldId id="552" r:id="rId17"/>
    <p:sldId id="572" r:id="rId18"/>
    <p:sldId id="553" r:id="rId19"/>
    <p:sldId id="554" r:id="rId20"/>
    <p:sldId id="555" r:id="rId21"/>
    <p:sldId id="573" r:id="rId22"/>
    <p:sldId id="493" r:id="rId23"/>
    <p:sldId id="494" r:id="rId24"/>
    <p:sldId id="577" r:id="rId25"/>
    <p:sldId id="575" r:id="rId26"/>
    <p:sldId id="497" r:id="rId27"/>
    <p:sldId id="498" r:id="rId28"/>
    <p:sldId id="499" r:id="rId29"/>
    <p:sldId id="500" r:id="rId30"/>
    <p:sldId id="501" r:id="rId31"/>
    <p:sldId id="556" r:id="rId32"/>
    <p:sldId id="576" r:id="rId33"/>
    <p:sldId id="545" r:id="rId34"/>
    <p:sldId id="535" r:id="rId35"/>
    <p:sldId id="536" r:id="rId36"/>
    <p:sldId id="538" r:id="rId37"/>
    <p:sldId id="540" r:id="rId38"/>
    <p:sldId id="541" r:id="rId39"/>
    <p:sldId id="503" r:id="rId40"/>
    <p:sldId id="504" r:id="rId41"/>
    <p:sldId id="561" r:id="rId42"/>
    <p:sldId id="505" r:id="rId43"/>
    <p:sldId id="569" r:id="rId44"/>
    <p:sldId id="557" r:id="rId45"/>
    <p:sldId id="558" r:id="rId46"/>
    <p:sldId id="559" r:id="rId47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atto Marjo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2E5"/>
    <a:srgbClr val="395AA8"/>
    <a:srgbClr val="FDB930"/>
    <a:srgbClr val="8DCED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5" autoAdjust="0"/>
    <p:restoredTop sz="94660"/>
  </p:normalViewPr>
  <p:slideViewPr>
    <p:cSldViewPr snapToObjects="1">
      <p:cViewPr>
        <p:scale>
          <a:sx n="100" d="100"/>
          <a:sy n="100" d="100"/>
        </p:scale>
        <p:origin x="-2010" y="-822"/>
      </p:cViewPr>
      <p:guideLst>
        <p:guide orient="horz" pos="2160"/>
        <p:guide orient="horz" pos="3657"/>
        <p:guide orient="horz" pos="119"/>
        <p:guide orient="horz" pos="572"/>
        <p:guide orient="horz" pos="799"/>
        <p:guide orient="horz" pos="1026"/>
        <p:guide orient="horz" pos="4201"/>
        <p:guide orient="horz" pos="3793"/>
        <p:guide orient="horz" pos="3521"/>
        <p:guide pos="2517"/>
        <p:guide pos="240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423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Vakuutusyhtiöt pyrkivät vakuutusehtoihin vetoamalla vapautumaan korvausten maksusta</c:v>
                </c:pt>
                <c:pt idx="1">
                  <c:v>Olen tutustunut vakuutusehtoihin</c:v>
                </c:pt>
                <c:pt idx="2">
                  <c:v>Olen kartoittanut omat ja/tai perheeni riskit ja nykyinen vakuutusturvani on riittävä</c:v>
                </c:pt>
                <c:pt idx="3">
                  <c:v>Tiedän, mitä ottamani vakuutukset korvaavat</c:v>
                </c:pt>
                <c:pt idx="4">
                  <c:v>Vakuutustuotteet/vakuutusehdot ovat helposti ymmärrettäviä</c:v>
                </c:pt>
                <c:pt idx="5">
                  <c:v>Vakuutustuotteiden tarjoaman turvan ja vakuutusmaksujen vertailtavuus on helppoa</c:v>
                </c:pt>
                <c:pt idx="6">
                  <c:v>On hyväksyttävää liioitella vahingon määrää korvaushakemuksessa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35</c:v>
                </c:pt>
                <c:pt idx="1">
                  <c:v>27</c:v>
                </c:pt>
                <c:pt idx="2">
                  <c:v>26</c:v>
                </c:pt>
                <c:pt idx="3">
                  <c:v>13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Vakuutusyhtiöt pyrkivät vakuutusehtoihin vetoamalla vapautumaan korvausten maksusta</c:v>
                </c:pt>
                <c:pt idx="1">
                  <c:v>Olen tutustunut vakuutusehtoihin</c:v>
                </c:pt>
                <c:pt idx="2">
                  <c:v>Olen kartoittanut omat ja/tai perheeni riskit ja nykyinen vakuutusturvani on riittävä</c:v>
                </c:pt>
                <c:pt idx="3">
                  <c:v>Tiedän, mitä ottamani vakuutukset korvaavat</c:v>
                </c:pt>
                <c:pt idx="4">
                  <c:v>Vakuutustuotteet/vakuutusehdot ovat helposti ymmärrettäviä</c:v>
                </c:pt>
                <c:pt idx="5">
                  <c:v>Vakuutustuotteiden tarjoaman turvan ja vakuutusmaksujen vertailtavuus on helppoa</c:v>
                </c:pt>
                <c:pt idx="6">
                  <c:v>On hyväksyttävää liioitella vahingon määrää korvaushakemuksessa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39</c:v>
                </c:pt>
                <c:pt idx="1">
                  <c:v>52</c:v>
                </c:pt>
                <c:pt idx="2">
                  <c:v>48</c:v>
                </c:pt>
                <c:pt idx="3">
                  <c:v>51</c:v>
                </c:pt>
                <c:pt idx="4">
                  <c:v>28</c:v>
                </c:pt>
                <c:pt idx="5">
                  <c:v>14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Vakuutusyhtiöt pyrkivät vakuutusehtoihin vetoamalla vapautumaan korvausten maksusta</c:v>
                </c:pt>
                <c:pt idx="1">
                  <c:v>Olen tutustunut vakuutusehtoihin</c:v>
                </c:pt>
                <c:pt idx="2">
                  <c:v>Olen kartoittanut omat ja/tai perheeni riskit ja nykyinen vakuutusturvani on riittävä</c:v>
                </c:pt>
                <c:pt idx="3">
                  <c:v>Tiedän, mitä ottamani vakuutukset korvaavat</c:v>
                </c:pt>
                <c:pt idx="4">
                  <c:v>Vakuutustuotteet/vakuutusehdot ovat helposti ymmärrettäviä</c:v>
                </c:pt>
                <c:pt idx="5">
                  <c:v>Vakuutustuotteiden tarjoaman turvan ja vakuutusmaksujen vertailtavuus on helppoa</c:v>
                </c:pt>
                <c:pt idx="6">
                  <c:v>On hyväksyttävää liioitella vahingon määrää korvaushakemuksessa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11</c:v>
                </c:pt>
                <c:pt idx="1">
                  <c:v>15</c:v>
                </c:pt>
                <c:pt idx="2">
                  <c:v>15</c:v>
                </c:pt>
                <c:pt idx="3">
                  <c:v>27</c:v>
                </c:pt>
                <c:pt idx="4">
                  <c:v>42</c:v>
                </c:pt>
                <c:pt idx="5">
                  <c:v>41</c:v>
                </c:pt>
                <c:pt idx="6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Vakuutusyhtiöt pyrkivät vakuutusehtoihin vetoamalla vapautumaan korvausten maksusta</c:v>
                </c:pt>
                <c:pt idx="1">
                  <c:v>Olen tutustunut vakuutusehtoihin</c:v>
                </c:pt>
                <c:pt idx="2">
                  <c:v>Olen kartoittanut omat ja/tai perheeni riskit ja nykyinen vakuutusturvani on riittävä</c:v>
                </c:pt>
                <c:pt idx="3">
                  <c:v>Tiedän, mitä ottamani vakuutukset korvaavat</c:v>
                </c:pt>
                <c:pt idx="4">
                  <c:v>Vakuutustuotteet/vakuutusehdot ovat helposti ymmärrettäviä</c:v>
                </c:pt>
                <c:pt idx="5">
                  <c:v>Vakuutustuotteiden tarjoaman turvan ja vakuutusmaksujen vertailtavuus on helppoa</c:v>
                </c:pt>
                <c:pt idx="6">
                  <c:v>On hyväksyttävää liioitella vahingon määrää korvaushakemuksessa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25</c:v>
                </c:pt>
                <c:pt idx="5">
                  <c:v>40</c:v>
                </c:pt>
                <c:pt idx="6">
                  <c:v>60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Vakuutusyhtiöt pyrkivät vakuutusehtoihin vetoamalla vapautumaan korvausten maksusta</c:v>
                </c:pt>
                <c:pt idx="1">
                  <c:v>Olen tutustunut vakuutusehtoihin</c:v>
                </c:pt>
                <c:pt idx="2">
                  <c:v>Olen kartoittanut omat ja/tai perheeni riskit ja nykyinen vakuutusturvani on riittävä</c:v>
                </c:pt>
                <c:pt idx="3">
                  <c:v>Tiedän, mitä ottamani vakuutukset korvaavat</c:v>
                </c:pt>
                <c:pt idx="4">
                  <c:v>Vakuutustuotteet/vakuutusehdot ovat helposti ymmärrettäviä</c:v>
                </c:pt>
                <c:pt idx="5">
                  <c:v>Vakuutustuotteiden tarjoaman turvan ja vakuutusmaksujen vertailtavuus on helppoa</c:v>
                </c:pt>
                <c:pt idx="6">
                  <c:v>On hyväksyttävää liioitella vahingon määrää korvaushakemuksessa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12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4928256"/>
        <c:axId val="114950528"/>
      </c:barChart>
      <c:catAx>
        <c:axId val="11492825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14950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49505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49282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7"/>
          <c:y val="0.90171259522393943"/>
          <c:w val="0.74749289151356191"/>
          <c:h val="6.224252346371922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Korvaus oli vakuutusehtojen mukainen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Sain hyvää palvelua vakuutusyhtiöstä vahinkotilanteessa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  <c:pt idx="8">
                  <c:v>Korvaushakemukseni käsiteltiin viivytyksettä</c:v>
                </c:pt>
                <c:pt idx="9">
                  <c:v>2010, n=201</c:v>
                </c:pt>
                <c:pt idx="10">
                  <c:v>2012, n=210</c:v>
                </c:pt>
                <c:pt idx="11">
                  <c:v>2014, n=333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1">
                  <c:v>70</c:v>
                </c:pt>
                <c:pt idx="2">
                  <c:v>72</c:v>
                </c:pt>
                <c:pt idx="3">
                  <c:v>79</c:v>
                </c:pt>
                <c:pt idx="5">
                  <c:v>71</c:v>
                </c:pt>
                <c:pt idx="6">
                  <c:v>59</c:v>
                </c:pt>
                <c:pt idx="7">
                  <c:v>72</c:v>
                </c:pt>
                <c:pt idx="9">
                  <c:v>67</c:v>
                </c:pt>
                <c:pt idx="10">
                  <c:v>68</c:v>
                </c:pt>
                <c:pt idx="11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Korvaus oli vakuutusehtojen mukainen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Sain hyvää palvelua vakuutusyhtiöstä vahinkotilanteessa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  <c:pt idx="8">
                  <c:v>Korvaushakemukseni käsiteltiin viivytyksettä</c:v>
                </c:pt>
                <c:pt idx="9">
                  <c:v>2010, n=201</c:v>
                </c:pt>
                <c:pt idx="10">
                  <c:v>2012, n=210</c:v>
                </c:pt>
                <c:pt idx="11">
                  <c:v>2014, n=333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5">
                  <c:v>14</c:v>
                </c:pt>
                <c:pt idx="6">
                  <c:v>28</c:v>
                </c:pt>
                <c:pt idx="7">
                  <c:v>17</c:v>
                </c:pt>
                <c:pt idx="9">
                  <c:v>17</c:v>
                </c:pt>
                <c:pt idx="10">
                  <c:v>19</c:v>
                </c:pt>
                <c:pt idx="1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Korvaus oli vakuutusehtojen mukainen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Sain hyvää palvelua vakuutusyhtiöstä vahinkotilanteessa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  <c:pt idx="8">
                  <c:v>Korvaushakemukseni käsiteltiin viivytyksettä</c:v>
                </c:pt>
                <c:pt idx="9">
                  <c:v>2010, n=201</c:v>
                </c:pt>
                <c:pt idx="10">
                  <c:v>2012, n=210</c:v>
                </c:pt>
                <c:pt idx="11">
                  <c:v>2014, n=333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1">
                  <c:v>7</c:v>
                </c:pt>
                <c:pt idx="2">
                  <c:v>2</c:v>
                </c:pt>
                <c:pt idx="3">
                  <c:v>5</c:v>
                </c:pt>
                <c:pt idx="5">
                  <c:v>8</c:v>
                </c:pt>
                <c:pt idx="6">
                  <c:v>4</c:v>
                </c:pt>
                <c:pt idx="7">
                  <c:v>3</c:v>
                </c:pt>
                <c:pt idx="9">
                  <c:v>5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Korvaus oli vakuutusehtojen mukainen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Sain hyvää palvelua vakuutusyhtiöstä vahinkotilanteessa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  <c:pt idx="8">
                  <c:v>Korvaushakemukseni käsiteltiin viivytyksettä</c:v>
                </c:pt>
                <c:pt idx="9">
                  <c:v>2010, n=201</c:v>
                </c:pt>
                <c:pt idx="10">
                  <c:v>2012, n=210</c:v>
                </c:pt>
                <c:pt idx="11">
                  <c:v>2014, n=333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Korvaus oli vakuutusehtojen mukainen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Sain hyvää palvelua vakuutusyhtiöstä vahinkotilanteessa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  <c:pt idx="8">
                  <c:v>Korvaushakemukseni käsiteltiin viivytyksettä</c:v>
                </c:pt>
                <c:pt idx="9">
                  <c:v>2010, n=201</c:v>
                </c:pt>
                <c:pt idx="10">
                  <c:v>2012, n=210</c:v>
                </c:pt>
                <c:pt idx="11">
                  <c:v>2014, n=333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4915200"/>
        <c:axId val="154916736"/>
      </c:barChart>
      <c:catAx>
        <c:axId val="15491520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54916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491673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549152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81"/>
          <c:y val="0.90171259522393921"/>
          <c:w val="0.74749289151356213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Sheet1!$N$1:$U$1</c:f>
              <c:strCache>
                <c:ptCount val="8"/>
                <c:pt idx="0">
                  <c:v>Korvaus vastasi sattunutta vahinkoa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Käytössä olevat valitus- ja muutoksen-
hakukeinot ilmoitettiin selvästi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</c:strCache>
            </c:strRef>
          </c:cat>
          <c:val>
            <c:numRef>
              <c:f>Sheet1!$N$2:$U$2</c:f>
              <c:numCache>
                <c:formatCode>General</c:formatCode>
                <c:ptCount val="8"/>
                <c:pt idx="1">
                  <c:v>68</c:v>
                </c:pt>
                <c:pt idx="2">
                  <c:v>68</c:v>
                </c:pt>
                <c:pt idx="3">
                  <c:v>70</c:v>
                </c:pt>
                <c:pt idx="5">
                  <c:v>51</c:v>
                </c:pt>
                <c:pt idx="6">
                  <c:v>46</c:v>
                </c:pt>
                <c:pt idx="7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Sheet1!$N$1:$U$1</c:f>
              <c:strCache>
                <c:ptCount val="8"/>
                <c:pt idx="0">
                  <c:v>Korvaus vastasi sattunutta vahinkoa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Käytössä olevat valitus- ja muutoksen-
hakukeinot ilmoitettiin selvästi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</c:strCache>
            </c:strRef>
          </c:cat>
          <c:val>
            <c:numRef>
              <c:f>Sheet1!$N$3:$U$3</c:f>
              <c:numCache>
                <c:formatCode>General</c:formatCode>
                <c:ptCount val="8"/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5">
                  <c:v>23</c:v>
                </c:pt>
                <c:pt idx="6">
                  <c:v>26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Sheet1!$N$1:$U$1</c:f>
              <c:strCache>
                <c:ptCount val="8"/>
                <c:pt idx="0">
                  <c:v>Korvaus vastasi sattunutta vahinkoa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Käytössä olevat valitus- ja muutoksen-
hakukeinot ilmoitettiin selvästi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</c:strCache>
            </c:strRef>
          </c:cat>
          <c:val>
            <c:numRef>
              <c:f>Sheet1!$N$4:$U$4</c:f>
              <c:numCache>
                <c:formatCode>General</c:formatCode>
                <c:ptCount val="8"/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5">
                  <c:v>12</c:v>
                </c:pt>
                <c:pt idx="6">
                  <c:v>13</c:v>
                </c:pt>
                <c:pt idx="7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Sheet1!$N$1:$U$1</c:f>
              <c:strCache>
                <c:ptCount val="8"/>
                <c:pt idx="0">
                  <c:v>Korvaus vastasi sattunutta vahinkoa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Käytössä olevat valitus- ja muutoksen-
hakukeinot ilmoitettiin selvästi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</c:strCache>
            </c:strRef>
          </c:cat>
          <c:val>
            <c:numRef>
              <c:f>Sheet1!$N$5:$U$5</c:f>
              <c:numCache>
                <c:formatCode>General</c:formatCode>
                <c:ptCount val="8"/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Sheet1!$N$1:$U$1</c:f>
              <c:strCache>
                <c:ptCount val="8"/>
                <c:pt idx="0">
                  <c:v>Korvaus vastasi sattunutta vahinkoa</c:v>
                </c:pt>
                <c:pt idx="1">
                  <c:v>2010, n=201</c:v>
                </c:pt>
                <c:pt idx="2">
                  <c:v>2012, n=210</c:v>
                </c:pt>
                <c:pt idx="3">
                  <c:v>2014, n=333</c:v>
                </c:pt>
                <c:pt idx="4">
                  <c:v>Käytössä olevat valitus- ja muutoksen-
hakukeinot ilmoitettiin selvästi</c:v>
                </c:pt>
                <c:pt idx="5">
                  <c:v>2010, n=201</c:v>
                </c:pt>
                <c:pt idx="6">
                  <c:v>2012, n=210</c:v>
                </c:pt>
                <c:pt idx="7">
                  <c:v>2014, n=333</c:v>
                </c:pt>
              </c:strCache>
            </c:strRef>
          </c:cat>
          <c:val>
            <c:numRef>
              <c:f>Sheet1!$N$6:$U$6</c:f>
              <c:numCache>
                <c:formatCode>General</c:formatCode>
                <c:ptCount val="8"/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5">
                  <c:v>9</c:v>
                </c:pt>
                <c:pt idx="6">
                  <c:v>8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5046656"/>
        <c:axId val="155048192"/>
      </c:barChart>
      <c:catAx>
        <c:axId val="15504665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55048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504819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550466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92"/>
          <c:y val="0.90171259522393898"/>
          <c:w val="0.7474928915135623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n=201</c:v>
                </c:pt>
                <c:pt idx="1">
                  <c:v>2012, n=210</c:v>
                </c:pt>
                <c:pt idx="2">
                  <c:v>2014, n=333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n=201</c:v>
                </c:pt>
                <c:pt idx="1">
                  <c:v>2012, n=210</c:v>
                </c:pt>
                <c:pt idx="2">
                  <c:v>2014, n=333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94</c:v>
                </c:pt>
                <c:pt idx="1">
                  <c:v>87</c:v>
                </c:pt>
                <c:pt idx="2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Hakemuksen käsittely on vielä kesken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n=201</c:v>
                </c:pt>
                <c:pt idx="1">
                  <c:v>2012, n=210</c:v>
                </c:pt>
                <c:pt idx="2">
                  <c:v>2014, n=333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n=201</c:v>
                </c:pt>
                <c:pt idx="1">
                  <c:v>2012, n=210</c:v>
                </c:pt>
                <c:pt idx="2">
                  <c:v>2014, n=333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2333056"/>
        <c:axId val="162334592"/>
      </c:barChart>
      <c:catAx>
        <c:axId val="16233305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2334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233459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623330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7889599737532844"/>
          <c:y val="0.90171259522393876"/>
          <c:w val="0.62110400262467336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Tavallisimmin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Vakuutusyhtiön asiamiehen kanssa</c:v>
                </c:pt>
                <c:pt idx="4">
                  <c:v>Pankissa</c:v>
                </c:pt>
                <c:pt idx="5">
                  <c:v>Autoliikkeessä, matkatoimistossa, kaupassa, postissa</c:v>
                </c:pt>
                <c:pt idx="6">
                  <c:v>Vakuutusmeklarin kanssa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48</c:v>
                </c:pt>
                <c:pt idx="1">
                  <c:v>23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Vakuutusyhtiön asiamiehen kanssa</c:v>
                </c:pt>
                <c:pt idx="4">
                  <c:v>Pankissa</c:v>
                </c:pt>
                <c:pt idx="5">
                  <c:v>Autoliikkeessä, matkatoimistossa, kaupassa, postissa</c:v>
                </c:pt>
                <c:pt idx="6">
                  <c:v>Vakuutusmeklarin kanssa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37</c:v>
                </c:pt>
                <c:pt idx="1">
                  <c:v>59</c:v>
                </c:pt>
                <c:pt idx="2">
                  <c:v>46</c:v>
                </c:pt>
                <c:pt idx="3">
                  <c:v>34</c:v>
                </c:pt>
                <c:pt idx="4">
                  <c:v>24</c:v>
                </c:pt>
                <c:pt idx="5">
                  <c:v>18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lainkaan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Vakuutusyhtiön asiamiehen kanssa</c:v>
                </c:pt>
                <c:pt idx="4">
                  <c:v>Pankissa</c:v>
                </c:pt>
                <c:pt idx="5">
                  <c:v>Autoliikkeessä, matkatoimistossa, kaupassa, postissa</c:v>
                </c:pt>
                <c:pt idx="6">
                  <c:v>Vakuutusmeklarin kanssa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14</c:v>
                </c:pt>
                <c:pt idx="1">
                  <c:v>17</c:v>
                </c:pt>
                <c:pt idx="2">
                  <c:v>32</c:v>
                </c:pt>
                <c:pt idx="3">
                  <c:v>52</c:v>
                </c:pt>
                <c:pt idx="4">
                  <c:v>69</c:v>
                </c:pt>
                <c:pt idx="5">
                  <c:v>78</c:v>
                </c:pt>
                <c:pt idx="6">
                  <c:v>94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Vakuutusyhtiön asiamiehen kanssa</c:v>
                </c:pt>
                <c:pt idx="4">
                  <c:v>Pankissa</c:v>
                </c:pt>
                <c:pt idx="5">
                  <c:v>Autoliikkeessä, matkatoimistossa, kaupassa, postissa</c:v>
                </c:pt>
                <c:pt idx="6">
                  <c:v>Vakuutusmeklarin kanssa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5631104"/>
        <c:axId val="165632640"/>
      </c:barChart>
      <c:catAx>
        <c:axId val="1656311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56326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6326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656311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16"/>
          <c:y val="0.90171259522393843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Tavallisimmin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Vakuutusyhtiön konttorissa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Internetissä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Puhelimessa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Vakuutusyhtiön asiamiehen kanssa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1">
                  <c:v>38</c:v>
                </c:pt>
                <c:pt idx="2">
                  <c:v>36</c:v>
                </c:pt>
                <c:pt idx="3">
                  <c:v>20</c:v>
                </c:pt>
                <c:pt idx="5">
                  <c:v>23</c:v>
                </c:pt>
                <c:pt idx="6">
                  <c:v>25</c:v>
                </c:pt>
                <c:pt idx="7">
                  <c:v>48</c:v>
                </c:pt>
                <c:pt idx="9">
                  <c:v>18</c:v>
                </c:pt>
                <c:pt idx="10">
                  <c:v>16</c:v>
                </c:pt>
                <c:pt idx="11">
                  <c:v>23</c:v>
                </c:pt>
                <c:pt idx="13">
                  <c:v>14</c:v>
                </c:pt>
                <c:pt idx="14">
                  <c:v>14</c:v>
                </c:pt>
                <c:pt idx="1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Vakuutusyhtiön konttorissa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Internetissä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Puhelimessa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Vakuutusyhtiön asiamiehen kanssa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1">
                  <c:v>26</c:v>
                </c:pt>
                <c:pt idx="2">
                  <c:v>29</c:v>
                </c:pt>
                <c:pt idx="3">
                  <c:v>46</c:v>
                </c:pt>
                <c:pt idx="5">
                  <c:v>24</c:v>
                </c:pt>
                <c:pt idx="6">
                  <c:v>24</c:v>
                </c:pt>
                <c:pt idx="7">
                  <c:v>37</c:v>
                </c:pt>
                <c:pt idx="9">
                  <c:v>42</c:v>
                </c:pt>
                <c:pt idx="10">
                  <c:v>49</c:v>
                </c:pt>
                <c:pt idx="11">
                  <c:v>59</c:v>
                </c:pt>
                <c:pt idx="13">
                  <c:v>29</c:v>
                </c:pt>
                <c:pt idx="14">
                  <c:v>30</c:v>
                </c:pt>
                <c:pt idx="15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lainkaan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Vakuutusyhtiön konttorissa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Internetissä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Puhelimessa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Vakuutusyhtiön asiamiehen kanssa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1">
                  <c:v>32</c:v>
                </c:pt>
                <c:pt idx="2">
                  <c:v>33</c:v>
                </c:pt>
                <c:pt idx="3">
                  <c:v>32</c:v>
                </c:pt>
                <c:pt idx="5">
                  <c:v>49</c:v>
                </c:pt>
                <c:pt idx="6">
                  <c:v>47</c:v>
                </c:pt>
                <c:pt idx="7">
                  <c:v>14</c:v>
                </c:pt>
                <c:pt idx="9">
                  <c:v>37</c:v>
                </c:pt>
                <c:pt idx="10">
                  <c:v>32</c:v>
                </c:pt>
                <c:pt idx="11">
                  <c:v>17</c:v>
                </c:pt>
                <c:pt idx="13">
                  <c:v>53</c:v>
                </c:pt>
                <c:pt idx="14">
                  <c:v>51</c:v>
                </c:pt>
                <c:pt idx="15">
                  <c:v>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Vakuutusyhtiön konttorissa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Internetissä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Puhelimessa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Vakuutusyhtiön asiamiehen kanssa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8799360"/>
        <c:axId val="178800896"/>
      </c:barChart>
      <c:catAx>
        <c:axId val="17879936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78800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88008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787993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16"/>
          <c:y val="0.90171259522393821"/>
          <c:w val="0.46420636482939631"/>
          <c:h val="6.399775153334233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Tavallisimmin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Sheet1!$A$18:$A$29</c:f>
              <c:strCache>
                <c:ptCount val="12"/>
                <c:pt idx="0">
                  <c:v>Pankissa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Autoliikkeessä, matkatoimistossa, kaupassa, postissa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Vakuutusmeklarin kanssa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Sheet1!$B$18:$B$29</c:f>
              <c:numCache>
                <c:formatCode>General</c:formatCode>
                <c:ptCount val="12"/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Sheet1!$A$18:$A$29</c:f>
              <c:strCache>
                <c:ptCount val="12"/>
                <c:pt idx="0">
                  <c:v>Pankissa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Autoliikkeessä, matkatoimistossa, kaupassa, postissa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Vakuutusmeklarin kanssa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Sheet1!$C$18:$C$29</c:f>
              <c:numCache>
                <c:formatCode>General</c:formatCode>
                <c:ptCount val="12"/>
                <c:pt idx="1">
                  <c:v>17</c:v>
                </c:pt>
                <c:pt idx="2">
                  <c:v>22</c:v>
                </c:pt>
                <c:pt idx="3">
                  <c:v>24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lainkaan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Sheet1!$A$18:$A$29</c:f>
              <c:strCache>
                <c:ptCount val="12"/>
                <c:pt idx="0">
                  <c:v>Pankissa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Autoliikkeessä, matkatoimistossa, kaupassa, postissa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Vakuutusmeklarin kanssa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Sheet1!$D$18:$D$29</c:f>
              <c:numCache>
                <c:formatCode>General</c:formatCode>
                <c:ptCount val="12"/>
                <c:pt idx="1">
                  <c:v>71</c:v>
                </c:pt>
                <c:pt idx="2">
                  <c:v>67</c:v>
                </c:pt>
                <c:pt idx="3">
                  <c:v>69</c:v>
                </c:pt>
                <c:pt idx="5">
                  <c:v>71</c:v>
                </c:pt>
                <c:pt idx="6">
                  <c:v>75</c:v>
                </c:pt>
                <c:pt idx="7">
                  <c:v>78</c:v>
                </c:pt>
                <c:pt idx="9">
                  <c:v>91</c:v>
                </c:pt>
                <c:pt idx="10">
                  <c:v>89</c:v>
                </c:pt>
                <c:pt idx="11">
                  <c:v>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Sheet1!$A$18:$A$29</c:f>
              <c:strCache>
                <c:ptCount val="12"/>
                <c:pt idx="0">
                  <c:v>Pankissa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Autoliikkeessä, matkatoimistossa, kaupassa, postissa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Vakuutusmeklarin kanssa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Sheet1!$E$18:$E$29</c:f>
              <c:numCache>
                <c:formatCode>General</c:formatCode>
                <c:ptCount val="12"/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9143040"/>
        <c:axId val="179144576"/>
      </c:barChart>
      <c:catAx>
        <c:axId val="17914304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79144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1445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791430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38"/>
          <c:y val="0.90171259522393798"/>
          <c:w val="0.46420636482939631"/>
          <c:h val="6.3997751533342334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Paljon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Melko paljon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27</c:v>
                </c:pt>
                <c:pt idx="1">
                  <c:v>28</c:v>
                </c:pt>
                <c:pt idx="2">
                  <c:v>20</c:v>
                </c:pt>
                <c:pt idx="3">
                  <c:v>16</c:v>
                </c:pt>
                <c:pt idx="4">
                  <c:v>22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Melko vähän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46</c:v>
                </c:pt>
                <c:pt idx="1">
                  <c:v>50</c:v>
                </c:pt>
                <c:pt idx="2">
                  <c:v>35</c:v>
                </c:pt>
                <c:pt idx="3">
                  <c:v>56</c:v>
                </c:pt>
                <c:pt idx="4">
                  <c:v>47</c:v>
                </c:pt>
                <c:pt idx="5">
                  <c:v>35</c:v>
                </c:pt>
                <c:pt idx="6">
                  <c:v>47</c:v>
                </c:pt>
                <c:pt idx="7">
                  <c:v>52</c:v>
                </c:pt>
                <c:pt idx="8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Ei lainkaan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10</c:v>
                </c:pt>
                <c:pt idx="1">
                  <c:v>6</c:v>
                </c:pt>
                <c:pt idx="2">
                  <c:v>30</c:v>
                </c:pt>
                <c:pt idx="3">
                  <c:v>7</c:v>
                </c:pt>
                <c:pt idx="4">
                  <c:v>17</c:v>
                </c:pt>
                <c:pt idx="5">
                  <c:v>37</c:v>
                </c:pt>
                <c:pt idx="6">
                  <c:v>28</c:v>
                </c:pt>
                <c:pt idx="7">
                  <c:v>22</c:v>
                </c:pt>
                <c:pt idx="8">
                  <c:v>47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9714304"/>
        <c:axId val="179748864"/>
      </c:barChart>
      <c:catAx>
        <c:axId val="1797143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797488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7488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797143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778488626421786"/>
          <c:y val="0.90171259522393921"/>
          <c:w val="0.58221511373578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2012, n=1026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38</c:v>
                </c:pt>
                <c:pt idx="1">
                  <c:v>34</c:v>
                </c:pt>
                <c:pt idx="2">
                  <c:v>23</c:v>
                </c:pt>
                <c:pt idx="3">
                  <c:v>20</c:v>
                </c:pt>
                <c:pt idx="4">
                  <c:v>35</c:v>
                </c:pt>
                <c:pt idx="5">
                  <c:v>17</c:v>
                </c:pt>
                <c:pt idx="6">
                  <c:v>20</c:v>
                </c:pt>
                <c:pt idx="7">
                  <c:v>18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2014, n=1000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Pitkäaikainen sairaus</c:v>
                </c:pt>
                <c:pt idx="1">
                  <c:v>Tapaturma</c:v>
                </c:pt>
                <c:pt idx="2">
                  <c:v>Työttömyys/lomautus</c:v>
                </c:pt>
                <c:pt idx="3">
                  <c:v>Tulipalo</c:v>
                </c:pt>
                <c:pt idx="4">
                  <c:v>Vastuu lähiomaisen hoivasta</c:v>
                </c:pt>
                <c:pt idx="5">
                  <c:v>Puolison kuolema (yksinhuoltajaksi tai leskeksi jääminen)</c:v>
                </c:pt>
                <c:pt idx="6">
                  <c:v>Työkyvyttömyys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37</c:v>
                </c:pt>
                <c:pt idx="1">
                  <c:v>36</c:v>
                </c:pt>
                <c:pt idx="2">
                  <c:v>30</c:v>
                </c:pt>
                <c:pt idx="3">
                  <c:v>28</c:v>
                </c:pt>
                <c:pt idx="4">
                  <c:v>28</c:v>
                </c:pt>
                <c:pt idx="5">
                  <c:v>22</c:v>
                </c:pt>
                <c:pt idx="6">
                  <c:v>20</c:v>
                </c:pt>
                <c:pt idx="7">
                  <c:v>18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79904512"/>
        <c:axId val="179906048"/>
      </c:barChart>
      <c:catAx>
        <c:axId val="17990451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79906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90604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799045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27"/>
          <c:y val="0.90171259522393898"/>
          <c:w val="0.46415955818022725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Paljon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Työkyvyttömyys</c:v>
                </c:pt>
                <c:pt idx="1">
                  <c:v>Pitkäaikainen sairaus</c:v>
                </c:pt>
                <c:pt idx="2">
                  <c:v>Tapaturma</c:v>
                </c:pt>
                <c:pt idx="3">
                  <c:v>Työttömyys/lomautus</c:v>
                </c:pt>
                <c:pt idx="4">
                  <c:v>Puolison kuolema (yksinhuoltajaksi tai leskeksi jääminen)</c:v>
                </c:pt>
                <c:pt idx="5">
                  <c:v>Vastuu lähiomaisen hoivasta</c:v>
                </c:pt>
                <c:pt idx="6">
                  <c:v>Tulipalo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Melko paljon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Työkyvyttömyys</c:v>
                </c:pt>
                <c:pt idx="1">
                  <c:v>Pitkäaikainen sairaus</c:v>
                </c:pt>
                <c:pt idx="2">
                  <c:v>Tapaturma</c:v>
                </c:pt>
                <c:pt idx="3">
                  <c:v>Työttömyys/lomautus</c:v>
                </c:pt>
                <c:pt idx="4">
                  <c:v>Puolison kuolema (yksinhuoltajaksi tai leskeksi jääminen)</c:v>
                </c:pt>
                <c:pt idx="5">
                  <c:v>Vastuu lähiomaisen hoivasta</c:v>
                </c:pt>
                <c:pt idx="6">
                  <c:v>Tulipalo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22</c:v>
                </c:pt>
                <c:pt idx="1">
                  <c:v>18</c:v>
                </c:pt>
                <c:pt idx="2">
                  <c:v>18</c:v>
                </c:pt>
                <c:pt idx="3">
                  <c:v>17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Melko vähän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Työkyvyttömyys</c:v>
                </c:pt>
                <c:pt idx="1">
                  <c:v>Pitkäaikainen sairaus</c:v>
                </c:pt>
                <c:pt idx="2">
                  <c:v>Tapaturma</c:v>
                </c:pt>
                <c:pt idx="3">
                  <c:v>Työttömyys/lomautus</c:v>
                </c:pt>
                <c:pt idx="4">
                  <c:v>Puolison kuolema (yksinhuoltajaksi tai leskeksi jääminen)</c:v>
                </c:pt>
                <c:pt idx="5">
                  <c:v>Vastuu lähiomaisen hoivasta</c:v>
                </c:pt>
                <c:pt idx="6">
                  <c:v>Tulipalo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52</c:v>
                </c:pt>
                <c:pt idx="1">
                  <c:v>62</c:v>
                </c:pt>
                <c:pt idx="2">
                  <c:v>59</c:v>
                </c:pt>
                <c:pt idx="3">
                  <c:v>51</c:v>
                </c:pt>
                <c:pt idx="4">
                  <c:v>48</c:v>
                </c:pt>
                <c:pt idx="5">
                  <c:v>59</c:v>
                </c:pt>
                <c:pt idx="6">
                  <c:v>48</c:v>
                </c:pt>
                <c:pt idx="7">
                  <c:v>48</c:v>
                </c:pt>
                <c:pt idx="8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Ei lainkaan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Työkyvyttömyys</c:v>
                </c:pt>
                <c:pt idx="1">
                  <c:v>Pitkäaikainen sairaus</c:v>
                </c:pt>
                <c:pt idx="2">
                  <c:v>Tapaturma</c:v>
                </c:pt>
                <c:pt idx="3">
                  <c:v>Työttömyys/lomautus</c:v>
                </c:pt>
                <c:pt idx="4">
                  <c:v>Puolison kuolema (yksinhuoltajaksi tai leskeksi jääminen)</c:v>
                </c:pt>
                <c:pt idx="5">
                  <c:v>Vastuu lähiomaisen hoivasta</c:v>
                </c:pt>
                <c:pt idx="6">
                  <c:v>Tulipalo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16</c:v>
                </c:pt>
                <c:pt idx="1">
                  <c:v>9</c:v>
                </c:pt>
                <c:pt idx="2">
                  <c:v>13</c:v>
                </c:pt>
                <c:pt idx="3">
                  <c:v>21</c:v>
                </c:pt>
                <c:pt idx="4">
                  <c:v>23</c:v>
                </c:pt>
                <c:pt idx="5">
                  <c:v>18</c:v>
                </c:pt>
                <c:pt idx="6">
                  <c:v>31</c:v>
                </c:pt>
                <c:pt idx="7">
                  <c:v>31</c:v>
                </c:pt>
                <c:pt idx="8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Työkyvyttömyys</c:v>
                </c:pt>
                <c:pt idx="1">
                  <c:v>Pitkäaikainen sairaus</c:v>
                </c:pt>
                <c:pt idx="2">
                  <c:v>Tapaturma</c:v>
                </c:pt>
                <c:pt idx="3">
                  <c:v>Työttömyys/lomautus</c:v>
                </c:pt>
                <c:pt idx="4">
                  <c:v>Puolison kuolema (yksinhuoltajaksi tai leskeksi jääminen)</c:v>
                </c:pt>
                <c:pt idx="5">
                  <c:v>Vastuu lähiomaisen hoivasta</c:v>
                </c:pt>
                <c:pt idx="6">
                  <c:v>Tulipalo</c:v>
                </c:pt>
                <c:pt idx="7">
                  <c:v>Myrskyn, tulvan tai muun luonnonilmiön aiheuttama vahinko</c:v>
                </c:pt>
                <c:pt idx="8">
                  <c:v>Avio- tai avoero (yksinhuoltajaksi tai yksin jääminen)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16</c:v>
                </c:pt>
                <c:pt idx="5">
                  <c:v>10</c:v>
                </c:pt>
                <c:pt idx="6">
                  <c:v>9</c:v>
                </c:pt>
                <c:pt idx="7">
                  <c:v>12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2093056"/>
        <c:axId val="112128000"/>
      </c:barChart>
      <c:catAx>
        <c:axId val="11209305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12128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12800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20930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778488626421808"/>
          <c:y val="0.90171259522393898"/>
          <c:w val="0.58221511373578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Omistusasunnon tai muun varallisuuden ei tulisi jatkossakaan korottaa kunnallisten hoivapalvelujen asiakasmaksuja (nykyisin vain tulot korottavat)</c:v>
                </c:pt>
                <c:pt idx="1">
                  <c:v>Vapaaehtoiset vakuutukset ovat välttämättömiä lakisääteisen sosiaaliturvan täydentämiseksi</c:v>
                </c:pt>
                <c:pt idx="2">
                  <c:v>Omaehtoinen varautuminen vanhuuden varalle pitää olla nykyistä helpompaa ja houkuttelevampaa</c:v>
                </c:pt>
                <c:pt idx="3">
                  <c:v>Julkinen terveydenhuolto takaa riittävät
palvelut sairauksien varalta</c:v>
                </c:pt>
                <c:pt idx="4">
                  <c:v>Lakisääteinen eläketurva takaa riittävän
toimeentulon vanhuudessa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51</c:v>
                </c:pt>
                <c:pt idx="1">
                  <c:v>31</c:v>
                </c:pt>
                <c:pt idx="2">
                  <c:v>24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Omistusasunnon tai muun varallisuuden ei tulisi jatkossakaan korottaa kunnallisten hoivapalvelujen asiakasmaksuja (nykyisin vain tulot korottavat)</c:v>
                </c:pt>
                <c:pt idx="1">
                  <c:v>Vapaaehtoiset vakuutukset ovat välttämättömiä lakisääteisen sosiaaliturvan täydentämiseksi</c:v>
                </c:pt>
                <c:pt idx="2">
                  <c:v>Omaehtoinen varautuminen vanhuuden varalle pitää olla nykyistä helpompaa ja houkuttelevampaa</c:v>
                </c:pt>
                <c:pt idx="3">
                  <c:v>Julkinen terveydenhuolto takaa riittävät
palvelut sairauksien varalta</c:v>
                </c:pt>
                <c:pt idx="4">
                  <c:v>Lakisääteinen eläketurva takaa riittävän
toimeentulon vanhuudessa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27</c:v>
                </c:pt>
                <c:pt idx="1">
                  <c:v>49</c:v>
                </c:pt>
                <c:pt idx="2">
                  <c:v>52</c:v>
                </c:pt>
                <c:pt idx="3">
                  <c:v>48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Omistusasunnon tai muun varallisuuden ei tulisi jatkossakaan korottaa kunnallisten hoivapalvelujen asiakasmaksuja (nykyisin vain tulot korottavat)</c:v>
                </c:pt>
                <c:pt idx="1">
                  <c:v>Vapaaehtoiset vakuutukset ovat välttämättömiä lakisääteisen sosiaaliturvan täydentämiseksi</c:v>
                </c:pt>
                <c:pt idx="2">
                  <c:v>Omaehtoinen varautuminen vanhuuden varalle pitää olla nykyistä helpompaa ja houkuttelevampaa</c:v>
                </c:pt>
                <c:pt idx="3">
                  <c:v>Julkinen terveydenhuolto takaa riittävät
palvelut sairauksien varalta</c:v>
                </c:pt>
                <c:pt idx="4">
                  <c:v>Lakisääteinen eläketurva takaa riittävän
toimeentulon vanhuudessa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29</c:v>
                </c:pt>
                <c:pt idx="4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Omistusasunnon tai muun varallisuuden ei tulisi jatkossakaan korottaa kunnallisten hoivapalvelujen asiakasmaksuja (nykyisin vain tulot korottavat)</c:v>
                </c:pt>
                <c:pt idx="1">
                  <c:v>Vapaaehtoiset vakuutukset ovat välttämättömiä lakisääteisen sosiaaliturvan täydentämiseksi</c:v>
                </c:pt>
                <c:pt idx="2">
                  <c:v>Omaehtoinen varautuminen vanhuuden varalle pitää olla nykyistä helpompaa ja houkuttelevampaa</c:v>
                </c:pt>
                <c:pt idx="3">
                  <c:v>Julkinen terveydenhuolto takaa riittävät
palvelut sairauksien varalta</c:v>
                </c:pt>
                <c:pt idx="4">
                  <c:v>Lakisääteinen eläketurva takaa riittävän
toimeentulon vanhuudessa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11</c:v>
                </c:pt>
                <c:pt idx="4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Omistusasunnon tai muun varallisuuden ei tulisi jatkossakaan korottaa kunnallisten hoivapalvelujen asiakasmaksuja (nykyisin vain tulot korottavat)</c:v>
                </c:pt>
                <c:pt idx="1">
                  <c:v>Vapaaehtoiset vakuutukset ovat välttämättömiä lakisääteisen sosiaaliturvan täydentämiseksi</c:v>
                </c:pt>
                <c:pt idx="2">
                  <c:v>Omaehtoinen varautuminen vanhuuden varalle pitää olla nykyistä helpompaa ja houkuttelevampaa</c:v>
                </c:pt>
                <c:pt idx="3">
                  <c:v>Julkinen terveydenhuolto takaa riittävät
palvelut sairauksien varalta</c:v>
                </c:pt>
                <c:pt idx="4">
                  <c:v>Lakisääteinen eläketurva takaa riittävän
toimeentulon vanhuudessa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9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97105536"/>
        <c:axId val="197107072"/>
      </c:barChart>
      <c:catAx>
        <c:axId val="19710553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97107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71070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971055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81"/>
          <c:y val="0.90171259522393921"/>
          <c:w val="0.74749289151356213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Vak.yhtiöt pyrkivät ehtoihin vetoamalla vapautumaan korvausten maksusta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Olen tutustunut vakuutusehtoihin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Olen kartoittanut omat/perheeni riskit ja vak.turvani on riittävä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Tiedän, mitä ottamani vakuutukset korvaavat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40</c:v>
                </c:pt>
                <c:pt idx="2">
                  <c:v>36</c:v>
                </c:pt>
                <c:pt idx="3">
                  <c:v>35</c:v>
                </c:pt>
                <c:pt idx="5">
                  <c:v>33</c:v>
                </c:pt>
                <c:pt idx="6">
                  <c:v>29</c:v>
                </c:pt>
                <c:pt idx="7">
                  <c:v>27</c:v>
                </c:pt>
                <c:pt idx="9">
                  <c:v>39</c:v>
                </c:pt>
                <c:pt idx="10">
                  <c:v>34</c:v>
                </c:pt>
                <c:pt idx="11">
                  <c:v>26</c:v>
                </c:pt>
                <c:pt idx="13">
                  <c:v>21</c:v>
                </c:pt>
                <c:pt idx="14">
                  <c:v>16</c:v>
                </c:pt>
                <c:pt idx="15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Vak.yhtiöt pyrkivät ehtoihin vetoamalla vapautumaan korvausten maksusta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Olen tutustunut vakuutusehtoihin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Olen kartoittanut omat/perheeni riskit ja vak.turvani on riittävä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Tiedän, mitä ottamani vakuutukset korvaavat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1">
                  <c:v>36</c:v>
                </c:pt>
                <c:pt idx="2">
                  <c:v>42</c:v>
                </c:pt>
                <c:pt idx="3">
                  <c:v>39</c:v>
                </c:pt>
                <c:pt idx="5">
                  <c:v>42</c:v>
                </c:pt>
                <c:pt idx="6">
                  <c:v>44</c:v>
                </c:pt>
                <c:pt idx="7">
                  <c:v>52</c:v>
                </c:pt>
                <c:pt idx="9">
                  <c:v>37</c:v>
                </c:pt>
                <c:pt idx="10">
                  <c:v>40</c:v>
                </c:pt>
                <c:pt idx="11">
                  <c:v>48</c:v>
                </c:pt>
                <c:pt idx="13">
                  <c:v>47</c:v>
                </c:pt>
                <c:pt idx="14">
                  <c:v>50</c:v>
                </c:pt>
                <c:pt idx="15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Vak.yhtiöt pyrkivät ehtoihin vetoamalla vapautumaan korvausten maksusta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Olen tutustunut vakuutusehtoihin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Olen kartoittanut omat/perheeni riskit ja vak.turvani on riittävä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Tiedän, mitä ottamani vakuutukset korvaavat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5">
                  <c:v>14</c:v>
                </c:pt>
                <c:pt idx="6">
                  <c:v>17</c:v>
                </c:pt>
                <c:pt idx="7">
                  <c:v>15</c:v>
                </c:pt>
                <c:pt idx="9">
                  <c:v>13</c:v>
                </c:pt>
                <c:pt idx="10">
                  <c:v>15</c:v>
                </c:pt>
                <c:pt idx="11">
                  <c:v>15</c:v>
                </c:pt>
                <c:pt idx="13">
                  <c:v>21</c:v>
                </c:pt>
                <c:pt idx="14">
                  <c:v>25</c:v>
                </c:pt>
                <c:pt idx="15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Vak.yhtiöt pyrkivät ehtoihin vetoamalla vapautumaan korvausten maksusta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Olen tutustunut vakuutusehtoihin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Olen kartoittanut omat/perheeni riskit ja vak.turvani on riittävä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Tiedän, mitä ottamani vakuutukset korvaavat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5">
                  <c:v>8</c:v>
                </c:pt>
                <c:pt idx="6">
                  <c:v>8</c:v>
                </c:pt>
                <c:pt idx="7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3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Vak.yhtiöt pyrkivät ehtoihin vetoamalla vapautumaan korvausten maksusta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Olen tutustunut vakuutusehtoihin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Olen kartoittanut omat/perheeni riskit ja vak.turvani on riittävä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  <c:pt idx="12">
                  <c:v>Tiedän, mitä ottamani vakuutukset korvaavat</c:v>
                </c:pt>
                <c:pt idx="13">
                  <c:v>2010, n=994</c:v>
                </c:pt>
                <c:pt idx="14">
                  <c:v>2012, n=1026</c:v>
                </c:pt>
                <c:pt idx="15">
                  <c:v>2014, n=1000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  <c:pt idx="1">
                  <c:v>5</c:v>
                </c:pt>
                <c:pt idx="2">
                  <c:v>5</c:v>
                </c:pt>
                <c:pt idx="3">
                  <c:v>12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8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5154304"/>
        <c:axId val="115201152"/>
      </c:barChart>
      <c:catAx>
        <c:axId val="1151543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5201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52011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51543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59"/>
          <c:y val="0.90171259522393976"/>
          <c:w val="0.74749289151356169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Hankkimalla omistusasunnon / sijoitusasunnon</c:v>
                </c:pt>
                <c:pt idx="1">
                  <c:v>Säästämällä pankkitilille</c:v>
                </c:pt>
                <c:pt idx="2">
                  <c:v>Sijoittamalla osakkeisiin tai rahastoihin</c:v>
                </c:pt>
                <c:pt idx="3">
                  <c:v>Vapaaehtoisella eläkevakuutuksella tai PS-tilillä</c:v>
                </c:pt>
                <c:pt idx="4">
                  <c:v>Hankkimalla kiinteää omaisuutta (metsä, vapaa-ajan asunto)</c:v>
                </c:pt>
                <c:pt idx="5">
                  <c:v>Tekemällä ansiotyötä eläkkeellä</c:v>
                </c:pt>
                <c:pt idx="6">
                  <c:v>Käänteisellä asuntolainalla</c:v>
                </c:pt>
                <c:pt idx="7">
                  <c:v>Muuten</c:v>
                </c:pt>
                <c:pt idx="8">
                  <c:v>Ei mitään näistä</c:v>
                </c:pt>
                <c:pt idx="9">
                  <c:v>En osaa sanoa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36</c:v>
                </c:pt>
                <c:pt idx="2">
                  <c:v>35</c:v>
                </c:pt>
                <c:pt idx="3">
                  <c:v>25</c:v>
                </c:pt>
                <c:pt idx="4">
                  <c:v>20</c:v>
                </c:pt>
                <c:pt idx="5">
                  <c:v>18</c:v>
                </c:pt>
                <c:pt idx="6">
                  <c:v>4</c:v>
                </c:pt>
                <c:pt idx="7">
                  <c:v>2</c:v>
                </c:pt>
                <c:pt idx="8">
                  <c:v>10</c:v>
                </c:pt>
                <c:pt idx="9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99649152"/>
        <c:axId val="199650688"/>
      </c:barChart>
      <c:catAx>
        <c:axId val="19964915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99650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96506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996491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Hankkimalla omistusasunnon / sijoitusasunnon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ASUU</c:v>
                </c:pt>
                <c:pt idx="11">
                  <c:v>Omistusasunnossa, n=724</c:v>
                </c:pt>
                <c:pt idx="12">
                  <c:v>Vuokra-asunnossa, n=229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45</c:v>
                </c:pt>
                <c:pt idx="2">
                  <c:v>43</c:v>
                </c:pt>
                <c:pt idx="3">
                  <c:v>46</c:v>
                </c:pt>
                <c:pt idx="5">
                  <c:v>50</c:v>
                </c:pt>
                <c:pt idx="6">
                  <c:v>59</c:v>
                </c:pt>
                <c:pt idx="7">
                  <c:v>41</c:v>
                </c:pt>
                <c:pt idx="8">
                  <c:v>32</c:v>
                </c:pt>
                <c:pt idx="9">
                  <c:v>41</c:v>
                </c:pt>
                <c:pt idx="11">
                  <c:v>49</c:v>
                </c:pt>
                <c:pt idx="12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0390528"/>
        <c:axId val="200392064"/>
      </c:barChart>
      <c:catAx>
        <c:axId val="20039052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0392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03920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03905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Terveyden- ja sairaanhoidon kustannuksia</c:v>
                </c:pt>
                <c:pt idx="1">
                  <c:v>2012, n=1026</c:v>
                </c:pt>
                <c:pt idx="2">
                  <c:v>2014, n=1000</c:v>
                </c:pt>
                <c:pt idx="3">
                  <c:v>Vanhuuden hoivaan liittyvien palvelujen kustannuksia</c:v>
                </c:pt>
                <c:pt idx="4">
                  <c:v>2012, n=1026</c:v>
                </c:pt>
                <c:pt idx="5">
                  <c:v>2014, n=1000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1">
                  <c:v>87</c:v>
                </c:pt>
                <c:pt idx="2">
                  <c:v>84</c:v>
                </c:pt>
                <c:pt idx="4">
                  <c:v>90</c:v>
                </c:pt>
                <c:pt idx="5">
                  <c:v>88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Terveyden- ja sairaanhoidon kustannuksia</c:v>
                </c:pt>
                <c:pt idx="1">
                  <c:v>2012, n=1026</c:v>
                </c:pt>
                <c:pt idx="2">
                  <c:v>2014, n=1000</c:v>
                </c:pt>
                <c:pt idx="3">
                  <c:v>Vanhuuden hoivaan liittyvien palvelujen kustannuksia</c:v>
                </c:pt>
                <c:pt idx="4">
                  <c:v>2012, n=1026</c:v>
                </c:pt>
                <c:pt idx="5">
                  <c:v>2014, n=1000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1">
                  <c:v>10</c:v>
                </c:pt>
                <c:pt idx="2">
                  <c:v>10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Terveyden- ja sairaanhoidon kustannuksia</c:v>
                </c:pt>
                <c:pt idx="1">
                  <c:v>2012, n=1026</c:v>
                </c:pt>
                <c:pt idx="2">
                  <c:v>2014, n=1000</c:v>
                </c:pt>
                <c:pt idx="3">
                  <c:v>Vanhuuden hoivaan liittyvien palvelujen kustannuksia</c:v>
                </c:pt>
                <c:pt idx="4">
                  <c:v>2012, n=1026</c:v>
                </c:pt>
                <c:pt idx="5">
                  <c:v>2014, n=1000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1">
                  <c:v>3</c:v>
                </c:pt>
                <c:pt idx="2">
                  <c:v>6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0659712"/>
        <c:axId val="200661248"/>
      </c:barChart>
      <c:catAx>
        <c:axId val="20065971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0661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0661248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06597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44"/>
          <c:y val="0.90171259522393898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68710197022375"/>
          <c:y val="6.5068850346188381E-2"/>
          <c:w val="0.27628849518810195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84</c:v>
                </c:pt>
                <c:pt idx="2">
                  <c:v>85</c:v>
                </c:pt>
                <c:pt idx="3">
                  <c:v>82</c:v>
                </c:pt>
                <c:pt idx="5">
                  <c:v>80</c:v>
                </c:pt>
                <c:pt idx="6">
                  <c:v>86</c:v>
                </c:pt>
                <c:pt idx="7">
                  <c:v>87</c:v>
                </c:pt>
                <c:pt idx="8">
                  <c:v>83</c:v>
                </c:pt>
                <c:pt idx="9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2">
                  <c:v>7</c:v>
                </c:pt>
                <c:pt idx="3">
                  <c:v>13</c:v>
                </c:pt>
                <c:pt idx="5">
                  <c:v>11</c:v>
                </c:pt>
                <c:pt idx="6">
                  <c:v>11</c:v>
                </c:pt>
                <c:pt idx="7">
                  <c:v>8</c:v>
                </c:pt>
                <c:pt idx="8">
                  <c:v>11</c:v>
                </c:pt>
                <c:pt idx="9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</c:v>
                </c:pt>
                <c:pt idx="2">
                  <c:v>8</c:v>
                </c:pt>
                <c:pt idx="3">
                  <c:v>5</c:v>
                </c:pt>
                <c:pt idx="5">
                  <c:v>9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1620096"/>
        <c:axId val="201625984"/>
      </c:barChart>
      <c:catAx>
        <c:axId val="20162009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16259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1625984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1620096"/>
        <c:crosses val="max"/>
        <c:crossBetween val="between"/>
        <c:majorUnit val="1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920365599382932"/>
          <c:y val="0.90171259522393976"/>
          <c:w val="0.58431453512159959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3705241644434"/>
          <c:y val="6.5068850346188381E-2"/>
          <c:w val="0.48228846481374915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88</c:v>
                </c:pt>
                <c:pt idx="2">
                  <c:v>89</c:v>
                </c:pt>
                <c:pt idx="3">
                  <c:v>87</c:v>
                </c:pt>
                <c:pt idx="5">
                  <c:v>86</c:v>
                </c:pt>
                <c:pt idx="6">
                  <c:v>93</c:v>
                </c:pt>
                <c:pt idx="7">
                  <c:v>91</c:v>
                </c:pt>
                <c:pt idx="8">
                  <c:v>83</c:v>
                </c:pt>
                <c:pt idx="9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</c:v>
                </c:pt>
                <c:pt idx="2">
                  <c:v>4</c:v>
                </c:pt>
                <c:pt idx="3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</c:v>
                </c:pt>
                <c:pt idx="2">
                  <c:v>7</c:v>
                </c:pt>
                <c:pt idx="3">
                  <c:v>6</c:v>
                </c:pt>
                <c:pt idx="5">
                  <c:v>8</c:v>
                </c:pt>
                <c:pt idx="6">
                  <c:v>2</c:v>
                </c:pt>
                <c:pt idx="7">
                  <c:v>6</c:v>
                </c:pt>
                <c:pt idx="8">
                  <c:v>9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1714304"/>
        <c:axId val="201720192"/>
      </c:barChart>
      <c:catAx>
        <c:axId val="2017143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1720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1720192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1714304"/>
        <c:crosses val="max"/>
        <c:crossBetween val="between"/>
        <c:majorUnit val="1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AMMATTI</c:v>
                </c:pt>
                <c:pt idx="11">
                  <c:v>Työväestö, n=252</c:v>
                </c:pt>
                <c:pt idx="12">
                  <c:v>Toimihenkilö, n=288</c:v>
                </c:pt>
                <c:pt idx="13">
                  <c:v>Johtava asema/yksityisyrittäjä, n=76</c:v>
                </c:pt>
                <c:pt idx="14">
                  <c:v>KOULUTUS</c:v>
                </c:pt>
                <c:pt idx="15">
                  <c:v>Kansa-/perus-/keski-/ammattikoulu, n=273</c:v>
                </c:pt>
                <c:pt idx="16">
                  <c:v>Ylioppilas/opisto, n=246</c:v>
                </c:pt>
                <c:pt idx="17">
                  <c:v>Ammattikorkeak., n=213</c:v>
                </c:pt>
                <c:pt idx="18">
                  <c:v>Yliopisto/korkeakoulu, n=258</c:v>
                </c:pt>
                <c:pt idx="19">
                  <c:v>TALOUDEN BRUTTOTULOT</c:v>
                </c:pt>
                <c:pt idx="20">
                  <c:v>Alle 30.000 EUR/v, n=203</c:v>
                </c:pt>
                <c:pt idx="21">
                  <c:v>30.001- 50.000 EUR/v, n=254</c:v>
                </c:pt>
                <c:pt idx="22">
                  <c:v>50.001- 70.000 EUR/v, n=199</c:v>
                </c:pt>
                <c:pt idx="23">
                  <c:v>Yli 70.001 EUR/v, n=226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21</c:v>
                </c:pt>
                <c:pt idx="2">
                  <c:v>14</c:v>
                </c:pt>
                <c:pt idx="3">
                  <c:v>27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21</c:v>
                </c:pt>
                <c:pt idx="9">
                  <c:v>35</c:v>
                </c:pt>
                <c:pt idx="11">
                  <c:v>16</c:v>
                </c:pt>
                <c:pt idx="12">
                  <c:v>19</c:v>
                </c:pt>
                <c:pt idx="13">
                  <c:v>23</c:v>
                </c:pt>
                <c:pt idx="15">
                  <c:v>20</c:v>
                </c:pt>
                <c:pt idx="16">
                  <c:v>17</c:v>
                </c:pt>
                <c:pt idx="17">
                  <c:v>22</c:v>
                </c:pt>
                <c:pt idx="18">
                  <c:v>24</c:v>
                </c:pt>
                <c:pt idx="20">
                  <c:v>12</c:v>
                </c:pt>
                <c:pt idx="21">
                  <c:v>21</c:v>
                </c:pt>
                <c:pt idx="22">
                  <c:v>25</c:v>
                </c:pt>
                <c:pt idx="2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AMMATTI</c:v>
                </c:pt>
                <c:pt idx="11">
                  <c:v>Työväestö, n=252</c:v>
                </c:pt>
                <c:pt idx="12">
                  <c:v>Toimihenkilö, n=288</c:v>
                </c:pt>
                <c:pt idx="13">
                  <c:v>Johtava asema/yksityisyrittäjä, n=76</c:v>
                </c:pt>
                <c:pt idx="14">
                  <c:v>KOULUTUS</c:v>
                </c:pt>
                <c:pt idx="15">
                  <c:v>Kansa-/perus-/keski-/ammattikoulu, n=273</c:v>
                </c:pt>
                <c:pt idx="16">
                  <c:v>Ylioppilas/opisto, n=246</c:v>
                </c:pt>
                <c:pt idx="17">
                  <c:v>Ammattikorkeak., n=213</c:v>
                </c:pt>
                <c:pt idx="18">
                  <c:v>Yliopisto/korkeakoulu, n=258</c:v>
                </c:pt>
                <c:pt idx="19">
                  <c:v>TALOUDEN BRUTTOTULOT</c:v>
                </c:pt>
                <c:pt idx="20">
                  <c:v>Alle 30.000 EUR/v, n=203</c:v>
                </c:pt>
                <c:pt idx="21">
                  <c:v>30.001- 50.000 EUR/v, n=254</c:v>
                </c:pt>
                <c:pt idx="22">
                  <c:v>50.001- 70.000 EUR/v, n=199</c:v>
                </c:pt>
                <c:pt idx="23">
                  <c:v>Yli 70.001 EUR/v, n=226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51</c:v>
                </c:pt>
                <c:pt idx="2">
                  <c:v>57</c:v>
                </c:pt>
                <c:pt idx="3">
                  <c:v>45</c:v>
                </c:pt>
                <c:pt idx="5">
                  <c:v>54</c:v>
                </c:pt>
                <c:pt idx="6">
                  <c:v>58</c:v>
                </c:pt>
                <c:pt idx="7">
                  <c:v>60</c:v>
                </c:pt>
                <c:pt idx="8">
                  <c:v>49</c:v>
                </c:pt>
                <c:pt idx="9">
                  <c:v>40</c:v>
                </c:pt>
                <c:pt idx="11">
                  <c:v>53</c:v>
                </c:pt>
                <c:pt idx="12">
                  <c:v>54</c:v>
                </c:pt>
                <c:pt idx="13">
                  <c:v>56</c:v>
                </c:pt>
                <c:pt idx="15">
                  <c:v>50</c:v>
                </c:pt>
                <c:pt idx="16">
                  <c:v>56</c:v>
                </c:pt>
                <c:pt idx="17">
                  <c:v>56</c:v>
                </c:pt>
                <c:pt idx="18">
                  <c:v>45</c:v>
                </c:pt>
                <c:pt idx="20">
                  <c:v>55</c:v>
                </c:pt>
                <c:pt idx="21">
                  <c:v>53</c:v>
                </c:pt>
                <c:pt idx="22">
                  <c:v>46</c:v>
                </c:pt>
                <c:pt idx="23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AMMATTI</c:v>
                </c:pt>
                <c:pt idx="11">
                  <c:v>Työväestö, n=252</c:v>
                </c:pt>
                <c:pt idx="12">
                  <c:v>Toimihenkilö, n=288</c:v>
                </c:pt>
                <c:pt idx="13">
                  <c:v>Johtava asema/yksityisyrittäjä, n=76</c:v>
                </c:pt>
                <c:pt idx="14">
                  <c:v>KOULUTUS</c:v>
                </c:pt>
                <c:pt idx="15">
                  <c:v>Kansa-/perus-/keski-/ammattikoulu, n=273</c:v>
                </c:pt>
                <c:pt idx="16">
                  <c:v>Ylioppilas/opisto, n=246</c:v>
                </c:pt>
                <c:pt idx="17">
                  <c:v>Ammattikorkeak., n=213</c:v>
                </c:pt>
                <c:pt idx="18">
                  <c:v>Yliopisto/korkeakoulu, n=258</c:v>
                </c:pt>
                <c:pt idx="19">
                  <c:v>TALOUDEN BRUTTOTULOT</c:v>
                </c:pt>
                <c:pt idx="20">
                  <c:v>Alle 30.000 EUR/v, n=203</c:v>
                </c:pt>
                <c:pt idx="21">
                  <c:v>30.001- 50.000 EUR/v, n=254</c:v>
                </c:pt>
                <c:pt idx="22">
                  <c:v>50.001- 70.000 EUR/v, n=199</c:v>
                </c:pt>
                <c:pt idx="23">
                  <c:v>Yli 70.001 EUR/v, n=226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28</c:v>
                </c:pt>
                <c:pt idx="2">
                  <c:v>29</c:v>
                </c:pt>
                <c:pt idx="3">
                  <c:v>28</c:v>
                </c:pt>
                <c:pt idx="5">
                  <c:v>34</c:v>
                </c:pt>
                <c:pt idx="6">
                  <c:v>28</c:v>
                </c:pt>
                <c:pt idx="7">
                  <c:v>25</c:v>
                </c:pt>
                <c:pt idx="8">
                  <c:v>30</c:v>
                </c:pt>
                <c:pt idx="9">
                  <c:v>25</c:v>
                </c:pt>
                <c:pt idx="11">
                  <c:v>31</c:v>
                </c:pt>
                <c:pt idx="12">
                  <c:v>27</c:v>
                </c:pt>
                <c:pt idx="13">
                  <c:v>21</c:v>
                </c:pt>
                <c:pt idx="15">
                  <c:v>30</c:v>
                </c:pt>
                <c:pt idx="16">
                  <c:v>27</c:v>
                </c:pt>
                <c:pt idx="17">
                  <c:v>22</c:v>
                </c:pt>
                <c:pt idx="18">
                  <c:v>31</c:v>
                </c:pt>
                <c:pt idx="20">
                  <c:v>33</c:v>
                </c:pt>
                <c:pt idx="21">
                  <c:v>26</c:v>
                </c:pt>
                <c:pt idx="22">
                  <c:v>29</c:v>
                </c:pt>
                <c:pt idx="23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1775360"/>
        <c:axId val="202305536"/>
      </c:barChart>
      <c:catAx>
        <c:axId val="20177536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2305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2305536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17753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66"/>
          <c:y val="0.90171259522393876"/>
          <c:w val="0.46639348206474235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2014, n=1000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Kotivakuutus</c:v>
                </c:pt>
                <c:pt idx="1">
                  <c:v>Vapaaehtoinen autovakuutus (kasko)</c:v>
                </c:pt>
                <c:pt idx="2">
                  <c:v>Vapaa-ajan tapaturmavakuutus</c:v>
                </c:pt>
                <c:pt idx="3">
                  <c:v>Henkilövahingot korvaava matkavakuutus</c:v>
                </c:pt>
                <c:pt idx="4">
                  <c:v>Henkivakuutus kuoleman varalta</c:v>
                </c:pt>
                <c:pt idx="5">
                  <c:v>Sairauskuluvakuutus</c:v>
                </c:pt>
                <c:pt idx="6">
                  <c:v>Vapaaehtoinen eläkevakuutus</c:v>
                </c:pt>
                <c:pt idx="7">
                  <c:v>Lainaturvavakuutus</c:v>
                </c:pt>
                <c:pt idx="8">
                  <c:v>Lemmikkieläinvakuutus</c:v>
                </c:pt>
                <c:pt idx="9">
                  <c:v>Venevakuutus</c:v>
                </c:pt>
                <c:pt idx="10">
                  <c:v>Urheiluvakuutus (lajikohtainen lisenssi)</c:v>
                </c:pt>
                <c:pt idx="11">
                  <c:v>Säästöhenkivakuutus</c:v>
                </c:pt>
                <c:pt idx="12">
                  <c:v>Myrskyvahingot korvaava metsävakuutus</c:v>
                </c:pt>
                <c:pt idx="13">
                  <c:v>Sijoitusvakuutus (ml. kapitalisaatiosopimus)</c:v>
                </c:pt>
                <c:pt idx="14">
                  <c:v>Tuotekohtainen vakuutus (esim. kodinkone, silmälasit, kännykkä)</c:v>
                </c:pt>
                <c:pt idx="15">
                  <c:v>Yksittäiseen sairauteen liittyvä vakuutus (esim. syöpävakuutus)</c:v>
                </c:pt>
                <c:pt idx="16">
                  <c:v>En osaa sanoa</c:v>
                </c:pt>
                <c:pt idx="17">
                  <c:v>Muu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95</c:v>
                </c:pt>
                <c:pt idx="1">
                  <c:v>69</c:v>
                </c:pt>
                <c:pt idx="2">
                  <c:v>60</c:v>
                </c:pt>
                <c:pt idx="3">
                  <c:v>50</c:v>
                </c:pt>
                <c:pt idx="4">
                  <c:v>37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2544384"/>
        <c:axId val="112570752"/>
      </c:barChart>
      <c:catAx>
        <c:axId val="11254438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2570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5707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25443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Henkilövahingot korvaava matkavakuutus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AMMATTI</c:v>
                </c:pt>
                <c:pt idx="11">
                  <c:v>Työväestö, n=252</c:v>
                </c:pt>
                <c:pt idx="12">
                  <c:v>Toimihenkilö, n=288</c:v>
                </c:pt>
                <c:pt idx="13">
                  <c:v>Johtava asema/yksityisyrittäjä, n=76</c:v>
                </c:pt>
                <c:pt idx="14">
                  <c:v>KOULUTUS</c:v>
                </c:pt>
                <c:pt idx="15">
                  <c:v>Kansa-/perus-/keski-/ammattikoulu, n=273</c:v>
                </c:pt>
                <c:pt idx="16">
                  <c:v>Ylioppilas/opisto, n=246</c:v>
                </c:pt>
                <c:pt idx="17">
                  <c:v>Ammattikorkeak., n=213</c:v>
                </c:pt>
                <c:pt idx="18">
                  <c:v>Yliopisto/korkeakoulu, n=258</c:v>
                </c:pt>
                <c:pt idx="19">
                  <c:v>TALOUDEN BRUTTOTULOT</c:v>
                </c:pt>
                <c:pt idx="20">
                  <c:v>Alle 30.000 EUR/v, n=203</c:v>
                </c:pt>
                <c:pt idx="21">
                  <c:v>30.001- 50.000 EUR/v, n=254</c:v>
                </c:pt>
                <c:pt idx="22">
                  <c:v>50.001- 70.000 EUR/v, n=199</c:v>
                </c:pt>
                <c:pt idx="23">
                  <c:v>Yli 70.001 EUR/v, n=226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50</c:v>
                </c:pt>
                <c:pt idx="2">
                  <c:v>49</c:v>
                </c:pt>
                <c:pt idx="3">
                  <c:v>51</c:v>
                </c:pt>
                <c:pt idx="5">
                  <c:v>39</c:v>
                </c:pt>
                <c:pt idx="6">
                  <c:v>44</c:v>
                </c:pt>
                <c:pt idx="7">
                  <c:v>50</c:v>
                </c:pt>
                <c:pt idx="8">
                  <c:v>54</c:v>
                </c:pt>
                <c:pt idx="9">
                  <c:v>61</c:v>
                </c:pt>
                <c:pt idx="11">
                  <c:v>39</c:v>
                </c:pt>
                <c:pt idx="12">
                  <c:v>58</c:v>
                </c:pt>
                <c:pt idx="13">
                  <c:v>58</c:v>
                </c:pt>
                <c:pt idx="15">
                  <c:v>37</c:v>
                </c:pt>
                <c:pt idx="16">
                  <c:v>49</c:v>
                </c:pt>
                <c:pt idx="17">
                  <c:v>47</c:v>
                </c:pt>
                <c:pt idx="18">
                  <c:v>68</c:v>
                </c:pt>
                <c:pt idx="20">
                  <c:v>33</c:v>
                </c:pt>
                <c:pt idx="21">
                  <c:v>47</c:v>
                </c:pt>
                <c:pt idx="22">
                  <c:v>56</c:v>
                </c:pt>
                <c:pt idx="23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0336128"/>
        <c:axId val="200337664"/>
      </c:barChart>
      <c:catAx>
        <c:axId val="20033612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0337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03376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03361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Henkilövahingot korvaava matkavakuutus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Vuosimatkavakuutus</c:v>
                </c:pt>
                <c:pt idx="1">
                  <c:v>Matkakohtainen vakuutus</c:v>
                </c:pt>
                <c:pt idx="2">
                  <c:v>Muu matkavakuutus esim. luottokortin yhteydessä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4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0454144"/>
        <c:axId val="200455680"/>
      </c:barChart>
      <c:catAx>
        <c:axId val="20045414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0455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045568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045414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Matkasairaudet ja -tapaturmat korvaava matkavakuutus on tarpeellinen aina matkustettaessa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Vakavan matkasairauden tai -tapaturman kohdatessa Suomen valtio järjestää minulle tarvittaessa kotiinkuljetuksen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1">
                  <c:v>66</c:v>
                </c:pt>
                <c:pt idx="2">
                  <c:v>71</c:v>
                </c:pt>
                <c:pt idx="3">
                  <c:v>72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Matkasairaudet ja -tapaturmat korvaava matkavakuutus on tarpeellinen aina matkustettaessa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Vakavan matkasairauden tai -tapaturman kohdatessa Suomen valtio järjestää minulle tarvittaessa kotiinkuljetuksen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1">
                  <c:v>24</c:v>
                </c:pt>
                <c:pt idx="2">
                  <c:v>20</c:v>
                </c:pt>
                <c:pt idx="3">
                  <c:v>23</c:v>
                </c:pt>
                <c:pt idx="5">
                  <c:v>22</c:v>
                </c:pt>
                <c:pt idx="6">
                  <c:v>25</c:v>
                </c:pt>
                <c:pt idx="7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Matkasairaudet ja -tapaturmat korvaava matkavakuutus on tarpeellinen aina matkustettaessa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Vakavan matkasairauden tai -tapaturman kohdatessa Suomen valtio järjestää minulle tarvittaessa kotiinkuljetuksen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5">
                  <c:v>22</c:v>
                </c:pt>
                <c:pt idx="6">
                  <c:v>20</c:v>
                </c:pt>
                <c:pt idx="7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Matkasairaudet ja -tapaturmat korvaava matkavakuutus on tarpeellinen aina matkustettaessa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Vakavan matkasairauden tai -tapaturman kohdatessa Suomen valtio järjestää minulle tarvittaessa kotiinkuljetuksen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5">
                  <c:v>23</c:v>
                </c:pt>
                <c:pt idx="6">
                  <c:v>26</c:v>
                </c:pt>
                <c:pt idx="7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Matkasairaudet ja -tapaturmat korvaava matkavakuutus on tarpeellinen aina matkustettaessa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Vakavan matkasairauden tai -tapaturman kohdatessa Suomen valtio järjestää minulle tarvittaessa kotiinkuljetuksen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1">
                  <c:v>3</c:v>
                </c:pt>
                <c:pt idx="2">
                  <c:v>3</c:v>
                </c:pt>
                <c:pt idx="5">
                  <c:v>17</c:v>
                </c:pt>
                <c:pt idx="6">
                  <c:v>11</c:v>
                </c:pt>
                <c:pt idx="7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1890432"/>
        <c:axId val="201896320"/>
      </c:barChart>
      <c:catAx>
        <c:axId val="20189043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1896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18963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18904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4014"/>
          <c:y val="0.90171259522393843"/>
          <c:w val="0.74749289151356291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Sheet1!$R$1:$AC$1</c:f>
              <c:strCache>
                <c:ptCount val="12"/>
                <c:pt idx="0">
                  <c:v>On hyväksyttävää liioitella vahingon määrää korvaushakemuksessa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Vakuutustuotteet/vakuutusehdot ovat helposti ymmärrettäviä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Vakuutustuotteiden tarjoaman turvan ja
vakuutusmaksujen vertailtavuus on helppoa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Sheet1!$R$2:$AC$2</c:f>
              <c:numCache>
                <c:formatCode>General</c:formatCode>
                <c:ptCount val="12"/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  <c:pt idx="9">
                  <c:v>7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Sheet1!$R$1:$AC$1</c:f>
              <c:strCache>
                <c:ptCount val="12"/>
                <c:pt idx="0">
                  <c:v>On hyväksyttävää liioitella vahingon määrää korvaushakemuksessa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Vakuutustuotteet/vakuutusehdot ovat helposti ymmärrettäviä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Vakuutustuotteiden tarjoaman turvan ja
vakuutusmaksujen vertailtavuus on helppoa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Sheet1!$R$3:$AC$3</c:f>
              <c:numCache>
                <c:formatCode>General</c:formatCode>
                <c:ptCount val="12"/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5">
                  <c:v>25</c:v>
                </c:pt>
                <c:pt idx="6">
                  <c:v>26</c:v>
                </c:pt>
                <c:pt idx="7">
                  <c:v>28</c:v>
                </c:pt>
                <c:pt idx="9">
                  <c:v>19</c:v>
                </c:pt>
                <c:pt idx="10">
                  <c:v>18</c:v>
                </c:pt>
                <c:pt idx="11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Sheet1!$R$1:$AC$1</c:f>
              <c:strCache>
                <c:ptCount val="12"/>
                <c:pt idx="0">
                  <c:v>On hyväksyttävää liioitella vahingon määrää korvaushakemuksessa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Vakuutustuotteet/vakuutusehdot ovat helposti ymmärrettäviä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Vakuutustuotteiden tarjoaman turvan ja
vakuutusmaksujen vertailtavuus on helppoa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Sheet1!$R$4:$AC$4</c:f>
              <c:numCache>
                <c:formatCode>General</c:formatCode>
                <c:ptCount val="12"/>
                <c:pt idx="1">
                  <c:v>26</c:v>
                </c:pt>
                <c:pt idx="2">
                  <c:v>27</c:v>
                </c:pt>
                <c:pt idx="3">
                  <c:v>23</c:v>
                </c:pt>
                <c:pt idx="5">
                  <c:v>39</c:v>
                </c:pt>
                <c:pt idx="6">
                  <c:v>42</c:v>
                </c:pt>
                <c:pt idx="7">
                  <c:v>42</c:v>
                </c:pt>
                <c:pt idx="9">
                  <c:v>41</c:v>
                </c:pt>
                <c:pt idx="10">
                  <c:v>44</c:v>
                </c:pt>
                <c:pt idx="11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Sheet1!$R$1:$AC$1</c:f>
              <c:strCache>
                <c:ptCount val="12"/>
                <c:pt idx="0">
                  <c:v>On hyväksyttävää liioitella vahingon määrää korvaushakemuksessa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Vakuutustuotteet/vakuutusehdot ovat helposti ymmärrettäviä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Vakuutustuotteiden tarjoaman turvan ja
vakuutusmaksujen vertailtavuus on helppoa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Sheet1!$R$5:$AC$5</c:f>
              <c:numCache>
                <c:formatCode>General</c:formatCode>
                <c:ptCount val="12"/>
                <c:pt idx="1">
                  <c:v>52</c:v>
                </c:pt>
                <c:pt idx="2">
                  <c:v>55</c:v>
                </c:pt>
                <c:pt idx="3">
                  <c:v>60</c:v>
                </c:pt>
                <c:pt idx="5">
                  <c:v>24</c:v>
                </c:pt>
                <c:pt idx="6">
                  <c:v>25</c:v>
                </c:pt>
                <c:pt idx="7">
                  <c:v>25</c:v>
                </c:pt>
                <c:pt idx="9">
                  <c:v>27</c:v>
                </c:pt>
                <c:pt idx="10">
                  <c:v>29</c:v>
                </c:pt>
                <c:pt idx="11">
                  <c:v>40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Sheet1!$R$1:$AC$1</c:f>
              <c:strCache>
                <c:ptCount val="12"/>
                <c:pt idx="0">
                  <c:v>On hyväksyttävää liioitella vahingon määrää korvaushakemuksessa</c:v>
                </c:pt>
                <c:pt idx="1">
                  <c:v>2010, n=994</c:v>
                </c:pt>
                <c:pt idx="2">
                  <c:v>2012, n=1026</c:v>
                </c:pt>
                <c:pt idx="3">
                  <c:v>2014, n=1000</c:v>
                </c:pt>
                <c:pt idx="4">
                  <c:v>Vakuutustuotteet/vakuutusehdot ovat helposti ymmärrettäviä</c:v>
                </c:pt>
                <c:pt idx="5">
                  <c:v>2010, n=994</c:v>
                </c:pt>
                <c:pt idx="6">
                  <c:v>2012, n=1026</c:v>
                </c:pt>
                <c:pt idx="7">
                  <c:v>2014, n=1000</c:v>
                </c:pt>
                <c:pt idx="8">
                  <c:v>Vakuutustuotteiden tarjoaman turvan ja
vakuutusmaksujen vertailtavuus on helppoa</c:v>
                </c:pt>
                <c:pt idx="9">
                  <c:v>2010, n=994</c:v>
                </c:pt>
                <c:pt idx="10">
                  <c:v>2012, n=1026</c:v>
                </c:pt>
                <c:pt idx="11">
                  <c:v>2014, n=1000</c:v>
                </c:pt>
              </c:strCache>
            </c:strRef>
          </c:cat>
          <c:val>
            <c:numRef>
              <c:f>Sheet1!$R$6:$AC$6</c:f>
              <c:numCache>
                <c:formatCode>General</c:formatCode>
                <c:ptCount val="12"/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5487104"/>
        <c:axId val="115488640"/>
      </c:barChart>
      <c:catAx>
        <c:axId val="1154871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54886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54886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54871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7"/>
          <c:y val="0.90171259522393943"/>
          <c:w val="0.74749289151356191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Vapaaehtoinen eläkevakuutus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AMMATTI</c:v>
                </c:pt>
                <c:pt idx="11">
                  <c:v>Työväestö, n=252</c:v>
                </c:pt>
                <c:pt idx="12">
                  <c:v>Toimihenkilö, n=288</c:v>
                </c:pt>
                <c:pt idx="13">
                  <c:v>Johtava asema/yksityisyrittäjä, n=76</c:v>
                </c:pt>
                <c:pt idx="14">
                  <c:v>KOULUTUS</c:v>
                </c:pt>
                <c:pt idx="15">
                  <c:v>Kansa-/perus-/keski-/ammattikoulu, n=273</c:v>
                </c:pt>
                <c:pt idx="16">
                  <c:v>Ylioppilas/opisto, n=246</c:v>
                </c:pt>
                <c:pt idx="17">
                  <c:v>Ammattikorkeak., n=213</c:v>
                </c:pt>
                <c:pt idx="18">
                  <c:v>Yliopisto/korkeakoulu, n=258</c:v>
                </c:pt>
                <c:pt idx="19">
                  <c:v>TALOUDEN BRUTTOTULOT</c:v>
                </c:pt>
                <c:pt idx="20">
                  <c:v>Alle 30.000 EUR/v, n=203</c:v>
                </c:pt>
                <c:pt idx="21">
                  <c:v>30.001- 50.000 EUR/v, n=254</c:v>
                </c:pt>
                <c:pt idx="22">
                  <c:v>50.001- 70.000 EUR/v, n=199</c:v>
                </c:pt>
                <c:pt idx="23">
                  <c:v>Yli 70.001 EUR/v, n=226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18</c:v>
                </c:pt>
                <c:pt idx="2">
                  <c:v>17</c:v>
                </c:pt>
                <c:pt idx="3">
                  <c:v>19</c:v>
                </c:pt>
                <c:pt idx="5">
                  <c:v>5</c:v>
                </c:pt>
                <c:pt idx="6">
                  <c:v>24</c:v>
                </c:pt>
                <c:pt idx="7">
                  <c:v>28</c:v>
                </c:pt>
                <c:pt idx="8">
                  <c:v>29</c:v>
                </c:pt>
                <c:pt idx="9">
                  <c:v>14</c:v>
                </c:pt>
                <c:pt idx="11">
                  <c:v>13</c:v>
                </c:pt>
                <c:pt idx="12">
                  <c:v>26</c:v>
                </c:pt>
                <c:pt idx="13">
                  <c:v>33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23</c:v>
                </c:pt>
                <c:pt idx="20">
                  <c:v>8</c:v>
                </c:pt>
                <c:pt idx="21">
                  <c:v>16</c:v>
                </c:pt>
                <c:pt idx="22">
                  <c:v>19</c:v>
                </c:pt>
                <c:pt idx="23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5328768"/>
        <c:axId val="205330304"/>
      </c:barChart>
      <c:catAx>
        <c:axId val="20532876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5330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53303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53287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2010, n=994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Itse otettu</c:v>
                </c:pt>
                <c:pt idx="1">
                  <c:v>Työnantajan ottama</c:v>
                </c:pt>
                <c:pt idx="2">
                  <c:v>Ei ole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2012, n=1026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Itse otettu</c:v>
                </c:pt>
                <c:pt idx="1">
                  <c:v>Työnantajan ottama</c:v>
                </c:pt>
                <c:pt idx="2">
                  <c:v>Ei ole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2</c:v>
                </c:pt>
                <c:pt idx="2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2014, n=1000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Itse otettu</c:v>
                </c:pt>
                <c:pt idx="1">
                  <c:v>Työnantajan ottama</c:v>
                </c:pt>
                <c:pt idx="2">
                  <c:v>Ei ole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5396224"/>
        <c:axId val="205422592"/>
      </c:barChart>
      <c:catAx>
        <c:axId val="20539622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5422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542259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539622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389599737532883"/>
          <c:y val="0.90171259522393776"/>
          <c:w val="0.49769116360455024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Sheet1!$A$3:$A$5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39</c:v>
                </c:pt>
                <c:pt idx="1">
                  <c:v>41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5499776"/>
        <c:axId val="205501568"/>
      </c:barChart>
      <c:catAx>
        <c:axId val="20549977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55015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550156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5499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2010, n=355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Alle 25.000 euroa</c:v>
                </c:pt>
                <c:pt idx="1">
                  <c:v>25.000 - 50.000 euroa</c:v>
                </c:pt>
                <c:pt idx="2">
                  <c:v>Yli 50.000 euroa</c:v>
                </c:pt>
                <c:pt idx="3">
                  <c:v>Ei osaa/halua sanoa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33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2012, n=378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Alle 25.000 euroa</c:v>
                </c:pt>
                <c:pt idx="1">
                  <c:v>25.000 - 50.000 euroa</c:v>
                </c:pt>
                <c:pt idx="2">
                  <c:v>Yli 50.000 euroa</c:v>
                </c:pt>
                <c:pt idx="3">
                  <c:v>Ei osaa/halua sanoa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1">
                  <c:v>31</c:v>
                </c:pt>
                <c:pt idx="2">
                  <c:v>22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2014, n=374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Alle 25.000 euroa</c:v>
                </c:pt>
                <c:pt idx="1">
                  <c:v>25.000 - 50.000 euroa</c:v>
                </c:pt>
                <c:pt idx="2">
                  <c:v>Yli 50.000 euroa</c:v>
                </c:pt>
                <c:pt idx="3">
                  <c:v>Ei osaa/halua sanoa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27</c:v>
                </c:pt>
                <c:pt idx="1">
                  <c:v>29</c:v>
                </c:pt>
                <c:pt idx="2">
                  <c:v>21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7927168"/>
        <c:axId val="207928704"/>
      </c:barChart>
      <c:catAx>
        <c:axId val="20792716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7928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79287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79271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38959973753285"/>
          <c:y val="0.90171259522393843"/>
          <c:w val="0.4976911636045499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8263040"/>
        <c:axId val="208264576"/>
      </c:barChart>
      <c:catAx>
        <c:axId val="20826304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8264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2645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82630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2010, n=994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Itselle otettu</c:v>
                </c:pt>
                <c:pt idx="1">
                  <c:v>Lapselle otettu</c:v>
                </c:pt>
                <c:pt idx="2">
                  <c:v>Työnantajan ottama</c:v>
                </c:pt>
                <c:pt idx="3">
                  <c:v>Ei ole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5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2012, n=1026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Itselle otettu</c:v>
                </c:pt>
                <c:pt idx="1">
                  <c:v>Lapselle otettu</c:v>
                </c:pt>
                <c:pt idx="2">
                  <c:v>Työnantajan ottama</c:v>
                </c:pt>
                <c:pt idx="3">
                  <c:v>Ei ole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7</c:v>
                </c:pt>
                <c:pt idx="3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2014, n=1000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Itselle otettu</c:v>
                </c:pt>
                <c:pt idx="1">
                  <c:v>Lapselle otettu</c:v>
                </c:pt>
                <c:pt idx="2">
                  <c:v>Työnantajan ottama</c:v>
                </c:pt>
                <c:pt idx="3">
                  <c:v>Ei ole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3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8029184"/>
        <c:axId val="208030720"/>
      </c:barChart>
      <c:catAx>
        <c:axId val="20802918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8030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0307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80291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389599737532861"/>
          <c:y val="0.90171259522393821"/>
          <c:w val="0.49769116360455001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Sheet1!$A$2:$A$28</c:f>
              <c:strCache>
                <c:ptCount val="27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IKÄRYHMÄ</c:v>
                </c:pt>
                <c:pt idx="4">
                  <c:v>18-29 vuotta</c:v>
                </c:pt>
                <c:pt idx="5">
                  <c:v>30-39 vuotta</c:v>
                </c:pt>
                <c:pt idx="6">
                  <c:v>40-49 vuotta</c:v>
                </c:pt>
                <c:pt idx="7">
                  <c:v>50-59 vuotta</c:v>
                </c:pt>
                <c:pt idx="8">
                  <c:v>60-79 vuotta</c:v>
                </c:pt>
                <c:pt idx="9">
                  <c:v>AMMATTI</c:v>
                </c:pt>
                <c:pt idx="10">
                  <c:v>Johtavassa asemassa oleva</c:v>
                </c:pt>
                <c:pt idx="11">
                  <c:v>Ylempi toimihenkilö</c:v>
                </c:pt>
                <c:pt idx="12">
                  <c:v>Alempi toimihenkilö</c:v>
                </c:pt>
                <c:pt idx="13">
                  <c:v>Työväestö</c:v>
                </c:pt>
                <c:pt idx="14">
                  <c:v>Yksityisyrittäjä</c:v>
                </c:pt>
                <c:pt idx="15">
                  <c:v>Lomautettuna/työtön</c:v>
                </c:pt>
                <c:pt idx="16">
                  <c:v>Maanviljelijä</c:v>
                </c:pt>
                <c:pt idx="17">
                  <c:v>Opiskelija/koululainen</c:v>
                </c:pt>
                <c:pt idx="18">
                  <c:v>Eläkeläinen</c:v>
                </c:pt>
                <c:pt idx="19">
                  <c:v>Muu</c:v>
                </c:pt>
                <c:pt idx="20">
                  <c:v>KOULUTUS</c:v>
                </c:pt>
                <c:pt idx="21">
                  <c:v>Kansakoulu</c:v>
                </c:pt>
                <c:pt idx="22">
                  <c:v>Perus-/keski-/ammattikoulu</c:v>
                </c:pt>
                <c:pt idx="23">
                  <c:v>Ylioppilas/opisto</c:v>
                </c:pt>
                <c:pt idx="24">
                  <c:v>Ammattikorkeakoulu</c:v>
                </c:pt>
                <c:pt idx="25">
                  <c:v>Yliopisto/korkeakoulu</c:v>
                </c:pt>
                <c:pt idx="26">
                  <c:v>Muu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1">
                  <c:v>50</c:v>
                </c:pt>
                <c:pt idx="2">
                  <c:v>50</c:v>
                </c:pt>
                <c:pt idx="4">
                  <c:v>23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27</c:v>
                </c:pt>
                <c:pt idx="10">
                  <c:v>3</c:v>
                </c:pt>
                <c:pt idx="11">
                  <c:v>15</c:v>
                </c:pt>
                <c:pt idx="12">
                  <c:v>14</c:v>
                </c:pt>
                <c:pt idx="13">
                  <c:v>25</c:v>
                </c:pt>
                <c:pt idx="14">
                  <c:v>5</c:v>
                </c:pt>
                <c:pt idx="15">
                  <c:v>5</c:v>
                </c:pt>
                <c:pt idx="16">
                  <c:v>2</c:v>
                </c:pt>
                <c:pt idx="17">
                  <c:v>6</c:v>
                </c:pt>
                <c:pt idx="18">
                  <c:v>23</c:v>
                </c:pt>
                <c:pt idx="19">
                  <c:v>2</c:v>
                </c:pt>
                <c:pt idx="21">
                  <c:v>4</c:v>
                </c:pt>
                <c:pt idx="22">
                  <c:v>24</c:v>
                </c:pt>
                <c:pt idx="23">
                  <c:v>25</c:v>
                </c:pt>
                <c:pt idx="24">
                  <c:v>21</c:v>
                </c:pt>
                <c:pt idx="25">
                  <c:v>26</c:v>
                </c:pt>
                <c:pt idx="2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8116736"/>
        <c:axId val="208143104"/>
      </c:barChart>
      <c:catAx>
        <c:axId val="20811673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8143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1431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81167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ELÄMÄNVAIHE</c:v>
                </c:pt>
                <c:pt idx="1">
                  <c:v>Asuu vanhempien luona</c:v>
                </c:pt>
                <c:pt idx="2">
                  <c:v>Asuu yksin omassa taloudessa</c:v>
                </c:pt>
                <c:pt idx="3">
                  <c:v>Asuu avo-/avioliitossa, ei lapsia</c:v>
                </c:pt>
                <c:pt idx="4">
                  <c:v>Asuu avo-/avioliitossa, alle 18-v lapsia kotona</c:v>
                </c:pt>
                <c:pt idx="5">
                  <c:v>Asuu avo-/avioliitossa, yli 18-v lapsia kotona</c:v>
                </c:pt>
                <c:pt idx="6">
                  <c:v>Asuu avo-/avioliitossa, lapset muuttaneet pois</c:v>
                </c:pt>
                <c:pt idx="7">
                  <c:v>Yksinhuoltaja, perheessä alle 18-v lapsia kotona</c:v>
                </c:pt>
                <c:pt idx="8">
                  <c:v>Yksinhuoltaja, perheessä yli 18-v lapsia kotona</c:v>
                </c:pt>
                <c:pt idx="9">
                  <c:v>Muu</c:v>
                </c:pt>
                <c:pt idx="10">
                  <c:v>TALOUDEN KOKO</c:v>
                </c:pt>
                <c:pt idx="11">
                  <c:v>1 henkilö</c:v>
                </c:pt>
                <c:pt idx="12">
                  <c:v>2 henkilöä</c:v>
                </c:pt>
                <c:pt idx="13">
                  <c:v>3 henkilöä</c:v>
                </c:pt>
                <c:pt idx="14">
                  <c:v>4 henkilöä</c:v>
                </c:pt>
                <c:pt idx="15">
                  <c:v>5 henkilöä tai enemmän</c:v>
                </c:pt>
                <c:pt idx="16">
                  <c:v>ASUMISMUOTO</c:v>
                </c:pt>
                <c:pt idx="17">
                  <c:v>Omistusasunto</c:v>
                </c:pt>
                <c:pt idx="18">
                  <c:v>Vuokra-asunto</c:v>
                </c:pt>
                <c:pt idx="19">
                  <c:v>Asumisoikeusasunto</c:v>
                </c:pt>
                <c:pt idx="20">
                  <c:v>Osaomistusasunto</c:v>
                </c:pt>
                <c:pt idx="21">
                  <c:v>Opiskelija-asuntola / opiskelija-asunto</c:v>
                </c:pt>
                <c:pt idx="22">
                  <c:v>Työsuhdeasunto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1">
                  <c:v>1</c:v>
                </c:pt>
                <c:pt idx="2">
                  <c:v>26</c:v>
                </c:pt>
                <c:pt idx="3">
                  <c:v>25</c:v>
                </c:pt>
                <c:pt idx="4">
                  <c:v>21</c:v>
                </c:pt>
                <c:pt idx="5">
                  <c:v>3</c:v>
                </c:pt>
                <c:pt idx="6">
                  <c:v>19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1">
                  <c:v>27</c:v>
                </c:pt>
                <c:pt idx="12">
                  <c:v>47</c:v>
                </c:pt>
                <c:pt idx="13">
                  <c:v>11</c:v>
                </c:pt>
                <c:pt idx="14">
                  <c:v>10</c:v>
                </c:pt>
                <c:pt idx="15">
                  <c:v>4</c:v>
                </c:pt>
                <c:pt idx="17">
                  <c:v>72</c:v>
                </c:pt>
                <c:pt idx="18">
                  <c:v>23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8194176"/>
        <c:axId val="208195968"/>
      </c:barChart>
      <c:catAx>
        <c:axId val="20819417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8195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19596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81941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Sheet1!$A$2:$A$27</c:f>
              <c:strCache>
                <c:ptCount val="26"/>
                <c:pt idx="0">
                  <c:v>TALOUDENBRUTTOTULOT VUODESSA</c:v>
                </c:pt>
                <c:pt idx="1">
                  <c:v>Alle 10.000 €</c:v>
                </c:pt>
                <c:pt idx="2">
                  <c:v>10.000 - 20.000 €</c:v>
                </c:pt>
                <c:pt idx="3">
                  <c:v>20.001 - 30.000 €</c:v>
                </c:pt>
                <c:pt idx="4">
                  <c:v>30.001 - 40.000 €</c:v>
                </c:pt>
                <c:pt idx="5">
                  <c:v>40.001 - 50.000 €</c:v>
                </c:pt>
                <c:pt idx="6">
                  <c:v>50.001 - 60.000 €</c:v>
                </c:pt>
                <c:pt idx="7">
                  <c:v>60.001 - 70.000 €</c:v>
                </c:pt>
                <c:pt idx="8">
                  <c:v>70.001 - 80.000 €</c:v>
                </c:pt>
                <c:pt idx="9">
                  <c:v>80.001 - 100.000 €</c:v>
                </c:pt>
                <c:pt idx="10">
                  <c:v>100.001 - 120.000 €</c:v>
                </c:pt>
                <c:pt idx="11">
                  <c:v>120.001 - 140.000 €</c:v>
                </c:pt>
                <c:pt idx="12">
                  <c:v>Yli 141.000 €</c:v>
                </c:pt>
                <c:pt idx="13">
                  <c:v>Ei osaa/halua sanoa</c:v>
                </c:pt>
                <c:pt idx="14">
                  <c:v>ASUINPAIKKA</c:v>
                </c:pt>
                <c:pt idx="15">
                  <c:v>Pääkaupunkiseutu (Hki, Espoo, Vantaa, Kauniainen)</c:v>
                </c:pt>
                <c:pt idx="16">
                  <c:v>Tampere / Turku</c:v>
                </c:pt>
                <c:pt idx="17">
                  <c:v>Muu yli 50.000 asukkaan kaupunki</c:v>
                </c:pt>
                <c:pt idx="18">
                  <c:v>Alle 50.000 asukkaan kaupunki</c:v>
                </c:pt>
                <c:pt idx="19">
                  <c:v>Maalaiskunta</c:v>
                </c:pt>
                <c:pt idx="20">
                  <c:v>ASUINALUE</c:v>
                </c:pt>
                <c:pt idx="21">
                  <c:v>Etelä-Suomi</c:v>
                </c:pt>
                <c:pt idx="22">
                  <c:v>Länsi-Suomi</c:v>
                </c:pt>
                <c:pt idx="23">
                  <c:v>Itä-Suomi</c:v>
                </c:pt>
                <c:pt idx="24">
                  <c:v>Oulu</c:v>
                </c:pt>
                <c:pt idx="25">
                  <c:v>Lappi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14</c:v>
                </c:pt>
                <c:pt idx="5">
                  <c:v>12</c:v>
                </c:pt>
                <c:pt idx="6">
                  <c:v>12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12</c:v>
                </c:pt>
                <c:pt idx="15">
                  <c:v>23</c:v>
                </c:pt>
                <c:pt idx="16">
                  <c:v>12</c:v>
                </c:pt>
                <c:pt idx="17">
                  <c:v>25</c:v>
                </c:pt>
                <c:pt idx="18">
                  <c:v>22</c:v>
                </c:pt>
                <c:pt idx="19">
                  <c:v>18</c:v>
                </c:pt>
                <c:pt idx="21">
                  <c:v>43</c:v>
                </c:pt>
                <c:pt idx="22">
                  <c:v>36</c:v>
                </c:pt>
                <c:pt idx="23">
                  <c:v>12</c:v>
                </c:pt>
                <c:pt idx="24">
                  <c:v>6</c:v>
                </c:pt>
                <c:pt idx="2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9463168"/>
        <c:axId val="209464704"/>
      </c:barChart>
      <c:catAx>
        <c:axId val="20946316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209464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94647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2094631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72</c:v>
                </c:pt>
                <c:pt idx="1">
                  <c:v>71</c:v>
                </c:pt>
                <c:pt idx="2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C9C9C9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5665536"/>
        <c:axId val="116130176"/>
      </c:barChart>
      <c:catAx>
        <c:axId val="11566553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16130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61301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156655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27"/>
          <c:y val="0.90171259522393921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2010, n=994</c:v>
                </c:pt>
                <c:pt idx="1">
                  <c:v>2012, n=1026</c:v>
                </c:pt>
                <c:pt idx="2">
                  <c:v>2014, n=1000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78</c:v>
                </c:pt>
                <c:pt idx="1">
                  <c:v>76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3006080"/>
        <c:axId val="133007616"/>
      </c:barChart>
      <c:catAx>
        <c:axId val="13300608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3300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300761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330060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44"/>
          <c:y val="0.90171259522393898"/>
          <c:w val="0.4641595581802272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Kaikki, n=1000</c:v>
                </c:pt>
                <c:pt idx="1">
                  <c:v>SUKUPUOLI</c:v>
                </c:pt>
                <c:pt idx="2">
                  <c:v>Nainen, n=500</c:v>
                </c:pt>
                <c:pt idx="3">
                  <c:v>Mies, n=500</c:v>
                </c:pt>
                <c:pt idx="4">
                  <c:v>IKÄRYHMÄ</c:v>
                </c:pt>
                <c:pt idx="5">
                  <c:v>18-29 vuotta, n=230</c:v>
                </c:pt>
                <c:pt idx="6">
                  <c:v>30-39 vuotta, n=160</c:v>
                </c:pt>
                <c:pt idx="7">
                  <c:v>40-49 vuotta, n=170</c:v>
                </c:pt>
                <c:pt idx="8">
                  <c:v>50-59 vuotta, n=170</c:v>
                </c:pt>
                <c:pt idx="9">
                  <c:v>60-79 vuotta, n=270</c:v>
                </c:pt>
                <c:pt idx="10">
                  <c:v>AMMATTI</c:v>
                </c:pt>
                <c:pt idx="11">
                  <c:v>Työväestö, n=252</c:v>
                </c:pt>
                <c:pt idx="12">
                  <c:v>Toimihenkilö, n=288</c:v>
                </c:pt>
                <c:pt idx="13">
                  <c:v>Johtava asema/yksityisyrittäjä, n=76</c:v>
                </c:pt>
                <c:pt idx="14">
                  <c:v>KOULUTUS</c:v>
                </c:pt>
                <c:pt idx="15">
                  <c:v>Kansa-/perus-/keski-/ammattikoulu, n=273</c:v>
                </c:pt>
                <c:pt idx="16">
                  <c:v>Ylioppilas/opisto, n=246</c:v>
                </c:pt>
                <c:pt idx="17">
                  <c:v>Ammattikorkeak., n=213</c:v>
                </c:pt>
                <c:pt idx="18">
                  <c:v>Yliopisto/korkeakoulu, n=258</c:v>
                </c:pt>
                <c:pt idx="19">
                  <c:v>TALOUDEN BRUTTOTULOT</c:v>
                </c:pt>
                <c:pt idx="20">
                  <c:v>Alle 30.000 EUR/v, n=203</c:v>
                </c:pt>
                <c:pt idx="21">
                  <c:v>30.001- 50.000 EUR/v, n=254</c:v>
                </c:pt>
                <c:pt idx="22">
                  <c:v>50.001- 70.000 EUR/v, n=199</c:v>
                </c:pt>
                <c:pt idx="23">
                  <c:v>Yli 70.001 EUR/v, n=226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33</c:v>
                </c:pt>
                <c:pt idx="2">
                  <c:v>37</c:v>
                </c:pt>
                <c:pt idx="3">
                  <c:v>29</c:v>
                </c:pt>
                <c:pt idx="5">
                  <c:v>31</c:v>
                </c:pt>
                <c:pt idx="6">
                  <c:v>35</c:v>
                </c:pt>
                <c:pt idx="7">
                  <c:v>43</c:v>
                </c:pt>
                <c:pt idx="8">
                  <c:v>33</c:v>
                </c:pt>
                <c:pt idx="9">
                  <c:v>28</c:v>
                </c:pt>
                <c:pt idx="11">
                  <c:v>33</c:v>
                </c:pt>
                <c:pt idx="12">
                  <c:v>40</c:v>
                </c:pt>
                <c:pt idx="13">
                  <c:v>37</c:v>
                </c:pt>
                <c:pt idx="15">
                  <c:v>31</c:v>
                </c:pt>
                <c:pt idx="16">
                  <c:v>30</c:v>
                </c:pt>
                <c:pt idx="17">
                  <c:v>39</c:v>
                </c:pt>
                <c:pt idx="18">
                  <c:v>34</c:v>
                </c:pt>
                <c:pt idx="20">
                  <c:v>28</c:v>
                </c:pt>
                <c:pt idx="21">
                  <c:v>30</c:v>
                </c:pt>
                <c:pt idx="22">
                  <c:v>37</c:v>
                </c:pt>
                <c:pt idx="23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9170944"/>
        <c:axId val="139172480"/>
      </c:barChart>
      <c:catAx>
        <c:axId val="13917094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39172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7248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3917094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2014, n=333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Autovakuutus (kasko)</c:v>
                </c:pt>
                <c:pt idx="1">
                  <c:v>Sairauskuluvakuutus</c:v>
                </c:pt>
                <c:pt idx="2">
                  <c:v>Matkavakuutus</c:v>
                </c:pt>
                <c:pt idx="3">
                  <c:v>Kotivakuutus, vuoto- tai vesivahinkotapauksessa</c:v>
                </c:pt>
                <c:pt idx="4">
                  <c:v>Kotivakuutus rikostapauksessa</c:v>
                </c:pt>
                <c:pt idx="5">
                  <c:v>Kotivakuutus vastuu- tai oikeusturvatapauksessa</c:v>
                </c:pt>
                <c:pt idx="6">
                  <c:v>Lemmikkieläinvakuutus</c:v>
                </c:pt>
                <c:pt idx="7">
                  <c:v>Vapaa-ajan tapaturmavakuutus</c:v>
                </c:pt>
                <c:pt idx="8">
                  <c:v>Työtapaturmavakuutus</c:v>
                </c:pt>
                <c:pt idx="9">
                  <c:v>Kotivakuutus palovahinkotapauksessa</c:v>
                </c:pt>
                <c:pt idx="10">
                  <c:v>Kotivakuutus myrskyvahinkotapauksessa</c:v>
                </c:pt>
                <c:pt idx="11">
                  <c:v>Liikennevakuutus (henkilövahingossa)</c:v>
                </c:pt>
                <c:pt idx="12">
                  <c:v>Urheiluvakuutus (lajikohtainen lisenssi)</c:v>
                </c:pt>
                <c:pt idx="13">
                  <c:v>Muu</c:v>
                </c:pt>
                <c:pt idx="14">
                  <c:v>En osaa sanoa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27</c:v>
                </c:pt>
                <c:pt idx="1">
                  <c:v>12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13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968768"/>
        <c:axId val="147970304"/>
      </c:barChart>
      <c:catAx>
        <c:axId val="14796876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7970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9703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479687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2010, n=201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Autoliikkeessä, matkatoimistossa, kaupassa, postissa</c:v>
                </c:pt>
                <c:pt idx="4">
                  <c:v>Vakuutusyhtiöin asiamiehen kanssa</c:v>
                </c:pt>
                <c:pt idx="5">
                  <c:v>Vakuutusmeklarin kautta</c:v>
                </c:pt>
                <c:pt idx="6">
                  <c:v>Pankissa</c:v>
                </c:pt>
                <c:pt idx="7">
                  <c:v>Muualla</c:v>
                </c:pt>
                <c:pt idx="8">
                  <c:v>En osaa sanoa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27</c:v>
                </c:pt>
                <c:pt idx="2">
                  <c:v>28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2012, n=210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Autoliikkeessä, matkatoimistossa, kaupassa, postissa</c:v>
                </c:pt>
                <c:pt idx="4">
                  <c:v>Vakuutusyhtiöin asiamiehen kanssa</c:v>
                </c:pt>
                <c:pt idx="5">
                  <c:v>Vakuutusmeklarin kautta</c:v>
                </c:pt>
                <c:pt idx="6">
                  <c:v>Pankissa</c:v>
                </c:pt>
                <c:pt idx="7">
                  <c:v>Muualla</c:v>
                </c:pt>
                <c:pt idx="8">
                  <c:v>En osaa sanoa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46</c:v>
                </c:pt>
                <c:pt idx="1">
                  <c:v>26</c:v>
                </c:pt>
                <c:pt idx="2">
                  <c:v>19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2014, n=333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Internetissä</c:v>
                </c:pt>
                <c:pt idx="1">
                  <c:v>Puhelimessa</c:v>
                </c:pt>
                <c:pt idx="2">
                  <c:v>Vakuutusyhtiön konttorissa</c:v>
                </c:pt>
                <c:pt idx="3">
                  <c:v>Autoliikkeessä, matkatoimistossa, kaupassa, postissa</c:v>
                </c:pt>
                <c:pt idx="4">
                  <c:v>Vakuutusyhtiöin asiamiehen kanssa</c:v>
                </c:pt>
                <c:pt idx="5">
                  <c:v>Vakuutusmeklarin kautta</c:v>
                </c:pt>
                <c:pt idx="6">
                  <c:v>Pankissa</c:v>
                </c:pt>
                <c:pt idx="7">
                  <c:v>Muualla</c:v>
                </c:pt>
                <c:pt idx="8">
                  <c:v>En osaa sanoa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58</c:v>
                </c:pt>
                <c:pt idx="1">
                  <c:v>23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7">
                  <c:v>7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8134528"/>
        <c:axId val="148164992"/>
      </c:barChart>
      <c:catAx>
        <c:axId val="14813452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50"/>
            </a:pPr>
            <a:endParaRPr lang="fi-FI"/>
          </a:p>
        </c:txPr>
        <c:crossAx val="148164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816499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481345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84044181977344"/>
          <c:y val="0.90171259522393876"/>
          <c:w val="0.4642405949256343"/>
          <c:h val="6.5010348707337406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31933508311482"/>
          <c:y val="6.5068850346188381E-2"/>
          <c:w val="0.46517738407699039"/>
          <c:h val="0.78533208267444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Täysin samaa mieltä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Korvaus oli vakuutusehtojen mukainen</c:v>
                </c:pt>
                <c:pt idx="1">
                  <c:v>Sain hyvää palvelua vakuutusyhtiöstä vahinkotilanteessa</c:v>
                </c:pt>
                <c:pt idx="2">
                  <c:v>Korvaushakemukseni käsiteltiin viivytyksettä</c:v>
                </c:pt>
                <c:pt idx="3">
                  <c:v>Korvaus vastasi sattunutta vahinkoa</c:v>
                </c:pt>
                <c:pt idx="4">
                  <c:v>Käytössä olevat valitus- ja muutoksen-
hakukeinot ilmoitettiin selvästi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79</c:v>
                </c:pt>
                <c:pt idx="1">
                  <c:v>72</c:v>
                </c:pt>
                <c:pt idx="2">
                  <c:v>71</c:v>
                </c:pt>
                <c:pt idx="3">
                  <c:v>70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3 Osittain samaa mieltä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Korvaus oli vakuutusehtojen mukainen</c:v>
                </c:pt>
                <c:pt idx="1">
                  <c:v>Sain hyvää palvelua vakuutusyhtiöstä vahinkotilanteessa</c:v>
                </c:pt>
                <c:pt idx="2">
                  <c:v>Korvaushakemukseni käsiteltiin viivytyksettä</c:v>
                </c:pt>
                <c:pt idx="3">
                  <c:v>Korvaus vastasi sattunutta vahinkoa</c:v>
                </c:pt>
                <c:pt idx="4">
                  <c:v>Käytössä olevat valitus- ja muutoksen-
hakukeinot ilmoitettiin selvästi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9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Osittain eri mieltä</c:v>
                </c:pt>
              </c:strCache>
            </c:strRef>
          </c:tx>
          <c:spPr>
            <a:solidFill>
              <a:srgbClr val="FDB930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Korvaus oli vakuutusehtojen mukainen</c:v>
                </c:pt>
                <c:pt idx="1">
                  <c:v>Sain hyvää palvelua vakuutusyhtiöstä vahinkotilanteessa</c:v>
                </c:pt>
                <c:pt idx="2">
                  <c:v>Korvaushakemukseni käsiteltiin viivytyksettä</c:v>
                </c:pt>
                <c:pt idx="3">
                  <c:v>Korvaus vastasi sattunutta vahinkoa</c:v>
                </c:pt>
                <c:pt idx="4">
                  <c:v>Käytössä olevat valitus- ja muutoksen-
hakukeinot ilmoitettiin selvästi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Täysin eri mieltä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Korvaus oli vakuutusehtojen mukainen</c:v>
                </c:pt>
                <c:pt idx="1">
                  <c:v>Sain hyvää palvelua vakuutusyhtiöstä vahinkotilanteessa</c:v>
                </c:pt>
                <c:pt idx="2">
                  <c:v>Korvaushakemukseni käsiteltiin viivytyksettä</c:v>
                </c:pt>
                <c:pt idx="3">
                  <c:v>Korvaus vastasi sattunutta vahinkoa</c:v>
                </c:pt>
                <c:pt idx="4">
                  <c:v>Käytössä olevat valitus- ja muutoksen-
hakukeinot ilmoitettiin selvästi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77777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Korvaus oli vakuutusehtojen mukainen</c:v>
                </c:pt>
                <c:pt idx="1">
                  <c:v>Sain hyvää palvelua vakuutusyhtiöstä vahinkotilanteessa</c:v>
                </c:pt>
                <c:pt idx="2">
                  <c:v>Korvaushakemukseni käsiteltiin viivytyksettä</c:v>
                </c:pt>
                <c:pt idx="3">
                  <c:v>Korvaus vastasi sattunutta vahinkoa</c:v>
                </c:pt>
                <c:pt idx="4">
                  <c:v>Käytössä olevat valitus- ja muutoksen-
hakukeinot ilmoitettiin selvästi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3210240"/>
        <c:axId val="154805376"/>
      </c:barChart>
      <c:catAx>
        <c:axId val="15321024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54805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48053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fi-FI"/>
          </a:p>
        </c:txPr>
        <c:crossAx val="1532102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50710848643992"/>
          <c:y val="0.90171259522393898"/>
          <c:w val="0.74749289151356235"/>
          <c:h val="6.2242523463719217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 lang="fi-FI"/>
              <a:pPr/>
              <a:t>4.7.2014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 lang="fi-FI"/>
              <a:pPr/>
              <a:t>4.7.2014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95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45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46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8" y="3009900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8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8" y="190500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1043608" y="64593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2" y="6069505"/>
            <a:ext cx="419682" cy="576000"/>
          </a:xfrm>
          <a:prstGeom prst="rect">
            <a:avLst/>
          </a:prstGeom>
        </p:spPr>
      </p:pic>
      <p:pic>
        <p:nvPicPr>
          <p:cNvPr id="8" name="Kuva 7" descr="IRO_2_2013.jpg"/>
          <p:cNvPicPr>
            <a:picLocks noChangeAspect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>
          <a:xfrm>
            <a:off x="107504" y="6237312"/>
            <a:ext cx="69871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VAKUUTUSTUTKIMUS2014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Esitys 16.7.2014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HAKENUT VAKUUTUSYHTIÖLTÄ KORVAUSTA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teille viimeksi kuluneen vuoden aikana sattunut vahinko, josta olette hakenut vakuutusyhtiöltä korvausta?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err="1" smtClean="0"/>
              <a:t>Kyllä-osuudet</a:t>
            </a:r>
            <a:r>
              <a:rPr lang="fi-FI" sz="1050" dirty="0" smtClean="0"/>
              <a:t> - 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VAKUUTUKSESTA HAKENUT KORVAUSTA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vakuutuksesta olette hakenut korvausta viimeksi sattuneessa vahinkotapauksessa?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hakeneet korvausta (n=333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KAUTTA TEKI KORVAUSHAKEMUKSEN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kautta teitte korvaushakemuksen?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hakeneet korvausta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VAKUUTUSYHTIÖN KORVAUSMENETTELYSTÄ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Millaista oli mielestänne vakuutusyhtiön korvausmenettely?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hakeneet korvausta (n=333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VAKUUTUSYHTIÖN KORVAUSMENETTELYSTÄ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Millaista oli mielestänne vakuutusyhtiön korvausmenettely?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hakeneet korvausta</a:t>
            </a:r>
            <a:endParaRPr lang="fi-FI" sz="105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VAKUUTUSYHTIÖN KORVAUSMENETTELYSTÄ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Millaista oli mielestänne vakuutusyhtiön korvausmenettely?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hakeneet korvausta</a:t>
            </a:r>
            <a:endParaRPr lang="fi-FI" sz="105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KORVAUSHAKEMUKSEN HYLKÄYS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Hylättiinkö korvaushakemuksenne?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vastaajista, jotka ovat hakeneet korvausta</a:t>
            </a:r>
            <a:endParaRPr lang="fi-FI" sz="105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VAKUUTUSASIOIDEN HOITO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37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VAKUUTUSASIOIDEN HOITO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hoidatte tällä hetkellä vakuutusasioitanne?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VAKUUTUSASIOIDEN HOITO 1/2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hoidatte tällä hetkellä vakuutusasioitanne?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5112568"/>
          </a:xfrm>
        </p:spPr>
        <p:txBody>
          <a:bodyPr>
            <a:normAutofit/>
          </a:bodyPr>
          <a:lstStyle/>
          <a:p>
            <a:r>
              <a:rPr lang="fi-FI" sz="1900" noProof="0" dirty="0" smtClean="0"/>
              <a:t>Tutkimuksen tavoitteena oli selvittää suomalaisten:</a:t>
            </a:r>
          </a:p>
          <a:p>
            <a:pPr lvl="1"/>
            <a:r>
              <a:rPr lang="fi-FI" sz="1900" noProof="0" dirty="0" smtClean="0"/>
              <a:t>mielipiteitä vakuutuksista ja vakuutusyhtiöistä</a:t>
            </a:r>
          </a:p>
          <a:p>
            <a:pPr lvl="1"/>
            <a:r>
              <a:rPr lang="fi-FI" sz="1900" noProof="0" dirty="0" smtClean="0"/>
              <a:t>riskitietoisuutta ja riskienhallintaa</a:t>
            </a:r>
          </a:p>
          <a:p>
            <a:pPr lvl="1"/>
            <a:r>
              <a:rPr lang="fi-FI" sz="1900" noProof="0" dirty="0"/>
              <a:t>v</a:t>
            </a:r>
            <a:r>
              <a:rPr lang="fi-FI" sz="1900" noProof="0" dirty="0" smtClean="0"/>
              <a:t>akuutusten käyttöä ja kokemuksia korvauskäytännöstä</a:t>
            </a:r>
          </a:p>
          <a:p>
            <a:pPr lvl="1"/>
            <a:r>
              <a:rPr lang="fi-FI" sz="1900" noProof="0" dirty="0" smtClean="0"/>
              <a:t>näkemystä yksilön ja yhteiskunnan vastuunjaosta.</a:t>
            </a:r>
          </a:p>
          <a:p>
            <a:r>
              <a:rPr lang="fi-FI" sz="1900" noProof="0" dirty="0" smtClean="0"/>
              <a:t>Kyseessä </a:t>
            </a:r>
            <a:r>
              <a:rPr lang="fi-FI" sz="1900" dirty="0" smtClean="0"/>
              <a:t>on </a:t>
            </a:r>
            <a:r>
              <a:rPr lang="fi-FI" sz="1900" dirty="0" smtClean="0"/>
              <a:t>seurantatutkimus. Suomalaisten </a:t>
            </a:r>
            <a:r>
              <a:rPr lang="fi-FI" sz="1900" dirty="0"/>
              <a:t>asennoitumista vakuutuksiin ja vakuutusyhtiöihin on tutkittu säännöllisesti koko 2000-luvun ajan. Edellinen tutkimus tehtiin vuonna </a:t>
            </a:r>
            <a:r>
              <a:rPr lang="fi-FI" sz="1900" dirty="0" smtClean="0"/>
              <a:t>2012.</a:t>
            </a:r>
            <a:endParaRPr lang="fi-FI" sz="1900" dirty="0" smtClean="0"/>
          </a:p>
          <a:p>
            <a:r>
              <a:rPr lang="fi-FI" sz="1900" dirty="0" smtClean="0"/>
              <a:t>Vuoden 2014 tutkimuksen on toteuttanut </a:t>
            </a:r>
            <a:r>
              <a:rPr lang="fi-FI" sz="1900" dirty="0" err="1" smtClean="0"/>
              <a:t>IROResearch</a:t>
            </a:r>
            <a:r>
              <a:rPr lang="fi-FI" sz="1900" dirty="0" smtClean="0"/>
              <a:t> Oy. Tutkimus tehtiin internetissä </a:t>
            </a:r>
            <a:r>
              <a:rPr lang="fi-FI" sz="1900" dirty="0" err="1" smtClean="0"/>
              <a:t>IRONetPanelissa</a:t>
            </a:r>
            <a:r>
              <a:rPr lang="fi-FI" sz="1900" dirty="0" smtClean="0"/>
              <a:t> 3.-16.4. </a:t>
            </a:r>
          </a:p>
          <a:p>
            <a:r>
              <a:rPr lang="fi-FI" sz="1900" dirty="0" smtClean="0"/>
              <a:t>Kohderyhmä</a:t>
            </a:r>
            <a:r>
              <a:rPr lang="fi-FI" sz="1900" dirty="0"/>
              <a:t>: </a:t>
            </a:r>
            <a:r>
              <a:rPr lang="fi-FI" sz="1900" dirty="0" smtClean="0"/>
              <a:t>18-79 -vuotiaat mannersuomalaiset henkilöt</a:t>
            </a:r>
            <a:endParaRPr lang="fi-FI" sz="1900" dirty="0"/>
          </a:p>
          <a:p>
            <a:r>
              <a:rPr lang="fi-FI" sz="1900" dirty="0" smtClean="0"/>
              <a:t>Vastaajia </a:t>
            </a:r>
            <a:r>
              <a:rPr lang="fi-FI" sz="1900" dirty="0" smtClean="0"/>
              <a:t>1000, otos </a:t>
            </a:r>
            <a:r>
              <a:rPr lang="fi-FI" sz="1900" dirty="0" smtClean="0"/>
              <a:t>on valtakunnallisesti edustava</a:t>
            </a:r>
          </a:p>
          <a:p>
            <a:r>
              <a:rPr lang="fi-FI" sz="1900" dirty="0" smtClean="0"/>
              <a:t>Aikaisemmin tutkimus on toteutettu henkilökohtaisina haastatteluina osana </a:t>
            </a:r>
            <a:r>
              <a:rPr lang="fi-FI" sz="1900" dirty="0"/>
              <a:t>Taloustutkimuksen </a:t>
            </a:r>
            <a:r>
              <a:rPr lang="fi-FI" sz="1900" dirty="0" err="1"/>
              <a:t>Omnibus-tutkimusta</a:t>
            </a:r>
            <a:r>
              <a:rPr lang="fi-FI" sz="1900" dirty="0"/>
              <a:t>. Haastatteluja on tehty noin 1000 joka kierroksella.</a:t>
            </a:r>
          </a:p>
          <a:p>
            <a:endParaRPr lang="fi-FI" sz="19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TUTKIMUKSEN TOTEUTUS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VAKUUTUSASIOIDEN HOITO 1/2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hoidatte tällä hetkellä vakuutusasioitanne?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RISKITIETOISUUS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05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NYKYISEN ELÄMÄNVAIHEEN RISKIEN UHKA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paljon arvioitte seuraavien riskien uhkaavan teidän ja/tai perheenne taloudellista hyvinvointia nykyisessä elämänvaiheessanne?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NYKYISEN ELÄMÄNVAIHEEN RISKIEN UHKA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paljon arvioitte seuraavien riskien uhkaavan teidän ja/tai perheenne taloudellista hyvinvointia nykyisessä elämänvaiheessanne?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err="1" smtClean="0"/>
              <a:t>Paljon+melko</a:t>
            </a:r>
            <a:r>
              <a:rPr lang="fi-FI" sz="1050" dirty="0" smtClean="0"/>
              <a:t> paljon osuudet - 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LAKISÄÄTEISEN SOSIAALITURVAN RIITTÄVYYS RISKITILANTEISSA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hyvin uskotte lakisääteisen sosiaaliturvan riittävän turvaamaan taloudellista hyvinvointianne seuraavissa riskitilanteissa?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239128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YHTEISKUNNAN JA YKSILÖN VASTUUNJAKO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970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YHTEISKUNNAN JA YKSILÖN VASTUUNJAOSTA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hyvin seuraavat väittämät vastaavat näkemystänne yhteiskunnan ja yksilön vastuunjaosta?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VARAUTUU ITSE TÄYDENTÄMÄÄN ELÄKEAJAN TOIMEENTULOA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tai aiotteko varautua itse täydentämään eläkeajan toimeentuloanne jollakin seuraavista tavoista?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VARAUTUU ITSE TÄYDENTÄMÄÄN ELÄKEAJAN TOIMEENTULOA HANKKIMALLA OMISTUS- / SIJOITUSASUNNON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  <p:sp>
        <p:nvSpPr>
          <p:cNvPr id="5" name="Suorakulmio 4"/>
          <p:cNvSpPr/>
          <p:nvPr/>
        </p:nvSpPr>
        <p:spPr>
          <a:xfrm>
            <a:off x="107504" y="1844824"/>
            <a:ext cx="216024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i="1" dirty="0" err="1" smtClean="0"/>
              <a:t>F</a:t>
            </a:r>
            <a:r>
              <a:rPr lang="fi-FI" sz="1200" i="1" dirty="0" err="1" smtClean="0">
                <a:solidFill>
                  <a:schemeClr val="bg1"/>
                </a:solidFill>
              </a:rPr>
              <a:t>K:n</a:t>
            </a:r>
            <a:r>
              <a:rPr lang="fi-FI" sz="1200" i="1" dirty="0" smtClean="0">
                <a:solidFill>
                  <a:schemeClr val="bg1"/>
                </a:solidFill>
              </a:rPr>
              <a:t> </a:t>
            </a:r>
            <a:r>
              <a:rPr lang="fi-FI" sz="1200" i="1" dirty="0" smtClean="0"/>
              <a:t>Säästäminen, luotonkäyttö ja maksutavat 2014 –tutkimus:</a:t>
            </a:r>
          </a:p>
          <a:p>
            <a:pPr>
              <a:buFontTx/>
              <a:buChar char="-"/>
            </a:pPr>
            <a:r>
              <a:rPr lang="fi-FI" sz="1200" i="1" dirty="0" smtClean="0"/>
              <a:t>sijoitusasunto on 9 %:lla suomalaisista</a:t>
            </a:r>
          </a:p>
          <a:p>
            <a:pPr>
              <a:buFontTx/>
              <a:buChar char="-"/>
            </a:pPr>
            <a:r>
              <a:rPr lang="fi-FI" sz="1200" i="1" dirty="0" smtClean="0"/>
              <a:t>- sijoitusasunnon aikoo hankkia 3 % suomalaisista</a:t>
            </a:r>
            <a:endParaRPr lang="fi-FI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PALVELUJEN KUSTANTAMINEN ITSE TULEVAISUUDESSA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Uskotteko, että kansalaiset joutuvat tulevaisuudessa kustantamaan seuraavia palveluja yhä enemmän itse esim. oman vakuutuksen turvin tai muuten varautumalla?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MIELIPITEET VAKUUTUKSISTA JA VAKUUTUSYHTIÖISTÄ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832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PALVELUJEN KUSTANTAMINEN ITSE TULEVAISUUDESSA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Terveyden- ja sairaanhoidon kustannuksia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Vanhuuden hoivaan liittyvien palvelujen kustannuksia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8243887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9672" y="1309713"/>
            <a:ext cx="3096344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300"/>
              </a:spcAft>
            </a:pPr>
            <a:r>
              <a:rPr lang="fi-FI" sz="1050" dirty="0" smtClean="0"/>
              <a:t>Terveyden- ja sairaanhoidon kustannuksia </a:t>
            </a:r>
          </a:p>
          <a:p>
            <a:pPr eaLnBrk="0" hangingPunct="0">
              <a:spcAft>
                <a:spcPts val="3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11960" y="1268413"/>
          <a:ext cx="493204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96136" y="1309713"/>
            <a:ext cx="3347864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300"/>
              </a:spcAft>
            </a:pPr>
            <a:r>
              <a:rPr lang="fi-FI" sz="1050" dirty="0" smtClean="0"/>
              <a:t>Vanhuuden hoivaan liittyvien palvelujen kustannuksia 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PALVELUJEN HANKKIMINEN LAKISÄÄTEISEN ELÄKKEEN TURVIN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Uskotteko, että pystytte hankkimaan kaikki tarvitsemanne palvelut lakisääteisen eläkkeen turvin, jos elätte yli 80-vuotiaaksi?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VAPAAEHTOISET VAKUUTUKSET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8490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VAPAAEHTOISET VAKUUTUKSET</a:t>
            </a:r>
          </a:p>
          <a:p>
            <a:pPr lvl="0" algn="ctr" eaLnBrk="0" hangingPunct="0"/>
            <a:r>
              <a:rPr lang="fi-FI" sz="16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Mitä seuraavista vapaaehtoisista vakuutuksista teillä tai alaikäisillä lapsillanne on?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MATKAVAKUUTUS</a:t>
            </a:r>
          </a:p>
          <a:p>
            <a:pPr algn="ctr" eaLnBrk="0" hangingPunct="0"/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vapaaehtoisista vakuutuksista teillä tai alaikäisillä lapsillanne on? Henkilövahingot korvaava matkavakuutus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err="1" smtClean="0"/>
              <a:t>Kyllä-osuudet</a:t>
            </a:r>
            <a:r>
              <a:rPr lang="fi-FI" sz="1050" dirty="0" smtClean="0"/>
              <a:t> - 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MATKAVAKUUTUS</a:t>
            </a:r>
          </a:p>
          <a:p>
            <a:pPr algn="ctr" eaLnBrk="0" hangingPunct="0"/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vapaaehtoisista vakuutuksista teillä tai alaikäisillä lapsillanne on? Henkilövahingot korvaava matkavakuutus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268760"/>
            <a:ext cx="475252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niistä vastaajista, joilla on henkilövahingot korvaava matkavakuutus (n=501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MATKAVAKUUTUKSESTA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mieltä olette seuraavista matkavakuutusta koskevista väitteistä?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ELÄKEVAKUUTUS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vapaaehtoisista vakuutuksista teillä tai alaikäisillä lapsillanne on? Vapaaehtoinen eläkevakuutus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err="1" smtClean="0"/>
              <a:t>Kyllä-osuudet</a:t>
            </a:r>
            <a:r>
              <a:rPr lang="fi-FI" sz="1050" dirty="0" smtClean="0"/>
              <a:t> - % vastaajista</a:t>
            </a:r>
            <a:endParaRPr lang="fi-FI" sz="1050" dirty="0"/>
          </a:p>
        </p:txBody>
      </p:sp>
      <p:sp>
        <p:nvSpPr>
          <p:cNvPr id="5" name="Suorakulmio 4"/>
          <p:cNvSpPr/>
          <p:nvPr/>
        </p:nvSpPr>
        <p:spPr>
          <a:xfrm>
            <a:off x="107504" y="1844824"/>
            <a:ext cx="216024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i="1" dirty="0" err="1" smtClean="0">
                <a:solidFill>
                  <a:schemeClr val="bg1"/>
                </a:solidFill>
              </a:rPr>
              <a:t>FK:n</a:t>
            </a:r>
            <a:r>
              <a:rPr lang="fi-FI" sz="1200" i="1" dirty="0" smtClean="0">
                <a:solidFill>
                  <a:schemeClr val="bg1"/>
                </a:solidFill>
              </a:rPr>
              <a:t> Säästäminen</a:t>
            </a:r>
            <a:r>
              <a:rPr lang="fi-FI" sz="1200" i="1" dirty="0" smtClean="0"/>
              <a:t>, luotonkäyttö ja maksutavat 2014 –tutkimus:</a:t>
            </a:r>
          </a:p>
          <a:p>
            <a:pPr>
              <a:buFontTx/>
              <a:buChar char="-"/>
            </a:pPr>
            <a:r>
              <a:rPr lang="fi-FI" sz="1200" i="1" dirty="0" err="1" smtClean="0"/>
              <a:t>PS-tuotteita</a:t>
            </a:r>
            <a:r>
              <a:rPr lang="fi-FI" sz="1200" i="1" dirty="0" smtClean="0"/>
              <a:t> on 2 %:lla suomalaisista</a:t>
            </a:r>
          </a:p>
          <a:p>
            <a:pPr>
              <a:buFontTx/>
              <a:buChar char="-"/>
            </a:pPr>
            <a:r>
              <a:rPr lang="fi-FI" sz="1200" i="1" dirty="0" smtClean="0"/>
              <a:t>- </a:t>
            </a:r>
            <a:r>
              <a:rPr lang="fi-FI" sz="1200" i="1" dirty="0" err="1" smtClean="0"/>
              <a:t>PS-tuotteisiin</a:t>
            </a:r>
            <a:r>
              <a:rPr lang="fi-FI" sz="1200" i="1" dirty="0" smtClean="0"/>
              <a:t> aikoo sijoittaa 1 % suomalaisista</a:t>
            </a:r>
            <a:endParaRPr lang="fi-FI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511256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ELÄKEVAKUUTUS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Eläkevakuutukseni on..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HENKIVAKUUTUS KUOLEMAN VARALTA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vapaaehtoisista vakuutuksista teillä tai alaikäisillä lapsillanne on? Henkivakuutus kuoleman varalta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VAKUUTUKSISTA JA VAKUUTUSYHTIÖISTÄ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mieltä olette seuraavista vakuutuksiin ja vakuutusyhtiöihin liittyvistä väittämistä?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511256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niistä vastaajista, joilla on vapaaehtoinen henkivakuutus kuoleman varalta</a:t>
            </a:r>
            <a:endParaRPr lang="fi-FI" sz="105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KORVAUKSEN SUURUUS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suuren korvauksen vakuutuksen edunsaajat saisivat, jos menehtyisitte nyt?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LAINATURVAVAKUUTUS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vapaaehtoisista vakuutuksista teillä tai alaikäisillä lapsillanne on? Lainaturvavakuutus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  <p:sp>
        <p:nvSpPr>
          <p:cNvPr id="5" name="Suorakulmio 4"/>
          <p:cNvSpPr/>
          <p:nvPr/>
        </p:nvSpPr>
        <p:spPr>
          <a:xfrm>
            <a:off x="6156176" y="3140968"/>
            <a:ext cx="2736304" cy="216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i="1" dirty="0" err="1" smtClean="0">
                <a:solidFill>
                  <a:schemeClr val="bg1"/>
                </a:solidFill>
              </a:rPr>
              <a:t>FK:n</a:t>
            </a:r>
            <a:r>
              <a:rPr lang="fi-FI" sz="1200" i="1" dirty="0" smtClean="0">
                <a:solidFill>
                  <a:schemeClr val="bg1"/>
                </a:solidFill>
              </a:rPr>
              <a:t> Säästäminen</a:t>
            </a:r>
            <a:r>
              <a:rPr lang="fi-FI" sz="1200" i="1" dirty="0" smtClean="0"/>
              <a:t>, luotonkäyttö ja maksutavat 2014 –tutkimus:</a:t>
            </a:r>
          </a:p>
          <a:p>
            <a:r>
              <a:rPr lang="fi-FI" sz="1200" i="1" dirty="0" smtClean="0"/>
              <a:t>Asuntolainan määrä  keskimäärin  </a:t>
            </a:r>
          </a:p>
          <a:p>
            <a:r>
              <a:rPr lang="fi-FI" sz="1200" i="1" dirty="0" smtClean="0"/>
              <a:t>- pikkulapsiperheillä 130 200 €</a:t>
            </a:r>
          </a:p>
          <a:p>
            <a:r>
              <a:rPr lang="fi-FI" sz="1200" i="1" dirty="0" smtClean="0"/>
              <a:t>- kouluikäisten lasten perheillä </a:t>
            </a:r>
          </a:p>
          <a:p>
            <a:r>
              <a:rPr lang="fi-FI" sz="1200" i="1" dirty="0" smtClean="0"/>
              <a:t>96 000 €</a:t>
            </a:r>
          </a:p>
          <a:p>
            <a:pPr>
              <a:buFontTx/>
              <a:buChar char="-"/>
            </a:pPr>
            <a:r>
              <a:rPr lang="fi-FI" sz="1200" i="1" dirty="0" smtClean="0"/>
              <a:t>lapsettomilla pareilla 99 100 €</a:t>
            </a:r>
          </a:p>
          <a:p>
            <a:pPr>
              <a:buFontTx/>
              <a:buChar char="-"/>
            </a:pPr>
            <a:endParaRPr lang="fi-FI" sz="1200" i="1" dirty="0" smtClean="0"/>
          </a:p>
          <a:p>
            <a:r>
              <a:rPr lang="fi-FI" sz="1200" i="1" dirty="0" err="1" smtClean="0"/>
              <a:t>Lainaturvakuutus</a:t>
            </a:r>
            <a:endParaRPr lang="fi-FI" sz="1200" i="1" dirty="0" smtClean="0"/>
          </a:p>
          <a:p>
            <a:r>
              <a:rPr lang="fi-FI" sz="1200" i="1" dirty="0" smtClean="0"/>
              <a:t>26 %:lla niistä joilla on lainaa</a:t>
            </a:r>
          </a:p>
          <a:p>
            <a:r>
              <a:rPr lang="fi-FI" sz="1200" i="1" dirty="0" smtClean="0"/>
              <a:t>35 %:lla niistä joilla on asuntolainaa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511256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VAPAAEHTOINEN SAIRAUSKULUVAKUUTUS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Sairauskuluvakuutukseni on..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AINEISTON RAKENNE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8219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1/3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2/3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3/3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 (n=1000 vuonna 2014)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VAKUUTUKSISTA JA VAKUUTUSYHTIÖISTÄ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mieltä olette seuraavista vakuutuksiin ja vakuutusyhtiöihin liittyvistä väittämistä?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b="0" dirty="0">
                <a:solidFill>
                  <a:schemeClr val="tx1"/>
                </a:solidFill>
              </a:rPr>
              <a:t>% </a:t>
            </a:r>
            <a:r>
              <a:rPr lang="fi-FI" sz="1050" b="0" dirty="0" smtClean="0">
                <a:solidFill>
                  <a:schemeClr val="tx1"/>
                </a:solidFill>
              </a:rPr>
              <a:t>vastaajista</a:t>
            </a:r>
            <a:endParaRPr lang="fi-FI" sz="105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MIELIPITEET VAKUUTUKSISTA JA VAKUUTUSYHTIÖISTÄ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mieltä olette seuraavista vakuutuksiin ja vakuutusyhtiöihin liittyvistä väittämistä?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b="0" dirty="0">
                <a:solidFill>
                  <a:schemeClr val="tx1"/>
                </a:solidFill>
              </a:rPr>
              <a:t>% </a:t>
            </a:r>
            <a:r>
              <a:rPr lang="fi-FI" sz="1050" b="0" dirty="0" smtClean="0">
                <a:solidFill>
                  <a:schemeClr val="tx1"/>
                </a:solidFill>
              </a:rPr>
              <a:t>vastaajista</a:t>
            </a:r>
            <a:endParaRPr lang="fi-FI" sz="105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TUNTEE VAKUUTUSYHTIÖITÄ HUIJANNEEN HENKILÖN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Tunnen henkilön, joka on huijannut vakuutusyhtiötä?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KORVAUSMENETTELY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78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HAKENUT VAKUUTUSYHTIÖLTÄ KORVAUSTA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teille viimeksi kuluneen vuoden aikana sattunut vahinko, josta olette hakenut vakuutusyhtiöltä korvausta?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268413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1346400"/>
            <a:ext cx="470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050" dirty="0" smtClean="0"/>
              <a:t>% vastaajista</a:t>
            </a:r>
            <a:endParaRPr lang="fi-FI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25</Value>
      <Value>78</Value>
    </TaxCatchAll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2014-07-14T21:00:00+00:00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vakuutus</TermName>
          <TermId xmlns="http://schemas.microsoft.com/office/infopath/2007/PartnerControls">d435bfef-5764-4d80-921f-a0afc585a587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1B1C403DFD4524B75DA0610032A3AC00E912CE7E68B90F41A09C6F4CA406ACCC" ma:contentTypeVersion="37" ma:contentTypeDescription="Luo uusi asiakirja." ma:contentTypeScope="" ma:versionID="50c718eb97e1e7f0081fe39912381af5">
  <xsd:schema xmlns:xsd="http://www.w3.org/2001/XMLSchema" xmlns:xs="http://www.w3.org/2001/XMLSchema" xmlns:p="http://schemas.microsoft.com/office/2006/metadata/properties" xmlns:ns2="30cc9ae6-eaf9-405e-9576-3522e3851cf9" xmlns:ns3="c75ee646-ea04-4f20-bc3f-7bc06c32b2f8" xmlns:ns4="bc268a9e-ab94-4061-b089-7d438da856c6" targetNamespace="http://schemas.microsoft.com/office/2006/metadata/properties" ma:root="true" ma:fieldsID="1a65c15635785708e2d2a67f8c477494" ns2:_="" ns3:_="" ns4:_="">
    <xsd:import namespace="30cc9ae6-eaf9-405e-9576-3522e3851cf9"/>
    <xsd:import namespace="c75ee646-ea04-4f20-bc3f-7bc06c32b2f8"/>
    <xsd:import namespace="bc268a9e-ab94-4061-b089-7d438da856c6"/>
    <xsd:element name="properties">
      <xsd:complexType>
        <xsd:sequence>
          <xsd:element name="documentManagement">
            <xsd:complexType>
              <xsd:all>
                <xsd:element ref="ns2:C_x0020_FK_x0020_vastuuhenkilö" minOccurs="0"/>
                <xsd:element ref="ns2:C_x0020_Asiakirjapvm" minOccurs="0"/>
                <xsd:element ref="ns2:C_x0020_Lisätiedot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2:d4cce8d21ff9456e86084380ad943dd9" minOccurs="0"/>
                <xsd:element ref="ns4:FKLanguage" minOccurs="0"/>
                <xsd:element ref="ns4:iff51723ad134fabb73ff8d5624dc83e" minOccurs="0"/>
                <xsd:element ref="ns4:cccb8d37394148e4afe9904da1fcb0fa" minOccurs="0"/>
                <xsd:element ref="ns3:TaxKeywordTaxHTField" minOccurs="0"/>
                <xsd:element ref="ns4:FKPublishDate" minOccurs="0"/>
                <xsd:element ref="ns4:jcb8c2c059cc4620a5027833caea8309" minOccurs="0"/>
                <xsd:element ref="ns4:oe82443a33504593a5f0dd63f7b3bd7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C_x0020_FK_x0020_vastuuhenkilö" ma:index="3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Asiakirjapvm" ma:index="4" nillable="true" ma:displayName="Asiakirjapvm" ma:default="[today]" ma:format="DateOnly" ma:internalName="C_x0020_Asiakirjapvm">
      <xsd:simpleType>
        <xsd:restriction base="dms:DateTime"/>
      </xsd:simpleType>
    </xsd:element>
    <xsd:element name="C_x0020_Lisätiedot" ma:index="5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TaxCatchAll" ma:index="11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4cce8d21ff9456e86084380ad943dd9" ma:index="12" nillable="true" ma:taxonomy="true" ma:internalName="d4cce8d21ff9456e86084380ad943dd9" ma:taxonomyFieldName="C_x0020_Organisaatiot" ma:displayName="Organisaatiot" ma:default="21;#Finanssialan Keskusliitto|a986a8ab-0b81-4c11-8cfa-b7b758f01c9a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3" nillable="true" ma:taxonomy="true" ma:internalName="TaxKeywordTaxHTField" ma:taxonomyFieldName="TaxKeyword" ma:displayName="Asiasanat" ma:readOnly="false" ma:fieldId="{23f27201-bee3-471e-b2e7-b64fd8b7ca38}" ma:taxonomyMulti="true" ma:sspId="d7ec215a-233c-4761-af40-34a00d82655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68a9e-ab94-4061-b089-7d438da856c6" elementFormDefault="qualified">
    <xsd:import namespace="http://schemas.microsoft.com/office/2006/documentManagement/types"/>
    <xsd:import namespace="http://schemas.microsoft.com/office/infopath/2007/PartnerControls"/>
    <xsd:element name="FKLanguage" ma:index="17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iff51723ad134fabb73ff8d5624dc83e" ma:index="19" ma:taxonomy="true" ma:internalName="iff51723ad134fabb73ff8d5624dc83e" ma:taxonomyFieldName="FKDocType" ma:displayName="Asiakirjatyyppi" ma:default="" ma:fieldId="{2ff51723-ad13-4fab-b73f-f8d5624dc83e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b8d37394148e4afe9904da1fcb0fa" ma:index="21" ma:taxonomy="true" ma:internalName="cccb8d37394148e4afe9904da1fcb0fa" ma:taxonomyFieldName="FKTopic" ma:displayName="Aiheluokittelu" ma:readOnly="false" ma:default="" ma:fieldId="{cccb8d37-3941-48e4-afe9-904da1fcb0fa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24" nillable="true" ma:displayName="Julkaisupäivä" ma:default="[today]" ma:format="DateOnly" ma:internalName="FKPublishDate">
      <xsd:simpleType>
        <xsd:restriction base="dms:DateTime"/>
      </xsd:simpleType>
    </xsd:element>
    <xsd:element name="jcb8c2c059cc4620a5027833caea8309" ma:index="26" nillable="true" ma:taxonomy="true" ma:internalName="jcb8c2c059cc4620a5027833caea8309" ma:taxonomyFieldName="FKDocumentState" ma:displayName="Dokumentin tila" ma:default="27;#Valmis|40aa8d17-dadd-4ab0-93da-3124749a5963" ma:fieldId="{3cb8c2c0-59cc-4620-a502-7833caea8309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82443a33504593a5f0dd63f7b3bd7a" ma:index="28" nillable="true" ma:taxonomy="true" ma:internalName="oe82443a33504593a5f0dd63f7b3bd7a" ma:taxonomyFieldName="FKDocumentPublicity" ma:displayName="Julkisuus" ma:default="28;#Julkinen|0806a4a5-db6a-4fa4-8ed3-7457b5b4e8de" ma:fieldId="{8e82443a-3350-4593-a5f0-dd63f7b3bd7a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1F7F46-7A1C-4243-A9A0-D48E5449F0CF}"/>
</file>

<file path=customXml/itemProps2.xml><?xml version="1.0" encoding="utf-8"?>
<ds:datastoreItem xmlns:ds="http://schemas.openxmlformats.org/officeDocument/2006/customXml" ds:itemID="{F13A1096-6AB4-461A-9E31-0B16D2F503BE}"/>
</file>

<file path=customXml/itemProps3.xml><?xml version="1.0" encoding="utf-8"?>
<ds:datastoreItem xmlns:ds="http://schemas.openxmlformats.org/officeDocument/2006/customXml" ds:itemID="{3D9A2676-6F73-402C-8FFD-905F02867C97}"/>
</file>

<file path=customXml/itemProps4.xml><?xml version="1.0" encoding="utf-8"?>
<ds:datastoreItem xmlns:ds="http://schemas.openxmlformats.org/officeDocument/2006/customXml" ds:itemID="{B2E04EFD-15A4-4EB0-A9AA-B6353277D2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903</Words>
  <Application>Microsoft Office PowerPoint</Application>
  <PresentationFormat>Näytössä katseltava diaesitys (4:3)</PresentationFormat>
  <Paragraphs>185</Paragraphs>
  <Slides>46</Slides>
  <Notes>39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47" baseType="lpstr">
      <vt:lpstr>FK_powerpoint_tyhjapohja_final</vt:lpstr>
      <vt:lpstr>VAKUUTUSTUTKIMUS2014</vt:lpstr>
      <vt:lpstr>PowerPoint-esitys</vt:lpstr>
      <vt:lpstr>MIELIPITEET VAKUUTUKSISTA JA VAKUUTUSYHTIÖISTÄ</vt:lpstr>
      <vt:lpstr>PowerPoint-esitys</vt:lpstr>
      <vt:lpstr>PowerPoint-esitys</vt:lpstr>
      <vt:lpstr>PowerPoint-esitys</vt:lpstr>
      <vt:lpstr>PowerPoint-esitys</vt:lpstr>
      <vt:lpstr>KORVAUSMENETTELY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VAKUUTUSASIOIDEN HOITO</vt:lpstr>
      <vt:lpstr>PowerPoint-esitys</vt:lpstr>
      <vt:lpstr>PowerPoint-esitys</vt:lpstr>
      <vt:lpstr>PowerPoint-esitys</vt:lpstr>
      <vt:lpstr>RISKITIETOISUUS</vt:lpstr>
      <vt:lpstr>PowerPoint-esitys</vt:lpstr>
      <vt:lpstr>PowerPoint-esitys</vt:lpstr>
      <vt:lpstr>PowerPoint-esitys</vt:lpstr>
      <vt:lpstr>YHTEISKUNNAN JA YKSILÖN VASTUUNJAKO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VAPAAEHTOISET VAKUUTUKSET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AINEISTON RAKENNE</vt:lpstr>
      <vt:lpstr>PowerPoint-esitys</vt:lpstr>
      <vt:lpstr>PowerPoint-esitys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Vakuutustutkimus 2014 kuvasarja</dc:title>
  <dc:creator>Nissilä Heidi</dc:creator>
  <cp:keywords/>
  <cp:lastModifiedBy>Lapatto Marjo</cp:lastModifiedBy>
  <cp:revision>1095</cp:revision>
  <dcterms:created xsi:type="dcterms:W3CDTF">2012-04-02T08:05:30Z</dcterms:created>
  <dcterms:modified xsi:type="dcterms:W3CDTF">2014-07-04T10:07:19Z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314252da-bd95-4ca6-9ef8-8cdd57285d6a</vt:lpwstr>
  </property>
  <property fmtid="{D5CDD505-2E9C-101B-9397-08002B2CF9AE}" pid="4" name="Tags">
    <vt:lpwstr/>
  </property>
  <property fmtid="{D5CDD505-2E9C-101B-9397-08002B2CF9AE}" pid="5" name="C Dokumentin tila">
    <vt:lpwstr>27;#Valmis|40aa8d17-dadd-4ab0-93da-3124749a5963</vt:lpwstr>
  </property>
  <property fmtid="{D5CDD505-2E9C-101B-9397-08002B2CF9AE}" pid="6" name="TaxKeyword">
    <vt:lpwstr/>
  </property>
  <property fmtid="{D5CDD505-2E9C-101B-9397-08002B2CF9AE}" pid="7" name="lfd56b04ee8141ed9d283e7c41bffbc1">
    <vt:lpwstr>Valmis|40aa8d17-dadd-4ab0-93da-3124749a5963</vt:lpwstr>
  </property>
  <property fmtid="{D5CDD505-2E9C-101B-9397-08002B2CF9AE}" pid="8" name="add80201e5284a229f17a141beda9441">
    <vt:lpwstr>vakuutus|66db1379-9c53-43c2-88d1-c284cdecbb31</vt:lpwstr>
  </property>
  <property fmtid="{D5CDD505-2E9C-101B-9397-08002B2CF9AE}" pid="9" name="C Julkisuus">
    <vt:lpwstr>28;#Julkinen|0806a4a5-db6a-4fa4-8ed3-7457b5b4e8de</vt:lpwstr>
  </property>
  <property fmtid="{D5CDD505-2E9C-101B-9397-08002B2CF9AE}" pid="10" name="Julkaisupäivä">
    <vt:filetime>2015-11-01T22:00:00Z</vt:filetime>
  </property>
  <property fmtid="{D5CDD505-2E9C-101B-9397-08002B2CF9AE}" pid="11" name="jf4d10d556c14d3d80ab48606b66a97b">
    <vt:lpwstr>Julkinen|0806a4a5-db6a-4fa4-8ed3-7457b5b4e8de</vt:lpwstr>
  </property>
  <property fmtid="{D5CDD505-2E9C-101B-9397-08002B2CF9AE}" pid="12" name="Aihealue">
    <vt:lpwstr>36;#vakuutus|66db1379-9c53-43c2-88d1-c284cdecbb31</vt:lpwstr>
  </property>
  <property fmtid="{D5CDD505-2E9C-101B-9397-08002B2CF9AE}" pid="13" name="pf14fcf289664115a5f157ecab3b3fc2">
    <vt:lpwstr>Tilastokuva|2627a176-78c0-4077-9543-04d7b02316a4</vt:lpwstr>
  </property>
  <property fmtid="{D5CDD505-2E9C-101B-9397-08002B2CF9AE}" pid="14" name="C Organisaatiot">
    <vt:lpwstr>21;#Finanssialan Keskusliitto|a986a8ab-0b81-4c11-8cfa-b7b758f01c9a</vt:lpwstr>
  </property>
  <property fmtid="{D5CDD505-2E9C-101B-9397-08002B2CF9AE}" pid="15" name="C_x0020_Organisaatiot">
    <vt:lpwstr>21;#Finanssialan Keskusliitto|a986a8ab-0b81-4c11-8cfa-b7b758f01c9a</vt:lpwstr>
  </property>
  <property fmtid="{D5CDD505-2E9C-101B-9397-08002B2CF9AE}" pid="16" name="e50be5253a3744d5844cb34c2bdeb852">
    <vt:lpwstr>vakuutus|99191f0d-d2e1-48bf-a5ee-5ad0de7c4616</vt:lpwstr>
  </property>
  <property fmtid="{D5CDD505-2E9C-101B-9397-08002B2CF9AE}" pid="17" name="C Asiasanat">
    <vt:lpwstr>37;#vakuutus|99191f0d-d2e1-48bf-a5ee-5ad0de7c4616</vt:lpwstr>
  </property>
  <property fmtid="{D5CDD505-2E9C-101B-9397-08002B2CF9AE}" pid="18" name="C FK Asiakirjatyyppi">
    <vt:lpwstr>26;#Tilastokuva|2627a176-78c0-4077-9543-04d7b02316a4</vt:lpwstr>
  </property>
  <property fmtid="{D5CDD505-2E9C-101B-9397-08002B2CF9AE}" pid="19" name="FKTopic">
    <vt:lpwstr>25;#vakuutus|d435bfef-5764-4d80-921f-a0afc585a587</vt:lpwstr>
  </property>
  <property fmtid="{D5CDD505-2E9C-101B-9397-08002B2CF9AE}" pid="20" name="FKDocType">
    <vt:lpwstr>78;#diaesitys|fc209ee7-fe67-4bc6-a4f4-93f5714eb903</vt:lpwstr>
  </property>
  <property fmtid="{D5CDD505-2E9C-101B-9397-08002B2CF9AE}" pid="21" name="FKDocumentState">
    <vt:lpwstr>27;#Valmis|40aa8d17-dadd-4ab0-93da-3124749a5963</vt:lpwstr>
  </property>
  <property fmtid="{D5CDD505-2E9C-101B-9397-08002B2CF9AE}" pid="22" name="FKDocumentPublicity">
    <vt:lpwstr>28;#Julkinen|0806a4a5-db6a-4fa4-8ed3-7457b5b4e8de</vt:lpwstr>
  </property>
  <property fmtid="{D5CDD505-2E9C-101B-9397-08002B2CF9AE}" pid="23" name="Order">
    <vt:r8>2200</vt:r8>
  </property>
  <property fmtid="{D5CDD505-2E9C-101B-9397-08002B2CF9AE}" pid="24" name="xd_ProgID">
    <vt:lpwstr/>
  </property>
  <property fmtid="{D5CDD505-2E9C-101B-9397-08002B2CF9AE}" pid="25" name="_SourceUrl">
    <vt:lpwstr/>
  </property>
  <property fmtid="{D5CDD505-2E9C-101B-9397-08002B2CF9AE}" pid="26" name="_SharedFileIndex">
    <vt:lpwstr/>
  </property>
  <property fmtid="{D5CDD505-2E9C-101B-9397-08002B2CF9AE}" pid="27" name="TemplateUrl">
    <vt:lpwstr/>
  </property>
  <property fmtid="{D5CDD505-2E9C-101B-9397-08002B2CF9AE}" pid="28" name="_CopySource">
    <vt:lpwstr>http://majakka/tietopankki/materiaalit/Vakuutustutkimus_2014_kuvat.pptx</vt:lpwstr>
  </property>
</Properties>
</file>