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Lst>
  <p:sldIdLst>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C90"/>
    <a:srgbClr val="164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13" autoAdjust="0"/>
    <p:restoredTop sz="94656"/>
  </p:normalViewPr>
  <p:slideViewPr>
    <p:cSldViewPr snapToGrid="0" snapToObjects="1">
      <p:cViewPr varScale="1">
        <p:scale>
          <a:sx n="106" d="100"/>
          <a:sy n="106" d="100"/>
        </p:scale>
        <p:origin x="12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46942917547568735"/>
          <c:y val="5.6899004267425357E-3"/>
        </c:manualLayout>
      </c:layout>
      <c:overlay val="0"/>
      <c:spPr>
        <a:noFill/>
        <a:ln>
          <a:noFill/>
        </a:ln>
        <a:effectLst/>
      </c:spPr>
    </c:title>
    <c:autoTitleDeleted val="0"/>
    <c:plotArea>
      <c:layout/>
      <c:barChart>
        <c:barDir val="bar"/>
        <c:grouping val="percentStacked"/>
        <c:varyColors val="0"/>
        <c:ser>
          <c:idx val="0"/>
          <c:order val="0"/>
          <c:tx>
            <c:strRef>
              <c:f>Taul1!$B$1</c:f>
              <c:strCache>
                <c:ptCount val="1"/>
                <c:pt idx="0">
                  <c:v>4 Täysin samaa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Taul1!$B$2:$B$8</c:f>
              <c:numCache>
                <c:formatCode>General</c:formatCode>
                <c:ptCount val="7"/>
                <c:pt idx="0">
                  <c:v>34</c:v>
                </c:pt>
                <c:pt idx="1">
                  <c:v>26</c:v>
                </c:pt>
                <c:pt idx="2">
                  <c:v>15</c:v>
                </c:pt>
                <c:pt idx="3">
                  <c:v>11</c:v>
                </c:pt>
                <c:pt idx="4">
                  <c:v>5</c:v>
                </c:pt>
                <c:pt idx="5">
                  <c:v>3</c:v>
                </c:pt>
                <c:pt idx="6">
                  <c:v>3</c:v>
                </c:pt>
              </c:numCache>
            </c:numRef>
          </c:val>
          <c:extLst>
            <c:ext xmlns:c16="http://schemas.microsoft.com/office/drawing/2014/chart" uri="{C3380CC4-5D6E-409C-BE32-E72D297353CC}">
              <c16:uniqueId val="{00000000-0041-4BDD-80DB-D7ECFDE56E6A}"/>
            </c:ext>
          </c:extLst>
        </c:ser>
        <c:ser>
          <c:idx val="1"/>
          <c:order val="1"/>
          <c:tx>
            <c:strRef>
              <c:f>Taul1!$C$1</c:f>
              <c:strCache>
                <c:ptCount val="1"/>
                <c:pt idx="0">
                  <c:v>3 Osittain samaa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Taul1!$C$2:$C$8</c:f>
              <c:numCache>
                <c:formatCode>General</c:formatCode>
                <c:ptCount val="7"/>
                <c:pt idx="0">
                  <c:v>41</c:v>
                </c:pt>
                <c:pt idx="1">
                  <c:v>47</c:v>
                </c:pt>
                <c:pt idx="2">
                  <c:v>49</c:v>
                </c:pt>
                <c:pt idx="3">
                  <c:v>46</c:v>
                </c:pt>
                <c:pt idx="4">
                  <c:v>18</c:v>
                </c:pt>
                <c:pt idx="5">
                  <c:v>20</c:v>
                </c:pt>
                <c:pt idx="6">
                  <c:v>9</c:v>
                </c:pt>
              </c:numCache>
            </c:numRef>
          </c:val>
          <c:extLst>
            <c:ext xmlns:c16="http://schemas.microsoft.com/office/drawing/2014/chart" uri="{C3380CC4-5D6E-409C-BE32-E72D297353CC}">
              <c16:uniqueId val="{00000001-0041-4BDD-80DB-D7ECFDE56E6A}"/>
            </c:ext>
          </c:extLst>
        </c:ser>
        <c:ser>
          <c:idx val="2"/>
          <c:order val="2"/>
          <c:tx>
            <c:strRef>
              <c:f>Taul1!$D$1</c:f>
              <c:strCache>
                <c:ptCount val="1"/>
                <c:pt idx="0">
                  <c:v>2 Osittain eri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Taul1!$D$2:$D$8</c:f>
              <c:numCache>
                <c:formatCode>General</c:formatCode>
                <c:ptCount val="7"/>
                <c:pt idx="0">
                  <c:v>12</c:v>
                </c:pt>
                <c:pt idx="1">
                  <c:v>13</c:v>
                </c:pt>
                <c:pt idx="2">
                  <c:v>26</c:v>
                </c:pt>
                <c:pt idx="3">
                  <c:v>22</c:v>
                </c:pt>
                <c:pt idx="4">
                  <c:v>10</c:v>
                </c:pt>
                <c:pt idx="5">
                  <c:v>36</c:v>
                </c:pt>
                <c:pt idx="6">
                  <c:v>26</c:v>
                </c:pt>
              </c:numCache>
            </c:numRef>
          </c:val>
          <c:extLst>
            <c:ext xmlns:c16="http://schemas.microsoft.com/office/drawing/2014/chart" uri="{C3380CC4-5D6E-409C-BE32-E72D297353CC}">
              <c16:uniqueId val="{00000002-0041-4BDD-80DB-D7ECFDE56E6A}"/>
            </c:ext>
          </c:extLst>
        </c:ser>
        <c:ser>
          <c:idx val="3"/>
          <c:order val="3"/>
          <c:tx>
            <c:strRef>
              <c:f>Taul1!$E$1</c:f>
              <c:strCache>
                <c:ptCount val="1"/>
                <c:pt idx="0">
                  <c:v>1 Täysin eri mieltä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Taul1!$E$2:$E$8</c:f>
              <c:numCache>
                <c:formatCode>General</c:formatCode>
                <c:ptCount val="7"/>
                <c:pt idx="0">
                  <c:v>2</c:v>
                </c:pt>
                <c:pt idx="1">
                  <c:v>4</c:v>
                </c:pt>
                <c:pt idx="2">
                  <c:v>7</c:v>
                </c:pt>
                <c:pt idx="3">
                  <c:v>6</c:v>
                </c:pt>
                <c:pt idx="4">
                  <c:v>7</c:v>
                </c:pt>
                <c:pt idx="5">
                  <c:v>34</c:v>
                </c:pt>
                <c:pt idx="6">
                  <c:v>54</c:v>
                </c:pt>
              </c:numCache>
            </c:numRef>
          </c:val>
          <c:extLst>
            <c:ext xmlns:c16="http://schemas.microsoft.com/office/drawing/2014/chart" uri="{C3380CC4-5D6E-409C-BE32-E72D297353CC}">
              <c16:uniqueId val="{00000003-0041-4BDD-80DB-D7ECFDE56E6A}"/>
            </c:ext>
          </c:extLst>
        </c:ser>
        <c:ser>
          <c:idx val="4"/>
          <c:order val="4"/>
          <c:tx>
            <c:strRef>
              <c:f>Taul1!$F$1</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Vakuutusyhtiöt pyrkivät vakuutusehtoihin vetoamalla vapautumaan korvausten maksusta</c:v>
                </c:pt>
                <c:pt idx="1">
                  <c:v>Olen kartoittanut omat ja/tai perheeni riskit ja nykyinen vakuutusturvani on riittävä</c:v>
                </c:pt>
                <c:pt idx="2">
                  <c:v>Tiedän, mitä ottamani vakuutukset korvaavat</c:v>
                </c:pt>
                <c:pt idx="3">
                  <c:v>Vakuutusyhtiöiden verkkopalvelut ovat kattavia ja helppokäyttöisiä</c:v>
                </c:pt>
                <c:pt idx="4">
                  <c:v>Vakuutusyhtiöiden mobiilipalvelut vastaavat tarpeitani</c:v>
                </c:pt>
                <c:pt idx="5">
                  <c:v>Vakuutustuotteiden tarjoaman turvan ja vakuutusmaksujen vertailtavuus on helppoa</c:v>
                </c:pt>
                <c:pt idx="6">
                  <c:v>On hyväksyttävää liioitella vahingon määrää korvaushakemuksessa</c:v>
                </c:pt>
              </c:strCache>
            </c:strRef>
          </c:cat>
          <c:val>
            <c:numRef>
              <c:f>Taul1!$F$2:$F$8</c:f>
              <c:numCache>
                <c:formatCode>General</c:formatCode>
                <c:ptCount val="7"/>
                <c:pt idx="0">
                  <c:v>11</c:v>
                </c:pt>
                <c:pt idx="1">
                  <c:v>10</c:v>
                </c:pt>
                <c:pt idx="2">
                  <c:v>3</c:v>
                </c:pt>
                <c:pt idx="3">
                  <c:v>15</c:v>
                </c:pt>
                <c:pt idx="4">
                  <c:v>60</c:v>
                </c:pt>
                <c:pt idx="5">
                  <c:v>7</c:v>
                </c:pt>
                <c:pt idx="6">
                  <c:v>8</c:v>
                </c:pt>
              </c:numCache>
            </c:numRef>
          </c:val>
          <c:extLst>
            <c:ext xmlns:c16="http://schemas.microsoft.com/office/drawing/2014/chart" uri="{C3380CC4-5D6E-409C-BE32-E72D297353CC}">
              <c16:uniqueId val="{00000004-0041-4BDD-80DB-D7ECFDE56E6A}"/>
            </c:ext>
          </c:extLst>
        </c:ser>
        <c:dLbls>
          <c:showLegendKey val="0"/>
          <c:showVal val="0"/>
          <c:showCatName val="0"/>
          <c:showSerName val="0"/>
          <c:showPercent val="0"/>
          <c:showBubbleSize val="0"/>
        </c:dLbls>
        <c:gapWidth val="150"/>
        <c:overlap val="100"/>
        <c:axId val="262104072"/>
        <c:axId val="262105248"/>
      </c:barChart>
      <c:catAx>
        <c:axId val="262104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62105248"/>
        <c:crosses val="autoZero"/>
        <c:auto val="1"/>
        <c:lblAlgn val="ctr"/>
        <c:lblOffset val="100"/>
        <c:noMultiLvlLbl val="0"/>
      </c:catAx>
      <c:valAx>
        <c:axId val="262105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262104072"/>
        <c:crosses val="autoZero"/>
        <c:crossBetween val="between"/>
        <c:majorUnit val="0.2"/>
      </c:valAx>
      <c:spPr>
        <a:noFill/>
        <a:ln>
          <a:noFill/>
        </a:ln>
        <a:effectLst/>
      </c:spPr>
    </c:plotArea>
    <c:legend>
      <c:legendPos val="b"/>
      <c:layout>
        <c:manualLayout>
          <c:xMode val="edge"/>
          <c:yMode val="edge"/>
          <c:x val="0.19049001538655455"/>
          <c:y val="0.92820376115858949"/>
          <c:w val="0.78211259533361677"/>
          <c:h val="5.47265375611832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68539609081641"/>
          <c:y val="0.14195853541066977"/>
          <c:w val="0.71652725227528424"/>
          <c:h val="0.75495077340083594"/>
        </c:manualLayout>
      </c:layout>
      <c:barChart>
        <c:barDir val="bar"/>
        <c:grouping val="percentStacked"/>
        <c:varyColors val="0"/>
        <c:ser>
          <c:idx val="0"/>
          <c:order val="0"/>
          <c:tx>
            <c:strRef>
              <c:f>Taul1!$B$1</c:f>
              <c:strCache>
                <c:ptCount val="1"/>
                <c:pt idx="0">
                  <c:v>Tavallisimmin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Pankissa</c:v>
                </c:pt>
                <c:pt idx="1">
                  <c:v>2014, n=1000</c:v>
                </c:pt>
                <c:pt idx="2">
                  <c:v>2016, n=1000</c:v>
                </c:pt>
                <c:pt idx="3">
                  <c:v>Älypuhelinsovelluksella*</c:v>
                </c:pt>
                <c:pt idx="4">
                  <c:v>2016, n=1000</c:v>
                </c:pt>
                <c:pt idx="5">
                  <c:v>Autoliikkeessä, matkatoimistossa, kaupassa, postissa</c:v>
                </c:pt>
                <c:pt idx="6">
                  <c:v>2014, n=1000</c:v>
                </c:pt>
                <c:pt idx="7">
                  <c:v>2016, n=1000</c:v>
                </c:pt>
                <c:pt idx="8">
                  <c:v>Vakuutusmeklarin kanssa</c:v>
                </c:pt>
                <c:pt idx="9">
                  <c:v>2014, n=1000</c:v>
                </c:pt>
                <c:pt idx="10">
                  <c:v>2016, n=1000</c:v>
                </c:pt>
              </c:strCache>
            </c:strRef>
          </c:cat>
          <c:val>
            <c:numRef>
              <c:f>Taul1!$B$2:$B$12</c:f>
              <c:numCache>
                <c:formatCode>General</c:formatCode>
                <c:ptCount val="11"/>
                <c:pt idx="1">
                  <c:v>5</c:v>
                </c:pt>
                <c:pt idx="2">
                  <c:v>5</c:v>
                </c:pt>
                <c:pt idx="4">
                  <c:v>4</c:v>
                </c:pt>
                <c:pt idx="6">
                  <c:v>1</c:v>
                </c:pt>
                <c:pt idx="7">
                  <c:v>2</c:v>
                </c:pt>
              </c:numCache>
            </c:numRef>
          </c:val>
          <c:extLst>
            <c:ext xmlns:c16="http://schemas.microsoft.com/office/drawing/2014/chart" uri="{C3380CC4-5D6E-409C-BE32-E72D297353CC}">
              <c16:uniqueId val="{00000000-BACB-4B6B-9481-F158677EDBD7}"/>
            </c:ext>
          </c:extLst>
        </c:ser>
        <c:ser>
          <c:idx val="1"/>
          <c:order val="1"/>
          <c:tx>
            <c:strRef>
              <c:f>Taul1!$C$1</c:f>
              <c:strCache>
                <c:ptCount val="1"/>
                <c:pt idx="0">
                  <c:v>Joskus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Pankissa</c:v>
                </c:pt>
                <c:pt idx="1">
                  <c:v>2014, n=1000</c:v>
                </c:pt>
                <c:pt idx="2">
                  <c:v>2016, n=1000</c:v>
                </c:pt>
                <c:pt idx="3">
                  <c:v>Älypuhelinsovelluksella*</c:v>
                </c:pt>
                <c:pt idx="4">
                  <c:v>2016, n=1000</c:v>
                </c:pt>
                <c:pt idx="5">
                  <c:v>Autoliikkeessä, matkatoimistossa, kaupassa, postissa</c:v>
                </c:pt>
                <c:pt idx="6">
                  <c:v>2014, n=1000</c:v>
                </c:pt>
                <c:pt idx="7">
                  <c:v>2016, n=1000</c:v>
                </c:pt>
                <c:pt idx="8">
                  <c:v>Vakuutusmeklarin kanssa</c:v>
                </c:pt>
                <c:pt idx="9">
                  <c:v>2014, n=1000</c:v>
                </c:pt>
                <c:pt idx="10">
                  <c:v>2016, n=1000</c:v>
                </c:pt>
              </c:strCache>
            </c:strRef>
          </c:cat>
          <c:val>
            <c:numRef>
              <c:f>Taul1!$C$2:$C$12</c:f>
              <c:numCache>
                <c:formatCode>General</c:formatCode>
                <c:ptCount val="11"/>
                <c:pt idx="1">
                  <c:v>24</c:v>
                </c:pt>
                <c:pt idx="2">
                  <c:v>26</c:v>
                </c:pt>
                <c:pt idx="4">
                  <c:v>14</c:v>
                </c:pt>
                <c:pt idx="6">
                  <c:v>18</c:v>
                </c:pt>
                <c:pt idx="7">
                  <c:v>24</c:v>
                </c:pt>
                <c:pt idx="9">
                  <c:v>2</c:v>
                </c:pt>
                <c:pt idx="10">
                  <c:v>3</c:v>
                </c:pt>
              </c:numCache>
            </c:numRef>
          </c:val>
          <c:extLst>
            <c:ext xmlns:c16="http://schemas.microsoft.com/office/drawing/2014/chart" uri="{C3380CC4-5D6E-409C-BE32-E72D297353CC}">
              <c16:uniqueId val="{00000001-BACB-4B6B-9481-F158677EDBD7}"/>
            </c:ext>
          </c:extLst>
        </c:ser>
        <c:ser>
          <c:idx val="2"/>
          <c:order val="2"/>
          <c:tx>
            <c:strRef>
              <c:f>Taul1!$D$1</c:f>
              <c:strCache>
                <c:ptCount val="1"/>
                <c:pt idx="0">
                  <c:v>En lainkaan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Pankissa</c:v>
                </c:pt>
                <c:pt idx="1">
                  <c:v>2014, n=1000</c:v>
                </c:pt>
                <c:pt idx="2">
                  <c:v>2016, n=1000</c:v>
                </c:pt>
                <c:pt idx="3">
                  <c:v>Älypuhelinsovelluksella*</c:v>
                </c:pt>
                <c:pt idx="4">
                  <c:v>2016, n=1000</c:v>
                </c:pt>
                <c:pt idx="5">
                  <c:v>Autoliikkeessä, matkatoimistossa, kaupassa, postissa</c:v>
                </c:pt>
                <c:pt idx="6">
                  <c:v>2014, n=1000</c:v>
                </c:pt>
                <c:pt idx="7">
                  <c:v>2016, n=1000</c:v>
                </c:pt>
                <c:pt idx="8">
                  <c:v>Vakuutusmeklarin kanssa</c:v>
                </c:pt>
                <c:pt idx="9">
                  <c:v>2014, n=1000</c:v>
                </c:pt>
                <c:pt idx="10">
                  <c:v>2016, n=1000</c:v>
                </c:pt>
              </c:strCache>
            </c:strRef>
          </c:cat>
          <c:val>
            <c:numRef>
              <c:f>Taul1!$D$2:$D$12</c:f>
              <c:numCache>
                <c:formatCode>General</c:formatCode>
                <c:ptCount val="11"/>
                <c:pt idx="1">
                  <c:v>69</c:v>
                </c:pt>
                <c:pt idx="2">
                  <c:v>64</c:v>
                </c:pt>
                <c:pt idx="4">
                  <c:v>79</c:v>
                </c:pt>
                <c:pt idx="6">
                  <c:v>78</c:v>
                </c:pt>
                <c:pt idx="7">
                  <c:v>70</c:v>
                </c:pt>
                <c:pt idx="9">
                  <c:v>94</c:v>
                </c:pt>
                <c:pt idx="10">
                  <c:v>90</c:v>
                </c:pt>
              </c:numCache>
            </c:numRef>
          </c:val>
          <c:extLst>
            <c:ext xmlns:c16="http://schemas.microsoft.com/office/drawing/2014/chart" uri="{C3380CC4-5D6E-409C-BE32-E72D297353CC}">
              <c16:uniqueId val="{00000002-BACB-4B6B-9481-F158677EDBD7}"/>
            </c:ext>
          </c:extLst>
        </c:ser>
        <c:ser>
          <c:idx val="3"/>
          <c:order val="3"/>
          <c:tx>
            <c:strRef>
              <c:f>Taul1!$E$1</c:f>
              <c:strCache>
                <c:ptCount val="1"/>
                <c:pt idx="0">
                  <c:v>En osaa sanoa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Pankissa</c:v>
                </c:pt>
                <c:pt idx="1">
                  <c:v>2014, n=1000</c:v>
                </c:pt>
                <c:pt idx="2">
                  <c:v>2016, n=1000</c:v>
                </c:pt>
                <c:pt idx="3">
                  <c:v>Älypuhelinsovelluksella*</c:v>
                </c:pt>
                <c:pt idx="4">
                  <c:v>2016, n=1000</c:v>
                </c:pt>
                <c:pt idx="5">
                  <c:v>Autoliikkeessä, matkatoimistossa, kaupassa, postissa</c:v>
                </c:pt>
                <c:pt idx="6">
                  <c:v>2014, n=1000</c:v>
                </c:pt>
                <c:pt idx="7">
                  <c:v>2016, n=1000</c:v>
                </c:pt>
                <c:pt idx="8">
                  <c:v>Vakuutusmeklarin kanssa</c:v>
                </c:pt>
                <c:pt idx="9">
                  <c:v>2014, n=1000</c:v>
                </c:pt>
                <c:pt idx="10">
                  <c:v>2016, n=1000</c:v>
                </c:pt>
              </c:strCache>
            </c:strRef>
          </c:cat>
          <c:val>
            <c:numRef>
              <c:f>Taul1!$E$2:$E$12</c:f>
              <c:numCache>
                <c:formatCode>General</c:formatCode>
                <c:ptCount val="11"/>
                <c:pt idx="1">
                  <c:v>3</c:v>
                </c:pt>
                <c:pt idx="2">
                  <c:v>5</c:v>
                </c:pt>
                <c:pt idx="4">
                  <c:v>3</c:v>
                </c:pt>
                <c:pt idx="6">
                  <c:v>2</c:v>
                </c:pt>
                <c:pt idx="7">
                  <c:v>5</c:v>
                </c:pt>
                <c:pt idx="9">
                  <c:v>4</c:v>
                </c:pt>
                <c:pt idx="10">
                  <c:v>6</c:v>
                </c:pt>
              </c:numCache>
            </c:numRef>
          </c:val>
          <c:extLst>
            <c:ext xmlns:c16="http://schemas.microsoft.com/office/drawing/2014/chart" uri="{C3380CC4-5D6E-409C-BE32-E72D297353CC}">
              <c16:uniqueId val="{00000003-BACB-4B6B-9481-F158677EDBD7}"/>
            </c:ext>
          </c:extLst>
        </c:ser>
        <c:dLbls>
          <c:showLegendKey val="0"/>
          <c:showVal val="0"/>
          <c:showCatName val="0"/>
          <c:showSerName val="0"/>
          <c:showPercent val="0"/>
          <c:showBubbleSize val="0"/>
        </c:dLbls>
        <c:gapWidth val="150"/>
        <c:overlap val="100"/>
        <c:axId val="365247200"/>
        <c:axId val="365245632"/>
      </c:barChart>
      <c:catAx>
        <c:axId val="36524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5632"/>
        <c:crosses val="autoZero"/>
        <c:auto val="1"/>
        <c:lblAlgn val="ctr"/>
        <c:lblOffset val="100"/>
        <c:noMultiLvlLbl val="0"/>
      </c:catAx>
      <c:valAx>
        <c:axId val="3652456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7200"/>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39815161582603442"/>
          <c:y val="5.6899004267425323E-3"/>
        </c:manualLayout>
      </c:layout>
      <c:overlay val="0"/>
      <c:spPr>
        <a:noFill/>
        <a:ln>
          <a:noFill/>
        </a:ln>
        <a:effectLst/>
      </c:spPr>
    </c:title>
    <c:autoTitleDeleted val="0"/>
    <c:plotArea>
      <c:layout>
        <c:manualLayout>
          <c:layoutTarget val="inner"/>
          <c:xMode val="edge"/>
          <c:yMode val="edge"/>
          <c:x val="0.39679065486793008"/>
          <c:y val="0.14195853541066977"/>
          <c:w val="0.5754624646549199"/>
          <c:h val="0.75495077340083594"/>
        </c:manualLayout>
      </c:layout>
      <c:barChart>
        <c:barDir val="bar"/>
        <c:grouping val="percentStacked"/>
        <c:varyColors val="0"/>
        <c:ser>
          <c:idx val="0"/>
          <c:order val="0"/>
          <c:tx>
            <c:strRef>
              <c:f>Taul1!$B$1</c:f>
              <c:strCache>
                <c:ptCount val="1"/>
                <c:pt idx="0">
                  <c:v>4 Paljon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Tapaturma</c:v>
                </c:pt>
                <c:pt idx="3">
                  <c:v>Tulipalo</c:v>
                </c:pt>
                <c:pt idx="4">
                  <c:v>Vastuu lähiomaisen hoivasta</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Taul1!$B$2:$B$11</c:f>
              <c:numCache>
                <c:formatCode>General</c:formatCode>
                <c:ptCount val="10"/>
                <c:pt idx="0">
                  <c:v>13</c:v>
                </c:pt>
                <c:pt idx="1">
                  <c:v>11</c:v>
                </c:pt>
                <c:pt idx="2">
                  <c:v>10</c:v>
                </c:pt>
                <c:pt idx="3">
                  <c:v>10</c:v>
                </c:pt>
                <c:pt idx="4">
                  <c:v>7</c:v>
                </c:pt>
                <c:pt idx="5">
                  <c:v>7</c:v>
                </c:pt>
                <c:pt idx="6">
                  <c:v>7</c:v>
                </c:pt>
                <c:pt idx="7">
                  <c:v>5</c:v>
                </c:pt>
                <c:pt idx="8">
                  <c:v>4</c:v>
                </c:pt>
                <c:pt idx="9">
                  <c:v>4</c:v>
                </c:pt>
              </c:numCache>
            </c:numRef>
          </c:val>
          <c:extLst>
            <c:ext xmlns:c16="http://schemas.microsoft.com/office/drawing/2014/chart" uri="{C3380CC4-5D6E-409C-BE32-E72D297353CC}">
              <c16:uniqueId val="{00000000-F54E-46CD-8EB6-01D7AF3F1914}"/>
            </c:ext>
          </c:extLst>
        </c:ser>
        <c:ser>
          <c:idx val="1"/>
          <c:order val="1"/>
          <c:tx>
            <c:strRef>
              <c:f>Taul1!$C$1</c:f>
              <c:strCache>
                <c:ptCount val="1"/>
                <c:pt idx="0">
                  <c:v>3 Melko paljon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Tapaturma</c:v>
                </c:pt>
                <c:pt idx="3">
                  <c:v>Tulipalo</c:v>
                </c:pt>
                <c:pt idx="4">
                  <c:v>Vastuu lähiomaisen hoivasta</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Taul1!$C$2:$C$11</c:f>
              <c:numCache>
                <c:formatCode>General</c:formatCode>
                <c:ptCount val="10"/>
                <c:pt idx="0">
                  <c:v>23</c:v>
                </c:pt>
                <c:pt idx="1">
                  <c:v>18</c:v>
                </c:pt>
                <c:pt idx="2">
                  <c:v>24</c:v>
                </c:pt>
                <c:pt idx="3">
                  <c:v>15</c:v>
                </c:pt>
                <c:pt idx="4">
                  <c:v>22</c:v>
                </c:pt>
                <c:pt idx="5">
                  <c:v>14</c:v>
                </c:pt>
                <c:pt idx="6">
                  <c:v>13</c:v>
                </c:pt>
                <c:pt idx="7">
                  <c:v>14</c:v>
                </c:pt>
                <c:pt idx="8">
                  <c:v>10</c:v>
                </c:pt>
                <c:pt idx="9">
                  <c:v>10</c:v>
                </c:pt>
              </c:numCache>
            </c:numRef>
          </c:val>
          <c:extLst>
            <c:ext xmlns:c16="http://schemas.microsoft.com/office/drawing/2014/chart" uri="{C3380CC4-5D6E-409C-BE32-E72D297353CC}">
              <c16:uniqueId val="{00000001-F54E-46CD-8EB6-01D7AF3F1914}"/>
            </c:ext>
          </c:extLst>
        </c:ser>
        <c:ser>
          <c:idx val="2"/>
          <c:order val="2"/>
          <c:tx>
            <c:strRef>
              <c:f>Taul1!$D$1</c:f>
              <c:strCache>
                <c:ptCount val="1"/>
                <c:pt idx="0">
                  <c:v>2 Melko vähän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Tapaturma</c:v>
                </c:pt>
                <c:pt idx="3">
                  <c:v>Tulipalo</c:v>
                </c:pt>
                <c:pt idx="4">
                  <c:v>Vastuu lähiomaisen hoivasta</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Taul1!$D$2:$D$11</c:f>
              <c:numCache>
                <c:formatCode>General</c:formatCode>
                <c:ptCount val="10"/>
                <c:pt idx="0">
                  <c:v>44</c:v>
                </c:pt>
                <c:pt idx="1">
                  <c:v>31</c:v>
                </c:pt>
                <c:pt idx="2">
                  <c:v>50</c:v>
                </c:pt>
                <c:pt idx="3">
                  <c:v>53</c:v>
                </c:pt>
                <c:pt idx="4">
                  <c:v>41</c:v>
                </c:pt>
                <c:pt idx="5">
                  <c:v>44</c:v>
                </c:pt>
                <c:pt idx="6">
                  <c:v>33</c:v>
                </c:pt>
                <c:pt idx="7">
                  <c:v>50</c:v>
                </c:pt>
                <c:pt idx="8">
                  <c:v>29</c:v>
                </c:pt>
                <c:pt idx="9">
                  <c:v>21</c:v>
                </c:pt>
              </c:numCache>
            </c:numRef>
          </c:val>
          <c:extLst>
            <c:ext xmlns:c16="http://schemas.microsoft.com/office/drawing/2014/chart" uri="{C3380CC4-5D6E-409C-BE32-E72D297353CC}">
              <c16:uniqueId val="{00000002-F54E-46CD-8EB6-01D7AF3F1914}"/>
            </c:ext>
          </c:extLst>
        </c:ser>
        <c:ser>
          <c:idx val="3"/>
          <c:order val="3"/>
          <c:tx>
            <c:strRef>
              <c:f>Taul1!$E$1</c:f>
              <c:strCache>
                <c:ptCount val="1"/>
                <c:pt idx="0">
                  <c:v>1 Ei lainkaan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Tapaturma</c:v>
                </c:pt>
                <c:pt idx="3">
                  <c:v>Tulipalo</c:v>
                </c:pt>
                <c:pt idx="4">
                  <c:v>Vastuu lähiomaisen hoivasta</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Taul1!$E$2:$E$11</c:f>
              <c:numCache>
                <c:formatCode>General</c:formatCode>
                <c:ptCount val="10"/>
                <c:pt idx="0">
                  <c:v>10</c:v>
                </c:pt>
                <c:pt idx="1">
                  <c:v>34</c:v>
                </c:pt>
                <c:pt idx="2">
                  <c:v>4</c:v>
                </c:pt>
                <c:pt idx="3">
                  <c:v>9</c:v>
                </c:pt>
                <c:pt idx="4">
                  <c:v>20</c:v>
                </c:pt>
                <c:pt idx="5">
                  <c:v>28</c:v>
                </c:pt>
                <c:pt idx="6">
                  <c:v>38</c:v>
                </c:pt>
                <c:pt idx="7">
                  <c:v>21</c:v>
                </c:pt>
                <c:pt idx="8">
                  <c:v>48</c:v>
                </c:pt>
                <c:pt idx="9">
                  <c:v>59</c:v>
                </c:pt>
              </c:numCache>
            </c:numRef>
          </c:val>
          <c:extLst>
            <c:ext xmlns:c16="http://schemas.microsoft.com/office/drawing/2014/chart" uri="{C3380CC4-5D6E-409C-BE32-E72D297353CC}">
              <c16:uniqueId val="{00000003-F54E-46CD-8EB6-01D7AF3F1914}"/>
            </c:ext>
          </c:extLst>
        </c:ser>
        <c:ser>
          <c:idx val="4"/>
          <c:order val="4"/>
          <c:tx>
            <c:strRef>
              <c:f>Taul1!$F$1</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Työttömyys/lomautus</c:v>
                </c:pt>
                <c:pt idx="2">
                  <c:v>Tapaturma</c:v>
                </c:pt>
                <c:pt idx="3">
                  <c:v>Tulipalo</c:v>
                </c:pt>
                <c:pt idx="4">
                  <c:v>Vastuu lähiomaisen hoivasta</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Taul1!$F$2:$F$11</c:f>
              <c:numCache>
                <c:formatCode>General</c:formatCode>
                <c:ptCount val="10"/>
                <c:pt idx="0">
                  <c:v>10</c:v>
                </c:pt>
                <c:pt idx="1">
                  <c:v>7</c:v>
                </c:pt>
                <c:pt idx="2">
                  <c:v>11</c:v>
                </c:pt>
                <c:pt idx="3">
                  <c:v>12</c:v>
                </c:pt>
                <c:pt idx="4">
                  <c:v>9</c:v>
                </c:pt>
                <c:pt idx="5">
                  <c:v>7</c:v>
                </c:pt>
                <c:pt idx="6">
                  <c:v>9</c:v>
                </c:pt>
                <c:pt idx="7">
                  <c:v>10</c:v>
                </c:pt>
                <c:pt idx="8">
                  <c:v>8</c:v>
                </c:pt>
                <c:pt idx="9">
                  <c:v>6</c:v>
                </c:pt>
              </c:numCache>
            </c:numRef>
          </c:val>
          <c:extLst>
            <c:ext xmlns:c16="http://schemas.microsoft.com/office/drawing/2014/chart" uri="{C3380CC4-5D6E-409C-BE32-E72D297353CC}">
              <c16:uniqueId val="{00000004-F54E-46CD-8EB6-01D7AF3F1914}"/>
            </c:ext>
          </c:extLst>
        </c:ser>
        <c:dLbls>
          <c:showLegendKey val="0"/>
          <c:showVal val="0"/>
          <c:showCatName val="0"/>
          <c:showSerName val="0"/>
          <c:showPercent val="0"/>
          <c:showBubbleSize val="0"/>
        </c:dLbls>
        <c:gapWidth val="150"/>
        <c:overlap val="100"/>
        <c:axId val="365246416"/>
        <c:axId val="365242888"/>
      </c:barChart>
      <c:catAx>
        <c:axId val="365246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2888"/>
        <c:crosses val="autoZero"/>
        <c:auto val="1"/>
        <c:lblAlgn val="ctr"/>
        <c:lblOffset val="100"/>
        <c:noMultiLvlLbl val="0"/>
      </c:catAx>
      <c:valAx>
        <c:axId val="3652428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6416"/>
        <c:crosses val="autoZero"/>
        <c:crossBetween val="between"/>
        <c:majorUnit val="0.2"/>
      </c:valAx>
      <c:spPr>
        <a:noFill/>
        <a:ln>
          <a:noFill/>
        </a:ln>
        <a:effectLst/>
      </c:spPr>
    </c:plotArea>
    <c:legend>
      <c:legendPos val="b"/>
      <c:layout>
        <c:manualLayout>
          <c:xMode val="edge"/>
          <c:yMode val="edge"/>
          <c:x val="0.36928796162636141"/>
          <c:y val="0.92820376115858949"/>
          <c:w val="0.6214360625640611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Paljon+melko</a:t>
            </a:r>
            <a:r>
              <a:rPr lang="fi-FI" sz="1200" baseline="0" dirty="0">
                <a:effectLst/>
              </a:rPr>
              <a:t> paljon -osuudet, </a:t>
            </a:r>
            <a:r>
              <a:rPr lang="fi-FI" sz="1200" dirty="0">
                <a:effectLst/>
              </a:rPr>
              <a:t>% vastaajista</a:t>
            </a:r>
            <a:endParaRPr lang="fi-FI" sz="1400" dirty="0">
              <a:effectLst/>
            </a:endParaRPr>
          </a:p>
        </c:rich>
      </c:tx>
      <c:layout>
        <c:manualLayout>
          <c:xMode val="edge"/>
          <c:yMode val="edge"/>
          <c:x val="0.40056780428873451"/>
          <c:y val="5.6899004267425323E-3"/>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2016, n=1000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Pitkäaikainen sairaus</c:v>
                </c:pt>
                <c:pt idx="1">
                  <c:v>Tapaturma</c:v>
                </c:pt>
                <c:pt idx="2">
                  <c:v>Työttömyys/lomautus</c:v>
                </c:pt>
                <c:pt idx="3">
                  <c:v>Vastuu lähiomaisen hoivasta</c:v>
                </c:pt>
                <c:pt idx="4">
                  <c:v>Tulipalo</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Taul1!$B$2:$B$11</c:f>
              <c:numCache>
                <c:formatCode>General</c:formatCode>
                <c:ptCount val="10"/>
                <c:pt idx="0">
                  <c:v>36</c:v>
                </c:pt>
                <c:pt idx="1">
                  <c:v>34</c:v>
                </c:pt>
                <c:pt idx="2">
                  <c:v>29</c:v>
                </c:pt>
                <c:pt idx="3">
                  <c:v>29</c:v>
                </c:pt>
                <c:pt idx="4">
                  <c:v>25</c:v>
                </c:pt>
                <c:pt idx="5">
                  <c:v>21</c:v>
                </c:pt>
                <c:pt idx="6">
                  <c:v>20</c:v>
                </c:pt>
                <c:pt idx="7">
                  <c:v>19</c:v>
                </c:pt>
                <c:pt idx="8">
                  <c:v>14</c:v>
                </c:pt>
                <c:pt idx="9">
                  <c:v>14</c:v>
                </c:pt>
              </c:numCache>
            </c:numRef>
          </c:val>
          <c:extLst>
            <c:ext xmlns:c16="http://schemas.microsoft.com/office/drawing/2014/chart" uri="{C3380CC4-5D6E-409C-BE32-E72D297353CC}">
              <c16:uniqueId val="{00000000-D3E0-4DDC-9205-69EA119B8B3B}"/>
            </c:ext>
          </c:extLst>
        </c:ser>
        <c:ser>
          <c:idx val="1"/>
          <c:order val="1"/>
          <c:tx>
            <c:strRef>
              <c:f>Taul1!$C$1</c:f>
              <c:strCache>
                <c:ptCount val="1"/>
                <c:pt idx="0">
                  <c:v>2014, n=1000</c:v>
                </c:pt>
              </c:strCache>
            </c:strRef>
          </c:tx>
          <c:spPr>
            <a:solidFill>
              <a:schemeClr val="accent2"/>
            </a:solidFill>
            <a:ln>
              <a:noFill/>
            </a:ln>
            <a:effectLst/>
          </c:spPr>
          <c:invertIfNegative val="0"/>
          <c:cat>
            <c:strRef>
              <c:f>Taul1!$A$2:$A$11</c:f>
              <c:strCache>
                <c:ptCount val="10"/>
                <c:pt idx="0">
                  <c:v>Pitkäaikainen sairaus</c:v>
                </c:pt>
                <c:pt idx="1">
                  <c:v>Tapaturma</c:v>
                </c:pt>
                <c:pt idx="2">
                  <c:v>Työttömyys/lomautus</c:v>
                </c:pt>
                <c:pt idx="3">
                  <c:v>Vastuu lähiomaisen hoivasta</c:v>
                </c:pt>
                <c:pt idx="4">
                  <c:v>Tulipalo</c:v>
                </c:pt>
                <c:pt idx="5">
                  <c:v>Työkyvyttömyys</c:v>
                </c:pt>
                <c:pt idx="6">
                  <c:v>Puolison kuolema (yksinhuoltajaksi tai leskeksi jääminen)</c:v>
                </c:pt>
                <c:pt idx="7">
                  <c:v>Myrskyn, tulvan tai muun luonnonilmiön aiheuttama vahinko</c:v>
                </c:pt>
                <c:pt idx="8">
                  <c:v>Avio- tai avoero (yksinhuoltajaksi tai yksin jääminen)</c:v>
                </c:pt>
                <c:pt idx="9">
                  <c:v>Eläkkeelle siirtyminen*</c:v>
                </c:pt>
              </c:strCache>
            </c:strRef>
          </c:cat>
          <c:val>
            <c:numRef>
              <c:f>Taul1!$C$2:$C$11</c:f>
              <c:numCache>
                <c:formatCode>General</c:formatCode>
                <c:ptCount val="10"/>
                <c:pt idx="0">
                  <c:v>37</c:v>
                </c:pt>
                <c:pt idx="1">
                  <c:v>36</c:v>
                </c:pt>
                <c:pt idx="2">
                  <c:v>30</c:v>
                </c:pt>
                <c:pt idx="3">
                  <c:v>28</c:v>
                </c:pt>
                <c:pt idx="4">
                  <c:v>28</c:v>
                </c:pt>
                <c:pt idx="5">
                  <c:v>20</c:v>
                </c:pt>
                <c:pt idx="6">
                  <c:v>22</c:v>
                </c:pt>
                <c:pt idx="7">
                  <c:v>18</c:v>
                </c:pt>
                <c:pt idx="8">
                  <c:v>15</c:v>
                </c:pt>
              </c:numCache>
            </c:numRef>
          </c:val>
          <c:extLst>
            <c:ext xmlns:c16="http://schemas.microsoft.com/office/drawing/2014/chart" uri="{C3380CC4-5D6E-409C-BE32-E72D297353CC}">
              <c16:uniqueId val="{00000001-D3E0-4DDC-9205-69EA119B8B3B}"/>
            </c:ext>
          </c:extLst>
        </c:ser>
        <c:dLbls>
          <c:showLegendKey val="0"/>
          <c:showVal val="0"/>
          <c:showCatName val="0"/>
          <c:showSerName val="0"/>
          <c:showPercent val="0"/>
          <c:showBubbleSize val="0"/>
        </c:dLbls>
        <c:gapWidth val="150"/>
        <c:axId val="365243672"/>
        <c:axId val="365244064"/>
      </c:barChart>
      <c:catAx>
        <c:axId val="365243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4064"/>
        <c:crosses val="autoZero"/>
        <c:auto val="1"/>
        <c:lblAlgn val="ctr"/>
        <c:lblOffset val="100"/>
        <c:noMultiLvlLbl val="0"/>
      </c:catAx>
      <c:valAx>
        <c:axId val="365244064"/>
        <c:scaling>
          <c:orientation val="minMax"/>
          <c:max val="5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3672"/>
        <c:crosses val="autoZero"/>
        <c:crossBetween val="between"/>
        <c:majorUnit val="10"/>
        <c:minorUnit val="10"/>
      </c:valAx>
      <c:spPr>
        <a:noFill/>
        <a:ln>
          <a:noFill/>
        </a:ln>
        <a:effectLst/>
      </c:spPr>
    </c:plotArea>
    <c:legend>
      <c:legendPos val="b"/>
      <c:layout>
        <c:manualLayout>
          <c:xMode val="edge"/>
          <c:yMode val="edge"/>
          <c:x val="0.35962320777556095"/>
          <c:y val="0.93104871137196044"/>
          <c:w val="0.4600236386942118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39815161582603442"/>
          <c:y val="5.6899004267425323E-3"/>
        </c:manualLayout>
      </c:layout>
      <c:overlay val="0"/>
      <c:spPr>
        <a:noFill/>
        <a:ln>
          <a:noFill/>
        </a:ln>
        <a:effectLst/>
      </c:spPr>
    </c:title>
    <c:autoTitleDeleted val="0"/>
    <c:plotArea>
      <c:layout>
        <c:manualLayout>
          <c:layoutTarget val="inner"/>
          <c:xMode val="edge"/>
          <c:yMode val="edge"/>
          <c:x val="0.39679065486793008"/>
          <c:y val="0.13911358519729841"/>
          <c:w val="0.5754624646549199"/>
          <c:h val="0.75495077340083594"/>
        </c:manualLayout>
      </c:layout>
      <c:barChart>
        <c:barDir val="bar"/>
        <c:grouping val="percentStacked"/>
        <c:varyColors val="0"/>
        <c:ser>
          <c:idx val="0"/>
          <c:order val="0"/>
          <c:tx>
            <c:strRef>
              <c:f>Taul1!$B$1</c:f>
              <c:strCache>
                <c:ptCount val="1"/>
                <c:pt idx="0">
                  <c:v>4 Paljon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Eläkkeelle siirtyminen</c:v>
                </c:pt>
                <c:pt idx="1">
                  <c:v>Työkyvyttömyys</c:v>
                </c:pt>
                <c:pt idx="2">
                  <c:v>Tapaturma</c:v>
                </c:pt>
                <c:pt idx="3">
                  <c:v>Pitkäaikainen sairaus</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Taul1!$B$2:$B$9</c:f>
              <c:numCache>
                <c:formatCode>General</c:formatCode>
                <c:ptCount val="8"/>
                <c:pt idx="0">
                  <c:v>3</c:v>
                </c:pt>
                <c:pt idx="1">
                  <c:v>2</c:v>
                </c:pt>
                <c:pt idx="2">
                  <c:v>2</c:v>
                </c:pt>
                <c:pt idx="3">
                  <c:v>2</c:v>
                </c:pt>
                <c:pt idx="4">
                  <c:v>2</c:v>
                </c:pt>
                <c:pt idx="5">
                  <c:v>1</c:v>
                </c:pt>
                <c:pt idx="6">
                  <c:v>1</c:v>
                </c:pt>
                <c:pt idx="7">
                  <c:v>1</c:v>
                </c:pt>
              </c:numCache>
            </c:numRef>
          </c:val>
          <c:extLst>
            <c:ext xmlns:c16="http://schemas.microsoft.com/office/drawing/2014/chart" uri="{C3380CC4-5D6E-409C-BE32-E72D297353CC}">
              <c16:uniqueId val="{00000000-E0FE-4F2C-85BB-6F5CA6489C8E}"/>
            </c:ext>
          </c:extLst>
        </c:ser>
        <c:ser>
          <c:idx val="1"/>
          <c:order val="1"/>
          <c:tx>
            <c:strRef>
              <c:f>Taul1!$C$1</c:f>
              <c:strCache>
                <c:ptCount val="1"/>
                <c:pt idx="0">
                  <c:v>3 Melko paljon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Eläkkeelle siirtyminen</c:v>
                </c:pt>
                <c:pt idx="1">
                  <c:v>Työkyvyttömyys</c:v>
                </c:pt>
                <c:pt idx="2">
                  <c:v>Tapaturma</c:v>
                </c:pt>
                <c:pt idx="3">
                  <c:v>Pitkäaikainen sairaus</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Taul1!$C$2:$C$9</c:f>
              <c:numCache>
                <c:formatCode>General</c:formatCode>
                <c:ptCount val="8"/>
                <c:pt idx="0">
                  <c:v>19</c:v>
                </c:pt>
                <c:pt idx="1">
                  <c:v>22</c:v>
                </c:pt>
                <c:pt idx="2">
                  <c:v>20</c:v>
                </c:pt>
                <c:pt idx="3">
                  <c:v>19</c:v>
                </c:pt>
                <c:pt idx="4">
                  <c:v>17</c:v>
                </c:pt>
                <c:pt idx="5">
                  <c:v>10</c:v>
                </c:pt>
                <c:pt idx="6">
                  <c:v>9</c:v>
                </c:pt>
                <c:pt idx="7">
                  <c:v>7</c:v>
                </c:pt>
              </c:numCache>
            </c:numRef>
          </c:val>
          <c:extLst>
            <c:ext xmlns:c16="http://schemas.microsoft.com/office/drawing/2014/chart" uri="{C3380CC4-5D6E-409C-BE32-E72D297353CC}">
              <c16:uniqueId val="{00000001-E0FE-4F2C-85BB-6F5CA6489C8E}"/>
            </c:ext>
          </c:extLst>
        </c:ser>
        <c:ser>
          <c:idx val="2"/>
          <c:order val="2"/>
          <c:tx>
            <c:strRef>
              <c:f>Taul1!$D$1</c:f>
              <c:strCache>
                <c:ptCount val="1"/>
                <c:pt idx="0">
                  <c:v>2 Melko vähän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Eläkkeelle siirtyminen</c:v>
                </c:pt>
                <c:pt idx="1">
                  <c:v>Työkyvyttömyys</c:v>
                </c:pt>
                <c:pt idx="2">
                  <c:v>Tapaturma</c:v>
                </c:pt>
                <c:pt idx="3">
                  <c:v>Pitkäaikainen sairaus</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Taul1!$D$2:$D$9</c:f>
              <c:numCache>
                <c:formatCode>General</c:formatCode>
                <c:ptCount val="8"/>
                <c:pt idx="0">
                  <c:v>47</c:v>
                </c:pt>
                <c:pt idx="1">
                  <c:v>51</c:v>
                </c:pt>
                <c:pt idx="2">
                  <c:v>58</c:v>
                </c:pt>
                <c:pt idx="3">
                  <c:v>59</c:v>
                </c:pt>
                <c:pt idx="4">
                  <c:v>51</c:v>
                </c:pt>
                <c:pt idx="5">
                  <c:v>46</c:v>
                </c:pt>
                <c:pt idx="6">
                  <c:v>55</c:v>
                </c:pt>
                <c:pt idx="7">
                  <c:v>39</c:v>
                </c:pt>
              </c:numCache>
            </c:numRef>
          </c:val>
          <c:extLst>
            <c:ext xmlns:c16="http://schemas.microsoft.com/office/drawing/2014/chart" uri="{C3380CC4-5D6E-409C-BE32-E72D297353CC}">
              <c16:uniqueId val="{00000002-E0FE-4F2C-85BB-6F5CA6489C8E}"/>
            </c:ext>
          </c:extLst>
        </c:ser>
        <c:ser>
          <c:idx val="3"/>
          <c:order val="3"/>
          <c:tx>
            <c:strRef>
              <c:f>Taul1!$E$1</c:f>
              <c:strCache>
                <c:ptCount val="1"/>
                <c:pt idx="0">
                  <c:v>1 Ei lainkaan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Eläkkeelle siirtyminen</c:v>
                </c:pt>
                <c:pt idx="1">
                  <c:v>Työkyvyttömyys</c:v>
                </c:pt>
                <c:pt idx="2">
                  <c:v>Tapaturma</c:v>
                </c:pt>
                <c:pt idx="3">
                  <c:v>Pitkäaikainen sairaus</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Taul1!$E$2:$E$9</c:f>
              <c:numCache>
                <c:formatCode>General</c:formatCode>
                <c:ptCount val="8"/>
                <c:pt idx="0">
                  <c:v>20</c:v>
                </c:pt>
                <c:pt idx="1">
                  <c:v>16</c:v>
                </c:pt>
                <c:pt idx="2">
                  <c:v>12</c:v>
                </c:pt>
                <c:pt idx="3">
                  <c:v>12</c:v>
                </c:pt>
                <c:pt idx="4">
                  <c:v>22</c:v>
                </c:pt>
                <c:pt idx="5">
                  <c:v>25</c:v>
                </c:pt>
                <c:pt idx="6">
                  <c:v>21</c:v>
                </c:pt>
                <c:pt idx="7">
                  <c:v>35</c:v>
                </c:pt>
              </c:numCache>
            </c:numRef>
          </c:val>
          <c:extLst>
            <c:ext xmlns:c16="http://schemas.microsoft.com/office/drawing/2014/chart" uri="{C3380CC4-5D6E-409C-BE32-E72D297353CC}">
              <c16:uniqueId val="{00000003-E0FE-4F2C-85BB-6F5CA6489C8E}"/>
            </c:ext>
          </c:extLst>
        </c:ser>
        <c:ser>
          <c:idx val="4"/>
          <c:order val="4"/>
          <c:tx>
            <c:strRef>
              <c:f>Taul1!$F$1</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Eläkkeelle siirtyminen</c:v>
                </c:pt>
                <c:pt idx="1">
                  <c:v>Työkyvyttömyys</c:v>
                </c:pt>
                <c:pt idx="2">
                  <c:v>Tapaturma</c:v>
                </c:pt>
                <c:pt idx="3">
                  <c:v>Pitkäaikainen sairaus</c:v>
                </c:pt>
                <c:pt idx="4">
                  <c:v>Työttömyys/lomautus</c:v>
                </c:pt>
                <c:pt idx="5">
                  <c:v>Puolison kuolema (yksinhuoltajaksi tai leskeksi jääminen)</c:v>
                </c:pt>
                <c:pt idx="6">
                  <c:v>Vastuu lähiomaisen hoivasta</c:v>
                </c:pt>
                <c:pt idx="7">
                  <c:v>Avio- tai avoero (yksinhuoltajaksi tai yksin jääminen)</c:v>
                </c:pt>
              </c:strCache>
            </c:strRef>
          </c:cat>
          <c:val>
            <c:numRef>
              <c:f>Taul1!$F$2:$F$9</c:f>
              <c:numCache>
                <c:formatCode>General</c:formatCode>
                <c:ptCount val="8"/>
                <c:pt idx="0">
                  <c:v>11</c:v>
                </c:pt>
                <c:pt idx="1">
                  <c:v>9</c:v>
                </c:pt>
                <c:pt idx="2">
                  <c:v>9</c:v>
                </c:pt>
                <c:pt idx="3">
                  <c:v>8</c:v>
                </c:pt>
                <c:pt idx="4">
                  <c:v>9</c:v>
                </c:pt>
                <c:pt idx="5">
                  <c:v>18</c:v>
                </c:pt>
                <c:pt idx="6">
                  <c:v>14</c:v>
                </c:pt>
                <c:pt idx="7">
                  <c:v>19</c:v>
                </c:pt>
              </c:numCache>
            </c:numRef>
          </c:val>
          <c:extLst>
            <c:ext xmlns:c16="http://schemas.microsoft.com/office/drawing/2014/chart" uri="{C3380CC4-5D6E-409C-BE32-E72D297353CC}">
              <c16:uniqueId val="{00000004-E0FE-4F2C-85BB-6F5CA6489C8E}"/>
            </c:ext>
          </c:extLst>
        </c:ser>
        <c:dLbls>
          <c:showLegendKey val="0"/>
          <c:showVal val="0"/>
          <c:showCatName val="0"/>
          <c:showSerName val="0"/>
          <c:showPercent val="0"/>
          <c:showBubbleSize val="0"/>
        </c:dLbls>
        <c:gapWidth val="150"/>
        <c:overlap val="100"/>
        <c:axId val="365243280"/>
        <c:axId val="365247592"/>
      </c:barChart>
      <c:catAx>
        <c:axId val="365243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7592"/>
        <c:crosses val="autoZero"/>
        <c:auto val="1"/>
        <c:lblAlgn val="ctr"/>
        <c:lblOffset val="100"/>
        <c:noMultiLvlLbl val="0"/>
      </c:catAx>
      <c:valAx>
        <c:axId val="36524759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3280"/>
        <c:crosses val="autoZero"/>
        <c:crossBetween val="between"/>
        <c:majorUnit val="0.2"/>
      </c:valAx>
      <c:spPr>
        <a:noFill/>
        <a:ln>
          <a:noFill/>
        </a:ln>
        <a:effectLst/>
      </c:spPr>
    </c:plotArea>
    <c:legend>
      <c:legendPos val="b"/>
      <c:layout>
        <c:manualLayout>
          <c:xMode val="edge"/>
          <c:yMode val="edge"/>
          <c:x val="0.36928796162636141"/>
          <c:y val="0.92820376115858949"/>
          <c:w val="0.6214360625640611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46338870431893703"/>
          <c:y val="5.6899004267425323E-3"/>
        </c:manualLayout>
      </c:layout>
      <c:overlay val="0"/>
      <c:spPr>
        <a:noFill/>
        <a:ln>
          <a:noFill/>
        </a:ln>
        <a:effectLst/>
      </c:spPr>
    </c:title>
    <c:autoTitleDeleted val="0"/>
    <c:plotArea>
      <c:layout>
        <c:manualLayout>
          <c:layoutTarget val="inner"/>
          <c:xMode val="edge"/>
          <c:yMode val="edge"/>
          <c:x val="0.46927630874893284"/>
          <c:y val="0.14195853541066977"/>
          <c:w val="0.50297681077391754"/>
          <c:h val="0.75495077340083594"/>
        </c:manualLayout>
      </c:layout>
      <c:barChart>
        <c:barDir val="bar"/>
        <c:grouping val="percentStacked"/>
        <c:varyColors val="0"/>
        <c:ser>
          <c:idx val="0"/>
          <c:order val="0"/>
          <c:tx>
            <c:strRef>
              <c:f>Taul1!$B$1</c:f>
              <c:strCache>
                <c:ptCount val="1"/>
                <c:pt idx="0">
                  <c:v>4 Täysin samaa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On hyvä, että perusterveydenhuollossa ollaan siirtymässä valinnanvapauteen, jossa voin valita itselleni sopivimman hoitopaikan julkiselta tai yksityiseltä sektorilta</c:v>
                </c:pt>
                <c:pt idx="2">
                  <c:v>Yhteiskunnan on tuettava perheiden varautumista perheenhuoltajan kuolemaan säilyttämällä henkivakuutuskorvauksen verohuojennus</c:v>
                </c:pt>
                <c:pt idx="3">
                  <c:v>Vapaaehtoiset vakuutukset ovat välttämättömiä lakisääteisen sosiaaliturvan täydentämiseksi</c:v>
                </c:pt>
                <c:pt idx="4">
                  <c:v>Omaehtoinen varautuminen vanhuuden varalle pitää olla nykyistä helpompaa ja houkuttelevampaa</c:v>
                </c:pt>
                <c:pt idx="5">
                  <c:v>Perheenhuoltajan kuolemaan on välttämätöntä varautua henkivakuutuksella</c:v>
                </c:pt>
                <c:pt idx="6">
                  <c:v>Julkinen terveydenhuolto takaa riittävät palvelut sairauksien varalta</c:v>
                </c:pt>
                <c:pt idx="7">
                  <c:v>Lakisääteinen eläketurva takaa riittävän toimeentulon vanhuudessa</c:v>
                </c:pt>
              </c:strCache>
            </c:strRef>
          </c:cat>
          <c:val>
            <c:numRef>
              <c:f>Taul1!$B$2:$B$9</c:f>
              <c:numCache>
                <c:formatCode>General</c:formatCode>
                <c:ptCount val="8"/>
                <c:pt idx="0">
                  <c:v>50</c:v>
                </c:pt>
                <c:pt idx="1">
                  <c:v>34</c:v>
                </c:pt>
                <c:pt idx="2">
                  <c:v>32</c:v>
                </c:pt>
                <c:pt idx="3">
                  <c:v>24</c:v>
                </c:pt>
                <c:pt idx="4">
                  <c:v>24</c:v>
                </c:pt>
                <c:pt idx="5">
                  <c:v>17</c:v>
                </c:pt>
                <c:pt idx="6">
                  <c:v>9</c:v>
                </c:pt>
                <c:pt idx="7">
                  <c:v>4</c:v>
                </c:pt>
              </c:numCache>
            </c:numRef>
          </c:val>
          <c:extLst>
            <c:ext xmlns:c16="http://schemas.microsoft.com/office/drawing/2014/chart" uri="{C3380CC4-5D6E-409C-BE32-E72D297353CC}">
              <c16:uniqueId val="{00000000-F91A-4C22-865D-E1C544260F78}"/>
            </c:ext>
          </c:extLst>
        </c:ser>
        <c:ser>
          <c:idx val="1"/>
          <c:order val="1"/>
          <c:tx>
            <c:strRef>
              <c:f>Taul1!$C$1</c:f>
              <c:strCache>
                <c:ptCount val="1"/>
                <c:pt idx="0">
                  <c:v>3 Osittain samaa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On hyvä, että perusterveydenhuollossa ollaan siirtymässä valinnanvapauteen, jossa voin valita itselleni sopivimman hoitopaikan julkiselta tai yksityiseltä sektorilta</c:v>
                </c:pt>
                <c:pt idx="2">
                  <c:v>Yhteiskunnan on tuettava perheiden varautumista perheenhuoltajan kuolemaan säilyttämällä henkivakuutuskorvauksen verohuojennus</c:v>
                </c:pt>
                <c:pt idx="3">
                  <c:v>Vapaaehtoiset vakuutukset ovat välttämättömiä lakisääteisen sosiaaliturvan täydentämiseksi</c:v>
                </c:pt>
                <c:pt idx="4">
                  <c:v>Omaehtoinen varautuminen vanhuuden varalle pitää olla nykyistä helpompaa ja houkuttelevampaa</c:v>
                </c:pt>
                <c:pt idx="5">
                  <c:v>Perheenhuoltajan kuolemaan on välttämätöntä varautua henkivakuutuksella</c:v>
                </c:pt>
                <c:pt idx="6">
                  <c:v>Julkinen terveydenhuolto takaa riittävät palvelut sairauksien varalta</c:v>
                </c:pt>
                <c:pt idx="7">
                  <c:v>Lakisääteinen eläketurva takaa riittävän toimeentulon vanhuudessa</c:v>
                </c:pt>
              </c:strCache>
            </c:strRef>
          </c:cat>
          <c:val>
            <c:numRef>
              <c:f>Taul1!$C$2:$C$9</c:f>
              <c:numCache>
                <c:formatCode>General</c:formatCode>
                <c:ptCount val="8"/>
                <c:pt idx="0">
                  <c:v>28</c:v>
                </c:pt>
                <c:pt idx="1">
                  <c:v>37</c:v>
                </c:pt>
                <c:pt idx="2">
                  <c:v>37</c:v>
                </c:pt>
                <c:pt idx="3">
                  <c:v>48</c:v>
                </c:pt>
                <c:pt idx="4">
                  <c:v>50</c:v>
                </c:pt>
                <c:pt idx="5">
                  <c:v>40</c:v>
                </c:pt>
                <c:pt idx="6">
                  <c:v>47</c:v>
                </c:pt>
                <c:pt idx="7">
                  <c:v>28</c:v>
                </c:pt>
              </c:numCache>
            </c:numRef>
          </c:val>
          <c:extLst>
            <c:ext xmlns:c16="http://schemas.microsoft.com/office/drawing/2014/chart" uri="{C3380CC4-5D6E-409C-BE32-E72D297353CC}">
              <c16:uniqueId val="{00000001-F91A-4C22-865D-E1C544260F78}"/>
            </c:ext>
          </c:extLst>
        </c:ser>
        <c:ser>
          <c:idx val="2"/>
          <c:order val="2"/>
          <c:tx>
            <c:strRef>
              <c:f>Taul1!$D$1</c:f>
              <c:strCache>
                <c:ptCount val="1"/>
                <c:pt idx="0">
                  <c:v>2 Osittain eri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On hyvä, että perusterveydenhuollossa ollaan siirtymässä valinnanvapauteen, jossa voin valita itselleni sopivimman hoitopaikan julkiselta tai yksityiseltä sektorilta</c:v>
                </c:pt>
                <c:pt idx="2">
                  <c:v>Yhteiskunnan on tuettava perheiden varautumista perheenhuoltajan kuolemaan säilyttämällä henkivakuutuskorvauksen verohuojennus</c:v>
                </c:pt>
                <c:pt idx="3">
                  <c:v>Vapaaehtoiset vakuutukset ovat välttämättömiä lakisääteisen sosiaaliturvan täydentämiseksi</c:v>
                </c:pt>
                <c:pt idx="4">
                  <c:v>Omaehtoinen varautuminen vanhuuden varalle pitää olla nykyistä helpompaa ja houkuttelevampaa</c:v>
                </c:pt>
                <c:pt idx="5">
                  <c:v>Perheenhuoltajan kuolemaan on välttämätöntä varautua henkivakuutuksella</c:v>
                </c:pt>
                <c:pt idx="6">
                  <c:v>Julkinen terveydenhuolto takaa riittävät palvelut sairauksien varalta</c:v>
                </c:pt>
                <c:pt idx="7">
                  <c:v>Lakisääteinen eläketurva takaa riittävän toimeentulon vanhuudessa</c:v>
                </c:pt>
              </c:strCache>
            </c:strRef>
          </c:cat>
          <c:val>
            <c:numRef>
              <c:f>Taul1!$D$2:$D$9</c:f>
              <c:numCache>
                <c:formatCode>General</c:formatCode>
                <c:ptCount val="8"/>
                <c:pt idx="0">
                  <c:v>9</c:v>
                </c:pt>
                <c:pt idx="1">
                  <c:v>13</c:v>
                </c:pt>
                <c:pt idx="2">
                  <c:v>10</c:v>
                </c:pt>
                <c:pt idx="3">
                  <c:v>15</c:v>
                </c:pt>
                <c:pt idx="4">
                  <c:v>11</c:v>
                </c:pt>
                <c:pt idx="5">
                  <c:v>21</c:v>
                </c:pt>
                <c:pt idx="6">
                  <c:v>31</c:v>
                </c:pt>
                <c:pt idx="7">
                  <c:v>41</c:v>
                </c:pt>
              </c:numCache>
            </c:numRef>
          </c:val>
          <c:extLst>
            <c:ext xmlns:c16="http://schemas.microsoft.com/office/drawing/2014/chart" uri="{C3380CC4-5D6E-409C-BE32-E72D297353CC}">
              <c16:uniqueId val="{00000002-F91A-4C22-865D-E1C544260F78}"/>
            </c:ext>
          </c:extLst>
        </c:ser>
        <c:ser>
          <c:idx val="3"/>
          <c:order val="3"/>
          <c:tx>
            <c:strRef>
              <c:f>Taul1!$E$1</c:f>
              <c:strCache>
                <c:ptCount val="1"/>
                <c:pt idx="0">
                  <c:v>1 Täysin eri mieltä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On hyvä, että perusterveydenhuollossa ollaan siirtymässä valinnanvapauteen, jossa voin valita itselleni sopivimman hoitopaikan julkiselta tai yksityiseltä sektorilta</c:v>
                </c:pt>
                <c:pt idx="2">
                  <c:v>Yhteiskunnan on tuettava perheiden varautumista perheenhuoltajan kuolemaan säilyttämällä henkivakuutuskorvauksen verohuojennus</c:v>
                </c:pt>
                <c:pt idx="3">
                  <c:v>Vapaaehtoiset vakuutukset ovat välttämättömiä lakisääteisen sosiaaliturvan täydentämiseksi</c:v>
                </c:pt>
                <c:pt idx="4">
                  <c:v>Omaehtoinen varautuminen vanhuuden varalle pitää olla nykyistä helpompaa ja houkuttelevampaa</c:v>
                </c:pt>
                <c:pt idx="5">
                  <c:v>Perheenhuoltajan kuolemaan on välttämätöntä varautua henkivakuutuksella</c:v>
                </c:pt>
                <c:pt idx="6">
                  <c:v>Julkinen terveydenhuolto takaa riittävät palvelut sairauksien varalta</c:v>
                </c:pt>
                <c:pt idx="7">
                  <c:v>Lakisääteinen eläketurva takaa riittävän toimeentulon vanhuudessa</c:v>
                </c:pt>
              </c:strCache>
            </c:strRef>
          </c:cat>
          <c:val>
            <c:numRef>
              <c:f>Taul1!$E$2:$E$9</c:f>
              <c:numCache>
                <c:formatCode>General</c:formatCode>
                <c:ptCount val="8"/>
                <c:pt idx="0">
                  <c:v>2</c:v>
                </c:pt>
                <c:pt idx="1">
                  <c:v>5</c:v>
                </c:pt>
                <c:pt idx="2">
                  <c:v>4</c:v>
                </c:pt>
                <c:pt idx="3">
                  <c:v>5</c:v>
                </c:pt>
                <c:pt idx="4">
                  <c:v>3</c:v>
                </c:pt>
                <c:pt idx="5">
                  <c:v>6</c:v>
                </c:pt>
                <c:pt idx="6">
                  <c:v>10</c:v>
                </c:pt>
                <c:pt idx="7">
                  <c:v>20</c:v>
                </c:pt>
              </c:numCache>
            </c:numRef>
          </c:val>
          <c:extLst>
            <c:ext xmlns:c16="http://schemas.microsoft.com/office/drawing/2014/chart" uri="{C3380CC4-5D6E-409C-BE32-E72D297353CC}">
              <c16:uniqueId val="{00000003-F91A-4C22-865D-E1C544260F78}"/>
            </c:ext>
          </c:extLst>
        </c:ser>
        <c:ser>
          <c:idx val="4"/>
          <c:order val="4"/>
          <c:tx>
            <c:strRef>
              <c:f>Taul1!$F$1</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Omistusasunnon tai muun varallisuuden ei tulisi jatkossakaan korottaa kunnallisten hoivapalvelujen asiakasmaksuja (nykyisin vain tulot korottavat)</c:v>
                </c:pt>
                <c:pt idx="1">
                  <c:v>On hyvä, että perusterveydenhuollossa ollaan siirtymässä valinnanvapauteen, jossa voin valita itselleni sopivimman hoitopaikan julkiselta tai yksityiseltä sektorilta</c:v>
                </c:pt>
                <c:pt idx="2">
                  <c:v>Yhteiskunnan on tuettava perheiden varautumista perheenhuoltajan kuolemaan säilyttämällä henkivakuutuskorvauksen verohuojennus</c:v>
                </c:pt>
                <c:pt idx="3">
                  <c:v>Vapaaehtoiset vakuutukset ovat välttämättömiä lakisääteisen sosiaaliturvan täydentämiseksi</c:v>
                </c:pt>
                <c:pt idx="4">
                  <c:v>Omaehtoinen varautuminen vanhuuden varalle pitää olla nykyistä helpompaa ja houkuttelevampaa</c:v>
                </c:pt>
                <c:pt idx="5">
                  <c:v>Perheenhuoltajan kuolemaan on välttämätöntä varautua henkivakuutuksella</c:v>
                </c:pt>
                <c:pt idx="6">
                  <c:v>Julkinen terveydenhuolto takaa riittävät palvelut sairauksien varalta</c:v>
                </c:pt>
                <c:pt idx="7">
                  <c:v>Lakisääteinen eläketurva takaa riittävän toimeentulon vanhuudessa</c:v>
                </c:pt>
              </c:strCache>
            </c:strRef>
          </c:cat>
          <c:val>
            <c:numRef>
              <c:f>Taul1!$F$2:$F$9</c:f>
              <c:numCache>
                <c:formatCode>General</c:formatCode>
                <c:ptCount val="8"/>
                <c:pt idx="0">
                  <c:v>10</c:v>
                </c:pt>
                <c:pt idx="1">
                  <c:v>10</c:v>
                </c:pt>
                <c:pt idx="2">
                  <c:v>17</c:v>
                </c:pt>
                <c:pt idx="3">
                  <c:v>8</c:v>
                </c:pt>
                <c:pt idx="4">
                  <c:v>12</c:v>
                </c:pt>
                <c:pt idx="5">
                  <c:v>16</c:v>
                </c:pt>
                <c:pt idx="6">
                  <c:v>4</c:v>
                </c:pt>
                <c:pt idx="7">
                  <c:v>7</c:v>
                </c:pt>
              </c:numCache>
            </c:numRef>
          </c:val>
          <c:extLst>
            <c:ext xmlns:c16="http://schemas.microsoft.com/office/drawing/2014/chart" uri="{C3380CC4-5D6E-409C-BE32-E72D297353CC}">
              <c16:uniqueId val="{00000004-F91A-4C22-865D-E1C544260F78}"/>
            </c:ext>
          </c:extLst>
        </c:ser>
        <c:dLbls>
          <c:showLegendKey val="0"/>
          <c:showVal val="0"/>
          <c:showCatName val="0"/>
          <c:showSerName val="0"/>
          <c:showPercent val="0"/>
          <c:showBubbleSize val="0"/>
        </c:dLbls>
        <c:gapWidth val="150"/>
        <c:overlap val="100"/>
        <c:axId val="365240536"/>
        <c:axId val="366145232"/>
      </c:barChart>
      <c:catAx>
        <c:axId val="365240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5232"/>
        <c:crosses val="autoZero"/>
        <c:auto val="1"/>
        <c:lblAlgn val="ctr"/>
        <c:lblOffset val="100"/>
        <c:noMultiLvlLbl val="0"/>
      </c:catAx>
      <c:valAx>
        <c:axId val="3661452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0536"/>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44940368730711988"/>
          <c:y val="8.5348506401137988E-3"/>
        </c:manualLayout>
      </c:layout>
      <c:overlay val="0"/>
      <c:spPr>
        <a:noFill/>
        <a:ln>
          <a:noFill/>
        </a:ln>
        <a:effectLst/>
      </c:spPr>
    </c:title>
    <c:autoTitleDeleted val="0"/>
    <c:plotArea>
      <c:layout>
        <c:manualLayout>
          <c:layoutTarget val="inner"/>
          <c:xMode val="edge"/>
          <c:yMode val="edge"/>
          <c:x val="0.45959357617295732"/>
          <c:y val="0.14195853541066977"/>
          <c:w val="0.51907756773532232"/>
          <c:h val="0.75495077340083594"/>
        </c:manualLayout>
      </c:layout>
      <c:barChart>
        <c:barDir val="bar"/>
        <c:grouping val="clustered"/>
        <c:varyColors val="0"/>
        <c:ser>
          <c:idx val="0"/>
          <c:order val="0"/>
          <c:tx>
            <c:strRef>
              <c:f>Taul1!$B$1</c:f>
              <c:strCache>
                <c:ptCount val="1"/>
                <c:pt idx="0">
                  <c:v>2016, n=1000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Hankkimalla omistus-/sijoitusasunnon - Netto</c:v>
                </c:pt>
                <c:pt idx="1">
                  <c:v>Hankkimalla omistusasunnon</c:v>
                </c:pt>
                <c:pt idx="2">
                  <c:v>Sijoittamalla osakkeisiin tai rahastoihin</c:v>
                </c:pt>
                <c:pt idx="3">
                  <c:v>Säästämällä pankkitilille</c:v>
                </c:pt>
                <c:pt idx="4">
                  <c:v>Hankkimalla kiinteää omaisuutta (metsä, vapaa-ajan asunto)</c:v>
                </c:pt>
                <c:pt idx="5">
                  <c:v>Vapaaehtoisella eläkevakuutuksella tai PS-tilillä</c:v>
                </c:pt>
                <c:pt idx="6">
                  <c:v>Tekemällä ansiotyötä eläkkeellä</c:v>
                </c:pt>
                <c:pt idx="7">
                  <c:v>Hankkimalla sijoitusasunnon</c:v>
                </c:pt>
                <c:pt idx="8">
                  <c:v>Käänteisellä asuntolainalla</c:v>
                </c:pt>
                <c:pt idx="9">
                  <c:v>Kapitalisaatiosop. (Tavoitesäästö, Nordea Capital, Säästösop.)</c:v>
                </c:pt>
                <c:pt idx="10">
                  <c:v>Muuten</c:v>
                </c:pt>
                <c:pt idx="11">
                  <c:v>Ei mitään näistä</c:v>
                </c:pt>
                <c:pt idx="12">
                  <c:v>En osaa sanoa</c:v>
                </c:pt>
              </c:strCache>
            </c:strRef>
          </c:cat>
          <c:val>
            <c:numRef>
              <c:f>Taul1!$B$2:$B$14</c:f>
              <c:numCache>
                <c:formatCode>General</c:formatCode>
                <c:ptCount val="13"/>
                <c:pt idx="0">
                  <c:v>51</c:v>
                </c:pt>
                <c:pt idx="1">
                  <c:v>48</c:v>
                </c:pt>
                <c:pt idx="2">
                  <c:v>41</c:v>
                </c:pt>
                <c:pt idx="3">
                  <c:v>38</c:v>
                </c:pt>
                <c:pt idx="4">
                  <c:v>22</c:v>
                </c:pt>
                <c:pt idx="5">
                  <c:v>22</c:v>
                </c:pt>
                <c:pt idx="6">
                  <c:v>22</c:v>
                </c:pt>
                <c:pt idx="7">
                  <c:v>16</c:v>
                </c:pt>
                <c:pt idx="8">
                  <c:v>4</c:v>
                </c:pt>
                <c:pt idx="9">
                  <c:v>3</c:v>
                </c:pt>
                <c:pt idx="10">
                  <c:v>2</c:v>
                </c:pt>
                <c:pt idx="11">
                  <c:v>7</c:v>
                </c:pt>
                <c:pt idx="12">
                  <c:v>15</c:v>
                </c:pt>
              </c:numCache>
            </c:numRef>
          </c:val>
          <c:extLst>
            <c:ext xmlns:c16="http://schemas.microsoft.com/office/drawing/2014/chart" uri="{C3380CC4-5D6E-409C-BE32-E72D297353CC}">
              <c16:uniqueId val="{00000000-DF10-4A93-9308-3020C1D7518B}"/>
            </c:ext>
          </c:extLst>
        </c:ser>
        <c:dLbls>
          <c:showLegendKey val="0"/>
          <c:showVal val="0"/>
          <c:showCatName val="0"/>
          <c:showSerName val="0"/>
          <c:showPercent val="0"/>
          <c:showBubbleSize val="0"/>
        </c:dLbls>
        <c:gapWidth val="150"/>
        <c:axId val="366145624"/>
        <c:axId val="366144448"/>
      </c:barChart>
      <c:catAx>
        <c:axId val="3661456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44448"/>
        <c:crosses val="autoZero"/>
        <c:auto val="1"/>
        <c:lblAlgn val="ctr"/>
        <c:lblOffset val="100"/>
        <c:noMultiLvlLbl val="0"/>
      </c:catAx>
      <c:valAx>
        <c:axId val="366144448"/>
        <c:scaling>
          <c:orientation val="minMax"/>
          <c:max val="6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45624"/>
        <c:crosses val="autoZero"/>
        <c:crossBetween val="between"/>
        <c:majorUnit val="10"/>
        <c:minorUnit val="10"/>
      </c:valAx>
      <c:spPr>
        <a:noFill/>
        <a:ln>
          <a:noFill/>
        </a:ln>
        <a:effectLst/>
      </c:spPr>
    </c:plotArea>
    <c:legend>
      <c:legendPos val="b"/>
      <c:layout>
        <c:manualLayout>
          <c:xMode val="edge"/>
          <c:yMode val="edge"/>
          <c:x val="0.34512607699936043"/>
          <c:y val="0.93104871137196044"/>
          <c:w val="0.52405263295576421"/>
          <c:h val="4.0501786494326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8563701482563639"/>
          <c:y val="0"/>
        </c:manualLayout>
      </c:layout>
      <c:overlay val="0"/>
      <c:spPr>
        <a:noFill/>
        <a:ln>
          <a:noFill/>
        </a:ln>
        <a:effectLst/>
      </c:spPr>
    </c:title>
    <c:autoTitleDeleted val="0"/>
    <c:plotArea>
      <c:layout>
        <c:manualLayout>
          <c:layoutTarget val="inner"/>
          <c:xMode val="edge"/>
          <c:yMode val="edge"/>
          <c:x val="0.33034547214367788"/>
          <c:y val="0.14195853541066977"/>
          <c:w val="0.6419076473791735"/>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Taul1!$B$2:$B$11</c:f>
              <c:numCache>
                <c:formatCode>General</c:formatCode>
                <c:ptCount val="10"/>
                <c:pt idx="0">
                  <c:v>83</c:v>
                </c:pt>
                <c:pt idx="2">
                  <c:v>84</c:v>
                </c:pt>
                <c:pt idx="3">
                  <c:v>82</c:v>
                </c:pt>
                <c:pt idx="5">
                  <c:v>81</c:v>
                </c:pt>
                <c:pt idx="6">
                  <c:v>85</c:v>
                </c:pt>
                <c:pt idx="7">
                  <c:v>86</c:v>
                </c:pt>
                <c:pt idx="8">
                  <c:v>85</c:v>
                </c:pt>
                <c:pt idx="9">
                  <c:v>81</c:v>
                </c:pt>
              </c:numCache>
            </c:numRef>
          </c:val>
          <c:extLst>
            <c:ext xmlns:c16="http://schemas.microsoft.com/office/drawing/2014/chart" uri="{C3380CC4-5D6E-409C-BE32-E72D297353CC}">
              <c16:uniqueId val="{00000000-8163-497C-9E6C-DBEADC7BA09D}"/>
            </c:ext>
          </c:extLst>
        </c:ser>
        <c:ser>
          <c:idx val="1"/>
          <c:order val="1"/>
          <c:tx>
            <c:strRef>
              <c:f>Taul1!$C$1</c:f>
              <c:strCache>
                <c:ptCount val="1"/>
                <c:pt idx="0">
                  <c:v>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Taul1!$C$2:$C$11</c:f>
              <c:numCache>
                <c:formatCode>General</c:formatCode>
                <c:ptCount val="10"/>
                <c:pt idx="0">
                  <c:v>8</c:v>
                </c:pt>
                <c:pt idx="2">
                  <c:v>8</c:v>
                </c:pt>
                <c:pt idx="3">
                  <c:v>8</c:v>
                </c:pt>
                <c:pt idx="5">
                  <c:v>11</c:v>
                </c:pt>
                <c:pt idx="6">
                  <c:v>6</c:v>
                </c:pt>
                <c:pt idx="7">
                  <c:v>8</c:v>
                </c:pt>
                <c:pt idx="8">
                  <c:v>8</c:v>
                </c:pt>
                <c:pt idx="9">
                  <c:v>8</c:v>
                </c:pt>
              </c:numCache>
            </c:numRef>
          </c:val>
          <c:extLst>
            <c:ext xmlns:c16="http://schemas.microsoft.com/office/drawing/2014/chart" uri="{C3380CC4-5D6E-409C-BE32-E72D297353CC}">
              <c16:uniqueId val="{00000001-8163-497C-9E6C-DBEADC7BA09D}"/>
            </c:ext>
          </c:extLst>
        </c:ser>
        <c:ser>
          <c:idx val="2"/>
          <c:order val="2"/>
          <c:tx>
            <c:strRef>
              <c:f>Taul1!$D$1</c:f>
              <c:strCache>
                <c:ptCount val="1"/>
                <c:pt idx="0">
                  <c:v>En osaa sanoa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Taul1!$D$2:$D$11</c:f>
              <c:numCache>
                <c:formatCode>General</c:formatCode>
                <c:ptCount val="10"/>
                <c:pt idx="0">
                  <c:v>9</c:v>
                </c:pt>
                <c:pt idx="2">
                  <c:v>8</c:v>
                </c:pt>
                <c:pt idx="3">
                  <c:v>10</c:v>
                </c:pt>
                <c:pt idx="5">
                  <c:v>9</c:v>
                </c:pt>
                <c:pt idx="6">
                  <c:v>9</c:v>
                </c:pt>
                <c:pt idx="7">
                  <c:v>6</c:v>
                </c:pt>
                <c:pt idx="8">
                  <c:v>7</c:v>
                </c:pt>
                <c:pt idx="9">
                  <c:v>11</c:v>
                </c:pt>
              </c:numCache>
            </c:numRef>
          </c:val>
          <c:extLst>
            <c:ext xmlns:c16="http://schemas.microsoft.com/office/drawing/2014/chart" uri="{C3380CC4-5D6E-409C-BE32-E72D297353CC}">
              <c16:uniqueId val="{00000002-8163-497C-9E6C-DBEADC7BA09D}"/>
            </c:ext>
          </c:extLst>
        </c:ser>
        <c:dLbls>
          <c:showLegendKey val="0"/>
          <c:showVal val="0"/>
          <c:showCatName val="0"/>
          <c:showSerName val="0"/>
          <c:showPercent val="0"/>
          <c:showBubbleSize val="0"/>
        </c:dLbls>
        <c:gapWidth val="150"/>
        <c:overlap val="100"/>
        <c:axId val="366151112"/>
        <c:axId val="366143664"/>
      </c:barChart>
      <c:catAx>
        <c:axId val="366151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3664"/>
        <c:crosses val="autoZero"/>
        <c:auto val="1"/>
        <c:lblAlgn val="ctr"/>
        <c:lblOffset val="100"/>
        <c:noMultiLvlLbl val="0"/>
      </c:catAx>
      <c:valAx>
        <c:axId val="366143664"/>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51112"/>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8563701482563639"/>
          <c:y val="0"/>
        </c:manualLayout>
      </c:layout>
      <c:overlay val="0"/>
      <c:spPr>
        <a:noFill/>
        <a:ln>
          <a:noFill/>
        </a:ln>
        <a:effectLst/>
      </c:spPr>
    </c:title>
    <c:autoTitleDeleted val="0"/>
    <c:plotArea>
      <c:layout>
        <c:manualLayout>
          <c:layoutTarget val="inner"/>
          <c:xMode val="edge"/>
          <c:yMode val="edge"/>
          <c:x val="0.33034547214367788"/>
          <c:y val="0.14195853541066977"/>
          <c:w val="0.6419076473791735"/>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Taul1!$B$2:$B$11</c:f>
              <c:numCache>
                <c:formatCode>General</c:formatCode>
                <c:ptCount val="10"/>
                <c:pt idx="0">
                  <c:v>86</c:v>
                </c:pt>
                <c:pt idx="2">
                  <c:v>88</c:v>
                </c:pt>
                <c:pt idx="3">
                  <c:v>83</c:v>
                </c:pt>
                <c:pt idx="5">
                  <c:v>82</c:v>
                </c:pt>
                <c:pt idx="6">
                  <c:v>86</c:v>
                </c:pt>
                <c:pt idx="7">
                  <c:v>89</c:v>
                </c:pt>
                <c:pt idx="8">
                  <c:v>89</c:v>
                </c:pt>
                <c:pt idx="9">
                  <c:v>84</c:v>
                </c:pt>
              </c:numCache>
            </c:numRef>
          </c:val>
          <c:extLst>
            <c:ext xmlns:c16="http://schemas.microsoft.com/office/drawing/2014/chart" uri="{C3380CC4-5D6E-409C-BE32-E72D297353CC}">
              <c16:uniqueId val="{00000000-B22D-4E82-9399-89150EB3BD78}"/>
            </c:ext>
          </c:extLst>
        </c:ser>
        <c:ser>
          <c:idx val="1"/>
          <c:order val="1"/>
          <c:tx>
            <c:strRef>
              <c:f>Taul1!$C$1</c:f>
              <c:strCache>
                <c:ptCount val="1"/>
                <c:pt idx="0">
                  <c:v>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Taul1!$C$2:$C$11</c:f>
              <c:numCache>
                <c:formatCode>General</c:formatCode>
                <c:ptCount val="10"/>
                <c:pt idx="0">
                  <c:v>6</c:v>
                </c:pt>
                <c:pt idx="2">
                  <c:v>4</c:v>
                </c:pt>
                <c:pt idx="3">
                  <c:v>7</c:v>
                </c:pt>
                <c:pt idx="5">
                  <c:v>9</c:v>
                </c:pt>
                <c:pt idx="6">
                  <c:v>5</c:v>
                </c:pt>
                <c:pt idx="7">
                  <c:v>5</c:v>
                </c:pt>
                <c:pt idx="8">
                  <c:v>3</c:v>
                </c:pt>
                <c:pt idx="9">
                  <c:v>6</c:v>
                </c:pt>
              </c:numCache>
            </c:numRef>
          </c:val>
          <c:extLst>
            <c:ext xmlns:c16="http://schemas.microsoft.com/office/drawing/2014/chart" uri="{C3380CC4-5D6E-409C-BE32-E72D297353CC}">
              <c16:uniqueId val="{00000001-B22D-4E82-9399-89150EB3BD78}"/>
            </c:ext>
          </c:extLst>
        </c:ser>
        <c:ser>
          <c:idx val="2"/>
          <c:order val="2"/>
          <c:tx>
            <c:strRef>
              <c:f>Taul1!$D$1</c:f>
              <c:strCache>
                <c:ptCount val="1"/>
                <c:pt idx="0">
                  <c:v>En osaa sanoa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Taul1!$D$2:$D$11</c:f>
              <c:numCache>
                <c:formatCode>General</c:formatCode>
                <c:ptCount val="10"/>
                <c:pt idx="0">
                  <c:v>8</c:v>
                </c:pt>
                <c:pt idx="2">
                  <c:v>7</c:v>
                </c:pt>
                <c:pt idx="3">
                  <c:v>9</c:v>
                </c:pt>
                <c:pt idx="5">
                  <c:v>9</c:v>
                </c:pt>
                <c:pt idx="6">
                  <c:v>9</c:v>
                </c:pt>
                <c:pt idx="7">
                  <c:v>6</c:v>
                </c:pt>
                <c:pt idx="8">
                  <c:v>8</c:v>
                </c:pt>
                <c:pt idx="9">
                  <c:v>10</c:v>
                </c:pt>
              </c:numCache>
            </c:numRef>
          </c:val>
          <c:extLst>
            <c:ext xmlns:c16="http://schemas.microsoft.com/office/drawing/2014/chart" uri="{C3380CC4-5D6E-409C-BE32-E72D297353CC}">
              <c16:uniqueId val="{00000002-B22D-4E82-9399-89150EB3BD78}"/>
            </c:ext>
          </c:extLst>
        </c:ser>
        <c:dLbls>
          <c:showLegendKey val="0"/>
          <c:showVal val="0"/>
          <c:showCatName val="0"/>
          <c:showSerName val="0"/>
          <c:showPercent val="0"/>
          <c:showBubbleSize val="0"/>
        </c:dLbls>
        <c:gapWidth val="150"/>
        <c:overlap val="100"/>
        <c:axId val="366144056"/>
        <c:axId val="366144840"/>
      </c:barChart>
      <c:catAx>
        <c:axId val="366144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4840"/>
        <c:crosses val="autoZero"/>
        <c:auto val="1"/>
        <c:lblAlgn val="ctr"/>
        <c:lblOffset val="100"/>
        <c:noMultiLvlLbl val="0"/>
      </c:catAx>
      <c:valAx>
        <c:axId val="366144840"/>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44056"/>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(2016)</a:t>
            </a:r>
            <a:endParaRPr lang="fi-FI" sz="1400" dirty="0">
              <a:effectLst/>
            </a:endParaRPr>
          </a:p>
        </c:rich>
      </c:tx>
      <c:layout>
        <c:manualLayout>
          <c:xMode val="edge"/>
          <c:yMode val="edge"/>
          <c:x val="0.32687405617638182"/>
          <c:y val="0"/>
        </c:manualLayout>
      </c:layout>
      <c:overlay val="0"/>
      <c:spPr>
        <a:noFill/>
        <a:ln>
          <a:noFill/>
        </a:ln>
        <a:effectLst/>
      </c:spPr>
    </c:title>
    <c:autoTitleDeleted val="0"/>
    <c:plotArea>
      <c:layout>
        <c:manualLayout>
          <c:layoutTarget val="inner"/>
          <c:xMode val="edge"/>
          <c:yMode val="edge"/>
          <c:x val="0.33034547214367788"/>
          <c:y val="0.14195853541066977"/>
          <c:w val="0.6419076473791735"/>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Taul1!$B$2:$B$11</c:f>
              <c:numCache>
                <c:formatCode>General</c:formatCode>
                <c:ptCount val="10"/>
                <c:pt idx="0">
                  <c:v>40</c:v>
                </c:pt>
                <c:pt idx="2">
                  <c:v>38</c:v>
                </c:pt>
                <c:pt idx="3">
                  <c:v>43</c:v>
                </c:pt>
                <c:pt idx="5">
                  <c:v>28</c:v>
                </c:pt>
                <c:pt idx="6">
                  <c:v>37</c:v>
                </c:pt>
                <c:pt idx="7">
                  <c:v>48</c:v>
                </c:pt>
                <c:pt idx="8">
                  <c:v>49</c:v>
                </c:pt>
                <c:pt idx="9">
                  <c:v>43</c:v>
                </c:pt>
              </c:numCache>
            </c:numRef>
          </c:val>
          <c:extLst>
            <c:ext xmlns:c16="http://schemas.microsoft.com/office/drawing/2014/chart" uri="{C3380CC4-5D6E-409C-BE32-E72D297353CC}">
              <c16:uniqueId val="{00000000-505B-4223-AC7D-6128BB272872}"/>
            </c:ext>
          </c:extLst>
        </c:ser>
        <c:ser>
          <c:idx val="1"/>
          <c:order val="1"/>
          <c:tx>
            <c:strRef>
              <c:f>Taul1!$C$1</c:f>
              <c:strCache>
                <c:ptCount val="1"/>
                <c:pt idx="0">
                  <c:v>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Taul1!$C$2:$C$11</c:f>
              <c:numCache>
                <c:formatCode>General</c:formatCode>
                <c:ptCount val="10"/>
                <c:pt idx="0">
                  <c:v>25</c:v>
                </c:pt>
                <c:pt idx="2">
                  <c:v>21</c:v>
                </c:pt>
                <c:pt idx="3">
                  <c:v>28</c:v>
                </c:pt>
                <c:pt idx="5">
                  <c:v>20</c:v>
                </c:pt>
                <c:pt idx="6">
                  <c:v>27</c:v>
                </c:pt>
                <c:pt idx="7">
                  <c:v>21</c:v>
                </c:pt>
                <c:pt idx="8">
                  <c:v>25</c:v>
                </c:pt>
                <c:pt idx="9">
                  <c:v>29</c:v>
                </c:pt>
              </c:numCache>
            </c:numRef>
          </c:val>
          <c:extLst>
            <c:ext xmlns:c16="http://schemas.microsoft.com/office/drawing/2014/chart" uri="{C3380CC4-5D6E-409C-BE32-E72D297353CC}">
              <c16:uniqueId val="{00000001-505B-4223-AC7D-6128BB272872}"/>
            </c:ext>
          </c:extLst>
        </c:ser>
        <c:ser>
          <c:idx val="2"/>
          <c:order val="2"/>
          <c:tx>
            <c:strRef>
              <c:f>Taul1!$D$1</c:f>
              <c:strCache>
                <c:ptCount val="1"/>
                <c:pt idx="0">
                  <c:v>En osaa sanoa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Taul1!$D$2:$D$11</c:f>
              <c:numCache>
                <c:formatCode>General</c:formatCode>
                <c:ptCount val="10"/>
                <c:pt idx="0">
                  <c:v>35</c:v>
                </c:pt>
                <c:pt idx="2">
                  <c:v>41</c:v>
                </c:pt>
                <c:pt idx="3">
                  <c:v>29</c:v>
                </c:pt>
                <c:pt idx="5">
                  <c:v>52</c:v>
                </c:pt>
                <c:pt idx="6">
                  <c:v>36</c:v>
                </c:pt>
                <c:pt idx="7">
                  <c:v>31</c:v>
                </c:pt>
                <c:pt idx="8">
                  <c:v>26</c:v>
                </c:pt>
                <c:pt idx="9">
                  <c:v>28</c:v>
                </c:pt>
              </c:numCache>
            </c:numRef>
          </c:val>
          <c:extLst>
            <c:ext xmlns:c16="http://schemas.microsoft.com/office/drawing/2014/chart" uri="{C3380CC4-5D6E-409C-BE32-E72D297353CC}">
              <c16:uniqueId val="{00000002-505B-4223-AC7D-6128BB272872}"/>
            </c:ext>
          </c:extLst>
        </c:ser>
        <c:dLbls>
          <c:showLegendKey val="0"/>
          <c:showVal val="0"/>
          <c:showCatName val="0"/>
          <c:showSerName val="0"/>
          <c:showPercent val="0"/>
          <c:showBubbleSize val="0"/>
        </c:dLbls>
        <c:gapWidth val="150"/>
        <c:overlap val="100"/>
        <c:axId val="366146016"/>
        <c:axId val="366146408"/>
      </c:barChart>
      <c:catAx>
        <c:axId val="366146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6408"/>
        <c:crosses val="autoZero"/>
        <c:auto val="1"/>
        <c:lblAlgn val="ctr"/>
        <c:lblOffset val="100"/>
        <c:noMultiLvlLbl val="0"/>
      </c:catAx>
      <c:valAx>
        <c:axId val="366146408"/>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46016"/>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2687405617638182"/>
          <c:y val="0"/>
        </c:manualLayout>
      </c:layout>
      <c:overlay val="0"/>
      <c:spPr>
        <a:noFill/>
        <a:ln>
          <a:noFill/>
        </a:ln>
        <a:effectLst/>
      </c:spPr>
    </c:title>
    <c:autoTitleDeleted val="0"/>
    <c:plotArea>
      <c:layout>
        <c:manualLayout>
          <c:layoutTarget val="inner"/>
          <c:xMode val="edge"/>
          <c:yMode val="edge"/>
          <c:x val="0.33034547214367788"/>
          <c:y val="0.14195853541066977"/>
          <c:w val="0.6419076473791735"/>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Taul1!$B$2:$B$11</c:f>
              <c:numCache>
                <c:formatCode>General</c:formatCode>
                <c:ptCount val="10"/>
                <c:pt idx="0">
                  <c:v>22</c:v>
                </c:pt>
                <c:pt idx="2">
                  <c:v>14</c:v>
                </c:pt>
                <c:pt idx="3">
                  <c:v>29</c:v>
                </c:pt>
                <c:pt idx="5">
                  <c:v>15</c:v>
                </c:pt>
                <c:pt idx="6">
                  <c:v>15</c:v>
                </c:pt>
                <c:pt idx="7">
                  <c:v>19</c:v>
                </c:pt>
                <c:pt idx="8">
                  <c:v>20</c:v>
                </c:pt>
                <c:pt idx="9">
                  <c:v>33</c:v>
                </c:pt>
              </c:numCache>
            </c:numRef>
          </c:val>
          <c:extLst>
            <c:ext xmlns:c16="http://schemas.microsoft.com/office/drawing/2014/chart" uri="{C3380CC4-5D6E-409C-BE32-E72D297353CC}">
              <c16:uniqueId val="{00000000-4E63-4E60-B093-5A5CCC662D12}"/>
            </c:ext>
          </c:extLst>
        </c:ser>
        <c:ser>
          <c:idx val="1"/>
          <c:order val="1"/>
          <c:tx>
            <c:strRef>
              <c:f>Taul1!$C$1</c:f>
              <c:strCache>
                <c:ptCount val="1"/>
                <c:pt idx="0">
                  <c:v>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Taul1!$C$2:$C$11</c:f>
              <c:numCache>
                <c:formatCode>General</c:formatCode>
                <c:ptCount val="10"/>
                <c:pt idx="0">
                  <c:v>49</c:v>
                </c:pt>
                <c:pt idx="2">
                  <c:v>51</c:v>
                </c:pt>
                <c:pt idx="3">
                  <c:v>47</c:v>
                </c:pt>
                <c:pt idx="5">
                  <c:v>49</c:v>
                </c:pt>
                <c:pt idx="6">
                  <c:v>59</c:v>
                </c:pt>
                <c:pt idx="7">
                  <c:v>53</c:v>
                </c:pt>
                <c:pt idx="8">
                  <c:v>56</c:v>
                </c:pt>
                <c:pt idx="9">
                  <c:v>36</c:v>
                </c:pt>
              </c:numCache>
            </c:numRef>
          </c:val>
          <c:extLst>
            <c:ext xmlns:c16="http://schemas.microsoft.com/office/drawing/2014/chart" uri="{C3380CC4-5D6E-409C-BE32-E72D297353CC}">
              <c16:uniqueId val="{00000001-4E63-4E60-B093-5A5CCC662D12}"/>
            </c:ext>
          </c:extLst>
        </c:ser>
        <c:ser>
          <c:idx val="2"/>
          <c:order val="2"/>
          <c:tx>
            <c:strRef>
              <c:f>Taul1!$D$1</c:f>
              <c:strCache>
                <c:ptCount val="1"/>
                <c:pt idx="0">
                  <c:v>En osaa sanoa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Taul1!$A$2:$A$11</c:f>
              <c:strCache>
                <c:ptCount val="10"/>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strCache>
            </c:strRef>
          </c:cat>
          <c:val>
            <c:numRef>
              <c:f>Taul1!$D$2:$D$11</c:f>
              <c:numCache>
                <c:formatCode>General</c:formatCode>
                <c:ptCount val="10"/>
                <c:pt idx="0">
                  <c:v>29</c:v>
                </c:pt>
                <c:pt idx="2">
                  <c:v>35</c:v>
                </c:pt>
                <c:pt idx="3">
                  <c:v>23</c:v>
                </c:pt>
                <c:pt idx="5">
                  <c:v>35</c:v>
                </c:pt>
                <c:pt idx="6">
                  <c:v>26</c:v>
                </c:pt>
                <c:pt idx="7">
                  <c:v>27</c:v>
                </c:pt>
                <c:pt idx="8">
                  <c:v>24</c:v>
                </c:pt>
                <c:pt idx="9">
                  <c:v>31</c:v>
                </c:pt>
              </c:numCache>
            </c:numRef>
          </c:val>
          <c:extLst>
            <c:ext xmlns:c16="http://schemas.microsoft.com/office/drawing/2014/chart" uri="{C3380CC4-5D6E-409C-BE32-E72D297353CC}">
              <c16:uniqueId val="{00000002-4E63-4E60-B093-5A5CCC662D12}"/>
            </c:ext>
          </c:extLst>
        </c:ser>
        <c:dLbls>
          <c:showLegendKey val="0"/>
          <c:showVal val="0"/>
          <c:showCatName val="0"/>
          <c:showSerName val="0"/>
          <c:showPercent val="0"/>
          <c:showBubbleSize val="0"/>
        </c:dLbls>
        <c:gapWidth val="150"/>
        <c:overlap val="100"/>
        <c:axId val="366150720"/>
        <c:axId val="366148368"/>
      </c:barChart>
      <c:catAx>
        <c:axId val="3661507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8368"/>
        <c:crosses val="autoZero"/>
        <c:auto val="1"/>
        <c:lblAlgn val="ctr"/>
        <c:lblOffset val="100"/>
        <c:noMultiLvlLbl val="0"/>
      </c:catAx>
      <c:valAx>
        <c:axId val="366148368"/>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50720"/>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26865114376559"/>
          <c:y val="0.13911358519729841"/>
          <c:w val="0.71694399722233471"/>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n=994</c:v>
                </c:pt>
                <c:pt idx="1">
                  <c:v>2012, n=1026</c:v>
                </c:pt>
                <c:pt idx="2">
                  <c:v>2014, n=1000</c:v>
                </c:pt>
                <c:pt idx="3">
                  <c:v>2016, n=1000</c:v>
                </c:pt>
              </c:strCache>
            </c:strRef>
          </c:cat>
          <c:val>
            <c:numRef>
              <c:f>Taul1!$B$2:$B$5</c:f>
              <c:numCache>
                <c:formatCode>General</c:formatCode>
                <c:ptCount val="4"/>
                <c:pt idx="0">
                  <c:v>25</c:v>
                </c:pt>
                <c:pt idx="1">
                  <c:v>27</c:v>
                </c:pt>
                <c:pt idx="2">
                  <c:v>19</c:v>
                </c:pt>
                <c:pt idx="3">
                  <c:v>17</c:v>
                </c:pt>
              </c:numCache>
            </c:numRef>
          </c:val>
          <c:extLst>
            <c:ext xmlns:c16="http://schemas.microsoft.com/office/drawing/2014/chart" uri="{C3380CC4-5D6E-409C-BE32-E72D297353CC}">
              <c16:uniqueId val="{00000000-117B-48B2-85FE-00674250A3E9}"/>
            </c:ext>
          </c:extLst>
        </c:ser>
        <c:ser>
          <c:idx val="1"/>
          <c:order val="1"/>
          <c:tx>
            <c:strRef>
              <c:f>Taul1!$C$1</c:f>
              <c:strCache>
                <c:ptCount val="1"/>
                <c:pt idx="0">
                  <c:v>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n=994</c:v>
                </c:pt>
                <c:pt idx="1">
                  <c:v>2012, n=1026</c:v>
                </c:pt>
                <c:pt idx="2">
                  <c:v>2014, n=1000</c:v>
                </c:pt>
                <c:pt idx="3">
                  <c:v>2016, n=1000</c:v>
                </c:pt>
              </c:strCache>
            </c:strRef>
          </c:cat>
          <c:val>
            <c:numRef>
              <c:f>Taul1!$C$2:$C$5</c:f>
              <c:numCache>
                <c:formatCode>General</c:formatCode>
                <c:ptCount val="4"/>
                <c:pt idx="0">
                  <c:v>72</c:v>
                </c:pt>
                <c:pt idx="1">
                  <c:v>71</c:v>
                </c:pt>
                <c:pt idx="2">
                  <c:v>70</c:v>
                </c:pt>
                <c:pt idx="3">
                  <c:v>70</c:v>
                </c:pt>
              </c:numCache>
            </c:numRef>
          </c:val>
          <c:extLst>
            <c:ext xmlns:c16="http://schemas.microsoft.com/office/drawing/2014/chart" uri="{C3380CC4-5D6E-409C-BE32-E72D297353CC}">
              <c16:uniqueId val="{00000001-117B-48B2-85FE-00674250A3E9}"/>
            </c:ext>
          </c:extLst>
        </c:ser>
        <c:ser>
          <c:idx val="2"/>
          <c:order val="2"/>
          <c:tx>
            <c:strRef>
              <c:f>Taul1!$D$1</c:f>
              <c:strCache>
                <c:ptCount val="1"/>
                <c:pt idx="0">
                  <c:v>En osaa sanoa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n=994</c:v>
                </c:pt>
                <c:pt idx="1">
                  <c:v>2012, n=1026</c:v>
                </c:pt>
                <c:pt idx="2">
                  <c:v>2014, n=1000</c:v>
                </c:pt>
                <c:pt idx="3">
                  <c:v>2016, n=1000</c:v>
                </c:pt>
              </c:strCache>
            </c:strRef>
          </c:cat>
          <c:val>
            <c:numRef>
              <c:f>Taul1!$D$2:$D$5</c:f>
              <c:numCache>
                <c:formatCode>General</c:formatCode>
                <c:ptCount val="4"/>
                <c:pt idx="0">
                  <c:v>3</c:v>
                </c:pt>
                <c:pt idx="1">
                  <c:v>2</c:v>
                </c:pt>
                <c:pt idx="2">
                  <c:v>11</c:v>
                </c:pt>
                <c:pt idx="3">
                  <c:v>13</c:v>
                </c:pt>
              </c:numCache>
            </c:numRef>
          </c:val>
          <c:extLst>
            <c:ext xmlns:c16="http://schemas.microsoft.com/office/drawing/2014/chart" uri="{C3380CC4-5D6E-409C-BE32-E72D297353CC}">
              <c16:uniqueId val="{00000002-117B-48B2-85FE-00674250A3E9}"/>
            </c:ext>
          </c:extLst>
        </c:ser>
        <c:dLbls>
          <c:showLegendKey val="0"/>
          <c:showVal val="0"/>
          <c:showCatName val="0"/>
          <c:showSerName val="0"/>
          <c:showPercent val="0"/>
          <c:showBubbleSize val="0"/>
        </c:dLbls>
        <c:gapWidth val="150"/>
        <c:overlap val="100"/>
        <c:axId val="364313032"/>
        <c:axId val="364312248"/>
      </c:barChart>
      <c:catAx>
        <c:axId val="3643130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2248"/>
        <c:crosses val="autoZero"/>
        <c:auto val="1"/>
        <c:lblAlgn val="ctr"/>
        <c:lblOffset val="100"/>
        <c:noMultiLvlLbl val="0"/>
      </c:catAx>
      <c:valAx>
        <c:axId val="3643122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3032"/>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a:t>
            </a:r>
            <a:r>
              <a:rPr lang="fi-FI" sz="1200" baseline="0" dirty="0">
                <a:effectLst/>
              </a:rPr>
              <a:t> 2016)</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2016, n=1000</c:v>
                </c:pt>
              </c:strCache>
            </c:strRef>
          </c:tx>
          <c:invertIfNegative val="0"/>
          <c:dLbls>
            <c:spPr>
              <a:noFill/>
              <a:ln>
                <a:noFill/>
              </a:ln>
              <a:effectLst/>
            </c:spPr>
            <c:txPr>
              <a:bodyPr/>
              <a:lstStyle/>
              <a:p>
                <a:pPr>
                  <a:defRPr sz="1200">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Taul1!$A$2:$A$20</c:f>
              <c:strCache>
                <c:ptCount val="19"/>
                <c:pt idx="0">
                  <c:v>Kotivakuutus</c:v>
                </c:pt>
                <c:pt idx="1">
                  <c:v>Vapaaehtoinen autovakuutus (kasko)</c:v>
                </c:pt>
                <c:pt idx="2">
                  <c:v>Matkavakuutus, joka korvaa henkilövahingot</c:v>
                </c:pt>
                <c:pt idx="3">
                  <c:v>Vapaa-ajan tapaturmavakuutus</c:v>
                </c:pt>
                <c:pt idx="4">
                  <c:v>Henkivakuutus kuoleman varalta</c:v>
                </c:pt>
                <c:pt idx="5">
                  <c:v>Sairauskuluvakuutus</c:v>
                </c:pt>
                <c:pt idx="6">
                  <c:v>Vapaaehtoinen eläkevakuutus</c:v>
                </c:pt>
                <c:pt idx="7">
                  <c:v>Säästöhenkivakuutus</c:v>
                </c:pt>
                <c:pt idx="8">
                  <c:v>Lemmikkieläinvakuutus</c:v>
                </c:pt>
                <c:pt idx="9">
                  <c:v>Urheiluvakuutus (lajikohtainen lisenssi)</c:v>
                </c:pt>
                <c:pt idx="10">
                  <c:v>Lainaturvavakuutus</c:v>
                </c:pt>
                <c:pt idx="11">
                  <c:v>Venevakuutus</c:v>
                </c:pt>
                <c:pt idx="12">
                  <c:v>Metsävakuutus</c:v>
                </c:pt>
                <c:pt idx="13">
                  <c:v>Kapitalisaatiosopimus (Tavoitesäästö, Nordea Capital, Säästösopimus)</c:v>
                </c:pt>
                <c:pt idx="14">
                  <c:v>Jokin tuotekohtainen vakuutus (esim. kodinkone, silmälasit, kännykkä)</c:v>
                </c:pt>
                <c:pt idx="15">
                  <c:v>Jokin yksittäiseen sairauteen liittyvä vakuutus (esim. syöpävakuutus)</c:v>
                </c:pt>
                <c:pt idx="16">
                  <c:v>Muu</c:v>
                </c:pt>
                <c:pt idx="17">
                  <c:v>Ei vakuutuksia</c:v>
                </c:pt>
                <c:pt idx="18">
                  <c:v>En osaa sanoa</c:v>
                </c:pt>
              </c:strCache>
            </c:strRef>
          </c:cat>
          <c:val>
            <c:numRef>
              <c:f>Taul1!$B$2:$B$20</c:f>
              <c:numCache>
                <c:formatCode>General</c:formatCode>
                <c:ptCount val="19"/>
                <c:pt idx="0">
                  <c:v>92</c:v>
                </c:pt>
                <c:pt idx="1">
                  <c:v>67</c:v>
                </c:pt>
                <c:pt idx="2">
                  <c:v>56</c:v>
                </c:pt>
                <c:pt idx="3">
                  <c:v>54</c:v>
                </c:pt>
                <c:pt idx="4">
                  <c:v>36</c:v>
                </c:pt>
                <c:pt idx="5">
                  <c:v>25</c:v>
                </c:pt>
                <c:pt idx="6">
                  <c:v>14</c:v>
                </c:pt>
                <c:pt idx="7">
                  <c:v>9</c:v>
                </c:pt>
                <c:pt idx="8">
                  <c:v>9</c:v>
                </c:pt>
                <c:pt idx="9">
                  <c:v>8</c:v>
                </c:pt>
                <c:pt idx="10">
                  <c:v>8</c:v>
                </c:pt>
                <c:pt idx="11">
                  <c:v>7</c:v>
                </c:pt>
                <c:pt idx="12">
                  <c:v>5</c:v>
                </c:pt>
                <c:pt idx="13">
                  <c:v>3</c:v>
                </c:pt>
                <c:pt idx="14">
                  <c:v>5</c:v>
                </c:pt>
                <c:pt idx="15">
                  <c:v>3</c:v>
                </c:pt>
                <c:pt idx="16">
                  <c:v>3</c:v>
                </c:pt>
                <c:pt idx="17">
                  <c:v>0</c:v>
                </c:pt>
                <c:pt idx="18">
                  <c:v>2</c:v>
                </c:pt>
              </c:numCache>
            </c:numRef>
          </c:val>
          <c:extLst>
            <c:ext xmlns:c16="http://schemas.microsoft.com/office/drawing/2014/chart" uri="{C3380CC4-5D6E-409C-BE32-E72D297353CC}">
              <c16:uniqueId val="{00000000-E54D-4890-A417-9212F7D3CB13}"/>
            </c:ext>
          </c:extLst>
        </c:ser>
        <c:dLbls>
          <c:showLegendKey val="0"/>
          <c:showVal val="0"/>
          <c:showCatName val="0"/>
          <c:showSerName val="0"/>
          <c:showPercent val="0"/>
          <c:showBubbleSize val="0"/>
        </c:dLbls>
        <c:gapWidth val="150"/>
        <c:axId val="366147584"/>
        <c:axId val="366148760"/>
      </c:barChart>
      <c:catAx>
        <c:axId val="366147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366148760"/>
        <c:crosses val="autoZero"/>
        <c:auto val="1"/>
        <c:lblAlgn val="ctr"/>
        <c:lblOffset val="100"/>
        <c:noMultiLvlLbl val="0"/>
      </c:catAx>
      <c:valAx>
        <c:axId val="366148760"/>
        <c:scaling>
          <c:orientation val="minMax"/>
          <c:max val="10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6147584"/>
        <c:crosses val="autoZero"/>
        <c:crossBetween val="between"/>
        <c:majorUnit val="20"/>
        <c:minorUnit val="20"/>
      </c:valAx>
      <c:spPr>
        <a:noFill/>
        <a:ln>
          <a:noFill/>
        </a:ln>
        <a:effectLst/>
      </c:spPr>
    </c:plotArea>
    <c:legend>
      <c:legendPos val="b"/>
      <c:layout>
        <c:manualLayout>
          <c:xMode val="edge"/>
          <c:yMode val="edge"/>
          <c:x val="0.33787751161126028"/>
          <c:y val="0.92820376115858949"/>
          <c:w val="0.61052782778474068"/>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109936575052868"/>
          <c:y val="0"/>
        </c:manualLayout>
      </c:layout>
      <c:overlay val="0"/>
      <c:spPr>
        <a:noFill/>
        <a:ln>
          <a:noFill/>
        </a:ln>
        <a:effectLst/>
      </c:spPr>
    </c:title>
    <c:autoTitleDeleted val="0"/>
    <c:plotArea>
      <c:layout>
        <c:manualLayout>
          <c:layoutTarget val="inner"/>
          <c:xMode val="edge"/>
          <c:yMode val="edge"/>
          <c:x val="0.24698982394642544"/>
          <c:y val="0.14195853541066977"/>
          <c:w val="0.72766131506289022"/>
          <c:h val="0.82674701224224678"/>
        </c:manualLayout>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Taul1!$A$2:$A$14</c:f>
              <c:strCache>
                <c:ptCount val="13"/>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pt idx="10">
                  <c:v>ASUU</c:v>
                </c:pt>
                <c:pt idx="11">
                  <c:v>Omistusasunnossa, n=679</c:v>
                </c:pt>
                <c:pt idx="12">
                  <c:v>Vuokra-asunnossa, n=263</c:v>
                </c:pt>
              </c:strCache>
            </c:strRef>
          </c:cat>
          <c:val>
            <c:numRef>
              <c:f>Taul1!$B$2:$B$14</c:f>
              <c:numCache>
                <c:formatCode>General</c:formatCode>
                <c:ptCount val="13"/>
                <c:pt idx="0">
                  <c:v>92</c:v>
                </c:pt>
                <c:pt idx="2">
                  <c:v>93</c:v>
                </c:pt>
                <c:pt idx="3">
                  <c:v>92</c:v>
                </c:pt>
                <c:pt idx="5">
                  <c:v>85</c:v>
                </c:pt>
                <c:pt idx="6">
                  <c:v>92</c:v>
                </c:pt>
                <c:pt idx="7">
                  <c:v>93</c:v>
                </c:pt>
                <c:pt idx="8">
                  <c:v>94</c:v>
                </c:pt>
                <c:pt idx="9">
                  <c:v>98</c:v>
                </c:pt>
                <c:pt idx="11">
                  <c:v>95</c:v>
                </c:pt>
                <c:pt idx="12">
                  <c:v>87</c:v>
                </c:pt>
              </c:numCache>
            </c:numRef>
          </c:val>
          <c:extLst>
            <c:ext xmlns:c16="http://schemas.microsoft.com/office/drawing/2014/chart" uri="{C3380CC4-5D6E-409C-BE32-E72D297353CC}">
              <c16:uniqueId val="{00000000-2867-42DA-9ED2-D5E43B4FEB63}"/>
            </c:ext>
          </c:extLst>
        </c:ser>
        <c:dLbls>
          <c:showLegendKey val="0"/>
          <c:showVal val="0"/>
          <c:showCatName val="0"/>
          <c:showSerName val="0"/>
          <c:showPercent val="0"/>
          <c:showBubbleSize val="0"/>
        </c:dLbls>
        <c:gapWidth val="150"/>
        <c:axId val="428022864"/>
        <c:axId val="428022472"/>
      </c:barChart>
      <c:catAx>
        <c:axId val="428022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22472"/>
        <c:crosses val="autoZero"/>
        <c:auto val="1"/>
        <c:lblAlgn val="ctr"/>
        <c:lblOffset val="100"/>
        <c:noMultiLvlLbl val="0"/>
      </c:catAx>
      <c:valAx>
        <c:axId val="428022472"/>
        <c:scaling>
          <c:orientation val="minMax"/>
          <c:max val="10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22864"/>
        <c:crosses val="autoZero"/>
        <c:crossBetween val="between"/>
        <c:majorUnit val="20"/>
        <c:minorUnit val="2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46338870431893703"/>
          <c:y val="5.6899004267425323E-3"/>
        </c:manualLayout>
      </c:layout>
      <c:overlay val="0"/>
      <c:spPr>
        <a:noFill/>
        <a:ln>
          <a:noFill/>
        </a:ln>
        <a:effectLst/>
      </c:spPr>
    </c:title>
    <c:autoTitleDeleted val="0"/>
    <c:plotArea>
      <c:layout>
        <c:manualLayout>
          <c:layoutTarget val="inner"/>
          <c:xMode val="edge"/>
          <c:yMode val="edge"/>
          <c:x val="0.40069565300109139"/>
          <c:y val="0.14195853541066977"/>
          <c:w val="0.57155746652175876"/>
          <c:h val="0.75495077340083594"/>
        </c:manualLayout>
      </c:layout>
      <c:barChart>
        <c:barDir val="bar"/>
        <c:grouping val="percentStacked"/>
        <c:varyColors val="0"/>
        <c:ser>
          <c:idx val="0"/>
          <c:order val="0"/>
          <c:tx>
            <c:strRef>
              <c:f>Taul1!$B$1</c:f>
              <c:strCache>
                <c:ptCount val="1"/>
                <c:pt idx="0">
                  <c:v>4 Täysin samaa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Kotivakuutus on tarpeellinen kaikille kotitalouksille</c:v>
                </c:pt>
                <c:pt idx="1">
                  <c:v>2014, n=1000</c:v>
                </c:pt>
                <c:pt idx="2">
                  <c:v>2016, n=1000</c:v>
                </c:pt>
                <c:pt idx="3">
                  <c:v>Kotivakuutus on tarpeellinen vuokralla asuville</c:v>
                </c:pt>
                <c:pt idx="4">
                  <c:v>2014, n=1000</c:v>
                </c:pt>
                <c:pt idx="5">
                  <c:v>2016, n=1000</c:v>
                </c:pt>
                <c:pt idx="6">
                  <c:v>Kotivakuutus on tarpeellinen opiskelija-asunnossa asuvalle opiskelijalle</c:v>
                </c:pt>
                <c:pt idx="7">
                  <c:v>2014, n=1000</c:v>
                </c:pt>
                <c:pt idx="8">
                  <c:v>2016, n=1000</c:v>
                </c:pt>
              </c:strCache>
            </c:strRef>
          </c:cat>
          <c:val>
            <c:numRef>
              <c:f>Taul1!$B$2:$B$10</c:f>
              <c:numCache>
                <c:formatCode>General</c:formatCode>
                <c:ptCount val="9"/>
                <c:pt idx="1">
                  <c:v>77</c:v>
                </c:pt>
                <c:pt idx="2">
                  <c:v>78</c:v>
                </c:pt>
                <c:pt idx="4">
                  <c:v>68</c:v>
                </c:pt>
                <c:pt idx="5">
                  <c:v>70</c:v>
                </c:pt>
                <c:pt idx="7">
                  <c:v>53</c:v>
                </c:pt>
                <c:pt idx="8">
                  <c:v>57</c:v>
                </c:pt>
              </c:numCache>
            </c:numRef>
          </c:val>
          <c:extLst>
            <c:ext xmlns:c16="http://schemas.microsoft.com/office/drawing/2014/chart" uri="{C3380CC4-5D6E-409C-BE32-E72D297353CC}">
              <c16:uniqueId val="{00000000-E621-4CF6-84EF-0F76F6B9C335}"/>
            </c:ext>
          </c:extLst>
        </c:ser>
        <c:ser>
          <c:idx val="1"/>
          <c:order val="1"/>
          <c:tx>
            <c:strRef>
              <c:f>Taul1!$C$1</c:f>
              <c:strCache>
                <c:ptCount val="1"/>
                <c:pt idx="0">
                  <c:v>3 Osittain samaa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Kotivakuutus on tarpeellinen kaikille kotitalouksille</c:v>
                </c:pt>
                <c:pt idx="1">
                  <c:v>2014, n=1000</c:v>
                </c:pt>
                <c:pt idx="2">
                  <c:v>2016, n=1000</c:v>
                </c:pt>
                <c:pt idx="3">
                  <c:v>Kotivakuutus on tarpeellinen vuokralla asuville</c:v>
                </c:pt>
                <c:pt idx="4">
                  <c:v>2014, n=1000</c:v>
                </c:pt>
                <c:pt idx="5">
                  <c:v>2016, n=1000</c:v>
                </c:pt>
                <c:pt idx="6">
                  <c:v>Kotivakuutus on tarpeellinen opiskelija-asunnossa asuvalle opiskelijalle</c:v>
                </c:pt>
                <c:pt idx="7">
                  <c:v>2014, n=1000</c:v>
                </c:pt>
                <c:pt idx="8">
                  <c:v>2016, n=1000</c:v>
                </c:pt>
              </c:strCache>
            </c:strRef>
          </c:cat>
          <c:val>
            <c:numRef>
              <c:f>Taul1!$C$2:$C$10</c:f>
              <c:numCache>
                <c:formatCode>General</c:formatCode>
                <c:ptCount val="9"/>
                <c:pt idx="1">
                  <c:v>18</c:v>
                </c:pt>
                <c:pt idx="2">
                  <c:v>17</c:v>
                </c:pt>
                <c:pt idx="4">
                  <c:v>23</c:v>
                </c:pt>
                <c:pt idx="5">
                  <c:v>21</c:v>
                </c:pt>
                <c:pt idx="7">
                  <c:v>27</c:v>
                </c:pt>
                <c:pt idx="8">
                  <c:v>26</c:v>
                </c:pt>
              </c:numCache>
            </c:numRef>
          </c:val>
          <c:extLst>
            <c:ext xmlns:c16="http://schemas.microsoft.com/office/drawing/2014/chart" uri="{C3380CC4-5D6E-409C-BE32-E72D297353CC}">
              <c16:uniqueId val="{00000001-E621-4CF6-84EF-0F76F6B9C335}"/>
            </c:ext>
          </c:extLst>
        </c:ser>
        <c:ser>
          <c:idx val="2"/>
          <c:order val="2"/>
          <c:tx>
            <c:strRef>
              <c:f>Taul1!$D$1</c:f>
              <c:strCache>
                <c:ptCount val="1"/>
                <c:pt idx="0">
                  <c:v>2 Osittain eri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Kotivakuutus on tarpeellinen kaikille kotitalouksille</c:v>
                </c:pt>
                <c:pt idx="1">
                  <c:v>2014, n=1000</c:v>
                </c:pt>
                <c:pt idx="2">
                  <c:v>2016, n=1000</c:v>
                </c:pt>
                <c:pt idx="3">
                  <c:v>Kotivakuutus on tarpeellinen vuokralla asuville</c:v>
                </c:pt>
                <c:pt idx="4">
                  <c:v>2014, n=1000</c:v>
                </c:pt>
                <c:pt idx="5">
                  <c:v>2016, n=1000</c:v>
                </c:pt>
                <c:pt idx="6">
                  <c:v>Kotivakuutus on tarpeellinen opiskelija-asunnossa asuvalle opiskelijalle</c:v>
                </c:pt>
                <c:pt idx="7">
                  <c:v>2014, n=1000</c:v>
                </c:pt>
                <c:pt idx="8">
                  <c:v>2016, n=1000</c:v>
                </c:pt>
              </c:strCache>
            </c:strRef>
          </c:cat>
          <c:val>
            <c:numRef>
              <c:f>Taul1!$D$2:$D$10</c:f>
              <c:numCache>
                <c:formatCode>General</c:formatCode>
                <c:ptCount val="9"/>
                <c:pt idx="1">
                  <c:v>3</c:v>
                </c:pt>
                <c:pt idx="2">
                  <c:v>3</c:v>
                </c:pt>
                <c:pt idx="4">
                  <c:v>4</c:v>
                </c:pt>
                <c:pt idx="5">
                  <c:v>4</c:v>
                </c:pt>
                <c:pt idx="7">
                  <c:v>11</c:v>
                </c:pt>
                <c:pt idx="8">
                  <c:v>9</c:v>
                </c:pt>
              </c:numCache>
            </c:numRef>
          </c:val>
          <c:extLst>
            <c:ext xmlns:c16="http://schemas.microsoft.com/office/drawing/2014/chart" uri="{C3380CC4-5D6E-409C-BE32-E72D297353CC}">
              <c16:uniqueId val="{00000002-E621-4CF6-84EF-0F76F6B9C335}"/>
            </c:ext>
          </c:extLst>
        </c:ser>
        <c:ser>
          <c:idx val="3"/>
          <c:order val="3"/>
          <c:tx>
            <c:strRef>
              <c:f>Taul1!$E$1</c:f>
              <c:strCache>
                <c:ptCount val="1"/>
                <c:pt idx="0">
                  <c:v>1 Täysin eri mieltä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Kotivakuutus on tarpeellinen kaikille kotitalouksille</c:v>
                </c:pt>
                <c:pt idx="1">
                  <c:v>2014, n=1000</c:v>
                </c:pt>
                <c:pt idx="2">
                  <c:v>2016, n=1000</c:v>
                </c:pt>
                <c:pt idx="3">
                  <c:v>Kotivakuutus on tarpeellinen vuokralla asuville</c:v>
                </c:pt>
                <c:pt idx="4">
                  <c:v>2014, n=1000</c:v>
                </c:pt>
                <c:pt idx="5">
                  <c:v>2016, n=1000</c:v>
                </c:pt>
                <c:pt idx="6">
                  <c:v>Kotivakuutus on tarpeellinen opiskelija-asunnossa asuvalle opiskelijalle</c:v>
                </c:pt>
                <c:pt idx="7">
                  <c:v>2014, n=1000</c:v>
                </c:pt>
                <c:pt idx="8">
                  <c:v>2016, n=1000</c:v>
                </c:pt>
              </c:strCache>
            </c:strRef>
          </c:cat>
          <c:val>
            <c:numRef>
              <c:f>Taul1!$E$2:$E$10</c:f>
              <c:numCache>
                <c:formatCode>General</c:formatCode>
                <c:ptCount val="9"/>
                <c:pt idx="1">
                  <c:v>1</c:v>
                </c:pt>
                <c:pt idx="2">
                  <c:v>1</c:v>
                </c:pt>
                <c:pt idx="4">
                  <c:v>1</c:v>
                </c:pt>
                <c:pt idx="5">
                  <c:v>1</c:v>
                </c:pt>
                <c:pt idx="7">
                  <c:v>2</c:v>
                </c:pt>
                <c:pt idx="8">
                  <c:v>2</c:v>
                </c:pt>
              </c:numCache>
            </c:numRef>
          </c:val>
          <c:extLst>
            <c:ext xmlns:c16="http://schemas.microsoft.com/office/drawing/2014/chart" uri="{C3380CC4-5D6E-409C-BE32-E72D297353CC}">
              <c16:uniqueId val="{00000003-E621-4CF6-84EF-0F76F6B9C335}"/>
            </c:ext>
          </c:extLst>
        </c:ser>
        <c:ser>
          <c:idx val="4"/>
          <c:order val="4"/>
          <c:tx>
            <c:strRef>
              <c:f>Taul1!$F$1</c:f>
              <c:strCache>
                <c:ptCount val="1"/>
                <c:pt idx="0">
                  <c:v>Ei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Kotivakuutus on tarpeellinen kaikille kotitalouksille</c:v>
                </c:pt>
                <c:pt idx="1">
                  <c:v>2014, n=1000</c:v>
                </c:pt>
                <c:pt idx="2">
                  <c:v>2016, n=1000</c:v>
                </c:pt>
                <c:pt idx="3">
                  <c:v>Kotivakuutus on tarpeellinen vuokralla asuville</c:v>
                </c:pt>
                <c:pt idx="4">
                  <c:v>2014, n=1000</c:v>
                </c:pt>
                <c:pt idx="5">
                  <c:v>2016, n=1000</c:v>
                </c:pt>
                <c:pt idx="6">
                  <c:v>Kotivakuutus on tarpeellinen opiskelija-asunnossa asuvalle opiskelijalle</c:v>
                </c:pt>
                <c:pt idx="7">
                  <c:v>2014, n=1000</c:v>
                </c:pt>
                <c:pt idx="8">
                  <c:v>2016, n=1000</c:v>
                </c:pt>
              </c:strCache>
            </c:strRef>
          </c:cat>
          <c:val>
            <c:numRef>
              <c:f>Taul1!$F$2:$F$10</c:f>
              <c:numCache>
                <c:formatCode>General</c:formatCode>
                <c:ptCount val="9"/>
                <c:pt idx="1">
                  <c:v>1</c:v>
                </c:pt>
                <c:pt idx="2">
                  <c:v>1</c:v>
                </c:pt>
                <c:pt idx="4">
                  <c:v>4</c:v>
                </c:pt>
                <c:pt idx="5">
                  <c:v>4</c:v>
                </c:pt>
                <c:pt idx="7">
                  <c:v>7</c:v>
                </c:pt>
                <c:pt idx="8">
                  <c:v>7</c:v>
                </c:pt>
              </c:numCache>
            </c:numRef>
          </c:val>
          <c:extLst>
            <c:ext xmlns:c16="http://schemas.microsoft.com/office/drawing/2014/chart" uri="{C3380CC4-5D6E-409C-BE32-E72D297353CC}">
              <c16:uniqueId val="{00000004-E621-4CF6-84EF-0F76F6B9C335}"/>
            </c:ext>
          </c:extLst>
        </c:ser>
        <c:dLbls>
          <c:showLegendKey val="0"/>
          <c:showVal val="0"/>
          <c:showCatName val="0"/>
          <c:showSerName val="0"/>
          <c:showPercent val="0"/>
          <c:showBubbleSize val="0"/>
        </c:dLbls>
        <c:gapWidth val="150"/>
        <c:overlap val="100"/>
        <c:axId val="428019728"/>
        <c:axId val="428021296"/>
      </c:barChart>
      <c:catAx>
        <c:axId val="428019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21296"/>
        <c:crosses val="autoZero"/>
        <c:auto val="1"/>
        <c:lblAlgn val="ctr"/>
        <c:lblOffset val="100"/>
        <c:noMultiLvlLbl val="0"/>
      </c:catAx>
      <c:valAx>
        <c:axId val="42802129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19728"/>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Kyllä-osuudet</a:t>
            </a:r>
            <a:r>
              <a:rPr lang="fi-FI" sz="1200" dirty="0">
                <a:effectLst/>
              </a:rPr>
              <a:t>,</a:t>
            </a:r>
            <a:r>
              <a:rPr lang="fi-FI" sz="1200" baseline="0" dirty="0">
                <a:effectLst/>
              </a:rPr>
              <a:t> </a:t>
            </a:r>
            <a:r>
              <a:rPr lang="fi-FI" sz="1200" dirty="0">
                <a:effectLst/>
              </a:rPr>
              <a:t>% vastaajista</a:t>
            </a:r>
            <a:endParaRPr lang="fi-FI" sz="1400" dirty="0">
              <a:effectLst/>
            </a:endParaRPr>
          </a:p>
        </c:rich>
      </c:tx>
      <c:layout>
        <c:manualLayout>
          <c:xMode val="edge"/>
          <c:yMode val="edge"/>
          <c:x val="0.24109936575052868"/>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Kaikki, n=1000</c:v>
                </c:pt>
                <c:pt idx="1">
                  <c:v>TALOUDEN BRUTTOTULOT</c:v>
                </c:pt>
                <c:pt idx="2">
                  <c:v>Alle 30.000 EUR/v, n=259</c:v>
                </c:pt>
                <c:pt idx="3">
                  <c:v>30.001- 50.000 EUR/v, n=200</c:v>
                </c:pt>
                <c:pt idx="4">
                  <c:v>50.001- 70.000 EUR/v, n=155</c:v>
                </c:pt>
                <c:pt idx="5">
                  <c:v>Yli 70.001 EUR/v, n=227</c:v>
                </c:pt>
                <c:pt idx="6">
                  <c:v>IKÄRYHMÄ</c:v>
                </c:pt>
                <c:pt idx="7">
                  <c:v>18-29 vuotta, n=183</c:v>
                </c:pt>
                <c:pt idx="8">
                  <c:v>30-39 vuotta, n=169</c:v>
                </c:pt>
                <c:pt idx="9">
                  <c:v>40-49 vuotta, n=189</c:v>
                </c:pt>
                <c:pt idx="10">
                  <c:v>50-59 vuotta, n=189</c:v>
                </c:pt>
                <c:pt idx="11">
                  <c:v>60-79 vuotta, n=270</c:v>
                </c:pt>
              </c:strCache>
            </c:strRef>
          </c:cat>
          <c:val>
            <c:numRef>
              <c:f>Taul1!$B$2:$B$13</c:f>
              <c:numCache>
                <c:formatCode>General</c:formatCode>
                <c:ptCount val="12"/>
                <c:pt idx="0">
                  <c:v>89</c:v>
                </c:pt>
                <c:pt idx="2" formatCode="0">
                  <c:v>80.308880308880305</c:v>
                </c:pt>
                <c:pt idx="3" formatCode="0">
                  <c:v>90</c:v>
                </c:pt>
                <c:pt idx="4" formatCode="0">
                  <c:v>92.258064516129039</c:v>
                </c:pt>
                <c:pt idx="5" formatCode="0">
                  <c:v>97.356828193832598</c:v>
                </c:pt>
                <c:pt idx="7" formatCode="0">
                  <c:v>79</c:v>
                </c:pt>
                <c:pt idx="8" formatCode="0">
                  <c:v>89</c:v>
                </c:pt>
                <c:pt idx="9" formatCode="0">
                  <c:v>92</c:v>
                </c:pt>
                <c:pt idx="10" formatCode="0">
                  <c:v>92</c:v>
                </c:pt>
                <c:pt idx="11" formatCode="0">
                  <c:v>91</c:v>
                </c:pt>
              </c:numCache>
            </c:numRef>
          </c:val>
          <c:extLst>
            <c:ext xmlns:c16="http://schemas.microsoft.com/office/drawing/2014/chart" uri="{C3380CC4-5D6E-409C-BE32-E72D297353CC}">
              <c16:uniqueId val="{00000000-5FC5-4BE7-99EF-AB54C61EB395}"/>
            </c:ext>
          </c:extLst>
        </c:ser>
        <c:dLbls>
          <c:showLegendKey val="0"/>
          <c:showVal val="0"/>
          <c:showCatName val="0"/>
          <c:showSerName val="0"/>
          <c:showPercent val="0"/>
          <c:showBubbleSize val="0"/>
        </c:dLbls>
        <c:gapWidth val="150"/>
        <c:axId val="428023256"/>
        <c:axId val="428021688"/>
      </c:barChart>
      <c:catAx>
        <c:axId val="428023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21688"/>
        <c:crosses val="autoZero"/>
        <c:auto val="1"/>
        <c:lblAlgn val="ctr"/>
        <c:lblOffset val="100"/>
        <c:noMultiLvlLbl val="0"/>
      </c:catAx>
      <c:valAx>
        <c:axId val="428021688"/>
        <c:scaling>
          <c:orientation val="minMax"/>
          <c:max val="10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23256"/>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(n=1000 vuonna 2016)</a:t>
            </a:r>
            <a:endParaRPr lang="fi-FI" sz="1400" dirty="0">
              <a:effectLst/>
            </a:endParaRPr>
          </a:p>
        </c:rich>
      </c:tx>
      <c:layout>
        <c:manualLayout>
          <c:xMode val="edge"/>
          <c:yMode val="edge"/>
          <c:x val="0.39573542736333434"/>
          <c:y val="5.6899004267425323E-3"/>
        </c:manualLayout>
      </c:layout>
      <c:overlay val="0"/>
      <c:spPr>
        <a:noFill/>
        <a:ln>
          <a:noFill/>
        </a:ln>
        <a:effectLst/>
      </c:spPr>
    </c:title>
    <c:autoTitleDeleted val="0"/>
    <c:plotArea>
      <c:layout>
        <c:manualLayout>
          <c:layoutTarget val="inner"/>
          <c:xMode val="edge"/>
          <c:yMode val="edge"/>
          <c:x val="0.40069565300109139"/>
          <c:y val="0.14195853541066977"/>
          <c:w val="0.57155746652175876"/>
          <c:h val="0.75495077340083594"/>
        </c:manualLayout>
      </c:layout>
      <c:barChart>
        <c:barDir val="bar"/>
        <c:grouping val="percentStacked"/>
        <c:varyColors val="0"/>
        <c:ser>
          <c:idx val="0"/>
          <c:order val="0"/>
          <c:tx>
            <c:strRef>
              <c:f>Taul1!$B$1</c:f>
              <c:strCache>
                <c:ptCount val="1"/>
                <c:pt idx="0">
                  <c:v>4 Täysin samaa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2014, n=1000</c:v>
                </c:pt>
                <c:pt idx="2">
                  <c:v>2016, n=1000</c:v>
                </c:pt>
                <c:pt idx="3">
                  <c:v>Vakavan matkasairauden tai -tapaturman kohdatessa Suomen valtio järjestää minulle tarvittaessa kotiinkuljetuksen</c:v>
                </c:pt>
                <c:pt idx="4">
                  <c:v>2014, n=1000</c:v>
                </c:pt>
                <c:pt idx="5">
                  <c:v>2016, n=1000</c:v>
                </c:pt>
              </c:strCache>
            </c:strRef>
          </c:cat>
          <c:val>
            <c:numRef>
              <c:f>Taul1!$B$2:$B$7</c:f>
              <c:numCache>
                <c:formatCode>General</c:formatCode>
                <c:ptCount val="6"/>
                <c:pt idx="1">
                  <c:v>72</c:v>
                </c:pt>
                <c:pt idx="2">
                  <c:v>70</c:v>
                </c:pt>
                <c:pt idx="4">
                  <c:v>20</c:v>
                </c:pt>
                <c:pt idx="5">
                  <c:v>21</c:v>
                </c:pt>
              </c:numCache>
            </c:numRef>
          </c:val>
          <c:extLst>
            <c:ext xmlns:c16="http://schemas.microsoft.com/office/drawing/2014/chart" uri="{C3380CC4-5D6E-409C-BE32-E72D297353CC}">
              <c16:uniqueId val="{00000000-DAE7-4FEF-86A2-F594A9BCE371}"/>
            </c:ext>
          </c:extLst>
        </c:ser>
        <c:ser>
          <c:idx val="1"/>
          <c:order val="1"/>
          <c:tx>
            <c:strRef>
              <c:f>Taul1!$C$1</c:f>
              <c:strCache>
                <c:ptCount val="1"/>
                <c:pt idx="0">
                  <c:v>3 Osittain samaa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2014, n=1000</c:v>
                </c:pt>
                <c:pt idx="2">
                  <c:v>2016, n=1000</c:v>
                </c:pt>
                <c:pt idx="3">
                  <c:v>Vakavan matkasairauden tai -tapaturman kohdatessa Suomen valtio järjestää minulle tarvittaessa kotiinkuljetuksen</c:v>
                </c:pt>
                <c:pt idx="4">
                  <c:v>2014, n=1000</c:v>
                </c:pt>
                <c:pt idx="5">
                  <c:v>2016, n=1000</c:v>
                </c:pt>
              </c:strCache>
            </c:strRef>
          </c:cat>
          <c:val>
            <c:numRef>
              <c:f>Taul1!$C$2:$C$7</c:f>
              <c:numCache>
                <c:formatCode>General</c:formatCode>
                <c:ptCount val="6"/>
                <c:pt idx="1">
                  <c:v>23</c:v>
                </c:pt>
                <c:pt idx="2">
                  <c:v>21</c:v>
                </c:pt>
                <c:pt idx="4">
                  <c:v>10</c:v>
                </c:pt>
                <c:pt idx="5">
                  <c:v>13</c:v>
                </c:pt>
              </c:numCache>
            </c:numRef>
          </c:val>
          <c:extLst>
            <c:ext xmlns:c16="http://schemas.microsoft.com/office/drawing/2014/chart" uri="{C3380CC4-5D6E-409C-BE32-E72D297353CC}">
              <c16:uniqueId val="{00000001-DAE7-4FEF-86A2-F594A9BCE371}"/>
            </c:ext>
          </c:extLst>
        </c:ser>
        <c:ser>
          <c:idx val="2"/>
          <c:order val="2"/>
          <c:tx>
            <c:strRef>
              <c:f>Taul1!$D$1</c:f>
              <c:strCache>
                <c:ptCount val="1"/>
                <c:pt idx="0">
                  <c:v>2 Osittain eri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2014, n=1000</c:v>
                </c:pt>
                <c:pt idx="2">
                  <c:v>2016, n=1000</c:v>
                </c:pt>
                <c:pt idx="3">
                  <c:v>Vakavan matkasairauden tai -tapaturman kohdatessa Suomen valtio järjestää minulle tarvittaessa kotiinkuljetuksen</c:v>
                </c:pt>
                <c:pt idx="4">
                  <c:v>2014, n=1000</c:v>
                </c:pt>
                <c:pt idx="5">
                  <c:v>2016, n=1000</c:v>
                </c:pt>
              </c:strCache>
            </c:strRef>
          </c:cat>
          <c:val>
            <c:numRef>
              <c:f>Taul1!$D$2:$D$7</c:f>
              <c:numCache>
                <c:formatCode>General</c:formatCode>
                <c:ptCount val="6"/>
                <c:pt idx="1">
                  <c:v>4</c:v>
                </c:pt>
                <c:pt idx="2">
                  <c:v>5</c:v>
                </c:pt>
                <c:pt idx="4">
                  <c:v>14</c:v>
                </c:pt>
                <c:pt idx="5">
                  <c:v>13</c:v>
                </c:pt>
              </c:numCache>
            </c:numRef>
          </c:val>
          <c:extLst>
            <c:ext xmlns:c16="http://schemas.microsoft.com/office/drawing/2014/chart" uri="{C3380CC4-5D6E-409C-BE32-E72D297353CC}">
              <c16:uniqueId val="{00000002-DAE7-4FEF-86A2-F594A9BCE371}"/>
            </c:ext>
          </c:extLst>
        </c:ser>
        <c:ser>
          <c:idx val="3"/>
          <c:order val="3"/>
          <c:tx>
            <c:strRef>
              <c:f>Taul1!$E$1</c:f>
              <c:strCache>
                <c:ptCount val="1"/>
                <c:pt idx="0">
                  <c:v>1 Täysin eri mieltä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2014, n=1000</c:v>
                </c:pt>
                <c:pt idx="2">
                  <c:v>2016, n=1000</c:v>
                </c:pt>
                <c:pt idx="3">
                  <c:v>Vakavan matkasairauden tai -tapaturman kohdatessa Suomen valtio järjestää minulle tarvittaessa kotiinkuljetuksen</c:v>
                </c:pt>
                <c:pt idx="4">
                  <c:v>2014, n=1000</c:v>
                </c:pt>
                <c:pt idx="5">
                  <c:v>2016, n=1000</c:v>
                </c:pt>
              </c:strCache>
            </c:strRef>
          </c:cat>
          <c:val>
            <c:numRef>
              <c:f>Taul1!$E$2:$E$7</c:f>
              <c:numCache>
                <c:formatCode>General</c:formatCode>
                <c:ptCount val="6"/>
                <c:pt idx="1">
                  <c:v>1</c:v>
                </c:pt>
                <c:pt idx="2">
                  <c:v>1</c:v>
                </c:pt>
                <c:pt idx="4">
                  <c:v>32</c:v>
                </c:pt>
                <c:pt idx="5">
                  <c:v>31</c:v>
                </c:pt>
              </c:numCache>
            </c:numRef>
          </c:val>
          <c:extLst>
            <c:ext xmlns:c16="http://schemas.microsoft.com/office/drawing/2014/chart" uri="{C3380CC4-5D6E-409C-BE32-E72D297353CC}">
              <c16:uniqueId val="{00000003-DAE7-4FEF-86A2-F594A9BCE371}"/>
            </c:ext>
          </c:extLst>
        </c:ser>
        <c:ser>
          <c:idx val="4"/>
          <c:order val="4"/>
          <c:tx>
            <c:strRef>
              <c:f>Taul1!$F$1</c:f>
              <c:strCache>
                <c:ptCount val="1"/>
                <c:pt idx="0">
                  <c:v>Ei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Matkasairaudet ja -tapaturmat korvaava matkavakuutus on tarpeellinen aina matkustettaessa</c:v>
                </c:pt>
                <c:pt idx="1">
                  <c:v>2014, n=1000</c:v>
                </c:pt>
                <c:pt idx="2">
                  <c:v>2016, n=1000</c:v>
                </c:pt>
                <c:pt idx="3">
                  <c:v>Vakavan matkasairauden tai -tapaturman kohdatessa Suomen valtio järjestää minulle tarvittaessa kotiinkuljetuksen</c:v>
                </c:pt>
                <c:pt idx="4">
                  <c:v>2014, n=1000</c:v>
                </c:pt>
                <c:pt idx="5">
                  <c:v>2016, n=1000</c:v>
                </c:pt>
              </c:strCache>
            </c:strRef>
          </c:cat>
          <c:val>
            <c:numRef>
              <c:f>Taul1!$F$2:$F$7</c:f>
              <c:numCache>
                <c:formatCode>General</c:formatCode>
                <c:ptCount val="6"/>
                <c:pt idx="2">
                  <c:v>3</c:v>
                </c:pt>
                <c:pt idx="4">
                  <c:v>24</c:v>
                </c:pt>
                <c:pt idx="5">
                  <c:v>23</c:v>
                </c:pt>
              </c:numCache>
            </c:numRef>
          </c:val>
          <c:extLst>
            <c:ext xmlns:c16="http://schemas.microsoft.com/office/drawing/2014/chart" uri="{C3380CC4-5D6E-409C-BE32-E72D297353CC}">
              <c16:uniqueId val="{00000004-DAE7-4FEF-86A2-F594A9BCE371}"/>
            </c:ext>
          </c:extLst>
        </c:ser>
        <c:dLbls>
          <c:showLegendKey val="0"/>
          <c:showVal val="0"/>
          <c:showCatName val="0"/>
          <c:showSerName val="0"/>
          <c:showPercent val="0"/>
          <c:showBubbleSize val="0"/>
        </c:dLbls>
        <c:gapWidth val="150"/>
        <c:overlap val="100"/>
        <c:axId val="428017768"/>
        <c:axId val="428022080"/>
      </c:barChart>
      <c:catAx>
        <c:axId val="428017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22080"/>
        <c:crosses val="autoZero"/>
        <c:auto val="1"/>
        <c:lblAlgn val="ctr"/>
        <c:lblOffset val="100"/>
        <c:noMultiLvlLbl val="0"/>
      </c:catAx>
      <c:valAx>
        <c:axId val="4280220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17768"/>
        <c:crosses val="autoZero"/>
        <c:crossBetween val="between"/>
        <c:majorUnit val="0.2"/>
      </c:valAx>
      <c:spPr>
        <a:noFill/>
        <a:ln>
          <a:noFill/>
        </a:ln>
        <a:effectLst/>
      </c:spPr>
    </c:plotArea>
    <c:legend>
      <c:legendPos val="b"/>
      <c:layout>
        <c:manualLayout>
          <c:xMode val="edge"/>
          <c:yMode val="edge"/>
          <c:x val="0.2158599942449054"/>
          <c:y val="0.92820376115858949"/>
          <c:w val="0.77486402994551684"/>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Kyllä-osuudet</a:t>
            </a:r>
            <a:r>
              <a:rPr lang="fi-FI" sz="1200" dirty="0">
                <a:effectLst/>
              </a:rPr>
              <a:t>,</a:t>
            </a:r>
            <a:r>
              <a:rPr lang="fi-FI" sz="1200" baseline="0" dirty="0">
                <a:effectLst/>
              </a:rPr>
              <a:t> </a:t>
            </a:r>
            <a:r>
              <a:rPr lang="fi-FI" sz="1200" dirty="0">
                <a:effectLst/>
              </a:rPr>
              <a:t>% vastaajista</a:t>
            </a:r>
            <a:endParaRPr lang="fi-FI" sz="1400" dirty="0">
              <a:effectLst/>
            </a:endParaRPr>
          </a:p>
        </c:rich>
      </c:tx>
      <c:layout>
        <c:manualLayout>
          <c:xMode val="edge"/>
          <c:yMode val="edge"/>
          <c:x val="0.24109936575052868"/>
          <c:y val="0"/>
        </c:manualLayout>
      </c:layout>
      <c:overlay val="0"/>
      <c:spPr>
        <a:noFill/>
        <a:ln>
          <a:noFill/>
        </a:ln>
        <a:effectLst/>
      </c:spPr>
    </c:title>
    <c:autoTitleDeleted val="0"/>
    <c:plotArea>
      <c:layout>
        <c:manualLayout>
          <c:layoutTarget val="inner"/>
          <c:xMode val="edge"/>
          <c:yMode val="edge"/>
          <c:x val="0.24698982394642544"/>
          <c:y val="0.14195853541066977"/>
          <c:w val="0.72766131506289022"/>
          <c:h val="0.82674701224224678"/>
        </c:manualLayout>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Kaikki, n=1000</c:v>
                </c:pt>
                <c:pt idx="1">
                  <c:v>SUKUPUOLI</c:v>
                </c:pt>
                <c:pt idx="2">
                  <c:v>Nainen, n=513</c:v>
                </c:pt>
                <c:pt idx="3">
                  <c:v>Mies, n=487</c:v>
                </c:pt>
                <c:pt idx="4">
                  <c:v>IKÄRYHMÄ</c:v>
                </c:pt>
                <c:pt idx="5">
                  <c:v>18-29 vuotta, n=230</c:v>
                </c:pt>
                <c:pt idx="6">
                  <c:v>30-39 vuotta, n=160</c:v>
                </c:pt>
                <c:pt idx="7">
                  <c:v>40-49 vuotta, n=170</c:v>
                </c:pt>
                <c:pt idx="8">
                  <c:v>50-59 vuotta, n=170</c:v>
                </c:pt>
                <c:pt idx="9">
                  <c:v>60-79 vuotta, n=270</c:v>
                </c:pt>
                <c:pt idx="10">
                  <c:v>AMMATTI</c:v>
                </c:pt>
                <c:pt idx="11">
                  <c:v>Työväestö, n=232</c:v>
                </c:pt>
                <c:pt idx="12">
                  <c:v>Toimihenkilö, n=262</c:v>
                </c:pt>
                <c:pt idx="13">
                  <c:v>Johtava asema/yksityisyrittäjä, n=87</c:v>
                </c:pt>
              </c:strCache>
            </c:strRef>
          </c:cat>
          <c:val>
            <c:numRef>
              <c:f>Taul1!$B$2:$B$15</c:f>
              <c:numCache>
                <c:formatCode>General</c:formatCode>
                <c:ptCount val="14"/>
                <c:pt idx="0">
                  <c:v>14</c:v>
                </c:pt>
                <c:pt idx="2">
                  <c:v>13</c:v>
                </c:pt>
                <c:pt idx="3">
                  <c:v>15</c:v>
                </c:pt>
                <c:pt idx="5">
                  <c:v>2</c:v>
                </c:pt>
                <c:pt idx="6">
                  <c:v>19</c:v>
                </c:pt>
                <c:pt idx="7">
                  <c:v>24</c:v>
                </c:pt>
                <c:pt idx="8">
                  <c:v>23</c:v>
                </c:pt>
                <c:pt idx="9">
                  <c:v>9</c:v>
                </c:pt>
                <c:pt idx="11">
                  <c:v>13</c:v>
                </c:pt>
                <c:pt idx="12">
                  <c:v>22</c:v>
                </c:pt>
                <c:pt idx="13">
                  <c:v>29</c:v>
                </c:pt>
              </c:numCache>
            </c:numRef>
          </c:val>
          <c:extLst>
            <c:ext xmlns:c16="http://schemas.microsoft.com/office/drawing/2014/chart" uri="{C3380CC4-5D6E-409C-BE32-E72D297353CC}">
              <c16:uniqueId val="{00000000-98D1-4F85-B22E-329172696D4C}"/>
            </c:ext>
          </c:extLst>
        </c:ser>
        <c:dLbls>
          <c:showLegendKey val="0"/>
          <c:showVal val="0"/>
          <c:showCatName val="0"/>
          <c:showSerName val="0"/>
          <c:showPercent val="0"/>
          <c:showBubbleSize val="0"/>
        </c:dLbls>
        <c:gapWidth val="150"/>
        <c:axId val="428019336"/>
        <c:axId val="428020120"/>
      </c:barChart>
      <c:catAx>
        <c:axId val="428019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20120"/>
        <c:crosses val="autoZero"/>
        <c:auto val="1"/>
        <c:lblAlgn val="ctr"/>
        <c:lblOffset val="100"/>
        <c:noMultiLvlLbl val="0"/>
      </c:catAx>
      <c:valAx>
        <c:axId val="428020120"/>
        <c:scaling>
          <c:orientation val="minMax"/>
          <c:max val="4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19336"/>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Kyllä-osuudet</a:t>
            </a:r>
            <a:r>
              <a:rPr lang="fi-FI" sz="1200" dirty="0">
                <a:effectLst/>
              </a:rPr>
              <a:t>,</a:t>
            </a:r>
            <a:r>
              <a:rPr lang="fi-FI" sz="1200" baseline="0" dirty="0">
                <a:effectLst/>
              </a:rPr>
              <a:t> </a:t>
            </a:r>
            <a:r>
              <a:rPr lang="fi-FI" sz="1200" dirty="0">
                <a:effectLst/>
              </a:rPr>
              <a:t>% vastaajista</a:t>
            </a:r>
            <a:endParaRPr lang="fi-FI" sz="1400" dirty="0">
              <a:effectLst/>
            </a:endParaRPr>
          </a:p>
        </c:rich>
      </c:tx>
      <c:layout>
        <c:manualLayout>
          <c:xMode val="edge"/>
          <c:yMode val="edge"/>
          <c:x val="0.24109936575052868"/>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Kaikki, n=1000</c:v>
                </c:pt>
                <c:pt idx="1">
                  <c:v>KOULUTUS</c:v>
                </c:pt>
                <c:pt idx="2">
                  <c:v>Kansa-/perus-/keski-/ammattikoulu, n=261</c:v>
                </c:pt>
                <c:pt idx="3">
                  <c:v>Ylioppilas/opisto, n=251</c:v>
                </c:pt>
                <c:pt idx="4">
                  <c:v>Ammattikorkeak., n=220</c:v>
                </c:pt>
                <c:pt idx="5">
                  <c:v>Yliopisto/korkeakoulu, n=264</c:v>
                </c:pt>
                <c:pt idx="6">
                  <c:v>TALOUDEN BRUTTOTULOT</c:v>
                </c:pt>
                <c:pt idx="7">
                  <c:v>Alle 30.000 EUR/v, n=271</c:v>
                </c:pt>
                <c:pt idx="8">
                  <c:v>30.001- 50.000 EUR/v, n=194</c:v>
                </c:pt>
                <c:pt idx="9">
                  <c:v>50.001- 70.000 EUR/v, n=154</c:v>
                </c:pt>
                <c:pt idx="10">
                  <c:v>Yli 70.001 EUR/v, n=224</c:v>
                </c:pt>
              </c:strCache>
            </c:strRef>
          </c:cat>
          <c:val>
            <c:numRef>
              <c:f>Taul1!$B$2:$B$12</c:f>
              <c:numCache>
                <c:formatCode>General</c:formatCode>
                <c:ptCount val="11"/>
                <c:pt idx="0">
                  <c:v>14</c:v>
                </c:pt>
                <c:pt idx="2">
                  <c:v>8</c:v>
                </c:pt>
                <c:pt idx="3">
                  <c:v>11</c:v>
                </c:pt>
                <c:pt idx="4">
                  <c:v>19</c:v>
                </c:pt>
                <c:pt idx="5">
                  <c:v>18</c:v>
                </c:pt>
                <c:pt idx="7">
                  <c:v>5</c:v>
                </c:pt>
                <c:pt idx="8">
                  <c:v>13</c:v>
                </c:pt>
                <c:pt idx="9">
                  <c:v>17</c:v>
                </c:pt>
                <c:pt idx="10">
                  <c:v>24</c:v>
                </c:pt>
              </c:numCache>
            </c:numRef>
          </c:val>
          <c:extLst>
            <c:ext xmlns:c16="http://schemas.microsoft.com/office/drawing/2014/chart" uri="{C3380CC4-5D6E-409C-BE32-E72D297353CC}">
              <c16:uniqueId val="{00000000-5F59-4946-99AD-2289083BCDB5}"/>
            </c:ext>
          </c:extLst>
        </c:ser>
        <c:dLbls>
          <c:showLegendKey val="0"/>
          <c:showVal val="0"/>
          <c:showCatName val="0"/>
          <c:showSerName val="0"/>
          <c:showPercent val="0"/>
          <c:showBubbleSize val="0"/>
        </c:dLbls>
        <c:gapWidth val="150"/>
        <c:axId val="428016200"/>
        <c:axId val="428016592"/>
      </c:barChart>
      <c:catAx>
        <c:axId val="428016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8016592"/>
        <c:crosses val="autoZero"/>
        <c:auto val="1"/>
        <c:lblAlgn val="ctr"/>
        <c:lblOffset val="100"/>
        <c:noMultiLvlLbl val="0"/>
      </c:catAx>
      <c:valAx>
        <c:axId val="428016592"/>
        <c:scaling>
          <c:orientation val="minMax"/>
          <c:max val="4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16200"/>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2016, n=1000</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Itse otettu</c:v>
                </c:pt>
                <c:pt idx="1">
                  <c:v>Työnantajan ottama</c:v>
                </c:pt>
                <c:pt idx="2">
                  <c:v>Ei ole</c:v>
                </c:pt>
              </c:strCache>
            </c:strRef>
          </c:cat>
          <c:val>
            <c:numRef>
              <c:f>Taul1!$B$2:$B$4</c:f>
              <c:numCache>
                <c:formatCode>General</c:formatCode>
                <c:ptCount val="3"/>
                <c:pt idx="0">
                  <c:v>13</c:v>
                </c:pt>
                <c:pt idx="1">
                  <c:v>2</c:v>
                </c:pt>
                <c:pt idx="2">
                  <c:v>85</c:v>
                </c:pt>
              </c:numCache>
            </c:numRef>
          </c:val>
          <c:extLst>
            <c:ext xmlns:c16="http://schemas.microsoft.com/office/drawing/2014/chart" uri="{C3380CC4-5D6E-409C-BE32-E72D297353CC}">
              <c16:uniqueId val="{00000000-6A70-4219-97E2-40E0DDA899D1}"/>
            </c:ext>
          </c:extLst>
        </c:ser>
        <c:ser>
          <c:idx val="1"/>
          <c:order val="1"/>
          <c:tx>
            <c:strRef>
              <c:f>Taul1!$C$1</c:f>
              <c:strCache>
                <c:ptCount val="1"/>
                <c:pt idx="0">
                  <c:v>2014, n=1000</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Taul1!$A$2:$A$4</c:f>
              <c:strCache>
                <c:ptCount val="3"/>
                <c:pt idx="0">
                  <c:v>Itse otettu</c:v>
                </c:pt>
                <c:pt idx="1">
                  <c:v>Työnantajan ottama</c:v>
                </c:pt>
                <c:pt idx="2">
                  <c:v>Ei ole</c:v>
                </c:pt>
              </c:strCache>
            </c:strRef>
          </c:cat>
          <c:val>
            <c:numRef>
              <c:f>Taul1!$C$2:$C$4</c:f>
              <c:numCache>
                <c:formatCode>General</c:formatCode>
                <c:ptCount val="3"/>
                <c:pt idx="0">
                  <c:v>16</c:v>
                </c:pt>
                <c:pt idx="1">
                  <c:v>3</c:v>
                </c:pt>
                <c:pt idx="2">
                  <c:v>82</c:v>
                </c:pt>
              </c:numCache>
            </c:numRef>
          </c:val>
          <c:extLst>
            <c:ext xmlns:c16="http://schemas.microsoft.com/office/drawing/2014/chart" uri="{C3380CC4-5D6E-409C-BE32-E72D297353CC}">
              <c16:uniqueId val="{00000001-6A70-4219-97E2-40E0DDA899D1}"/>
            </c:ext>
          </c:extLst>
        </c:ser>
        <c:dLbls>
          <c:showLegendKey val="0"/>
          <c:showVal val="0"/>
          <c:showCatName val="0"/>
          <c:showSerName val="0"/>
          <c:showPercent val="0"/>
          <c:showBubbleSize val="0"/>
        </c:dLbls>
        <c:gapWidth val="150"/>
        <c:axId val="428017376"/>
        <c:axId val="427941368"/>
      </c:barChart>
      <c:catAx>
        <c:axId val="42801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41368"/>
        <c:crosses val="autoZero"/>
        <c:auto val="1"/>
        <c:lblAlgn val="ctr"/>
        <c:lblOffset val="100"/>
        <c:noMultiLvlLbl val="0"/>
      </c:catAx>
      <c:valAx>
        <c:axId val="427941368"/>
        <c:scaling>
          <c:orientation val="minMax"/>
          <c:max val="10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8017376"/>
        <c:crosses val="autoZero"/>
        <c:crossBetween val="between"/>
        <c:majorUnit val="20"/>
        <c:minorUnit val="20"/>
      </c:valAx>
      <c:spPr>
        <a:noFill/>
        <a:ln>
          <a:noFill/>
        </a:ln>
        <a:effectLst/>
      </c:spPr>
    </c:plotArea>
    <c:legend>
      <c:legendPos val="b"/>
      <c:layout>
        <c:manualLayout>
          <c:xMode val="edge"/>
          <c:yMode val="edge"/>
          <c:x val="0.35237464238746091"/>
          <c:y val="0.92820376115858949"/>
          <c:w val="0.56266113670252105"/>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Kyllä-osuudet</a:t>
            </a:r>
            <a:r>
              <a:rPr lang="fi-FI" sz="1200" dirty="0">
                <a:effectLst/>
              </a:rPr>
              <a:t>,</a:t>
            </a:r>
            <a:r>
              <a:rPr lang="fi-FI" sz="1200" baseline="0" dirty="0">
                <a:effectLst/>
              </a:rPr>
              <a:t> </a:t>
            </a:r>
            <a:r>
              <a:rPr lang="fi-FI" sz="1200" dirty="0">
                <a:effectLst/>
              </a:rPr>
              <a:t>% vastaajista</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Sarake8</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2010, n=994</c:v>
                </c:pt>
                <c:pt idx="1">
                  <c:v>2012, n=1026</c:v>
                </c:pt>
                <c:pt idx="2">
                  <c:v>2014, n=1000</c:v>
                </c:pt>
                <c:pt idx="3">
                  <c:v>2016, n=1000</c:v>
                </c:pt>
              </c:strCache>
            </c:strRef>
          </c:cat>
          <c:val>
            <c:numRef>
              <c:f>Taul1!$B$2:$B$5</c:f>
              <c:numCache>
                <c:formatCode>General</c:formatCode>
                <c:ptCount val="4"/>
                <c:pt idx="0">
                  <c:v>39</c:v>
                </c:pt>
                <c:pt idx="1">
                  <c:v>41</c:v>
                </c:pt>
                <c:pt idx="2">
                  <c:v>37</c:v>
                </c:pt>
                <c:pt idx="3">
                  <c:v>36</c:v>
                </c:pt>
              </c:numCache>
            </c:numRef>
          </c:val>
          <c:extLst>
            <c:ext xmlns:c16="http://schemas.microsoft.com/office/drawing/2014/chart" uri="{C3380CC4-5D6E-409C-BE32-E72D297353CC}">
              <c16:uniqueId val="{00000000-68A4-499F-B42E-BF49E8A8D793}"/>
            </c:ext>
          </c:extLst>
        </c:ser>
        <c:dLbls>
          <c:showLegendKey val="0"/>
          <c:showVal val="0"/>
          <c:showCatName val="0"/>
          <c:showSerName val="0"/>
          <c:showPercent val="0"/>
          <c:showBubbleSize val="0"/>
        </c:dLbls>
        <c:gapWidth val="150"/>
        <c:axId val="427933920"/>
        <c:axId val="427939016"/>
      </c:barChart>
      <c:catAx>
        <c:axId val="42793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39016"/>
        <c:crosses val="autoZero"/>
        <c:auto val="1"/>
        <c:lblAlgn val="ctr"/>
        <c:lblOffset val="100"/>
        <c:noMultiLvlLbl val="0"/>
      </c:catAx>
      <c:valAx>
        <c:axId val="427939016"/>
        <c:scaling>
          <c:orientation val="minMax"/>
          <c:max val="5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392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2016, n=361</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Alle 25.000 euroa</c:v>
                </c:pt>
                <c:pt idx="1">
                  <c:v>25.000 - 50.000 euroa</c:v>
                </c:pt>
                <c:pt idx="2">
                  <c:v>Yli 50.000 euroa</c:v>
                </c:pt>
                <c:pt idx="3">
                  <c:v>Ei osaa/halua sanoa</c:v>
                </c:pt>
              </c:strCache>
            </c:strRef>
          </c:cat>
          <c:val>
            <c:numRef>
              <c:f>Taul1!$B$2:$B$5</c:f>
              <c:numCache>
                <c:formatCode>General</c:formatCode>
                <c:ptCount val="4"/>
                <c:pt idx="0">
                  <c:v>19</c:v>
                </c:pt>
                <c:pt idx="1">
                  <c:v>31</c:v>
                </c:pt>
                <c:pt idx="2">
                  <c:v>19</c:v>
                </c:pt>
                <c:pt idx="3">
                  <c:v>30</c:v>
                </c:pt>
              </c:numCache>
            </c:numRef>
          </c:val>
          <c:extLst>
            <c:ext xmlns:c16="http://schemas.microsoft.com/office/drawing/2014/chart" uri="{C3380CC4-5D6E-409C-BE32-E72D297353CC}">
              <c16:uniqueId val="{00000000-370D-4D01-96CA-D12B4A8A3641}"/>
            </c:ext>
          </c:extLst>
        </c:ser>
        <c:ser>
          <c:idx val="1"/>
          <c:order val="1"/>
          <c:tx>
            <c:strRef>
              <c:f>Taul1!$C$1</c:f>
              <c:strCache>
                <c:ptCount val="1"/>
                <c:pt idx="0">
                  <c:v>2014, n=374</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Taul1!$A$2:$A$5</c:f>
              <c:strCache>
                <c:ptCount val="4"/>
                <c:pt idx="0">
                  <c:v>Alle 25.000 euroa</c:v>
                </c:pt>
                <c:pt idx="1">
                  <c:v>25.000 - 50.000 euroa</c:v>
                </c:pt>
                <c:pt idx="2">
                  <c:v>Yli 50.000 euroa</c:v>
                </c:pt>
                <c:pt idx="3">
                  <c:v>Ei osaa/halua sanoa</c:v>
                </c:pt>
              </c:strCache>
            </c:strRef>
          </c:cat>
          <c:val>
            <c:numRef>
              <c:f>Taul1!$C$2:$C$5</c:f>
              <c:numCache>
                <c:formatCode>General</c:formatCode>
                <c:ptCount val="4"/>
                <c:pt idx="0">
                  <c:v>27</c:v>
                </c:pt>
                <c:pt idx="1">
                  <c:v>29</c:v>
                </c:pt>
                <c:pt idx="2">
                  <c:v>21</c:v>
                </c:pt>
                <c:pt idx="3">
                  <c:v>24</c:v>
                </c:pt>
              </c:numCache>
            </c:numRef>
          </c:val>
          <c:extLst>
            <c:ext xmlns:c16="http://schemas.microsoft.com/office/drawing/2014/chart" uri="{C3380CC4-5D6E-409C-BE32-E72D297353CC}">
              <c16:uniqueId val="{00000001-370D-4D01-96CA-D12B4A8A3641}"/>
            </c:ext>
          </c:extLst>
        </c:ser>
        <c:dLbls>
          <c:showLegendKey val="0"/>
          <c:showVal val="0"/>
          <c:showCatName val="0"/>
          <c:showSerName val="0"/>
          <c:showPercent val="0"/>
          <c:showBubbleSize val="0"/>
        </c:dLbls>
        <c:gapWidth val="150"/>
        <c:axId val="427935096"/>
        <c:axId val="427936664"/>
      </c:barChart>
      <c:catAx>
        <c:axId val="427935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36664"/>
        <c:crosses val="autoZero"/>
        <c:auto val="1"/>
        <c:lblAlgn val="ctr"/>
        <c:lblOffset val="100"/>
        <c:noMultiLvlLbl val="0"/>
      </c:catAx>
      <c:valAx>
        <c:axId val="427936664"/>
        <c:scaling>
          <c:orientation val="minMax"/>
          <c:max val="5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5096"/>
        <c:crosses val="autoZero"/>
        <c:crossBetween val="between"/>
        <c:majorUnit val="10"/>
        <c:minorUnit val="10"/>
      </c:valAx>
      <c:spPr>
        <a:noFill/>
        <a:ln>
          <a:noFill/>
        </a:ln>
        <a:effectLst/>
      </c:spPr>
    </c:plotArea>
    <c:legend>
      <c:legendPos val="b"/>
      <c:layout>
        <c:manualLayout>
          <c:xMode val="edge"/>
          <c:yMode val="edge"/>
          <c:x val="0.35237464238746091"/>
          <c:y val="0.92820376115858949"/>
          <c:w val="0.56266113670252105"/>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29481066452325"/>
          <c:y val="0.14195853541066977"/>
          <c:w val="0.71691783770157724"/>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n=994</c:v>
                </c:pt>
                <c:pt idx="1">
                  <c:v>2012, n=1026</c:v>
                </c:pt>
                <c:pt idx="2">
                  <c:v>2014, n=1000</c:v>
                </c:pt>
                <c:pt idx="3">
                  <c:v>2016, n=1000</c:v>
                </c:pt>
              </c:strCache>
            </c:strRef>
          </c:cat>
          <c:val>
            <c:numRef>
              <c:f>Taul1!$B$2:$B$5</c:f>
              <c:numCache>
                <c:formatCode>General</c:formatCode>
                <c:ptCount val="4"/>
                <c:pt idx="0">
                  <c:v>22</c:v>
                </c:pt>
                <c:pt idx="1">
                  <c:v>24</c:v>
                </c:pt>
                <c:pt idx="2">
                  <c:v>33</c:v>
                </c:pt>
                <c:pt idx="3">
                  <c:v>32</c:v>
                </c:pt>
              </c:numCache>
            </c:numRef>
          </c:val>
          <c:extLst>
            <c:ext xmlns:c16="http://schemas.microsoft.com/office/drawing/2014/chart" uri="{C3380CC4-5D6E-409C-BE32-E72D297353CC}">
              <c16:uniqueId val="{00000000-A4FB-496A-B0FB-314327729D5E}"/>
            </c:ext>
          </c:extLst>
        </c:ser>
        <c:ser>
          <c:idx val="1"/>
          <c:order val="1"/>
          <c:tx>
            <c:strRef>
              <c:f>Taul1!$C$1</c:f>
              <c:strCache>
                <c:ptCount val="1"/>
                <c:pt idx="0">
                  <c:v>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n=994</c:v>
                </c:pt>
                <c:pt idx="1">
                  <c:v>2012, n=1026</c:v>
                </c:pt>
                <c:pt idx="2">
                  <c:v>2014, n=1000</c:v>
                </c:pt>
                <c:pt idx="3">
                  <c:v>2016, n=1000</c:v>
                </c:pt>
              </c:strCache>
            </c:strRef>
          </c:cat>
          <c:val>
            <c:numRef>
              <c:f>Taul1!$C$2:$C$5</c:f>
              <c:numCache>
                <c:formatCode>General</c:formatCode>
                <c:ptCount val="4"/>
                <c:pt idx="0">
                  <c:v>78</c:v>
                </c:pt>
                <c:pt idx="1">
                  <c:v>76</c:v>
                </c:pt>
                <c:pt idx="2">
                  <c:v>67</c:v>
                </c:pt>
                <c:pt idx="3">
                  <c:v>68</c:v>
                </c:pt>
              </c:numCache>
            </c:numRef>
          </c:val>
          <c:extLst>
            <c:ext xmlns:c16="http://schemas.microsoft.com/office/drawing/2014/chart" uri="{C3380CC4-5D6E-409C-BE32-E72D297353CC}">
              <c16:uniqueId val="{00000001-A4FB-496A-B0FB-314327729D5E}"/>
            </c:ext>
          </c:extLst>
        </c:ser>
        <c:dLbls>
          <c:showLegendKey val="0"/>
          <c:showVal val="0"/>
          <c:showCatName val="0"/>
          <c:showSerName val="0"/>
          <c:showPercent val="0"/>
          <c:showBubbleSize val="0"/>
        </c:dLbls>
        <c:gapWidth val="150"/>
        <c:overlap val="100"/>
        <c:axId val="364314992"/>
        <c:axId val="364318912"/>
      </c:barChart>
      <c:catAx>
        <c:axId val="364314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8912"/>
        <c:crosses val="autoZero"/>
        <c:auto val="1"/>
        <c:lblAlgn val="ctr"/>
        <c:lblOffset val="100"/>
        <c:noMultiLvlLbl val="0"/>
      </c:catAx>
      <c:valAx>
        <c:axId val="3643189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4992"/>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A7A7A"/>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err="1">
                <a:effectLst/>
              </a:rPr>
              <a:t>Kyllä-osuudet</a:t>
            </a:r>
            <a:r>
              <a:rPr lang="fi-FI" sz="1200" dirty="0">
                <a:effectLst/>
              </a:rPr>
              <a:t>,</a:t>
            </a:r>
            <a:r>
              <a:rPr lang="fi-FI" sz="1200" baseline="0" dirty="0">
                <a:effectLst/>
              </a:rPr>
              <a:t> </a:t>
            </a:r>
            <a:r>
              <a:rPr lang="fi-FI" sz="1200" dirty="0">
                <a:effectLst/>
              </a:rPr>
              <a:t>% vastaajista</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Sarake8</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2010, n=994</c:v>
                </c:pt>
                <c:pt idx="1">
                  <c:v>2012, n=1026</c:v>
                </c:pt>
                <c:pt idx="2">
                  <c:v>2014, n=1000</c:v>
                </c:pt>
                <c:pt idx="3">
                  <c:v>2016, n=1000</c:v>
                </c:pt>
              </c:strCache>
            </c:strRef>
          </c:cat>
          <c:val>
            <c:numRef>
              <c:f>Taul1!$B$2:$B$5</c:f>
              <c:numCache>
                <c:formatCode>General</c:formatCode>
                <c:ptCount val="4"/>
                <c:pt idx="0">
                  <c:v>11</c:v>
                </c:pt>
                <c:pt idx="1">
                  <c:v>10</c:v>
                </c:pt>
                <c:pt idx="2">
                  <c:v>10</c:v>
                </c:pt>
                <c:pt idx="3">
                  <c:v>8</c:v>
                </c:pt>
              </c:numCache>
            </c:numRef>
          </c:val>
          <c:extLst>
            <c:ext xmlns:c16="http://schemas.microsoft.com/office/drawing/2014/chart" uri="{C3380CC4-5D6E-409C-BE32-E72D297353CC}">
              <c16:uniqueId val="{00000000-9C29-4D58-B4FF-2EE4726FF6B6}"/>
            </c:ext>
          </c:extLst>
        </c:ser>
        <c:dLbls>
          <c:showLegendKey val="0"/>
          <c:showVal val="0"/>
          <c:showCatName val="0"/>
          <c:showSerName val="0"/>
          <c:showPercent val="0"/>
          <c:showBubbleSize val="0"/>
        </c:dLbls>
        <c:gapWidth val="150"/>
        <c:axId val="427939408"/>
        <c:axId val="427940584"/>
      </c:barChart>
      <c:catAx>
        <c:axId val="427939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40584"/>
        <c:crosses val="autoZero"/>
        <c:auto val="1"/>
        <c:lblAlgn val="ctr"/>
        <c:lblOffset val="100"/>
        <c:noMultiLvlLbl val="0"/>
      </c:catAx>
      <c:valAx>
        <c:axId val="427940584"/>
        <c:scaling>
          <c:orientation val="minMax"/>
          <c:max val="2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9408"/>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39090305043793416"/>
          <c:y val="8.5348506401137988E-3"/>
        </c:manualLayout>
      </c:layout>
      <c:overlay val="0"/>
      <c:spPr>
        <a:noFill/>
        <a:ln>
          <a:noFill/>
        </a:ln>
        <a:effectLst/>
      </c:spPr>
    </c:title>
    <c:autoTitleDeleted val="0"/>
    <c:plotArea>
      <c:layout>
        <c:manualLayout>
          <c:layoutTarget val="inner"/>
          <c:xMode val="edge"/>
          <c:yMode val="edge"/>
          <c:x val="0.39222691243932789"/>
          <c:y val="0.14195853541066977"/>
          <c:w val="0.58029484158032041"/>
          <c:h val="0.75495077340083594"/>
        </c:manualLayout>
      </c:layout>
      <c:barChart>
        <c:barDir val="bar"/>
        <c:grouping val="clustered"/>
        <c:varyColors val="0"/>
        <c:ser>
          <c:idx val="0"/>
          <c:order val="0"/>
          <c:tx>
            <c:strRef>
              <c:f>Taul1!$B$1</c:f>
              <c:strCache>
                <c:ptCount val="1"/>
                <c:pt idx="0">
                  <c:v>2016, n=1000</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Taul1!$B$2:$B$5</c:f>
              <c:numCache>
                <c:formatCode>General</c:formatCode>
                <c:ptCount val="4"/>
                <c:pt idx="0">
                  <c:v>18</c:v>
                </c:pt>
                <c:pt idx="1">
                  <c:v>12</c:v>
                </c:pt>
                <c:pt idx="2">
                  <c:v>2</c:v>
                </c:pt>
                <c:pt idx="3">
                  <c:v>75</c:v>
                </c:pt>
              </c:numCache>
            </c:numRef>
          </c:val>
          <c:extLst>
            <c:ext xmlns:c16="http://schemas.microsoft.com/office/drawing/2014/chart" uri="{C3380CC4-5D6E-409C-BE32-E72D297353CC}">
              <c16:uniqueId val="{00000000-6A7A-4201-91EB-DAB6CB40FA3A}"/>
            </c:ext>
          </c:extLst>
        </c:ser>
        <c:ser>
          <c:idx val="1"/>
          <c:order val="1"/>
          <c:tx>
            <c:strRef>
              <c:f>Taul1!$C$1</c:f>
              <c:strCache>
                <c:ptCount val="1"/>
                <c:pt idx="0">
                  <c:v>2014, n=1000</c:v>
                </c:pt>
              </c:strCache>
            </c:strRef>
          </c:tx>
          <c:invertIfNegative val="0"/>
          <c:dLbls>
            <c:spPr>
              <a:noFill/>
              <a:ln>
                <a:noFill/>
              </a:ln>
              <a:effectLst/>
            </c:spPr>
            <c:txPr>
              <a:bodyPr/>
              <a:lstStyle/>
              <a:p>
                <a:pPr>
                  <a:defRPr>
                    <a:solidFill>
                      <a:srgbClr val="66666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Taul1!$A$2:$A$5</c:f>
              <c:strCache>
                <c:ptCount val="4"/>
                <c:pt idx="0">
                  <c:v>Itselle otettu</c:v>
                </c:pt>
                <c:pt idx="1">
                  <c:v>Lapselle otettu</c:v>
                </c:pt>
                <c:pt idx="2">
                  <c:v>Työnantajan ottama</c:v>
                </c:pt>
                <c:pt idx="3">
                  <c:v>Ei ole</c:v>
                </c:pt>
              </c:strCache>
            </c:strRef>
          </c:cat>
          <c:val>
            <c:numRef>
              <c:f>Taul1!$C$2:$C$5</c:f>
              <c:numCache>
                <c:formatCode>General</c:formatCode>
                <c:ptCount val="4"/>
                <c:pt idx="0">
                  <c:v>16</c:v>
                </c:pt>
                <c:pt idx="1">
                  <c:v>13</c:v>
                </c:pt>
                <c:pt idx="2">
                  <c:v>3</c:v>
                </c:pt>
                <c:pt idx="3">
                  <c:v>74</c:v>
                </c:pt>
              </c:numCache>
            </c:numRef>
          </c:val>
          <c:extLst>
            <c:ext xmlns:c16="http://schemas.microsoft.com/office/drawing/2014/chart" uri="{C3380CC4-5D6E-409C-BE32-E72D297353CC}">
              <c16:uniqueId val="{00000001-6A7A-4201-91EB-DAB6CB40FA3A}"/>
            </c:ext>
          </c:extLst>
        </c:ser>
        <c:dLbls>
          <c:showLegendKey val="0"/>
          <c:showVal val="0"/>
          <c:showCatName val="0"/>
          <c:showSerName val="0"/>
          <c:showPercent val="0"/>
          <c:showBubbleSize val="0"/>
        </c:dLbls>
        <c:gapWidth val="150"/>
        <c:axId val="427939800"/>
        <c:axId val="427940192"/>
      </c:barChart>
      <c:catAx>
        <c:axId val="427939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40192"/>
        <c:crosses val="autoZero"/>
        <c:auto val="1"/>
        <c:lblAlgn val="ctr"/>
        <c:lblOffset val="100"/>
        <c:noMultiLvlLbl val="0"/>
      </c:catAx>
      <c:valAx>
        <c:axId val="427940192"/>
        <c:scaling>
          <c:orientation val="minMax"/>
          <c:max val="8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9800"/>
        <c:crosses val="autoZero"/>
        <c:crossBetween val="between"/>
        <c:majorUnit val="20"/>
        <c:minorUnit val="20"/>
      </c:valAx>
      <c:spPr>
        <a:noFill/>
        <a:ln>
          <a:noFill/>
        </a:ln>
        <a:effectLst/>
      </c:spPr>
    </c:plotArea>
    <c:legend>
      <c:legendPos val="b"/>
      <c:layout>
        <c:manualLayout>
          <c:xMode val="edge"/>
          <c:yMode val="edge"/>
          <c:x val="0.35237464238746091"/>
          <c:y val="0.92820376115858949"/>
          <c:w val="0.56266113670252105"/>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16740561763817577"/>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Taul1!$A$2:$A$21</c:f>
              <c:strCache>
                <c:ptCount val="20"/>
                <c:pt idx="0">
                  <c:v>SUKUPUOLI</c:v>
                </c:pt>
                <c:pt idx="1">
                  <c:v>Nainen</c:v>
                </c:pt>
                <c:pt idx="2">
                  <c:v>Mies</c:v>
                </c:pt>
                <c:pt idx="3">
                  <c:v>IKÄRYHMÄ</c:v>
                </c:pt>
                <c:pt idx="4">
                  <c:v>18-29 vuotta</c:v>
                </c:pt>
                <c:pt idx="5">
                  <c:v>30-39 vuotta</c:v>
                </c:pt>
                <c:pt idx="6">
                  <c:v>40-49 vuotta</c:v>
                </c:pt>
                <c:pt idx="7">
                  <c:v>50-59 vuotta</c:v>
                </c:pt>
                <c:pt idx="8">
                  <c:v>60-79 vuotta</c:v>
                </c:pt>
                <c:pt idx="9">
                  <c:v>AMMATTI</c:v>
                </c:pt>
                <c:pt idx="10">
                  <c:v>Johtavassa asemassa oleva</c:v>
                </c:pt>
                <c:pt idx="11">
                  <c:v>Ylempi toimihenkilö</c:v>
                </c:pt>
                <c:pt idx="12">
                  <c:v>Alempi toimihenkilö</c:v>
                </c:pt>
                <c:pt idx="13">
                  <c:v>Työväestö</c:v>
                </c:pt>
                <c:pt idx="14">
                  <c:v>Yksityisyrittäjä</c:v>
                </c:pt>
                <c:pt idx="15">
                  <c:v>Lomautettuna/työtön</c:v>
                </c:pt>
                <c:pt idx="16">
                  <c:v>Maanviljelijä</c:v>
                </c:pt>
                <c:pt idx="17">
                  <c:v>Opiskelija/koululainen</c:v>
                </c:pt>
                <c:pt idx="18">
                  <c:v>Eläkeläinen</c:v>
                </c:pt>
                <c:pt idx="19">
                  <c:v>Muu</c:v>
                </c:pt>
              </c:strCache>
            </c:strRef>
          </c:cat>
          <c:val>
            <c:numRef>
              <c:f>Taul1!$B$2:$B$21</c:f>
              <c:numCache>
                <c:formatCode>General</c:formatCode>
                <c:ptCount val="20"/>
                <c:pt idx="1">
                  <c:v>51</c:v>
                </c:pt>
                <c:pt idx="2">
                  <c:v>49</c:v>
                </c:pt>
                <c:pt idx="4">
                  <c:v>23</c:v>
                </c:pt>
                <c:pt idx="5">
                  <c:v>16</c:v>
                </c:pt>
                <c:pt idx="6">
                  <c:v>17</c:v>
                </c:pt>
                <c:pt idx="7">
                  <c:v>17</c:v>
                </c:pt>
                <c:pt idx="8">
                  <c:v>27</c:v>
                </c:pt>
                <c:pt idx="10">
                  <c:v>3</c:v>
                </c:pt>
                <c:pt idx="11">
                  <c:v>14</c:v>
                </c:pt>
                <c:pt idx="12">
                  <c:v>12</c:v>
                </c:pt>
                <c:pt idx="13">
                  <c:v>23</c:v>
                </c:pt>
                <c:pt idx="14">
                  <c:v>5</c:v>
                </c:pt>
                <c:pt idx="15">
                  <c:v>6</c:v>
                </c:pt>
                <c:pt idx="16">
                  <c:v>1</c:v>
                </c:pt>
                <c:pt idx="17">
                  <c:v>10</c:v>
                </c:pt>
                <c:pt idx="18">
                  <c:v>22</c:v>
                </c:pt>
                <c:pt idx="19">
                  <c:v>3</c:v>
                </c:pt>
              </c:numCache>
            </c:numRef>
          </c:val>
          <c:extLst>
            <c:ext xmlns:c16="http://schemas.microsoft.com/office/drawing/2014/chart" uri="{C3380CC4-5D6E-409C-BE32-E72D297353CC}">
              <c16:uniqueId val="{00000000-81AB-4115-B55B-DB7F95D97A1F}"/>
            </c:ext>
          </c:extLst>
        </c:ser>
        <c:dLbls>
          <c:showLegendKey val="0"/>
          <c:showVal val="0"/>
          <c:showCatName val="0"/>
          <c:showSerName val="0"/>
          <c:showPercent val="0"/>
          <c:showBubbleSize val="0"/>
        </c:dLbls>
        <c:gapWidth val="150"/>
        <c:axId val="427937056"/>
        <c:axId val="427935488"/>
      </c:barChart>
      <c:catAx>
        <c:axId val="427937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35488"/>
        <c:crosses val="autoZero"/>
        <c:auto val="1"/>
        <c:lblAlgn val="ctr"/>
        <c:lblOffset val="100"/>
        <c:noMultiLvlLbl val="0"/>
      </c:catAx>
      <c:valAx>
        <c:axId val="427935488"/>
        <c:scaling>
          <c:orientation val="minMax"/>
          <c:max val="6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7056"/>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6767743884022954"/>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Taul1!$A$2:$A$18</c:f>
              <c:strCache>
                <c:ptCount val="17"/>
                <c:pt idx="0">
                  <c:v>KOULUTUS</c:v>
                </c:pt>
                <c:pt idx="1">
                  <c:v>Kansakoulu</c:v>
                </c:pt>
                <c:pt idx="2">
                  <c:v>Perus-/keski-/ammattikoulu</c:v>
                </c:pt>
                <c:pt idx="3">
                  <c:v>Ylioppilas/opisto</c:v>
                </c:pt>
                <c:pt idx="4">
                  <c:v>Ammattikorkeakoulu</c:v>
                </c:pt>
                <c:pt idx="5">
                  <c:v>Yliopisto/korkeakoulu</c:v>
                </c:pt>
                <c:pt idx="6">
                  <c:v>Muu</c:v>
                </c:pt>
                <c:pt idx="7">
                  <c:v>ELÄMÄNVAIHE</c:v>
                </c:pt>
                <c:pt idx="8">
                  <c:v>Asuu vanhempien luona</c:v>
                </c:pt>
                <c:pt idx="9">
                  <c:v>Asuu yksin omassa taloudessa</c:v>
                </c:pt>
                <c:pt idx="10">
                  <c:v>Asuu avo-/avioliitossa, ei lapsia</c:v>
                </c:pt>
                <c:pt idx="11">
                  <c:v>Asuu avo-/avioliitossa, alle 18-v lapsia kotona</c:v>
                </c:pt>
                <c:pt idx="12">
                  <c:v>Asuu avo-/avioliitossa, yli 18-v lapsia kotona</c:v>
                </c:pt>
                <c:pt idx="13">
                  <c:v>Asuu avo-/avioliitossa, lapset muuttaneet pois</c:v>
                </c:pt>
                <c:pt idx="14">
                  <c:v>Yksinhuoltaja, perheessä alle 18-v lapsia kotona</c:v>
                </c:pt>
                <c:pt idx="15">
                  <c:v>Yksinhuoltaja, perheessä yli 18-v lapsia kotona</c:v>
                </c:pt>
                <c:pt idx="16">
                  <c:v>Muu</c:v>
                </c:pt>
              </c:strCache>
            </c:strRef>
          </c:cat>
          <c:val>
            <c:numRef>
              <c:f>Taul1!$B$2:$B$18</c:f>
              <c:numCache>
                <c:formatCode>General</c:formatCode>
                <c:ptCount val="17"/>
                <c:pt idx="1">
                  <c:v>2</c:v>
                </c:pt>
                <c:pt idx="2">
                  <c:v>24</c:v>
                </c:pt>
                <c:pt idx="3">
                  <c:v>25</c:v>
                </c:pt>
                <c:pt idx="4">
                  <c:v>22</c:v>
                </c:pt>
                <c:pt idx="5">
                  <c:v>26</c:v>
                </c:pt>
                <c:pt idx="6">
                  <c:v>0</c:v>
                </c:pt>
                <c:pt idx="8">
                  <c:v>3</c:v>
                </c:pt>
                <c:pt idx="9">
                  <c:v>28</c:v>
                </c:pt>
                <c:pt idx="10">
                  <c:v>24</c:v>
                </c:pt>
                <c:pt idx="11">
                  <c:v>18</c:v>
                </c:pt>
                <c:pt idx="12">
                  <c:v>3</c:v>
                </c:pt>
                <c:pt idx="13">
                  <c:v>19</c:v>
                </c:pt>
                <c:pt idx="14">
                  <c:v>2</c:v>
                </c:pt>
                <c:pt idx="15">
                  <c:v>1</c:v>
                </c:pt>
                <c:pt idx="16">
                  <c:v>2</c:v>
                </c:pt>
              </c:numCache>
            </c:numRef>
          </c:val>
          <c:extLst>
            <c:ext xmlns:c16="http://schemas.microsoft.com/office/drawing/2014/chart" uri="{C3380CC4-5D6E-409C-BE32-E72D297353CC}">
              <c16:uniqueId val="{00000000-5285-4494-A183-C24D54C36E54}"/>
            </c:ext>
          </c:extLst>
        </c:ser>
        <c:dLbls>
          <c:showLegendKey val="0"/>
          <c:showVal val="0"/>
          <c:showCatName val="0"/>
          <c:showSerName val="0"/>
          <c:showPercent val="0"/>
          <c:showBubbleSize val="0"/>
        </c:dLbls>
        <c:gapWidth val="150"/>
        <c:axId val="427936272"/>
        <c:axId val="427937448"/>
      </c:barChart>
      <c:catAx>
        <c:axId val="42793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7937448"/>
        <c:crosses val="autoZero"/>
        <c:auto val="1"/>
        <c:lblAlgn val="ctr"/>
        <c:lblOffset val="100"/>
        <c:noMultiLvlLbl val="0"/>
      </c:catAx>
      <c:valAx>
        <c:axId val="427937448"/>
        <c:scaling>
          <c:orientation val="minMax"/>
          <c:max val="4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7936272"/>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157293868921778"/>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TALOUDEN KOKO</c:v>
                </c:pt>
                <c:pt idx="1">
                  <c:v>1 henkilö</c:v>
                </c:pt>
                <c:pt idx="2">
                  <c:v>2 henkilöä</c:v>
                </c:pt>
                <c:pt idx="3">
                  <c:v>3 henkilöä</c:v>
                </c:pt>
                <c:pt idx="4">
                  <c:v>4 henkilöä</c:v>
                </c:pt>
                <c:pt idx="5">
                  <c:v>5 henkilöä tai enemmän</c:v>
                </c:pt>
                <c:pt idx="6">
                  <c:v>ASUMISMUOTO</c:v>
                </c:pt>
                <c:pt idx="7">
                  <c:v>Omistusasunto</c:v>
                </c:pt>
                <c:pt idx="8">
                  <c:v>Työsuhdeasunto</c:v>
                </c:pt>
                <c:pt idx="9">
                  <c:v>Vuokra-asunto</c:v>
                </c:pt>
                <c:pt idx="10">
                  <c:v>Asumisoikeusasunto</c:v>
                </c:pt>
                <c:pt idx="11">
                  <c:v>Osaomistusasunto</c:v>
                </c:pt>
                <c:pt idx="12">
                  <c:v>Opiskelija-asuntola / opiskelija-asunto</c:v>
                </c:pt>
                <c:pt idx="13">
                  <c:v>Muu</c:v>
                </c:pt>
              </c:strCache>
            </c:strRef>
          </c:cat>
          <c:val>
            <c:numRef>
              <c:f>Taul1!$B$2:$B$15</c:f>
              <c:numCache>
                <c:formatCode>General</c:formatCode>
                <c:ptCount val="14"/>
                <c:pt idx="1">
                  <c:v>29</c:v>
                </c:pt>
                <c:pt idx="2">
                  <c:v>46</c:v>
                </c:pt>
                <c:pt idx="3">
                  <c:v>11</c:v>
                </c:pt>
                <c:pt idx="4">
                  <c:v>10</c:v>
                </c:pt>
                <c:pt idx="5">
                  <c:v>5</c:v>
                </c:pt>
                <c:pt idx="7">
                  <c:v>68</c:v>
                </c:pt>
                <c:pt idx="8">
                  <c:v>1</c:v>
                </c:pt>
                <c:pt idx="9">
                  <c:v>26</c:v>
                </c:pt>
                <c:pt idx="10">
                  <c:v>3</c:v>
                </c:pt>
                <c:pt idx="11">
                  <c:v>1</c:v>
                </c:pt>
                <c:pt idx="12">
                  <c:v>1</c:v>
                </c:pt>
                <c:pt idx="13">
                  <c:v>1</c:v>
                </c:pt>
              </c:numCache>
            </c:numRef>
          </c:val>
          <c:extLst>
            <c:ext xmlns:c16="http://schemas.microsoft.com/office/drawing/2014/chart" uri="{C3380CC4-5D6E-409C-BE32-E72D297353CC}">
              <c16:uniqueId val="{00000000-CE1D-42F3-ADDF-B4700917F466}"/>
            </c:ext>
          </c:extLst>
        </c:ser>
        <c:dLbls>
          <c:showLegendKey val="0"/>
          <c:showVal val="0"/>
          <c:showCatName val="0"/>
          <c:showSerName val="0"/>
          <c:showPercent val="0"/>
          <c:showBubbleSize val="0"/>
        </c:dLbls>
        <c:gapWidth val="150"/>
        <c:axId val="429208816"/>
        <c:axId val="429208032"/>
      </c:barChart>
      <c:catAx>
        <c:axId val="42920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9208032"/>
        <c:crosses val="autoZero"/>
        <c:auto val="1"/>
        <c:lblAlgn val="ctr"/>
        <c:lblOffset val="100"/>
        <c:noMultiLvlLbl val="0"/>
      </c:catAx>
      <c:valAx>
        <c:axId val="429208032"/>
        <c:scaling>
          <c:orientation val="minMax"/>
          <c:max val="8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9208816"/>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109936575052868"/>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TALOUDENBRUTTOTULOT VUODESSA</c:v>
                </c:pt>
                <c:pt idx="1">
                  <c:v>Alle 10.000 €</c:v>
                </c:pt>
                <c:pt idx="2">
                  <c:v>10.000 - 20.000 €</c:v>
                </c:pt>
                <c:pt idx="3">
                  <c:v>20.001 - 30.000 €</c:v>
                </c:pt>
                <c:pt idx="4">
                  <c:v>30.001 - 40.000 €</c:v>
                </c:pt>
                <c:pt idx="5">
                  <c:v>40.001 - 50.000 €</c:v>
                </c:pt>
                <c:pt idx="6">
                  <c:v>50.001 - 60.000 €</c:v>
                </c:pt>
                <c:pt idx="7">
                  <c:v>60.001 - 70.000 €</c:v>
                </c:pt>
                <c:pt idx="8">
                  <c:v>70.001 - 80.000 €</c:v>
                </c:pt>
                <c:pt idx="9">
                  <c:v>80.001 - 100.000 €</c:v>
                </c:pt>
                <c:pt idx="10">
                  <c:v>100.001 - 120.000 €</c:v>
                </c:pt>
                <c:pt idx="11">
                  <c:v>120.001 - 140.000 €</c:v>
                </c:pt>
                <c:pt idx="12">
                  <c:v>Yli 141.000 €</c:v>
                </c:pt>
                <c:pt idx="13">
                  <c:v>Ei osaa/halua sanoa</c:v>
                </c:pt>
              </c:strCache>
            </c:strRef>
          </c:cat>
          <c:val>
            <c:numRef>
              <c:f>Taul1!$B$2:$B$15</c:f>
              <c:numCache>
                <c:formatCode>General</c:formatCode>
                <c:ptCount val="14"/>
                <c:pt idx="1">
                  <c:v>6</c:v>
                </c:pt>
                <c:pt idx="2">
                  <c:v>10</c:v>
                </c:pt>
                <c:pt idx="3">
                  <c:v>11</c:v>
                </c:pt>
                <c:pt idx="4">
                  <c:v>11</c:v>
                </c:pt>
                <c:pt idx="5">
                  <c:v>9</c:v>
                </c:pt>
                <c:pt idx="6">
                  <c:v>8</c:v>
                </c:pt>
                <c:pt idx="7">
                  <c:v>7</c:v>
                </c:pt>
                <c:pt idx="8">
                  <c:v>6</c:v>
                </c:pt>
                <c:pt idx="9">
                  <c:v>8</c:v>
                </c:pt>
                <c:pt idx="10">
                  <c:v>4</c:v>
                </c:pt>
                <c:pt idx="11">
                  <c:v>2</c:v>
                </c:pt>
                <c:pt idx="12">
                  <c:v>2</c:v>
                </c:pt>
                <c:pt idx="13">
                  <c:v>16</c:v>
                </c:pt>
              </c:numCache>
            </c:numRef>
          </c:val>
          <c:extLst>
            <c:ext xmlns:c16="http://schemas.microsoft.com/office/drawing/2014/chart" uri="{C3380CC4-5D6E-409C-BE32-E72D297353CC}">
              <c16:uniqueId val="{00000000-1F3B-4B38-A541-9E2B5EB7B601}"/>
            </c:ext>
          </c:extLst>
        </c:ser>
        <c:dLbls>
          <c:showLegendKey val="0"/>
          <c:showVal val="0"/>
          <c:showCatName val="0"/>
          <c:showSerName val="0"/>
          <c:showPercent val="0"/>
          <c:showBubbleSize val="0"/>
        </c:dLbls>
        <c:gapWidth val="150"/>
        <c:axId val="429211168"/>
        <c:axId val="429213128"/>
      </c:barChart>
      <c:catAx>
        <c:axId val="429211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9213128"/>
        <c:crosses val="autoZero"/>
        <c:auto val="1"/>
        <c:lblAlgn val="ctr"/>
        <c:lblOffset val="100"/>
        <c:noMultiLvlLbl val="0"/>
      </c:catAx>
      <c:valAx>
        <c:axId val="429213128"/>
        <c:scaling>
          <c:orientation val="minMax"/>
          <c:max val="2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9211168"/>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930474176985805"/>
          <c:y val="0"/>
        </c:manualLayout>
      </c:layout>
      <c:overlay val="0"/>
      <c:spPr>
        <a:noFill/>
        <a:ln>
          <a:noFill/>
        </a:ln>
        <a:effectLst/>
      </c:spPr>
    </c:title>
    <c:autoTitleDeleted val="0"/>
    <c:plotArea>
      <c:layout/>
      <c:barChart>
        <c:barDir val="bar"/>
        <c:grouping val="cluster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Taul1!$A$2:$A$13</c:f>
              <c:strCache>
                <c:ptCount val="12"/>
                <c:pt idx="0">
                  <c:v>ASUINPAIKKA</c:v>
                </c:pt>
                <c:pt idx="1">
                  <c:v>Pääkaupunkiseutu (Hki, Espoo, Vantaa, Kauniainen)</c:v>
                </c:pt>
                <c:pt idx="2">
                  <c:v>Tampere / Turku</c:v>
                </c:pt>
                <c:pt idx="3">
                  <c:v>Muu yli 50.000 asukkaan kaupunki</c:v>
                </c:pt>
                <c:pt idx="4">
                  <c:v>Alle 50.000 asukkaan kaupunki</c:v>
                </c:pt>
                <c:pt idx="5">
                  <c:v>Maalaiskunta</c:v>
                </c:pt>
                <c:pt idx="6">
                  <c:v>ASUINALUE</c:v>
                </c:pt>
                <c:pt idx="7">
                  <c:v>Etelä-Suomi</c:v>
                </c:pt>
                <c:pt idx="8">
                  <c:v>Länsi-Suomi</c:v>
                </c:pt>
                <c:pt idx="9">
                  <c:v>Itä-Suomi</c:v>
                </c:pt>
                <c:pt idx="10">
                  <c:v>Oulu</c:v>
                </c:pt>
                <c:pt idx="11">
                  <c:v>Lappi</c:v>
                </c:pt>
              </c:strCache>
            </c:strRef>
          </c:cat>
          <c:val>
            <c:numRef>
              <c:f>Taul1!$B$2:$B$13</c:f>
              <c:numCache>
                <c:formatCode>General</c:formatCode>
                <c:ptCount val="12"/>
                <c:pt idx="1">
                  <c:v>23</c:v>
                </c:pt>
                <c:pt idx="2">
                  <c:v>14</c:v>
                </c:pt>
                <c:pt idx="3">
                  <c:v>24</c:v>
                </c:pt>
                <c:pt idx="4">
                  <c:v>22</c:v>
                </c:pt>
                <c:pt idx="5">
                  <c:v>17</c:v>
                </c:pt>
                <c:pt idx="7">
                  <c:v>42</c:v>
                </c:pt>
                <c:pt idx="8">
                  <c:v>35</c:v>
                </c:pt>
                <c:pt idx="9">
                  <c:v>10</c:v>
                </c:pt>
                <c:pt idx="10">
                  <c:v>9</c:v>
                </c:pt>
                <c:pt idx="11">
                  <c:v>3</c:v>
                </c:pt>
              </c:numCache>
            </c:numRef>
          </c:val>
          <c:extLst>
            <c:ext xmlns:c16="http://schemas.microsoft.com/office/drawing/2014/chart" uri="{C3380CC4-5D6E-409C-BE32-E72D297353CC}">
              <c16:uniqueId val="{00000000-1CE4-40A4-BCBA-E1D33A653B9C}"/>
            </c:ext>
          </c:extLst>
        </c:ser>
        <c:dLbls>
          <c:showLegendKey val="0"/>
          <c:showVal val="0"/>
          <c:showCatName val="0"/>
          <c:showSerName val="0"/>
          <c:showPercent val="0"/>
          <c:showBubbleSize val="0"/>
        </c:dLbls>
        <c:gapWidth val="150"/>
        <c:axId val="429212344"/>
        <c:axId val="429209600"/>
      </c:barChart>
      <c:catAx>
        <c:axId val="429212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429209600"/>
        <c:crosses val="autoZero"/>
        <c:auto val="1"/>
        <c:lblAlgn val="ctr"/>
        <c:lblOffset val="100"/>
        <c:noMultiLvlLbl val="0"/>
      </c:catAx>
      <c:valAx>
        <c:axId val="429209600"/>
        <c:scaling>
          <c:orientation val="minMax"/>
          <c:max val="5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29212344"/>
        <c:crosses val="autoZero"/>
        <c:crossBetween val="between"/>
        <c:majorUnit val="10"/>
        <c:minorUnit val="10"/>
      </c:valAx>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jotka ovat hakeneet</a:t>
            </a:r>
            <a:r>
              <a:rPr lang="fi-FI" sz="1200" baseline="0" dirty="0">
                <a:effectLst/>
              </a:rPr>
              <a:t> korvausta</a:t>
            </a:r>
            <a:endParaRPr lang="fi-FI" sz="1400" dirty="0">
              <a:effectLst/>
            </a:endParaRPr>
          </a:p>
        </c:rich>
      </c:tx>
      <c:layout>
        <c:manualLayout>
          <c:xMode val="edge"/>
          <c:yMode val="edge"/>
          <c:x val="0.33533071579583246"/>
          <c:y val="2.8449502133712661E-3"/>
        </c:manualLayout>
      </c:layout>
      <c:overlay val="0"/>
      <c:spPr>
        <a:noFill/>
        <a:ln>
          <a:noFill/>
        </a:ln>
        <a:effectLst/>
      </c:spPr>
    </c:title>
    <c:autoTitleDeleted val="0"/>
    <c:plotArea>
      <c:layout>
        <c:manualLayout>
          <c:layoutTarget val="inner"/>
          <c:xMode val="edge"/>
          <c:yMode val="edge"/>
          <c:x val="0.34594234917252681"/>
          <c:y val="0.14195853541066977"/>
          <c:w val="0.62027029919357413"/>
          <c:h val="0.75495077340083594"/>
        </c:manualLayout>
      </c:layout>
      <c:barChart>
        <c:barDir val="bar"/>
        <c:grouping val="clustered"/>
        <c:varyColors val="0"/>
        <c:ser>
          <c:idx val="0"/>
          <c:order val="0"/>
          <c:tx>
            <c:strRef>
              <c:f>Taul1!$B$1</c:f>
              <c:strCache>
                <c:ptCount val="1"/>
                <c:pt idx="0">
                  <c:v>2016, n=324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Autovakuutus (kasko)</c:v>
                </c:pt>
                <c:pt idx="1">
                  <c:v>Sairauskuluvakuutus</c:v>
                </c:pt>
                <c:pt idx="2">
                  <c:v>Matkavakuutus</c:v>
                </c:pt>
                <c:pt idx="3">
                  <c:v>Kotivakuutus, vuoto- tai vesivahinkotapauksessa</c:v>
                </c:pt>
                <c:pt idx="4">
                  <c:v>Muu kotivakuutus*</c:v>
                </c:pt>
                <c:pt idx="5">
                  <c:v>Vapaa-ajan tapaturmavakuutus</c:v>
                </c:pt>
                <c:pt idx="6">
                  <c:v>Lemmikkieläinvakuutus</c:v>
                </c:pt>
                <c:pt idx="7">
                  <c:v>Kotivakuutus rikostapauksessa</c:v>
                </c:pt>
                <c:pt idx="8">
                  <c:v>Kotivakuutus myrskyvahinkotapauksessa</c:v>
                </c:pt>
                <c:pt idx="9">
                  <c:v>Kotivakuutus vastuu- tai oikeusturvatapauksessa</c:v>
                </c:pt>
                <c:pt idx="10">
                  <c:v>Liikennevakuutus (henkilövahingossa)</c:v>
                </c:pt>
                <c:pt idx="11">
                  <c:v>Urheiluvakuutus (lajikohtainen lisenssi)</c:v>
                </c:pt>
                <c:pt idx="12">
                  <c:v>Työtapaturmavakuutus</c:v>
                </c:pt>
                <c:pt idx="13">
                  <c:v>Kotivakuutus palovahinkotapauksessa</c:v>
                </c:pt>
                <c:pt idx="14">
                  <c:v>Muu</c:v>
                </c:pt>
                <c:pt idx="15">
                  <c:v>En osaa sanoa</c:v>
                </c:pt>
              </c:strCache>
            </c:strRef>
          </c:cat>
          <c:val>
            <c:numRef>
              <c:f>Taul1!$B$2:$B$17</c:f>
              <c:numCache>
                <c:formatCode>General</c:formatCode>
                <c:ptCount val="16"/>
                <c:pt idx="0">
                  <c:v>30</c:v>
                </c:pt>
                <c:pt idx="1">
                  <c:v>14</c:v>
                </c:pt>
                <c:pt idx="2">
                  <c:v>9</c:v>
                </c:pt>
                <c:pt idx="3">
                  <c:v>8</c:v>
                </c:pt>
                <c:pt idx="4">
                  <c:v>8</c:v>
                </c:pt>
                <c:pt idx="5">
                  <c:v>6</c:v>
                </c:pt>
                <c:pt idx="6">
                  <c:v>5</c:v>
                </c:pt>
                <c:pt idx="7">
                  <c:v>4</c:v>
                </c:pt>
                <c:pt idx="8">
                  <c:v>2</c:v>
                </c:pt>
                <c:pt idx="9">
                  <c:v>2</c:v>
                </c:pt>
                <c:pt idx="10">
                  <c:v>2</c:v>
                </c:pt>
                <c:pt idx="11">
                  <c:v>2</c:v>
                </c:pt>
                <c:pt idx="12">
                  <c:v>2</c:v>
                </c:pt>
                <c:pt idx="13">
                  <c:v>0</c:v>
                </c:pt>
                <c:pt idx="14">
                  <c:v>4</c:v>
                </c:pt>
                <c:pt idx="15">
                  <c:v>2</c:v>
                </c:pt>
              </c:numCache>
            </c:numRef>
          </c:val>
          <c:extLst>
            <c:ext xmlns:c16="http://schemas.microsoft.com/office/drawing/2014/chart" uri="{C3380CC4-5D6E-409C-BE32-E72D297353CC}">
              <c16:uniqueId val="{00000000-2C66-4108-9468-1963D1CDDECC}"/>
            </c:ext>
          </c:extLst>
        </c:ser>
        <c:ser>
          <c:idx val="1"/>
          <c:order val="1"/>
          <c:tx>
            <c:strRef>
              <c:f>Taul1!$C$1</c:f>
              <c:strCache>
                <c:ptCount val="1"/>
                <c:pt idx="0">
                  <c:v>2014, n=333</c:v>
                </c:pt>
              </c:strCache>
            </c:strRef>
          </c:tx>
          <c:spPr>
            <a:solidFill>
              <a:schemeClr val="accent2"/>
            </a:solidFill>
            <a:ln>
              <a:noFill/>
            </a:ln>
            <a:effectLst/>
          </c:spPr>
          <c:invertIfNegative val="0"/>
          <c:cat>
            <c:strRef>
              <c:f>Taul1!$A$2:$A$17</c:f>
              <c:strCache>
                <c:ptCount val="16"/>
                <c:pt idx="0">
                  <c:v>Autovakuutus (kasko)</c:v>
                </c:pt>
                <c:pt idx="1">
                  <c:v>Sairauskuluvakuutus</c:v>
                </c:pt>
                <c:pt idx="2">
                  <c:v>Matkavakuutus</c:v>
                </c:pt>
                <c:pt idx="3">
                  <c:v>Kotivakuutus, vuoto- tai vesivahinkotapauksessa</c:v>
                </c:pt>
                <c:pt idx="4">
                  <c:v>Muu kotivakuutus*</c:v>
                </c:pt>
                <c:pt idx="5">
                  <c:v>Vapaa-ajan tapaturmavakuutus</c:v>
                </c:pt>
                <c:pt idx="6">
                  <c:v>Lemmikkieläinvakuutus</c:v>
                </c:pt>
                <c:pt idx="7">
                  <c:v>Kotivakuutus rikostapauksessa</c:v>
                </c:pt>
                <c:pt idx="8">
                  <c:v>Kotivakuutus myrskyvahinkotapauksessa</c:v>
                </c:pt>
                <c:pt idx="9">
                  <c:v>Kotivakuutus vastuu- tai oikeusturvatapauksessa</c:v>
                </c:pt>
                <c:pt idx="10">
                  <c:v>Liikennevakuutus (henkilövahingossa)</c:v>
                </c:pt>
                <c:pt idx="11">
                  <c:v>Urheiluvakuutus (lajikohtainen lisenssi)</c:v>
                </c:pt>
                <c:pt idx="12">
                  <c:v>Työtapaturmavakuutus</c:v>
                </c:pt>
                <c:pt idx="13">
                  <c:v>Kotivakuutus palovahinkotapauksessa</c:v>
                </c:pt>
                <c:pt idx="14">
                  <c:v>Muu</c:v>
                </c:pt>
                <c:pt idx="15">
                  <c:v>En osaa sanoa</c:v>
                </c:pt>
              </c:strCache>
            </c:strRef>
          </c:cat>
          <c:val>
            <c:numRef>
              <c:f>Taul1!$C$2:$C$17</c:f>
              <c:numCache>
                <c:formatCode>General</c:formatCode>
                <c:ptCount val="16"/>
                <c:pt idx="0">
                  <c:v>27</c:v>
                </c:pt>
                <c:pt idx="1">
                  <c:v>12</c:v>
                </c:pt>
                <c:pt idx="2">
                  <c:v>9</c:v>
                </c:pt>
                <c:pt idx="3">
                  <c:v>8</c:v>
                </c:pt>
                <c:pt idx="5">
                  <c:v>4</c:v>
                </c:pt>
                <c:pt idx="6">
                  <c:v>5</c:v>
                </c:pt>
                <c:pt idx="7">
                  <c:v>5</c:v>
                </c:pt>
                <c:pt idx="8">
                  <c:v>2</c:v>
                </c:pt>
                <c:pt idx="9">
                  <c:v>5</c:v>
                </c:pt>
                <c:pt idx="10">
                  <c:v>2</c:v>
                </c:pt>
                <c:pt idx="11">
                  <c:v>2</c:v>
                </c:pt>
                <c:pt idx="12">
                  <c:v>3</c:v>
                </c:pt>
                <c:pt idx="13">
                  <c:v>2</c:v>
                </c:pt>
                <c:pt idx="14">
                  <c:v>13</c:v>
                </c:pt>
                <c:pt idx="15">
                  <c:v>2</c:v>
                </c:pt>
              </c:numCache>
            </c:numRef>
          </c:val>
          <c:extLst>
            <c:ext xmlns:c16="http://schemas.microsoft.com/office/drawing/2014/chart" uri="{C3380CC4-5D6E-409C-BE32-E72D297353CC}">
              <c16:uniqueId val="{00000001-2C66-4108-9468-1963D1CDDECC}"/>
            </c:ext>
          </c:extLst>
        </c:ser>
        <c:dLbls>
          <c:showLegendKey val="0"/>
          <c:showVal val="0"/>
          <c:showCatName val="0"/>
          <c:showSerName val="0"/>
          <c:showPercent val="0"/>
          <c:showBubbleSize val="0"/>
        </c:dLbls>
        <c:gapWidth val="150"/>
        <c:axId val="364319304"/>
        <c:axId val="364312640"/>
      </c:barChart>
      <c:catAx>
        <c:axId val="364319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2640"/>
        <c:crosses val="autoZero"/>
        <c:auto val="1"/>
        <c:lblAlgn val="ctr"/>
        <c:lblOffset val="100"/>
        <c:noMultiLvlLbl val="0"/>
      </c:catAx>
      <c:valAx>
        <c:axId val="364312640"/>
        <c:scaling>
          <c:orientation val="minMax"/>
          <c:max val="4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9304"/>
        <c:crosses val="autoZero"/>
        <c:crossBetween val="between"/>
        <c:majorUnit val="10"/>
        <c:minorUnit val="10"/>
      </c:valAx>
      <c:spPr>
        <a:noFill/>
        <a:ln>
          <a:noFill/>
        </a:ln>
        <a:effectLst/>
      </c:spPr>
    </c:plotArea>
    <c:legend>
      <c:legendPos val="b"/>
      <c:layout>
        <c:manualLayout>
          <c:xMode val="edge"/>
          <c:yMode val="edge"/>
          <c:x val="0.32700466352911001"/>
          <c:y val="0.92820376115858949"/>
          <c:w val="0.22928125527649432"/>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A7A7A"/>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jotka ovat hakeneet</a:t>
            </a:r>
            <a:r>
              <a:rPr lang="fi-FI" sz="1200" baseline="0" dirty="0">
                <a:effectLst/>
              </a:rPr>
              <a:t> korvausta</a:t>
            </a:r>
            <a:endParaRPr lang="fi-FI" sz="1400" dirty="0">
              <a:effectLst/>
            </a:endParaRPr>
          </a:p>
        </c:rich>
      </c:tx>
      <c:layout>
        <c:manualLayout>
          <c:xMode val="edge"/>
          <c:yMode val="edge"/>
          <c:x val="0.33533071579583246"/>
          <c:y val="2.8449502133712661E-3"/>
        </c:manualLayout>
      </c:layout>
      <c:overlay val="0"/>
      <c:spPr>
        <a:noFill/>
        <a:ln>
          <a:noFill/>
        </a:ln>
        <a:effectLst/>
      </c:spPr>
    </c:title>
    <c:autoTitleDeleted val="0"/>
    <c:plotArea>
      <c:layout>
        <c:manualLayout>
          <c:layoutTarget val="inner"/>
          <c:xMode val="edge"/>
          <c:yMode val="edge"/>
          <c:x val="0.34594234917252681"/>
          <c:y val="0.14195853541066977"/>
          <c:w val="0.62027029919357413"/>
          <c:h val="0.75495077340083594"/>
        </c:manualLayout>
      </c:layout>
      <c:barChart>
        <c:barDir val="bar"/>
        <c:grouping val="clustered"/>
        <c:varyColors val="0"/>
        <c:ser>
          <c:idx val="0"/>
          <c:order val="0"/>
          <c:tx>
            <c:strRef>
              <c:f>Taul1!$B$1</c:f>
              <c:strCache>
                <c:ptCount val="1"/>
                <c:pt idx="0">
                  <c:v>2016, n=324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Internetissä, tietokoneella*</c:v>
                </c:pt>
                <c:pt idx="1">
                  <c:v>Vakuutusyhtiön konttorissa</c:v>
                </c:pt>
                <c:pt idx="2">
                  <c:v>Internetissä, matkapuhelimella</c:v>
                </c:pt>
                <c:pt idx="3">
                  <c:v>Vakuutusyhtiön asiamiehen kanssa</c:v>
                </c:pt>
                <c:pt idx="4">
                  <c:v>Puhelimitse***</c:v>
                </c:pt>
                <c:pt idx="5">
                  <c:v>Autoliikkeessä, matkatoimistossa, kaupassa, postissa</c:v>
                </c:pt>
                <c:pt idx="6">
                  <c:v>Pankissa</c:v>
                </c:pt>
                <c:pt idx="7">
                  <c:v>Vakuutusmeklarin kautta</c:v>
                </c:pt>
                <c:pt idx="8">
                  <c:v>Älypuhelinsovelluksella**</c:v>
                </c:pt>
                <c:pt idx="9">
                  <c:v>Muualla</c:v>
                </c:pt>
                <c:pt idx="10">
                  <c:v>En osaa sanoa</c:v>
                </c:pt>
              </c:strCache>
            </c:strRef>
          </c:cat>
          <c:val>
            <c:numRef>
              <c:f>Taul1!$B$2:$B$12</c:f>
              <c:numCache>
                <c:formatCode>General</c:formatCode>
                <c:ptCount val="11"/>
                <c:pt idx="0">
                  <c:v>66</c:v>
                </c:pt>
                <c:pt idx="1">
                  <c:v>10</c:v>
                </c:pt>
                <c:pt idx="2">
                  <c:v>7</c:v>
                </c:pt>
                <c:pt idx="3">
                  <c:v>7</c:v>
                </c:pt>
                <c:pt idx="4">
                  <c:v>4</c:v>
                </c:pt>
                <c:pt idx="5">
                  <c:v>1</c:v>
                </c:pt>
                <c:pt idx="6">
                  <c:v>0</c:v>
                </c:pt>
                <c:pt idx="7">
                  <c:v>0</c:v>
                </c:pt>
                <c:pt idx="8">
                  <c:v>0</c:v>
                </c:pt>
                <c:pt idx="9">
                  <c:v>3</c:v>
                </c:pt>
                <c:pt idx="10">
                  <c:v>2</c:v>
                </c:pt>
              </c:numCache>
            </c:numRef>
          </c:val>
          <c:extLst>
            <c:ext xmlns:c16="http://schemas.microsoft.com/office/drawing/2014/chart" uri="{C3380CC4-5D6E-409C-BE32-E72D297353CC}">
              <c16:uniqueId val="{00000000-B90C-471F-8D1A-A46AB06138DB}"/>
            </c:ext>
          </c:extLst>
        </c:ser>
        <c:ser>
          <c:idx val="1"/>
          <c:order val="1"/>
          <c:tx>
            <c:strRef>
              <c:f>Taul1!$C$1</c:f>
              <c:strCache>
                <c:ptCount val="1"/>
                <c:pt idx="0">
                  <c:v>2014, n=333</c:v>
                </c:pt>
              </c:strCache>
            </c:strRef>
          </c:tx>
          <c:spPr>
            <a:solidFill>
              <a:schemeClr val="accent2"/>
            </a:solidFill>
            <a:ln>
              <a:noFill/>
            </a:ln>
            <a:effectLst/>
          </c:spPr>
          <c:invertIfNegative val="0"/>
          <c:cat>
            <c:strRef>
              <c:f>Taul1!$A$2:$A$12</c:f>
              <c:strCache>
                <c:ptCount val="11"/>
                <c:pt idx="0">
                  <c:v>Internetissä, tietokoneella*</c:v>
                </c:pt>
                <c:pt idx="1">
                  <c:v>Vakuutusyhtiön konttorissa</c:v>
                </c:pt>
                <c:pt idx="2">
                  <c:v>Internetissä, matkapuhelimella</c:v>
                </c:pt>
                <c:pt idx="3">
                  <c:v>Vakuutusyhtiön asiamiehen kanssa</c:v>
                </c:pt>
                <c:pt idx="4">
                  <c:v>Puhelimitse***</c:v>
                </c:pt>
                <c:pt idx="5">
                  <c:v>Autoliikkeessä, matkatoimistossa, kaupassa, postissa</c:v>
                </c:pt>
                <c:pt idx="6">
                  <c:v>Pankissa</c:v>
                </c:pt>
                <c:pt idx="7">
                  <c:v>Vakuutusmeklarin kautta</c:v>
                </c:pt>
                <c:pt idx="8">
                  <c:v>Älypuhelinsovelluksella**</c:v>
                </c:pt>
                <c:pt idx="9">
                  <c:v>Muualla</c:v>
                </c:pt>
                <c:pt idx="10">
                  <c:v>En osaa sanoa</c:v>
                </c:pt>
              </c:strCache>
            </c:strRef>
          </c:cat>
          <c:val>
            <c:numRef>
              <c:f>Taul1!$C$2:$C$12</c:f>
              <c:numCache>
                <c:formatCode>General</c:formatCode>
                <c:ptCount val="11"/>
                <c:pt idx="0">
                  <c:v>58</c:v>
                </c:pt>
                <c:pt idx="1">
                  <c:v>10</c:v>
                </c:pt>
                <c:pt idx="3">
                  <c:v>1</c:v>
                </c:pt>
                <c:pt idx="4">
                  <c:v>23</c:v>
                </c:pt>
                <c:pt idx="5">
                  <c:v>2</c:v>
                </c:pt>
                <c:pt idx="7">
                  <c:v>0</c:v>
                </c:pt>
                <c:pt idx="9">
                  <c:v>7</c:v>
                </c:pt>
                <c:pt idx="10">
                  <c:v>1</c:v>
                </c:pt>
              </c:numCache>
            </c:numRef>
          </c:val>
          <c:extLst>
            <c:ext xmlns:c16="http://schemas.microsoft.com/office/drawing/2014/chart" uri="{C3380CC4-5D6E-409C-BE32-E72D297353CC}">
              <c16:uniqueId val="{00000001-B90C-471F-8D1A-A46AB06138DB}"/>
            </c:ext>
          </c:extLst>
        </c:ser>
        <c:dLbls>
          <c:showLegendKey val="0"/>
          <c:showVal val="0"/>
          <c:showCatName val="0"/>
          <c:showSerName val="0"/>
          <c:showPercent val="0"/>
          <c:showBubbleSize val="0"/>
        </c:dLbls>
        <c:gapWidth val="150"/>
        <c:axId val="364314600"/>
        <c:axId val="364316168"/>
      </c:barChart>
      <c:catAx>
        <c:axId val="364314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6168"/>
        <c:crosses val="autoZero"/>
        <c:auto val="1"/>
        <c:lblAlgn val="ctr"/>
        <c:lblOffset val="100"/>
        <c:noMultiLvlLbl val="0"/>
      </c:catAx>
      <c:valAx>
        <c:axId val="364316168"/>
        <c:scaling>
          <c:orientation val="minMax"/>
          <c:max val="8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4600"/>
        <c:crosses val="autoZero"/>
        <c:crossBetween val="between"/>
        <c:majorUnit val="10"/>
        <c:minorUnit val="10"/>
      </c:valAx>
      <c:spPr>
        <a:noFill/>
        <a:ln>
          <a:noFill/>
        </a:ln>
        <a:effectLst/>
      </c:spPr>
    </c:plotArea>
    <c:legend>
      <c:legendPos val="b"/>
      <c:layout>
        <c:manualLayout>
          <c:xMode val="edge"/>
          <c:yMode val="edge"/>
          <c:x val="0.32700466352911001"/>
          <c:y val="0.92820376115858949"/>
          <c:w val="0.22928125527649432"/>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7A7A7A"/>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jotka ovat hakeneet korvausta (n=324 vuonna 2016)</a:t>
            </a:r>
            <a:endParaRPr lang="fi-FI" sz="1400" dirty="0">
              <a:effectLst/>
            </a:endParaRPr>
          </a:p>
        </c:rich>
      </c:tx>
      <c:layout>
        <c:manualLayout>
          <c:xMode val="edge"/>
          <c:yMode val="edge"/>
          <c:x val="0.44164300815463609"/>
          <c:y val="5.6899004267425323E-3"/>
        </c:manualLayout>
      </c:layout>
      <c:overlay val="0"/>
      <c:spPr>
        <a:noFill/>
        <a:ln>
          <a:noFill/>
        </a:ln>
        <a:effectLst/>
      </c:spPr>
    </c:title>
    <c:autoTitleDeleted val="0"/>
    <c:plotArea>
      <c:layout/>
      <c:barChart>
        <c:barDir val="bar"/>
        <c:grouping val="percentStacked"/>
        <c:varyColors val="0"/>
        <c:ser>
          <c:idx val="0"/>
          <c:order val="0"/>
          <c:tx>
            <c:strRef>
              <c:f>Taul1!$B$1</c:f>
              <c:strCache>
                <c:ptCount val="1"/>
                <c:pt idx="0">
                  <c:v>4 Täysin samaa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Taul1!$B$2:$B$6</c:f>
              <c:numCache>
                <c:formatCode>General</c:formatCode>
                <c:ptCount val="5"/>
                <c:pt idx="0">
                  <c:v>75</c:v>
                </c:pt>
                <c:pt idx="1">
                  <c:v>70</c:v>
                </c:pt>
                <c:pt idx="2">
                  <c:v>69</c:v>
                </c:pt>
                <c:pt idx="3">
                  <c:v>65</c:v>
                </c:pt>
                <c:pt idx="4">
                  <c:v>48</c:v>
                </c:pt>
              </c:numCache>
            </c:numRef>
          </c:val>
          <c:extLst>
            <c:ext xmlns:c16="http://schemas.microsoft.com/office/drawing/2014/chart" uri="{C3380CC4-5D6E-409C-BE32-E72D297353CC}">
              <c16:uniqueId val="{00000000-51FB-411A-A0B3-17A6FF8487CC}"/>
            </c:ext>
          </c:extLst>
        </c:ser>
        <c:ser>
          <c:idx val="1"/>
          <c:order val="1"/>
          <c:tx>
            <c:strRef>
              <c:f>Taul1!$C$1</c:f>
              <c:strCache>
                <c:ptCount val="1"/>
                <c:pt idx="0">
                  <c:v>3 Osittain samaa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Taul1!$C$2:$C$6</c:f>
              <c:numCache>
                <c:formatCode>General</c:formatCode>
                <c:ptCount val="5"/>
                <c:pt idx="0">
                  <c:v>12</c:v>
                </c:pt>
                <c:pt idx="1">
                  <c:v>13</c:v>
                </c:pt>
                <c:pt idx="2">
                  <c:v>14</c:v>
                </c:pt>
                <c:pt idx="3">
                  <c:v>21</c:v>
                </c:pt>
                <c:pt idx="4">
                  <c:v>18</c:v>
                </c:pt>
              </c:numCache>
            </c:numRef>
          </c:val>
          <c:extLst>
            <c:ext xmlns:c16="http://schemas.microsoft.com/office/drawing/2014/chart" uri="{C3380CC4-5D6E-409C-BE32-E72D297353CC}">
              <c16:uniqueId val="{00000001-51FB-411A-A0B3-17A6FF8487CC}"/>
            </c:ext>
          </c:extLst>
        </c:ser>
        <c:ser>
          <c:idx val="2"/>
          <c:order val="2"/>
          <c:tx>
            <c:strRef>
              <c:f>Taul1!$D$1</c:f>
              <c:strCache>
                <c:ptCount val="1"/>
                <c:pt idx="0">
                  <c:v>2 Osittain eri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Taul1!$D$2:$D$6</c:f>
              <c:numCache>
                <c:formatCode>General</c:formatCode>
                <c:ptCount val="5"/>
                <c:pt idx="0">
                  <c:v>4</c:v>
                </c:pt>
                <c:pt idx="1">
                  <c:v>4</c:v>
                </c:pt>
                <c:pt idx="2">
                  <c:v>6</c:v>
                </c:pt>
                <c:pt idx="3">
                  <c:v>7</c:v>
                </c:pt>
                <c:pt idx="4">
                  <c:v>8</c:v>
                </c:pt>
              </c:numCache>
            </c:numRef>
          </c:val>
          <c:extLst>
            <c:ext xmlns:c16="http://schemas.microsoft.com/office/drawing/2014/chart" uri="{C3380CC4-5D6E-409C-BE32-E72D297353CC}">
              <c16:uniqueId val="{00000002-51FB-411A-A0B3-17A6FF8487CC}"/>
            </c:ext>
          </c:extLst>
        </c:ser>
        <c:ser>
          <c:idx val="3"/>
          <c:order val="3"/>
          <c:tx>
            <c:strRef>
              <c:f>Taul1!$E$1</c:f>
              <c:strCache>
                <c:ptCount val="1"/>
                <c:pt idx="0">
                  <c:v>1 Täysin eri mieltä</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Taul1!$E$2:$E$6</c:f>
              <c:numCache>
                <c:formatCode>General</c:formatCode>
                <c:ptCount val="5"/>
                <c:pt idx="0">
                  <c:v>2</c:v>
                </c:pt>
                <c:pt idx="1">
                  <c:v>6</c:v>
                </c:pt>
                <c:pt idx="2">
                  <c:v>6</c:v>
                </c:pt>
                <c:pt idx="3">
                  <c:v>4</c:v>
                </c:pt>
                <c:pt idx="4">
                  <c:v>3</c:v>
                </c:pt>
              </c:numCache>
            </c:numRef>
          </c:val>
          <c:extLst>
            <c:ext xmlns:c16="http://schemas.microsoft.com/office/drawing/2014/chart" uri="{C3380CC4-5D6E-409C-BE32-E72D297353CC}">
              <c16:uniqueId val="{00000003-51FB-411A-A0B3-17A6FF8487CC}"/>
            </c:ext>
          </c:extLst>
        </c:ser>
        <c:ser>
          <c:idx val="4"/>
          <c:order val="4"/>
          <c:tx>
            <c:strRef>
              <c:f>Taul1!$F$1</c:f>
              <c:strCache>
                <c:ptCount val="1"/>
                <c:pt idx="0">
                  <c:v>En osaa sanoa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Korvaus oli vakuutusehtojen mukainen</c:v>
                </c:pt>
                <c:pt idx="1">
                  <c:v>Korvaus vastasi sattunutta vahinkoa</c:v>
                </c:pt>
                <c:pt idx="2">
                  <c:v>Korvaushakemukseni käsiteltiin viivytyksettä</c:v>
                </c:pt>
                <c:pt idx="3">
                  <c:v>Sain hyvää palvelua vakuutusyhtiöstä vahinkotilanteessa</c:v>
                </c:pt>
                <c:pt idx="4">
                  <c:v>Käytössä olevat valitus- ja muutoksenhakukeinot ilmoitettiin selvästi</c:v>
                </c:pt>
              </c:strCache>
            </c:strRef>
          </c:cat>
          <c:val>
            <c:numRef>
              <c:f>Taul1!$F$2:$F$6</c:f>
              <c:numCache>
                <c:formatCode>General</c:formatCode>
                <c:ptCount val="5"/>
                <c:pt idx="0">
                  <c:v>7</c:v>
                </c:pt>
                <c:pt idx="1">
                  <c:v>7</c:v>
                </c:pt>
                <c:pt idx="2">
                  <c:v>4</c:v>
                </c:pt>
                <c:pt idx="3">
                  <c:v>3</c:v>
                </c:pt>
                <c:pt idx="4">
                  <c:v>23</c:v>
                </c:pt>
              </c:numCache>
            </c:numRef>
          </c:val>
          <c:extLst>
            <c:ext xmlns:c16="http://schemas.microsoft.com/office/drawing/2014/chart" uri="{C3380CC4-5D6E-409C-BE32-E72D297353CC}">
              <c16:uniqueId val="{00000004-51FB-411A-A0B3-17A6FF8487CC}"/>
            </c:ext>
          </c:extLst>
        </c:ser>
        <c:dLbls>
          <c:showLegendKey val="0"/>
          <c:showVal val="0"/>
          <c:showCatName val="0"/>
          <c:showSerName val="0"/>
          <c:showPercent val="0"/>
          <c:showBubbleSize val="0"/>
        </c:dLbls>
        <c:gapWidth val="150"/>
        <c:overlap val="100"/>
        <c:axId val="364318128"/>
        <c:axId val="364315384"/>
      </c:barChart>
      <c:catAx>
        <c:axId val="364318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5384"/>
        <c:crosses val="autoZero"/>
        <c:auto val="1"/>
        <c:lblAlgn val="ctr"/>
        <c:lblOffset val="100"/>
        <c:noMultiLvlLbl val="0"/>
      </c:catAx>
      <c:valAx>
        <c:axId val="3643153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8128"/>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 jotka ovat hakeneet korvausta</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68539609081641"/>
          <c:y val="0.14195853541066977"/>
          <c:w val="0.71652725227528424"/>
          <c:h val="0.75495077340083594"/>
        </c:manualLayout>
      </c:layout>
      <c:barChart>
        <c:barDir val="bar"/>
        <c:grouping val="percentStacked"/>
        <c:varyColors val="0"/>
        <c:ser>
          <c:idx val="0"/>
          <c:order val="0"/>
          <c:tx>
            <c:strRef>
              <c:f>Taul1!$B$1</c:f>
              <c:strCache>
                <c:ptCount val="1"/>
                <c:pt idx="0">
                  <c:v>Kyllä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n=201</c:v>
                </c:pt>
                <c:pt idx="1">
                  <c:v>2012, n=210</c:v>
                </c:pt>
                <c:pt idx="2">
                  <c:v>2014, n=333</c:v>
                </c:pt>
                <c:pt idx="3">
                  <c:v>2016, n=324</c:v>
                </c:pt>
              </c:strCache>
            </c:strRef>
          </c:cat>
          <c:val>
            <c:numRef>
              <c:f>Taul1!$B$2:$B$5</c:f>
              <c:numCache>
                <c:formatCode>General</c:formatCode>
                <c:ptCount val="4"/>
                <c:pt idx="0">
                  <c:v>6</c:v>
                </c:pt>
                <c:pt idx="1">
                  <c:v>13</c:v>
                </c:pt>
                <c:pt idx="2">
                  <c:v>5</c:v>
                </c:pt>
                <c:pt idx="3">
                  <c:v>7</c:v>
                </c:pt>
              </c:numCache>
            </c:numRef>
          </c:val>
          <c:extLst>
            <c:ext xmlns:c16="http://schemas.microsoft.com/office/drawing/2014/chart" uri="{C3380CC4-5D6E-409C-BE32-E72D297353CC}">
              <c16:uniqueId val="{00000000-A3A7-4150-8C73-E1EDB0D987D0}"/>
            </c:ext>
          </c:extLst>
        </c:ser>
        <c:ser>
          <c:idx val="1"/>
          <c:order val="1"/>
          <c:tx>
            <c:strRef>
              <c:f>Taul1!$C$1</c:f>
              <c:strCache>
                <c:ptCount val="1"/>
                <c:pt idx="0">
                  <c:v>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n=201</c:v>
                </c:pt>
                <c:pt idx="1">
                  <c:v>2012, n=210</c:v>
                </c:pt>
                <c:pt idx="2">
                  <c:v>2014, n=333</c:v>
                </c:pt>
                <c:pt idx="3">
                  <c:v>2016, n=324</c:v>
                </c:pt>
              </c:strCache>
            </c:strRef>
          </c:cat>
          <c:val>
            <c:numRef>
              <c:f>Taul1!$C$2:$C$5</c:f>
              <c:numCache>
                <c:formatCode>General</c:formatCode>
                <c:ptCount val="4"/>
                <c:pt idx="0">
                  <c:v>94</c:v>
                </c:pt>
                <c:pt idx="1">
                  <c:v>87</c:v>
                </c:pt>
                <c:pt idx="2">
                  <c:v>90</c:v>
                </c:pt>
                <c:pt idx="3">
                  <c:v>85</c:v>
                </c:pt>
              </c:numCache>
            </c:numRef>
          </c:val>
          <c:extLst>
            <c:ext xmlns:c16="http://schemas.microsoft.com/office/drawing/2014/chart" uri="{C3380CC4-5D6E-409C-BE32-E72D297353CC}">
              <c16:uniqueId val="{00000001-A3A7-4150-8C73-E1EDB0D987D0}"/>
            </c:ext>
          </c:extLst>
        </c:ser>
        <c:ser>
          <c:idx val="2"/>
          <c:order val="2"/>
          <c:tx>
            <c:strRef>
              <c:f>Taul1!$D$1</c:f>
              <c:strCache>
                <c:ptCount val="1"/>
                <c:pt idx="0">
                  <c:v>Hakemuksen käsittely on vielä kesken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n=201</c:v>
                </c:pt>
                <c:pt idx="1">
                  <c:v>2012, n=210</c:v>
                </c:pt>
                <c:pt idx="2">
                  <c:v>2014, n=333</c:v>
                </c:pt>
                <c:pt idx="3">
                  <c:v>2016, n=324</c:v>
                </c:pt>
              </c:strCache>
            </c:strRef>
          </c:cat>
          <c:val>
            <c:numRef>
              <c:f>Taul1!$D$2:$D$5</c:f>
              <c:numCache>
                <c:formatCode>General</c:formatCode>
                <c:ptCount val="4"/>
                <c:pt idx="2">
                  <c:v>4</c:v>
                </c:pt>
                <c:pt idx="3">
                  <c:v>6</c:v>
                </c:pt>
              </c:numCache>
            </c:numRef>
          </c:val>
          <c:extLst>
            <c:ext xmlns:c16="http://schemas.microsoft.com/office/drawing/2014/chart" uri="{C3380CC4-5D6E-409C-BE32-E72D297353CC}">
              <c16:uniqueId val="{00000002-A3A7-4150-8C73-E1EDB0D987D0}"/>
            </c:ext>
          </c:extLst>
        </c:ser>
        <c:ser>
          <c:idx val="3"/>
          <c:order val="3"/>
          <c:tx>
            <c:strRef>
              <c:f>Taul1!$E$1</c:f>
              <c:strCache>
                <c:ptCount val="1"/>
                <c:pt idx="0">
                  <c:v>Ei osaa sanoa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4"/>
                <c:pt idx="0">
                  <c:v>2010, n=201</c:v>
                </c:pt>
                <c:pt idx="1">
                  <c:v>2012, n=210</c:v>
                </c:pt>
                <c:pt idx="2">
                  <c:v>2014, n=333</c:v>
                </c:pt>
                <c:pt idx="3">
                  <c:v>2016, n=324</c:v>
                </c:pt>
              </c:strCache>
            </c:strRef>
          </c:cat>
          <c:val>
            <c:numRef>
              <c:f>Taul1!$E$2:$E$5</c:f>
              <c:numCache>
                <c:formatCode>General</c:formatCode>
                <c:ptCount val="4"/>
                <c:pt idx="2">
                  <c:v>1</c:v>
                </c:pt>
                <c:pt idx="3">
                  <c:v>2</c:v>
                </c:pt>
              </c:numCache>
            </c:numRef>
          </c:val>
          <c:extLst>
            <c:ext xmlns:c16="http://schemas.microsoft.com/office/drawing/2014/chart" uri="{C3380CC4-5D6E-409C-BE32-E72D297353CC}">
              <c16:uniqueId val="{00000003-A3A7-4150-8C73-E1EDB0D987D0}"/>
            </c:ext>
          </c:extLst>
        </c:ser>
        <c:dLbls>
          <c:showLegendKey val="0"/>
          <c:showVal val="0"/>
          <c:showCatName val="0"/>
          <c:showSerName val="0"/>
          <c:showPercent val="0"/>
          <c:showBubbleSize val="0"/>
        </c:dLbls>
        <c:gapWidth val="150"/>
        <c:overlap val="100"/>
        <c:axId val="364316560"/>
        <c:axId val="364318520"/>
      </c:barChart>
      <c:catAx>
        <c:axId val="364316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8520"/>
        <c:crosses val="autoZero"/>
        <c:auto val="1"/>
        <c:lblAlgn val="ctr"/>
        <c:lblOffset val="100"/>
        <c:noMultiLvlLbl val="0"/>
      </c:catAx>
      <c:valAx>
        <c:axId val="3643185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4316560"/>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r>
              <a:rPr lang="fi-FI" sz="1200" baseline="0" dirty="0">
                <a:effectLst/>
              </a:rPr>
              <a:t> (n=1000 vuonna 2016)</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68539609081641"/>
          <c:y val="0.14195853541066977"/>
          <c:w val="0.71652725227528424"/>
          <c:h val="0.75495077340083594"/>
        </c:manualLayout>
      </c:layout>
      <c:barChart>
        <c:barDir val="bar"/>
        <c:grouping val="percentStacked"/>
        <c:varyColors val="0"/>
        <c:ser>
          <c:idx val="0"/>
          <c:order val="0"/>
          <c:tx>
            <c:strRef>
              <c:f>Taul1!$B$1</c:f>
              <c:strCache>
                <c:ptCount val="1"/>
                <c:pt idx="0">
                  <c:v>Tavallisimmin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Internetissä, tietokoneella</c:v>
                </c:pt>
                <c:pt idx="1">
                  <c:v>Vakuutusyhtiön konttorissa</c:v>
                </c:pt>
                <c:pt idx="2">
                  <c:v>Internetissä, matkapuhelimella</c:v>
                </c:pt>
                <c:pt idx="3">
                  <c:v>Vakuutusyhtiön asiamiehen kanssa</c:v>
                </c:pt>
                <c:pt idx="4">
                  <c:v>Pankissa</c:v>
                </c:pt>
                <c:pt idx="5">
                  <c:v>Älypuhelinsovelluksella</c:v>
                </c:pt>
                <c:pt idx="6">
                  <c:v>Autoliikkeessä, matkatoimistossa, kaupassa, postissa</c:v>
                </c:pt>
                <c:pt idx="7">
                  <c:v>Vakuutusmeklarin kanssa</c:v>
                </c:pt>
              </c:strCache>
            </c:strRef>
          </c:cat>
          <c:val>
            <c:numRef>
              <c:f>Taul1!$B$2:$B$9</c:f>
              <c:numCache>
                <c:formatCode>General</c:formatCode>
                <c:ptCount val="8"/>
                <c:pt idx="0">
                  <c:v>58</c:v>
                </c:pt>
                <c:pt idx="1">
                  <c:v>19</c:v>
                </c:pt>
                <c:pt idx="2">
                  <c:v>16</c:v>
                </c:pt>
                <c:pt idx="3">
                  <c:v>11</c:v>
                </c:pt>
                <c:pt idx="4">
                  <c:v>5</c:v>
                </c:pt>
                <c:pt idx="5">
                  <c:v>4</c:v>
                </c:pt>
                <c:pt idx="6">
                  <c:v>2</c:v>
                </c:pt>
              </c:numCache>
            </c:numRef>
          </c:val>
          <c:extLst>
            <c:ext xmlns:c16="http://schemas.microsoft.com/office/drawing/2014/chart" uri="{C3380CC4-5D6E-409C-BE32-E72D297353CC}">
              <c16:uniqueId val="{00000000-B538-4C57-81E3-6A8EAB4CB0CB}"/>
            </c:ext>
          </c:extLst>
        </c:ser>
        <c:ser>
          <c:idx val="1"/>
          <c:order val="1"/>
          <c:tx>
            <c:strRef>
              <c:f>Taul1!$C$1</c:f>
              <c:strCache>
                <c:ptCount val="1"/>
                <c:pt idx="0">
                  <c:v>Joskus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Internetissä, tietokoneella</c:v>
                </c:pt>
                <c:pt idx="1">
                  <c:v>Vakuutusyhtiön konttorissa</c:v>
                </c:pt>
                <c:pt idx="2">
                  <c:v>Internetissä, matkapuhelimella</c:v>
                </c:pt>
                <c:pt idx="3">
                  <c:v>Vakuutusyhtiön asiamiehen kanssa</c:v>
                </c:pt>
                <c:pt idx="4">
                  <c:v>Pankissa</c:v>
                </c:pt>
                <c:pt idx="5">
                  <c:v>Älypuhelinsovelluksella</c:v>
                </c:pt>
                <c:pt idx="6">
                  <c:v>Autoliikkeessä, matkatoimistossa, kaupassa, postissa</c:v>
                </c:pt>
                <c:pt idx="7">
                  <c:v>Vakuutusmeklarin kanssa</c:v>
                </c:pt>
              </c:strCache>
            </c:strRef>
          </c:cat>
          <c:val>
            <c:numRef>
              <c:f>Taul1!$C$2:$C$9</c:f>
              <c:numCache>
                <c:formatCode>General</c:formatCode>
                <c:ptCount val="8"/>
                <c:pt idx="0">
                  <c:v>30</c:v>
                </c:pt>
                <c:pt idx="1">
                  <c:v>45</c:v>
                </c:pt>
                <c:pt idx="2">
                  <c:v>27</c:v>
                </c:pt>
                <c:pt idx="3">
                  <c:v>37</c:v>
                </c:pt>
                <c:pt idx="4">
                  <c:v>26</c:v>
                </c:pt>
                <c:pt idx="5">
                  <c:v>14</c:v>
                </c:pt>
                <c:pt idx="6">
                  <c:v>24</c:v>
                </c:pt>
                <c:pt idx="7">
                  <c:v>3</c:v>
                </c:pt>
              </c:numCache>
            </c:numRef>
          </c:val>
          <c:extLst>
            <c:ext xmlns:c16="http://schemas.microsoft.com/office/drawing/2014/chart" uri="{C3380CC4-5D6E-409C-BE32-E72D297353CC}">
              <c16:uniqueId val="{00000001-B538-4C57-81E3-6A8EAB4CB0CB}"/>
            </c:ext>
          </c:extLst>
        </c:ser>
        <c:ser>
          <c:idx val="2"/>
          <c:order val="2"/>
          <c:tx>
            <c:strRef>
              <c:f>Taul1!$D$1</c:f>
              <c:strCache>
                <c:ptCount val="1"/>
                <c:pt idx="0">
                  <c:v>En lainkaan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Internetissä, tietokoneella</c:v>
                </c:pt>
                <c:pt idx="1">
                  <c:v>Vakuutusyhtiön konttorissa</c:v>
                </c:pt>
                <c:pt idx="2">
                  <c:v>Internetissä, matkapuhelimella</c:v>
                </c:pt>
                <c:pt idx="3">
                  <c:v>Vakuutusyhtiön asiamiehen kanssa</c:v>
                </c:pt>
                <c:pt idx="4">
                  <c:v>Pankissa</c:v>
                </c:pt>
                <c:pt idx="5">
                  <c:v>Älypuhelinsovelluksella</c:v>
                </c:pt>
                <c:pt idx="6">
                  <c:v>Autoliikkeessä, matkatoimistossa, kaupassa, postissa</c:v>
                </c:pt>
                <c:pt idx="7">
                  <c:v>Vakuutusmeklarin kanssa</c:v>
                </c:pt>
              </c:strCache>
            </c:strRef>
          </c:cat>
          <c:val>
            <c:numRef>
              <c:f>Taul1!$D$2:$D$9</c:f>
              <c:numCache>
                <c:formatCode>General</c:formatCode>
                <c:ptCount val="8"/>
                <c:pt idx="0">
                  <c:v>10</c:v>
                </c:pt>
                <c:pt idx="1">
                  <c:v>34</c:v>
                </c:pt>
                <c:pt idx="2">
                  <c:v>54</c:v>
                </c:pt>
                <c:pt idx="3">
                  <c:v>47</c:v>
                </c:pt>
                <c:pt idx="4">
                  <c:v>64</c:v>
                </c:pt>
                <c:pt idx="5">
                  <c:v>79</c:v>
                </c:pt>
                <c:pt idx="6">
                  <c:v>70</c:v>
                </c:pt>
                <c:pt idx="7">
                  <c:v>90</c:v>
                </c:pt>
              </c:numCache>
            </c:numRef>
          </c:val>
          <c:extLst>
            <c:ext xmlns:c16="http://schemas.microsoft.com/office/drawing/2014/chart" uri="{C3380CC4-5D6E-409C-BE32-E72D297353CC}">
              <c16:uniqueId val="{00000002-B538-4C57-81E3-6A8EAB4CB0CB}"/>
            </c:ext>
          </c:extLst>
        </c:ser>
        <c:ser>
          <c:idx val="3"/>
          <c:order val="3"/>
          <c:tx>
            <c:strRef>
              <c:f>Taul1!$E$1</c:f>
              <c:strCache>
                <c:ptCount val="1"/>
                <c:pt idx="0">
                  <c:v>En osaa sanoa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Taul1!$A$2:$A$9</c:f>
              <c:strCache>
                <c:ptCount val="8"/>
                <c:pt idx="0">
                  <c:v>Internetissä, tietokoneella</c:v>
                </c:pt>
                <c:pt idx="1">
                  <c:v>Vakuutusyhtiön konttorissa</c:v>
                </c:pt>
                <c:pt idx="2">
                  <c:v>Internetissä, matkapuhelimella</c:v>
                </c:pt>
                <c:pt idx="3">
                  <c:v>Vakuutusyhtiön asiamiehen kanssa</c:v>
                </c:pt>
                <c:pt idx="4">
                  <c:v>Pankissa</c:v>
                </c:pt>
                <c:pt idx="5">
                  <c:v>Älypuhelinsovelluksella</c:v>
                </c:pt>
                <c:pt idx="6">
                  <c:v>Autoliikkeessä, matkatoimistossa, kaupassa, postissa</c:v>
                </c:pt>
                <c:pt idx="7">
                  <c:v>Vakuutusmeklarin kanssa</c:v>
                </c:pt>
              </c:strCache>
            </c:strRef>
          </c:cat>
          <c:val>
            <c:numRef>
              <c:f>Taul1!$E$2:$E$9</c:f>
              <c:numCache>
                <c:formatCode>General</c:formatCode>
                <c:ptCount val="8"/>
                <c:pt idx="0">
                  <c:v>2</c:v>
                </c:pt>
                <c:pt idx="1">
                  <c:v>2</c:v>
                </c:pt>
                <c:pt idx="2">
                  <c:v>3</c:v>
                </c:pt>
                <c:pt idx="3">
                  <c:v>6</c:v>
                </c:pt>
                <c:pt idx="4">
                  <c:v>5</c:v>
                </c:pt>
                <c:pt idx="5">
                  <c:v>3</c:v>
                </c:pt>
                <c:pt idx="6">
                  <c:v>5</c:v>
                </c:pt>
                <c:pt idx="7">
                  <c:v>6</c:v>
                </c:pt>
              </c:numCache>
            </c:numRef>
          </c:val>
          <c:extLst>
            <c:ext xmlns:c16="http://schemas.microsoft.com/office/drawing/2014/chart" uri="{C3380CC4-5D6E-409C-BE32-E72D297353CC}">
              <c16:uniqueId val="{00000003-B538-4C57-81E3-6A8EAB4CB0CB}"/>
            </c:ext>
          </c:extLst>
        </c:ser>
        <c:dLbls>
          <c:showLegendKey val="0"/>
          <c:showVal val="0"/>
          <c:showCatName val="0"/>
          <c:showSerName val="0"/>
          <c:showPercent val="0"/>
          <c:showBubbleSize val="0"/>
        </c:dLbls>
        <c:gapWidth val="150"/>
        <c:overlap val="100"/>
        <c:axId val="365241320"/>
        <c:axId val="365246808"/>
      </c:barChart>
      <c:catAx>
        <c:axId val="365241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6808"/>
        <c:crosses val="autoZero"/>
        <c:auto val="1"/>
        <c:lblAlgn val="ctr"/>
        <c:lblOffset val="100"/>
        <c:noMultiLvlLbl val="0"/>
      </c:catAx>
      <c:valAx>
        <c:axId val="3652468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1320"/>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i-FI" sz="1200" dirty="0">
                <a:effectLst/>
              </a:rPr>
              <a:t>% vastaajista</a:t>
            </a:r>
            <a:endParaRPr lang="fi-FI" sz="1400" dirty="0">
              <a:effectLst/>
            </a:endParaRPr>
          </a:p>
        </c:rich>
      </c:tx>
      <c:layout>
        <c:manualLayout>
          <c:xMode val="edge"/>
          <c:yMode val="edge"/>
          <c:x val="0.24230745998187866"/>
          <c:y val="2.8449502133712661E-3"/>
        </c:manualLayout>
      </c:layout>
      <c:overlay val="0"/>
      <c:spPr>
        <a:noFill/>
        <a:ln>
          <a:noFill/>
        </a:ln>
        <a:effectLst/>
      </c:spPr>
    </c:title>
    <c:autoTitleDeleted val="0"/>
    <c:plotArea>
      <c:layout>
        <c:manualLayout>
          <c:layoutTarget val="inner"/>
          <c:xMode val="edge"/>
          <c:yMode val="edge"/>
          <c:x val="0.24968539609081641"/>
          <c:y val="0.14195853541066977"/>
          <c:w val="0.71652725227528424"/>
          <c:h val="0.75495077340083594"/>
        </c:manualLayout>
      </c:layout>
      <c:barChart>
        <c:barDir val="bar"/>
        <c:grouping val="percentStacked"/>
        <c:varyColors val="0"/>
        <c:ser>
          <c:idx val="0"/>
          <c:order val="0"/>
          <c:tx>
            <c:strRef>
              <c:f>Taul1!$B$1</c:f>
              <c:strCache>
                <c:ptCount val="1"/>
                <c:pt idx="0">
                  <c:v>Tavallisimmin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Internetissä, tietokoneella*</c:v>
                </c:pt>
                <c:pt idx="1">
                  <c:v>2014, n=1000</c:v>
                </c:pt>
                <c:pt idx="2">
                  <c:v>2016, n=1000</c:v>
                </c:pt>
                <c:pt idx="3">
                  <c:v>Vakuutusyhtiön konttorissa</c:v>
                </c:pt>
                <c:pt idx="4">
                  <c:v>2014, n=1000</c:v>
                </c:pt>
                <c:pt idx="5">
                  <c:v>2016, n=1000</c:v>
                </c:pt>
                <c:pt idx="6">
                  <c:v>Internetissä, matkapuhelimella</c:v>
                </c:pt>
                <c:pt idx="7">
                  <c:v>2016, n=1000</c:v>
                </c:pt>
                <c:pt idx="8">
                  <c:v>Vakuutusyhtiön asiamiehen kanssa</c:v>
                </c:pt>
                <c:pt idx="9">
                  <c:v>2014, n=1000</c:v>
                </c:pt>
                <c:pt idx="10">
                  <c:v>2016, n=1000</c:v>
                </c:pt>
              </c:strCache>
            </c:strRef>
          </c:cat>
          <c:val>
            <c:numRef>
              <c:f>Taul1!$B$2:$B$12</c:f>
              <c:numCache>
                <c:formatCode>General</c:formatCode>
                <c:ptCount val="11"/>
                <c:pt idx="1">
                  <c:v>48</c:v>
                </c:pt>
                <c:pt idx="2">
                  <c:v>58</c:v>
                </c:pt>
                <c:pt idx="4">
                  <c:v>20</c:v>
                </c:pt>
                <c:pt idx="5">
                  <c:v>19</c:v>
                </c:pt>
                <c:pt idx="7">
                  <c:v>16</c:v>
                </c:pt>
                <c:pt idx="9">
                  <c:v>10</c:v>
                </c:pt>
                <c:pt idx="10">
                  <c:v>11</c:v>
                </c:pt>
              </c:numCache>
            </c:numRef>
          </c:val>
          <c:extLst>
            <c:ext xmlns:c16="http://schemas.microsoft.com/office/drawing/2014/chart" uri="{C3380CC4-5D6E-409C-BE32-E72D297353CC}">
              <c16:uniqueId val="{00000000-245D-4BD2-A509-ED92C6979240}"/>
            </c:ext>
          </c:extLst>
        </c:ser>
        <c:ser>
          <c:idx val="1"/>
          <c:order val="1"/>
          <c:tx>
            <c:strRef>
              <c:f>Taul1!$C$1</c:f>
              <c:strCache>
                <c:ptCount val="1"/>
                <c:pt idx="0">
                  <c:v>Joskus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Internetissä, tietokoneella*</c:v>
                </c:pt>
                <c:pt idx="1">
                  <c:v>2014, n=1000</c:v>
                </c:pt>
                <c:pt idx="2">
                  <c:v>2016, n=1000</c:v>
                </c:pt>
                <c:pt idx="3">
                  <c:v>Vakuutusyhtiön konttorissa</c:v>
                </c:pt>
                <c:pt idx="4">
                  <c:v>2014, n=1000</c:v>
                </c:pt>
                <c:pt idx="5">
                  <c:v>2016, n=1000</c:v>
                </c:pt>
                <c:pt idx="6">
                  <c:v>Internetissä, matkapuhelimella</c:v>
                </c:pt>
                <c:pt idx="7">
                  <c:v>2016, n=1000</c:v>
                </c:pt>
                <c:pt idx="8">
                  <c:v>Vakuutusyhtiön asiamiehen kanssa</c:v>
                </c:pt>
                <c:pt idx="9">
                  <c:v>2014, n=1000</c:v>
                </c:pt>
                <c:pt idx="10">
                  <c:v>2016, n=1000</c:v>
                </c:pt>
              </c:strCache>
            </c:strRef>
          </c:cat>
          <c:val>
            <c:numRef>
              <c:f>Taul1!$C$2:$C$12</c:f>
              <c:numCache>
                <c:formatCode>General</c:formatCode>
                <c:ptCount val="11"/>
                <c:pt idx="1">
                  <c:v>37</c:v>
                </c:pt>
                <c:pt idx="2">
                  <c:v>30</c:v>
                </c:pt>
                <c:pt idx="4">
                  <c:v>46</c:v>
                </c:pt>
                <c:pt idx="5">
                  <c:v>45</c:v>
                </c:pt>
                <c:pt idx="7">
                  <c:v>27</c:v>
                </c:pt>
                <c:pt idx="9">
                  <c:v>34</c:v>
                </c:pt>
                <c:pt idx="10">
                  <c:v>37</c:v>
                </c:pt>
              </c:numCache>
            </c:numRef>
          </c:val>
          <c:extLst>
            <c:ext xmlns:c16="http://schemas.microsoft.com/office/drawing/2014/chart" uri="{C3380CC4-5D6E-409C-BE32-E72D297353CC}">
              <c16:uniqueId val="{00000001-245D-4BD2-A509-ED92C6979240}"/>
            </c:ext>
          </c:extLst>
        </c:ser>
        <c:ser>
          <c:idx val="2"/>
          <c:order val="2"/>
          <c:tx>
            <c:strRef>
              <c:f>Taul1!$D$1</c:f>
              <c:strCache>
                <c:ptCount val="1"/>
                <c:pt idx="0">
                  <c:v>En lainkaan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Internetissä, tietokoneella*</c:v>
                </c:pt>
                <c:pt idx="1">
                  <c:v>2014, n=1000</c:v>
                </c:pt>
                <c:pt idx="2">
                  <c:v>2016, n=1000</c:v>
                </c:pt>
                <c:pt idx="3">
                  <c:v>Vakuutusyhtiön konttorissa</c:v>
                </c:pt>
                <c:pt idx="4">
                  <c:v>2014, n=1000</c:v>
                </c:pt>
                <c:pt idx="5">
                  <c:v>2016, n=1000</c:v>
                </c:pt>
                <c:pt idx="6">
                  <c:v>Internetissä, matkapuhelimella</c:v>
                </c:pt>
                <c:pt idx="7">
                  <c:v>2016, n=1000</c:v>
                </c:pt>
                <c:pt idx="8">
                  <c:v>Vakuutusyhtiön asiamiehen kanssa</c:v>
                </c:pt>
                <c:pt idx="9">
                  <c:v>2014, n=1000</c:v>
                </c:pt>
                <c:pt idx="10">
                  <c:v>2016, n=1000</c:v>
                </c:pt>
              </c:strCache>
            </c:strRef>
          </c:cat>
          <c:val>
            <c:numRef>
              <c:f>Taul1!$D$2:$D$12</c:f>
              <c:numCache>
                <c:formatCode>General</c:formatCode>
                <c:ptCount val="11"/>
                <c:pt idx="1">
                  <c:v>14</c:v>
                </c:pt>
                <c:pt idx="2">
                  <c:v>10</c:v>
                </c:pt>
                <c:pt idx="4">
                  <c:v>32</c:v>
                </c:pt>
                <c:pt idx="5">
                  <c:v>34</c:v>
                </c:pt>
                <c:pt idx="7">
                  <c:v>54</c:v>
                </c:pt>
                <c:pt idx="9">
                  <c:v>52</c:v>
                </c:pt>
                <c:pt idx="10">
                  <c:v>47</c:v>
                </c:pt>
              </c:numCache>
            </c:numRef>
          </c:val>
          <c:extLst>
            <c:ext xmlns:c16="http://schemas.microsoft.com/office/drawing/2014/chart" uri="{C3380CC4-5D6E-409C-BE32-E72D297353CC}">
              <c16:uniqueId val="{00000002-245D-4BD2-A509-ED92C6979240}"/>
            </c:ext>
          </c:extLst>
        </c:ser>
        <c:ser>
          <c:idx val="3"/>
          <c:order val="3"/>
          <c:tx>
            <c:strRef>
              <c:f>Taul1!$E$1</c:f>
              <c:strCache>
                <c:ptCount val="1"/>
                <c:pt idx="0">
                  <c:v>En osaa sanoa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Taul1!$A$2:$A$12</c:f>
              <c:strCache>
                <c:ptCount val="11"/>
                <c:pt idx="0">
                  <c:v>Internetissä, tietokoneella*</c:v>
                </c:pt>
                <c:pt idx="1">
                  <c:v>2014, n=1000</c:v>
                </c:pt>
                <c:pt idx="2">
                  <c:v>2016, n=1000</c:v>
                </c:pt>
                <c:pt idx="3">
                  <c:v>Vakuutusyhtiön konttorissa</c:v>
                </c:pt>
                <c:pt idx="4">
                  <c:v>2014, n=1000</c:v>
                </c:pt>
                <c:pt idx="5">
                  <c:v>2016, n=1000</c:v>
                </c:pt>
                <c:pt idx="6">
                  <c:v>Internetissä, matkapuhelimella</c:v>
                </c:pt>
                <c:pt idx="7">
                  <c:v>2016, n=1000</c:v>
                </c:pt>
                <c:pt idx="8">
                  <c:v>Vakuutusyhtiön asiamiehen kanssa</c:v>
                </c:pt>
                <c:pt idx="9">
                  <c:v>2014, n=1000</c:v>
                </c:pt>
                <c:pt idx="10">
                  <c:v>2016, n=1000</c:v>
                </c:pt>
              </c:strCache>
            </c:strRef>
          </c:cat>
          <c:val>
            <c:numRef>
              <c:f>Taul1!$E$2:$E$12</c:f>
              <c:numCache>
                <c:formatCode>General</c:formatCode>
                <c:ptCount val="11"/>
                <c:pt idx="1">
                  <c:v>2</c:v>
                </c:pt>
                <c:pt idx="2">
                  <c:v>2</c:v>
                </c:pt>
                <c:pt idx="4">
                  <c:v>2</c:v>
                </c:pt>
                <c:pt idx="5">
                  <c:v>2</c:v>
                </c:pt>
                <c:pt idx="7">
                  <c:v>3</c:v>
                </c:pt>
                <c:pt idx="9">
                  <c:v>4</c:v>
                </c:pt>
                <c:pt idx="10">
                  <c:v>6</c:v>
                </c:pt>
              </c:numCache>
            </c:numRef>
          </c:val>
          <c:extLst>
            <c:ext xmlns:c16="http://schemas.microsoft.com/office/drawing/2014/chart" uri="{C3380CC4-5D6E-409C-BE32-E72D297353CC}">
              <c16:uniqueId val="{00000003-245D-4BD2-A509-ED92C6979240}"/>
            </c:ext>
          </c:extLst>
        </c:ser>
        <c:dLbls>
          <c:showLegendKey val="0"/>
          <c:showVal val="0"/>
          <c:showCatName val="0"/>
          <c:showSerName val="0"/>
          <c:showPercent val="0"/>
          <c:showBubbleSize val="0"/>
        </c:dLbls>
        <c:gapWidth val="150"/>
        <c:overlap val="100"/>
        <c:axId val="365241712"/>
        <c:axId val="365242104"/>
      </c:barChart>
      <c:catAx>
        <c:axId val="365241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2104"/>
        <c:crosses val="autoZero"/>
        <c:auto val="1"/>
        <c:lblAlgn val="ctr"/>
        <c:lblOffset val="100"/>
        <c:noMultiLvlLbl val="0"/>
      </c:catAx>
      <c:valAx>
        <c:axId val="36524210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65241712"/>
        <c:crosses val="autoZero"/>
        <c:crossBetween val="between"/>
        <c:majorUnit val="0.2"/>
      </c:valAx>
      <c:spPr>
        <a:noFill/>
        <a:ln>
          <a:noFill/>
        </a:ln>
        <a:effectLst/>
      </c:spPr>
    </c:plotArea>
    <c:legend>
      <c:legendPos val="b"/>
      <c:layout>
        <c:manualLayout>
          <c:xMode val="edge"/>
          <c:yMode val="edge"/>
          <c:x val="0.1904900153865545"/>
          <c:y val="0.92820376115858949"/>
          <c:w val="0.78211259533361677"/>
          <c:h val="5.47265375611832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dirty="0"/>
              <a:t>Lisää otsikko tähän</a:t>
            </a:r>
            <a:endParaRPr lang="en-US" dirty="0"/>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err="1"/>
              <a:t>Tilaisuus</a:t>
            </a:r>
            <a:r>
              <a:rPr lang="en-US" dirty="0"/>
              <a:t> ja </a:t>
            </a:r>
            <a:r>
              <a:rPr lang="en-US" dirty="0" err="1"/>
              <a:t>päiväys</a:t>
            </a:r>
            <a:endParaRPr lang="en-US" dirty="0"/>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94634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851608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15677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ukautettu asettelu">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11712" y="1844446"/>
            <a:ext cx="12503712" cy="679297"/>
          </a:xfrm>
        </p:spPr>
        <p:txBody>
          <a:bodyPr/>
          <a:lstStyle>
            <a:lvl1pPr algn="ctr">
              <a:defRPr baseline="0">
                <a:solidFill>
                  <a:schemeClr val="bg1"/>
                </a:solidFill>
              </a:defRPr>
            </a:lvl1pPr>
          </a:lstStyle>
          <a:p>
            <a:r>
              <a:rPr lang="fi-FI" dirty="0"/>
              <a:t>Finanssiala – ihmisen arjessa</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517635" y="5936528"/>
            <a:ext cx="3108960" cy="646331"/>
          </a:xfrm>
          <a:prstGeom prst="rect">
            <a:avLst/>
          </a:prstGeom>
          <a:noFill/>
        </p:spPr>
        <p:txBody>
          <a:bodyPr wrap="square" rtlCol="0">
            <a:spAutoFit/>
          </a:bodyPr>
          <a:lstStyle/>
          <a:p>
            <a:r>
              <a:rPr lang="en-US" b="1" dirty="0">
                <a:solidFill>
                  <a:schemeClr val="bg1"/>
                </a:solidFill>
                <a:latin typeface="Merriweather Sans" charset="0"/>
                <a:ea typeface="Merriweather Sans" charset="0"/>
                <a:cs typeface="Merriweather Sans" charset="0"/>
              </a:rPr>
              <a:t>WWW.FINANSSIALA.FI</a:t>
            </a:r>
          </a:p>
          <a:p>
            <a:endParaRPr lang="en-US" dirty="0">
              <a:latin typeface="Merriweather Sans Regular" charset="0"/>
            </a:endParaRPr>
          </a:p>
        </p:txBody>
      </p:sp>
      <p:sp>
        <p:nvSpPr>
          <p:cNvPr id="10" name="Tekstin paikkamerkki 9"/>
          <p:cNvSpPr>
            <a:spLocks noGrp="1"/>
          </p:cNvSpPr>
          <p:nvPr>
            <p:ph type="body" sz="quarter" idx="14" hasCustomPrompt="1"/>
          </p:nvPr>
        </p:nvSpPr>
        <p:spPr>
          <a:xfrm>
            <a:off x="4567238" y="2744788"/>
            <a:ext cx="3552825" cy="2064956"/>
          </a:xfrm>
        </p:spPr>
        <p:txBody>
          <a:bodyPr/>
          <a:lstStyle>
            <a:lvl1pPr algn="ctr">
              <a:defRPr sz="1600" i="1" baseline="0">
                <a:solidFill>
                  <a:schemeClr val="bg1"/>
                </a:solidFill>
              </a:defRPr>
            </a:lvl1pPr>
          </a:lstStyle>
          <a:p>
            <a:pPr lvl="0"/>
            <a:r>
              <a:rPr lang="fi-FI" dirty="0"/>
              <a:t>Lisää oma nimesi </a:t>
            </a:r>
          </a:p>
          <a:p>
            <a:pPr lvl="0"/>
            <a:r>
              <a:rPr lang="fi-FI" dirty="0"/>
              <a:t>Titteli</a:t>
            </a:r>
          </a:p>
          <a:p>
            <a:pPr lvl="0"/>
            <a:r>
              <a:rPr lang="fi-FI" dirty="0"/>
              <a:t>Etunimi.sukunimi@finanssiala.fi</a:t>
            </a:r>
          </a:p>
          <a:p>
            <a:pPr lvl="0"/>
            <a:r>
              <a:rPr lang="fi-FI" dirty="0"/>
              <a:t>+358 793 xxxx</a:t>
            </a:r>
          </a:p>
          <a:p>
            <a:pPr lvl="0"/>
            <a:r>
              <a:rPr lang="fi-FI" dirty="0" err="1"/>
              <a:t>Twitter.käyttäjätunnus</a:t>
            </a:r>
            <a:endParaRPr lang="fi-FI" dirty="0"/>
          </a:p>
        </p:txBody>
      </p:sp>
    </p:spTree>
    <p:extLst>
      <p:ext uri="{BB962C8B-B14F-4D97-AF65-F5344CB8AC3E}">
        <p14:creationId xmlns:p14="http://schemas.microsoft.com/office/powerpoint/2010/main" val="96810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Otsikko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4" name="Rectangle 8"/>
          <p:cNvSpPr/>
          <p:nvPr/>
        </p:nvSpPr>
        <p:spPr bwMode="hidden">
          <a:xfrm>
            <a:off x="0" y="3837898"/>
            <a:ext cx="12192000" cy="85602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
          <p:cNvSpPr/>
          <p:nvPr/>
        </p:nvSpPr>
        <p:spPr bwMode="white">
          <a:xfrm>
            <a:off x="0" y="1577363"/>
            <a:ext cx="12192000" cy="21533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orakulmio 8"/>
          <p:cNvSpPr/>
          <p:nvPr/>
        </p:nvSpPr>
        <p:spPr bwMode="hidden">
          <a:xfrm>
            <a:off x="9696275" y="5022898"/>
            <a:ext cx="2495725" cy="1441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615600" y="1609400"/>
            <a:ext cx="10836000" cy="2088000"/>
          </a:xfrm>
        </p:spPr>
        <p:txBody>
          <a:bodyPr anchor="ctr">
            <a:normAutofit/>
          </a:bodyPr>
          <a:lstStyle>
            <a:lvl1pPr algn="ctr">
              <a:defRPr sz="4800"/>
            </a:lvl1pPr>
          </a:lstStyle>
          <a:p>
            <a:r>
              <a:rPr lang="fi-FI"/>
              <a:t>Muokkaa perustyyl. napsautt.</a:t>
            </a:r>
            <a:endParaRPr lang="fi-FI" dirty="0"/>
          </a:p>
        </p:txBody>
      </p:sp>
      <p:sp>
        <p:nvSpPr>
          <p:cNvPr id="3" name="Alaotsikko 2"/>
          <p:cNvSpPr>
            <a:spLocks noGrp="1"/>
          </p:cNvSpPr>
          <p:nvPr>
            <p:ph type="subTitle" idx="1"/>
          </p:nvPr>
        </p:nvSpPr>
        <p:spPr>
          <a:xfrm>
            <a:off x="615600" y="3862800"/>
            <a:ext cx="10836000" cy="828000"/>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46" name="Kuva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606" y="5052992"/>
            <a:ext cx="1929896" cy="1404000"/>
          </a:xfrm>
          <a:prstGeom prst="rect">
            <a:avLst/>
          </a:prstGeom>
        </p:spPr>
      </p:pic>
    </p:spTree>
    <p:extLst>
      <p:ext uri="{BB962C8B-B14F-4D97-AF65-F5344CB8AC3E}">
        <p14:creationId xmlns:p14="http://schemas.microsoft.com/office/powerpoint/2010/main" val="151588975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dirty="0"/>
              <a:t>Lisää otsikko tähän</a:t>
            </a:r>
            <a:endParaRPr lang="en-US" dirty="0"/>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Lisää alaotsikko tähän</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dirty="0" err="1"/>
              <a:t>Tilaisuus</a:t>
            </a:r>
            <a:r>
              <a:rPr lang="en-US" dirty="0"/>
              <a:t> ja </a:t>
            </a:r>
            <a:r>
              <a:rPr lang="en-US" dirty="0" err="1"/>
              <a:t>päiväys</a:t>
            </a:r>
            <a:endParaRPr lang="en-US" dirty="0"/>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00978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dirty="0"/>
          </a:p>
        </p:txBody>
      </p:sp>
      <p:sp>
        <p:nvSpPr>
          <p:cNvPr id="3" name="Picture Placeholder 2"/>
          <p:cNvSpPr>
            <a:spLocks noGrp="1"/>
          </p:cNvSpPr>
          <p:nvPr>
            <p:ph type="pic" idx="1"/>
          </p:nvPr>
        </p:nvSpPr>
        <p:spPr>
          <a:xfrm>
            <a:off x="4325257" y="1709271"/>
            <a:ext cx="7030131" cy="37725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761732" y="1709271"/>
            <a:ext cx="2924898" cy="3772529"/>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Date Placeholder 4"/>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97345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8" y="-235376"/>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dirty="0"/>
              <a:t>”Lainaus”</a:t>
            </a:r>
            <a:endParaRPr lang="en-US" dirty="0"/>
          </a:p>
        </p:txBody>
      </p:sp>
      <p:sp>
        <p:nvSpPr>
          <p:cNvPr id="3" name="Text Placeholder 2"/>
          <p:cNvSpPr>
            <a:spLocks noGrp="1"/>
          </p:cNvSpPr>
          <p:nvPr>
            <p:ph type="body" idx="1" hasCustomPrompt="1"/>
          </p:nvPr>
        </p:nvSpPr>
        <p:spPr>
          <a:xfrm>
            <a:off x="1930400" y="4459112"/>
            <a:ext cx="8297333" cy="1704622"/>
          </a:xfrm>
        </p:spPr>
        <p:txBody>
          <a:bodyPr>
            <a:normAutofit/>
          </a:bodyPr>
          <a:lstStyle>
            <a:lvl1pPr marL="0" indent="0" algn="ctr">
              <a:buNone/>
              <a:defRPr sz="2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dirty="0"/>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26906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7" name="Date Placeholder 6"/>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167061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Date Placeholder 2"/>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dirty="0"/>
          </a:p>
        </p:txBody>
      </p:sp>
    </p:spTree>
    <p:extLst>
      <p:ext uri="{BB962C8B-B14F-4D97-AF65-F5344CB8AC3E}">
        <p14:creationId xmlns:p14="http://schemas.microsoft.com/office/powerpoint/2010/main" val="358283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636984"/>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Date Placeholder 4"/>
          <p:cNvSpPr>
            <a:spLocks noGrp="1"/>
          </p:cNvSpPr>
          <p:nvPr>
            <p:ph type="dt" sz="half" idx="10"/>
          </p:nvPr>
        </p:nvSpPr>
        <p:spPr/>
        <p:txBody>
          <a:bodyPr/>
          <a:lstStyle/>
          <a:p>
            <a:fld id="{438DB005-EEDD-B94B-B84A-0A18DE5B30E1}"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dirty="0"/>
          </a:p>
        </p:txBody>
      </p:sp>
      <p:sp>
        <p:nvSpPr>
          <p:cNvPr id="11" name="Text Placeholder 2"/>
          <p:cNvSpPr>
            <a:spLocks noGrp="1"/>
          </p:cNvSpPr>
          <p:nvPr>
            <p:ph idx="13"/>
          </p:nvPr>
        </p:nvSpPr>
        <p:spPr>
          <a:xfrm>
            <a:off x="748992" y="1814474"/>
            <a:ext cx="4090637" cy="3660775"/>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dirty="0"/>
              <a:t>Muokkaa tekstin perustyylejä napsauttamalla</a:t>
            </a:r>
          </a:p>
        </p:txBody>
      </p:sp>
    </p:spTree>
    <p:extLst>
      <p:ext uri="{BB962C8B-B14F-4D97-AF65-F5344CB8AC3E}">
        <p14:creationId xmlns:p14="http://schemas.microsoft.com/office/powerpoint/2010/main" val="39332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dirty="0" err="1"/>
              <a:t>Ensimmäinen</a:t>
            </a:r>
            <a:r>
              <a:rPr lang="en-US" dirty="0"/>
              <a:t> </a:t>
            </a:r>
            <a:r>
              <a:rPr lang="en-US" dirty="0" err="1"/>
              <a:t>taso</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a:p>
            <a:pPr lvl="4"/>
            <a:r>
              <a:rPr lang="en-US" dirty="0" err="1"/>
              <a:t>Viides</a:t>
            </a:r>
            <a:r>
              <a:rPr lang="en-US" dirty="0"/>
              <a:t> </a:t>
            </a:r>
            <a:r>
              <a:rPr lang="en-US" dirty="0" err="1"/>
              <a:t>taso</a:t>
            </a:r>
            <a:endParaRPr lang="en-US" dirty="0"/>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9/21/2017</a:t>
            </a:fld>
            <a:endParaRPr lang="en-US" dirty="0"/>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dirty="0"/>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dirty="0"/>
          </a:p>
        </p:txBody>
      </p:sp>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799" r:id="rId3"/>
    <p:sldLayoutId id="2147483806" r:id="rId4"/>
    <p:sldLayoutId id="2147483800" r:id="rId5"/>
    <p:sldLayoutId id="2147483801" r:id="rId6"/>
    <p:sldLayoutId id="2147483802" r:id="rId7"/>
    <p:sldLayoutId id="2147483803" r:id="rId8"/>
    <p:sldLayoutId id="2147483809" r:id="rId9"/>
    <p:sldLayoutId id="2147483804" r:id="rId10"/>
    <p:sldLayoutId id="2147483807" r:id="rId11"/>
    <p:sldLayoutId id="2147483808" r:id="rId12"/>
    <p:sldLayoutId id="2147483815" r:id="rId13"/>
    <p:sldLayoutId id="2147483816" r:id="rId14"/>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Vakuutustutkimus 2016</a:t>
            </a:r>
          </a:p>
        </p:txBody>
      </p:sp>
      <p:sp>
        <p:nvSpPr>
          <p:cNvPr id="3" name="Alaotsikko 2"/>
          <p:cNvSpPr>
            <a:spLocks noGrp="1"/>
          </p:cNvSpPr>
          <p:nvPr>
            <p:ph type="subTitle" idx="1"/>
          </p:nvPr>
        </p:nvSpPr>
        <p:spPr/>
        <p:txBody>
          <a:bodyPr>
            <a:normAutofit lnSpcReduction="10000"/>
          </a:bodyPr>
          <a:lstStyle/>
          <a:p>
            <a:r>
              <a:rPr lang="fi-FI" dirty="0"/>
              <a:t>Syyskuu 2016</a:t>
            </a:r>
          </a:p>
        </p:txBody>
      </p:sp>
      <p:sp>
        <p:nvSpPr>
          <p:cNvPr id="4" name="Tekstin paikkamerkki 3"/>
          <p:cNvSpPr>
            <a:spLocks noGrp="1"/>
          </p:cNvSpPr>
          <p:nvPr>
            <p:ph type="body" sz="quarter" idx="13"/>
          </p:nvPr>
        </p:nvSpPr>
        <p:spPr/>
        <p:txBody>
          <a:bodyPr>
            <a:noAutofit/>
          </a:bodyPr>
          <a:lstStyle/>
          <a:p>
            <a:r>
              <a:rPr lang="fi-FI" dirty="0" err="1"/>
              <a:t>IROResearch</a:t>
            </a:r>
            <a:r>
              <a:rPr lang="fi-FI" dirty="0"/>
              <a:t> Oy / </a:t>
            </a:r>
            <a:r>
              <a:rPr lang="fi-FI" dirty="0" err="1"/>
              <a:t>Sylva</a:t>
            </a:r>
            <a:r>
              <a:rPr lang="fi-FI" dirty="0"/>
              <a:t> Vahtera</a:t>
            </a:r>
          </a:p>
        </p:txBody>
      </p:sp>
      <p:sp>
        <p:nvSpPr>
          <p:cNvPr id="5" name="Tekstin paikkamerkki 4"/>
          <p:cNvSpPr>
            <a:spLocks noGrp="1"/>
          </p:cNvSpPr>
          <p:nvPr>
            <p:ph type="body" sz="quarter" idx="14"/>
          </p:nvPr>
        </p:nvSpPr>
        <p:spPr/>
        <p:txBody>
          <a:bodyPr/>
          <a:lstStyle/>
          <a:p>
            <a:endParaRPr lang="fi-FI" dirty="0"/>
          </a:p>
        </p:txBody>
      </p:sp>
    </p:spTree>
    <p:extLst>
      <p:ext uri="{BB962C8B-B14F-4D97-AF65-F5344CB8AC3E}">
        <p14:creationId xmlns:p14="http://schemas.microsoft.com/office/powerpoint/2010/main" val="1610773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KORVAUSMENETTELY</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81695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KORVAUSMENETTELY</a:t>
            </a:r>
            <a:endParaRPr lang="fi-FI" sz="1800" i="1" dirty="0">
              <a:latin typeface="Arial" pitchFamily="34" charset="0"/>
              <a:cs typeface="Arial" pitchFamily="34" charset="0"/>
            </a:endParaRPr>
          </a:p>
        </p:txBody>
      </p:sp>
      <p:sp>
        <p:nvSpPr>
          <p:cNvPr id="4" name="Tekstiruutu 3"/>
          <p:cNvSpPr txBox="1"/>
          <p:nvPr/>
        </p:nvSpPr>
        <p:spPr>
          <a:xfrm>
            <a:off x="838186" y="1552536"/>
            <a:ext cx="10926777" cy="5078313"/>
          </a:xfrm>
          <a:prstGeom prst="rect">
            <a:avLst/>
          </a:prstGeom>
          <a:noFill/>
        </p:spPr>
        <p:txBody>
          <a:bodyPr wrap="square" rtlCol="0">
            <a:spAutoFit/>
          </a:bodyPr>
          <a:lstStyle/>
          <a:p>
            <a:pPr marL="285750" indent="-285750">
              <a:buFont typeface="Arial" panose="020B0604020202020204" pitchFamily="34" charset="0"/>
              <a:buChar char="•"/>
            </a:pPr>
            <a:r>
              <a:rPr lang="fi-FI" dirty="0"/>
              <a:t>Edelleen kolmasosalle vastaajista on sattunut viimeisen vuoden aikana vahinko, josta on hakenut korvausta vakuutusyhtiöstä. Korvausten hakeminen oli  yleisempää naisilla kuin miehillä, samoin se oli sitä yleisempää mitä korkeampi koulutus tai mitä suuremmat tulot vastaajalla oli. Ikäryhmistä  vähiten eniten korvauksia hakivat  yli 60-vuotiaat.</a:t>
            </a:r>
          </a:p>
          <a:p>
            <a:pPr marL="285750" indent="-285750">
              <a:buFont typeface="Arial" panose="020B0604020202020204" pitchFamily="34" charset="0"/>
              <a:buChar char="•"/>
            </a:pPr>
            <a:r>
              <a:rPr lang="fi-FI" dirty="0"/>
              <a:t>Eniten korvauksia haettiin autovakuutuksesta (30 % niistä joille oli vuoden aikana sattunut vahinko, josta on haettu korvausta). Seuraavaksi eniten korvauksia haettiin kotivakuutuksesta erilaiset vahinkotapaukset yhteenlaskettuna (24 %) sekä sairauskuluvakuutuksesta (14 %). </a:t>
            </a:r>
          </a:p>
          <a:p>
            <a:pPr marL="285750" indent="-285750">
              <a:buFont typeface="Arial" panose="020B0604020202020204" pitchFamily="34" charset="0"/>
              <a:buChar char="•"/>
            </a:pPr>
            <a:r>
              <a:rPr lang="fi-FI" dirty="0"/>
              <a:t>Suurin osa (86 %) vastaajista sai mielestään hyvää palvelua vakuutusyhtiössä vahinkotilanteessa, mutta erittäin hyvänä palvelua piti nyt harvempi kuin vuonna 2014.  Suurin osa oli myös sitä mieltä, että korvaus oli vakuutusehtojen mukainen (87 %) ja korvaushakemus käsiteltiin viivytyksettä (83 %). Lähes joka neljäs ei osannut ottaa kantaa käytettävissä olevista valitus- ja muutoksenhakumenettelyistä ilmoittamiseen. </a:t>
            </a:r>
            <a:endParaRPr lang="fi-FI" dirty="0">
              <a:solidFill>
                <a:srgbClr val="C00000"/>
              </a:solidFill>
            </a:endParaRPr>
          </a:p>
          <a:p>
            <a:pPr marL="285750" indent="-285750">
              <a:buFont typeface="Arial" panose="020B0604020202020204" pitchFamily="34" charset="0"/>
              <a:buChar char="•"/>
            </a:pPr>
            <a:r>
              <a:rPr lang="fi-FI" dirty="0"/>
              <a:t>Korvaushakemuksista 85 prosenttia hyväksytään ja 7 prosenttia hylätään. Hakemuksen käsittely oli kesken 6 prosentilla vastaajista. </a:t>
            </a:r>
          </a:p>
          <a:p>
            <a:pPr marL="285750" lvl="0" indent="-285750">
              <a:buFont typeface="Arial" panose="020B0604020202020204" pitchFamily="34" charset="0"/>
              <a:buChar char="•"/>
            </a:pPr>
            <a:r>
              <a:rPr lang="fi-FI" dirty="0">
                <a:solidFill>
                  <a:srgbClr val="333333"/>
                </a:solidFill>
              </a:rPr>
              <a:t>Korvaushakemuksia tehtiin selvästi eniten verkossa, 66% tietokoneella ja 7% matkapuhelimella. Sen sijaan kukaan ei ollut tehnyt vielä korvaushakemista älypuhelinsovelluksen kautta. Vain joka kymmenes vastaaja hakee korvausta konttorissa. </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817354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HAKENUT VAKUUTUSYHTIÖLTÄ KORVAUSTA</a:t>
            </a:r>
            <a:br>
              <a:rPr lang="fi-FI" sz="3200" dirty="0">
                <a:latin typeface="Arial" pitchFamily="34" charset="0"/>
                <a:cs typeface="Arial" pitchFamily="34" charset="0"/>
              </a:rPr>
            </a:br>
            <a:r>
              <a:rPr lang="fi-FI" sz="1800" i="1" dirty="0">
                <a:latin typeface="Arial" pitchFamily="34" charset="0"/>
                <a:cs typeface="Arial" pitchFamily="34" charset="0"/>
              </a:rPr>
              <a:t>Onko teille viimeksi kuluneen vuoden aikana sattunut vahinko, josta olette hakenut vakuutusyhtiöltä korvausta?</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782354558"/>
              </p:ext>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4078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MISTÄ VAKUUTUKSESTA HAKENUT KORVAUSTA</a:t>
            </a:r>
            <a:br>
              <a:rPr lang="fi-FI" sz="3200" dirty="0">
                <a:latin typeface="Arial" pitchFamily="34" charset="0"/>
                <a:cs typeface="Arial" pitchFamily="34" charset="0"/>
              </a:rPr>
            </a:br>
            <a:r>
              <a:rPr lang="fi-FI" sz="1800" i="1" dirty="0">
                <a:latin typeface="Arial" pitchFamily="34" charset="0"/>
                <a:cs typeface="Arial" pitchFamily="34" charset="0"/>
              </a:rPr>
              <a:t>Mistä vakuutuksesta olette hakenut korvausta viimeksi sattuneessa vahinkotapauksessa?</a:t>
            </a: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4351862" y="6104463"/>
            <a:ext cx="1468864" cy="276999"/>
          </a:xfrm>
          <a:prstGeom prst="rect">
            <a:avLst/>
          </a:prstGeom>
          <a:noFill/>
        </p:spPr>
        <p:txBody>
          <a:bodyPr wrap="none" rtlCol="0">
            <a:spAutoFit/>
          </a:bodyPr>
          <a:lstStyle/>
          <a:p>
            <a:r>
              <a:rPr lang="fi-FI" sz="1200" dirty="0">
                <a:latin typeface="+mj-lt"/>
              </a:rPr>
              <a:t>*Laskettu avoimista</a:t>
            </a:r>
          </a:p>
        </p:txBody>
      </p:sp>
    </p:spTree>
    <p:extLst>
      <p:ext uri="{BB962C8B-B14F-4D97-AF65-F5344CB8AC3E}">
        <p14:creationId xmlns:p14="http://schemas.microsoft.com/office/powerpoint/2010/main" val="203680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MITÄ KAUTTA TEKI KORVAUSHAKEMUKSEN</a:t>
            </a:r>
            <a:br>
              <a:rPr lang="fi-FI" sz="3200" dirty="0">
                <a:latin typeface="Arial" pitchFamily="34" charset="0"/>
                <a:cs typeface="Arial" pitchFamily="34" charset="0"/>
              </a:rPr>
            </a:br>
            <a:r>
              <a:rPr lang="fi-FI" sz="1800" i="1" dirty="0">
                <a:latin typeface="Arial" pitchFamily="34" charset="0"/>
                <a:cs typeface="Arial" pitchFamily="34" charset="0"/>
              </a:rPr>
              <a:t>Mitä kautta teitte korvaushakemuksen?</a:t>
            </a:r>
            <a:endParaRPr lang="fi-FI" sz="1400" i="1" dirty="0">
              <a:latin typeface="Arial" pitchFamily="34" charset="0"/>
              <a:cs typeface="Arial" pitchFamily="34" charset="0"/>
            </a:endParaRP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7319717" y="5002860"/>
            <a:ext cx="4594326" cy="769441"/>
          </a:xfrm>
          <a:prstGeom prst="rect">
            <a:avLst/>
          </a:prstGeom>
          <a:noFill/>
        </p:spPr>
        <p:txBody>
          <a:bodyPr wrap="square" rtlCol="0">
            <a:spAutoFit/>
          </a:bodyPr>
          <a:lstStyle/>
          <a:p>
            <a:r>
              <a:rPr lang="fi-FI" sz="1100" dirty="0">
                <a:solidFill>
                  <a:srgbClr val="7A7A7A"/>
                </a:solidFill>
              </a:rPr>
              <a:t>* 2014 pelkkä internetissä, nyt eriteltynä internetissä tietokoneella/matkapuhelimella</a:t>
            </a:r>
          </a:p>
          <a:p>
            <a:r>
              <a:rPr lang="fi-FI" sz="1100" dirty="0">
                <a:solidFill>
                  <a:srgbClr val="7A7A7A"/>
                </a:solidFill>
              </a:rPr>
              <a:t>** EI mukana 2014</a:t>
            </a:r>
          </a:p>
          <a:p>
            <a:r>
              <a:rPr lang="fi-FI" sz="1100" dirty="0">
                <a:solidFill>
                  <a:srgbClr val="7A7A7A"/>
                </a:solidFill>
              </a:rPr>
              <a:t>*** 2016 ei mukana esikoodeissa, laskettu avoimista</a:t>
            </a:r>
          </a:p>
        </p:txBody>
      </p:sp>
    </p:spTree>
    <p:extLst>
      <p:ext uri="{BB962C8B-B14F-4D97-AF65-F5344CB8AC3E}">
        <p14:creationId xmlns:p14="http://schemas.microsoft.com/office/powerpoint/2010/main" val="419169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VAKUUTUSYHTIÖN KORVAUSMENETTELYSTÄ</a:t>
            </a:r>
            <a:br>
              <a:rPr lang="fi-FI" sz="3200" dirty="0">
                <a:latin typeface="Arial" pitchFamily="34" charset="0"/>
                <a:cs typeface="Arial" pitchFamily="34" charset="0"/>
              </a:rPr>
            </a:br>
            <a:r>
              <a:rPr lang="fi-FI" sz="1800" i="1" dirty="0">
                <a:latin typeface="Arial" pitchFamily="34" charset="0"/>
                <a:cs typeface="Arial" pitchFamily="34" charset="0"/>
              </a:rPr>
              <a:t>Millaista oli mielestänne vakuutusyhtiön korvausmenettely?</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547200492"/>
              </p:ext>
            </p:extLst>
          </p:nvPr>
        </p:nvGraphicFramePr>
        <p:xfrm>
          <a:off x="838200" y="1413767"/>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411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KORVAUSHAKEMUKSEN HYLKÄYS</a:t>
            </a:r>
            <a:br>
              <a:rPr lang="fi-FI" sz="3200" dirty="0">
                <a:latin typeface="Arial" pitchFamily="34" charset="0"/>
                <a:cs typeface="Arial" pitchFamily="34" charset="0"/>
              </a:rPr>
            </a:br>
            <a:r>
              <a:rPr lang="fi-FI" sz="1800" i="1" dirty="0">
                <a:latin typeface="Arial" pitchFamily="34" charset="0"/>
                <a:cs typeface="Arial" pitchFamily="34" charset="0"/>
              </a:rPr>
              <a:t>Hylättiinkö korvaushakemuksenne?</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1650790927"/>
              </p:ext>
            </p:extLst>
          </p:nvPr>
        </p:nvGraphicFramePr>
        <p:xfrm>
          <a:off x="838200" y="1424041"/>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16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VAKUUTUSASIOIDEN HOITO</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12681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VAKUUTUSASIOIDEN HOITO</a:t>
            </a:r>
            <a:endParaRPr lang="fi-FI" sz="1800" i="1" dirty="0">
              <a:latin typeface="Arial" pitchFamily="34" charset="0"/>
              <a:cs typeface="Arial" pitchFamily="34" charset="0"/>
            </a:endParaRPr>
          </a:p>
        </p:txBody>
      </p:sp>
      <p:sp>
        <p:nvSpPr>
          <p:cNvPr id="4" name="Tekstiruutu 3"/>
          <p:cNvSpPr txBox="1"/>
          <p:nvPr/>
        </p:nvSpPr>
        <p:spPr>
          <a:xfrm>
            <a:off x="838187" y="1591725"/>
            <a:ext cx="10926776" cy="3016210"/>
          </a:xfrm>
          <a:prstGeom prst="rect">
            <a:avLst/>
          </a:prstGeom>
          <a:noFill/>
        </p:spPr>
        <p:txBody>
          <a:bodyPr wrap="square" rtlCol="0">
            <a:spAutoFit/>
          </a:bodyPr>
          <a:lstStyle/>
          <a:p>
            <a:pPr marL="342900" indent="-342900">
              <a:buFont typeface="Arial" panose="020B0604020202020204" pitchFamily="34" charset="0"/>
              <a:buChar char="•"/>
            </a:pPr>
            <a:r>
              <a:rPr lang="fi-FI" sz="1900" dirty="0"/>
              <a:t>Lähes 60% vastaajista hoitaa tavallisimmin vakuutusasiansa </a:t>
            </a:r>
            <a:r>
              <a:rPr lang="fi-FI" sz="1900" dirty="0" err="1"/>
              <a:t>internetissä</a:t>
            </a:r>
            <a:r>
              <a:rPr lang="fi-FI" sz="1900" dirty="0"/>
              <a:t> tietokoneella, mikä on selvästi yleisempää kuin kaksi vuotta sitten. Lisäksi 16% kertoo tavallisimmin asioivansa matkapuhelimella </a:t>
            </a:r>
            <a:r>
              <a:rPr lang="fi-FI" sz="1900" dirty="0" err="1"/>
              <a:t>internetissä</a:t>
            </a:r>
            <a:r>
              <a:rPr lang="fi-FI" sz="1900" dirty="0"/>
              <a:t>. Nuoremmissa ikäryhmissä matkapuhelimella </a:t>
            </a:r>
            <a:r>
              <a:rPr lang="fi-FI" sz="1900" dirty="0" err="1"/>
              <a:t>internetissä</a:t>
            </a:r>
            <a:r>
              <a:rPr lang="fi-FI" sz="1900" dirty="0"/>
              <a:t> asiointi on yleisempää kuin vanhimmassa ikäryhmässä. Vain 10 prosenttia vastaajista ei koskaan hoida vakuutusasioita internetissä.</a:t>
            </a:r>
            <a:br>
              <a:rPr lang="fi-FI" sz="1900" dirty="0"/>
            </a:br>
            <a:endParaRPr lang="fi-FI" sz="1900" dirty="0"/>
          </a:p>
          <a:p>
            <a:pPr marL="342900" indent="-342900">
              <a:buFont typeface="Arial" panose="020B0604020202020204" pitchFamily="34" charset="0"/>
              <a:buChar char="•"/>
            </a:pPr>
            <a:r>
              <a:rPr lang="fi-FI" sz="1900" dirty="0"/>
              <a:t>Vakuutusyhtiön konttorissa vakuutusasioita tavallisimmin hoitaa edelleen viidennes ja joskus siellä piipahtaa lähes puolet vastaajista. Mitä vanhempi vastaaja, sitä varmemmin hän käy vakuutusyhtiön konttorissa. Kolmannes vastaajista ei lainkaan hoida konttorissa vakuutusasioita.</a:t>
            </a:r>
          </a:p>
          <a:p>
            <a:pPr lvl="1">
              <a:buNone/>
            </a:pPr>
            <a:endParaRPr lang="fi-FI" sz="1900" dirty="0"/>
          </a:p>
        </p:txBody>
      </p:sp>
    </p:spTree>
    <p:extLst>
      <p:ext uri="{BB962C8B-B14F-4D97-AF65-F5344CB8AC3E}">
        <p14:creationId xmlns:p14="http://schemas.microsoft.com/office/powerpoint/2010/main" val="281478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VAKUUTUSASIOIDEN HOITO</a:t>
            </a:r>
            <a:br>
              <a:rPr lang="fi-FI" sz="3200" dirty="0">
                <a:latin typeface="Arial" pitchFamily="34" charset="0"/>
                <a:cs typeface="Arial" pitchFamily="34" charset="0"/>
              </a:rPr>
            </a:br>
            <a:r>
              <a:rPr lang="fi-FI" sz="1800" i="1" dirty="0">
                <a:latin typeface="Arial" pitchFamily="34" charset="0"/>
                <a:cs typeface="Arial" pitchFamily="34" charset="0"/>
              </a:rPr>
              <a:t>Missä hoidatte tällä hetkellä vakuutusasioitanne?</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273151166"/>
              </p:ext>
            </p:extLst>
          </p:nvPr>
        </p:nvGraphicFramePr>
        <p:xfrm>
          <a:off x="797103" y="1408630"/>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98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SISÄLTÖ</a:t>
            </a:r>
            <a:endParaRPr lang="fi-FI" sz="1800" i="1" dirty="0">
              <a:latin typeface="Arial" pitchFamily="34" charset="0"/>
              <a:cs typeface="Arial" pitchFamily="34" charset="0"/>
            </a:endParaRPr>
          </a:p>
        </p:txBody>
      </p:sp>
      <p:sp>
        <p:nvSpPr>
          <p:cNvPr id="4" name="Tekstiruutu 3"/>
          <p:cNvSpPr txBox="1"/>
          <p:nvPr/>
        </p:nvSpPr>
        <p:spPr>
          <a:xfrm>
            <a:off x="838186" y="1591725"/>
            <a:ext cx="7843814" cy="4185761"/>
          </a:xfrm>
          <a:prstGeom prst="rect">
            <a:avLst/>
          </a:prstGeom>
          <a:noFill/>
        </p:spPr>
        <p:txBody>
          <a:bodyPr wrap="none" rtlCol="0">
            <a:spAutoFit/>
          </a:bodyPr>
          <a:lstStyle/>
          <a:p>
            <a:pPr marL="342900" indent="-342900">
              <a:buFont typeface="Arial" panose="020B0604020202020204" pitchFamily="34" charset="0"/>
              <a:buChar char="•"/>
            </a:pPr>
            <a:r>
              <a:rPr lang="fi-FI" sz="1900" dirty="0"/>
              <a:t>Johdanto							  </a:t>
            </a:r>
          </a:p>
          <a:p>
            <a:pPr marL="342900" indent="-342900">
              <a:buFont typeface="Arial" panose="020B0604020202020204" pitchFamily="34" charset="0"/>
              <a:buChar char="•"/>
            </a:pPr>
            <a:r>
              <a:rPr lang="fi-FI" sz="1900" dirty="0"/>
              <a:t>Mielipiteet vakuutuksista ja vakuutusyhtiöistä			  </a:t>
            </a:r>
          </a:p>
          <a:p>
            <a:pPr marL="342900" indent="-342900">
              <a:buFont typeface="Arial" panose="020B0604020202020204" pitchFamily="34" charset="0"/>
              <a:buChar char="•"/>
            </a:pPr>
            <a:r>
              <a:rPr lang="fi-FI" sz="1900" dirty="0"/>
              <a:t>Korvausmenettely						</a:t>
            </a:r>
          </a:p>
          <a:p>
            <a:pPr marL="342900" indent="-342900">
              <a:buFont typeface="Arial" panose="020B0604020202020204" pitchFamily="34" charset="0"/>
              <a:buChar char="•"/>
            </a:pPr>
            <a:r>
              <a:rPr lang="fi-FI" sz="1900" dirty="0"/>
              <a:t>Vakuutusasioiden hoito					</a:t>
            </a:r>
          </a:p>
          <a:p>
            <a:pPr marL="342900" indent="-342900">
              <a:buFont typeface="Arial" panose="020B0604020202020204" pitchFamily="34" charset="0"/>
              <a:buChar char="•"/>
            </a:pPr>
            <a:r>
              <a:rPr lang="fi-FI" sz="1900" dirty="0"/>
              <a:t>Riskitietoisuus						</a:t>
            </a:r>
          </a:p>
          <a:p>
            <a:pPr marL="342900" indent="-342900">
              <a:buFont typeface="Arial" panose="020B0604020202020204" pitchFamily="34" charset="0"/>
              <a:buChar char="•"/>
            </a:pPr>
            <a:r>
              <a:rPr lang="fi-FI" sz="1900" dirty="0"/>
              <a:t>Lakisääteisen sosiaaliturvan riittävyys				</a:t>
            </a:r>
          </a:p>
          <a:p>
            <a:pPr marL="342900" indent="-342900">
              <a:buFont typeface="Arial" panose="020B0604020202020204" pitchFamily="34" charset="0"/>
              <a:buChar char="•"/>
            </a:pPr>
            <a:r>
              <a:rPr lang="fi-FI" sz="1900" dirty="0"/>
              <a:t>Yhteiskunnan ja yksilön vastuunjako				</a:t>
            </a:r>
          </a:p>
          <a:p>
            <a:pPr marL="342900" indent="-342900">
              <a:buFont typeface="Arial" panose="020B0604020202020204" pitchFamily="34" charset="0"/>
              <a:buChar char="•"/>
            </a:pPr>
            <a:r>
              <a:rPr lang="fi-FI" sz="1900" dirty="0"/>
              <a:t>Vapaaehtoiset vakuutukset					</a:t>
            </a:r>
          </a:p>
          <a:p>
            <a:pPr marL="800100" lvl="1" indent="-342900">
              <a:buFont typeface="Arial" panose="020B0604020202020204" pitchFamily="34" charset="0"/>
              <a:buChar char="•"/>
            </a:pPr>
            <a:r>
              <a:rPr lang="fi-FI" sz="1900" dirty="0"/>
              <a:t>Kotivakuutus						</a:t>
            </a:r>
          </a:p>
          <a:p>
            <a:pPr marL="800100" lvl="1" indent="-342900">
              <a:buFont typeface="Arial" panose="020B0604020202020204" pitchFamily="34" charset="0"/>
              <a:buChar char="•"/>
            </a:pPr>
            <a:r>
              <a:rPr lang="fi-FI" sz="1900" dirty="0"/>
              <a:t>Matkavakuutus						</a:t>
            </a:r>
          </a:p>
          <a:p>
            <a:pPr marL="800100" lvl="1" indent="-342900">
              <a:buFont typeface="Arial" panose="020B0604020202020204" pitchFamily="34" charset="0"/>
              <a:buChar char="•"/>
            </a:pPr>
            <a:r>
              <a:rPr lang="fi-FI" sz="1900" dirty="0"/>
              <a:t>Eläkevakuutus						</a:t>
            </a:r>
          </a:p>
          <a:p>
            <a:pPr marL="800100" lvl="1" indent="-342900">
              <a:buFont typeface="Arial" panose="020B0604020202020204" pitchFamily="34" charset="0"/>
              <a:buChar char="•"/>
            </a:pPr>
            <a:r>
              <a:rPr lang="fi-FI" sz="1900" dirty="0"/>
              <a:t>Henkivakuutus, lainaturvavakuutus				</a:t>
            </a:r>
          </a:p>
          <a:p>
            <a:pPr marL="800100" lvl="1" indent="-342900">
              <a:buFont typeface="Arial" panose="020B0604020202020204" pitchFamily="34" charset="0"/>
              <a:buChar char="•"/>
            </a:pPr>
            <a:r>
              <a:rPr lang="fi-FI" sz="1900" dirty="0"/>
              <a:t>Sairauskuluvakuutus					</a:t>
            </a:r>
          </a:p>
          <a:p>
            <a:pPr marL="342900" indent="-342900">
              <a:buFont typeface="Arial" panose="020B0604020202020204" pitchFamily="34" charset="0"/>
              <a:buChar char="•"/>
            </a:pPr>
            <a:r>
              <a:rPr lang="fi-FI" sz="1900" dirty="0"/>
              <a:t>Aineiston rakenne						</a:t>
            </a:r>
          </a:p>
        </p:txBody>
      </p:sp>
    </p:spTree>
    <p:extLst>
      <p:ext uri="{BB962C8B-B14F-4D97-AF65-F5344CB8AC3E}">
        <p14:creationId xmlns:p14="http://schemas.microsoft.com/office/powerpoint/2010/main" val="44998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VAKUUTUSASIOIDEN HOITO 1/2</a:t>
            </a:r>
            <a:br>
              <a:rPr lang="fi-FI" sz="3200" dirty="0">
                <a:latin typeface="Arial" pitchFamily="34" charset="0"/>
                <a:cs typeface="Arial" pitchFamily="34" charset="0"/>
              </a:rPr>
            </a:br>
            <a:r>
              <a:rPr lang="fi-FI" sz="1800" i="1" dirty="0">
                <a:latin typeface="Arial" pitchFamily="34" charset="0"/>
                <a:cs typeface="Arial" pitchFamily="34" charset="0"/>
              </a:rPr>
              <a:t>Missä hoidatte tällä hetkellä vakuutusasioitanne?</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1232907828"/>
              </p:ext>
            </p:extLst>
          </p:nvPr>
        </p:nvGraphicFramePr>
        <p:xfrm>
          <a:off x="838200" y="1388081"/>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2539280" y="5963968"/>
            <a:ext cx="6208751" cy="276999"/>
          </a:xfrm>
          <a:prstGeom prst="rect">
            <a:avLst/>
          </a:prstGeom>
          <a:noFill/>
        </p:spPr>
        <p:txBody>
          <a:bodyPr wrap="none" rtlCol="0">
            <a:spAutoFit/>
          </a:bodyPr>
          <a:lstStyle/>
          <a:p>
            <a:r>
              <a:rPr lang="fi-FI" sz="1200" dirty="0">
                <a:solidFill>
                  <a:srgbClr val="7A7A7A"/>
                </a:solidFill>
              </a:rPr>
              <a:t>* 2010-2014 pelkkä internetissä, nyt eriteltynä internetissä tietokoneella/matkapuhelimella</a:t>
            </a:r>
          </a:p>
        </p:txBody>
      </p:sp>
    </p:spTree>
    <p:extLst>
      <p:ext uri="{BB962C8B-B14F-4D97-AF65-F5344CB8AC3E}">
        <p14:creationId xmlns:p14="http://schemas.microsoft.com/office/powerpoint/2010/main" val="195685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VAKUUTUSASIOIDEN HOITO 2/2</a:t>
            </a:r>
            <a:br>
              <a:rPr lang="fi-FI" sz="3200" dirty="0">
                <a:latin typeface="Arial" pitchFamily="34" charset="0"/>
                <a:cs typeface="Arial" pitchFamily="34" charset="0"/>
              </a:rPr>
            </a:br>
            <a:r>
              <a:rPr lang="fi-FI" sz="1800" i="1" dirty="0">
                <a:latin typeface="Arial" pitchFamily="34" charset="0"/>
                <a:cs typeface="Arial" pitchFamily="34" charset="0"/>
              </a:rPr>
              <a:t>Missä hoidatte tällä hetkellä vakuutusasioitanne?</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1065433409"/>
              </p:ext>
            </p:extLst>
          </p:nvPr>
        </p:nvGraphicFramePr>
        <p:xfrm>
          <a:off x="838200" y="1434315"/>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p:cNvSpPr txBox="1"/>
          <p:nvPr/>
        </p:nvSpPr>
        <p:spPr>
          <a:xfrm>
            <a:off x="3361213" y="6143766"/>
            <a:ext cx="3070071" cy="276999"/>
          </a:xfrm>
          <a:prstGeom prst="rect">
            <a:avLst/>
          </a:prstGeom>
          <a:noFill/>
        </p:spPr>
        <p:txBody>
          <a:bodyPr wrap="none" rtlCol="0">
            <a:spAutoFit/>
          </a:bodyPr>
          <a:lstStyle/>
          <a:p>
            <a:r>
              <a:rPr lang="fi-FI" sz="1200" dirty="0">
                <a:solidFill>
                  <a:srgbClr val="7A7A7A"/>
                </a:solidFill>
              </a:rPr>
              <a:t>* Älypuhelinsovellus ei mukana 2010-2014</a:t>
            </a:r>
          </a:p>
        </p:txBody>
      </p:sp>
    </p:spTree>
    <p:extLst>
      <p:ext uri="{BB962C8B-B14F-4D97-AF65-F5344CB8AC3E}">
        <p14:creationId xmlns:p14="http://schemas.microsoft.com/office/powerpoint/2010/main" val="45098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RISKITIETOISUUS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75432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RISKITIETOISUUS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862322"/>
          </a:xfrm>
          <a:prstGeom prst="rect">
            <a:avLst/>
          </a:prstGeom>
          <a:noFill/>
        </p:spPr>
        <p:txBody>
          <a:bodyPr wrap="square" rtlCol="0">
            <a:spAutoFit/>
          </a:bodyPr>
          <a:lstStyle/>
          <a:p>
            <a:pPr marL="285750" indent="-285750">
              <a:buFont typeface="Arial" panose="020B0604020202020204" pitchFamily="34" charset="0"/>
              <a:buChar char="•"/>
            </a:pPr>
            <a:r>
              <a:rPr lang="fi-FI" dirty="0"/>
              <a:t>Vastaajilta tiedusteltiin missä määrin he kokevat erilaisten asioiden uhkaavan hyvinvointiaan.</a:t>
            </a:r>
            <a:br>
              <a:rPr lang="fi-FI" dirty="0"/>
            </a:br>
            <a:endParaRPr lang="fi-FI" dirty="0"/>
          </a:p>
          <a:p>
            <a:pPr marL="285750" indent="-285750">
              <a:buFont typeface="Arial" panose="020B0604020202020204" pitchFamily="34" charset="0"/>
              <a:buChar char="•"/>
            </a:pPr>
            <a:r>
              <a:rPr lang="fi-FI" dirty="0"/>
              <a:t>Suurimpina uhkina koetaan pitkäaikainen sairaus tai tapaturmia sekä myös työttömyyttä tai lomautusta ja vastuuta lähiomaisen hoivasta. </a:t>
            </a:r>
            <a:br>
              <a:rPr lang="fi-FI" dirty="0"/>
            </a:br>
            <a:endParaRPr lang="fi-FI" dirty="0"/>
          </a:p>
          <a:p>
            <a:pPr marL="285750" indent="-285750">
              <a:buFont typeface="Arial" panose="020B0604020202020204" pitchFamily="34" charset="0"/>
              <a:buChar char="•"/>
            </a:pPr>
            <a:r>
              <a:rPr lang="fi-FI" dirty="0"/>
              <a:t>Kahden vuoden takaiseen verrattuna riskien uhat eivät näytä kasvaneen.</a:t>
            </a:r>
            <a:br>
              <a:rPr lang="fi-FI" dirty="0"/>
            </a:br>
            <a:endParaRPr lang="fi-FI" dirty="0"/>
          </a:p>
          <a:p>
            <a:pPr marL="285750" indent="-285750">
              <a:buFont typeface="Arial" panose="020B0604020202020204" pitchFamily="34" charset="0"/>
              <a:buChar char="•"/>
            </a:pPr>
            <a:r>
              <a:rPr lang="fi-FI" dirty="0"/>
              <a:t>60-79-vuotiaat ovat selvästi muita huolestuneempia pitkäaikaisesta sairaudesta ( 58%), tapaturmista (49%), tulipaloista (45 %), puolison kuolemasta (40%), vastuusta lähiomaisen hoivasta (39%), sekä myrskyn, tulvan tai muun luonnonilmiön aiheuttamista vahingoista (32 %).</a:t>
            </a:r>
          </a:p>
        </p:txBody>
      </p:sp>
    </p:spTree>
    <p:extLst>
      <p:ext uri="{BB962C8B-B14F-4D97-AF65-F5344CB8AC3E}">
        <p14:creationId xmlns:p14="http://schemas.microsoft.com/office/powerpoint/2010/main" val="282891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NYKYISEN ELÄMÄNVAIHEEN RISKIEN UHKA</a:t>
            </a:r>
            <a:br>
              <a:rPr lang="fi-FI" sz="3200" dirty="0">
                <a:latin typeface="Arial" pitchFamily="34" charset="0"/>
                <a:cs typeface="Arial" pitchFamily="34" charset="0"/>
              </a:rPr>
            </a:br>
            <a:r>
              <a:rPr lang="fi-FI" sz="1800" i="1" dirty="0">
                <a:latin typeface="Arial" pitchFamily="34" charset="0"/>
                <a:cs typeface="Arial" pitchFamily="34" charset="0"/>
              </a:rPr>
              <a:t>Miten paljon arvioitte seuraavien riskien uhkaavan teidän ja/tai perheenne taloudellista hyvinvointia nykyisessä elämänvaiheessanne?</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905943774"/>
              </p:ext>
            </p:extLst>
          </p:nvPr>
        </p:nvGraphicFramePr>
        <p:xfrm>
          <a:off x="838200" y="1454863"/>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4853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NYKYISEN ELÄMÄNVAIHEEN RISKIEN UHKA</a:t>
            </a:r>
            <a:br>
              <a:rPr lang="fi-FI" sz="4000" dirty="0">
                <a:latin typeface="Arial" pitchFamily="34" charset="0"/>
                <a:cs typeface="Arial" pitchFamily="34" charset="0"/>
              </a:rPr>
            </a:br>
            <a:r>
              <a:rPr lang="fi-FI" sz="1800" i="1" dirty="0">
                <a:latin typeface="Arial" pitchFamily="34" charset="0"/>
                <a:cs typeface="Arial" pitchFamily="34" charset="0"/>
              </a:rPr>
              <a:t>Miten paljon arvioitte seuraavien riskien uhkaavan teidän ja/tai perheenne taloudellista hyvinvointia nykyisessä elämänvaiheessanne?</a:t>
            </a: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4995344" y="6143766"/>
            <a:ext cx="1394934" cy="276999"/>
          </a:xfrm>
          <a:prstGeom prst="rect">
            <a:avLst/>
          </a:prstGeom>
          <a:noFill/>
        </p:spPr>
        <p:txBody>
          <a:bodyPr wrap="none" rtlCol="0">
            <a:spAutoFit/>
          </a:bodyPr>
          <a:lstStyle/>
          <a:p>
            <a:r>
              <a:rPr lang="fi-FI" sz="1200" dirty="0">
                <a:solidFill>
                  <a:srgbClr val="7A7A7A"/>
                </a:solidFill>
              </a:rPr>
              <a:t>* Ei mukana 2014</a:t>
            </a:r>
          </a:p>
        </p:txBody>
      </p:sp>
    </p:spTree>
    <p:extLst>
      <p:ext uri="{BB962C8B-B14F-4D97-AF65-F5344CB8AC3E}">
        <p14:creationId xmlns:p14="http://schemas.microsoft.com/office/powerpoint/2010/main" val="304288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LAKISÄÄTEISEN SOSIAALITURVAN RIITTÄVYYS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35567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LAKISÄÄTEISEN SOSIAALITURVAN RIITTÄVYYS RISKITILANTEISSA</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031325"/>
          </a:xfrm>
          <a:prstGeom prst="rect">
            <a:avLst/>
          </a:prstGeom>
          <a:noFill/>
        </p:spPr>
        <p:txBody>
          <a:bodyPr wrap="square" rtlCol="0">
            <a:spAutoFit/>
          </a:bodyPr>
          <a:lstStyle/>
          <a:p>
            <a:pPr marL="285750" indent="-285750">
              <a:buFont typeface="Arial" panose="020B0604020202020204" pitchFamily="34" charset="0"/>
              <a:buChar char="•"/>
            </a:pPr>
            <a:r>
              <a:rPr lang="fi-FI" dirty="0"/>
              <a:t>Edelleenkään lakisääteisen sosiaaliturvan riittävyyteen ei uskota kovin vahvasti. </a:t>
            </a:r>
            <a:br>
              <a:rPr lang="fi-FI" dirty="0"/>
            </a:br>
            <a:endParaRPr lang="fi-FI" dirty="0"/>
          </a:p>
          <a:p>
            <a:pPr marL="285750" indent="-285750">
              <a:buFont typeface="Arial" panose="020B0604020202020204" pitchFamily="34" charset="0"/>
              <a:buChar char="•"/>
            </a:pPr>
            <a:r>
              <a:rPr lang="fi-FI" dirty="0"/>
              <a:t>Sosiaaliturvan riittävyyteen uskotaan eniten työkyvyttömyyden, pitkäaikaisen sairauden eläkkeelle siirtymisen tai tapaturman sattuessa, mutta näihinkin uskoo vain noin neljännes vastaajista.</a:t>
            </a:r>
            <a:br>
              <a:rPr lang="fi-FI" dirty="0"/>
            </a:br>
            <a:endParaRPr lang="fi-FI" dirty="0"/>
          </a:p>
          <a:p>
            <a:pPr marL="285750" indent="-285750">
              <a:buFont typeface="Arial" panose="020B0604020202020204" pitchFamily="34" charset="0"/>
              <a:buChar char="•"/>
            </a:pPr>
            <a:r>
              <a:rPr lang="fi-FI" dirty="0"/>
              <a:t>Sosiaaliturvan riittävyyteen suhtaudutaan samassa määrin nyt kuin kaksi vuotta sitten.</a:t>
            </a:r>
          </a:p>
          <a:p>
            <a:endParaRPr lang="fi-FI" dirty="0"/>
          </a:p>
        </p:txBody>
      </p:sp>
    </p:spTree>
    <p:extLst>
      <p:ext uri="{BB962C8B-B14F-4D97-AF65-F5344CB8AC3E}">
        <p14:creationId xmlns:p14="http://schemas.microsoft.com/office/powerpoint/2010/main" val="365174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LAKISÄÄTEISEN SOSIAALITURVAN RIITTÄVYYS RISKITILANTEISSA</a:t>
            </a:r>
            <a:br>
              <a:rPr lang="fi-FI" sz="3200" dirty="0">
                <a:latin typeface="Arial" pitchFamily="34" charset="0"/>
                <a:cs typeface="Arial" pitchFamily="34" charset="0"/>
              </a:rPr>
            </a:br>
            <a:r>
              <a:rPr lang="fi-FI" sz="1800" i="1" dirty="0">
                <a:latin typeface="Arial" pitchFamily="34" charset="0"/>
                <a:cs typeface="Arial" pitchFamily="34" charset="0"/>
              </a:rPr>
              <a:t>Kuinka hyvin uskotte lakisääteisen sosiaaliturvan riittävän turvaamaan taloudellista hyvinvointianne seuraavissa riskitilanteissa?</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729597930"/>
              </p:ext>
            </p:extLst>
          </p:nvPr>
        </p:nvGraphicFramePr>
        <p:xfrm>
          <a:off x="838200" y="1470275"/>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8370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YHTEISKUNNAN JA YKSILÖN VASTUUNJAKO</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0897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JOHDANTO 1/3</a:t>
            </a:r>
            <a:endParaRPr lang="fi-FI" sz="1800" i="1" dirty="0">
              <a:latin typeface="Arial" pitchFamily="34" charset="0"/>
              <a:cs typeface="Arial" pitchFamily="34" charset="0"/>
            </a:endParaRPr>
          </a:p>
        </p:txBody>
      </p:sp>
      <p:sp>
        <p:nvSpPr>
          <p:cNvPr id="4" name="Tekstiruutu 3"/>
          <p:cNvSpPr txBox="1"/>
          <p:nvPr/>
        </p:nvSpPr>
        <p:spPr>
          <a:xfrm>
            <a:off x="838186" y="1591725"/>
            <a:ext cx="10811947" cy="4185761"/>
          </a:xfrm>
          <a:prstGeom prst="rect">
            <a:avLst/>
          </a:prstGeom>
          <a:noFill/>
        </p:spPr>
        <p:txBody>
          <a:bodyPr wrap="square" rtlCol="0">
            <a:spAutoFit/>
          </a:bodyPr>
          <a:lstStyle/>
          <a:p>
            <a:pPr marL="342900" indent="-342900">
              <a:buFont typeface="Arial" panose="020B0604020202020204" pitchFamily="34" charset="0"/>
              <a:buChar char="•"/>
            </a:pPr>
            <a:r>
              <a:rPr lang="fi-FI" sz="1900" dirty="0"/>
              <a:t>Tutkimuksen tavoitteena oli selvittää suomalaisten:</a:t>
            </a:r>
          </a:p>
          <a:p>
            <a:pPr marL="800100" lvl="1" indent="-342900">
              <a:buFont typeface="Arial" panose="020B0604020202020204" pitchFamily="34" charset="0"/>
              <a:buChar char="•"/>
            </a:pPr>
            <a:r>
              <a:rPr lang="fi-FI" sz="1900" dirty="0"/>
              <a:t>mielipiteitä vakuutuksista ja vakuutusyhtiöistä</a:t>
            </a:r>
          </a:p>
          <a:p>
            <a:pPr marL="800100" lvl="1" indent="-342900">
              <a:buFont typeface="Arial" panose="020B0604020202020204" pitchFamily="34" charset="0"/>
              <a:buChar char="•"/>
            </a:pPr>
            <a:r>
              <a:rPr lang="fi-FI" sz="1900" dirty="0"/>
              <a:t>riskitietoisuutta ja riskienhallintaa</a:t>
            </a:r>
          </a:p>
          <a:p>
            <a:pPr marL="800100" lvl="1" indent="-342900">
              <a:buFont typeface="Arial" panose="020B0604020202020204" pitchFamily="34" charset="0"/>
              <a:buChar char="•"/>
            </a:pPr>
            <a:r>
              <a:rPr lang="fi-FI" sz="1900" dirty="0"/>
              <a:t>vakuutusten käyttöä ja kokemuksia korvauskäytännöstä</a:t>
            </a:r>
          </a:p>
          <a:p>
            <a:pPr marL="800100" lvl="1" indent="-342900">
              <a:buFont typeface="Arial" panose="020B0604020202020204" pitchFamily="34" charset="0"/>
              <a:buChar char="•"/>
            </a:pPr>
            <a:r>
              <a:rPr lang="fi-FI" sz="1900" dirty="0"/>
              <a:t>näkemystä yksilön ja yhteiskunnan vastuunjaosta.</a:t>
            </a:r>
          </a:p>
          <a:p>
            <a:pPr marL="800100" lvl="1"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Kyseessä on seurantatutkimus, jolla suomalaisten asennoitumista vakuutuksiin ja vakuutusyhtiöihin on tutkittu säännöllisesti koko 2000-luvun ajan. Vuoden 2012 tiedot kerättiin henkilökohtaisissa haastatteluissa vastaajien kodeissa osana Taloustutkimuksen </a:t>
            </a:r>
            <a:r>
              <a:rPr lang="fi-FI" sz="1900" dirty="0" err="1"/>
              <a:t>Omnibus-tutkimusta</a:t>
            </a:r>
            <a:r>
              <a:rPr lang="fi-FI" sz="1900" dirty="0"/>
              <a:t>. Haastatteluja on tehty noin 1000 joka kierroksella.</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Vuoden 2016 tutkimuksen on toteuttanut </a:t>
            </a:r>
            <a:r>
              <a:rPr lang="fi-FI" sz="1900" dirty="0" err="1"/>
              <a:t>IROResearch</a:t>
            </a:r>
            <a:r>
              <a:rPr lang="fi-FI" sz="1900" dirty="0"/>
              <a:t> Oy (kuten myös vuoden 2014 tutkimuksen). Tutkimus tehtiin internetissä </a:t>
            </a:r>
            <a:r>
              <a:rPr lang="fi-FI" sz="1900" dirty="0" err="1"/>
              <a:t>IRONetPanelissa</a:t>
            </a:r>
            <a:r>
              <a:rPr lang="fi-FI" sz="1900" dirty="0"/>
              <a:t> 7.-18.9. ja vastaajia oli 1000, joten otos on valtakunnallisesti edustava.</a:t>
            </a:r>
          </a:p>
        </p:txBody>
      </p:sp>
    </p:spTree>
    <p:extLst>
      <p:ext uri="{BB962C8B-B14F-4D97-AF65-F5344CB8AC3E}">
        <p14:creationId xmlns:p14="http://schemas.microsoft.com/office/powerpoint/2010/main" val="151672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YHTEISKUNNAN JA YKSILÖN VASTUUNJAKO 1/2</a:t>
            </a:r>
            <a:endParaRPr lang="fi-FI" sz="1800" i="1" dirty="0">
              <a:latin typeface="Arial" pitchFamily="34" charset="0"/>
              <a:cs typeface="Arial" pitchFamily="34" charset="0"/>
            </a:endParaRPr>
          </a:p>
        </p:txBody>
      </p:sp>
      <p:sp>
        <p:nvSpPr>
          <p:cNvPr id="4" name="Tekstiruutu 3"/>
          <p:cNvSpPr txBox="1"/>
          <p:nvPr/>
        </p:nvSpPr>
        <p:spPr>
          <a:xfrm>
            <a:off x="838186" y="1591725"/>
            <a:ext cx="10926777" cy="3693319"/>
          </a:xfrm>
          <a:prstGeom prst="rect">
            <a:avLst/>
          </a:prstGeom>
          <a:noFill/>
        </p:spPr>
        <p:txBody>
          <a:bodyPr wrap="square" rtlCol="0">
            <a:spAutoFit/>
          </a:bodyPr>
          <a:lstStyle/>
          <a:p>
            <a:pPr marL="285750" indent="-285750">
              <a:buFont typeface="Arial" panose="020B0604020202020204" pitchFamily="34" charset="0"/>
              <a:buChar char="•"/>
            </a:pPr>
            <a:r>
              <a:rPr lang="fi-FI" dirty="0"/>
              <a:t>Neljä viidestä vastaajasta on edelleen sitä mieltä, että omistusasunnon ja muun varallisuuden ei tulisi jatkossakaan korottaa kunnallisten hoivapalvelujen asiakasmaksuja.</a:t>
            </a:r>
          </a:p>
          <a:p>
            <a:pPr marL="285750" indent="-285750">
              <a:buFont typeface="Arial" panose="020B0604020202020204" pitchFamily="34" charset="0"/>
              <a:buChar char="•"/>
            </a:pPr>
            <a:r>
              <a:rPr lang="fi-FI" dirty="0"/>
              <a:t>Perusterveydenhuollon valinnan vapauteen suhtaudutaan varsin myönteisesti, 73 % pitää sitä hyvänä asiana. </a:t>
            </a:r>
          </a:p>
          <a:p>
            <a:pPr marL="285750" indent="-285750">
              <a:buFont typeface="Arial" panose="020B0604020202020204" pitchFamily="34" charset="0"/>
              <a:buChar char="•"/>
            </a:pPr>
            <a:r>
              <a:rPr lang="fi-FI" dirty="0"/>
              <a:t>Samassa määrin kannatetaan myös  henkivakuutuskorvausten verohuojennuksen säilyttämistä. </a:t>
            </a:r>
          </a:p>
          <a:p>
            <a:pPr marL="285750" indent="-285750">
              <a:buFont typeface="Arial" panose="020B0604020202020204" pitchFamily="34" charset="0"/>
              <a:buChar char="•"/>
            </a:pPr>
            <a:r>
              <a:rPr lang="fi-FI" dirty="0"/>
              <a:t>Vapaaehtoisia vakuutuksia pidetään välttämättömiä lakisääteisen sosiaaliturvan täydentämiseksi, mutta nyt vähemmässä määrin kuin kaksi vuotta sitten. Tätä mieltä on nyt 72 prosenttia vastaajista.</a:t>
            </a:r>
          </a:p>
          <a:p>
            <a:pPr marL="285750" indent="-285750">
              <a:buFont typeface="Arial" panose="020B0604020202020204" pitchFamily="34" charset="0"/>
              <a:buChar char="•"/>
            </a:pPr>
            <a:r>
              <a:rPr lang="fi-FI" dirty="0"/>
              <a:t>Edelleen kolme neljäsosan mielestä omaehtoinen varautuminen vanhuuden varalle pitää olla nykyistä helpompaa ja houkuttelevampaa. </a:t>
            </a:r>
          </a:p>
          <a:p>
            <a:pPr marL="285750" indent="-285750">
              <a:buFont typeface="Arial" panose="020B0604020202020204" pitchFamily="34" charset="0"/>
              <a:buChar char="•"/>
            </a:pPr>
            <a:r>
              <a:rPr lang="fi-FI" dirty="0"/>
              <a:t>Henkivakuutusten välttämättömyyteen suhtautuu myönteisesti lähes 60% .</a:t>
            </a:r>
          </a:p>
          <a:p>
            <a:pPr marL="285750" indent="-285750">
              <a:buFont typeface="Arial" panose="020B0604020202020204" pitchFamily="34" charset="0"/>
              <a:buChar char="•"/>
            </a:pPr>
            <a:r>
              <a:rPr lang="fi-FI" dirty="0"/>
              <a:t>Neljä kymmenestä ei usko julkisen terveydenhuollon takaavan riittävät palvelut sairauksien varalle.</a:t>
            </a:r>
          </a:p>
          <a:p>
            <a:pPr marL="285750" indent="-285750">
              <a:buFont typeface="Arial" panose="020B0604020202020204" pitchFamily="34" charset="0"/>
              <a:buChar char="•"/>
            </a:pPr>
            <a:r>
              <a:rPr lang="fi-FI" dirty="0"/>
              <a:t>Myöskään lakisääteisen eläketurvan ei uskota takaavan riittävää toimeentuloa vanhuudessa, tätä mieltä on kuusi kymmenestä vastaajasta , mikä on aiempaa enemmän.</a:t>
            </a:r>
          </a:p>
        </p:txBody>
      </p:sp>
    </p:spTree>
    <p:extLst>
      <p:ext uri="{BB962C8B-B14F-4D97-AF65-F5344CB8AC3E}">
        <p14:creationId xmlns:p14="http://schemas.microsoft.com/office/powerpoint/2010/main" val="2764020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YHTEISKUNNAN JA YKSILÖN VASTUUNJAKO 2/2</a:t>
            </a:r>
            <a:endParaRPr lang="fi-FI" sz="1800" i="1" dirty="0">
              <a:latin typeface="Arial" pitchFamily="34" charset="0"/>
              <a:cs typeface="Arial" pitchFamily="34" charset="0"/>
            </a:endParaRPr>
          </a:p>
        </p:txBody>
      </p:sp>
      <p:sp>
        <p:nvSpPr>
          <p:cNvPr id="4" name="Tekstiruutu 3"/>
          <p:cNvSpPr txBox="1"/>
          <p:nvPr/>
        </p:nvSpPr>
        <p:spPr>
          <a:xfrm>
            <a:off x="838186" y="1591725"/>
            <a:ext cx="10926777" cy="3970318"/>
          </a:xfrm>
          <a:prstGeom prst="rect">
            <a:avLst/>
          </a:prstGeom>
          <a:noFill/>
        </p:spPr>
        <p:txBody>
          <a:bodyPr wrap="square" rtlCol="0">
            <a:spAutoFit/>
          </a:bodyPr>
          <a:lstStyle/>
          <a:p>
            <a:pPr marL="285750" indent="-285750">
              <a:buFont typeface="Arial" panose="020B0604020202020204" pitchFamily="34" charset="0"/>
              <a:buChar char="•"/>
            </a:pPr>
            <a:r>
              <a:rPr lang="fi-FI" dirty="0"/>
              <a:t>Eläkeajan toimeentuloa varautuu itse täydentämään 48% hankkimalla omistusasunnon ja 16% sijoitusasunnon. Omistusasunnon tai sijoitusasunnon hankkiminen on nyt yleisempää kuin kaksi vuotta sitten.  Aiempaa useampi, eli neljä kymmenestä sijoittaa osakkeisiin tai rahastoihin sekä vajaa 40% pankkitilille.</a:t>
            </a:r>
          </a:p>
          <a:p>
            <a:pPr marL="285750" indent="-285750">
              <a:buFont typeface="Arial" panose="020B0604020202020204" pitchFamily="34" charset="0"/>
              <a:buChar char="•"/>
            </a:pPr>
            <a:r>
              <a:rPr lang="fi-FI" dirty="0"/>
              <a:t>Suurin osa kaikista vastaajaryhmistä uskoo, että tulevaisuudessa kansalaiset joutuvat yhä enemmän itse kustantamaan terveyden- ja sairaanhoidon kustannuksia (83 %) ja vanhuuden hoivaan (86%) liittyvien palvelujen kustannuksia esimerkiksi oman vakuutuksen turvin. Näihin uskovien osuudet eivät ole kuitenkaan kasvaneet vuodesta 2014.</a:t>
            </a:r>
          </a:p>
          <a:p>
            <a:pPr marL="285750" indent="-285750">
              <a:buFont typeface="Arial" panose="020B0604020202020204" pitchFamily="34" charset="0"/>
              <a:buChar char="•"/>
            </a:pPr>
            <a:r>
              <a:rPr lang="fi-FI" dirty="0"/>
              <a:t>Neljä kymmenestä on valmis hankkimaan omalla kustannuksellaan esim. kotipalveluja täydentämään julkisen sektorin tarjoamia palveluja, neljännes puolestaan ei. Huomattavaa on, että kolmannes vastaajista ei ota tähän kantaa lainkaan. </a:t>
            </a:r>
          </a:p>
          <a:p>
            <a:pPr marL="285750" indent="-285750">
              <a:buFont typeface="Arial" panose="020B0604020202020204" pitchFamily="34" charset="0"/>
              <a:buChar char="•"/>
            </a:pPr>
            <a:r>
              <a:rPr lang="fi-FI" dirty="0"/>
              <a:t>Edelleen vain viidennes vastaajista uskoo pystyvänsä hankkimaan kaikki tarvitsemansa palvelut lakisääteisen eläkkeen turvin jos elää yli 80-vuotiaaksi. Miehet, korkeimmin koulutetut ja eniten ansaitsevat ovat luottavaisempia kuin muut.</a:t>
            </a:r>
          </a:p>
        </p:txBody>
      </p:sp>
    </p:spTree>
    <p:extLst>
      <p:ext uri="{BB962C8B-B14F-4D97-AF65-F5344CB8AC3E}">
        <p14:creationId xmlns:p14="http://schemas.microsoft.com/office/powerpoint/2010/main" val="1767310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YHTEISKUNNAN JA YKSILÖN VASTUUNJAOSTA</a:t>
            </a:r>
            <a:br>
              <a:rPr lang="fi-FI" sz="3200" dirty="0">
                <a:latin typeface="Arial" pitchFamily="34" charset="0"/>
                <a:cs typeface="Arial" pitchFamily="34" charset="0"/>
              </a:rPr>
            </a:br>
            <a:r>
              <a:rPr lang="fi-FI" sz="1800" i="1" dirty="0">
                <a:latin typeface="Arial" pitchFamily="34" charset="0"/>
                <a:cs typeface="Arial" pitchFamily="34" charset="0"/>
              </a:rPr>
              <a:t>Kuinka hyvin seuraavat väittämät vastaavat näkemystänne yhteiskunnan ja yksilön vastuunjaosta?</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856729938"/>
              </p:ext>
            </p:extLst>
          </p:nvPr>
        </p:nvGraphicFramePr>
        <p:xfrm>
          <a:off x="848475" y="1434315"/>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002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VARAUTUU ITSE TÄYDENTÄMÄÄN ELÄKEAJAN TOIMEENTULOA</a:t>
            </a:r>
            <a:br>
              <a:rPr lang="fi-FI" sz="3200" dirty="0">
                <a:latin typeface="Arial" pitchFamily="34" charset="0"/>
                <a:cs typeface="Arial" pitchFamily="34" charset="0"/>
              </a:rPr>
            </a:br>
            <a:r>
              <a:rPr lang="fi-FI" sz="1800" i="1" dirty="0">
                <a:latin typeface="Arial" pitchFamily="34" charset="0"/>
                <a:cs typeface="Arial" pitchFamily="34" charset="0"/>
              </a:rPr>
              <a:t>Oletteko varautunut tai aiotteko varautua itse täydentämään eläkeajan toimeentuloanne jollakin seuraavista tavoista?</a:t>
            </a:r>
          </a:p>
        </p:txBody>
      </p:sp>
      <p:graphicFrame>
        <p:nvGraphicFramePr>
          <p:cNvPr id="8" name="Sisällön paikkamerkki 7"/>
          <p:cNvGraphicFramePr>
            <a:graphicFrameLocks noGrp="1"/>
          </p:cNvGraphicFramePr>
          <p:nvPr>
            <p:ph idx="1"/>
            <p:extLst/>
          </p:nvPr>
        </p:nvGraphicFramePr>
        <p:xfrm>
          <a:off x="194734" y="1619250"/>
          <a:ext cx="11155892"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62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PALVELUJEN KUSTANTAMINEN ITSE TULEVAISUUDESSA</a:t>
            </a:r>
            <a:br>
              <a:rPr lang="fi-FI" sz="3200" dirty="0">
                <a:latin typeface="Arial" pitchFamily="34" charset="0"/>
                <a:cs typeface="Arial" pitchFamily="34" charset="0"/>
              </a:rPr>
            </a:br>
            <a:r>
              <a:rPr lang="fi-FI" sz="1600" i="1" dirty="0">
                <a:latin typeface="Arial" pitchFamily="34" charset="0"/>
                <a:cs typeface="Arial" pitchFamily="34" charset="0"/>
              </a:rPr>
              <a:t>Uskotteko, että kansalaiset joutuvat tulevaisuudessa kustantamaan seuraavia palveluja yhä enemmän itse esim. oman vakuutuksen turvin tai muuten varautumalla?</a:t>
            </a:r>
            <a:br>
              <a:rPr lang="fi-FI" sz="1600" i="1" dirty="0">
                <a:latin typeface="Arial" pitchFamily="34" charset="0"/>
                <a:cs typeface="Arial" pitchFamily="34" charset="0"/>
              </a:rPr>
            </a:br>
            <a:endParaRPr lang="fi-FI" sz="1600" i="1" dirty="0">
              <a:latin typeface="Arial" pitchFamily="34" charset="0"/>
              <a:cs typeface="Arial" pitchFamily="34" charset="0"/>
            </a:endParaRP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979327883"/>
              </p:ext>
            </p:extLst>
          </p:nvPr>
        </p:nvGraphicFramePr>
        <p:xfrm>
          <a:off x="838200" y="1506228"/>
          <a:ext cx="4106333"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6"/>
          <p:cNvSpPr>
            <a:spLocks noChangeArrowheads="1"/>
          </p:cNvSpPr>
          <p:nvPr/>
        </p:nvSpPr>
        <p:spPr bwMode="auto">
          <a:xfrm>
            <a:off x="1619672" y="1309713"/>
            <a:ext cx="3096344" cy="290512"/>
          </a:xfrm>
          <a:prstGeom prst="rect">
            <a:avLst/>
          </a:prstGeom>
          <a:noFill/>
          <a:ln w="12700">
            <a:noFill/>
            <a:miter lim="800000"/>
            <a:headEnd/>
            <a:tailEnd/>
          </a:ln>
        </p:spPr>
        <p:txBody>
          <a:bodyPr lIns="90488" tIns="44450" rIns="90488" bIns="44450" anchor="ctr"/>
          <a:lstStyle/>
          <a:p>
            <a:pPr eaLnBrk="0" hangingPunct="0">
              <a:spcAft>
                <a:spcPts val="300"/>
              </a:spcAft>
            </a:pPr>
            <a:r>
              <a:rPr lang="fi-FI" sz="1200" dirty="0"/>
              <a:t>Terveyden- ja sairaanhoidon kustannuksia </a:t>
            </a:r>
          </a:p>
        </p:txBody>
      </p:sp>
      <p:sp>
        <p:nvSpPr>
          <p:cNvPr id="5" name="Rectangle 6"/>
          <p:cNvSpPr>
            <a:spLocks noChangeArrowheads="1"/>
          </p:cNvSpPr>
          <p:nvPr/>
        </p:nvSpPr>
        <p:spPr bwMode="auto">
          <a:xfrm>
            <a:off x="6820642" y="1309713"/>
            <a:ext cx="4296131" cy="290512"/>
          </a:xfrm>
          <a:prstGeom prst="rect">
            <a:avLst/>
          </a:prstGeom>
          <a:noFill/>
          <a:ln w="12700">
            <a:noFill/>
            <a:miter lim="800000"/>
            <a:headEnd/>
            <a:tailEnd/>
          </a:ln>
        </p:spPr>
        <p:txBody>
          <a:bodyPr lIns="90488" tIns="44450" rIns="90488" bIns="44450" anchor="ctr"/>
          <a:lstStyle/>
          <a:p>
            <a:pPr eaLnBrk="0" hangingPunct="0">
              <a:spcAft>
                <a:spcPts val="300"/>
              </a:spcAft>
            </a:pPr>
            <a:r>
              <a:rPr lang="fi-FI" sz="1200" dirty="0"/>
              <a:t>Vanhuuden hoivaan liittyvien palvelujen kustannuksia</a:t>
            </a:r>
          </a:p>
        </p:txBody>
      </p:sp>
      <p:graphicFrame>
        <p:nvGraphicFramePr>
          <p:cNvPr id="6" name="Sisällön paikkamerkki 7"/>
          <p:cNvGraphicFramePr>
            <a:graphicFrameLocks/>
          </p:cNvGraphicFramePr>
          <p:nvPr>
            <p:extLst>
              <p:ext uri="{D42A27DB-BD31-4B8C-83A1-F6EECF244321}">
                <p14:modId xmlns:p14="http://schemas.microsoft.com/office/powerpoint/2010/main" val="1643740717"/>
              </p:ext>
            </p:extLst>
          </p:nvPr>
        </p:nvGraphicFramePr>
        <p:xfrm>
          <a:off x="6312445" y="1506228"/>
          <a:ext cx="4106333" cy="4464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8924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132" y="169860"/>
            <a:ext cx="11217467" cy="1080000"/>
          </a:xfrm>
        </p:spPr>
        <p:txBody>
          <a:bodyPr>
            <a:noAutofit/>
          </a:bodyPr>
          <a:lstStyle/>
          <a:p>
            <a:pPr eaLnBrk="0" hangingPunct="0">
              <a:spcAft>
                <a:spcPts val="0"/>
              </a:spcAft>
            </a:pPr>
            <a:r>
              <a:rPr lang="fi-FI" sz="2400" dirty="0">
                <a:latin typeface="Arial" pitchFamily="34" charset="0"/>
                <a:cs typeface="Arial" pitchFamily="34" charset="0"/>
              </a:rPr>
              <a:t>JULKISTEN PALVELUIDEN TÄYDENTÄMINEN OMALLA KUSTANNUKSELLA</a:t>
            </a:r>
            <a:br>
              <a:rPr lang="fi-FI" sz="3200" dirty="0">
                <a:latin typeface="Arial" pitchFamily="34" charset="0"/>
                <a:cs typeface="Arial" pitchFamily="34" charset="0"/>
              </a:rPr>
            </a:br>
            <a:r>
              <a:rPr lang="fi-FI" sz="1800" i="1" dirty="0">
                <a:latin typeface="Arial" pitchFamily="34" charset="0"/>
                <a:cs typeface="Arial" pitchFamily="34" charset="0"/>
              </a:rPr>
              <a:t>Olisitteko valmis täydentämään julkisia palveluja omalla kustannuksella </a:t>
            </a:r>
            <a:br>
              <a:rPr lang="fi-FI" sz="1800" i="1" dirty="0">
                <a:latin typeface="Arial" pitchFamily="34" charset="0"/>
                <a:cs typeface="Arial" pitchFamily="34" charset="0"/>
              </a:rPr>
            </a:br>
            <a:r>
              <a:rPr lang="fi-FI" sz="1800" i="1" dirty="0">
                <a:latin typeface="Arial" pitchFamily="34" charset="0"/>
                <a:cs typeface="Arial" pitchFamily="34" charset="0"/>
              </a:rPr>
              <a:t>(esim. ylimääräinen kotiapupalvelu)?</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539474082"/>
              </p:ext>
            </p:extLst>
          </p:nvPr>
        </p:nvGraphicFramePr>
        <p:xfrm>
          <a:off x="838200" y="1367533"/>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731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132" y="169860"/>
            <a:ext cx="11048135" cy="1080000"/>
          </a:xfrm>
        </p:spPr>
        <p:txBody>
          <a:bodyPr>
            <a:noAutofit/>
          </a:bodyPr>
          <a:lstStyle/>
          <a:p>
            <a:pPr eaLnBrk="0" hangingPunct="0">
              <a:spcAft>
                <a:spcPts val="0"/>
              </a:spcAft>
            </a:pPr>
            <a:r>
              <a:rPr lang="fi-FI" sz="2400" dirty="0">
                <a:latin typeface="Arial" pitchFamily="34" charset="0"/>
                <a:cs typeface="Arial" pitchFamily="34" charset="0"/>
              </a:rPr>
              <a:t>PALVELUJEN HANKKIMINEN LAKISÄÄTEISEN ELÄKKEEN TURVIN</a:t>
            </a:r>
            <a:br>
              <a:rPr lang="fi-FI" sz="3200" dirty="0">
                <a:latin typeface="Arial" pitchFamily="34" charset="0"/>
                <a:cs typeface="Arial" pitchFamily="34" charset="0"/>
              </a:rPr>
            </a:br>
            <a:r>
              <a:rPr lang="fi-FI" sz="1800" i="1" dirty="0">
                <a:latin typeface="Arial" pitchFamily="34" charset="0"/>
                <a:cs typeface="Arial" pitchFamily="34" charset="0"/>
              </a:rPr>
              <a:t>Uskotteko, että pystytte hankkimaan kaikki tarvitsemanne palvelut lakisääteisen eläkkeen turvin, jos elätte yli 80-vuotiaaksi?</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895025082"/>
              </p:ext>
            </p:extLst>
          </p:nvPr>
        </p:nvGraphicFramePr>
        <p:xfrm>
          <a:off x="822132" y="1465137"/>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3579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VAPAAEHTOISET VAKUUTUKSET</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19562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VAPAAEHTOISET VAKUUTUKSET</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585323"/>
          </a:xfrm>
          <a:prstGeom prst="rect">
            <a:avLst/>
          </a:prstGeom>
          <a:noFill/>
        </p:spPr>
        <p:txBody>
          <a:bodyPr wrap="square" rtlCol="0">
            <a:spAutoFit/>
          </a:bodyPr>
          <a:lstStyle/>
          <a:p>
            <a:pPr marL="285750" indent="-285750">
              <a:buFont typeface="Arial" panose="020B0604020202020204" pitchFamily="34" charset="0"/>
              <a:buChar char="•"/>
            </a:pPr>
            <a:r>
              <a:rPr lang="fi-FI" dirty="0"/>
              <a:t>Vapaaehtoisista vakuutuksista yleisin on kotivakuutus (92 % vastaajista).</a:t>
            </a:r>
            <a:br>
              <a:rPr lang="fi-FI" dirty="0"/>
            </a:br>
            <a:endParaRPr lang="fi-FI" dirty="0"/>
          </a:p>
          <a:p>
            <a:pPr marL="285750" indent="-285750">
              <a:buFont typeface="Arial" panose="020B0604020202020204" pitchFamily="34" charset="0"/>
              <a:buChar char="•"/>
            </a:pPr>
            <a:r>
              <a:rPr lang="fi-FI" dirty="0"/>
              <a:t>Vapaaehtoinen autovakuutus eli </a:t>
            </a:r>
            <a:r>
              <a:rPr lang="fi-FI" dirty="0" err="1"/>
              <a:t>kasko</a:t>
            </a:r>
            <a:r>
              <a:rPr lang="fi-FI" dirty="0"/>
              <a:t> (67 %) on toiseksi yleisin. Kasko on huomattavasti useammin vanhemmalla ikäryhmällä kuin nuoremmalla.</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Kolmanneksi yleisin vapaaehtoisissa vakuutuksissa ovat henkilövahingot korvaava matkavakuutus (56%) sekä  vapaa-ajan tapaturmavakuutus (54 %) Tapaturmavakuutus on sitä yleisempi mitä korkeampi ammattiasema tai mitä suuremmat tulot vastaajalla on. Tapaturmavakuutuksia on nyt kuitenkin harvemmalla kuin vuonna 2014.</a:t>
            </a:r>
            <a:endParaRPr lang="fi-FI" dirty="0">
              <a:solidFill>
                <a:srgbClr val="C00000"/>
              </a:solidFill>
            </a:endParaRPr>
          </a:p>
        </p:txBody>
      </p:sp>
    </p:spTree>
    <p:extLst>
      <p:ext uri="{BB962C8B-B14F-4D97-AF65-F5344CB8AC3E}">
        <p14:creationId xmlns:p14="http://schemas.microsoft.com/office/powerpoint/2010/main" val="85378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VAPAAEHTOISET VAKUUTUKSET</a:t>
            </a:r>
            <a:br>
              <a:rPr lang="fi-FI" sz="4000" dirty="0">
                <a:latin typeface="Arial" pitchFamily="34" charset="0"/>
                <a:cs typeface="Arial" pitchFamily="34" charset="0"/>
              </a:rPr>
            </a:br>
            <a:r>
              <a:rPr lang="fi-FI" sz="1800" i="1" dirty="0">
                <a:latin typeface="Arial" pitchFamily="34" charset="0"/>
                <a:cs typeface="Arial" pitchFamily="34" charset="0"/>
              </a:rPr>
              <a:t>Mitä seuraavista vapaaehtoisista vakuutuksista teillä tai alaikäisillä lapsillanne on?</a:t>
            </a: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681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JOHDANTO 2/3</a:t>
            </a:r>
            <a:endParaRPr lang="fi-FI" sz="1800" i="1" dirty="0">
              <a:latin typeface="Arial" pitchFamily="34" charset="0"/>
              <a:cs typeface="Arial" pitchFamily="34" charset="0"/>
            </a:endParaRPr>
          </a:p>
        </p:txBody>
      </p:sp>
      <p:sp>
        <p:nvSpPr>
          <p:cNvPr id="4" name="Tekstiruutu 3"/>
          <p:cNvSpPr txBox="1"/>
          <p:nvPr/>
        </p:nvSpPr>
        <p:spPr>
          <a:xfrm>
            <a:off x="838186" y="1591725"/>
            <a:ext cx="10811947" cy="4770537"/>
          </a:xfrm>
          <a:prstGeom prst="rect">
            <a:avLst/>
          </a:prstGeom>
          <a:noFill/>
        </p:spPr>
        <p:txBody>
          <a:bodyPr wrap="square" rtlCol="0">
            <a:spAutoFit/>
          </a:bodyPr>
          <a:lstStyle/>
          <a:p>
            <a:pPr marL="342900" indent="-342900">
              <a:buFont typeface="Arial" panose="020B0604020202020204" pitchFamily="34" charset="0"/>
              <a:buChar char="•"/>
            </a:pPr>
            <a:r>
              <a:rPr lang="fi-FI" sz="1900" dirty="0" err="1"/>
              <a:t>IRONetPanel</a:t>
            </a:r>
            <a:r>
              <a:rPr lang="fi-FI" sz="1900" dirty="0"/>
              <a:t> on puhelimitse (CATI ) värvätty paneeli, joka edustaa suomalaisia sähköpostin omaavia internetin käyttäjiä valtakunnallisesti kaikissa ikäryhmissä.  </a:t>
            </a:r>
            <a:r>
              <a:rPr lang="fi-FI" sz="1900" dirty="0" err="1"/>
              <a:t>IRONetPaneliin</a:t>
            </a:r>
            <a:r>
              <a:rPr lang="fi-FI" sz="1900" dirty="0"/>
              <a:t> ei voi ilmoittautua mukaan, eli passiivisen itse valikoitumisen ongelmaa ei </a:t>
            </a:r>
            <a:r>
              <a:rPr lang="fi-FI" sz="1900" dirty="0" err="1"/>
              <a:t>IRONetPanelin</a:t>
            </a:r>
            <a:r>
              <a:rPr lang="fi-FI" sz="1900" dirty="0"/>
              <a:t> kautta tehtyjen tutkimusten yhteydessä esiinny. </a:t>
            </a:r>
            <a:r>
              <a:rPr lang="fi-FI" sz="1900" dirty="0" err="1"/>
              <a:t>IRONetPanelissa</a:t>
            </a:r>
            <a:r>
              <a:rPr lang="fi-FI" sz="1900" dirty="0"/>
              <a:t> on tällä hetkellä noin 43.000 henkilöä. Panelistien saamien tutkimuskutsujen määrää ja aihepiiriä seurataan tarkasti, jotta sama vastaaja ei saisi kutsuja liian usein samantyyppisiin ja tiettyä aihepiiriä käsitteleviin tutkimuksiin.</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Kohderyhmään kuuluvat mannersuomalaiset 18-79-vuotiaat henkilöt.</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Otos muodostettiin kiintiöpoiminnalla, jossa ensisijaisina kiintiöinä olivat kohderyhmän valtakunnallinen ikä- ja sukupuolijakauma ja toissijaisena vanhan läänijaon mukainen jakauma.</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Tulokset painotettiin sukupuolen, iän ja vanhan läänijaon mukaan.</a:t>
            </a:r>
          </a:p>
          <a:p>
            <a:pPr marL="342900" indent="-342900">
              <a:buFont typeface="Arial" panose="020B0604020202020204" pitchFamily="34" charset="0"/>
              <a:buChar char="•"/>
            </a:pPr>
            <a:endParaRPr lang="fi-FI" sz="1900" dirty="0"/>
          </a:p>
          <a:p>
            <a:pPr marL="342900" indent="-342900">
              <a:buFont typeface="Arial" panose="020B0604020202020204" pitchFamily="34" charset="0"/>
              <a:buChar char="•"/>
            </a:pPr>
            <a:r>
              <a:rPr lang="fi-FI" sz="1900" dirty="0"/>
              <a:t>Tarkemmat taustatiedot on esitetty graafisesti raportin lopussa.</a:t>
            </a:r>
          </a:p>
        </p:txBody>
      </p:sp>
    </p:spTree>
    <p:extLst>
      <p:ext uri="{BB962C8B-B14F-4D97-AF65-F5344CB8AC3E}">
        <p14:creationId xmlns:p14="http://schemas.microsoft.com/office/powerpoint/2010/main" val="381090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KOTIVAKUUTUS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389461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KOTIVAKUUTUS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585323"/>
          </a:xfrm>
          <a:prstGeom prst="rect">
            <a:avLst/>
          </a:prstGeom>
          <a:noFill/>
        </p:spPr>
        <p:txBody>
          <a:bodyPr wrap="square" rtlCol="0">
            <a:spAutoFit/>
          </a:bodyPr>
          <a:lstStyle/>
          <a:p>
            <a:pPr marL="285750" indent="-285750">
              <a:buFont typeface="Arial" panose="020B0604020202020204" pitchFamily="34" charset="0"/>
              <a:buChar char="•"/>
            </a:pPr>
            <a:r>
              <a:rPr lang="fi-FI" dirty="0"/>
              <a:t>Vastaajista 92 prosentilla on kotivakuutus. </a:t>
            </a:r>
            <a:br>
              <a:rPr lang="fi-FI" dirty="0"/>
            </a:br>
            <a:endParaRPr lang="fi-FI" dirty="0"/>
          </a:p>
          <a:p>
            <a:pPr marL="285750" indent="-285750">
              <a:buFont typeface="Arial" panose="020B0604020202020204" pitchFamily="34" charset="0"/>
              <a:buChar char="•"/>
            </a:pPr>
            <a:r>
              <a:rPr lang="fi-FI" dirty="0"/>
              <a:t>Nuorilla ja alimmalla tuloluokalla on muita vähemmän kotivakuutuksia. </a:t>
            </a:r>
            <a:br>
              <a:rPr lang="fi-FI" dirty="0"/>
            </a:br>
            <a:endParaRPr lang="fi-FI" dirty="0"/>
          </a:p>
          <a:p>
            <a:pPr marL="285750" indent="-285750">
              <a:buFont typeface="Arial" panose="020B0604020202020204" pitchFamily="34" charset="0"/>
              <a:buChar char="•"/>
            </a:pPr>
            <a:r>
              <a:rPr lang="fi-FI" dirty="0"/>
              <a:t>Omistusasunnossa asuvilla 95 prosentilla on kotivakuutus, kun taas vuokra-asunnossa asuvilla  se on 87 prosentilla. </a:t>
            </a:r>
            <a:br>
              <a:rPr lang="fi-FI" dirty="0"/>
            </a:br>
            <a:endParaRPr lang="fi-FI" dirty="0"/>
          </a:p>
          <a:p>
            <a:pPr marL="285750" indent="-285750">
              <a:buFont typeface="Arial" panose="020B0604020202020204" pitchFamily="34" charset="0"/>
              <a:buChar char="•"/>
            </a:pPr>
            <a:r>
              <a:rPr lang="fi-FI" dirty="0"/>
              <a:t>Kotivakuutusta pidetään tarpeellisena kaikille  asumismuodosta riippumatta. Se on tärkeää niin kotitalouksille (95 %), vuokralla asuville (91 %) kuin opiskelija-asunnossa asuville (83 %).</a:t>
            </a:r>
          </a:p>
        </p:txBody>
      </p:sp>
    </p:spTree>
    <p:extLst>
      <p:ext uri="{BB962C8B-B14F-4D97-AF65-F5344CB8AC3E}">
        <p14:creationId xmlns:p14="http://schemas.microsoft.com/office/powerpoint/2010/main" val="4153621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2245848414"/>
              </p:ext>
            </p:extLst>
          </p:nvPr>
        </p:nvGraphicFramePr>
        <p:xfrm>
          <a:off x="857708" y="133671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9" name="Otsikko 1"/>
          <p:cNvSpPr>
            <a:spLocks noGrp="1"/>
          </p:cNvSpPr>
          <p:nvPr>
            <p:ph type="title"/>
          </p:nvPr>
        </p:nvSpPr>
        <p:spPr>
          <a:xfrm>
            <a:off x="822133" y="169860"/>
            <a:ext cx="10548000" cy="1080000"/>
          </a:xfrm>
        </p:spPr>
        <p:txBody>
          <a:bodyPr>
            <a:noAutofit/>
          </a:bodyPr>
          <a:lstStyle/>
          <a:p>
            <a:pPr eaLnBrk="0" hangingPunct="0">
              <a:spcAft>
                <a:spcPts val="0"/>
              </a:spcAft>
            </a:pPr>
            <a:r>
              <a:rPr lang="fi-FI" sz="2400" dirty="0">
                <a:latin typeface="Arial" pitchFamily="34" charset="0"/>
                <a:cs typeface="Arial" pitchFamily="34" charset="0"/>
              </a:rPr>
              <a:t>KOTIVAKUUTUS</a:t>
            </a:r>
            <a:endParaRPr lang="fi-FI" i="1" dirty="0">
              <a:latin typeface="Arial" pitchFamily="34" charset="0"/>
              <a:cs typeface="Arial" pitchFamily="34" charset="0"/>
            </a:endParaRPr>
          </a:p>
        </p:txBody>
      </p:sp>
    </p:spTree>
    <p:extLst>
      <p:ext uri="{BB962C8B-B14F-4D97-AF65-F5344CB8AC3E}">
        <p14:creationId xmlns:p14="http://schemas.microsoft.com/office/powerpoint/2010/main" val="3992989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KOTIVAKUUTUKSESTA</a:t>
            </a:r>
            <a:br>
              <a:rPr lang="fi-FI" sz="3200" dirty="0">
                <a:latin typeface="Arial" pitchFamily="34" charset="0"/>
                <a:cs typeface="Arial" pitchFamily="34" charset="0"/>
              </a:rPr>
            </a:br>
            <a:r>
              <a:rPr lang="fi-FI" sz="1800" i="1" dirty="0">
                <a:latin typeface="Arial" pitchFamily="34" charset="0"/>
                <a:cs typeface="Arial" pitchFamily="34" charset="0"/>
              </a:rPr>
              <a:t>Mitä mieltä olette seuraavista kotivakuutusta koskevista väitteistä?</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2944626234"/>
              </p:ext>
            </p:extLst>
          </p:nvPr>
        </p:nvGraphicFramePr>
        <p:xfrm>
          <a:off x="838200" y="1439452"/>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6119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MATKAVAKUUTUS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554923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MATKAVAKUUTUS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3693319"/>
          </a:xfrm>
          <a:prstGeom prst="rect">
            <a:avLst/>
          </a:prstGeom>
          <a:noFill/>
        </p:spPr>
        <p:txBody>
          <a:bodyPr wrap="square" rtlCol="0">
            <a:spAutoFit/>
          </a:bodyPr>
          <a:lstStyle/>
          <a:p>
            <a:pPr marL="285750" indent="-285750">
              <a:buFont typeface="Arial" panose="020B0604020202020204" pitchFamily="34" charset="0"/>
              <a:buChar char="•"/>
            </a:pPr>
            <a:r>
              <a:rPr lang="fi-FI" dirty="0"/>
              <a:t>89%:lla vastaajista on matkustaessaan henkilövahingot korvaava matkavakuutus. Vain 11 % kertoo, ettei ota matkalle mitään vakuutusta.</a:t>
            </a:r>
            <a:br>
              <a:rPr lang="fi-FI" dirty="0"/>
            </a:br>
            <a:endParaRPr lang="fi-FI" dirty="0"/>
          </a:p>
          <a:p>
            <a:pPr marL="285750" indent="-285750">
              <a:buFont typeface="Arial" panose="020B0604020202020204" pitchFamily="34" charset="0"/>
              <a:buChar char="•"/>
            </a:pPr>
            <a:r>
              <a:rPr lang="fi-FI" dirty="0"/>
              <a:t>Mitä korkeampi koulutus ja mitä suuremmat tulot, sitä todennäköisemmin vastaajalla on matkavakuutus. Nuorimmassa ikäryhmässä matkavakuutuksen suosio on pienempi kuin muissa ikäryhmissä. </a:t>
            </a:r>
            <a:br>
              <a:rPr lang="fi-FI" dirty="0"/>
            </a:br>
            <a:endParaRPr lang="fi-FI" dirty="0"/>
          </a:p>
          <a:p>
            <a:pPr marL="285750" indent="-285750">
              <a:buFont typeface="Arial" panose="020B0604020202020204" pitchFamily="34" charset="0"/>
              <a:buChar char="•"/>
            </a:pPr>
            <a:r>
              <a:rPr lang="fi-FI" dirty="0"/>
              <a:t>Enemmistö vastaajista katsoo, että matkasairaudet ja -tapaturmat korvaava vakuutus on tarpeellinen aina matkustettaessa. </a:t>
            </a:r>
            <a:br>
              <a:rPr lang="fi-FI" dirty="0"/>
            </a:br>
            <a:endParaRPr lang="fi-FI" dirty="0"/>
          </a:p>
          <a:p>
            <a:pPr marL="285750" indent="-285750">
              <a:buFont typeface="Arial" panose="020B0604020202020204" pitchFamily="34" charset="0"/>
              <a:buChar char="•"/>
            </a:pPr>
            <a:r>
              <a:rPr lang="fi-FI" dirty="0"/>
              <a:t>Kolmannes vastaajista ajattelee virheellisesti, että vakavan matkasairauden tai -tapaturman tapahtuessa Suomen valtio järjestäisi tarvittaessa kotiinkuljetuksen. Huomioitavaa on, että 23 prosenttia vastaajista ei osaa sanoa onko väittämä totta vai ei. </a:t>
            </a:r>
          </a:p>
        </p:txBody>
      </p:sp>
    </p:spTree>
    <p:extLst>
      <p:ext uri="{BB962C8B-B14F-4D97-AF65-F5344CB8AC3E}">
        <p14:creationId xmlns:p14="http://schemas.microsoft.com/office/powerpoint/2010/main" val="713077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3231788282"/>
              </p:ext>
            </p:extLst>
          </p:nvPr>
        </p:nvGraphicFramePr>
        <p:xfrm>
          <a:off x="838200" y="1501097"/>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MATKAVAKUUTUS</a:t>
            </a:r>
            <a:br>
              <a:rPr lang="fi-FI" sz="3200" dirty="0">
                <a:latin typeface="Arial" pitchFamily="34" charset="0"/>
                <a:cs typeface="Arial" pitchFamily="34" charset="0"/>
              </a:rPr>
            </a:br>
            <a:r>
              <a:rPr lang="fi-FI" sz="1800" i="1" dirty="0">
                <a:latin typeface="Arial" pitchFamily="34" charset="0"/>
                <a:cs typeface="Arial" pitchFamily="34" charset="0"/>
              </a:rPr>
              <a:t>Onko teillä matkustaessanne...</a:t>
            </a:r>
            <a:endParaRPr lang="fi-FI" sz="1400" i="1" dirty="0">
              <a:latin typeface="Arial" pitchFamily="34" charset="0"/>
              <a:cs typeface="Arial" pitchFamily="34" charset="0"/>
            </a:endParaRPr>
          </a:p>
        </p:txBody>
      </p:sp>
    </p:spTree>
    <p:extLst>
      <p:ext uri="{BB962C8B-B14F-4D97-AF65-F5344CB8AC3E}">
        <p14:creationId xmlns:p14="http://schemas.microsoft.com/office/powerpoint/2010/main" val="854008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MATKAVAKUUTUKSESTA</a:t>
            </a:r>
            <a:br>
              <a:rPr lang="fi-FI" sz="3200" dirty="0">
                <a:latin typeface="Arial" pitchFamily="34" charset="0"/>
                <a:cs typeface="Arial" pitchFamily="34" charset="0"/>
              </a:rPr>
            </a:br>
            <a:r>
              <a:rPr lang="fi-FI" sz="1800" i="1" dirty="0">
                <a:latin typeface="Arial" pitchFamily="34" charset="0"/>
                <a:cs typeface="Arial" pitchFamily="34" charset="0"/>
              </a:rPr>
              <a:t>Mitä mieltä olette seuraavista matkavakuutusta koskevista väitteistä?</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1752790784"/>
              </p:ext>
            </p:extLst>
          </p:nvPr>
        </p:nvGraphicFramePr>
        <p:xfrm>
          <a:off x="838200" y="1449726"/>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6170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VAPAAEHTOINEN ELÄKEVAKUUTUS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205083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ELÄKEVAKUUTUS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031325"/>
          </a:xfrm>
          <a:prstGeom prst="rect">
            <a:avLst/>
          </a:prstGeom>
          <a:noFill/>
        </p:spPr>
        <p:txBody>
          <a:bodyPr wrap="square" rtlCol="0">
            <a:spAutoFit/>
          </a:bodyPr>
          <a:lstStyle/>
          <a:p>
            <a:pPr marL="285750" indent="-285750">
              <a:buFont typeface="Arial" panose="020B0604020202020204" pitchFamily="34" charset="0"/>
              <a:buChar char="•"/>
            </a:pPr>
            <a:r>
              <a:rPr lang="fi-FI" dirty="0"/>
              <a:t>14% vastaajista on vapaaehtoinen eläkevakuutus.</a:t>
            </a:r>
            <a:br>
              <a:rPr lang="fi-FI" dirty="0"/>
            </a:br>
            <a:endParaRPr lang="fi-FI" dirty="0"/>
          </a:p>
          <a:p>
            <a:pPr marL="285750" indent="-285750">
              <a:buFont typeface="Arial" panose="020B0604020202020204" pitchFamily="34" charset="0"/>
              <a:buChar char="•"/>
            </a:pPr>
            <a:r>
              <a:rPr lang="fi-FI" dirty="0"/>
              <a:t>Eläkevakuutuksia on 40-59-vuotiailla selvästi enemmän kuin muilla ikäryhmillä. Eläkevakuutus on myös sitä yleisempi, mitä korkeammat tulot ja mitä korkeampi koulutus vastaajalla on. Yrittäjistä ja johtavassa asemassa olevista noin 30 %:lla on vapaaehtoinen eläkevakuutus.</a:t>
            </a:r>
            <a:br>
              <a:rPr lang="fi-FI" dirty="0"/>
            </a:br>
            <a:endParaRPr lang="fi-FI" dirty="0"/>
          </a:p>
          <a:p>
            <a:pPr marL="285750" indent="-285750">
              <a:buFont typeface="Arial" panose="020B0604020202020204" pitchFamily="34" charset="0"/>
              <a:buChar char="•"/>
            </a:pPr>
            <a:r>
              <a:rPr lang="fi-FI" dirty="0"/>
              <a:t>Suurin osa eläkevakuutuksista on vastaajien itsensä ottamia ja vain pieni osa työantajan ottamia.</a:t>
            </a:r>
          </a:p>
        </p:txBody>
      </p:sp>
    </p:spTree>
    <p:extLst>
      <p:ext uri="{BB962C8B-B14F-4D97-AF65-F5344CB8AC3E}">
        <p14:creationId xmlns:p14="http://schemas.microsoft.com/office/powerpoint/2010/main" val="100668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JOHDANTO 3/3</a:t>
            </a:r>
            <a:endParaRPr lang="fi-FI" sz="1800" i="1" dirty="0">
              <a:latin typeface="Arial" pitchFamily="34" charset="0"/>
              <a:cs typeface="Arial" pitchFamily="34" charset="0"/>
            </a:endParaRPr>
          </a:p>
        </p:txBody>
      </p:sp>
      <p:sp>
        <p:nvSpPr>
          <p:cNvPr id="4" name="Tekstiruutu 3"/>
          <p:cNvSpPr txBox="1"/>
          <p:nvPr/>
        </p:nvSpPr>
        <p:spPr>
          <a:xfrm>
            <a:off x="838186" y="1591725"/>
            <a:ext cx="10811947" cy="1554272"/>
          </a:xfrm>
          <a:prstGeom prst="rect">
            <a:avLst/>
          </a:prstGeom>
          <a:noFill/>
        </p:spPr>
        <p:txBody>
          <a:bodyPr wrap="square" rtlCol="0">
            <a:spAutoFit/>
          </a:bodyPr>
          <a:lstStyle/>
          <a:p>
            <a:pPr marL="342900" indent="-342900">
              <a:buFont typeface="Arial" panose="020B0604020202020204" pitchFamily="34" charset="0"/>
              <a:buChar char="•"/>
            </a:pPr>
            <a:r>
              <a:rPr lang="fi-FI" sz="1900" dirty="0"/>
              <a:t>Tulokset on esitetty pääasiassa prosenttijakaumien ja keskiarvojen avulla ja ne on ristiintaulukoitu taustamuuttujittain.</a:t>
            </a:r>
          </a:p>
          <a:p>
            <a:r>
              <a:rPr lang="fi-FI" sz="1900" dirty="0"/>
              <a:t> </a:t>
            </a:r>
          </a:p>
          <a:p>
            <a:pPr marL="342900" indent="-342900">
              <a:buFont typeface="Arial" panose="020B0604020202020204" pitchFamily="34" charset="0"/>
              <a:buChar char="•"/>
            </a:pPr>
            <a:r>
              <a:rPr lang="fi-FI" sz="1900" dirty="0"/>
              <a:t>Tulosten atk-taulukoinnissa on käytetty khii</a:t>
            </a:r>
            <a:r>
              <a:rPr lang="fi-FI" sz="1900" baseline="30000" dirty="0"/>
              <a:t>2</a:t>
            </a:r>
            <a:r>
              <a:rPr lang="fi-FI" sz="1900" dirty="0"/>
              <a:t>- ja t-testiä, jotka testaavat kunkin taulukoidun taustamuuttujan kohdalla poikkeaako tulos muista tilastollisesti merkittävästi.</a:t>
            </a:r>
            <a:r>
              <a:rPr lang="fi-FI" sz="1900" b="1" dirty="0"/>
              <a:t> </a:t>
            </a:r>
          </a:p>
        </p:txBody>
      </p:sp>
    </p:spTree>
    <p:extLst>
      <p:ext uri="{BB962C8B-B14F-4D97-AF65-F5344CB8AC3E}">
        <p14:creationId xmlns:p14="http://schemas.microsoft.com/office/powerpoint/2010/main" val="2567751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994263497"/>
              </p:ext>
            </p:extLst>
          </p:nvPr>
        </p:nvGraphicFramePr>
        <p:xfrm>
          <a:off x="822133" y="1480549"/>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a:xfrm>
            <a:off x="822133" y="169860"/>
            <a:ext cx="10548000" cy="1080000"/>
          </a:xfrm>
        </p:spPr>
        <p:txBody>
          <a:bodyPr>
            <a:noAutofit/>
          </a:bodyPr>
          <a:lstStyle/>
          <a:p>
            <a:pPr eaLnBrk="0" hangingPunct="0">
              <a:spcAft>
                <a:spcPts val="0"/>
              </a:spcAft>
            </a:pPr>
            <a:r>
              <a:rPr lang="fi-FI" sz="2400" dirty="0">
                <a:latin typeface="Arial" pitchFamily="34" charset="0"/>
                <a:cs typeface="Arial" pitchFamily="34" charset="0"/>
              </a:rPr>
              <a:t>VAPAAEHTOINEN ELÄKEVAKUUTUS</a:t>
            </a:r>
            <a:br>
              <a:rPr lang="fi-FI" sz="3200" dirty="0">
                <a:latin typeface="Arial" pitchFamily="34" charset="0"/>
                <a:cs typeface="Arial" pitchFamily="34" charset="0"/>
              </a:rPr>
            </a:br>
            <a:r>
              <a:rPr lang="fi-FI" sz="1800" i="1" dirty="0">
                <a:latin typeface="Arial" pitchFamily="34" charset="0"/>
                <a:cs typeface="Arial" pitchFamily="34" charset="0"/>
              </a:rPr>
              <a:t>Mitä seuraavista vapaaehtoisista vakuutuksista teillä tai alaikäisillä lapsillanne on? Vapaaehtoinen eläkevakuutus</a:t>
            </a:r>
          </a:p>
        </p:txBody>
      </p:sp>
      <p:sp>
        <p:nvSpPr>
          <p:cNvPr id="4" name="Suorakulmio 3"/>
          <p:cNvSpPr/>
          <p:nvPr/>
        </p:nvSpPr>
        <p:spPr>
          <a:xfrm>
            <a:off x="9421322" y="2703900"/>
            <a:ext cx="2160240" cy="26069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i-FI" sz="1200" i="1" dirty="0" err="1">
                <a:solidFill>
                  <a:schemeClr val="bg1"/>
                </a:solidFill>
              </a:rPr>
              <a:t>FK:n</a:t>
            </a:r>
            <a:r>
              <a:rPr lang="fi-FI" sz="1200" i="1" dirty="0">
                <a:solidFill>
                  <a:schemeClr val="bg1"/>
                </a:solidFill>
              </a:rPr>
              <a:t> Säästäminen</a:t>
            </a:r>
            <a:r>
              <a:rPr lang="fi-FI" sz="1200" i="1" dirty="0"/>
              <a:t>, luotonkäyttö ja maksutavat 2015 –tutkimus:</a:t>
            </a:r>
          </a:p>
          <a:p>
            <a:r>
              <a:rPr lang="fi-FI" sz="1200" i="1" dirty="0"/>
              <a:t>-sijoituksia vapaaehtoisissa yksilöllisissä eläkevakuutuksissa 9%</a:t>
            </a:r>
          </a:p>
          <a:p>
            <a:r>
              <a:rPr lang="fi-FI" sz="1200" i="1" dirty="0" err="1"/>
              <a:t>-aikoo</a:t>
            </a:r>
            <a:r>
              <a:rPr lang="fi-FI" sz="1200" i="1" dirty="0"/>
              <a:t> sijoittaa vapaaehtoisiin yksilöllisiin eläkevakuutuksiin 3%</a:t>
            </a:r>
          </a:p>
          <a:p>
            <a:pPr>
              <a:buFontTx/>
              <a:buChar char="-"/>
            </a:pPr>
            <a:r>
              <a:rPr lang="fi-FI" sz="1200" i="1" dirty="0" err="1"/>
              <a:t>PS-tuotteita</a:t>
            </a:r>
            <a:r>
              <a:rPr lang="fi-FI" sz="1200" i="1" dirty="0"/>
              <a:t> 2 %: suomalaisista</a:t>
            </a:r>
          </a:p>
          <a:p>
            <a:pPr>
              <a:buFontTx/>
              <a:buChar char="-"/>
            </a:pPr>
            <a:r>
              <a:rPr lang="fi-FI" sz="1200" i="1" dirty="0"/>
              <a:t> </a:t>
            </a:r>
            <a:r>
              <a:rPr lang="fi-FI" sz="1200" i="1" dirty="0" err="1"/>
              <a:t>PS-tuotteisiin</a:t>
            </a:r>
            <a:r>
              <a:rPr lang="fi-FI" sz="1200" i="1" dirty="0"/>
              <a:t> aikoo sijoittaa 1 % </a:t>
            </a:r>
          </a:p>
        </p:txBody>
      </p:sp>
    </p:spTree>
    <p:extLst>
      <p:ext uri="{BB962C8B-B14F-4D97-AF65-F5344CB8AC3E}">
        <p14:creationId xmlns:p14="http://schemas.microsoft.com/office/powerpoint/2010/main" val="2086344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ELÄKEVAKUUTUS</a:t>
            </a:r>
            <a:br>
              <a:rPr lang="fi-FI" sz="3200" dirty="0">
                <a:latin typeface="Arial" pitchFamily="34" charset="0"/>
                <a:cs typeface="Arial" pitchFamily="34" charset="0"/>
              </a:rPr>
            </a:br>
            <a:r>
              <a:rPr lang="fi-FI" sz="1800" i="1" dirty="0">
                <a:latin typeface="Arial" pitchFamily="34" charset="0"/>
                <a:cs typeface="Arial" pitchFamily="34" charset="0"/>
              </a:rPr>
              <a:t>Mitä seuraavista vapaaehtoisista vakuutuksista teillä tai alaikäisillä lapsillanne on? Vapaaehtoinen eläkevakuutus</a:t>
            </a:r>
          </a:p>
        </p:txBody>
      </p:sp>
    </p:spTree>
    <p:extLst>
      <p:ext uri="{BB962C8B-B14F-4D97-AF65-F5344CB8AC3E}">
        <p14:creationId xmlns:p14="http://schemas.microsoft.com/office/powerpoint/2010/main" val="3249437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441231484"/>
              </p:ext>
            </p:extLst>
          </p:nvPr>
        </p:nvGraphicFramePr>
        <p:xfrm>
          <a:off x="-204627" y="1393218"/>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a:xfrm>
            <a:off x="822133" y="169860"/>
            <a:ext cx="10548000" cy="1080000"/>
          </a:xfrm>
        </p:spPr>
        <p:txBody>
          <a:bodyPr>
            <a:noAutofit/>
          </a:bodyPr>
          <a:lstStyle/>
          <a:p>
            <a:pPr eaLnBrk="0" hangingPunct="0">
              <a:spcAft>
                <a:spcPts val="0"/>
              </a:spcAft>
            </a:pPr>
            <a:r>
              <a:rPr lang="fi-FI" sz="2400" dirty="0">
                <a:latin typeface="Arial" pitchFamily="34" charset="0"/>
                <a:cs typeface="Arial" pitchFamily="34" charset="0"/>
              </a:rPr>
              <a:t>VAPAAEHTOINEN ELÄKEVAKUUTUS</a:t>
            </a:r>
            <a:br>
              <a:rPr lang="fi-FI" sz="2400" dirty="0">
                <a:latin typeface="Arial" pitchFamily="34" charset="0"/>
                <a:cs typeface="Arial" pitchFamily="34" charset="0"/>
              </a:rPr>
            </a:br>
            <a:r>
              <a:rPr lang="fi-FI" sz="1800" i="1" dirty="0">
                <a:latin typeface="Arial" pitchFamily="34" charset="0"/>
                <a:cs typeface="Arial" pitchFamily="34" charset="0"/>
              </a:rPr>
              <a:t>Eläkevakuutukseni on..</a:t>
            </a:r>
          </a:p>
        </p:txBody>
      </p:sp>
    </p:spTree>
    <p:extLst>
      <p:ext uri="{BB962C8B-B14F-4D97-AF65-F5344CB8AC3E}">
        <p14:creationId xmlns:p14="http://schemas.microsoft.com/office/powerpoint/2010/main" val="3710283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600"/>
              </a:spcAft>
            </a:pPr>
            <a:br>
              <a:rPr lang="fi-FI" sz="4000" dirty="0">
                <a:cs typeface="Arial" pitchFamily="34" charset="0"/>
              </a:rPr>
            </a:br>
            <a:r>
              <a:rPr lang="fi-FI" sz="3400" dirty="0">
                <a:cs typeface="Arial" pitchFamily="34" charset="0"/>
              </a:rPr>
              <a:t>VAPAAEHTOINEN HENKIVAKUUTUS</a:t>
            </a:r>
            <a:br>
              <a:rPr lang="fi-FI" sz="3400" dirty="0">
                <a:cs typeface="Arial" pitchFamily="34" charset="0"/>
              </a:rPr>
            </a:br>
            <a:r>
              <a:rPr lang="fi-FI" sz="3400" dirty="0">
                <a:cs typeface="Arial" pitchFamily="34" charset="0"/>
              </a:rPr>
              <a:t>VAPAAEHTOINEN LAINATURVAVAKUUTUS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469188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HENKIVAKUUTUS</a:t>
            </a:r>
            <a:br>
              <a:rPr lang="fi-FI" sz="2400" dirty="0">
                <a:latin typeface="Arial" pitchFamily="34" charset="0"/>
                <a:cs typeface="Arial" pitchFamily="34" charset="0"/>
              </a:rPr>
            </a:br>
            <a:r>
              <a:rPr lang="fi-FI" sz="2400" dirty="0">
                <a:latin typeface="Arial" pitchFamily="34" charset="0"/>
                <a:cs typeface="Arial" pitchFamily="34" charset="0"/>
              </a:rPr>
              <a:t>VAPAAEHTOINEN LAINATURVAVAKUUTUS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3139321"/>
          </a:xfrm>
          <a:prstGeom prst="rect">
            <a:avLst/>
          </a:prstGeom>
          <a:noFill/>
        </p:spPr>
        <p:txBody>
          <a:bodyPr wrap="square" rtlCol="0">
            <a:spAutoFit/>
          </a:bodyPr>
          <a:lstStyle/>
          <a:p>
            <a:pPr marL="285750" indent="-285750">
              <a:buFont typeface="Arial" panose="020B0604020202020204" pitchFamily="34" charset="0"/>
              <a:buChar char="•"/>
            </a:pPr>
            <a:r>
              <a:rPr lang="fi-FI" dirty="0"/>
              <a:t>Vastaajista 36 prosentilla on vapaaehtoinen henkivakuutus kuoleman varalta.</a:t>
            </a:r>
            <a:br>
              <a:rPr lang="fi-FI" dirty="0"/>
            </a:br>
            <a:endParaRPr lang="fi-FI" dirty="0"/>
          </a:p>
          <a:p>
            <a:pPr marL="285750" indent="-285750">
              <a:buFont typeface="Arial" panose="020B0604020202020204" pitchFamily="34" charset="0"/>
              <a:buChar char="•"/>
            </a:pPr>
            <a:r>
              <a:rPr lang="fi-FI" dirty="0"/>
              <a:t>50-59-vuotiailla ja yli 70 000 euroa vuodessa ansaitsevilla, johtavassa asemassa olevilla, toimihenkilöillä, +4 hengen talouksilla ja lapsiperheillä  on eniten henkivakuutuksia.</a:t>
            </a:r>
            <a:br>
              <a:rPr lang="fi-FI" dirty="0"/>
            </a:br>
            <a:endParaRPr lang="fi-FI" dirty="0"/>
          </a:p>
          <a:p>
            <a:pPr marL="285750" indent="-285750">
              <a:buFont typeface="Arial" panose="020B0604020202020204" pitchFamily="34" charset="0"/>
              <a:buChar char="•"/>
            </a:pPr>
            <a:r>
              <a:rPr lang="fi-FI" dirty="0"/>
              <a:t>Vapaaehtoisen henkivakuutuksen korvaus on useimmiten (31 %) 25 000 – </a:t>
            </a:r>
          </a:p>
          <a:p>
            <a:r>
              <a:rPr lang="fi-FI" dirty="0"/>
              <a:t>     50 000 euroa. 30% vastaajista ei osaa sanoa henkivakuutuksensa korvaussummaa.</a:t>
            </a:r>
            <a:br>
              <a:rPr lang="fi-FI" dirty="0"/>
            </a:br>
            <a:endParaRPr lang="fi-FI" dirty="0"/>
          </a:p>
          <a:p>
            <a:pPr marL="285750" indent="-285750">
              <a:buFont typeface="Arial" panose="020B0604020202020204" pitchFamily="34" charset="0"/>
              <a:buChar char="•"/>
            </a:pPr>
            <a:r>
              <a:rPr lang="fi-FI" dirty="0"/>
              <a:t>Vapaaehtoinen lainaturvavakuutus on kahdeksalla prosentilla vastaajista.  Lainaturvan ottaneissa korostuvat 25-49 –vuotiaat, työväestö, lapsiperheet, +4 –hengen taloudet sekä 30 -70 000 € ansaitsevat.</a:t>
            </a:r>
          </a:p>
        </p:txBody>
      </p:sp>
    </p:spTree>
    <p:extLst>
      <p:ext uri="{BB962C8B-B14F-4D97-AF65-F5344CB8AC3E}">
        <p14:creationId xmlns:p14="http://schemas.microsoft.com/office/powerpoint/2010/main" val="3658385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HENKIVAKUUTUS KUOLEMAN VARALTA</a:t>
            </a:r>
            <a:br>
              <a:rPr lang="fi-FI" sz="3200" dirty="0">
                <a:latin typeface="Arial" pitchFamily="34" charset="0"/>
                <a:cs typeface="Arial" pitchFamily="34" charset="0"/>
              </a:rPr>
            </a:br>
            <a:r>
              <a:rPr lang="fi-FI" sz="1800" i="1" dirty="0">
                <a:latin typeface="Arial" pitchFamily="34" charset="0"/>
                <a:cs typeface="Arial" pitchFamily="34" charset="0"/>
              </a:rPr>
              <a:t>Mitä seuraavista vapaaehtoisista vakuutuksista teillä tai alaikäisillä lapsillanne on? Henkivakuutus kuoleman varalta</a:t>
            </a: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9446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a:xfrm>
            <a:off x="822133" y="169860"/>
            <a:ext cx="10548000" cy="1080000"/>
          </a:xfrm>
        </p:spPr>
        <p:txBody>
          <a:bodyPr>
            <a:noAutofit/>
          </a:bodyPr>
          <a:lstStyle/>
          <a:p>
            <a:pPr eaLnBrk="0" hangingPunct="0">
              <a:spcAft>
                <a:spcPts val="0"/>
              </a:spcAft>
            </a:pPr>
            <a:r>
              <a:rPr lang="fi-FI" sz="2400" dirty="0">
                <a:latin typeface="Arial" pitchFamily="34" charset="0"/>
                <a:cs typeface="Arial" pitchFamily="34" charset="0"/>
              </a:rPr>
              <a:t>KORVAUKSEN SUURUUS</a:t>
            </a:r>
            <a:br>
              <a:rPr lang="fi-FI" sz="3200" dirty="0">
                <a:latin typeface="Arial" pitchFamily="34" charset="0"/>
                <a:cs typeface="Arial" pitchFamily="34" charset="0"/>
              </a:rPr>
            </a:br>
            <a:r>
              <a:rPr lang="fi-FI" sz="1800" i="1" dirty="0">
                <a:latin typeface="Arial" pitchFamily="34" charset="0"/>
                <a:cs typeface="Arial" pitchFamily="34" charset="0"/>
              </a:rPr>
              <a:t>Miten suuren korvauksen vakuutuksen edunsaajat saisivat, jos menehtyisitte nyt?</a:t>
            </a:r>
          </a:p>
        </p:txBody>
      </p:sp>
    </p:spTree>
    <p:extLst>
      <p:ext uri="{BB962C8B-B14F-4D97-AF65-F5344CB8AC3E}">
        <p14:creationId xmlns:p14="http://schemas.microsoft.com/office/powerpoint/2010/main" val="3381489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LAINATURVAVAKUUTUS</a:t>
            </a:r>
            <a:br>
              <a:rPr lang="fi-FI" sz="3200" dirty="0">
                <a:latin typeface="Arial" pitchFamily="34" charset="0"/>
                <a:cs typeface="Arial" pitchFamily="34" charset="0"/>
              </a:rPr>
            </a:br>
            <a:r>
              <a:rPr lang="fi-FI" sz="1800" i="1" dirty="0">
                <a:latin typeface="Arial" pitchFamily="34" charset="0"/>
                <a:cs typeface="Arial" pitchFamily="34" charset="0"/>
              </a:rPr>
              <a:t>Mitä seuraavista vapaaehtoisista vakuutuksista teillä tai alaikäisillä lapsillanne on? Lainaturvavakuutus</a:t>
            </a:r>
          </a:p>
        </p:txBody>
      </p:sp>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4" name="Suorakulmio 3"/>
          <p:cNvSpPr/>
          <p:nvPr/>
        </p:nvSpPr>
        <p:spPr>
          <a:xfrm>
            <a:off x="390376" y="1803234"/>
            <a:ext cx="2736304" cy="21602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fi-FI" sz="1200" i="1" dirty="0" err="1">
                <a:solidFill>
                  <a:schemeClr val="bg1"/>
                </a:solidFill>
              </a:rPr>
              <a:t>FK:n</a:t>
            </a:r>
            <a:r>
              <a:rPr lang="fi-FI" sz="1200" i="1" dirty="0">
                <a:solidFill>
                  <a:schemeClr val="bg1"/>
                </a:solidFill>
              </a:rPr>
              <a:t> Säästäminen</a:t>
            </a:r>
            <a:r>
              <a:rPr lang="fi-FI" sz="1200" i="1" dirty="0"/>
              <a:t>, luotonkäyttö ja maksutavat 2015 –tutkimus:</a:t>
            </a:r>
          </a:p>
          <a:p>
            <a:r>
              <a:rPr lang="fi-FI" sz="1200" i="1" dirty="0"/>
              <a:t>Asuntolainan määrä  suomalaisilla keskimäärin  85 700 €</a:t>
            </a:r>
          </a:p>
          <a:p>
            <a:pPr>
              <a:buFontTx/>
              <a:buChar char="-"/>
            </a:pPr>
            <a:endParaRPr lang="fi-FI" sz="1200" i="1" dirty="0"/>
          </a:p>
          <a:p>
            <a:r>
              <a:rPr lang="fi-FI" sz="1200" i="1" dirty="0" err="1"/>
              <a:t>Lainaturvakuutus</a:t>
            </a:r>
            <a:endParaRPr lang="fi-FI" sz="1200" i="1" dirty="0"/>
          </a:p>
          <a:p>
            <a:r>
              <a:rPr lang="fi-FI" sz="1200" i="1" dirty="0"/>
              <a:t>24 %:lla niistä joilla on lainaa</a:t>
            </a:r>
          </a:p>
          <a:p>
            <a:r>
              <a:rPr lang="fi-FI" sz="1200" i="1" dirty="0"/>
              <a:t>32 %:lla niistä joilla on asuntolainaa</a:t>
            </a:r>
          </a:p>
        </p:txBody>
      </p:sp>
    </p:spTree>
    <p:extLst>
      <p:ext uri="{BB962C8B-B14F-4D97-AF65-F5344CB8AC3E}">
        <p14:creationId xmlns:p14="http://schemas.microsoft.com/office/powerpoint/2010/main" val="3035618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600"/>
              </a:spcAft>
            </a:pPr>
            <a:br>
              <a:rPr lang="fi-FI" sz="4000" dirty="0">
                <a:cs typeface="Arial" pitchFamily="34" charset="0"/>
              </a:rPr>
            </a:br>
            <a:r>
              <a:rPr lang="fi-FI" sz="3400" dirty="0">
                <a:cs typeface="Arial" pitchFamily="34" charset="0"/>
              </a:rPr>
              <a:t>VAPAAEHTOINEN SAIRAUSKULUVAKUUTUS</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2029985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VAPAAEHTOINEN SAIRAUSKULUVAKUUTUS</a:t>
            </a:r>
            <a:endParaRPr lang="fi-FI" sz="1800" i="1" dirty="0">
              <a:latin typeface="Arial" pitchFamily="34" charset="0"/>
              <a:cs typeface="Arial" pitchFamily="34" charset="0"/>
            </a:endParaRPr>
          </a:p>
        </p:txBody>
      </p:sp>
      <p:sp>
        <p:nvSpPr>
          <p:cNvPr id="4" name="Tekstiruutu 3"/>
          <p:cNvSpPr txBox="1"/>
          <p:nvPr/>
        </p:nvSpPr>
        <p:spPr>
          <a:xfrm>
            <a:off x="838186" y="1591725"/>
            <a:ext cx="10926777" cy="2308324"/>
          </a:xfrm>
          <a:prstGeom prst="rect">
            <a:avLst/>
          </a:prstGeom>
          <a:noFill/>
        </p:spPr>
        <p:txBody>
          <a:bodyPr wrap="square" rtlCol="0">
            <a:spAutoFit/>
          </a:bodyPr>
          <a:lstStyle/>
          <a:p>
            <a:pPr marL="285750" indent="-285750">
              <a:buFont typeface="Arial" panose="020B0604020202020204" pitchFamily="34" charset="0"/>
              <a:buChar char="•"/>
            </a:pPr>
            <a:r>
              <a:rPr lang="fi-FI" dirty="0"/>
              <a:t>Neljänneksellä vastaajista on vapaaehtoinen sairauskuluvakuutus.</a:t>
            </a:r>
            <a:br>
              <a:rPr lang="fi-FI" dirty="0"/>
            </a:br>
            <a:endParaRPr lang="fi-FI" dirty="0"/>
          </a:p>
          <a:p>
            <a:pPr marL="285750" indent="-285750">
              <a:buFont typeface="Arial" panose="020B0604020202020204" pitchFamily="34" charset="0"/>
              <a:buChar char="•"/>
            </a:pPr>
            <a:r>
              <a:rPr lang="fi-FI" dirty="0"/>
              <a:t>30-39-vuotiaista  sekä myös 40 -49 –vuotiaista kahdella viidestä on sairauskuluvakuutus, kun taas 60-79-vuotiasta noin joka kymmenennellä on kyseinen vakuutus.</a:t>
            </a:r>
            <a:br>
              <a:rPr lang="fi-FI" dirty="0"/>
            </a:br>
            <a:endParaRPr lang="fi-FI" dirty="0"/>
          </a:p>
          <a:p>
            <a:pPr marL="285750" indent="-285750">
              <a:buFont typeface="Arial" panose="020B0604020202020204" pitchFamily="34" charset="0"/>
              <a:buChar char="•"/>
            </a:pPr>
            <a:r>
              <a:rPr lang="fi-FI" dirty="0"/>
              <a:t>Itselle ja lapselle otettuja sairauskuluvakuutuksia on eniten. Vain pieni osa on työnantajan ottamia.</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13055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MIELIPITEET VAKUUTUKSISTA JA VAKUUTUSYHTIÖISTÄ</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547121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668936788"/>
              </p:ext>
            </p:extLst>
          </p:nvPr>
        </p:nvGraphicFramePr>
        <p:xfrm>
          <a:off x="838200" y="1377807"/>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a:xfrm>
            <a:off x="822133" y="169860"/>
            <a:ext cx="10548000" cy="1080000"/>
          </a:xfrm>
        </p:spPr>
        <p:txBody>
          <a:bodyPr>
            <a:noAutofit/>
          </a:bodyPr>
          <a:lstStyle/>
          <a:p>
            <a:pPr eaLnBrk="0" hangingPunct="0">
              <a:spcAft>
                <a:spcPts val="0"/>
              </a:spcAft>
            </a:pPr>
            <a:r>
              <a:rPr lang="fi-FI" sz="2400" dirty="0">
                <a:latin typeface="Arial" pitchFamily="34" charset="0"/>
                <a:cs typeface="Arial" pitchFamily="34" charset="0"/>
              </a:rPr>
              <a:t>VAPAAEHTOINEN SAIRAUSKULUVAKUUTUS</a:t>
            </a:r>
            <a:br>
              <a:rPr lang="fi-FI" sz="2400" dirty="0">
                <a:latin typeface="Arial" pitchFamily="34" charset="0"/>
                <a:cs typeface="Arial" pitchFamily="34" charset="0"/>
              </a:rPr>
            </a:br>
            <a:r>
              <a:rPr lang="fi-FI" sz="1800" i="1" dirty="0">
                <a:latin typeface="Arial" pitchFamily="34" charset="0"/>
                <a:cs typeface="Arial" pitchFamily="34" charset="0"/>
              </a:rPr>
              <a:t>Sairauskuluvakuutukseni on..</a:t>
            </a:r>
          </a:p>
        </p:txBody>
      </p:sp>
    </p:spTree>
    <p:extLst>
      <p:ext uri="{BB962C8B-B14F-4D97-AF65-F5344CB8AC3E}">
        <p14:creationId xmlns:p14="http://schemas.microsoft.com/office/powerpoint/2010/main" val="494778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600"/>
              </a:spcAft>
            </a:pPr>
            <a:br>
              <a:rPr lang="fi-FI" sz="4000" dirty="0">
                <a:cs typeface="Arial" pitchFamily="34" charset="0"/>
              </a:rPr>
            </a:br>
            <a:r>
              <a:rPr lang="fi-FI" sz="3400" dirty="0">
                <a:cs typeface="Arial" pitchFamily="34" charset="0"/>
              </a:rPr>
              <a:t>AINEISTON RAKENNE</a:t>
            </a:r>
          </a:p>
        </p:txBody>
      </p:sp>
      <p:sp>
        <p:nvSpPr>
          <p:cNvPr id="3" name="Teksti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60668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br>
              <a:rPr lang="fi-FI" sz="2400" dirty="0">
                <a:latin typeface="Arial" pitchFamily="34" charset="0"/>
                <a:cs typeface="Arial" pitchFamily="34" charset="0"/>
              </a:rPr>
            </a:br>
            <a:r>
              <a:rPr lang="fi-FI" sz="2400" dirty="0">
                <a:latin typeface="Arial" pitchFamily="34" charset="0"/>
                <a:cs typeface="Arial" pitchFamily="34" charset="0"/>
              </a:rPr>
              <a:t>AINEISTON RAKENNE</a:t>
            </a:r>
            <a:br>
              <a:rPr lang="fi-FI" sz="2400" dirty="0">
                <a:latin typeface="Arial" pitchFamily="34" charset="0"/>
                <a:cs typeface="Arial" pitchFamily="34" charset="0"/>
              </a:rPr>
            </a:br>
            <a:endParaRPr lang="fi-FI" sz="1800" i="1" dirty="0">
              <a:latin typeface="Arial" pitchFamily="34" charset="0"/>
              <a:cs typeface="Arial" pitchFamily="34" charset="0"/>
            </a:endParaRPr>
          </a:p>
        </p:txBody>
      </p:sp>
      <p:sp>
        <p:nvSpPr>
          <p:cNvPr id="4" name="Tekstiruutu 3"/>
          <p:cNvSpPr txBox="1"/>
          <p:nvPr/>
        </p:nvSpPr>
        <p:spPr>
          <a:xfrm>
            <a:off x="838186" y="1591725"/>
            <a:ext cx="10926777" cy="3416320"/>
          </a:xfrm>
          <a:prstGeom prst="rect">
            <a:avLst/>
          </a:prstGeom>
          <a:noFill/>
        </p:spPr>
        <p:txBody>
          <a:bodyPr wrap="square" rtlCol="0">
            <a:spAutoFit/>
          </a:bodyPr>
          <a:lstStyle/>
          <a:p>
            <a:r>
              <a:rPr lang="fi-FI" dirty="0"/>
              <a:t>Seuraavien sivujen </a:t>
            </a:r>
            <a:r>
              <a:rPr lang="fi-FI" dirty="0" err="1"/>
              <a:t>graafeissa</a:t>
            </a:r>
            <a:r>
              <a:rPr lang="fi-FI" dirty="0"/>
              <a:t> on esitetty aineiston rakenne seuraavien tekijöiden osalta:</a:t>
            </a:r>
          </a:p>
          <a:p>
            <a:pPr marL="742950" lvl="1" indent="-285750">
              <a:buFont typeface="Arial" panose="020B0604020202020204" pitchFamily="34" charset="0"/>
              <a:buChar char="•"/>
            </a:pPr>
            <a:r>
              <a:rPr lang="fi-FI" dirty="0"/>
              <a:t>Sukupuoli</a:t>
            </a:r>
          </a:p>
          <a:p>
            <a:pPr marL="742950" lvl="1" indent="-285750">
              <a:buFont typeface="Arial" panose="020B0604020202020204" pitchFamily="34" charset="0"/>
              <a:buChar char="•"/>
            </a:pPr>
            <a:r>
              <a:rPr lang="fi-FI" dirty="0"/>
              <a:t>Ikä </a:t>
            </a:r>
          </a:p>
          <a:p>
            <a:pPr marL="742950" lvl="1" indent="-285750">
              <a:buFont typeface="Arial" panose="020B0604020202020204" pitchFamily="34" charset="0"/>
              <a:buChar char="•"/>
            </a:pPr>
            <a:r>
              <a:rPr lang="fi-FI" dirty="0"/>
              <a:t>Ammattiryhmä</a:t>
            </a:r>
          </a:p>
          <a:p>
            <a:pPr marL="742950" lvl="1" indent="-285750">
              <a:buFont typeface="Arial" panose="020B0604020202020204" pitchFamily="34" charset="0"/>
              <a:buChar char="•"/>
            </a:pPr>
            <a:r>
              <a:rPr lang="fi-FI" dirty="0"/>
              <a:t>Koulutus</a:t>
            </a:r>
          </a:p>
          <a:p>
            <a:pPr marL="742950" lvl="1" indent="-285750">
              <a:buFont typeface="Arial" panose="020B0604020202020204" pitchFamily="34" charset="0"/>
              <a:buChar char="•"/>
            </a:pPr>
            <a:r>
              <a:rPr lang="fi-FI" dirty="0"/>
              <a:t>Elämäntilanne</a:t>
            </a:r>
          </a:p>
          <a:p>
            <a:pPr marL="742950" lvl="1" indent="-285750">
              <a:buFont typeface="Arial" panose="020B0604020202020204" pitchFamily="34" charset="0"/>
              <a:buChar char="•"/>
            </a:pPr>
            <a:r>
              <a:rPr lang="fi-FI" dirty="0"/>
              <a:t>Talouden koko</a:t>
            </a:r>
          </a:p>
          <a:p>
            <a:pPr marL="742950" lvl="1" indent="-285750">
              <a:buFont typeface="Arial" panose="020B0604020202020204" pitchFamily="34" charset="0"/>
              <a:buChar char="•"/>
            </a:pPr>
            <a:r>
              <a:rPr lang="fi-FI" dirty="0"/>
              <a:t>Asumismuoto</a:t>
            </a:r>
          </a:p>
          <a:p>
            <a:pPr marL="742950" lvl="1" indent="-285750">
              <a:buFont typeface="Arial" panose="020B0604020202020204" pitchFamily="34" charset="0"/>
              <a:buChar char="•"/>
            </a:pPr>
            <a:r>
              <a:rPr lang="fi-FI" dirty="0"/>
              <a:t>Talouden bruttotulot vuodessa</a:t>
            </a:r>
          </a:p>
          <a:p>
            <a:pPr marL="742950" lvl="1" indent="-285750">
              <a:buFont typeface="Arial" panose="020B0604020202020204" pitchFamily="34" charset="0"/>
              <a:buChar char="•"/>
            </a:pPr>
            <a:r>
              <a:rPr lang="fi-FI" dirty="0"/>
              <a:t>Asuinpaikka</a:t>
            </a:r>
          </a:p>
          <a:p>
            <a:pPr marL="742950" lvl="1" indent="-285750">
              <a:buFont typeface="Arial" panose="020B0604020202020204" pitchFamily="34" charset="0"/>
              <a:buChar char="•"/>
            </a:pPr>
            <a:r>
              <a:rPr lang="fi-FI" dirty="0"/>
              <a:t>Asuinalue (ent. lääni)</a:t>
            </a:r>
          </a:p>
          <a:p>
            <a:pPr marL="742950" lvl="1" indent="-285750">
              <a:buFont typeface="Arial" panose="020B0604020202020204" pitchFamily="34" charset="0"/>
              <a:buChar char="•"/>
            </a:pPr>
            <a:endParaRPr lang="fi-FI" dirty="0"/>
          </a:p>
        </p:txBody>
      </p:sp>
    </p:spTree>
    <p:extLst>
      <p:ext uri="{BB962C8B-B14F-4D97-AF65-F5344CB8AC3E}">
        <p14:creationId xmlns:p14="http://schemas.microsoft.com/office/powerpoint/2010/main" val="3063290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AINEISTON RAKENNE 1/5</a:t>
            </a:r>
            <a:br>
              <a:rPr lang="fi-FI" sz="3200" dirty="0">
                <a:latin typeface="Arial" pitchFamily="34" charset="0"/>
                <a:cs typeface="Arial" pitchFamily="34" charset="0"/>
              </a:rPr>
            </a:b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935605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AINEISTON RAKENNE 2/5</a:t>
            </a:r>
            <a:br>
              <a:rPr lang="fi-FI" sz="3200" dirty="0">
                <a:latin typeface="Arial" pitchFamily="34" charset="0"/>
                <a:cs typeface="Arial" pitchFamily="34" charset="0"/>
              </a:rPr>
            </a:b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1238862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AINEISTON RAKENNE 3/5</a:t>
            </a:r>
            <a:br>
              <a:rPr lang="fi-FI" sz="3200" dirty="0">
                <a:latin typeface="Arial" pitchFamily="34" charset="0"/>
                <a:cs typeface="Arial" pitchFamily="34" charset="0"/>
              </a:rPr>
            </a:b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2947150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ext uri="{D42A27DB-BD31-4B8C-83A1-F6EECF244321}">
                <p14:modId xmlns:p14="http://schemas.microsoft.com/office/powerpoint/2010/main" val="1232342333"/>
              </p:ext>
            </p:extLst>
          </p:nvPr>
        </p:nvGraphicFramePr>
        <p:xfrm>
          <a:off x="838200" y="1480549"/>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AINEISTON RAKENNE 4/5</a:t>
            </a:r>
            <a:br>
              <a:rPr lang="fi-FI" sz="3200" dirty="0">
                <a:latin typeface="Arial" pitchFamily="34" charset="0"/>
                <a:cs typeface="Arial" pitchFamily="34" charset="0"/>
              </a:rPr>
            </a:b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7583005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isällön paikkamerkki 7"/>
          <p:cNvGraphicFramePr>
            <a:graphicFrameLocks noGrp="1"/>
          </p:cNvGraphicFramePr>
          <p:nvPr>
            <p:ph idx="1"/>
            <p:extLst/>
          </p:nvPr>
        </p:nvGraphicFramePr>
        <p:xfrm>
          <a:off x="838200" y="1619250"/>
          <a:ext cx="10512425"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AINEISTON RAKENNE 5/5</a:t>
            </a:r>
            <a:br>
              <a:rPr lang="fi-FI" sz="3200" dirty="0">
                <a:latin typeface="Arial" pitchFamily="34" charset="0"/>
                <a:cs typeface="Arial" pitchFamily="34" charset="0"/>
              </a:rPr>
            </a:br>
            <a:endParaRPr lang="fi-FI" sz="1800" i="1" dirty="0">
              <a:latin typeface="Arial" pitchFamily="34" charset="0"/>
              <a:cs typeface="Arial" pitchFamily="34" charset="0"/>
            </a:endParaRPr>
          </a:p>
        </p:txBody>
      </p:sp>
    </p:spTree>
    <p:extLst>
      <p:ext uri="{BB962C8B-B14F-4D97-AF65-F5344CB8AC3E}">
        <p14:creationId xmlns:p14="http://schemas.microsoft.com/office/powerpoint/2010/main" val="8571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VAKUUTUKSISTA JA VAKUUTUSYHTIÖISTÄ</a:t>
            </a:r>
            <a:endParaRPr lang="fi-FI" sz="1800" i="1" dirty="0">
              <a:latin typeface="Arial" pitchFamily="34" charset="0"/>
              <a:cs typeface="Arial" pitchFamily="34" charset="0"/>
            </a:endParaRPr>
          </a:p>
        </p:txBody>
      </p:sp>
      <p:sp>
        <p:nvSpPr>
          <p:cNvPr id="4" name="Tekstiruutu 3"/>
          <p:cNvSpPr txBox="1"/>
          <p:nvPr/>
        </p:nvSpPr>
        <p:spPr>
          <a:xfrm>
            <a:off x="838187" y="1591725"/>
            <a:ext cx="10926776" cy="4801314"/>
          </a:xfrm>
          <a:prstGeom prst="rect">
            <a:avLst/>
          </a:prstGeom>
          <a:noFill/>
        </p:spPr>
        <p:txBody>
          <a:bodyPr wrap="square" rtlCol="0">
            <a:spAutoFit/>
          </a:bodyPr>
          <a:lstStyle/>
          <a:p>
            <a:pPr marL="285750" indent="-285750">
              <a:buFont typeface="Arial" panose="020B0604020202020204" pitchFamily="34" charset="0"/>
              <a:buChar char="•"/>
            </a:pPr>
            <a:r>
              <a:rPr lang="fi-FI" dirty="0"/>
              <a:t>Vakuutusyhtiöiden korvaushalukkuuteen suhtaudutaan edelleen skeptisesti, peräti kolme neljästä on sitä mieltä, että vakuutusyhtiöt pyrkivät vakuutusehtoihin vetoamalla vapautumaan korvausten maksusta. </a:t>
            </a:r>
          </a:p>
          <a:p>
            <a:pPr marL="285750" indent="-285750">
              <a:buFont typeface="Arial" panose="020B0604020202020204" pitchFamily="34" charset="0"/>
              <a:buChar char="•"/>
            </a:pPr>
            <a:r>
              <a:rPr lang="fi-FI" dirty="0"/>
              <a:t>Omat ja perheensä riskit on kartoittanut  edelleen kolme neljäsosaa vastaajista ja he pitävät nykyistä vakuutusturvaansa riittävänä. Pienituloisimmat olivat hieman harvemmin tätä mieltä kuin muut.</a:t>
            </a:r>
          </a:p>
          <a:p>
            <a:pPr marL="285750" indent="-285750">
              <a:buFont typeface="Arial" panose="020B0604020202020204" pitchFamily="34" charset="0"/>
              <a:buChar char="•"/>
            </a:pPr>
            <a:r>
              <a:rPr lang="fi-FI" dirty="0"/>
              <a:t>Noin kaksi kolmasosaa vastaajista sanoo tietävänsä mitä heidän vakuutuksensa korvaavat, nuorimmat ja vanhimmat ikäryhmät tietävät tämän muita paremmin. </a:t>
            </a:r>
          </a:p>
          <a:p>
            <a:pPr marL="285750" indent="-285750">
              <a:buFont typeface="Arial" panose="020B0604020202020204" pitchFamily="34" charset="0"/>
              <a:buChar char="•"/>
            </a:pPr>
            <a:r>
              <a:rPr lang="fi-FI" dirty="0"/>
              <a:t>Vakuutusyhtiöiden verkkopalveluja pidetään melko kattavina ja helppokäyttöisinä. Sen sijaan </a:t>
            </a:r>
            <a:r>
              <a:rPr lang="fi-FI" dirty="0" err="1"/>
              <a:t>mobiilipalvelujen</a:t>
            </a:r>
            <a:r>
              <a:rPr lang="fi-FI" dirty="0"/>
              <a:t> tarpeiden vastaavuuteen peräti 60% ei osaa ottaa kantaa lainkaan.</a:t>
            </a:r>
          </a:p>
          <a:p>
            <a:pPr marL="285750" indent="-285750">
              <a:buFont typeface="Arial" panose="020B0604020202020204" pitchFamily="34" charset="0"/>
              <a:buChar char="•"/>
            </a:pPr>
            <a:r>
              <a:rPr lang="fi-FI" dirty="0"/>
              <a:t>Vakuutusten ominaisuuksien ja vakuutusmaksujen vertailua pidetään pikemminkin vaikeana kuin helppona, mutta nyt hieman helpompana kuin kaksi vuotta sitten. Kaikkein nuorimmat vastaajat tuntuvat ymmärtävän vakuutusehtoja ja niiden vertailua selvästi muita paremmin. </a:t>
            </a:r>
          </a:p>
          <a:p>
            <a:pPr marL="285750" indent="-285750">
              <a:buFont typeface="Arial" panose="020B0604020202020204" pitchFamily="34" charset="0"/>
              <a:buChar char="•"/>
            </a:pPr>
            <a:r>
              <a:rPr lang="fi-FI" dirty="0"/>
              <a:t>Vain hyvin harvat ovat sitä mieltä, että on hyväksyttävää liioitella vahingon määrää korvaushakemuksessa. Nuorempien mielestä se on hyväksyttävämpää kuin vanhempien ikäryhmien.</a:t>
            </a:r>
          </a:p>
          <a:p>
            <a:pPr marL="285750" indent="-285750">
              <a:buFont typeface="Arial" panose="020B0604020202020204" pitchFamily="34" charset="0"/>
              <a:buChar char="•"/>
            </a:pPr>
            <a:r>
              <a:rPr lang="fi-FI" dirty="0"/>
              <a:t>17% vastaajista tuntee jonkun, joka on huijannut vakuutusyhtiötä, mutta selvästi harvempi kuin vuonna 2012. Miehet tuntevat naisia useammin tällaisen henkilön, samoin 30-39 –</a:t>
            </a:r>
            <a:r>
              <a:rPr lang="fi-FI" dirty="0" err="1"/>
              <a:t>vuotiaat</a:t>
            </a:r>
            <a:r>
              <a:rPr lang="fi-FI" dirty="0"/>
              <a:t>, ylioppilas- tai opistotutkinnon suorittaneet sekä yli 50 000 € vuodessa ansaitsevat. </a:t>
            </a:r>
          </a:p>
        </p:txBody>
      </p:sp>
    </p:spTree>
    <p:extLst>
      <p:ext uri="{BB962C8B-B14F-4D97-AF65-F5344CB8AC3E}">
        <p14:creationId xmlns:p14="http://schemas.microsoft.com/office/powerpoint/2010/main" val="128713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MIELIPITEET VAKUUTUKSISTA JA VAKUUTUSYHTIÖISTÄ</a:t>
            </a:r>
            <a:br>
              <a:rPr lang="fi-FI" sz="3200" dirty="0">
                <a:latin typeface="Arial" pitchFamily="34" charset="0"/>
                <a:cs typeface="Arial" pitchFamily="34" charset="0"/>
              </a:rPr>
            </a:br>
            <a:r>
              <a:rPr lang="fi-FI" sz="1800" i="1" dirty="0">
                <a:latin typeface="Arial" pitchFamily="34" charset="0"/>
                <a:cs typeface="Arial" pitchFamily="34" charset="0"/>
              </a:rPr>
              <a:t>Mitä mieltä olette seuraavista vakuutuksiin ja vakuutusyhtiöihin liittyvistä väittämistä?</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541021876"/>
              </p:ext>
            </p:extLst>
          </p:nvPr>
        </p:nvGraphicFramePr>
        <p:xfrm>
          <a:off x="838200" y="1424041"/>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83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eaLnBrk="0" hangingPunct="0">
              <a:spcAft>
                <a:spcPts val="0"/>
              </a:spcAft>
            </a:pPr>
            <a:r>
              <a:rPr lang="fi-FI" sz="2400" dirty="0">
                <a:latin typeface="Arial" pitchFamily="34" charset="0"/>
                <a:cs typeface="Arial" pitchFamily="34" charset="0"/>
              </a:rPr>
              <a:t>TUNTEE VAKUUTUSYHTIÖITÄ HUIJANNEEN HENKILÖN</a:t>
            </a:r>
            <a:br>
              <a:rPr lang="fi-FI" sz="3200" dirty="0">
                <a:latin typeface="Arial" pitchFamily="34" charset="0"/>
                <a:cs typeface="Arial" pitchFamily="34" charset="0"/>
              </a:rPr>
            </a:br>
            <a:r>
              <a:rPr lang="fi-FI" sz="1800" i="1" dirty="0">
                <a:latin typeface="Arial" pitchFamily="34" charset="0"/>
                <a:cs typeface="Arial" pitchFamily="34" charset="0"/>
              </a:rPr>
              <a:t>Tunnen henkilön, joka on huijannut vakuutusyhtiötä?</a:t>
            </a:r>
          </a:p>
        </p:txBody>
      </p:sp>
      <p:graphicFrame>
        <p:nvGraphicFramePr>
          <p:cNvPr id="8" name="Sisällön paikkamerkki 7"/>
          <p:cNvGraphicFramePr>
            <a:graphicFrameLocks noGrp="1"/>
          </p:cNvGraphicFramePr>
          <p:nvPr>
            <p:ph idx="1"/>
            <p:extLst>
              <p:ext uri="{D42A27DB-BD31-4B8C-83A1-F6EECF244321}">
                <p14:modId xmlns:p14="http://schemas.microsoft.com/office/powerpoint/2010/main" val="322155982"/>
              </p:ext>
            </p:extLst>
          </p:nvPr>
        </p:nvGraphicFramePr>
        <p:xfrm>
          <a:off x="838200" y="1454863"/>
          <a:ext cx="1051242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7034512"/>
      </p:ext>
    </p:extLst>
  </p:cSld>
  <p:clrMapOvr>
    <a:masterClrMapping/>
  </p:clrMapOvr>
</p:sld>
</file>

<file path=ppt/theme/theme1.xml><?xml version="1.0" encoding="utf-8"?>
<a:theme xmlns:a="http://schemas.openxmlformats.org/drawingml/2006/main" name="FA_Theme">
  <a:themeElements>
    <a:clrScheme name="Custom 1">
      <a:dk1>
        <a:srgbClr val="000000"/>
      </a:dk1>
      <a:lt1>
        <a:srgbClr val="FFFFFF"/>
      </a:lt1>
      <a:dk2>
        <a:srgbClr val="164180"/>
      </a:dk2>
      <a:lt2>
        <a:srgbClr val="FFFFFF"/>
      </a:lt2>
      <a:accent1>
        <a:srgbClr val="164180"/>
      </a:accent1>
      <a:accent2>
        <a:srgbClr val="E6007E"/>
      </a:accent2>
      <a:accent3>
        <a:srgbClr val="7F539C"/>
      </a:accent3>
      <a:accent4>
        <a:srgbClr val="FFD600"/>
      </a:accent4>
      <a:accent5>
        <a:srgbClr val="F4B5D3"/>
      </a:accent5>
      <a:accent6>
        <a:srgbClr val="BCE3FA"/>
      </a:accent6>
      <a:hlink>
        <a:srgbClr val="15417F"/>
      </a:hlink>
      <a:folHlink>
        <a:srgbClr val="1641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Theme" id="{708C6995-41C8-48E2-9986-AE2D24F5A978}" vid="{6EAA5AAF-C0E6-4AD3-B374-1F05579E37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25</Value>
      <Value>6</Value>
    </TaxCatchAll>
    <TaxKeywordTaxHTField xmlns="3f7baa18-e8c3-4a96-b5df-b125792204c2">
      <Terms xmlns="http://schemas.microsoft.com/office/infopath/2007/PartnerControls"/>
    </TaxKeywordTaxHTField>
    <FKLanguage xmlns="879095ad-9298-46b1-abb4-88acdd8ab572">Suomi</FKLanguage>
    <FKPublishDate xmlns="879095ad-9298-46b1-abb4-88acdd8ab572">2016-12-06T22:00:00+00:00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vakuutus</TermName>
          <TermId xmlns="http://schemas.microsoft.com/office/infopath/2007/PartnerControls">d435bfef-5764-4d80-921f-a0afc585a587</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B6B46C6-EE52-457A-B5DD-55A155683CF7}"/>
</file>

<file path=customXml/itemProps2.xml><?xml version="1.0" encoding="utf-8"?>
<ds:datastoreItem xmlns:ds="http://schemas.openxmlformats.org/officeDocument/2006/customXml" ds:itemID="{AF68DC78-AA08-454F-903A-4909588A86D6}"/>
</file>

<file path=customXml/itemProps3.xml><?xml version="1.0" encoding="utf-8"?>
<ds:datastoreItem xmlns:ds="http://schemas.openxmlformats.org/officeDocument/2006/customXml" ds:itemID="{8C09F713-E85C-4FCE-822D-EE9FA112CB58}"/>
</file>

<file path=customXml/itemProps4.xml><?xml version="1.0" encoding="utf-8"?>
<ds:datastoreItem xmlns:ds="http://schemas.openxmlformats.org/officeDocument/2006/customXml" ds:itemID="{376B7D02-9AC0-4FE1-86DA-502F7263A428}"/>
</file>

<file path=docProps/app.xml><?xml version="1.0" encoding="utf-8"?>
<Properties xmlns="http://schemas.openxmlformats.org/officeDocument/2006/extended-properties" xmlns:vt="http://schemas.openxmlformats.org/officeDocument/2006/docPropsVTypes">
  <Template>FA_Theme</Template>
  <TotalTime>642</TotalTime>
  <Words>1542</Words>
  <Application>Microsoft Office PowerPoint</Application>
  <PresentationFormat>Laajakuva</PresentationFormat>
  <Paragraphs>227</Paragraphs>
  <Slides>67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67</vt:i4>
      </vt:variant>
    </vt:vector>
  </HeadingPairs>
  <TitlesOfParts>
    <vt:vector size="73" baseType="lpstr">
      <vt:lpstr>Arial</vt:lpstr>
      <vt:lpstr>Calibri</vt:lpstr>
      <vt:lpstr>Calibri Light</vt:lpstr>
      <vt:lpstr>Merriweather Sans</vt:lpstr>
      <vt:lpstr>Merriweather Sans Regular</vt:lpstr>
      <vt:lpstr>FA_Theme</vt:lpstr>
      <vt:lpstr>Vakuutustutkimus 2016</vt:lpstr>
      <vt:lpstr>SISÄLTÖ</vt:lpstr>
      <vt:lpstr>JOHDANTO 1/3</vt:lpstr>
      <vt:lpstr>JOHDANTO 2/3</vt:lpstr>
      <vt:lpstr>JOHDANTO 3/3</vt:lpstr>
      <vt:lpstr>MIELIPITEET VAKUUTUKSISTA JA VAKUUTUSYHTIÖISTÄ</vt:lpstr>
      <vt:lpstr>MIELIPITEET VAKUUTUKSISTA JA VAKUUTUSYHTIÖISTÄ</vt:lpstr>
      <vt:lpstr>MIELIPITEET VAKUUTUKSISTA JA VAKUUTUSYHTIÖISTÄ Mitä mieltä olette seuraavista vakuutuksiin ja vakuutusyhtiöihin liittyvistä väittämistä?</vt:lpstr>
      <vt:lpstr>TUNTEE VAKUUTUSYHTIÖITÄ HUIJANNEEN HENKILÖN Tunnen henkilön, joka on huijannut vakuutusyhtiötä?</vt:lpstr>
      <vt:lpstr>KORVAUSMENETTELY</vt:lpstr>
      <vt:lpstr>KORVAUSMENETTELY</vt:lpstr>
      <vt:lpstr>HAKENUT VAKUUTUSYHTIÖLTÄ KORVAUSTA Onko teille viimeksi kuluneen vuoden aikana sattunut vahinko, josta olette hakenut vakuutusyhtiöltä korvausta?</vt:lpstr>
      <vt:lpstr>MISTÄ VAKUUTUKSESTA HAKENUT KORVAUSTA Mistä vakuutuksesta olette hakenut korvausta viimeksi sattuneessa vahinkotapauksessa?</vt:lpstr>
      <vt:lpstr>MITÄ KAUTTA TEKI KORVAUSHAKEMUKSEN Mitä kautta teitte korvaushakemuksen?</vt:lpstr>
      <vt:lpstr>MIELIPITEET VAKUUTUSYHTIÖN KORVAUSMENETTELYSTÄ Millaista oli mielestänne vakuutusyhtiön korvausmenettely?</vt:lpstr>
      <vt:lpstr>KORVAUSHAKEMUKSEN HYLKÄYS Hylättiinkö korvaushakemuksenne?</vt:lpstr>
      <vt:lpstr>VAKUUTUSASIOIDEN HOITO</vt:lpstr>
      <vt:lpstr>VAKUUTUSASIOIDEN HOITO</vt:lpstr>
      <vt:lpstr>VAKUUTUSASIOIDEN HOITO Missä hoidatte tällä hetkellä vakuutusasioitanne?</vt:lpstr>
      <vt:lpstr>VAKUUTUSASIOIDEN HOITO 1/2 Missä hoidatte tällä hetkellä vakuutusasioitanne?</vt:lpstr>
      <vt:lpstr>VAKUUTUSASIOIDEN HOITO 2/2 Missä hoidatte tällä hetkellä vakuutusasioitanne?</vt:lpstr>
      <vt:lpstr>RISKITIETOISUUS</vt:lpstr>
      <vt:lpstr>RISKITIETOISUUS</vt:lpstr>
      <vt:lpstr>NYKYISEN ELÄMÄNVAIHEEN RISKIEN UHKA Miten paljon arvioitte seuraavien riskien uhkaavan teidän ja/tai perheenne taloudellista hyvinvointia nykyisessä elämänvaiheessanne?</vt:lpstr>
      <vt:lpstr>NYKYISEN ELÄMÄNVAIHEEN RISKIEN UHKA Miten paljon arvioitte seuraavien riskien uhkaavan teidän ja/tai perheenne taloudellista hyvinvointia nykyisessä elämänvaiheessanne?</vt:lpstr>
      <vt:lpstr>LAKISÄÄTEISEN SOSIAALITURVAN RIITTÄVYYS</vt:lpstr>
      <vt:lpstr>LAKISÄÄTEISEN SOSIAALITURVAN RIITTÄVYYS RISKITILANTEISSA</vt:lpstr>
      <vt:lpstr>LAKISÄÄTEISEN SOSIAALITURVAN RIITTÄVYYS RISKITILANTEISSA Kuinka hyvin uskotte lakisääteisen sosiaaliturvan riittävän turvaamaan taloudellista hyvinvointianne seuraavissa riskitilanteissa?</vt:lpstr>
      <vt:lpstr>YHTEISKUNNAN JA YKSILÖN VASTUUNJAKO</vt:lpstr>
      <vt:lpstr>YHTEISKUNNAN JA YKSILÖN VASTUUNJAKO 1/2</vt:lpstr>
      <vt:lpstr>YHTEISKUNNAN JA YKSILÖN VASTUUNJAKO 2/2</vt:lpstr>
      <vt:lpstr>MIELIPITEET YHTEISKUNNAN JA YKSILÖN VASTUUNJAOSTA Kuinka hyvin seuraavat väittämät vastaavat näkemystänne yhteiskunnan ja yksilön vastuunjaosta?</vt:lpstr>
      <vt:lpstr>VARAUTUU ITSE TÄYDENTÄMÄÄN ELÄKEAJAN TOIMEENTULOA Oletteko varautunut tai aiotteko varautua itse täydentämään eläkeajan toimeentuloanne jollakin seuraavista tavoista?</vt:lpstr>
      <vt:lpstr>PALVELUJEN KUSTANTAMINEN ITSE TULEVAISUUDESSA Uskotteko, että kansalaiset joutuvat tulevaisuudessa kustantamaan seuraavia palveluja yhä enemmän itse esim. oman vakuutuksen turvin tai muuten varautumalla? </vt:lpstr>
      <vt:lpstr>JULKISTEN PALVELUIDEN TÄYDENTÄMINEN OMALLA KUSTANNUKSELLA Olisitteko valmis täydentämään julkisia palveluja omalla kustannuksella  (esim. ylimääräinen kotiapupalvelu)?</vt:lpstr>
      <vt:lpstr>PALVELUJEN HANKKIMINEN LAKISÄÄTEISEN ELÄKKEEN TURVIN Uskotteko, että pystytte hankkimaan kaikki tarvitsemanne palvelut lakisääteisen eläkkeen turvin, jos elätte yli 80-vuotiaaksi?</vt:lpstr>
      <vt:lpstr>VAPAAEHTOISET VAKUUTUKSET</vt:lpstr>
      <vt:lpstr>VAPAAEHTOISET VAKUUTUKSET</vt:lpstr>
      <vt:lpstr>VAPAAEHTOISET VAKUUTUKSET Mitä seuraavista vapaaehtoisista vakuutuksista teillä tai alaikäisillä lapsillanne on?</vt:lpstr>
      <vt:lpstr>KOTIVAKUUTUS</vt:lpstr>
      <vt:lpstr>KOTIVAKUUTUS</vt:lpstr>
      <vt:lpstr>KOTIVAKUUTUS</vt:lpstr>
      <vt:lpstr>MIELIPITEET KOTIVAKUUTUKSESTA Mitä mieltä olette seuraavista kotivakuutusta koskevista väitteistä?</vt:lpstr>
      <vt:lpstr>MATKAVAKUUTUS</vt:lpstr>
      <vt:lpstr>MATKAVAKUUTUS</vt:lpstr>
      <vt:lpstr>VAPAAEHTOINEN MATKAVAKUUTUS Onko teillä matkustaessanne...</vt:lpstr>
      <vt:lpstr>MIELIPITEET MATKAVAKUUTUKSESTA Mitä mieltä olette seuraavista matkavakuutusta koskevista väitteistä?</vt:lpstr>
      <vt:lpstr>VAPAAEHTOINEN ELÄKEVAKUUTUS</vt:lpstr>
      <vt:lpstr>VAPAAEHTOINEN ELÄKEVAKUUTUS</vt:lpstr>
      <vt:lpstr>VAPAAEHTOINEN ELÄKEVAKUUTUS Mitä seuraavista vapaaehtoisista vakuutuksista teillä tai alaikäisillä lapsillanne on? Vapaaehtoinen eläkevakuutus</vt:lpstr>
      <vt:lpstr>VAPAAEHTOINEN ELÄKEVAKUUTUS Mitä seuraavista vapaaehtoisista vakuutuksista teillä tai alaikäisillä lapsillanne on? Vapaaehtoinen eläkevakuutus</vt:lpstr>
      <vt:lpstr>VAPAAEHTOINEN ELÄKEVAKUUTUS Eläkevakuutukseni on..</vt:lpstr>
      <vt:lpstr> VAPAAEHTOINEN HENKIVAKUUTUS VAPAAEHTOINEN LAINATURVAVAKUUTUS</vt:lpstr>
      <vt:lpstr>VAPAAEHTOINEN HENKIVAKUUTUS VAPAAEHTOINEN LAINATURVAVAKUUTUS</vt:lpstr>
      <vt:lpstr>VAPAAEHTOINEN HENKIVAKUUTUS KUOLEMAN VARALTA Mitä seuraavista vapaaehtoisista vakuutuksista teillä tai alaikäisillä lapsillanne on? Henkivakuutus kuoleman varalta</vt:lpstr>
      <vt:lpstr>KORVAUKSEN SUURUUS Miten suuren korvauksen vakuutuksen edunsaajat saisivat, jos menehtyisitte nyt?</vt:lpstr>
      <vt:lpstr>VAPAAEHTOINEN LAINATURVAVAKUUTUS Mitä seuraavista vapaaehtoisista vakuutuksista teillä tai alaikäisillä lapsillanne on? Lainaturvavakuutus</vt:lpstr>
      <vt:lpstr> VAPAAEHTOINEN SAIRAUSKULUVAKUUTUS</vt:lpstr>
      <vt:lpstr>VAPAAEHTOINEN SAIRAUSKULUVAKUUTUS</vt:lpstr>
      <vt:lpstr>VAPAAEHTOINEN SAIRAUSKULUVAKUUTUS Sairauskuluvakuutukseni on..</vt:lpstr>
      <vt:lpstr> AINEISTON RAKENNE</vt:lpstr>
      <vt:lpstr> AINEISTON RAKENNE </vt:lpstr>
      <vt:lpstr>AINEISTON RAKENNE 1/5 </vt:lpstr>
      <vt:lpstr>AINEISTON RAKENNE 2/5 </vt:lpstr>
      <vt:lpstr>AINEISTON RAKENNE 3/5 </vt:lpstr>
      <vt:lpstr>AINEISTON RAKENNE 4/5 </vt:lpstr>
      <vt:lpstr>AINEISTON RAKENNE 5/5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Vakuutustutkimus 2016 kuvapaketti</dc:title>
  <dc:creator>Urpilainen Satu</dc:creator>
  <cp:keywords/>
  <cp:lastModifiedBy>Koivisto Kimmo</cp:lastModifiedBy>
  <cp:revision>24</cp:revision>
  <cp:lastPrinted>2017-05-10T19:51:23Z</cp:lastPrinted>
  <dcterms:created xsi:type="dcterms:W3CDTF">2017-06-13T10:31:44Z</dcterms:created>
  <dcterms:modified xsi:type="dcterms:W3CDTF">2017-09-21T07:05:24Z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FKTopic">
    <vt:lpwstr>25;#vakuutus|d435bfef-5764-4d80-921f-a0afc585a587</vt:lpwstr>
  </property>
  <property fmtid="{D5CDD505-2E9C-101B-9397-08002B2CF9AE}" pid="4" name="ContentTypeId">
    <vt:lpwstr>0x0101006E106A4F9CAD6E4D891E4C99C177D26F</vt:lpwstr>
  </property>
  <property fmtid="{D5CDD505-2E9C-101B-9397-08002B2CF9AE}" pid="5" name="Tags">
    <vt:lpwstr/>
  </property>
  <property fmtid="{D5CDD505-2E9C-101B-9397-08002B2CF9AE}" pid="6" name="FKDocType">
    <vt:lpwstr>6;#Tutkimus|71029c67-c76d-4a80-85bc-a4a475795028</vt:lpwstr>
  </property>
  <property fmtid="{D5CDD505-2E9C-101B-9397-08002B2CF9AE}" pid="7" name="FKDocumentState">
    <vt:lpwstr>27;#Valmis|40aa8d17-dadd-4ab0-93da-3124749a5963</vt:lpwstr>
  </property>
  <property fmtid="{D5CDD505-2E9C-101B-9397-08002B2CF9AE}" pid="8" name="FKDocumentPublicity">
    <vt:lpwstr>28;#Julkinen|0806a4a5-db6a-4fa4-8ed3-7457b5b4e8de</vt:lpwstr>
  </property>
  <property fmtid="{D5CDD505-2E9C-101B-9397-08002B2CF9AE}" pid="9" name="C Organisaatiot">
    <vt:lpwstr>21;#Finanssialan Keskusliitto|a986a8ab-0b81-4c11-8cfa-b7b758f01c9a</vt:lpwstr>
  </property>
  <property fmtid="{D5CDD505-2E9C-101B-9397-08002B2CF9AE}" pid="10" name="_dlc_DocIdItemGuid">
    <vt:lpwstr>e8f72e68-9935-4cb9-958e-9b1e52026bd8</vt:lpwstr>
  </property>
  <property fmtid="{D5CDD505-2E9C-101B-9397-08002B2CF9AE}" pid="11" name="Order">
    <vt:r8>32700</vt:r8>
  </property>
  <property fmtid="{D5CDD505-2E9C-101B-9397-08002B2CF9AE}" pid="12" name="_CopySource">
    <vt:lpwstr>http://majakka/tietopankki/materiaalit/Vakuutustutkimus_2016_kuvat.pptx</vt:lpwstr>
  </property>
  <property fmtid="{D5CDD505-2E9C-101B-9397-08002B2CF9AE}" pid="13" name="xd_ProgID">
    <vt:lpwstr/>
  </property>
  <property fmtid="{D5CDD505-2E9C-101B-9397-08002B2CF9AE}" pid="14" name="_SharedFileIndex">
    <vt:lpwstr/>
  </property>
  <property fmtid="{D5CDD505-2E9C-101B-9397-08002B2CF9AE}" pid="15" name="_SourceUrl">
    <vt:lpwstr/>
  </property>
  <property fmtid="{D5CDD505-2E9C-101B-9397-08002B2CF9AE}" pid="16" name="TemplateUrl">
    <vt:lpwstr/>
  </property>
</Properties>
</file>