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5"/>
  </p:sldMasterIdLst>
  <p:handoutMasterIdLst>
    <p:handoutMasterId r:id="rId27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6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7099300" cy="102346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6" autoAdjust="0"/>
    <p:restoredTop sz="94683" autoAdjust="0"/>
  </p:normalViewPr>
  <p:slideViewPr>
    <p:cSldViewPr>
      <p:cViewPr>
        <p:scale>
          <a:sx n="100" d="100"/>
          <a:sy n="100" d="100"/>
        </p:scale>
        <p:origin x="-786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30" Type="http://schemas.openxmlformats.org/officeDocument/2006/relationships/theme" Target="theme/theme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300">
                <a:latin typeface="Arial" pitchFamily="34" charset="0"/>
              </a:defRPr>
            </a:lvl1pPr>
          </a:lstStyle>
          <a:p>
            <a:fld id="{ACBC7934-C318-4C38-8813-FC5DFF3E589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185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398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41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986463" y="333375"/>
            <a:ext cx="1690687" cy="56102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14400" y="333375"/>
            <a:ext cx="4919663" cy="56102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0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6705600" cy="914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aavion paikkamerkki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6705600" cy="3962400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738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7089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276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43400" y="1981200"/>
            <a:ext cx="3276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4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12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87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87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603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517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6421438"/>
            <a:ext cx="4038600" cy="17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333375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6705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endParaRPr lang="en-US" altLang="en-US" smtClean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63" y="5497513"/>
            <a:ext cx="750887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390775"/>
            <a:ext cx="7054850" cy="1470025"/>
          </a:xfrm>
        </p:spPr>
        <p:txBody>
          <a:bodyPr/>
          <a:lstStyle/>
          <a:p>
            <a:pPr algn="ctr"/>
            <a:r>
              <a:rPr lang="fi-FI" sz="2400"/>
              <a:t>Tilastotietoja pankkien maksujärjestelmistä Suomessa 1997-2006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635375" y="40767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/>
              <a:t>25.4.2007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KAUTTA JAETUT SIRUKORTIT</a:t>
            </a:r>
          </a:p>
        </p:txBody>
      </p:sp>
      <p:graphicFrame>
        <p:nvGraphicFramePr>
          <p:cNvPr id="5530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08000" y="1409700"/>
          <a:ext cx="7874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5" name="Kaavio" r:id="rId3" imgW="8562975" imgH="5095875" progId="MSGraph.Chart.8">
                  <p:embed followColorScheme="full"/>
                </p:oleObj>
              </mc:Choice>
              <mc:Fallback>
                <p:oleObj name="Kaavio" r:id="rId3" imgW="8562975" imgH="50958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09700"/>
                        <a:ext cx="7874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843213" y="1557338"/>
            <a:ext cx="855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MAKSUKORTTIEN MÄÄRÄT OMINAISUUKSITTAIN</a:t>
            </a: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9750" y="1406525"/>
          <a:ext cx="7416800" cy="439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Kaavio" r:id="rId3" imgW="8286750" imgH="4914900" progId="MSGraph.Chart.8">
                  <p:embed followColorScheme="full"/>
                </p:oleObj>
              </mc:Choice>
              <mc:Fallback>
                <p:oleObj name="Kaavio" r:id="rId3" imgW="8286750" imgH="49149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06525"/>
                        <a:ext cx="7416800" cy="439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555875" y="134143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04137" cy="1143000"/>
          </a:xfrm>
        </p:spPr>
        <p:txBody>
          <a:bodyPr/>
          <a:lstStyle/>
          <a:p>
            <a:pPr algn="ctr"/>
            <a:r>
              <a:rPr lang="fi-FI" sz="2400"/>
              <a:t>MAKSUKORTTIEN KÄYTTÖKERRAT </a:t>
            </a:r>
          </a:p>
        </p:txBody>
      </p:sp>
      <p:graphicFrame>
        <p:nvGraphicFramePr>
          <p:cNvPr id="2765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196975"/>
          <a:ext cx="7747000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Kaavio" r:id="rId3" imgW="8420100" imgH="4733925" progId="MSGraph.Chart.8">
                  <p:embed followColorScheme="full"/>
                </p:oleObj>
              </mc:Choice>
              <mc:Fallback>
                <p:oleObj name="Kaavio" r:id="rId3" imgW="8420100" imgH="47339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7747000" cy="453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273300" y="11969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921625" cy="914400"/>
          </a:xfrm>
        </p:spPr>
        <p:txBody>
          <a:bodyPr/>
          <a:lstStyle/>
          <a:p>
            <a:pPr algn="ctr"/>
            <a:r>
              <a:rPr lang="fi-FI" sz="2400"/>
              <a:t>KORTTIMAKSUJEN ARVO (mrd. euroa) </a:t>
            </a:r>
          </a:p>
        </p:txBody>
      </p:sp>
      <p:graphicFrame>
        <p:nvGraphicFramePr>
          <p:cNvPr id="2970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206500"/>
          <a:ext cx="7507288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Kaavio" r:id="rId3" imgW="8267700" imgH="5143500" progId="MSGraph.Chart.8">
                  <p:embed followColorScheme="full"/>
                </p:oleObj>
              </mc:Choice>
              <mc:Fallback>
                <p:oleObj name="Kaavio" r:id="rId3" imgW="8267700" imgH="51435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06500"/>
                        <a:ext cx="7507288" cy="467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339975" y="1196975"/>
            <a:ext cx="954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719138" y="260350"/>
            <a:ext cx="8245475" cy="1143000"/>
          </a:xfrm>
        </p:spPr>
        <p:txBody>
          <a:bodyPr/>
          <a:lstStyle/>
          <a:p>
            <a:pPr algn="ctr"/>
            <a:r>
              <a:rPr lang="fi-FI" sz="2400"/>
              <a:t>MAKSUKORTTIEN KÄYTTÖKERRAT  </a:t>
            </a:r>
            <a:br>
              <a:rPr lang="fi-FI" sz="2400"/>
            </a:br>
            <a:r>
              <a:rPr lang="fi-FI" sz="2400"/>
              <a:t>KORTTIA KOHDEN </a:t>
            </a:r>
          </a:p>
        </p:txBody>
      </p:sp>
      <p:graphicFrame>
        <p:nvGraphicFramePr>
          <p:cNvPr id="3174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412875"/>
          <a:ext cx="777716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2" name="Kaavio" r:id="rId3" imgW="8496300" imgH="4876800" progId="MSGraph.Chart.8">
                  <p:embed followColorScheme="full"/>
                </p:oleObj>
              </mc:Choice>
              <mc:Fallback>
                <p:oleObj name="Kaavio" r:id="rId3" imgW="8496300" imgH="4876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7777163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69" name="Text Box 125"/>
          <p:cNvSpPr txBox="1">
            <a:spLocks noChangeArrowheads="1"/>
          </p:cNvSpPr>
          <p:nvPr/>
        </p:nvSpPr>
        <p:spPr bwMode="auto">
          <a:xfrm>
            <a:off x="2195513" y="1268413"/>
            <a:ext cx="935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kpl / vuosi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69875"/>
            <a:ext cx="8459787" cy="1143000"/>
          </a:xfrm>
        </p:spPr>
        <p:txBody>
          <a:bodyPr/>
          <a:lstStyle/>
          <a:p>
            <a:pPr algn="ctr"/>
            <a:r>
              <a:rPr lang="fi-FI" sz="2400"/>
              <a:t>KORTTIMAKSUJEN KOKONAISARVO </a:t>
            </a:r>
            <a:br>
              <a:rPr lang="fi-FI" sz="2400"/>
            </a:br>
            <a:r>
              <a:rPr lang="fi-FI" sz="2400"/>
              <a:t>MAKSUKORTTIA KOHDEN</a:t>
            </a:r>
          </a:p>
        </p:txBody>
      </p:sp>
      <p:graphicFrame>
        <p:nvGraphicFramePr>
          <p:cNvPr id="34822" name="Object 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17500" y="1412875"/>
          <a:ext cx="7783513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Kaavio" r:id="rId3" imgW="8639175" imgH="4829175" progId="MSGraph.Chart.8">
                  <p:embed followColorScheme="full"/>
                </p:oleObj>
              </mc:Choice>
              <mc:Fallback>
                <p:oleObj name="Kaavio" r:id="rId3" imgW="8639175" imgH="482917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1412875"/>
                        <a:ext cx="7783513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979613" y="1341438"/>
            <a:ext cx="1103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 / vuosi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41313"/>
            <a:ext cx="9324975" cy="1143000"/>
          </a:xfrm>
        </p:spPr>
        <p:txBody>
          <a:bodyPr/>
          <a:lstStyle/>
          <a:p>
            <a:pPr algn="ctr"/>
            <a:r>
              <a:rPr lang="fi-FI" sz="2400"/>
              <a:t>ASIAKKAAN JA PANKIN VÄLISET TIETOYHTEYS-</a:t>
            </a:r>
            <a:br>
              <a:rPr lang="fi-FI" sz="2400"/>
            </a:br>
            <a:r>
              <a:rPr lang="fi-FI" sz="2400"/>
              <a:t>SOPIMUKSET JA NIIDEN AVULLA TEHDYT TAPAHTUMAT </a:t>
            </a:r>
          </a:p>
        </p:txBody>
      </p:sp>
      <p:graphicFrame>
        <p:nvGraphicFramePr>
          <p:cNvPr id="3686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95300" y="1557338"/>
          <a:ext cx="7797800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Kaavio" r:id="rId3" imgW="8601075" imgH="5276850" progId="MSGraph.Chart.8">
                  <p:embed followColorScheme="full"/>
                </p:oleObj>
              </mc:Choice>
              <mc:Fallback>
                <p:oleObj name="Kaavio" r:id="rId3" imgW="8601075" imgH="52768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557338"/>
                        <a:ext cx="7797800" cy="468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843213" y="1557338"/>
            <a:ext cx="855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7092950" y="1484313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1619250" y="354013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TOIMIPAIKAT</a:t>
            </a:r>
          </a:p>
        </p:txBody>
      </p:sp>
      <p:graphicFrame>
        <p:nvGraphicFramePr>
          <p:cNvPr id="38917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9750" y="1201738"/>
          <a:ext cx="7848600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Kaavio" r:id="rId3" imgW="8496300" imgH="5133975" progId="MSGraph.Chart.8">
                  <p:embed followColorScheme="full"/>
                </p:oleObj>
              </mc:Choice>
              <mc:Fallback>
                <p:oleObj name="Kaavio" r:id="rId3" imgW="8496300" imgH="51339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01738"/>
                        <a:ext cx="7848600" cy="474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84213" y="5999163"/>
            <a:ext cx="3262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400"/>
              <a:t>*) 2005 sisältää myös Pohjolan toimipaikat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43000"/>
          </a:xfrm>
        </p:spPr>
        <p:txBody>
          <a:bodyPr/>
          <a:lstStyle/>
          <a:p>
            <a:pPr algn="ctr"/>
            <a:r>
              <a:rPr lang="fi-FI" sz="2400"/>
              <a:t>SUOMESSA TOIMIVIEN </a:t>
            </a:r>
            <a:br>
              <a:rPr lang="fi-FI" sz="2400"/>
            </a:br>
            <a:r>
              <a:rPr lang="fi-FI" sz="2400"/>
              <a:t>TALLETUSPANKKIEN HENKILÖSTÖ</a:t>
            </a:r>
          </a:p>
        </p:txBody>
      </p:sp>
      <p:graphicFrame>
        <p:nvGraphicFramePr>
          <p:cNvPr id="4096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3425" y="1484313"/>
          <a:ext cx="7531100" cy="461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Kaavio" r:id="rId3" imgW="7505700" imgH="4600575" progId="MSGraph.Chart.8">
                  <p:embed followColorScheme="full"/>
                </p:oleObj>
              </mc:Choice>
              <mc:Fallback>
                <p:oleObj name="Kaavio" r:id="rId3" imgW="7505700" imgH="46005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484313"/>
                        <a:ext cx="7531100" cy="461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239838" y="1395413"/>
            <a:ext cx="1241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henkilöä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8172450" cy="914400"/>
          </a:xfrm>
        </p:spPr>
        <p:txBody>
          <a:bodyPr/>
          <a:lstStyle/>
          <a:p>
            <a:pPr algn="ctr"/>
            <a:r>
              <a:rPr lang="fi-FI" sz="2400"/>
              <a:t>PANKKIEN ITSEPALVELUAUTOMAATIT</a:t>
            </a:r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93700" y="1271588"/>
          <a:ext cx="7962900" cy="455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Kaavio" r:id="rId3" imgW="8658225" imgH="4953000" progId="MSGraph.Chart.8">
                  <p:embed followColorScheme="full"/>
                </p:oleObj>
              </mc:Choice>
              <mc:Fallback>
                <p:oleObj name="Kaavio" r:id="rId3" imgW="8658225" imgH="49530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1271588"/>
                        <a:ext cx="7962900" cy="455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411413" y="12684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kpl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3700" y="333375"/>
            <a:ext cx="8642350" cy="914400"/>
          </a:xfrm>
        </p:spPr>
        <p:txBody>
          <a:bodyPr/>
          <a:lstStyle/>
          <a:p>
            <a:pPr algn="ctr"/>
            <a:r>
              <a:rPr lang="fi-FI" sz="2400"/>
              <a:t>PANKKIEN MAKSUJENVÄLITYS JA KONEKIELISYYSASTE</a:t>
            </a:r>
          </a:p>
        </p:txBody>
      </p:sp>
      <p:graphicFrame>
        <p:nvGraphicFramePr>
          <p:cNvPr id="7174" name="Object 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95288" y="1371600"/>
          <a:ext cx="7993062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Kaavio" r:id="rId3" imgW="8105775" imgH="4810125" progId="MSGraph.Chart.8">
                  <p:embed followColorScheme="full"/>
                </p:oleObj>
              </mc:Choice>
              <mc:Fallback>
                <p:oleObj name="Kaavio" r:id="rId3" imgW="8105775" imgH="48101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371600"/>
                        <a:ext cx="7993062" cy="474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27313" y="1346200"/>
            <a:ext cx="7858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596188" y="1341438"/>
            <a:ext cx="357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ahoma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ITSEPALVELU-</a:t>
            </a:r>
            <a:br>
              <a:rPr lang="fi-FI" sz="2400"/>
            </a:br>
            <a:r>
              <a:rPr lang="fi-FI" sz="2400"/>
              <a:t>AUTOMAATTIEN KÄYTTÖKERRAT</a:t>
            </a:r>
          </a:p>
        </p:txBody>
      </p:sp>
      <p:graphicFrame>
        <p:nvGraphicFramePr>
          <p:cNvPr id="4506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55650" y="1484313"/>
          <a:ext cx="74676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Kaavio" r:id="rId3" imgW="8115300" imgH="4457700" progId="MSGraph.Chart.8">
                  <p:embed followColorScheme="full"/>
                </p:oleObj>
              </mc:Choice>
              <mc:Fallback>
                <p:oleObj name="Kaavio" r:id="rId3" imgW="8115300" imgH="44577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74676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39975" y="14128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632700" cy="914400"/>
          </a:xfrm>
        </p:spPr>
        <p:txBody>
          <a:bodyPr/>
          <a:lstStyle/>
          <a:p>
            <a:pPr algn="ctr"/>
            <a:r>
              <a:rPr lang="fi-FI" sz="2400"/>
              <a:t>PANKKIAUTOMAATTINOSTOJEN ARVO</a:t>
            </a:r>
          </a:p>
        </p:txBody>
      </p:sp>
      <p:graphicFrame>
        <p:nvGraphicFramePr>
          <p:cNvPr id="4710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55600" y="1628775"/>
          <a:ext cx="8164513" cy="42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Kaavio" r:id="rId3" imgW="8753475" imgH="4343400" progId="MSGraph.Chart.8">
                  <p:embed followColorScheme="full"/>
                </p:oleObj>
              </mc:Choice>
              <mc:Fallback>
                <p:oleObj name="Kaavio" r:id="rId3" imgW="8753475" imgH="43434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1628775"/>
                        <a:ext cx="8164513" cy="420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393950" y="1539875"/>
            <a:ext cx="954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380288" y="1562100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/>
              <a:t>TIETOYHTEYKSILLÄ PANKKEIHIN </a:t>
            </a:r>
            <a:br>
              <a:rPr lang="fi-FI" sz="2400"/>
            </a:br>
            <a:r>
              <a:rPr lang="fi-FI" sz="2400"/>
              <a:t>LÄHETETYT SIIRTOTAPAHTUMAT </a:t>
            </a:r>
          </a:p>
        </p:txBody>
      </p:sp>
      <p:graphicFrame>
        <p:nvGraphicFramePr>
          <p:cNvPr id="922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22300" y="1450975"/>
          <a:ext cx="7608888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Kaavio" r:id="rId3" imgW="8201025" imgH="4752975" progId="MSGraph.Chart.8">
                  <p:embed followColorScheme="full"/>
                </p:oleObj>
              </mc:Choice>
              <mc:Fallback>
                <p:oleObj name="Kaavio" r:id="rId3" imgW="8201025" imgH="47529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450975"/>
                        <a:ext cx="7608888" cy="441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55875" y="14684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/>
              <a:t>PANKKIEN KONEKIELISTÄMÄT </a:t>
            </a:r>
            <a:br>
              <a:rPr lang="fi-FI" sz="2400"/>
            </a:br>
            <a:r>
              <a:rPr lang="fi-FI" sz="2400"/>
              <a:t>SIIRTOTAPAHTUMAT </a:t>
            </a: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08038" y="1485900"/>
          <a:ext cx="7508875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Kaavio" r:id="rId3" imgW="8315325" imgH="4838700" progId="MSGraph.Chart.8">
                  <p:embed followColorScheme="full"/>
                </p:oleObj>
              </mc:Choice>
              <mc:Fallback>
                <p:oleObj name="Kaavio" r:id="rId3" imgW="8315325" imgH="48387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485900"/>
                        <a:ext cx="7508875" cy="437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562225" y="14128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SHEKKIMAKSUT</a:t>
            </a:r>
          </a:p>
        </p:txBody>
      </p:sp>
      <p:graphicFrame>
        <p:nvGraphicFramePr>
          <p:cNvPr id="1536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90575" y="1341438"/>
          <a:ext cx="7453313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Kaavio" r:id="rId3" imgW="8124825" imgH="4905375" progId="MSGraph.Chart.8">
                  <p:embed followColorScheme="full"/>
                </p:oleObj>
              </mc:Choice>
              <mc:Fallback>
                <p:oleObj name="Kaavio" r:id="rId3" imgW="8124825" imgH="49053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341438"/>
                        <a:ext cx="7453313" cy="473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627313" y="1412875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170738" y="1341438"/>
            <a:ext cx="7858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PIKASIIRROT</a:t>
            </a:r>
          </a:p>
        </p:txBody>
      </p:sp>
      <p:graphicFrame>
        <p:nvGraphicFramePr>
          <p:cNvPr id="1741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68313" y="1270000"/>
          <a:ext cx="7704137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Kaavio" r:id="rId3" imgW="8124825" imgH="4733925" progId="MSGraph.Chart.8">
                  <p:embed followColorScheme="full"/>
                </p:oleObj>
              </mc:Choice>
              <mc:Fallback>
                <p:oleObj name="Kaavio" r:id="rId3" imgW="8124825" imgH="47339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70000"/>
                        <a:ext cx="7704137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68538" y="1252538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019925" y="125253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KORTTIMAKSUT JA</a:t>
            </a:r>
            <a:br>
              <a:rPr lang="fi-FI" sz="2400"/>
            </a:br>
            <a:r>
              <a:rPr lang="fi-FI" sz="2400"/>
              <a:t>MAKSUPÄÄTTEET</a:t>
            </a:r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00050" y="1343025"/>
          <a:ext cx="797242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Kaavio" r:id="rId3" imgW="7972425" imgH="4705350" progId="MSGraph.Chart.8">
                  <p:embed followColorScheme="full"/>
                </p:oleObj>
              </mc:Choice>
              <mc:Fallback>
                <p:oleObj name="Kaavio" r:id="rId3" imgW="7972425" imgH="47053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343025"/>
                        <a:ext cx="7972425" cy="470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092950" y="1268413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55875" y="1268413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827213" y="333375"/>
            <a:ext cx="6705600" cy="914400"/>
          </a:xfrm>
        </p:spPr>
        <p:txBody>
          <a:bodyPr/>
          <a:lstStyle/>
          <a:p>
            <a:r>
              <a:rPr lang="fi-FI" sz="2400"/>
              <a:t>PANKKIKORTTIMAKSUJEN ARVO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79388" y="1485900"/>
          <a:ext cx="7961312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Kaavio" r:id="rId3" imgW="8534400" imgH="4819650" progId="MSGraph.Chart.8">
                  <p:embed followColorScheme="full"/>
                </p:oleObj>
              </mc:Choice>
              <mc:Fallback>
                <p:oleObj name="Kaavio" r:id="rId3" imgW="8534400" imgH="48196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85900"/>
                        <a:ext cx="7961312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95513" y="1490663"/>
            <a:ext cx="954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164388" y="1473200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993062" cy="1143000"/>
          </a:xfrm>
        </p:spPr>
        <p:txBody>
          <a:bodyPr/>
          <a:lstStyle/>
          <a:p>
            <a:pPr algn="ctr"/>
            <a:r>
              <a:rPr lang="fi-FI" sz="2400"/>
              <a:t>PANKKIEN KAUTTA JAETUT KORTIT </a:t>
            </a:r>
            <a:br>
              <a:rPr lang="fi-FI" sz="2400"/>
            </a:br>
            <a:endParaRPr lang="fi-FI" sz="2400"/>
          </a:p>
        </p:txBody>
      </p:sp>
      <p:graphicFrame>
        <p:nvGraphicFramePr>
          <p:cNvPr id="23557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55650" y="1484313"/>
          <a:ext cx="7424738" cy="445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Kaavio" r:id="rId3" imgW="8210550" imgH="4924425" progId="MSGraph.Chart.8">
                  <p:embed followColorScheme="full"/>
                </p:oleObj>
              </mc:Choice>
              <mc:Fallback>
                <p:oleObj name="Kaavio" r:id="rId3" imgW="8210550" imgH="49244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7424738" cy="445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940050" y="1492250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ECFF"/>
      </a:accent1>
      <a:accent2>
        <a:srgbClr val="63B4FD"/>
      </a:accent2>
      <a:accent3>
        <a:srgbClr val="FFFFFF"/>
      </a:accent3>
      <a:accent4>
        <a:srgbClr val="000000"/>
      </a:accent4>
      <a:accent5>
        <a:srgbClr val="E2F4FF"/>
      </a:accent5>
      <a:accent6>
        <a:srgbClr val="59A3E5"/>
      </a:accent6>
      <a:hlink>
        <a:srgbClr val="395AA8"/>
      </a:hlink>
      <a:folHlink>
        <a:srgbClr val="FFDEBD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01B2E5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1A1CF"/>
        </a:accent6>
        <a:hlink>
          <a:srgbClr val="395AA8"/>
        </a:hlink>
        <a:folHlink>
          <a:srgbClr val="FFDE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63B4FD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59A3E5"/>
        </a:accent6>
        <a:hlink>
          <a:srgbClr val="395AA8"/>
        </a:hlink>
        <a:folHlink>
          <a:srgbClr val="FFDE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E38B2A36D072B4287B591538F77AF8D" ma:contentTypeVersion="20" ma:contentTypeDescription="Luo uusi asiakirja." ma:contentTypeScope="" ma:versionID="8cca40c2b3878cce6d5e6a3ea5ae3104">
  <xsd:schema xmlns:xsd="http://www.w3.org/2001/XMLSchema" xmlns:xs="http://www.w3.org/2001/XMLSchema" xmlns:p="http://schemas.microsoft.com/office/2006/metadata/properties" xmlns:ns2="2b2705dc-aaab-4dde-a9b5-ea4a0c48dcfb" xmlns:ns3="3f7baa18-e8c3-4a96-b5df-b125792204c2" targetNamespace="http://schemas.microsoft.com/office/2006/metadata/properties" ma:root="true" ma:fieldsID="d37086344cbc4b3d7e3206d621ca821a" ns2:_="" ns3:_="">
    <xsd:import namespace="2b2705dc-aaab-4dde-a9b5-ea4a0c48dcfb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e07280db948d459a9b8a26a077089a53" minOccurs="0"/>
                <xsd:element ref="ns3:TaxCatchAll" minOccurs="0"/>
                <xsd:element ref="ns2:Julkaisup_x00e4_iv_x00e4_" minOccurs="0"/>
                <xsd:element ref="ns2:Aikajakso" minOccurs="0"/>
                <xsd:element ref="ns2:Tilaston_x0020_vuosi" minOccurs="0"/>
                <xsd:element ref="ns2:k8b520cc6522413ba86bae5bf8eb6f28" minOccurs="0"/>
                <xsd:element ref="ns2:l6f9cc0e9bb84bbaa8a0166afcaef24b" minOccurs="0"/>
                <xsd:element ref="ns2:nf9ae3216c71406fb3c2cf2eb53ac11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705dc-aaab-4dde-a9b5-ea4a0c48dcfb" elementFormDefault="qualified">
    <xsd:import namespace="http://schemas.microsoft.com/office/2006/documentManagement/types"/>
    <xsd:import namespace="http://schemas.microsoft.com/office/infopath/2007/PartnerControls"/>
    <xsd:element name="e07280db948d459a9b8a26a077089a53" ma:index="9" nillable="true" ma:taxonomy="true" ma:internalName="e07280db948d459a9b8a26a077089a53" ma:taxonomyFieldName="Asiakirjatyyppi" ma:displayName="Asiakirjatyyppi" ma:default="" ma:fieldId="{e07280db-948d-459a-9b8a-26a077089a53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11" nillable="true" ma:displayName="Julkaisupäivä" ma:format="DateOnly" ma:internalName="Julkaisup_x00e4_iv_x00e4_">
      <xsd:simpleType>
        <xsd:restriction base="dms:DateTime"/>
      </xsd:simpleType>
    </xsd:element>
    <xsd:element name="Aikajakso" ma:index="12" nillable="true" ma:displayName="Aikajakso" ma:format="Dropdown" ma:internalName="Aikajakso">
      <xsd:simpleType>
        <xsd:restriction base="dms:Choice">
          <xsd:enumeration value="kuukausi"/>
          <xsd:enumeration value="kvartaali"/>
          <xsd:enumeration value="puolivuosi"/>
          <xsd:enumeration value="vuosi"/>
        </xsd:restriction>
      </xsd:simpleType>
    </xsd:element>
    <xsd:element name="Tilaston_x0020_vuosi" ma:index="13" nillable="true" ma:displayName="Tilaston vuosi" ma:format="Dropdown" ma:internalName="Tilaston_x0020_vuosi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k8b520cc6522413ba86bae5bf8eb6f28" ma:index="15" nillable="true" ma:taxonomy="true" ma:internalName="k8b520cc6522413ba86bae5bf8eb6f28" ma:taxonomyFieldName="Aiheluokittelu" ma:displayName="Aiheluokittelu" ma:default="" ma:fieldId="{48b520cc-6522-413b-a86b-ae5bf8eb6f28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f9cc0e9bb84bbaa8a0166afcaef24b" ma:index="17" nillable="true" ma:taxonomy="true" ma:internalName="l6f9cc0e9bb84bbaa8a0166afcaef24b" ma:taxonomyFieldName="Asiasanat" ma:displayName="Asiasanat" ma:default="" ma:fieldId="{56f9cc0e-9bb8-4bba-a8a0-166afcaef24b}" ma:taxonomyMulti="true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nf9ae3216c71406fb3c2cf2eb53ac119" ma:index="19" nillable="true" ma:taxonomy="true" ma:internalName="nf9ae3216c71406fb3c2cf2eb53ac119" ma:taxonomyFieldName="TilastonAihe" ma:displayName="Tilaston aihe" ma:readOnly="false" ma:default="" ma:fieldId="{7f9ae321-6c71-406f-b3c2-cf2eb53ac119}" ma:sspId="d92eb3bd-95d3-4ebe-8301-9f6701864dbf" ma:termSetId="f43e650d-c656-4fec-8cbe-e7a56310e95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438</Value>
      <Value>95</Value>
      <Value>7</Value>
    </TaxCatchAll>
    <Aikajakso xmlns="2b2705dc-aaab-4dde-a9b5-ea4a0c48dcfb">kuukausi</Aikajakso>
    <Julkaisup_x00e4_iv_x00e4_ xmlns="2b2705dc-aaab-4dde-a9b5-ea4a0c48dcfb">2007-02-09T22:00:00+00:00</Julkaisup_x00e4_iv_x00e4_>
    <l6f9cc0e9bb84bbaa8a0166afcaef24b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pankit</TermName>
          <TermId xmlns="http://schemas.microsoft.com/office/infopath/2007/PartnerControls">d832ff1a-f2e4-4567-b4f1-7c71c49874e8</TermId>
        </TermInfo>
      </Terms>
    </l6f9cc0e9bb84bbaa8a0166afcaef24b>
    <nf9ae3216c71406fb3c2cf2eb53ac119 xmlns="2b2705dc-aaab-4dde-a9b5-ea4a0c48dcfb">
      <Terms xmlns="http://schemas.microsoft.com/office/infopath/2007/PartnerControls"/>
    </nf9ae3216c71406fb3c2cf2eb53ac119>
    <Tilaston_x0020_vuosi xmlns="2b2705dc-aaab-4dde-a9b5-ea4a0c48dcfb">2006</Tilaston_x0020_vuosi>
    <k8b520cc6522413ba86bae5bf8eb6f28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pankki</TermName>
          <TermId xmlns="http://schemas.microsoft.com/office/infopath/2007/PartnerControls">f53a48c1-21f7-422c-be93-ed28fc23f5cc</TermId>
        </TermInfo>
      </Terms>
    </k8b520cc6522413ba86bae5bf8eb6f28>
    <e07280db948d459a9b8a26a077089a53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tilasto</TermName>
          <TermId xmlns="http://schemas.microsoft.com/office/infopath/2007/PartnerControls">b2a89488-c9e5-4123-95ca-67946a275023</TermId>
        </TermInfo>
      </Terms>
    </e07280db948d459a9b8a26a077089a53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44D0F9D33770B4DA77E4B57D19E0A51" ma:contentTypeVersion="44" ma:contentTypeDescription="Luo uusi asiakirja." ma:contentTypeScope="" ma:versionID="0d87e748e28b15774581f9bdfa7688c5">
  <xsd:schema xmlns:xsd="http://www.w3.org/2001/XMLSchema" xmlns:xs="http://www.w3.org/2001/XMLSchema" xmlns:p="http://schemas.microsoft.com/office/2006/metadata/properties" xmlns:ns2="38fd1c47-11ff-4963-a266-5cb3a257a338" xmlns:ns3="30cc9ae6-eaf9-405e-9576-3522e3851cf9" xmlns:ns4="c75ee646-ea04-4f20-bc3f-7bc06c32b2f8" targetNamespace="http://schemas.microsoft.com/office/2006/metadata/properties" ma:root="true" ma:fieldsID="e9d997fd2a5778bf3ec4f2d31a6c3f13" ns2:_="" ns3:_="" ns4:_="">
    <xsd:import namespace="38fd1c47-11ff-4963-a266-5cb3a257a338"/>
    <xsd:import namespace="30cc9ae6-eaf9-405e-9576-3522e3851cf9"/>
    <xsd:import namespace="c75ee646-ea04-4f20-bc3f-7bc06c32b2f8"/>
    <xsd:element name="properties">
      <xsd:complexType>
        <xsd:sequence>
          <xsd:element name="documentManagement">
            <xsd:complexType>
              <xsd:all>
                <xsd:element ref="ns2:Julkaisup_x00e4_iv_x00e4_"/>
                <xsd:element ref="ns2:Aikajakso" minOccurs="0"/>
                <xsd:element ref="ns2:FKStatisticsYear"/>
                <xsd:element ref="ns3:C_x0020_FK_x0020_vastuuhenkilö" minOccurs="0"/>
                <xsd:element ref="ns3:C_x0020_Lisätiedot" minOccurs="0"/>
                <xsd:element ref="ns4:_dlc_DocId" minOccurs="0"/>
                <xsd:element ref="ns4:_dlc_DocIdUrl" minOccurs="0"/>
                <xsd:element ref="ns4:_dlc_DocIdPersistId" minOccurs="0"/>
                <xsd:element ref="ns3:lfd56b04ee8141ed9d283e7c41bffbc1" minOccurs="0"/>
                <xsd:element ref="ns3:TaxCatchAll" minOccurs="0"/>
                <xsd:element ref="ns3:jf4d10d556c14d3d80ab48606b66a97b" minOccurs="0"/>
                <xsd:element ref="ns3:d4cce8d21ff9456e86084380ad943dd9" minOccurs="0"/>
                <xsd:element ref="ns2:c06b91e60748469ebec2dc5cb78040e8" minOccurs="0"/>
                <xsd:element ref="ns2:jf0222a50b9e445d949a7ba8f95dcebb" minOccurs="0"/>
                <xsd:element ref="ns2:md561a23cf554c7e8393a2cc91e2d015" minOccurs="0"/>
                <xsd:element ref="ns2:j28dfcc42994441ab89aa4d5c0e508a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d1c47-11ff-4963-a266-5cb3a257a338" elementFormDefault="qualified">
    <xsd:import namespace="http://schemas.microsoft.com/office/2006/documentManagement/types"/>
    <xsd:import namespace="http://schemas.microsoft.com/office/infopath/2007/PartnerControls"/>
    <xsd:element name="Julkaisup_x00e4_iv_x00e4_" ma:index="3" ma:displayName="Julkaisupäivä" ma:default="[today]" ma:format="DateOnly" ma:internalName="Julkaisup_x00e4_iv_x00e4_">
      <xsd:simpleType>
        <xsd:restriction base="dms:DateTime"/>
      </xsd:simpleType>
    </xsd:element>
    <xsd:element name="Aikajakso" ma:index="4" nillable="true" ma:displayName="Aikajakso" ma:format="Dropdown" ma:internalName="Aikajakso">
      <xsd:simpleType>
        <xsd:restriction base="dms:Choice">
          <xsd:enumeration value="kuukausi"/>
          <xsd:enumeration value="kvartaali"/>
          <xsd:enumeration value="puolivuosi"/>
          <xsd:enumeration value="vuosi"/>
        </xsd:restriction>
      </xsd:simpleType>
    </xsd:element>
    <xsd:element name="FKStatisticsYear" ma:index="5" ma:displayName="Tilaston vuosi" ma:default="2015" ma:format="Dropdown" ma:internalName="FKStatisticsYear">
      <xsd:simpleType>
        <xsd:restriction base="dms:Choice"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c06b91e60748469ebec2dc5cb78040e8" ma:index="21" ma:taxonomy="true" ma:internalName="c06b91e60748469ebec2dc5cb78040e8" ma:taxonomyFieldName="Asiakirjatyyppi" ma:displayName="Asiakirjatyyppi" ma:readOnly="false" ma:default="70;#tilasto|b2a89488-c9e5-4123-95ca-67946a275023" ma:fieldId="{c06b91e6-0748-469e-bec2-dc5cb78040e8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f0222a50b9e445d949a7ba8f95dcebb" ma:index="22" nillable="true" ma:taxonomy="true" ma:internalName="jf0222a50b9e445d949a7ba8f95dcebb" ma:taxonomyFieldName="Aiheluokittelu" ma:displayName="Aiheluokittelu" ma:readOnly="false" ma:default="" ma:fieldId="{3f0222a5-0b9e-445d-949a-7ba8f95dcebb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561a23cf554c7e8393a2cc91e2d015" ma:index="28" nillable="true" ma:taxonomy="true" ma:internalName="md561a23cf554c7e8393a2cc91e2d015" ma:taxonomyFieldName="Asiasanat" ma:displayName="Asiasanat" ma:default="" ma:fieldId="{6d561a23-cf55-4c7e-8393-a2cc91e2d015}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j28dfcc42994441ab89aa4d5c0e508a7" ma:index="30" nillable="true" ma:taxonomy="true" ma:internalName="j28dfcc42994441ab89aa4d5c0e508a7" ma:taxonomyFieldName="TilastonAihe" ma:displayName="Tilaston aihe" ma:readOnly="false" ma:default="" ma:fieldId="{328dfcc4-2994-441a-b89a-a4d5c0e508a7}" ma:sspId="d92eb3bd-95d3-4ebe-8301-9f6701864dbf" ma:termSetId="f43e650d-c656-4fec-8cbe-e7a56310e95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8" nillable="true" ma:displayName="FK vastuuhenkilö" ma:list="UserInfo" ma:SearchPeopleOnly="false" ma:SharePointGroup="0" ma:internalName="C_x0020_FK_x0020_vastuuhenkil_x00f6_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Lisätiedot" ma:index="11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lfd56b04ee8141ed9d283e7c41bffbc1" ma:index="17" ma:taxonomy="true" ma:internalName="lfd56b04ee8141ed9d283e7c41bffbc1" ma:taxonomyFieldName="C_x0020_Dokumentin_x0020_tila" ma:displayName="Dokumentin tila" ma:readOnly="false" ma:default="27;#Valmis|40aa8d17-dadd-4ab0-93da-3124749a5963" ma:fieldId="{5fd56b04-ee81-41ed-9d28-3e7c41bffbc1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f4d10d556c14d3d80ab48606b66a97b" ma:index="19" nillable="true" ma:taxonomy="true" ma:internalName="jf4d10d556c14d3d80ab48606b66a97b" ma:taxonomyFieldName="C_x0020_Julkisuus" ma:displayName="Julkisuus" ma:readOnly="false" ma:default="28;#Julkinen|0806a4a5-db6a-4fa4-8ed3-7457b5b4e8de" ma:fieldId="{3f4d10d5-56c1-4d3d-80ab-48606b66a97b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4cce8d21ff9456e86084380ad943dd9" ma:index="20" nillable="true" ma:taxonomy="true" ma:internalName="d4cce8d21ff9456e86084380ad943dd9" ma:taxonomyFieldName="C_x0020_Organisaatiot" ma:displayName="Organisaatiot" ma:readOnly="false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15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F5B762-B19E-48D0-8F0B-5F4D04B9D55B}"/>
</file>

<file path=customXml/itemProps2.xml><?xml version="1.0" encoding="utf-8"?>
<ds:datastoreItem xmlns:ds="http://schemas.openxmlformats.org/officeDocument/2006/customXml" ds:itemID="{1A1350D9-30F3-44EC-9EFC-B9DB5A34ADBA}"/>
</file>

<file path=customXml/itemProps3.xml><?xml version="1.0" encoding="utf-8"?>
<ds:datastoreItem xmlns:ds="http://schemas.openxmlformats.org/officeDocument/2006/customXml" ds:itemID="{FDBA7480-51C6-468F-B51C-04F628D58012}"/>
</file>

<file path=customXml/itemProps4.xml><?xml version="1.0" encoding="utf-8"?>
<ds:datastoreItem xmlns:ds="http://schemas.openxmlformats.org/officeDocument/2006/customXml" ds:itemID="{0ED0B225-6925-4BB9-B6EE-F1594CD20B10}"/>
</file>

<file path=docProps/app.xml><?xml version="1.0" encoding="utf-8"?>
<Properties xmlns="http://schemas.openxmlformats.org/officeDocument/2006/extended-properties" xmlns:vt="http://schemas.openxmlformats.org/officeDocument/2006/docPropsVTypes">
  <Template>Finanssikalvo3</Template>
  <TotalTime>0</TotalTime>
  <Words>131</Words>
  <Application>Microsoft Office PowerPoint</Application>
  <PresentationFormat>Näytössä katseltava diaesitys (4:3)</PresentationFormat>
  <Paragraphs>49</Paragraphs>
  <Slides>21</Slides>
  <Notes>0</Notes>
  <HiddenSlides>0</HiddenSlides>
  <MMClips>0</MMClips>
  <ScaleCrop>false</ScaleCrop>
  <HeadingPairs>
    <vt:vector size="6" baseType="variant"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3" baseType="lpstr">
      <vt:lpstr>Blank Presentation</vt:lpstr>
      <vt:lpstr>Kaavio</vt:lpstr>
      <vt:lpstr>Tilastotietoja pankkien maksujärjestelmistä Suomessa 1997-2006</vt:lpstr>
      <vt:lpstr>PANKKIEN MAKSUJENVÄLITYS JA KONEKIELISYYSASTE</vt:lpstr>
      <vt:lpstr>TIETOYHTEYKSILLÄ PANKKEIHIN  LÄHETETYT SIIRTOTAPAHTUMAT </vt:lpstr>
      <vt:lpstr>PANKKIEN KONEKIELISTÄMÄT  SIIRTOTAPAHTUMAT </vt:lpstr>
      <vt:lpstr>SHEKKIMAKSUT</vt:lpstr>
      <vt:lpstr>PIKASIIRROT</vt:lpstr>
      <vt:lpstr>KORTTIMAKSUT JA MAKSUPÄÄTTEET</vt:lpstr>
      <vt:lpstr>PANKKIKORTTIMAKSUJEN ARVO</vt:lpstr>
      <vt:lpstr>PANKKIEN KAUTTA JAETUT KORTIT  </vt:lpstr>
      <vt:lpstr>PANKKIEN KAUTTA JAETUT SIRUKORTIT</vt:lpstr>
      <vt:lpstr>MAKSUKORTTIEN MÄÄRÄT OMINAISUUKSITTAIN</vt:lpstr>
      <vt:lpstr>MAKSUKORTTIEN KÄYTTÖKERRAT </vt:lpstr>
      <vt:lpstr>KORTTIMAKSUJEN ARVO (mrd. euroa) </vt:lpstr>
      <vt:lpstr>MAKSUKORTTIEN KÄYTTÖKERRAT   KORTTIA KOHDEN </vt:lpstr>
      <vt:lpstr>KORTTIMAKSUJEN KOKONAISARVO  MAKSUKORTTIA KOHDEN</vt:lpstr>
      <vt:lpstr>ASIAKKAAN JA PANKIN VÄLISET TIETOYHTEYS- SOPIMUKSET JA NIIDEN AVULLA TEHDYT TAPAHTUMAT </vt:lpstr>
      <vt:lpstr>PANKKIEN TOIMIPAIKAT</vt:lpstr>
      <vt:lpstr>SUOMESSA TOIMIVIEN  TALLETUSPANKKIEN HENKILÖSTÖ</vt:lpstr>
      <vt:lpstr>PANKKIEN ITSEPALVELUAUTOMAATIT</vt:lpstr>
      <vt:lpstr>PANKKIEN ITSEPALVELU- AUTOMAATTIEN KÄYTTÖKERRAT</vt:lpstr>
      <vt:lpstr>PANKKIAUTOMAATTINOSTOJEN ARVO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Tilastotietoja pankkien maksujärjestelmistä Suomessa 1997-2006 kuvasarja</dc:title>
  <dc:creator/>
  <cp:lastModifiedBy/>
  <cp:revision>1</cp:revision>
  <dcterms:created xsi:type="dcterms:W3CDTF">2010-10-19T11:58:38Z</dcterms:created>
  <dcterms:modified xsi:type="dcterms:W3CDTF">2011-04-11T13:36:50Z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0x010100EE38B2A36D072B4287B591538F77AF8D</vt:lpwstr>
  </property>
  <property fmtid="{D5CDD505-2E9C-101B-9397-08002B2CF9AE}" pid="3" name="_dlc_DocIdItemGuid">
    <vt:lpwstr>3299b486-9492-4708-8dc6-e0522083a653</vt:lpwstr>
  </property>
  <property fmtid="{D5CDD505-2E9C-101B-9397-08002B2CF9AE}" pid="4" name="Tags">
    <vt:lpwstr/>
  </property>
  <property fmtid="{D5CDD505-2E9C-101B-9397-08002B2CF9AE}" pid="5" name="C_x0020_Dokumentin_x0020_tila">
    <vt:lpwstr>27;#Valmis|40aa8d17-dadd-4ab0-93da-3124749a5963</vt:lpwstr>
  </property>
  <property fmtid="{D5CDD505-2E9C-101B-9397-08002B2CF9AE}" pid="6" name="C_x0020_Organisaatiot">
    <vt:lpwstr>21;#Finanssialan Keskusliitto|a986a8ab-0b81-4c11-8cfa-b7b758f01c9a</vt:lpwstr>
  </property>
  <property fmtid="{D5CDD505-2E9C-101B-9397-08002B2CF9AE}" pid="7" name="Asiakirjatyyppi">
    <vt:lpwstr>95;#tilasto|b2a89488-c9e5-4123-95ca-67946a275023</vt:lpwstr>
  </property>
  <property fmtid="{D5CDD505-2E9C-101B-9397-08002B2CF9AE}" pid="8" name="C_x0020_Julkisuus">
    <vt:lpwstr>28;#Julkinen|0806a4a5-db6a-4fa4-8ed3-7457b5b4e8de</vt:lpwstr>
  </property>
  <property fmtid="{D5CDD505-2E9C-101B-9397-08002B2CF9AE}" pid="9" name="C Dokumentin tila">
    <vt:lpwstr>27</vt:lpwstr>
  </property>
  <property fmtid="{D5CDD505-2E9C-101B-9397-08002B2CF9AE}" pid="10" name="TaxKeyword">
    <vt:lpwstr/>
  </property>
  <property fmtid="{D5CDD505-2E9C-101B-9397-08002B2CF9AE}" pid="11" name="C Julkisuus">
    <vt:lpwstr>28</vt:lpwstr>
  </property>
  <property fmtid="{D5CDD505-2E9C-101B-9397-08002B2CF9AE}" pid="12" name="C Organisaatiot">
    <vt:lpwstr>21;#Finanssialan Keskusliitto|a986a8ab-0b81-4c11-8cfa-b7b758f01c9a</vt:lpwstr>
  </property>
  <property fmtid="{D5CDD505-2E9C-101B-9397-08002B2CF9AE}" pid="13" name="Order">
    <vt:r8>25300</vt:r8>
  </property>
  <property fmtid="{D5CDD505-2E9C-101B-9397-08002B2CF9AE}" pid="15" name="Aiheluokittelu">
    <vt:lpwstr>7;#pankki|f53a48c1-21f7-422c-be93-ed28fc23f5cc</vt:lpwstr>
  </property>
  <property fmtid="{D5CDD505-2E9C-101B-9397-08002B2CF9AE}" pid="16" name="Asiasanat">
    <vt:lpwstr>438;#pankit|d832ff1a-f2e4-4567-b4f1-7c71c49874e8</vt:lpwstr>
  </property>
  <property fmtid="{D5CDD505-2E9C-101B-9397-08002B2CF9AE}" pid="17" name="TilastonAihe">
    <vt:lpwstr/>
  </property>
  <property fmtid="{D5CDD505-2E9C-101B-9397-08002B2CF9AE}" pid="18" name="xd_ProgID">
    <vt:lpwstr/>
  </property>
  <property fmtid="{D5CDD505-2E9C-101B-9397-08002B2CF9AE}" pid="19" name="_SourceUrl">
    <vt:lpwstr/>
  </property>
  <property fmtid="{D5CDD505-2E9C-101B-9397-08002B2CF9AE}" pid="20" name="_SharedFileIndex">
    <vt:lpwstr/>
  </property>
  <property fmtid="{D5CDD505-2E9C-101B-9397-08002B2CF9AE}" pid="21" name="TemplateUrl">
    <vt:lpwstr/>
  </property>
  <property fmtid="{D5CDD505-2E9C-101B-9397-08002B2CF9AE}" pid="22" name="_CopySource">
    <vt:lpwstr>http://majakka/tietopankki/tilastot/Tilastotietoja_pankkien_maksujarjestelmista_Suomessa_1997-2006.pptx</vt:lpwstr>
  </property>
</Properties>
</file>