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5"/>
  </p:sldMasterIdLst>
  <p:handoutMasterIdLst>
    <p:handoutMasterId r:id="rId27"/>
  </p:handout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76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x="9144000" cy="6858000" type="screen4x3"/>
  <p:notesSz cx="7099300" cy="10234613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6" autoAdjust="0"/>
    <p:restoredTop sz="94683" autoAdjust="0"/>
  </p:normalViewPr>
  <p:slideViewPr>
    <p:cSldViewPr>
      <p:cViewPr>
        <p:scale>
          <a:sx n="100" d="100"/>
          <a:sy n="100" d="100"/>
        </p:scale>
        <p:origin x="-786" y="4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30" Type="http://schemas.openxmlformats.org/officeDocument/2006/relationships/theme" Target="theme/theme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02" tIns="46701" rIns="93402" bIns="46701" numCol="1" anchor="t" anchorCtr="0" compatLnSpc="1">
            <a:prstTxWarp prst="textNoShape">
              <a:avLst/>
            </a:prstTxWarp>
          </a:bodyPr>
          <a:lstStyle>
            <a:lvl1pPr defTabSz="933450" eaLnBrk="1" hangingPunct="1">
              <a:defRPr sz="1300">
                <a:latin typeface="Arial" pitchFamily="34" charset="0"/>
              </a:defRPr>
            </a:lvl1pPr>
          </a:lstStyle>
          <a:p>
            <a:endParaRPr lang="fi-FI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02" tIns="46701" rIns="93402" bIns="46701" numCol="1" anchor="t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300">
                <a:latin typeface="Arial" pitchFamily="34" charset="0"/>
              </a:defRPr>
            </a:lvl1pPr>
          </a:lstStyle>
          <a:p>
            <a:endParaRPr lang="fi-FI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02" tIns="46701" rIns="93402" bIns="46701" numCol="1" anchor="b" anchorCtr="0" compatLnSpc="1">
            <a:prstTxWarp prst="textNoShape">
              <a:avLst/>
            </a:prstTxWarp>
          </a:bodyPr>
          <a:lstStyle>
            <a:lvl1pPr defTabSz="933450" eaLnBrk="1" hangingPunct="1">
              <a:defRPr sz="1300">
                <a:latin typeface="Arial" pitchFamily="34" charset="0"/>
              </a:defRPr>
            </a:lvl1pPr>
          </a:lstStyle>
          <a:p>
            <a:endParaRPr lang="fi-FI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02" tIns="46701" rIns="93402" bIns="46701" numCol="1" anchor="b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300">
                <a:latin typeface="Arial" pitchFamily="34" charset="0"/>
              </a:defRPr>
            </a:lvl1pPr>
          </a:lstStyle>
          <a:p>
            <a:fld id="{ACBC7934-C318-4C38-8813-FC5DFF3E589C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81858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03986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841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5986463" y="333375"/>
            <a:ext cx="1690687" cy="56102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914400" y="333375"/>
            <a:ext cx="4919663" cy="56102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506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Otsikko ja 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71550" y="333375"/>
            <a:ext cx="6705600" cy="9144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aavion paikkamerkki 2"/>
          <p:cNvSpPr>
            <a:spLocks noGrp="1"/>
          </p:cNvSpPr>
          <p:nvPr>
            <p:ph type="chart" idx="1"/>
          </p:nvPr>
        </p:nvSpPr>
        <p:spPr>
          <a:xfrm>
            <a:off x="914400" y="1981200"/>
            <a:ext cx="6705600" cy="3962400"/>
          </a:xfrm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7384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06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870891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32766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343400" y="1981200"/>
            <a:ext cx="32766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6487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0120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6872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0872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360353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27517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850" y="6421438"/>
            <a:ext cx="4038600" cy="176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4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333375"/>
            <a:ext cx="6705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67056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endParaRPr lang="en-US" altLang="en-US" smtClean="0"/>
          </a:p>
        </p:txBody>
      </p:sp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5163" y="5497513"/>
            <a:ext cx="750887" cy="110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4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5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6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7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8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9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20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21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2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390775"/>
            <a:ext cx="7054850" cy="1470025"/>
          </a:xfrm>
        </p:spPr>
        <p:txBody>
          <a:bodyPr/>
          <a:lstStyle/>
          <a:p>
            <a:pPr algn="ctr"/>
            <a:r>
              <a:rPr lang="fi-FI" sz="2400"/>
              <a:t>Tilastotietoja pankkien maksujärjestelmistä Suomessa 1997-2006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635375" y="4076700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/>
              <a:t>25.4.2007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xfrm>
            <a:off x="1179513" y="333375"/>
            <a:ext cx="6705600" cy="914400"/>
          </a:xfrm>
        </p:spPr>
        <p:txBody>
          <a:bodyPr/>
          <a:lstStyle/>
          <a:p>
            <a:pPr algn="ctr"/>
            <a:r>
              <a:rPr lang="fi-FI" sz="2400"/>
              <a:t>PANKKIEN KAUTTA JAETUT SIRUKORTIT</a:t>
            </a:r>
          </a:p>
        </p:txBody>
      </p:sp>
      <p:graphicFrame>
        <p:nvGraphicFramePr>
          <p:cNvPr id="55301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508000" y="1409700"/>
          <a:ext cx="7874000" cy="468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5" name="Kaavio" r:id="rId3" imgW="8562975" imgH="5095875" progId="MSGraph.Chart.8">
                  <p:embed followColorScheme="full"/>
                </p:oleObj>
              </mc:Choice>
              <mc:Fallback>
                <p:oleObj name="Kaavio" r:id="rId3" imgW="8562975" imgH="5095875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409700"/>
                        <a:ext cx="7874000" cy="468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2843213" y="1557338"/>
            <a:ext cx="8556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1 000 kpl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xfrm>
            <a:off x="1476375" y="333375"/>
            <a:ext cx="6705600" cy="914400"/>
          </a:xfrm>
        </p:spPr>
        <p:txBody>
          <a:bodyPr/>
          <a:lstStyle/>
          <a:p>
            <a:pPr algn="ctr"/>
            <a:r>
              <a:rPr lang="fi-FI" sz="2400"/>
              <a:t>MAKSUKORTTIEN MÄÄRÄT OMINAISUUKSITTAIN</a:t>
            </a:r>
          </a:p>
        </p:txBody>
      </p:sp>
      <p:graphicFrame>
        <p:nvGraphicFramePr>
          <p:cNvPr id="25605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539750" y="1406525"/>
          <a:ext cx="7416800" cy="439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9" name="Kaavio" r:id="rId3" imgW="8286750" imgH="4914900" progId="MSGraph.Chart.8">
                  <p:embed followColorScheme="full"/>
                </p:oleObj>
              </mc:Choice>
              <mc:Fallback>
                <p:oleObj name="Kaavio" r:id="rId3" imgW="8286750" imgH="491490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406525"/>
                        <a:ext cx="7416800" cy="4398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2555875" y="1341438"/>
            <a:ext cx="855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1 000 kpl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900113" y="260350"/>
            <a:ext cx="7704137" cy="1143000"/>
          </a:xfrm>
        </p:spPr>
        <p:txBody>
          <a:bodyPr/>
          <a:lstStyle/>
          <a:p>
            <a:pPr algn="ctr"/>
            <a:r>
              <a:rPr lang="fi-FI" sz="2400"/>
              <a:t>MAKSUKORTTIEN KÄYTTÖKERRAT </a:t>
            </a:r>
          </a:p>
        </p:txBody>
      </p:sp>
      <p:graphicFrame>
        <p:nvGraphicFramePr>
          <p:cNvPr id="27653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50825" y="1196975"/>
          <a:ext cx="7747000" cy="453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8" name="Kaavio" r:id="rId3" imgW="8420100" imgH="4733925" progId="MSGraph.Chart.8">
                  <p:embed followColorScheme="full"/>
                </p:oleObj>
              </mc:Choice>
              <mc:Fallback>
                <p:oleObj name="Kaavio" r:id="rId3" imgW="8420100" imgH="4733925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196975"/>
                        <a:ext cx="7747000" cy="4537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2273300" y="1196975"/>
            <a:ext cx="785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milj. kpl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921625" cy="914400"/>
          </a:xfrm>
        </p:spPr>
        <p:txBody>
          <a:bodyPr/>
          <a:lstStyle/>
          <a:p>
            <a:pPr algn="ctr"/>
            <a:r>
              <a:rPr lang="fi-FI" sz="2400"/>
              <a:t>KORTTIMAKSUJEN ARVO (mrd. euroa) </a:t>
            </a:r>
          </a:p>
        </p:txBody>
      </p:sp>
      <p:graphicFrame>
        <p:nvGraphicFramePr>
          <p:cNvPr id="29701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50825" y="1206500"/>
          <a:ext cx="7507288" cy="467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7" name="Kaavio" r:id="rId3" imgW="8267700" imgH="5143500" progId="MSGraph.Chart.8">
                  <p:embed followColorScheme="full"/>
                </p:oleObj>
              </mc:Choice>
              <mc:Fallback>
                <p:oleObj name="Kaavio" r:id="rId3" imgW="8267700" imgH="514350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206500"/>
                        <a:ext cx="7507288" cy="4670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2339975" y="1196975"/>
            <a:ext cx="9540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mrd. euroa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719138" y="260350"/>
            <a:ext cx="8245475" cy="1143000"/>
          </a:xfrm>
        </p:spPr>
        <p:txBody>
          <a:bodyPr/>
          <a:lstStyle/>
          <a:p>
            <a:pPr algn="ctr"/>
            <a:r>
              <a:rPr lang="fi-FI" sz="2400"/>
              <a:t>MAKSUKORTTIEN KÄYTTÖKERRAT  </a:t>
            </a:r>
            <a:br>
              <a:rPr lang="fi-FI" sz="2400"/>
            </a:br>
            <a:r>
              <a:rPr lang="fi-FI" sz="2400"/>
              <a:t>KORTTIA KOHDEN </a:t>
            </a:r>
          </a:p>
        </p:txBody>
      </p:sp>
      <p:graphicFrame>
        <p:nvGraphicFramePr>
          <p:cNvPr id="31749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50825" y="1412875"/>
          <a:ext cx="7777163" cy="446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72" name="Kaavio" r:id="rId3" imgW="8496300" imgH="4876800" progId="MSGraph.Chart.8">
                  <p:embed followColorScheme="full"/>
                </p:oleObj>
              </mc:Choice>
              <mc:Fallback>
                <p:oleObj name="Kaavio" r:id="rId3" imgW="8496300" imgH="487680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412875"/>
                        <a:ext cx="7777163" cy="4464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869" name="Text Box 125"/>
          <p:cNvSpPr txBox="1">
            <a:spLocks noChangeArrowheads="1"/>
          </p:cNvSpPr>
          <p:nvPr/>
        </p:nvSpPr>
        <p:spPr bwMode="auto">
          <a:xfrm>
            <a:off x="2195513" y="1268413"/>
            <a:ext cx="9350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kpl / vuosi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>
          <a:xfrm>
            <a:off x="611188" y="269875"/>
            <a:ext cx="8459787" cy="1143000"/>
          </a:xfrm>
        </p:spPr>
        <p:txBody>
          <a:bodyPr/>
          <a:lstStyle/>
          <a:p>
            <a:pPr algn="ctr"/>
            <a:r>
              <a:rPr lang="fi-FI" sz="2400"/>
              <a:t>KORTTIMAKSUJEN KOKONAISARVO </a:t>
            </a:r>
            <a:br>
              <a:rPr lang="fi-FI" sz="2400"/>
            </a:br>
            <a:r>
              <a:rPr lang="fi-FI" sz="2400"/>
              <a:t>MAKSUKORTTIA KOHDEN</a:t>
            </a:r>
          </a:p>
        </p:txBody>
      </p:sp>
      <p:graphicFrame>
        <p:nvGraphicFramePr>
          <p:cNvPr id="34822" name="Object 6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317500" y="1412875"/>
          <a:ext cx="7783513" cy="435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6" name="Kaavio" r:id="rId3" imgW="8639175" imgH="4829175" progId="MSGraph.Chart.8">
                  <p:embed followColorScheme="full"/>
                </p:oleObj>
              </mc:Choice>
              <mc:Fallback>
                <p:oleObj name="Kaavio" r:id="rId3" imgW="8639175" imgH="4829175" progId="MSGraph.Chart.8">
                  <p:embed followColorScheme="full"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00" y="1412875"/>
                        <a:ext cx="7783513" cy="4351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1979613" y="1341438"/>
            <a:ext cx="11033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euroa / vuosi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341313"/>
            <a:ext cx="9324975" cy="1143000"/>
          </a:xfrm>
        </p:spPr>
        <p:txBody>
          <a:bodyPr/>
          <a:lstStyle/>
          <a:p>
            <a:pPr algn="ctr"/>
            <a:r>
              <a:rPr lang="fi-FI" sz="2400"/>
              <a:t>ASIAKKAAN JA PANKIN VÄLISET TIETOYHTEYS-</a:t>
            </a:r>
            <a:br>
              <a:rPr lang="fi-FI" sz="2400"/>
            </a:br>
            <a:r>
              <a:rPr lang="fi-FI" sz="2400"/>
              <a:t>SOPIMUKSET JA NIIDEN AVULLA TEHDYT TAPAHTUMAT </a:t>
            </a:r>
          </a:p>
        </p:txBody>
      </p:sp>
      <p:graphicFrame>
        <p:nvGraphicFramePr>
          <p:cNvPr id="36869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495300" y="1557338"/>
          <a:ext cx="7797800" cy="468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4" name="Kaavio" r:id="rId3" imgW="8601075" imgH="5276850" progId="MSGraph.Chart.8">
                  <p:embed followColorScheme="full"/>
                </p:oleObj>
              </mc:Choice>
              <mc:Fallback>
                <p:oleObj name="Kaavio" r:id="rId3" imgW="8601075" imgH="527685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1557338"/>
                        <a:ext cx="7797800" cy="4689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2843213" y="1557338"/>
            <a:ext cx="8556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1 000 kpl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7092950" y="1484313"/>
            <a:ext cx="785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milj. kpl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>
          <a:xfrm>
            <a:off x="1619250" y="354013"/>
            <a:ext cx="6705600" cy="914400"/>
          </a:xfrm>
        </p:spPr>
        <p:txBody>
          <a:bodyPr/>
          <a:lstStyle/>
          <a:p>
            <a:pPr algn="ctr"/>
            <a:r>
              <a:rPr lang="fi-FI" sz="2400"/>
              <a:t>PANKKIEN TOIMIPAIKAT</a:t>
            </a:r>
          </a:p>
        </p:txBody>
      </p:sp>
      <p:graphicFrame>
        <p:nvGraphicFramePr>
          <p:cNvPr id="38917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539750" y="1201738"/>
          <a:ext cx="7848600" cy="474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1" name="Kaavio" r:id="rId3" imgW="8496300" imgH="5133975" progId="MSGraph.Chart.8">
                  <p:embed followColorScheme="full"/>
                </p:oleObj>
              </mc:Choice>
              <mc:Fallback>
                <p:oleObj name="Kaavio" r:id="rId3" imgW="8496300" imgH="5133975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201738"/>
                        <a:ext cx="7848600" cy="4741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684213" y="5999163"/>
            <a:ext cx="32623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sz="1400"/>
              <a:t>*) 2005 sisältää myös Pohjolan toimipaikat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424862" cy="1143000"/>
          </a:xfrm>
        </p:spPr>
        <p:txBody>
          <a:bodyPr/>
          <a:lstStyle/>
          <a:p>
            <a:pPr algn="ctr"/>
            <a:r>
              <a:rPr lang="fi-FI" sz="2400"/>
              <a:t>SUOMESSA TOIMIVIEN </a:t>
            </a:r>
            <a:br>
              <a:rPr lang="fi-FI" sz="2400"/>
            </a:br>
            <a:r>
              <a:rPr lang="fi-FI" sz="2400"/>
              <a:t>TALLETUSPANKKIEN HENKILÖSTÖ</a:t>
            </a:r>
          </a:p>
        </p:txBody>
      </p:sp>
      <p:graphicFrame>
        <p:nvGraphicFramePr>
          <p:cNvPr id="40965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733425" y="1484313"/>
          <a:ext cx="7531100" cy="461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9" name="Kaavio" r:id="rId3" imgW="7505700" imgH="4600575" progId="MSGraph.Chart.8">
                  <p:embed followColorScheme="full"/>
                </p:oleObj>
              </mc:Choice>
              <mc:Fallback>
                <p:oleObj name="Kaavio" r:id="rId3" imgW="7505700" imgH="4600575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" y="1484313"/>
                        <a:ext cx="7531100" cy="461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1239838" y="1395413"/>
            <a:ext cx="1241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1 000 henkilöä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>
          <a:xfrm>
            <a:off x="971550" y="333375"/>
            <a:ext cx="8172450" cy="914400"/>
          </a:xfrm>
        </p:spPr>
        <p:txBody>
          <a:bodyPr/>
          <a:lstStyle/>
          <a:p>
            <a:pPr algn="ctr"/>
            <a:r>
              <a:rPr lang="fi-FI" sz="2400"/>
              <a:t>PANKKIEN ITSEPALVELUAUTOMAATIT</a:t>
            </a:r>
          </a:p>
        </p:txBody>
      </p:sp>
      <p:graphicFrame>
        <p:nvGraphicFramePr>
          <p:cNvPr id="43013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393700" y="1271588"/>
          <a:ext cx="7962900" cy="455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7" name="Kaavio" r:id="rId3" imgW="8658225" imgH="4953000" progId="MSGraph.Chart.8">
                  <p:embed followColorScheme="full"/>
                </p:oleObj>
              </mc:Choice>
              <mc:Fallback>
                <p:oleObj name="Kaavio" r:id="rId3" imgW="8658225" imgH="495300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" y="1271588"/>
                        <a:ext cx="7962900" cy="4554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2411413" y="1268413"/>
            <a:ext cx="411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kpl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xfrm>
            <a:off x="393700" y="333375"/>
            <a:ext cx="8642350" cy="914400"/>
          </a:xfrm>
        </p:spPr>
        <p:txBody>
          <a:bodyPr/>
          <a:lstStyle/>
          <a:p>
            <a:pPr algn="ctr"/>
            <a:r>
              <a:rPr lang="fi-FI" sz="2400"/>
              <a:t>PANKKIEN MAKSUJENVÄLITYS JA KONEKIELISYYSASTE</a:t>
            </a:r>
          </a:p>
        </p:txBody>
      </p:sp>
      <p:graphicFrame>
        <p:nvGraphicFramePr>
          <p:cNvPr id="7174" name="Object 6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395288" y="1371600"/>
          <a:ext cx="7993062" cy="474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Kaavio" r:id="rId3" imgW="8105775" imgH="4810125" progId="MSGraph.Chart.8">
                  <p:embed followColorScheme="full"/>
                </p:oleObj>
              </mc:Choice>
              <mc:Fallback>
                <p:oleObj name="Kaavio" r:id="rId3" imgW="8105775" imgH="4810125" progId="MSGraph.Chart.8">
                  <p:embed followColorScheme="full"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371600"/>
                        <a:ext cx="7993062" cy="4743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627313" y="1346200"/>
            <a:ext cx="7858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milj. kpl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7596188" y="1341438"/>
            <a:ext cx="3571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ahoma" pitchFamily="34" charset="0"/>
              </a:rPr>
              <a:t>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xfrm>
            <a:off x="1179513" y="333375"/>
            <a:ext cx="6705600" cy="914400"/>
          </a:xfrm>
        </p:spPr>
        <p:txBody>
          <a:bodyPr/>
          <a:lstStyle/>
          <a:p>
            <a:pPr algn="ctr"/>
            <a:r>
              <a:rPr lang="fi-FI" sz="2400"/>
              <a:t>PANKKIEN ITSEPALVELU-</a:t>
            </a:r>
            <a:br>
              <a:rPr lang="fi-FI" sz="2400"/>
            </a:br>
            <a:r>
              <a:rPr lang="fi-FI" sz="2400"/>
              <a:t>AUTOMAATTIEN KÄYTTÖKERRAT</a:t>
            </a:r>
          </a:p>
        </p:txBody>
      </p:sp>
      <p:graphicFrame>
        <p:nvGraphicFramePr>
          <p:cNvPr id="45061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755650" y="1484313"/>
          <a:ext cx="7467600" cy="431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5" name="Kaavio" r:id="rId3" imgW="8115300" imgH="4457700" progId="MSGraph.Chart.8">
                  <p:embed followColorScheme="full"/>
                </p:oleObj>
              </mc:Choice>
              <mc:Fallback>
                <p:oleObj name="Kaavio" r:id="rId3" imgW="8115300" imgH="445770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484313"/>
                        <a:ext cx="7467600" cy="431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2339975" y="1412875"/>
            <a:ext cx="785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milj. kpl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title"/>
          </p:nvPr>
        </p:nvSpPr>
        <p:spPr>
          <a:xfrm>
            <a:off x="900113" y="333375"/>
            <a:ext cx="7632700" cy="914400"/>
          </a:xfrm>
        </p:spPr>
        <p:txBody>
          <a:bodyPr/>
          <a:lstStyle/>
          <a:p>
            <a:pPr algn="ctr"/>
            <a:r>
              <a:rPr lang="fi-FI" sz="2400"/>
              <a:t>PANKKIAUTOMAATTINOSTOJEN ARVO</a:t>
            </a:r>
          </a:p>
        </p:txBody>
      </p:sp>
      <p:graphicFrame>
        <p:nvGraphicFramePr>
          <p:cNvPr id="47109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355600" y="1628775"/>
          <a:ext cx="8164513" cy="420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4" name="Kaavio" r:id="rId3" imgW="8753475" imgH="4343400" progId="MSGraph.Chart.8">
                  <p:embed followColorScheme="full"/>
                </p:oleObj>
              </mc:Choice>
              <mc:Fallback>
                <p:oleObj name="Kaavio" r:id="rId3" imgW="8753475" imgH="434340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600" y="1628775"/>
                        <a:ext cx="8164513" cy="420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2393950" y="1539875"/>
            <a:ext cx="9540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mrd. euroa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7380288" y="1562100"/>
            <a:ext cx="579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euroa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2400"/>
              <a:t>TIETOYHTEYKSILLÄ PANKKEIHIN </a:t>
            </a:r>
            <a:br>
              <a:rPr lang="fi-FI" sz="2400"/>
            </a:br>
            <a:r>
              <a:rPr lang="fi-FI" sz="2400"/>
              <a:t>LÄHETETYT SIIRTOTAPAHTUMAT </a:t>
            </a:r>
          </a:p>
        </p:txBody>
      </p:sp>
      <p:graphicFrame>
        <p:nvGraphicFramePr>
          <p:cNvPr id="9221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622300" y="1450975"/>
          <a:ext cx="7608888" cy="441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Kaavio" r:id="rId3" imgW="8201025" imgH="4752975" progId="MSGraph.Chart.8">
                  <p:embed followColorScheme="full"/>
                </p:oleObj>
              </mc:Choice>
              <mc:Fallback>
                <p:oleObj name="Kaavio" r:id="rId3" imgW="8201025" imgH="4752975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1450975"/>
                        <a:ext cx="7608888" cy="4410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555875" y="1468438"/>
            <a:ext cx="785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milj. kpl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2400"/>
              <a:t>PANKKIEN KONEKIELISTÄMÄT </a:t>
            </a:r>
            <a:br>
              <a:rPr lang="fi-FI" sz="2400"/>
            </a:br>
            <a:r>
              <a:rPr lang="fi-FI" sz="2400"/>
              <a:t>SIIRTOTAPAHTUMAT </a:t>
            </a:r>
          </a:p>
        </p:txBody>
      </p:sp>
      <p:graphicFrame>
        <p:nvGraphicFramePr>
          <p:cNvPr id="11269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808038" y="1485900"/>
          <a:ext cx="7508875" cy="437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Kaavio" r:id="rId3" imgW="8315325" imgH="4838700" progId="MSGraph.Chart.8">
                  <p:embed followColorScheme="full"/>
                </p:oleObj>
              </mc:Choice>
              <mc:Fallback>
                <p:oleObj name="Kaavio" r:id="rId3" imgW="8315325" imgH="483870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038" y="1485900"/>
                        <a:ext cx="7508875" cy="4370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562225" y="1412875"/>
            <a:ext cx="785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milj. kpl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1179513" y="333375"/>
            <a:ext cx="6705600" cy="914400"/>
          </a:xfrm>
        </p:spPr>
        <p:txBody>
          <a:bodyPr/>
          <a:lstStyle/>
          <a:p>
            <a:pPr algn="ctr"/>
            <a:r>
              <a:rPr lang="fi-FI" sz="2400"/>
              <a:t>SHEKKIMAKSUT</a:t>
            </a:r>
          </a:p>
        </p:txBody>
      </p:sp>
      <p:graphicFrame>
        <p:nvGraphicFramePr>
          <p:cNvPr id="15365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790575" y="1341438"/>
          <a:ext cx="7453313" cy="473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Kaavio" r:id="rId3" imgW="8124825" imgH="4905375" progId="MSGraph.Chart.8">
                  <p:embed followColorScheme="full"/>
                </p:oleObj>
              </mc:Choice>
              <mc:Fallback>
                <p:oleObj name="Kaavio" r:id="rId3" imgW="8124825" imgH="4905375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575" y="1341438"/>
                        <a:ext cx="7453313" cy="4733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627313" y="1412875"/>
            <a:ext cx="579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euroa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7170738" y="1341438"/>
            <a:ext cx="7858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milj. kpl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1179513" y="333375"/>
            <a:ext cx="6705600" cy="914400"/>
          </a:xfrm>
        </p:spPr>
        <p:txBody>
          <a:bodyPr/>
          <a:lstStyle/>
          <a:p>
            <a:pPr algn="ctr"/>
            <a:r>
              <a:rPr lang="fi-FI" sz="2400"/>
              <a:t>PIKASIIRROT</a:t>
            </a:r>
          </a:p>
        </p:txBody>
      </p:sp>
      <p:graphicFrame>
        <p:nvGraphicFramePr>
          <p:cNvPr id="17413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468313" y="1270000"/>
          <a:ext cx="7704137" cy="489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Kaavio" r:id="rId3" imgW="8124825" imgH="4733925" progId="MSGraph.Chart.8">
                  <p:embed followColorScheme="full"/>
                </p:oleObj>
              </mc:Choice>
              <mc:Fallback>
                <p:oleObj name="Kaavio" r:id="rId3" imgW="8124825" imgH="4733925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270000"/>
                        <a:ext cx="7704137" cy="4895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268538" y="1252538"/>
            <a:ext cx="720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euroa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7019925" y="1252538"/>
            <a:ext cx="855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1 000 kpl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xfrm>
            <a:off x="1187450" y="333375"/>
            <a:ext cx="6705600" cy="914400"/>
          </a:xfrm>
        </p:spPr>
        <p:txBody>
          <a:bodyPr/>
          <a:lstStyle/>
          <a:p>
            <a:pPr algn="ctr"/>
            <a:r>
              <a:rPr lang="fi-FI" sz="2400"/>
              <a:t>KORTTIMAKSUT JA</a:t>
            </a:r>
            <a:br>
              <a:rPr lang="fi-FI" sz="2400"/>
            </a:br>
            <a:r>
              <a:rPr lang="fi-FI" sz="2400"/>
              <a:t>MAKSUPÄÄTTEET</a:t>
            </a:r>
          </a:p>
        </p:txBody>
      </p:sp>
      <p:graphicFrame>
        <p:nvGraphicFramePr>
          <p:cNvPr id="19461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400050" y="1343025"/>
          <a:ext cx="7972425" cy="470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Kaavio" r:id="rId3" imgW="7972425" imgH="4705350" progId="MSGraph.Chart.8">
                  <p:embed followColorScheme="full"/>
                </p:oleObj>
              </mc:Choice>
              <mc:Fallback>
                <p:oleObj name="Kaavio" r:id="rId3" imgW="7972425" imgH="470535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343025"/>
                        <a:ext cx="7972425" cy="4705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7092950" y="1268413"/>
            <a:ext cx="785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milj. kpl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2555875" y="1268413"/>
            <a:ext cx="855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1 000 kpl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1827213" y="333375"/>
            <a:ext cx="6705600" cy="914400"/>
          </a:xfrm>
        </p:spPr>
        <p:txBody>
          <a:bodyPr/>
          <a:lstStyle/>
          <a:p>
            <a:r>
              <a:rPr lang="fi-FI" sz="2400"/>
              <a:t>PANKKIKORTTIMAKSUJEN ARVO</a:t>
            </a:r>
          </a:p>
        </p:txBody>
      </p:sp>
      <p:graphicFrame>
        <p:nvGraphicFramePr>
          <p:cNvPr id="21509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179388" y="1485900"/>
          <a:ext cx="7961312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5" name="Kaavio" r:id="rId3" imgW="8534400" imgH="4819650" progId="MSGraph.Chart.8">
                  <p:embed followColorScheme="full"/>
                </p:oleObj>
              </mc:Choice>
              <mc:Fallback>
                <p:oleObj name="Kaavio" r:id="rId3" imgW="8534400" imgH="481965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485900"/>
                        <a:ext cx="7961312" cy="449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2195513" y="1490663"/>
            <a:ext cx="9540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mrd. euroa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7164388" y="1473200"/>
            <a:ext cx="579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  <a:latin typeface="Times New Roman" pitchFamily="18" charset="0"/>
              </a:rPr>
              <a:t>euroa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xfrm>
            <a:off x="900113" y="333375"/>
            <a:ext cx="7993062" cy="1143000"/>
          </a:xfrm>
        </p:spPr>
        <p:txBody>
          <a:bodyPr/>
          <a:lstStyle/>
          <a:p>
            <a:pPr algn="ctr"/>
            <a:r>
              <a:rPr lang="fi-FI" sz="2400"/>
              <a:t>PANKKIEN KAUTTA JAETUT KORTIT </a:t>
            </a:r>
            <a:br>
              <a:rPr lang="fi-FI" sz="2400"/>
            </a:br>
            <a:endParaRPr lang="fi-FI" sz="2400"/>
          </a:p>
        </p:txBody>
      </p:sp>
      <p:graphicFrame>
        <p:nvGraphicFramePr>
          <p:cNvPr id="23557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755650" y="1484313"/>
          <a:ext cx="7424738" cy="445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2" name="Kaavio" r:id="rId3" imgW="8210550" imgH="4924425" progId="MSGraph.Chart.8">
                  <p:embed followColorScheme="full"/>
                </p:oleObj>
              </mc:Choice>
              <mc:Fallback>
                <p:oleObj name="Kaavio" r:id="rId3" imgW="8210550" imgH="4924425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484313"/>
                        <a:ext cx="7424738" cy="4452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2940050" y="1492250"/>
            <a:ext cx="855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tx2"/>
                </a:solidFill>
              </a:rPr>
              <a:t>1 000 kpl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ECFF"/>
      </a:accent1>
      <a:accent2>
        <a:srgbClr val="63B4FD"/>
      </a:accent2>
      <a:accent3>
        <a:srgbClr val="FFFFFF"/>
      </a:accent3>
      <a:accent4>
        <a:srgbClr val="000000"/>
      </a:accent4>
      <a:accent5>
        <a:srgbClr val="E2F4FF"/>
      </a:accent5>
      <a:accent6>
        <a:srgbClr val="59A3E5"/>
      </a:accent6>
      <a:hlink>
        <a:srgbClr val="395AA8"/>
      </a:hlink>
      <a:folHlink>
        <a:srgbClr val="FFDEBD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01B2E5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1A1CF"/>
        </a:accent6>
        <a:hlink>
          <a:srgbClr val="395AA8"/>
        </a:hlink>
        <a:folHlink>
          <a:srgbClr val="FFDE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63B4FD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59A3E5"/>
        </a:accent6>
        <a:hlink>
          <a:srgbClr val="395AA8"/>
        </a:hlink>
        <a:folHlink>
          <a:srgbClr val="FFDEB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EE38B2A36D072B4287B591538F77AF8D" ma:contentTypeVersion="20" ma:contentTypeDescription="Luo uusi asiakirja." ma:contentTypeScope="" ma:versionID="8cca40c2b3878cce6d5e6a3ea5ae3104">
  <xsd:schema xmlns:xsd="http://www.w3.org/2001/XMLSchema" xmlns:xs="http://www.w3.org/2001/XMLSchema" xmlns:p="http://schemas.microsoft.com/office/2006/metadata/properties" xmlns:ns2="2b2705dc-aaab-4dde-a9b5-ea4a0c48dcfb" xmlns:ns3="3f7baa18-e8c3-4a96-b5df-b125792204c2" targetNamespace="http://schemas.microsoft.com/office/2006/metadata/properties" ma:root="true" ma:fieldsID="d37086344cbc4b3d7e3206d621ca821a" ns2:_="" ns3:_="">
    <xsd:import namespace="2b2705dc-aaab-4dde-a9b5-ea4a0c48dcfb"/>
    <xsd:import namespace="3f7baa18-e8c3-4a96-b5df-b125792204c2"/>
    <xsd:element name="properties">
      <xsd:complexType>
        <xsd:sequence>
          <xsd:element name="documentManagement">
            <xsd:complexType>
              <xsd:all>
                <xsd:element ref="ns2:e07280db948d459a9b8a26a077089a53" minOccurs="0"/>
                <xsd:element ref="ns3:TaxCatchAll" minOccurs="0"/>
                <xsd:element ref="ns2:Julkaisup_x00e4_iv_x00e4_" minOccurs="0"/>
                <xsd:element ref="ns2:Aikajakso" minOccurs="0"/>
                <xsd:element ref="ns2:Tilaston_x0020_vuosi" minOccurs="0"/>
                <xsd:element ref="ns2:k8b520cc6522413ba86bae5bf8eb6f28" minOccurs="0"/>
                <xsd:element ref="ns2:l6f9cc0e9bb84bbaa8a0166afcaef24b" minOccurs="0"/>
                <xsd:element ref="ns2:nf9ae3216c71406fb3c2cf2eb53ac119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2705dc-aaab-4dde-a9b5-ea4a0c48dcfb" elementFormDefault="qualified">
    <xsd:import namespace="http://schemas.microsoft.com/office/2006/documentManagement/types"/>
    <xsd:import namespace="http://schemas.microsoft.com/office/infopath/2007/PartnerControls"/>
    <xsd:element name="e07280db948d459a9b8a26a077089a53" ma:index="9" nillable="true" ma:taxonomy="true" ma:internalName="e07280db948d459a9b8a26a077089a53" ma:taxonomyFieldName="Asiakirjatyyppi" ma:displayName="Asiakirjatyyppi" ma:default="" ma:fieldId="{e07280db-948d-459a-9b8a-26a077089a53}" ma:sspId="d92eb3bd-95d3-4ebe-8301-9f6701864dbf" ma:termSetId="f0126561-3e6b-4118-8629-5272a7a08fe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ulkaisup_x00e4_iv_x00e4_" ma:index="11" nillable="true" ma:displayName="Julkaisupäivä" ma:format="DateOnly" ma:internalName="Julkaisup_x00e4_iv_x00e4_">
      <xsd:simpleType>
        <xsd:restriction base="dms:DateTime"/>
      </xsd:simpleType>
    </xsd:element>
    <xsd:element name="Aikajakso" ma:index="12" nillable="true" ma:displayName="Aikajakso" ma:format="Dropdown" ma:internalName="Aikajakso">
      <xsd:simpleType>
        <xsd:restriction base="dms:Choice">
          <xsd:enumeration value="kuukausi"/>
          <xsd:enumeration value="kvartaali"/>
          <xsd:enumeration value="puolivuosi"/>
          <xsd:enumeration value="vuosi"/>
        </xsd:restriction>
      </xsd:simpleType>
    </xsd:element>
    <xsd:element name="Tilaston_x0020_vuosi" ma:index="13" nillable="true" ma:displayName="Tilaston vuosi" ma:format="Dropdown" ma:internalName="Tilaston_x0020_vuosi">
      <xsd:simpleType>
        <xsd:restriction base="dms:Choice"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</xsd:restriction>
      </xsd:simpleType>
    </xsd:element>
    <xsd:element name="k8b520cc6522413ba86bae5bf8eb6f28" ma:index="15" nillable="true" ma:taxonomy="true" ma:internalName="k8b520cc6522413ba86bae5bf8eb6f28" ma:taxonomyFieldName="Aiheluokittelu" ma:displayName="Aiheluokittelu" ma:default="" ma:fieldId="{48b520cc-6522-413b-a86b-ae5bf8eb6f28}" ma:sspId="d92eb3bd-95d3-4ebe-8301-9f6701864dbf" ma:termSetId="78f64962-903a-4089-a952-f0c4852607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6f9cc0e9bb84bbaa8a0166afcaef24b" ma:index="17" nillable="true" ma:taxonomy="true" ma:internalName="l6f9cc0e9bb84bbaa8a0166afcaef24b" ma:taxonomyFieldName="Asiasanat" ma:displayName="Asiasanat" ma:default="" ma:fieldId="{56f9cc0e-9bb8-4bba-a8a0-166afcaef24b}" ma:taxonomyMulti="true" ma:sspId="d92eb3bd-95d3-4ebe-8301-9f6701864dbf" ma:termSetId="74b57826-18d0-4b2d-b453-c520c91ee6db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nf9ae3216c71406fb3c2cf2eb53ac119" ma:index="19" nillable="true" ma:taxonomy="true" ma:internalName="nf9ae3216c71406fb3c2cf2eb53ac119" ma:taxonomyFieldName="TilastonAihe" ma:displayName="Tilaston aihe" ma:readOnly="false" ma:default="" ma:fieldId="{7f9ae321-6c71-406f-b3c2-cf2eb53ac119}" ma:sspId="d92eb3bd-95d3-4ebe-8301-9f6701864dbf" ma:termSetId="f43e650d-c656-4fec-8cbe-e7a56310e952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7baa18-e8c3-4a96-b5df-b125792204c2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620aaa1b-80d6-4c91-97e9-f720dfbeb0a9}" ma:internalName="TaxCatchAll" ma:showField="CatchAllData" ma:web="3f7baa18-e8c3-4a96-b5df-b125792204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f7baa18-e8c3-4a96-b5df-b125792204c2">
      <Value>95</Value>
    </TaxCatchAll>
    <Aikajakso xmlns="2b2705dc-aaab-4dde-a9b5-ea4a0c48dcfb">Vuosi</Aikajakso>
    <Julkaisup_x00e4_iv_x00e4_ xmlns="2b2705dc-aaab-4dde-a9b5-ea4a0c48dcfb">2007-02-09T22:00:00+00:00</Julkaisup_x00e4_iv_x00e4_>
    <l6f9cc0e9bb84bbaa8a0166afcaef24b xmlns="2b2705dc-aaab-4dde-a9b5-ea4a0c48dcfb">
      <Terms xmlns="http://schemas.microsoft.com/office/infopath/2007/PartnerControls"/>
    </l6f9cc0e9bb84bbaa8a0166afcaef24b>
    <nf9ae3216c71406fb3c2cf2eb53ac119 xmlns="2b2705dc-aaab-4dde-a9b5-ea4a0c48dcfb">
      <Terms xmlns="http://schemas.microsoft.com/office/infopath/2007/PartnerControls"/>
    </nf9ae3216c71406fb3c2cf2eb53ac119>
    <Tilaston_x0020_vuosi xmlns="2b2705dc-aaab-4dde-a9b5-ea4a0c48dcfb">2006</Tilaston_x0020_vuosi>
    <k8b520cc6522413ba86bae5bf8eb6f28 xmlns="2b2705dc-aaab-4dde-a9b5-ea4a0c48dcfb">
      <Terms xmlns="http://schemas.microsoft.com/office/infopath/2007/PartnerControls"/>
    </k8b520cc6522413ba86bae5bf8eb6f28>
    <e07280db948d459a9b8a26a077089a53 xmlns="2b2705dc-aaab-4dde-a9b5-ea4a0c48dcfb">
      <Terms xmlns="http://schemas.microsoft.com/office/infopath/2007/PartnerControls">
        <TermInfo xmlns="http://schemas.microsoft.com/office/infopath/2007/PartnerControls">
          <TermName xmlns="http://schemas.microsoft.com/office/infopath/2007/PartnerControls">tilasto</TermName>
          <TermId xmlns="http://schemas.microsoft.com/office/infopath/2007/PartnerControls">b2a89488-c9e5-4123-95ca-67946a275023</TermId>
        </TermInfo>
      </Terms>
    </e07280db948d459a9b8a26a077089a53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644D0F9D33770B4DA77E4B57D19E0A51" ma:contentTypeVersion="44" ma:contentTypeDescription="Luo uusi asiakirja." ma:contentTypeScope="" ma:versionID="0d87e748e28b15774581f9bdfa7688c5">
  <xsd:schema xmlns:xsd="http://www.w3.org/2001/XMLSchema" xmlns:xs="http://www.w3.org/2001/XMLSchema" xmlns:p="http://schemas.microsoft.com/office/2006/metadata/properties" xmlns:ns2="38fd1c47-11ff-4963-a266-5cb3a257a338" xmlns:ns3="30cc9ae6-eaf9-405e-9576-3522e3851cf9" xmlns:ns4="c75ee646-ea04-4f20-bc3f-7bc06c32b2f8" targetNamespace="http://schemas.microsoft.com/office/2006/metadata/properties" ma:root="true" ma:fieldsID="e9d997fd2a5778bf3ec4f2d31a6c3f13" ns2:_="" ns3:_="" ns4:_="">
    <xsd:import namespace="38fd1c47-11ff-4963-a266-5cb3a257a338"/>
    <xsd:import namespace="30cc9ae6-eaf9-405e-9576-3522e3851cf9"/>
    <xsd:import namespace="c75ee646-ea04-4f20-bc3f-7bc06c32b2f8"/>
    <xsd:element name="properties">
      <xsd:complexType>
        <xsd:sequence>
          <xsd:element name="documentManagement">
            <xsd:complexType>
              <xsd:all>
                <xsd:element ref="ns2:Julkaisup_x00e4_iv_x00e4_"/>
                <xsd:element ref="ns2:Aikajakso" minOccurs="0"/>
                <xsd:element ref="ns2:FKStatisticsYear"/>
                <xsd:element ref="ns3:C_x0020_FK_x0020_vastuuhenkilö" minOccurs="0"/>
                <xsd:element ref="ns3:C_x0020_Lisätiedot" minOccurs="0"/>
                <xsd:element ref="ns4:_dlc_DocId" minOccurs="0"/>
                <xsd:element ref="ns4:_dlc_DocIdUrl" minOccurs="0"/>
                <xsd:element ref="ns4:_dlc_DocIdPersistId" minOccurs="0"/>
                <xsd:element ref="ns3:lfd56b04ee8141ed9d283e7c41bffbc1" minOccurs="0"/>
                <xsd:element ref="ns3:TaxCatchAll" minOccurs="0"/>
                <xsd:element ref="ns3:jf4d10d556c14d3d80ab48606b66a97b" minOccurs="0"/>
                <xsd:element ref="ns3:d4cce8d21ff9456e86084380ad943dd9" minOccurs="0"/>
                <xsd:element ref="ns2:c06b91e60748469ebec2dc5cb78040e8" minOccurs="0"/>
                <xsd:element ref="ns2:jf0222a50b9e445d949a7ba8f95dcebb" minOccurs="0"/>
                <xsd:element ref="ns2:md561a23cf554c7e8393a2cc91e2d015" minOccurs="0"/>
                <xsd:element ref="ns2:j28dfcc42994441ab89aa4d5c0e508a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fd1c47-11ff-4963-a266-5cb3a257a338" elementFormDefault="qualified">
    <xsd:import namespace="http://schemas.microsoft.com/office/2006/documentManagement/types"/>
    <xsd:import namespace="http://schemas.microsoft.com/office/infopath/2007/PartnerControls"/>
    <xsd:element name="Julkaisup_x00e4_iv_x00e4_" ma:index="3" ma:displayName="Julkaisupäivä" ma:default="[today]" ma:format="DateOnly" ma:internalName="Julkaisup_x00e4_iv_x00e4_">
      <xsd:simpleType>
        <xsd:restriction base="dms:DateTime"/>
      </xsd:simpleType>
    </xsd:element>
    <xsd:element name="Aikajakso" ma:index="4" nillable="true" ma:displayName="Aikajakso" ma:format="Dropdown" ma:internalName="Aikajakso">
      <xsd:simpleType>
        <xsd:restriction base="dms:Choice">
          <xsd:enumeration value="kuukausi"/>
          <xsd:enumeration value="kvartaali"/>
          <xsd:enumeration value="puolivuosi"/>
          <xsd:enumeration value="vuosi"/>
        </xsd:restriction>
      </xsd:simpleType>
    </xsd:element>
    <xsd:element name="FKStatisticsYear" ma:index="5" ma:displayName="Tilaston vuosi" ma:default="2015" ma:format="Dropdown" ma:internalName="FKStatisticsYear">
      <xsd:simpleType>
        <xsd:restriction base="dms:Choice"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</xsd:restriction>
      </xsd:simpleType>
    </xsd:element>
    <xsd:element name="c06b91e60748469ebec2dc5cb78040e8" ma:index="21" ma:taxonomy="true" ma:internalName="c06b91e60748469ebec2dc5cb78040e8" ma:taxonomyFieldName="Asiakirjatyyppi" ma:displayName="Asiakirjatyyppi" ma:readOnly="false" ma:default="70;#tilasto|b2a89488-c9e5-4123-95ca-67946a275023" ma:fieldId="{c06b91e6-0748-469e-bec2-dc5cb78040e8}" ma:sspId="d92eb3bd-95d3-4ebe-8301-9f6701864dbf" ma:termSetId="f0126561-3e6b-4118-8629-5272a7a08fe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f0222a50b9e445d949a7ba8f95dcebb" ma:index="22" nillable="true" ma:taxonomy="true" ma:internalName="jf0222a50b9e445d949a7ba8f95dcebb" ma:taxonomyFieldName="Aiheluokittelu" ma:displayName="Aiheluokittelu" ma:readOnly="false" ma:default="" ma:fieldId="{3f0222a5-0b9e-445d-949a-7ba8f95dcebb}" ma:sspId="d92eb3bd-95d3-4ebe-8301-9f6701864dbf" ma:termSetId="78f64962-903a-4089-a952-f0c4852607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d561a23cf554c7e8393a2cc91e2d015" ma:index="28" nillable="true" ma:taxonomy="true" ma:internalName="md561a23cf554c7e8393a2cc91e2d015" ma:taxonomyFieldName="Asiasanat" ma:displayName="Asiasanat" ma:default="" ma:fieldId="{6d561a23-cf55-4c7e-8393-a2cc91e2d015}" ma:sspId="d92eb3bd-95d3-4ebe-8301-9f6701864dbf" ma:termSetId="74b57826-18d0-4b2d-b453-c520c91ee6db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j28dfcc42994441ab89aa4d5c0e508a7" ma:index="30" nillable="true" ma:taxonomy="true" ma:internalName="j28dfcc42994441ab89aa4d5c0e508a7" ma:taxonomyFieldName="TilastonAihe" ma:displayName="Tilaston aihe" ma:readOnly="false" ma:default="" ma:fieldId="{328dfcc4-2994-441a-b89a-a4d5c0e508a7}" ma:sspId="d92eb3bd-95d3-4ebe-8301-9f6701864dbf" ma:termSetId="f43e650d-c656-4fec-8cbe-e7a56310e952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cc9ae6-eaf9-405e-9576-3522e3851cf9" elementFormDefault="qualified">
    <xsd:import namespace="http://schemas.microsoft.com/office/2006/documentManagement/types"/>
    <xsd:import namespace="http://schemas.microsoft.com/office/infopath/2007/PartnerControls"/>
    <xsd:element name="C_x0020_FK_x0020_vastuuhenkilö" ma:index="8" nillable="true" ma:displayName="FK vastuuhenkilö" ma:list="UserInfo" ma:SearchPeopleOnly="false" ma:SharePointGroup="0" ma:internalName="C_x0020_FK_x0020_vastuuhenkil_x00f6_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_x0020_Lisätiedot" ma:index="11" nillable="true" ma:displayName="Lisätiedot" ma:internalName="C_x0020_Lis_x00e4_tiedot">
      <xsd:simpleType>
        <xsd:restriction base="dms:Note">
          <xsd:maxLength value="255"/>
        </xsd:restriction>
      </xsd:simpleType>
    </xsd:element>
    <xsd:element name="lfd56b04ee8141ed9d283e7c41bffbc1" ma:index="17" ma:taxonomy="true" ma:internalName="lfd56b04ee8141ed9d283e7c41bffbc1" ma:taxonomyFieldName="C_x0020_Dokumentin_x0020_tila" ma:displayName="Dokumentin tila" ma:readOnly="false" ma:default="27;#Valmis|40aa8d17-dadd-4ab0-93da-3124749a5963" ma:fieldId="{5fd56b04-ee81-41ed-9d28-3e7c41bffbc1}" ma:sspId="d7ec215a-233c-4761-af40-34a00d82655d" ma:termSetId="a77969e4-0b5b-4ac5-8bb1-3950b68d57f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cdeacb01-5bc3-4387-b014-57cd092e21a9}" ma:internalName="TaxCatchAll" ma:showField="CatchAllData" ma:web="c75ee646-ea04-4f20-bc3f-7bc06c32b2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f4d10d556c14d3d80ab48606b66a97b" ma:index="19" nillable="true" ma:taxonomy="true" ma:internalName="jf4d10d556c14d3d80ab48606b66a97b" ma:taxonomyFieldName="C_x0020_Julkisuus" ma:displayName="Julkisuus" ma:readOnly="false" ma:default="28;#Julkinen|0806a4a5-db6a-4fa4-8ed3-7457b5b4e8de" ma:fieldId="{3f4d10d5-56c1-4d3d-80ab-48606b66a97b}" ma:sspId="d7ec215a-233c-4761-af40-34a00d82655d" ma:termSetId="d30f25d2-ebe8-43ea-9269-85f735816e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4cce8d21ff9456e86084380ad943dd9" ma:index="20" nillable="true" ma:taxonomy="true" ma:internalName="d4cce8d21ff9456e86084380ad943dd9" ma:taxonomyFieldName="C_x0020_Organisaatiot" ma:displayName="Organisaatiot" ma:readOnly="false" ma:default="21;#Finanssialan Keskusliitto|a986a8ab-0b81-4c11-8cfa-b7b758f01c9a" ma:fieldId="{d4cce8d2-1ff9-456e-8608-4380ad943dd9}" ma:taxonomyMulti="true" ma:sspId="d7ec215a-233c-4761-af40-34a00d82655d" ma:termSetId="a7c7996a-e85f-46b5-a5b7-e3eb5aef7a45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5ee646-ea04-4f20-bc3f-7bc06c32b2f8" elementFormDefault="qualified">
    <xsd:import namespace="http://schemas.microsoft.com/office/2006/documentManagement/types"/>
    <xsd:import namespace="http://schemas.microsoft.com/office/infopath/2007/PartnerControls"/>
    <xsd:element name="_dlc_DocId" ma:index="14" nillable="true" ma:displayName="Tiedostotunnisteen arvo" ma:description="Tälle kohteelle määritetyn tiedostotunnisteen arvo." ma:internalName="_dlc_DocId" ma:readOnly="true">
      <xsd:simpleType>
        <xsd:restriction base="dms:Text"/>
      </xsd:simpleType>
    </xsd:element>
    <xsd:element name="_dlc_DocIdUrl" ma:index="15" nillable="true" ma:displayName="Tiedostotunniste" ma:description="Tämän tiedoston pysyvä linkki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6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3" ma:displayName="Sisältölaji"/>
        <xsd:element ref="dc:title" minOccurs="0" maxOccurs="1" ma:index="1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1C791E-550F-425E-B787-DB5575AB2198}"/>
</file>

<file path=customXml/itemProps2.xml><?xml version="1.0" encoding="utf-8"?>
<ds:datastoreItem xmlns:ds="http://schemas.openxmlformats.org/officeDocument/2006/customXml" ds:itemID="{1A1350D9-30F3-44EC-9EFC-B9DB5A34ADBA}"/>
</file>

<file path=customXml/itemProps3.xml><?xml version="1.0" encoding="utf-8"?>
<ds:datastoreItem xmlns:ds="http://schemas.openxmlformats.org/officeDocument/2006/customXml" ds:itemID="{FDBA7480-51C6-468F-B51C-04F628D58012}"/>
</file>

<file path=customXml/itemProps4.xml><?xml version="1.0" encoding="utf-8"?>
<ds:datastoreItem xmlns:ds="http://schemas.openxmlformats.org/officeDocument/2006/customXml" ds:itemID="{0ED0B225-6925-4BB9-B6EE-F1594CD20B10}"/>
</file>

<file path=docProps/app.xml><?xml version="1.0" encoding="utf-8"?>
<Properties xmlns="http://schemas.openxmlformats.org/officeDocument/2006/extended-properties" xmlns:vt="http://schemas.openxmlformats.org/officeDocument/2006/docPropsVTypes">
  <Template>Finanssikalvo3</Template>
  <TotalTime>0</TotalTime>
  <Words>131</Words>
  <Application>Microsoft Office PowerPoint</Application>
  <PresentationFormat>Näytössä katseltava diaesitys (4:3)</PresentationFormat>
  <Paragraphs>49</Paragraphs>
  <Slides>21</Slides>
  <Notes>0</Notes>
  <HiddenSlides>0</HiddenSlides>
  <MMClips>0</MMClips>
  <ScaleCrop>false</ScaleCrop>
  <HeadingPairs>
    <vt:vector size="6" baseType="variant">
      <vt:variant>
        <vt:lpstr>Teema</vt:lpstr>
      </vt:variant>
      <vt:variant>
        <vt:i4>1</vt:i4>
      </vt:variant>
      <vt:variant>
        <vt:lpstr>Upotetut OLE-palvelimet</vt:lpstr>
      </vt:variant>
      <vt:variant>
        <vt:i4>1</vt:i4>
      </vt:variant>
      <vt:variant>
        <vt:lpstr>Dian otsikot</vt:lpstr>
      </vt:variant>
      <vt:variant>
        <vt:i4>21</vt:i4>
      </vt:variant>
    </vt:vector>
  </HeadingPairs>
  <TitlesOfParts>
    <vt:vector size="23" baseType="lpstr">
      <vt:lpstr>Blank Presentation</vt:lpstr>
      <vt:lpstr>Kaavio</vt:lpstr>
      <vt:lpstr>Tilastotietoja pankkien maksujärjestelmistä Suomessa 1997-2006</vt:lpstr>
      <vt:lpstr>PANKKIEN MAKSUJENVÄLITYS JA KONEKIELISYYSASTE</vt:lpstr>
      <vt:lpstr>TIETOYHTEYKSILLÄ PANKKEIHIN  LÄHETETYT SIIRTOTAPAHTUMAT </vt:lpstr>
      <vt:lpstr>PANKKIEN KONEKIELISTÄMÄT  SIIRTOTAPAHTUMAT </vt:lpstr>
      <vt:lpstr>SHEKKIMAKSUT</vt:lpstr>
      <vt:lpstr>PIKASIIRROT</vt:lpstr>
      <vt:lpstr>KORTTIMAKSUT JA MAKSUPÄÄTTEET</vt:lpstr>
      <vt:lpstr>PANKKIKORTTIMAKSUJEN ARVO</vt:lpstr>
      <vt:lpstr>PANKKIEN KAUTTA JAETUT KORTIT  </vt:lpstr>
      <vt:lpstr>PANKKIEN KAUTTA JAETUT SIRUKORTIT</vt:lpstr>
      <vt:lpstr>MAKSUKORTTIEN MÄÄRÄT OMINAISUUKSITTAIN</vt:lpstr>
      <vt:lpstr>MAKSUKORTTIEN KÄYTTÖKERRAT </vt:lpstr>
      <vt:lpstr>KORTTIMAKSUJEN ARVO (mrd. euroa) </vt:lpstr>
      <vt:lpstr>MAKSUKORTTIEN KÄYTTÖKERRAT   KORTTIA KOHDEN </vt:lpstr>
      <vt:lpstr>KORTTIMAKSUJEN KOKONAISARVO  MAKSUKORTTIA KOHDEN</vt:lpstr>
      <vt:lpstr>ASIAKKAAN JA PANKIN VÄLISET TIETOYHTEYS- SOPIMUKSET JA NIIDEN AVULLA TEHDYT TAPAHTUMAT </vt:lpstr>
      <vt:lpstr>PANKKIEN TOIMIPAIKAT</vt:lpstr>
      <vt:lpstr>SUOMESSA TOIMIVIEN  TALLETUSPANKKIEN HENKILÖSTÖ</vt:lpstr>
      <vt:lpstr>PANKKIEN ITSEPALVELUAUTOMAATIT</vt:lpstr>
      <vt:lpstr>PANKKIEN ITSEPALVELU- AUTOMAATTIEN KÄYTTÖKERRAT</vt:lpstr>
      <vt:lpstr>PANKKIAUTOMAATTINOSTOJEN ARVO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Tilastotietoja pankkien maksujärjestelmistä Suomessa 1997-2006 kuvasarja</dc:title>
  <dc:creator/>
  <cp:lastModifiedBy/>
  <cp:revision>1</cp:revision>
  <dcterms:created xsi:type="dcterms:W3CDTF">2010-10-19T11:58:38Z</dcterms:created>
  <dcterms:modified xsi:type="dcterms:W3CDTF">2011-04-11T13:36:50Z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0x010100EE38B2A36D072B4287B591538F77AF8D</vt:lpwstr>
  </property>
  <property fmtid="{D5CDD505-2E9C-101B-9397-08002B2CF9AE}" pid="3" name="_dlc_DocIdItemGuid">
    <vt:lpwstr>3299b486-9492-4708-8dc6-e0522083a653</vt:lpwstr>
  </property>
  <property fmtid="{D5CDD505-2E9C-101B-9397-08002B2CF9AE}" pid="4" name="Tags">
    <vt:lpwstr/>
  </property>
  <property fmtid="{D5CDD505-2E9C-101B-9397-08002B2CF9AE}" pid="5" name="C_x0020_Dokumentin_x0020_tila">
    <vt:lpwstr>27;#Valmis|40aa8d17-dadd-4ab0-93da-3124749a5963</vt:lpwstr>
  </property>
  <property fmtid="{D5CDD505-2E9C-101B-9397-08002B2CF9AE}" pid="6" name="C_x0020_Organisaatiot">
    <vt:lpwstr>21;#Finanssialan Keskusliitto|a986a8ab-0b81-4c11-8cfa-b7b758f01c9a</vt:lpwstr>
  </property>
  <property fmtid="{D5CDD505-2E9C-101B-9397-08002B2CF9AE}" pid="7" name="Asiakirjatyyppi">
    <vt:lpwstr>95;#tilasto|b2a89488-c9e5-4123-95ca-67946a275023</vt:lpwstr>
  </property>
  <property fmtid="{D5CDD505-2E9C-101B-9397-08002B2CF9AE}" pid="8" name="C_x0020_Julkisuus">
    <vt:lpwstr>28;#Julkinen|0806a4a5-db6a-4fa4-8ed3-7457b5b4e8de</vt:lpwstr>
  </property>
  <property fmtid="{D5CDD505-2E9C-101B-9397-08002B2CF9AE}" pid="9" name="C Dokumentin tila">
    <vt:lpwstr>27</vt:lpwstr>
  </property>
  <property fmtid="{D5CDD505-2E9C-101B-9397-08002B2CF9AE}" pid="10" name="TaxKeyword">
    <vt:lpwstr/>
  </property>
  <property fmtid="{D5CDD505-2E9C-101B-9397-08002B2CF9AE}" pid="11" name="C Julkisuus">
    <vt:lpwstr>28</vt:lpwstr>
  </property>
  <property fmtid="{D5CDD505-2E9C-101B-9397-08002B2CF9AE}" pid="12" name="C Organisaatiot">
    <vt:lpwstr>21;#Finanssialan Keskusliitto</vt:lpwstr>
  </property>
  <property fmtid="{D5CDD505-2E9C-101B-9397-08002B2CF9AE}" pid="13" name="Order">
    <vt:r8>25300</vt:r8>
  </property>
  <property fmtid="{D5CDD505-2E9C-101B-9397-08002B2CF9AE}" pid="15" name="Aiheluokittelu">
    <vt:lpwstr/>
  </property>
  <property fmtid="{D5CDD505-2E9C-101B-9397-08002B2CF9AE}" pid="16" name="xd_ProgID">
    <vt:lpwstr/>
  </property>
  <property fmtid="{D5CDD505-2E9C-101B-9397-08002B2CF9AE}" pid="17" name="_SourceUrl">
    <vt:lpwstr/>
  </property>
  <property fmtid="{D5CDD505-2E9C-101B-9397-08002B2CF9AE}" pid="18" name="_SharedFileIndex">
    <vt:lpwstr/>
  </property>
  <property fmtid="{D5CDD505-2E9C-101B-9397-08002B2CF9AE}" pid="19" name="Asiasanat">
    <vt:lpwstr/>
  </property>
  <property fmtid="{D5CDD505-2E9C-101B-9397-08002B2CF9AE}" pid="20" name="TemplateUrl">
    <vt:lpwstr/>
  </property>
  <property fmtid="{D5CDD505-2E9C-101B-9397-08002B2CF9AE}" pid="21" name="_CopySource">
    <vt:lpwstr>http://majakka/tietopankki/tilastot/Tilastotietoja_pankkien_maksujarjestelmista_Suomessa_1997_2006_kuvasarja.pptx</vt:lpwstr>
  </property>
  <property fmtid="{D5CDD505-2E9C-101B-9397-08002B2CF9AE}" pid="22" name="TilastonAihe">
    <vt:lpwstr/>
  </property>
</Properties>
</file>