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drawings/drawing19.xml" ContentType="application/vnd.openxmlformats-officedocument.drawingml.chartshapes+xml"/>
  <Override PartName="/ppt/drawings/drawing10.xml" ContentType="application/vnd.openxmlformats-officedocument.drawingml.chartshapes+xml"/>
  <Override PartName="/ppt/drawings/drawing9.xml" ContentType="application/vnd.openxmlformats-officedocument.drawingml.chartshapes+xml"/>
  <Override PartName="/ppt/drawings/drawing8.xml" ContentType="application/vnd.openxmlformats-officedocument.drawingml.chartshapes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drawings/drawing12.xml" ContentType="application/vnd.openxmlformats-officedocument.drawingml.chartshapes+xml"/>
  <Override PartName="/ppt/drawings/drawing13.xml" ContentType="application/vnd.openxmlformats-officedocument.drawingml.chartshapes+xml"/>
  <Override PartName="/ppt/drawings/drawing18.xml" ContentType="application/vnd.openxmlformats-officedocument.drawingml.chartshapes+xml"/>
  <Override PartName="/ppt/drawings/drawing16.xml" ContentType="application/vnd.openxmlformats-officedocument.drawingml.chartshapes+xml"/>
  <Override PartName="/ppt/drawings/drawing15.xml" ContentType="application/vnd.openxmlformats-officedocument.drawingml.chartshapes+xml"/>
  <Override PartName="/ppt/drawings/drawing14.xml" ContentType="application/vnd.openxmlformats-officedocument.drawingml.chartshapes+xml"/>
  <Override PartName="/ppt/drawings/drawing6.xml" ContentType="application/vnd.openxmlformats-officedocument.drawingml.chartshapes+xml"/>
  <Override PartName="/ppt/drawings/drawing17.xml" ContentType="application/vnd.openxmlformats-officedocument.drawingml.chartshapes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rawings/drawing5.xml" ContentType="application/vnd.openxmlformats-officedocument.drawingml.chartshape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17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4.xml" ContentType="application/vnd.openxmlformats-officedocument.drawingml.chart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chart19.xml" ContentType="application/vnd.openxmlformats-officedocument.drawingml.char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15.xml" ContentType="application/vnd.openxmlformats-officedocument.drawingml.chart+xml"/>
  <Override PartName="/ppt/charts/chart13.xml" ContentType="application/vnd.openxmlformats-officedocument.drawingml.chart+xml"/>
  <Override PartName="/ppt/charts/chart12.xml" ContentType="application/vnd.openxmlformats-officedocument.drawingml.chart+xml"/>
  <Override PartName="/ppt/charts/chart16.xml" ContentType="application/vnd.openxmlformats-officedocument.drawingml.chart+xml"/>
  <Override PartName="/ppt/charts/chart14.xml" ContentType="application/vnd.openxmlformats-officedocument.drawingml.chart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6"/>
  </p:notesMasterIdLst>
  <p:handoutMasterIdLst>
    <p:handoutMasterId r:id="rId27"/>
  </p:handoutMasterIdLst>
  <p:sldIdLst>
    <p:sldId id="286" r:id="rId2"/>
    <p:sldId id="289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1" r:id="rId18"/>
    <p:sldId id="272" r:id="rId19"/>
    <p:sldId id="273" r:id="rId20"/>
    <p:sldId id="274" r:id="rId21"/>
    <p:sldId id="275" r:id="rId22"/>
    <p:sldId id="290" r:id="rId23"/>
    <p:sldId id="292" r:id="rId24"/>
    <p:sldId id="293" r:id="rId25"/>
  </p:sldIdLst>
  <p:sldSz cx="9144000" cy="6858000" type="screen4x3"/>
  <p:notesSz cx="6789738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lene%20weck\AppData\Local\Microsoft\Windows\Temporary%20Internet%20Files\Content.Outlook\2OG4J6MM\Data-2010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marlene%20weck\AppData\Local\Microsoft\Windows\Temporary%20Internet%20Files\Content.Outlook\2OG4J6MM\Data-2010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marlene%20weck\Desktop\Data-2010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marlene%20weck\Desktop\Data-2010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marlene%20weck\AppData\Local\Microsoft\Windows\Temporary%20Internet%20Files\Content.Outlook\2OG4J6MM\Data-2010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marlene%20weck\Desktop\Data-2010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marlene%20weck\AppData\Local\Microsoft\Windows\Temporary%20Internet%20Files\Content.Outlook\2OG4J6MM\Data-2010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marlene%20weck\AppData\Local\Microsoft\Windows\Temporary%20Internet%20Files\Content.Outlook\2OG4J6MM\Data-2010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marlene%20weck\AppData\Local\Microsoft\Windows\Temporary%20Internet%20Files\Content.Outlook\2OG4J6MM\Data-2010.xlsx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C:\Users\marlene%20weck\AppData\Local\Microsoft\Windows\Temporary%20Internet%20Files\Content.Outlook\2OG4J6MM\Data-2010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marlene%20weck\AppData\Local\Microsoft\Windows\Temporary%20Internet%20Files\Content.Outlook\2OG4J6MM\Data-201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rlene%20weck\AppData\Local\Microsoft\Windows\Temporary%20Internet%20Files\Content.Outlook\2OG4J6MM\Data-201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-laskentataulukko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arlene%20weck\Desktop\Data-2010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arlene%20weck\Desktop\Data-2010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marlene%20weck\Desktop\Data-2010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-laskentataulukko2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-laskentataulukko3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-laskentataulukko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4040386828212"/>
          <c:y val="0.12645348837209452"/>
          <c:w val="0.79377869877555485"/>
          <c:h val="0.6991761426860673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DATA!$C$113</c:f>
              <c:strCache>
                <c:ptCount val="1"/>
                <c:pt idx="0">
                  <c:v>Pankkien kone-
kielistämät tilisiirrot</c:v>
                </c:pt>
              </c:strCache>
            </c:strRef>
          </c:tx>
          <c:spPr>
            <a:solidFill>
              <a:srgbClr val="C41A08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DATA!$D$110:$M$110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DATA!$D$113:$M$113</c:f>
              <c:numCache>
                <c:formatCode>#,##0</c:formatCode>
                <c:ptCount val="10"/>
                <c:pt idx="0">
                  <c:v>70.415999999999997</c:v>
                </c:pt>
                <c:pt idx="1">
                  <c:v>69.304999999999993</c:v>
                </c:pt>
                <c:pt idx="2">
                  <c:v>58.088999999999999</c:v>
                </c:pt>
                <c:pt idx="3">
                  <c:v>52.006999999999998</c:v>
                </c:pt>
                <c:pt idx="4">
                  <c:v>51.279000000000003</c:v>
                </c:pt>
                <c:pt idx="5">
                  <c:v>48.756</c:v>
                </c:pt>
                <c:pt idx="6">
                  <c:v>46.716000000000001</c:v>
                </c:pt>
                <c:pt idx="7">
                  <c:v>45.720999999999997</c:v>
                </c:pt>
                <c:pt idx="8">
                  <c:v>33.287000000000006</c:v>
                </c:pt>
                <c:pt idx="9">
                  <c:v>39.345999999999997</c:v>
                </c:pt>
              </c:numCache>
            </c:numRef>
          </c:val>
        </c:ser>
        <c:ser>
          <c:idx val="1"/>
          <c:order val="1"/>
          <c:tx>
            <c:strRef>
              <c:f>DATA!$C$114</c:f>
              <c:strCache>
                <c:ptCount val="1"/>
                <c:pt idx="0">
                  <c:v>Ostotositteet 
ja shekit</c:v>
                </c:pt>
              </c:strCache>
            </c:strRef>
          </c:tx>
          <c:spPr>
            <a:solidFill>
              <a:srgbClr val="F88A68"/>
            </a:solidFill>
          </c:spPr>
          <c:invertIfNegative val="0"/>
          <c:dLbls>
            <c:dLbl>
              <c:idx val="0"/>
              <c:layout>
                <c:manualLayout>
                  <c:x val="3.0669755331844848E-3"/>
                  <c:y val="-1.84167338894712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681189545245056E-4"/>
                  <c:y val="-1.8814636537969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096672944130822E-3"/>
                  <c:y val="-1.792437282548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574936607500132E-4"/>
                  <c:y val="-2.46995361044986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822842059997041E-3"/>
                  <c:y val="-2.51059024598672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141376395747779E-3"/>
                  <c:y val="-2.74203442592932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640167860373224E-3"/>
                  <c:y val="-2.19993285723007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5173124545872201E-3"/>
                  <c:y val="-2.30780382103400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289885374497272E-3"/>
                  <c:y val="-2.39745467863029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5742544893756348E-4"/>
                  <c:y val="-2.31259537325276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88A68"/>
              </a:solidFill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DATA!$D$110:$M$110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DATA!$D$114:$M$114</c:f>
              <c:numCache>
                <c:formatCode>#,##0</c:formatCode>
                <c:ptCount val="10"/>
                <c:pt idx="0">
                  <c:v>11.673</c:v>
                </c:pt>
                <c:pt idx="1">
                  <c:v>8.8189999999999991</c:v>
                </c:pt>
                <c:pt idx="2">
                  <c:v>6.077</c:v>
                </c:pt>
                <c:pt idx="3">
                  <c:v>6.0179999999999998</c:v>
                </c:pt>
                <c:pt idx="4">
                  <c:v>5.399</c:v>
                </c:pt>
                <c:pt idx="5">
                  <c:v>4.7490000000000006</c:v>
                </c:pt>
                <c:pt idx="6">
                  <c:v>4.0940000000000003</c:v>
                </c:pt>
                <c:pt idx="7">
                  <c:v>2.8899999999999997</c:v>
                </c:pt>
                <c:pt idx="8">
                  <c:v>1.9909999999999999</c:v>
                </c:pt>
                <c:pt idx="9" formatCode="#,##0.0">
                  <c:v>0.80299999999999994</c:v>
                </c:pt>
              </c:numCache>
            </c:numRef>
          </c:val>
        </c:ser>
        <c:ser>
          <c:idx val="4"/>
          <c:order val="2"/>
          <c:tx>
            <c:strRef>
              <c:f>DATA!$C$112</c:f>
              <c:strCache>
                <c:ptCount val="1"/>
                <c:pt idx="0">
                  <c:v>Maksupääte-
tapahtumat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9552965483834581E-4"/>
                  <c:y val="-1.5284135994628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DATA!$D$110:$M$110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DATA!$D$112:$M$112</c:f>
              <c:numCache>
                <c:formatCode>#,##0</c:formatCode>
                <c:ptCount val="10"/>
                <c:pt idx="0">
                  <c:v>312.702</c:v>
                </c:pt>
                <c:pt idx="1">
                  <c:v>394.84500000000003</c:v>
                </c:pt>
                <c:pt idx="2">
                  <c:v>439.38799999999998</c:v>
                </c:pt>
                <c:pt idx="3">
                  <c:v>507.53699999999998</c:v>
                </c:pt>
                <c:pt idx="4">
                  <c:v>570.27499999999998</c:v>
                </c:pt>
                <c:pt idx="5">
                  <c:v>591.43399999999997</c:v>
                </c:pt>
                <c:pt idx="6">
                  <c:v>760.08699999999999</c:v>
                </c:pt>
                <c:pt idx="7">
                  <c:v>895.846</c:v>
                </c:pt>
                <c:pt idx="8">
                  <c:v>897.24099999999999</c:v>
                </c:pt>
                <c:pt idx="9">
                  <c:v>1040.2359999999999</c:v>
                </c:pt>
              </c:numCache>
            </c:numRef>
          </c:val>
        </c:ser>
        <c:ser>
          <c:idx val="3"/>
          <c:order val="3"/>
          <c:tx>
            <c:strRef>
              <c:f>DATA!$C$111</c:f>
              <c:strCache>
                <c:ptCount val="1"/>
                <c:pt idx="0">
                  <c:v>Konekieliset
 tilisiirrot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DATA!$D$110:$M$110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DATA!$D$111:$M$111</c:f>
              <c:numCache>
                <c:formatCode>#,##0</c:formatCode>
                <c:ptCount val="10"/>
                <c:pt idx="0">
                  <c:v>482.74899999999997</c:v>
                </c:pt>
                <c:pt idx="1">
                  <c:v>514.68399999999997</c:v>
                </c:pt>
                <c:pt idx="2">
                  <c:v>571.53200000000004</c:v>
                </c:pt>
                <c:pt idx="3">
                  <c:v>602.61299999999994</c:v>
                </c:pt>
                <c:pt idx="4">
                  <c:v>640.34500000000003</c:v>
                </c:pt>
                <c:pt idx="5">
                  <c:v>676.20100000000002</c:v>
                </c:pt>
                <c:pt idx="6">
                  <c:v>726.30100000000004</c:v>
                </c:pt>
                <c:pt idx="7">
                  <c:v>779.99400000000003</c:v>
                </c:pt>
                <c:pt idx="8">
                  <c:v>818.24699999999996</c:v>
                </c:pt>
                <c:pt idx="9">
                  <c:v>834.52200000000005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8175232"/>
        <c:axId val="80675584"/>
      </c:barChart>
      <c:lineChart>
        <c:grouping val="standard"/>
        <c:varyColors val="0"/>
        <c:ser>
          <c:idx val="0"/>
          <c:order val="4"/>
          <c:tx>
            <c:strRef>
              <c:f>DATA!$C$115</c:f>
              <c:strCache>
                <c:ptCount val="1"/>
                <c:pt idx="0">
                  <c:v>Konekielisyysaste 
(%, oikea asteikko)</c:v>
                </c:pt>
              </c:strCache>
            </c:strRef>
          </c:tx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DATA!$D$110:$M$110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DATA!$D$115:$M$115</c:f>
              <c:numCache>
                <c:formatCode>0.0</c:formatCode>
                <c:ptCount val="10"/>
                <c:pt idx="0">
                  <c:v>90.645554618592897</c:v>
                </c:pt>
                <c:pt idx="1">
                  <c:v>92.089934420287307</c:v>
                </c:pt>
                <c:pt idx="2">
                  <c:v>94.031547243662374</c:v>
                </c:pt>
                <c:pt idx="3">
                  <c:v>95.032850386286299</c:v>
                </c:pt>
                <c:pt idx="4">
                  <c:v>95.527650165943612</c:v>
                </c:pt>
                <c:pt idx="5">
                  <c:v>95.950088559880101</c:v>
                </c:pt>
                <c:pt idx="6">
                  <c:v>96.694635303975161</c:v>
                </c:pt>
                <c:pt idx="7">
                  <c:v>97.181073860608379</c:v>
                </c:pt>
                <c:pt idx="8">
                  <c:v>97.984996281627573</c:v>
                </c:pt>
                <c:pt idx="9">
                  <c:v>97.903344653291242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77504"/>
        <c:axId val="80687488"/>
      </c:lineChart>
      <c:catAx>
        <c:axId val="7817523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06755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0675584"/>
        <c:scaling>
          <c:orientation val="minMax"/>
          <c:max val="20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milj. kpl</a:t>
                </a:r>
              </a:p>
            </c:rich>
          </c:tx>
          <c:layout>
            <c:manualLayout>
              <c:xMode val="edge"/>
              <c:yMode val="edge"/>
              <c:x val="8.2528912558102879E-3"/>
              <c:y val="6.392224535438093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78175232"/>
        <c:crosses val="autoZero"/>
        <c:crossBetween val="between"/>
        <c:majorUnit val="400"/>
        <c:minorUnit val="100"/>
      </c:valAx>
      <c:catAx>
        <c:axId val="80677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0687488"/>
        <c:crosses val="autoZero"/>
        <c:auto val="0"/>
        <c:lblAlgn val="ctr"/>
        <c:lblOffset val="100"/>
        <c:noMultiLvlLbl val="0"/>
      </c:catAx>
      <c:valAx>
        <c:axId val="80687488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%</a:t>
                </a:r>
              </a:p>
            </c:rich>
          </c:tx>
          <c:layout>
            <c:manualLayout>
              <c:xMode val="edge"/>
              <c:yMode val="edge"/>
              <c:x val="0.93440121796502884"/>
              <c:y val="6.4782204151229567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0677504"/>
        <c:crosses val="max"/>
        <c:crossBetween val="between"/>
        <c:majorUnit val="20"/>
        <c:minorUnit val="5"/>
      </c:valAx>
    </c:plotArea>
    <c:legend>
      <c:legendPos val="b"/>
      <c:layout>
        <c:manualLayout>
          <c:xMode val="edge"/>
          <c:yMode val="edge"/>
          <c:x val="5.0000044797889838E-2"/>
          <c:y val="0.90136331470416331"/>
          <c:w val="0.89999991040422034"/>
          <c:h val="8.713434014578090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799420245661171E-2"/>
          <c:y val="0.14501510574018228"/>
          <c:w val="0.86694096051710878"/>
          <c:h val="0.6712887921530156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DATA!$C$329</c:f>
              <c:strCache>
                <c:ptCount val="1"/>
                <c:pt idx="0">
                  <c:v>Pankki-
kortit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DATA!$D$328:$M$328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DATA!$D$329:$M$329</c:f>
              <c:numCache>
                <c:formatCode>0.0</c:formatCode>
                <c:ptCount val="10"/>
                <c:pt idx="0">
                  <c:v>12.164899999999999</c:v>
                </c:pt>
                <c:pt idx="1">
                  <c:v>13.785500000000001</c:v>
                </c:pt>
                <c:pt idx="2">
                  <c:v>14.833</c:v>
                </c:pt>
                <c:pt idx="3">
                  <c:v>16.241099999999999</c:v>
                </c:pt>
                <c:pt idx="4">
                  <c:v>17.805700000000002</c:v>
                </c:pt>
                <c:pt idx="5">
                  <c:v>20.8018</c:v>
                </c:pt>
                <c:pt idx="6">
                  <c:v>22.534800000000001</c:v>
                </c:pt>
                <c:pt idx="7">
                  <c:v>19.9147</c:v>
                </c:pt>
                <c:pt idx="8">
                  <c:v>17.249099999999999</c:v>
                </c:pt>
                <c:pt idx="9">
                  <c:v>11.8231</c:v>
                </c:pt>
              </c:numCache>
            </c:numRef>
          </c:val>
        </c:ser>
        <c:ser>
          <c:idx val="5"/>
          <c:order val="1"/>
          <c:tx>
            <c:strRef>
              <c:f>DATA!$C$330</c:f>
              <c:strCache>
                <c:ptCount val="1"/>
                <c:pt idx="0">
                  <c:v>Offline-debit
-kortit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DATA!$D$328:$M$328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DATA!$D$330:$M$330</c:f>
              <c:numCache>
                <c:formatCode>General</c:formatCode>
                <c:ptCount val="10"/>
                <c:pt idx="7" formatCode="0.0">
                  <c:v>0.39610000000000001</c:v>
                </c:pt>
                <c:pt idx="8" formatCode="0.0">
                  <c:v>2.8134999999999999</c:v>
                </c:pt>
                <c:pt idx="9" formatCode="0.0">
                  <c:v>11.6683</c:v>
                </c:pt>
              </c:numCache>
            </c:numRef>
          </c:val>
        </c:ser>
        <c:ser>
          <c:idx val="1"/>
          <c:order val="2"/>
          <c:tx>
            <c:strRef>
              <c:f>DATA!$C$331</c:f>
              <c:strCache>
                <c:ptCount val="1"/>
                <c:pt idx="0">
                  <c:v>Online-debit 
-kortit</c:v>
                </c:pt>
              </c:strCache>
            </c:strRef>
          </c:tx>
          <c:spPr>
            <a:solidFill>
              <a:srgbClr val="F7744B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9.0334236675700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DATA!$D$328:$M$328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DATA!$D$331:$M$331</c:f>
              <c:numCache>
                <c:formatCode>0.0</c:formatCode>
                <c:ptCount val="10"/>
                <c:pt idx="0">
                  <c:v>5.3999999999999999E-2</c:v>
                </c:pt>
                <c:pt idx="1">
                  <c:v>0.312</c:v>
                </c:pt>
                <c:pt idx="2">
                  <c:v>0.71940000000000004</c:v>
                </c:pt>
                <c:pt idx="3">
                  <c:v>1.2605</c:v>
                </c:pt>
                <c:pt idx="4">
                  <c:v>1.9676</c:v>
                </c:pt>
                <c:pt idx="5">
                  <c:v>2.8967000000000001</c:v>
                </c:pt>
                <c:pt idx="6">
                  <c:v>4.0278999999999998</c:v>
                </c:pt>
                <c:pt idx="7">
                  <c:v>5.1947000000000001</c:v>
                </c:pt>
                <c:pt idx="8">
                  <c:v>5.6166999999999998</c:v>
                </c:pt>
                <c:pt idx="9">
                  <c:v>6.5076999999999998</c:v>
                </c:pt>
              </c:numCache>
            </c:numRef>
          </c:val>
        </c:ser>
        <c:ser>
          <c:idx val="3"/>
          <c:order val="3"/>
          <c:tx>
            <c:strRef>
              <c:f>DATA!$C$332</c:f>
              <c:strCache>
                <c:ptCount val="1"/>
                <c:pt idx="0">
                  <c:v>Yleisluotto- ja 
maksuaikakortit </c:v>
                </c:pt>
              </c:strCache>
            </c:strRef>
          </c:tx>
          <c:spPr>
            <a:solidFill>
              <a:srgbClr val="55B414"/>
            </a:solidFill>
          </c:spPr>
          <c:invertIfNegative val="0"/>
          <c:cat>
            <c:numRef>
              <c:f>DATA!$D$328:$M$328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DATA!$D$332:$M$332</c:f>
              <c:numCache>
                <c:formatCode>0.0</c:formatCode>
                <c:ptCount val="10"/>
                <c:pt idx="0">
                  <c:v>3.992360904380118</c:v>
                </c:pt>
                <c:pt idx="1">
                  <c:v>4.0810000000000004</c:v>
                </c:pt>
                <c:pt idx="2">
                  <c:v>4.2142020000000002</c:v>
                </c:pt>
                <c:pt idx="3">
                  <c:v>4.3</c:v>
                </c:pt>
                <c:pt idx="4">
                  <c:v>4.5281000000000002</c:v>
                </c:pt>
                <c:pt idx="5">
                  <c:v>5.3244999999999996</c:v>
                </c:pt>
                <c:pt idx="6">
                  <c:v>5.7436000000000007</c:v>
                </c:pt>
                <c:pt idx="7">
                  <c:v>7.7096</c:v>
                </c:pt>
                <c:pt idx="8">
                  <c:v>7.8258000000000001</c:v>
                </c:pt>
                <c:pt idx="9">
                  <c:v>8.3507999999999996</c:v>
                </c:pt>
              </c:numCache>
            </c:numRef>
          </c:val>
        </c:ser>
        <c:ser>
          <c:idx val="0"/>
          <c:order val="4"/>
          <c:tx>
            <c:strRef>
              <c:f>DATA!$C$333</c:f>
              <c:strCache>
                <c:ptCount val="1"/>
                <c:pt idx="0">
                  <c:v>Erityis-
maksukortit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DATA!$D$328:$M$328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DATA!$D$333:$M$333</c:f>
              <c:numCache>
                <c:formatCode>0.0</c:formatCode>
                <c:ptCount val="10"/>
                <c:pt idx="0">
                  <c:v>2.362939454028353</c:v>
                </c:pt>
                <c:pt idx="1">
                  <c:v>2.5089999999999999</c:v>
                </c:pt>
                <c:pt idx="2">
                  <c:v>2.5199729999999998</c:v>
                </c:pt>
                <c:pt idx="3">
                  <c:v>2.5878069999999997</c:v>
                </c:pt>
                <c:pt idx="4">
                  <c:v>2.9049999999999998</c:v>
                </c:pt>
                <c:pt idx="5">
                  <c:v>2.9898000000000002</c:v>
                </c:pt>
                <c:pt idx="6">
                  <c:v>3.0310999999999999</c:v>
                </c:pt>
                <c:pt idx="7">
                  <c:v>3.2014</c:v>
                </c:pt>
                <c:pt idx="8">
                  <c:v>2.4599000000000002</c:v>
                </c:pt>
                <c:pt idx="9">
                  <c:v>2.3144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2290432"/>
        <c:axId val="92595328"/>
      </c:barChart>
      <c:barChart>
        <c:barDir val="col"/>
        <c:grouping val="clustered"/>
        <c:varyColors val="0"/>
        <c:ser>
          <c:idx val="4"/>
          <c:order val="5"/>
          <c:tx>
            <c:strRef>
              <c:f>DATA!$C$334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numRef>
              <c:f>DATA!$D$328:$M$328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DATA!$D$334:$M$334</c:f>
              <c:numCache>
                <c:formatCode>0.0</c:formatCode>
                <c:ptCount val="10"/>
                <c:pt idx="0">
                  <c:v>18.574200358408472</c:v>
                </c:pt>
                <c:pt idx="1">
                  <c:v>20.6875</c:v>
                </c:pt>
                <c:pt idx="2">
                  <c:v>22.286574999999999</c:v>
                </c:pt>
                <c:pt idx="3">
                  <c:v>24.389406999999999</c:v>
                </c:pt>
                <c:pt idx="4">
                  <c:v>27.206400000000002</c:v>
                </c:pt>
                <c:pt idx="5">
                  <c:v>32.012799999999999</c:v>
                </c:pt>
                <c:pt idx="6">
                  <c:v>35.337400000000002</c:v>
                </c:pt>
                <c:pt idx="7">
                  <c:v>36.416499999999999</c:v>
                </c:pt>
                <c:pt idx="8">
                  <c:v>35.964999999999996</c:v>
                </c:pt>
                <c:pt idx="9">
                  <c:v>40.664299999999997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2597248"/>
        <c:axId val="92599040"/>
      </c:barChart>
      <c:catAx>
        <c:axId val="9229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925953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259532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mrd. euroa</a:t>
                </a:r>
              </a:p>
            </c:rich>
          </c:tx>
          <c:layout>
            <c:manualLayout>
              <c:xMode val="edge"/>
              <c:yMode val="edge"/>
              <c:x val="3.0852619854454873E-2"/>
              <c:y val="7.994952876840415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92290432"/>
        <c:crosses val="autoZero"/>
        <c:crossBetween val="between"/>
      </c:valAx>
      <c:catAx>
        <c:axId val="92597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2599040"/>
        <c:crosses val="autoZero"/>
        <c:auto val="0"/>
        <c:lblAlgn val="ctr"/>
        <c:lblOffset val="100"/>
        <c:noMultiLvlLbl val="0"/>
      </c:catAx>
      <c:valAx>
        <c:axId val="92599040"/>
        <c:scaling>
          <c:orientation val="minMax"/>
        </c:scaling>
        <c:delete val="0"/>
        <c:axPos val="r"/>
        <c:numFmt formatCode="0.0" sourceLinked="1"/>
        <c:majorTickMark val="none"/>
        <c:minorTickMark val="none"/>
        <c:tickLblPos val="none"/>
        <c:crossAx val="92597248"/>
        <c:crosses val="max"/>
        <c:crossBetween val="between"/>
      </c:valAx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5.0535551033648984E-2"/>
          <c:y val="0.8946519286715191"/>
          <c:w val="0.89979336852556335"/>
          <c:h val="9.2144904651146192E-2"/>
        </c:manualLayout>
      </c:layout>
      <c:overlay val="0"/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814391500463916E-2"/>
          <c:y val="0.15760322255790649"/>
          <c:w val="0.84927817811762985"/>
          <c:h val="0.66368135064198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DATA!$C$342</c:f>
              <c:strCache>
                <c:ptCount val="1"/>
                <c:pt idx="0">
                  <c:v>Offline-debit- 
ja pankkikortit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DATA!$D$339:$M$339</c:f>
              <c:numCache>
                <c:formatCode>0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DATA!$D$342:$M$342</c:f>
              <c:numCache>
                <c:formatCode>0</c:formatCode>
                <c:ptCount val="10"/>
                <c:pt idx="0">
                  <c:v>99.74799084214574</c:v>
                </c:pt>
                <c:pt idx="1">
                  <c:v>118.1798012359133</c:v>
                </c:pt>
                <c:pt idx="2">
                  <c:v>134.81468244620797</c:v>
                </c:pt>
                <c:pt idx="3">
                  <c:v>140.95884321052554</c:v>
                </c:pt>
                <c:pt idx="4">
                  <c:v>154.8402449067589</c:v>
                </c:pt>
                <c:pt idx="5">
                  <c:v>178.85439389278287</c:v>
                </c:pt>
                <c:pt idx="6">
                  <c:v>191.40430302771804</c:v>
                </c:pt>
                <c:pt idx="7">
                  <c:v>162.02175846249463</c:v>
                </c:pt>
                <c:pt idx="8">
                  <c:v>144.10053769205231</c:v>
                </c:pt>
                <c:pt idx="9">
                  <c:v>164.54610685310345</c:v>
                </c:pt>
              </c:numCache>
            </c:numRef>
          </c:val>
        </c:ser>
        <c:ser>
          <c:idx val="3"/>
          <c:order val="1"/>
          <c:tx>
            <c:strRef>
              <c:f>DATA!$C$343</c:f>
              <c:strCache>
                <c:ptCount val="1"/>
                <c:pt idx="0">
                  <c:v>Online-debit 
-kortit</c:v>
                </c:pt>
              </c:strCache>
            </c:strRef>
          </c:tx>
          <c:spPr>
            <a:solidFill>
              <a:srgbClr val="F7744B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9.5852876250464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98442367601246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7635626125247053E-3"/>
                  <c:y val="-9.46943565589053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076213097329776E-2"/>
                  <c:y val="-8.63858029830871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DATA!$D$339:$M$339</c:f>
              <c:numCache>
                <c:formatCode>0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DATA!$D$343:$M$343</c:f>
              <c:numCache>
                <c:formatCode>0</c:formatCode>
                <c:ptCount val="10"/>
                <c:pt idx="0">
                  <c:v>3.331431750545307</c:v>
                </c:pt>
                <c:pt idx="1">
                  <c:v>17.049589529310555</c:v>
                </c:pt>
                <c:pt idx="2">
                  <c:v>30.82582125635825</c:v>
                </c:pt>
                <c:pt idx="3">
                  <c:v>45.952577122490133</c:v>
                </c:pt>
                <c:pt idx="4">
                  <c:v>65.713112582086453</c:v>
                </c:pt>
                <c:pt idx="5">
                  <c:v>87.387193799329651</c:v>
                </c:pt>
                <c:pt idx="6">
                  <c:v>104.47333340643469</c:v>
                </c:pt>
                <c:pt idx="7">
                  <c:v>118.05709654246414</c:v>
                </c:pt>
                <c:pt idx="8">
                  <c:v>120.717265701663</c:v>
                </c:pt>
                <c:pt idx="9">
                  <c:v>129.33429050320268</c:v>
                </c:pt>
              </c:numCache>
            </c:numRef>
          </c:val>
        </c:ser>
        <c:ser>
          <c:idx val="1"/>
          <c:order val="2"/>
          <c:tx>
            <c:strRef>
              <c:f>DATA!$C$344</c:f>
              <c:strCache>
                <c:ptCount val="1"/>
                <c:pt idx="0">
                  <c:v>Yleisluotto- ja 
maksuaikakortit </c:v>
                </c:pt>
              </c:strCache>
            </c:strRef>
          </c:tx>
          <c:spPr>
            <a:solidFill>
              <a:srgbClr val="55B414"/>
            </a:solidFill>
          </c:spPr>
          <c:invertIfNegative val="0"/>
          <c:dLbls>
            <c:dLbl>
              <c:idx val="5"/>
              <c:layout>
                <c:manualLayout>
                  <c:x val="-5.6246068415007761E-4"/>
                  <c:y val="6.40594396999475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219648163814607E-3"/>
                  <c:y val="-9.5193916470411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4923754365424901E-4"/>
                  <c:y val="4.07434720206809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DATA!$D$339:$M$339</c:f>
              <c:numCache>
                <c:formatCode>0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DATA!$D$344:$M$344</c:f>
              <c:numCache>
                <c:formatCode>0</c:formatCode>
                <c:ptCount val="10"/>
                <c:pt idx="0">
                  <c:v>32.051749066405684</c:v>
                </c:pt>
                <c:pt idx="1">
                  <c:v>32.268147670580426</c:v>
                </c:pt>
                <c:pt idx="2">
                  <c:v>29.288578712037097</c:v>
                </c:pt>
                <c:pt idx="3">
                  <c:v>26.966574376952074</c:v>
                </c:pt>
                <c:pt idx="4">
                  <c:v>24.766368315792921</c:v>
                </c:pt>
                <c:pt idx="5">
                  <c:v>26.071955227858222</c:v>
                </c:pt>
                <c:pt idx="6">
                  <c:v>23.000178658023021</c:v>
                </c:pt>
                <c:pt idx="7">
                  <c:v>25.322278836861994</c:v>
                </c:pt>
                <c:pt idx="8">
                  <c:v>27.460237701908952</c:v>
                </c:pt>
                <c:pt idx="9">
                  <c:v>30.84046472784437</c:v>
                </c:pt>
              </c:numCache>
            </c:numRef>
          </c:val>
        </c:ser>
        <c:ser>
          <c:idx val="2"/>
          <c:order val="3"/>
          <c:tx>
            <c:strRef>
              <c:f>DATA!$C$345</c:f>
              <c:strCache>
                <c:ptCount val="1"/>
                <c:pt idx="0">
                  <c:v>Erityis-
maksukortit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5"/>
              <c:layout>
                <c:manualLayout>
                  <c:x val="1.0675473417062185E-3"/>
                  <c:y val="3.85105185114709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5432420121029644E-4"/>
                  <c:y val="2.82179984299546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4110106071448191E-4"/>
                  <c:y val="1.02294010831727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7212207978143539E-4"/>
                  <c:y val="5.88608448113175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4771263096239834E-4"/>
                  <c:y val="5.45424269096278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DATA!$D$339:$M$339</c:f>
              <c:numCache>
                <c:formatCode>0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DATA!$D$345:$M$345</c:f>
              <c:numCache>
                <c:formatCode>0</c:formatCode>
                <c:ptCount val="10"/>
                <c:pt idx="0">
                  <c:v>23.562910396370704</c:v>
                </c:pt>
                <c:pt idx="1">
                  <c:v>23.50333319963098</c:v>
                </c:pt>
                <c:pt idx="2">
                  <c:v>22.523283444260503</c:v>
                </c:pt>
                <c:pt idx="3">
                  <c:v>23.031470801025907</c:v>
                </c:pt>
                <c:pt idx="4">
                  <c:v>21.147987814654481</c:v>
                </c:pt>
                <c:pt idx="5">
                  <c:v>19.563891508759895</c:v>
                </c:pt>
                <c:pt idx="6">
                  <c:v>20.139312754804891</c:v>
                </c:pt>
                <c:pt idx="7">
                  <c:v>25.620971125605529</c:v>
                </c:pt>
                <c:pt idx="8">
                  <c:v>18.266733789770438</c:v>
                </c:pt>
                <c:pt idx="9">
                  <c:v>18.622854240731336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0847872"/>
        <c:axId val="110849408"/>
      </c:barChart>
      <c:catAx>
        <c:axId val="1108478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0849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084940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kpl / vuosi</a:t>
                </a:r>
              </a:p>
            </c:rich>
          </c:tx>
          <c:layout>
            <c:manualLayout>
              <c:xMode val="edge"/>
              <c:yMode val="edge"/>
              <c:x val="9.2718107914764748E-3"/>
              <c:y val="8.623287026079228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0847872"/>
        <c:crosses val="autoZero"/>
        <c:crossBetween val="between"/>
        <c:majorUnit val="20"/>
        <c:minorUnit val="10"/>
      </c:valAx>
    </c:plotArea>
    <c:legend>
      <c:legendPos val="b"/>
      <c:layout>
        <c:manualLayout>
          <c:xMode val="edge"/>
          <c:yMode val="edge"/>
          <c:x val="0.12668442612897687"/>
          <c:y val="0.91266382918351463"/>
          <c:w val="0.68057876569429221"/>
          <c:h val="7.956463984473755E-2"/>
        </c:manualLayout>
      </c:layout>
      <c:overlay val="0"/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76569105332422"/>
          <c:y val="0.16314199395770393"/>
          <c:w val="0.84454076422804214"/>
          <c:h val="0.64826895292193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DATA!$C$355</c:f>
              <c:strCache>
                <c:ptCount val="1"/>
                <c:pt idx="0">
                  <c:v>Offline-debit- 
ja pankkikortit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 rot="-5400000" vert="horz" anchor="ctr" anchorCtr="1"/>
              <a:lstStyle/>
              <a:p>
                <a:pPr>
                  <a:defRPr/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DATA!$D$352:$M$352</c:f>
              <c:numCache>
                <c:formatCode>0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DATA!$D$355:$M$355</c:f>
              <c:numCache>
                <c:formatCode>0</c:formatCode>
                <c:ptCount val="10"/>
                <c:pt idx="0">
                  <c:v>4174.9505711303818</c:v>
                </c:pt>
                <c:pt idx="1">
                  <c:v>4497.8041984508673</c:v>
                </c:pt>
                <c:pt idx="2">
                  <c:v>4819.3123390706096</c:v>
                </c:pt>
                <c:pt idx="3">
                  <c:v>5146.2543097752887</c:v>
                </c:pt>
                <c:pt idx="4">
                  <c:v>5531.4022493174161</c:v>
                </c:pt>
                <c:pt idx="5">
                  <c:v>6457.4409203043806</c:v>
                </c:pt>
                <c:pt idx="6">
                  <c:v>6865.4679283681762</c:v>
                </c:pt>
                <c:pt idx="7">
                  <c:v>5785.3560773469635</c:v>
                </c:pt>
                <c:pt idx="8">
                  <c:v>5195.7906600803144</c:v>
                </c:pt>
                <c:pt idx="9">
                  <c:v>6113.8853442844038</c:v>
                </c:pt>
              </c:numCache>
            </c:numRef>
          </c:val>
        </c:ser>
        <c:ser>
          <c:idx val="3"/>
          <c:order val="1"/>
          <c:tx>
            <c:strRef>
              <c:f>DATA!$C$356</c:f>
              <c:strCache>
                <c:ptCount val="1"/>
                <c:pt idx="0">
                  <c:v>Online-debit 
-kortit</c:v>
                </c:pt>
              </c:strCache>
            </c:strRef>
          </c:tx>
          <c:spPr>
            <a:solidFill>
              <a:srgbClr val="F7744B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/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DATA!$D$352:$M$352</c:f>
              <c:numCache>
                <c:formatCode>0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DATA!$D$356:$M$356</c:f>
              <c:numCache>
                <c:formatCode>0</c:formatCode>
                <c:ptCount val="10"/>
                <c:pt idx="0">
                  <c:v>95.373502062010445</c:v>
                </c:pt>
                <c:pt idx="1">
                  <c:v>383.43369792306743</c:v>
                </c:pt>
                <c:pt idx="2">
                  <c:v>679.91463735050672</c:v>
                </c:pt>
                <c:pt idx="3">
                  <c:v>956.3021869390592</c:v>
                </c:pt>
                <c:pt idx="4">
                  <c:v>1290.5578599669948</c:v>
                </c:pt>
                <c:pt idx="5">
                  <c:v>1677.7650804536056</c:v>
                </c:pt>
                <c:pt idx="6">
                  <c:v>2103.1783949969426</c:v>
                </c:pt>
                <c:pt idx="7">
                  <c:v>2442.1926185577863</c:v>
                </c:pt>
                <c:pt idx="8">
                  <c:v>2432.2994750594789</c:v>
                </c:pt>
                <c:pt idx="9">
                  <c:v>2620.1518614685847</c:v>
                </c:pt>
              </c:numCache>
            </c:numRef>
          </c:val>
        </c:ser>
        <c:ser>
          <c:idx val="1"/>
          <c:order val="2"/>
          <c:tx>
            <c:strRef>
              <c:f>DATA!$C$357</c:f>
              <c:strCache>
                <c:ptCount val="1"/>
                <c:pt idx="0">
                  <c:v>Yleisluotto- ja 
maksuaikakortit </c:v>
                </c:pt>
              </c:strCache>
            </c:strRef>
          </c:tx>
          <c:spPr>
            <a:solidFill>
              <a:srgbClr val="55B414"/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DATA!$D$352:$M$352</c:f>
              <c:numCache>
                <c:formatCode>0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DATA!$D$357:$M$357</c:f>
              <c:numCache>
                <c:formatCode>0</c:formatCode>
                <c:ptCount val="10"/>
                <c:pt idx="0">
                  <c:v>1967.4032449265187</c:v>
                </c:pt>
                <c:pt idx="1">
                  <c:v>1946.070806267483</c:v>
                </c:pt>
                <c:pt idx="2">
                  <c:v>1767.7963549232702</c:v>
                </c:pt>
                <c:pt idx="3">
                  <c:v>1588.4420523410126</c:v>
                </c:pt>
                <c:pt idx="4">
                  <c:v>1484.5742762532375</c:v>
                </c:pt>
                <c:pt idx="5">
                  <c:v>1576.64860383169</c:v>
                </c:pt>
                <c:pt idx="6">
                  <c:v>1465.9146014649959</c:v>
                </c:pt>
                <c:pt idx="7">
                  <c:v>1693.2267416322591</c:v>
                </c:pt>
                <c:pt idx="8">
                  <c:v>1795.5671806167397</c:v>
                </c:pt>
                <c:pt idx="9">
                  <c:v>2051.1888386716446</c:v>
                </c:pt>
              </c:numCache>
            </c:numRef>
          </c:val>
        </c:ser>
        <c:ser>
          <c:idx val="2"/>
          <c:order val="3"/>
          <c:tx>
            <c:strRef>
              <c:f>DATA!$C$358</c:f>
              <c:strCache>
                <c:ptCount val="1"/>
                <c:pt idx="0">
                  <c:v>Erityis-
maksukortit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DATA!$D$352:$M$352</c:f>
              <c:numCache>
                <c:formatCode>0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DATA!$D$358:$M$358</c:f>
              <c:numCache>
                <c:formatCode>0</c:formatCode>
                <c:ptCount val="10"/>
                <c:pt idx="0">
                  <c:v>1017.6341849559208</c:v>
                </c:pt>
                <c:pt idx="1">
                  <c:v>1006.3776021820224</c:v>
                </c:pt>
                <c:pt idx="2">
                  <c:v>945.9677691813913</c:v>
                </c:pt>
                <c:pt idx="3">
                  <c:v>962.59510892308151</c:v>
                </c:pt>
                <c:pt idx="4">
                  <c:v>931.5375982042649</c:v>
                </c:pt>
                <c:pt idx="5">
                  <c:v>854.49712766869584</c:v>
                </c:pt>
                <c:pt idx="6">
                  <c:v>882.67326732673268</c:v>
                </c:pt>
                <c:pt idx="7">
                  <c:v>1221.1160697257508</c:v>
                </c:pt>
                <c:pt idx="8">
                  <c:v>990.69673781715665</c:v>
                </c:pt>
                <c:pt idx="9">
                  <c:v>1175.4189944134077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0916352"/>
        <c:axId val="110917888"/>
      </c:barChart>
      <c:catAx>
        <c:axId val="11091635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09178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091788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0916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6464191976003"/>
          <c:y val="0.89574930320789314"/>
          <c:w val="0.68057876569429221"/>
          <c:h val="7.956463984473755E-2"/>
        </c:manualLayout>
      </c:layout>
      <c:overlay val="0"/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9651254728276"/>
          <c:y val="0.20742652990247459"/>
          <c:w val="0.7991367670920283"/>
          <c:h val="0.61789269791279233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DATA!$C$365</c:f>
              <c:strCache>
                <c:ptCount val="1"/>
                <c:pt idx="0">
                  <c:v>Tiedostosiirto-
sopimukset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9780183727034092E-3"/>
                  <c:y val="-7.53521005952680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DATA!$D$364:$M$364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DATA!$D$365:$M$365</c:f>
              <c:numCache>
                <c:formatCode>0</c:formatCode>
                <c:ptCount val="10"/>
                <c:pt idx="0">
                  <c:v>211.584</c:v>
                </c:pt>
                <c:pt idx="1">
                  <c:v>210.38300000000001</c:v>
                </c:pt>
                <c:pt idx="2">
                  <c:v>213.464</c:v>
                </c:pt>
                <c:pt idx="3">
                  <c:v>212.89699999999999</c:v>
                </c:pt>
                <c:pt idx="4">
                  <c:v>220.423</c:v>
                </c:pt>
                <c:pt idx="5">
                  <c:v>232.458</c:v>
                </c:pt>
                <c:pt idx="6">
                  <c:v>225.857</c:v>
                </c:pt>
                <c:pt idx="7">
                  <c:v>231.50299999999999</c:v>
                </c:pt>
                <c:pt idx="8">
                  <c:v>232.155</c:v>
                </c:pt>
                <c:pt idx="9">
                  <c:v>232.67400000000001</c:v>
                </c:pt>
              </c:numCache>
            </c:numRef>
          </c:val>
        </c:ser>
        <c:ser>
          <c:idx val="0"/>
          <c:order val="1"/>
          <c:tx>
            <c:strRef>
              <c:f>DATA!$C$366</c:f>
              <c:strCache>
                <c:ptCount val="1"/>
                <c:pt idx="0">
                  <c:v>Verkkopankki-
sopimukset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numFmt formatCode="#,##0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DATA!$D$364:$M$364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DATA!$D$366:$M$366</c:f>
              <c:numCache>
                <c:formatCode>0</c:formatCode>
                <c:ptCount val="10"/>
                <c:pt idx="0">
                  <c:v>2576.2249999999999</c:v>
                </c:pt>
                <c:pt idx="1">
                  <c:v>2790.654</c:v>
                </c:pt>
                <c:pt idx="2">
                  <c:v>2922.97</c:v>
                </c:pt>
                <c:pt idx="3">
                  <c:v>3238.808</c:v>
                </c:pt>
                <c:pt idx="4">
                  <c:v>3579.288</c:v>
                </c:pt>
                <c:pt idx="5">
                  <c:v>3855.9409999999998</c:v>
                </c:pt>
                <c:pt idx="6">
                  <c:v>4281.5870000000004</c:v>
                </c:pt>
                <c:pt idx="7">
                  <c:v>4685.0169999999998</c:v>
                </c:pt>
                <c:pt idx="8">
                  <c:v>4928.3599999999997</c:v>
                </c:pt>
                <c:pt idx="9">
                  <c:v>5238.2110000000002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10971136"/>
        <c:axId val="110994560"/>
      </c:barChart>
      <c:lineChart>
        <c:grouping val="standard"/>
        <c:varyColors val="0"/>
        <c:ser>
          <c:idx val="1"/>
          <c:order val="2"/>
          <c:tx>
            <c:strRef>
              <c:f>DATA!$C$367</c:f>
              <c:strCache>
                <c:ptCount val="1"/>
                <c:pt idx="0">
                  <c:v>Verkkopankkitapahtumat
(milj. kpl, oikea asteikko)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1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/>
                      <a:t>110,4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16948261739181E-3"/>
                  <c:y val="3.0672920400148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DATA!$D$364:$M$364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DATA!$D$367:$M$367</c:f>
              <c:numCache>
                <c:formatCode>0.0</c:formatCode>
                <c:ptCount val="10"/>
                <c:pt idx="0">
                  <c:v>110.387</c:v>
                </c:pt>
                <c:pt idx="1">
                  <c:v>145.261</c:v>
                </c:pt>
                <c:pt idx="2">
                  <c:v>160.05000000000001</c:v>
                </c:pt>
                <c:pt idx="3">
                  <c:v>205.17599999999999</c:v>
                </c:pt>
                <c:pt idx="4">
                  <c:v>283.67700000000002</c:v>
                </c:pt>
                <c:pt idx="5">
                  <c:v>287.51799999999997</c:v>
                </c:pt>
                <c:pt idx="6">
                  <c:v>309.58499999999998</c:v>
                </c:pt>
                <c:pt idx="7">
                  <c:v>329.553</c:v>
                </c:pt>
                <c:pt idx="8">
                  <c:v>354.07799999999997</c:v>
                </c:pt>
                <c:pt idx="9">
                  <c:v>390.57299999999998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996480"/>
        <c:axId val="111002752"/>
      </c:lineChart>
      <c:catAx>
        <c:axId val="11097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09945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0994560"/>
        <c:scaling>
          <c:orientation val="minMax"/>
          <c:max val="60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1 000 kpl</a:t>
                </a:r>
              </a:p>
            </c:rich>
          </c:tx>
          <c:layout>
            <c:manualLayout>
              <c:xMode val="edge"/>
              <c:yMode val="edge"/>
              <c:x val="8.6918968475163949E-3"/>
              <c:y val="0.1394659349444264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0971136"/>
        <c:crosses val="autoZero"/>
        <c:crossBetween val="between"/>
        <c:majorUnit val="1000"/>
        <c:minorUnit val="100"/>
      </c:valAx>
      <c:catAx>
        <c:axId val="11099648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fi-FI" b="0"/>
                  <a:t>milj. kpl</a:t>
                </a:r>
              </a:p>
            </c:rich>
          </c:tx>
          <c:layout>
            <c:manualLayout>
              <c:xMode val="edge"/>
              <c:yMode val="edge"/>
              <c:x val="0.89413733906063975"/>
              <c:y val="0.14051941088671308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111002752"/>
        <c:crosses val="autoZero"/>
        <c:auto val="0"/>
        <c:lblAlgn val="ctr"/>
        <c:lblOffset val="100"/>
        <c:noMultiLvlLbl val="0"/>
      </c:catAx>
      <c:valAx>
        <c:axId val="111002752"/>
        <c:scaling>
          <c:orientation val="minMax"/>
          <c:max val="600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0996480"/>
        <c:crosses val="max"/>
        <c:crossBetween val="between"/>
        <c:majorUnit val="100"/>
        <c:minorUnit val="10"/>
      </c:valAx>
    </c:plotArea>
    <c:legend>
      <c:legendPos val="r"/>
      <c:layout>
        <c:manualLayout>
          <c:xMode val="edge"/>
          <c:yMode val="edge"/>
          <c:x val="0.10525105326473964"/>
          <c:y val="0.90304458924853759"/>
          <c:w val="0.81175411271442832"/>
          <c:h val="8.518588514319665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48256645994846E-2"/>
          <c:y val="0.13722579272185573"/>
          <c:w val="0.86069629901237166"/>
          <c:h val="0.7067790309995041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DATA!$C$380</c:f>
              <c:strCache>
                <c:ptCount val="1"/>
                <c:pt idx="0">
                  <c:v>Tupas-tunnistukset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5"/>
              <c:layout>
                <c:manualLayout>
                  <c:x val="-4.1219279408254775E-3"/>
                  <c:y val="-5.67167019530423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DATA!$F$379:$M$379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DATA!$F$380:$M$380</c:f>
              <c:numCache>
                <c:formatCode>General</c:formatCode>
                <c:ptCount val="8"/>
                <c:pt idx="0">
                  <c:v>4.8000000000000001E-2</c:v>
                </c:pt>
                <c:pt idx="1">
                  <c:v>0.96299999999999997</c:v>
                </c:pt>
                <c:pt idx="2">
                  <c:v>2.488</c:v>
                </c:pt>
                <c:pt idx="3">
                  <c:v>4.0289999999999999</c:v>
                </c:pt>
                <c:pt idx="4">
                  <c:v>6.5179999999999998</c:v>
                </c:pt>
                <c:pt idx="5">
                  <c:v>10.61</c:v>
                </c:pt>
                <c:pt idx="6">
                  <c:v>13.513999999999999</c:v>
                </c:pt>
                <c:pt idx="7">
                  <c:v>21.683</c:v>
                </c:pt>
              </c:numCache>
            </c:numRef>
          </c:val>
        </c:ser>
        <c:ser>
          <c:idx val="1"/>
          <c:order val="1"/>
          <c:tx>
            <c:strRef>
              <c:f>DATA!$C$381</c:f>
              <c:strCache>
                <c:ptCount val="1"/>
                <c:pt idx="0">
                  <c:v>Verkkomaksut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5"/>
              <c:layout>
                <c:manualLayout>
                  <c:x val="-1.4359775276024027E-3"/>
                  <c:y val="6.3483756373353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DATA!$F$379:$M$379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DATA!$F$381:$M$381</c:f>
              <c:numCache>
                <c:formatCode>General</c:formatCode>
                <c:ptCount val="8"/>
                <c:pt idx="0">
                  <c:v>2.847</c:v>
                </c:pt>
                <c:pt idx="1">
                  <c:v>5.2370000000000001</c:v>
                </c:pt>
                <c:pt idx="2">
                  <c:v>7.7320000000000002</c:v>
                </c:pt>
                <c:pt idx="3">
                  <c:v>11.407999999999999</c:v>
                </c:pt>
                <c:pt idx="4">
                  <c:v>15.624000000000001</c:v>
                </c:pt>
                <c:pt idx="5">
                  <c:v>19.184000000000001</c:v>
                </c:pt>
                <c:pt idx="6">
                  <c:v>23.137</c:v>
                </c:pt>
                <c:pt idx="7">
                  <c:v>29.898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0562304"/>
        <c:axId val="110572288"/>
      </c:barChart>
      <c:catAx>
        <c:axId val="1105623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05722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0572288"/>
        <c:scaling>
          <c:orientation val="minMax"/>
          <c:max val="33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0562304"/>
        <c:crosses val="autoZero"/>
        <c:crossBetween val="between"/>
        <c:majorUnit val="5"/>
        <c:minorUnit val="1"/>
      </c:valAx>
    </c:plotArea>
    <c:legend>
      <c:legendPos val="b"/>
      <c:layout>
        <c:manualLayout>
          <c:xMode val="edge"/>
          <c:yMode val="edge"/>
          <c:x val="0.2588778618915536"/>
          <c:y val="0.90683752904653847"/>
          <c:w val="0.48746953066138776"/>
          <c:h val="7.5528694048379183E-2"/>
        </c:manualLayout>
      </c:layout>
      <c:overlay val="0"/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891069988800429E-2"/>
          <c:y val="0.13186919202667241"/>
          <c:w val="0.82521204457285979"/>
          <c:h val="0.6474549194864156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DATA!$C$388</c:f>
              <c:strCache>
                <c:ptCount val="1"/>
                <c:pt idx="0">
                  <c:v>Lähetys- ja vastaanotto-
sopimukset (yritykset)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8.60337914087017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033791408701727E-3"/>
                  <c:y val="-1.9596588033428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DATA!$H$385:$M$385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DATA!$H$388:$M$388</c:f>
              <c:numCache>
                <c:formatCode>General</c:formatCode>
                <c:ptCount val="6"/>
                <c:pt idx="0">
                  <c:v>59.302999999999997</c:v>
                </c:pt>
                <c:pt idx="1">
                  <c:v>76.326999999999998</c:v>
                </c:pt>
                <c:pt idx="2">
                  <c:v>95.43</c:v>
                </c:pt>
                <c:pt idx="3">
                  <c:v>109.515</c:v>
                </c:pt>
                <c:pt idx="4">
                  <c:v>134.941</c:v>
                </c:pt>
                <c:pt idx="5">
                  <c:v>181.72300000000001</c:v>
                </c:pt>
              </c:numCache>
            </c:numRef>
          </c:val>
        </c:ser>
        <c:ser>
          <c:idx val="0"/>
          <c:order val="1"/>
          <c:tx>
            <c:strRef>
              <c:f>DATA!$C$393</c:f>
              <c:strCache>
                <c:ptCount val="1"/>
                <c:pt idx="0">
                  <c:v>Vastaanottoilmoitukset
(kuluttajat)</c:v>
                </c:pt>
              </c:strCache>
            </c:strRef>
          </c:tx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DATA!$H$385:$M$385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DATA!$H$393:$M$393</c:f>
              <c:numCache>
                <c:formatCode>General</c:formatCode>
                <c:ptCount val="6"/>
                <c:pt idx="2">
                  <c:v>97.4</c:v>
                </c:pt>
                <c:pt idx="3">
                  <c:v>275.66899999999998</c:v>
                </c:pt>
                <c:pt idx="4">
                  <c:v>666.43799999999999</c:v>
                </c:pt>
                <c:pt idx="5">
                  <c:v>1092.21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0690688"/>
        <c:axId val="110693376"/>
      </c:barChart>
      <c:lineChart>
        <c:grouping val="standard"/>
        <c:varyColors val="0"/>
        <c:ser>
          <c:idx val="4"/>
          <c:order val="2"/>
          <c:tx>
            <c:strRef>
              <c:f>DATA!$C$391</c:f>
              <c:strCache>
                <c:ptCount val="1"/>
                <c:pt idx="0">
                  <c:v>Finvoice-sanomat 
(milj. kpl, oikea asteikko)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rgbClr val="A29B6C"/>
                </a:solidFill>
              </a:ln>
            </c:spPr>
          </c:marker>
          <c:dLbls>
            <c:dLbl>
              <c:idx val="4"/>
              <c:layout>
                <c:manualLayout>
                  <c:x val="-3.5356275301358195E-2"/>
                  <c:y val="-3.85219543507511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DATA!$H$385:$L$385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DATA!$H$391:$M$391</c:f>
              <c:numCache>
                <c:formatCode>General</c:formatCode>
                <c:ptCount val="6"/>
                <c:pt idx="0">
                  <c:v>0.260434</c:v>
                </c:pt>
                <c:pt idx="1">
                  <c:v>1.070289</c:v>
                </c:pt>
                <c:pt idx="2">
                  <c:v>2.7199239999999998</c:v>
                </c:pt>
                <c:pt idx="3">
                  <c:v>5.192476000000001</c:v>
                </c:pt>
                <c:pt idx="4">
                  <c:v>8.4026299999999985</c:v>
                </c:pt>
                <c:pt idx="5">
                  <c:v>14.371551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707456"/>
        <c:axId val="110708992"/>
      </c:lineChart>
      <c:catAx>
        <c:axId val="1106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0693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693376"/>
        <c:scaling>
          <c:orientation val="minMax"/>
          <c:max val="13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0690688"/>
        <c:crosses val="autoZero"/>
        <c:crossBetween val="between"/>
        <c:majorUnit val="200"/>
        <c:minorUnit val="100"/>
      </c:valAx>
      <c:catAx>
        <c:axId val="110707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0708992"/>
        <c:crosses val="autoZero"/>
        <c:auto val="1"/>
        <c:lblAlgn val="ctr"/>
        <c:lblOffset val="100"/>
        <c:noMultiLvlLbl val="0"/>
      </c:catAx>
      <c:valAx>
        <c:axId val="110708992"/>
        <c:scaling>
          <c:orientation val="minMax"/>
          <c:max val="15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070745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7.1777792780791494E-2"/>
          <c:y val="0.85760164981230158"/>
          <c:w val="0.85772180438229984"/>
          <c:h val="0.1046436830531326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90715111681051"/>
          <c:y val="0.19032676791784661"/>
          <c:w val="0.79111588159042356"/>
          <c:h val="0.608230518172551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DATA!$C$406</c:f>
              <c:strCache>
                <c:ptCount val="1"/>
                <c:pt idx="0">
                  <c:v>Konttorit yhteensä
(vasen asteikko)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DATA!$D$399:$M$399</c:f>
              <c:strCach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2005*)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strCache>
            </c:strRef>
          </c:cat>
          <c:val>
            <c:numRef>
              <c:f>DATA!$D$406:$M$406</c:f>
              <c:numCache>
                <c:formatCode>General</c:formatCode>
                <c:ptCount val="10"/>
                <c:pt idx="0">
                  <c:v>1571</c:v>
                </c:pt>
                <c:pt idx="1">
                  <c:v>1573</c:v>
                </c:pt>
                <c:pt idx="2">
                  <c:v>1564</c:v>
                </c:pt>
                <c:pt idx="3">
                  <c:v>1583</c:v>
                </c:pt>
                <c:pt idx="4">
                  <c:v>1783</c:v>
                </c:pt>
                <c:pt idx="5">
                  <c:v>1756</c:v>
                </c:pt>
                <c:pt idx="6">
                  <c:v>1693</c:v>
                </c:pt>
                <c:pt idx="7">
                  <c:v>1672</c:v>
                </c:pt>
                <c:pt idx="8">
                  <c:v>1606</c:v>
                </c:pt>
                <c:pt idx="9">
                  <c:v>1605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33"/>
        <c:axId val="110741760"/>
        <c:axId val="110755840"/>
      </c:barChart>
      <c:lineChart>
        <c:grouping val="standard"/>
        <c:varyColors val="0"/>
        <c:ser>
          <c:idx val="0"/>
          <c:order val="1"/>
          <c:tx>
            <c:strRef>
              <c:f>DATA!$C$417</c:f>
              <c:strCache>
                <c:ptCount val="1"/>
                <c:pt idx="0">
                  <c:v>Henkilökunta yhteensä
(1000 kpl oikea asteikko)</c:v>
                </c:pt>
              </c:strCache>
            </c:strRef>
          </c:tx>
          <c:dLbls>
            <c:dLbl>
              <c:idx val="9"/>
              <c:layout>
                <c:manualLayout>
                  <c:x val="-8.7455837384477174E-3"/>
                  <c:y val="1.725321582626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DATA!$D$399:$M$399</c:f>
              <c:strCach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2005*)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strCache>
            </c:strRef>
          </c:cat>
          <c:val>
            <c:numRef>
              <c:f>DATA!$D$417:$M$417</c:f>
              <c:numCache>
                <c:formatCode>0.0</c:formatCode>
                <c:ptCount val="10"/>
                <c:pt idx="0">
                  <c:v>24.771000000000001</c:v>
                </c:pt>
                <c:pt idx="1">
                  <c:v>24.489000000000001</c:v>
                </c:pt>
                <c:pt idx="2">
                  <c:v>23.382000000000001</c:v>
                </c:pt>
                <c:pt idx="3">
                  <c:v>22.8</c:v>
                </c:pt>
                <c:pt idx="4">
                  <c:v>22.994</c:v>
                </c:pt>
                <c:pt idx="5">
                  <c:v>24.768999999999998</c:v>
                </c:pt>
                <c:pt idx="6">
                  <c:v>24.981000000000002</c:v>
                </c:pt>
                <c:pt idx="7">
                  <c:v>25.683</c:v>
                </c:pt>
                <c:pt idx="8">
                  <c:v>24.879000000000001</c:v>
                </c:pt>
                <c:pt idx="9">
                  <c:v>24.696000000000002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758912"/>
        <c:axId val="110757376"/>
      </c:lineChart>
      <c:catAx>
        <c:axId val="11074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07558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0755840"/>
        <c:scaling>
          <c:orientation val="minMax"/>
          <c:max val="35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0741760"/>
        <c:crosses val="autoZero"/>
        <c:crossBetween val="between"/>
        <c:majorUnit val="500"/>
        <c:minorUnit val="100"/>
      </c:valAx>
      <c:valAx>
        <c:axId val="110757376"/>
        <c:scaling>
          <c:orientation val="minMax"/>
          <c:max val="30"/>
        </c:scaling>
        <c:delete val="0"/>
        <c:axPos val="r"/>
        <c:numFmt formatCode="0.0" sourceLinked="1"/>
        <c:majorTickMark val="out"/>
        <c:minorTickMark val="none"/>
        <c:tickLblPos val="nextTo"/>
        <c:crossAx val="110758912"/>
        <c:crosses val="max"/>
        <c:crossBetween val="between"/>
      </c:valAx>
      <c:catAx>
        <c:axId val="110758912"/>
        <c:scaling>
          <c:orientation val="minMax"/>
        </c:scaling>
        <c:delete val="1"/>
        <c:axPos val="b"/>
        <c:majorTickMark val="out"/>
        <c:minorTickMark val="none"/>
        <c:tickLblPos val="nextTo"/>
        <c:crossAx val="11075737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5.7340844435461669E-2"/>
          <c:y val="0.85954896919665935"/>
          <c:w val="0.88404928331548049"/>
          <c:h val="7.5491159194872065E-2"/>
        </c:manualLayout>
      </c:layout>
      <c:overlay val="0"/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28597232470352E-2"/>
          <c:y val="0.20951411381641355"/>
          <c:w val="0.85773542325900853"/>
          <c:h val="0.6270328937810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DATA!$C$424</c:f>
              <c:strCache>
                <c:ptCount val="1"/>
                <c:pt idx="0">
                  <c:v>Käteis-
automaatit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DATA!$D$423:$M$423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DATA!$D$424:$M$424</c:f>
              <c:numCache>
                <c:formatCode>0</c:formatCode>
                <c:ptCount val="10"/>
                <c:pt idx="0">
                  <c:v>2132</c:v>
                </c:pt>
                <c:pt idx="1">
                  <c:v>2110</c:v>
                </c:pt>
                <c:pt idx="2">
                  <c:v>2001</c:v>
                </c:pt>
                <c:pt idx="3">
                  <c:v>1729</c:v>
                </c:pt>
                <c:pt idx="4">
                  <c:v>1689</c:v>
                </c:pt>
                <c:pt idx="5">
                  <c:v>1669</c:v>
                </c:pt>
                <c:pt idx="6">
                  <c:v>1658</c:v>
                </c:pt>
                <c:pt idx="7">
                  <c:v>1652</c:v>
                </c:pt>
                <c:pt idx="8">
                  <c:v>1653</c:v>
                </c:pt>
                <c:pt idx="9">
                  <c:v>1649</c:v>
                </c:pt>
              </c:numCache>
            </c:numRef>
          </c:val>
        </c:ser>
        <c:ser>
          <c:idx val="1"/>
          <c:order val="1"/>
          <c:tx>
            <c:strRef>
              <c:f>DATA!$C$425</c:f>
              <c:strCache>
                <c:ptCount val="1"/>
                <c:pt idx="0">
                  <c:v>Tilisiirto-
automaatit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DATA!$D$423:$M$423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DATA!$D$425:$M$425</c:f>
              <c:numCache>
                <c:formatCode>0</c:formatCode>
                <c:ptCount val="10"/>
                <c:pt idx="0">
                  <c:v>2200</c:v>
                </c:pt>
                <c:pt idx="1">
                  <c:v>2107</c:v>
                </c:pt>
                <c:pt idx="2">
                  <c:v>1954</c:v>
                </c:pt>
                <c:pt idx="3">
                  <c:v>1741</c:v>
                </c:pt>
                <c:pt idx="4">
                  <c:v>1696</c:v>
                </c:pt>
                <c:pt idx="5">
                  <c:v>1610</c:v>
                </c:pt>
                <c:pt idx="6">
                  <c:v>1560</c:v>
                </c:pt>
                <c:pt idx="7">
                  <c:v>1509</c:v>
                </c:pt>
                <c:pt idx="8">
                  <c:v>1223</c:v>
                </c:pt>
                <c:pt idx="9">
                  <c:v>1173</c:v>
                </c:pt>
              </c:numCache>
            </c:numRef>
          </c:val>
        </c:ser>
        <c:ser>
          <c:idx val="2"/>
          <c:order val="2"/>
          <c:tx>
            <c:strRef>
              <c:f>DATA!$C$426</c:f>
              <c:strCache>
                <c:ptCount val="1"/>
                <c:pt idx="0">
                  <c:v>Monipalvelu- 
pääte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DATA!$D$423:$M$423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DATA!$D$426:$M$426</c:f>
              <c:numCache>
                <c:formatCode>0</c:formatCode>
                <c:ptCount val="10"/>
                <c:pt idx="0">
                  <c:v>1112</c:v>
                </c:pt>
                <c:pt idx="1">
                  <c:v>1160</c:v>
                </c:pt>
                <c:pt idx="2">
                  <c:v>1220</c:v>
                </c:pt>
                <c:pt idx="3">
                  <c:v>1328</c:v>
                </c:pt>
                <c:pt idx="4">
                  <c:v>1293</c:v>
                </c:pt>
                <c:pt idx="5">
                  <c:v>1249</c:v>
                </c:pt>
                <c:pt idx="6">
                  <c:v>1237</c:v>
                </c:pt>
                <c:pt idx="7">
                  <c:v>1212</c:v>
                </c:pt>
                <c:pt idx="8">
                  <c:v>1164</c:v>
                </c:pt>
                <c:pt idx="9">
                  <c:v>1038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0808448"/>
        <c:axId val="111350912"/>
      </c:barChart>
      <c:catAx>
        <c:axId val="11080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135091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11350912"/>
        <c:scaling>
          <c:orientation val="minMax"/>
          <c:max val="27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 dirty="0"/>
                  <a:t>kpl</a:t>
                </a:r>
              </a:p>
            </c:rich>
          </c:tx>
          <c:layout>
            <c:manualLayout>
              <c:xMode val="edge"/>
              <c:yMode val="edge"/>
              <c:x val="1.7581377828843416E-2"/>
              <c:y val="0.1638627454092402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0808448"/>
        <c:crosses val="autoZero"/>
        <c:crossBetween val="between"/>
        <c:majorUnit val="500"/>
        <c:minorUnit val="100"/>
      </c:valAx>
    </c:plotArea>
    <c:legend>
      <c:legendPos val="r"/>
      <c:layout>
        <c:manualLayout>
          <c:xMode val="edge"/>
          <c:yMode val="edge"/>
          <c:x val="5.6172012089105335E-2"/>
          <c:y val="0.91035962426641237"/>
          <c:w val="0.87620247472474655"/>
          <c:h val="8.6102753415985459E-2"/>
        </c:manualLayout>
      </c:layout>
      <c:overlay val="0"/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14766195832248"/>
          <c:y val="0.15179744521140162"/>
          <c:w val="0.84874728047240289"/>
          <c:h val="0.669314067760586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DATA!$C$444</c:f>
              <c:strCache>
                <c:ptCount val="1"/>
                <c:pt idx="0">
                  <c:v>Nostot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DATA!$D$443:$M$443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DATA!$D$444:$M$444</c:f>
              <c:numCache>
                <c:formatCode>0</c:formatCode>
                <c:ptCount val="10"/>
                <c:pt idx="0">
                  <c:v>247.5</c:v>
                </c:pt>
                <c:pt idx="1">
                  <c:v>240.91800000000001</c:v>
                </c:pt>
                <c:pt idx="2">
                  <c:v>230.49</c:v>
                </c:pt>
                <c:pt idx="3">
                  <c:v>220.77199999999999</c:v>
                </c:pt>
                <c:pt idx="4">
                  <c:v>209.05199999999999</c:v>
                </c:pt>
                <c:pt idx="5">
                  <c:v>196.99299999999999</c:v>
                </c:pt>
                <c:pt idx="6">
                  <c:v>190.101</c:v>
                </c:pt>
                <c:pt idx="7">
                  <c:v>186.09100000000001</c:v>
                </c:pt>
                <c:pt idx="8">
                  <c:v>179.59300000000002</c:v>
                </c:pt>
                <c:pt idx="9">
                  <c:v>171.797</c:v>
                </c:pt>
              </c:numCache>
            </c:numRef>
          </c:val>
        </c:ser>
        <c:ser>
          <c:idx val="1"/>
          <c:order val="1"/>
          <c:tx>
            <c:strRef>
              <c:f>DATA!$C$445</c:f>
              <c:strCache>
                <c:ptCount val="1"/>
                <c:pt idx="0">
                  <c:v>Tilisiirrot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DATA!$D$443:$M$443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DATA!$D$445:$M$445</c:f>
              <c:numCache>
                <c:formatCode>0</c:formatCode>
                <c:ptCount val="10"/>
                <c:pt idx="0">
                  <c:v>76.251999999999995</c:v>
                </c:pt>
                <c:pt idx="1">
                  <c:v>69.069999999999993</c:v>
                </c:pt>
                <c:pt idx="2">
                  <c:v>59.954999999999998</c:v>
                </c:pt>
                <c:pt idx="3">
                  <c:v>53.631999999999998</c:v>
                </c:pt>
                <c:pt idx="4">
                  <c:v>42.055999999999997</c:v>
                </c:pt>
                <c:pt idx="5">
                  <c:v>34.924999999999997</c:v>
                </c:pt>
                <c:pt idx="6">
                  <c:v>29.297000000000001</c:v>
                </c:pt>
                <c:pt idx="7">
                  <c:v>24.361000000000001</c:v>
                </c:pt>
                <c:pt idx="8">
                  <c:v>21.181999999999999</c:v>
                </c:pt>
                <c:pt idx="9">
                  <c:v>16.184999999999999</c:v>
                </c:pt>
              </c:numCache>
            </c:numRef>
          </c:val>
        </c:ser>
        <c:ser>
          <c:idx val="2"/>
          <c:order val="2"/>
          <c:tx>
            <c:strRef>
              <c:f>DATA!$C$448</c:f>
              <c:strCache>
                <c:ptCount val="1"/>
                <c:pt idx="0">
                  <c:v>Saldo-/tapahtumakysely</c:v>
                </c:pt>
              </c:strCache>
            </c:strRef>
          </c:tx>
          <c:spPr>
            <a:solidFill>
              <a:srgbClr val="F88A68"/>
            </a:solidFill>
          </c:spPr>
          <c:invertIfNegative val="0"/>
          <c:cat>
            <c:numRef>
              <c:f>DATA!$D$443:$M$443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DATA!$D$448:$M$448</c:f>
              <c:numCache>
                <c:formatCode>0</c:formatCode>
                <c:ptCount val="10"/>
                <c:pt idx="0">
                  <c:v>123.47</c:v>
                </c:pt>
                <c:pt idx="1">
                  <c:v>122.929</c:v>
                </c:pt>
                <c:pt idx="2">
                  <c:v>109.226</c:v>
                </c:pt>
                <c:pt idx="3">
                  <c:v>97.839999999999989</c:v>
                </c:pt>
                <c:pt idx="4">
                  <c:v>89.22</c:v>
                </c:pt>
                <c:pt idx="5">
                  <c:v>66.790999999999997</c:v>
                </c:pt>
                <c:pt idx="6">
                  <c:v>61.317999999999998</c:v>
                </c:pt>
                <c:pt idx="7">
                  <c:v>52.624000000000002</c:v>
                </c:pt>
                <c:pt idx="8">
                  <c:v>55.142000000000003</c:v>
                </c:pt>
                <c:pt idx="9">
                  <c:v>49.954999999999998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1379584"/>
        <c:axId val="111381120"/>
      </c:barChart>
      <c:catAx>
        <c:axId val="11137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13811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13811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milj. kpl</a:t>
                </a:r>
              </a:p>
            </c:rich>
          </c:tx>
          <c:layout>
            <c:manualLayout>
              <c:xMode val="edge"/>
              <c:yMode val="edge"/>
              <c:x val="9.5993421496721049E-3"/>
              <c:y val="8.5330947527569395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1379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535030427512787"/>
          <c:y val="0.903164594030615"/>
          <c:w val="0.75701723521871489"/>
          <c:h val="7.2325175569269956E-2"/>
        </c:manualLayout>
      </c:layout>
      <c:overlay val="0"/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60625293169297E-2"/>
          <c:y val="0.152452565656956"/>
          <c:w val="0.84139996278425144"/>
          <c:h val="0.658558167449993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DATA!$C$462</c:f>
              <c:strCache>
                <c:ptCount val="1"/>
                <c:pt idx="0">
                  <c:v>Pankkiautomaatti-
nostot (mrd. euroa)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DATA!$D$461:$M$461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DATA!$D$462:$M$462</c:f>
              <c:numCache>
                <c:formatCode>0.0</c:formatCode>
                <c:ptCount val="10"/>
                <c:pt idx="0">
                  <c:v>17.383299999999998</c:v>
                </c:pt>
                <c:pt idx="1">
                  <c:v>17.281300000000002</c:v>
                </c:pt>
                <c:pt idx="2">
                  <c:v>17.382999999999999</c:v>
                </c:pt>
                <c:pt idx="3">
                  <c:v>17.1663</c:v>
                </c:pt>
                <c:pt idx="4">
                  <c:v>16.937000000000001</c:v>
                </c:pt>
                <c:pt idx="5">
                  <c:v>16.576000000000001</c:v>
                </c:pt>
                <c:pt idx="6">
                  <c:v>16.436</c:v>
                </c:pt>
                <c:pt idx="7">
                  <c:v>16.628299999999999</c:v>
                </c:pt>
                <c:pt idx="8">
                  <c:v>16.437200000000001</c:v>
                </c:pt>
                <c:pt idx="9">
                  <c:v>15.653499999999999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1441408"/>
        <c:axId val="111452544"/>
      </c:barChart>
      <c:lineChart>
        <c:grouping val="standard"/>
        <c:varyColors val="0"/>
        <c:ser>
          <c:idx val="0"/>
          <c:order val="1"/>
          <c:tx>
            <c:strRef>
              <c:f>DATA!$C$463</c:f>
              <c:strCache>
                <c:ptCount val="1"/>
                <c:pt idx="0">
                  <c:v>Automaattinoston keskimääräinen 
euromäärä (oikea asteikko)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DATA!$D$461:$M$461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DATA!$D$463:$M$463</c:f>
              <c:numCache>
                <c:formatCode>0.0</c:formatCode>
                <c:ptCount val="10"/>
                <c:pt idx="0">
                  <c:v>70.23555555555555</c:v>
                </c:pt>
                <c:pt idx="1">
                  <c:v>71.731045417943037</c:v>
                </c:pt>
                <c:pt idx="2">
                  <c:v>75.417588615558159</c:v>
                </c:pt>
                <c:pt idx="3">
                  <c:v>77.75578424800247</c:v>
                </c:pt>
                <c:pt idx="4">
                  <c:v>81.018119893614994</c:v>
                </c:pt>
                <c:pt idx="5">
                  <c:v>84.145121907885056</c:v>
                </c:pt>
                <c:pt idx="6">
                  <c:v>86.459303212502832</c:v>
                </c:pt>
                <c:pt idx="7">
                  <c:v>89.355745307403367</c:v>
                </c:pt>
                <c:pt idx="8">
                  <c:v>91.524725351210776</c:v>
                </c:pt>
                <c:pt idx="9">
                  <c:v>91.116259306041428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1454464"/>
        <c:axId val="111460352"/>
      </c:lineChart>
      <c:catAx>
        <c:axId val="11144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1452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1452544"/>
        <c:scaling>
          <c:orientation val="minMax"/>
          <c:max val="22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mrd. euroa</a:t>
                </a:r>
              </a:p>
            </c:rich>
          </c:tx>
          <c:layout>
            <c:manualLayout>
              <c:xMode val="edge"/>
              <c:yMode val="edge"/>
              <c:x val="9.6024673105114915E-3"/>
              <c:y val="0.1070238874424580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1441408"/>
        <c:crosses val="autoZero"/>
        <c:crossBetween val="between"/>
        <c:minorUnit val="5"/>
      </c:valAx>
      <c:catAx>
        <c:axId val="111454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1460352"/>
        <c:crosses val="autoZero"/>
        <c:auto val="0"/>
        <c:lblAlgn val="ctr"/>
        <c:lblOffset val="100"/>
        <c:noMultiLvlLbl val="0"/>
      </c:catAx>
      <c:valAx>
        <c:axId val="111460352"/>
        <c:scaling>
          <c:orientation val="minMax"/>
          <c:max val="16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euroa</a:t>
                </a:r>
              </a:p>
            </c:rich>
          </c:tx>
          <c:layout>
            <c:manualLayout>
              <c:xMode val="edge"/>
              <c:yMode val="edge"/>
              <c:x val="0.92418324913126615"/>
              <c:y val="8.690504798983687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111454464"/>
        <c:crosses val="max"/>
        <c:crossBetween val="between"/>
        <c:majorUnit val="40"/>
        <c:minorUnit val="10"/>
      </c:valAx>
    </c:plotArea>
    <c:legend>
      <c:legendPos val="r"/>
      <c:layout>
        <c:manualLayout>
          <c:xMode val="edge"/>
          <c:yMode val="edge"/>
          <c:x val="6.3627956449158682E-2"/>
          <c:y val="0.8781044350588264"/>
          <c:w val="0.86673550890566498"/>
          <c:h val="0.10876131049656523"/>
        </c:manualLayout>
      </c:layout>
      <c:overlay val="0"/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469635604124399E-2"/>
          <c:y val="0.14508946139471462"/>
          <c:w val="0.86002449497847067"/>
          <c:h val="0.66067379041410734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DATA!$C$11</c:f>
              <c:strCache>
                <c:ptCount val="1"/>
                <c:pt idx="0">
                  <c:v>Viesti-
siirrot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DATA!$D$10:$M$10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DATA!$D$11:$M$11</c:f>
              <c:numCache>
                <c:formatCode>0</c:formatCode>
                <c:ptCount val="10"/>
                <c:pt idx="0">
                  <c:v>100.756</c:v>
                </c:pt>
                <c:pt idx="1">
                  <c:v>110.419</c:v>
                </c:pt>
                <c:pt idx="2">
                  <c:v>139.483</c:v>
                </c:pt>
                <c:pt idx="3">
                  <c:v>149.40100000000001</c:v>
                </c:pt>
                <c:pt idx="4">
                  <c:v>168.37799999999999</c:v>
                </c:pt>
                <c:pt idx="5">
                  <c:v>186.19200000000001</c:v>
                </c:pt>
                <c:pt idx="6">
                  <c:v>210.15799999999999</c:v>
                </c:pt>
                <c:pt idx="7">
                  <c:v>217.69800000000001</c:v>
                </c:pt>
                <c:pt idx="8">
                  <c:v>225.67500000000001</c:v>
                </c:pt>
                <c:pt idx="9">
                  <c:v>251.72200000000001</c:v>
                </c:pt>
              </c:numCache>
            </c:numRef>
          </c:val>
        </c:ser>
        <c:ser>
          <c:idx val="2"/>
          <c:order val="1"/>
          <c:tx>
            <c:strRef>
              <c:f>DATA!$C$12</c:f>
              <c:strCache>
                <c:ptCount val="1"/>
                <c:pt idx="0">
                  <c:v>Viite- 
siirrot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DATA!$D$10:$M$10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DATA!$D$12:$M$12</c:f>
              <c:numCache>
                <c:formatCode>0</c:formatCode>
                <c:ptCount val="10"/>
                <c:pt idx="0">
                  <c:v>250.51</c:v>
                </c:pt>
                <c:pt idx="1">
                  <c:v>266.096</c:v>
                </c:pt>
                <c:pt idx="2">
                  <c:v>282.10500000000002</c:v>
                </c:pt>
                <c:pt idx="3">
                  <c:v>298.96499999999997</c:v>
                </c:pt>
                <c:pt idx="4">
                  <c:v>314.36</c:v>
                </c:pt>
                <c:pt idx="5">
                  <c:v>332.69799999999998</c:v>
                </c:pt>
                <c:pt idx="6">
                  <c:v>351.4</c:v>
                </c:pt>
                <c:pt idx="7">
                  <c:v>397.67</c:v>
                </c:pt>
                <c:pt idx="8">
                  <c:v>417.68099999999998</c:v>
                </c:pt>
                <c:pt idx="9">
                  <c:v>423.50700000000001</c:v>
                </c:pt>
              </c:numCache>
            </c:numRef>
          </c:val>
        </c:ser>
        <c:ser>
          <c:idx val="3"/>
          <c:order val="2"/>
          <c:tx>
            <c:strRef>
              <c:f>DATA!$C$13</c:f>
              <c:strCache>
                <c:ptCount val="1"/>
                <c:pt idx="0">
                  <c:v>Suora-
veloitukset</c:v>
                </c:pt>
              </c:strCache>
            </c:strRef>
          </c:tx>
          <c:spPr>
            <a:solidFill>
              <a:srgbClr val="55B414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DATA!$D$10:$M$10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DATA!$D$13:$M$13</c:f>
              <c:numCache>
                <c:formatCode>0</c:formatCode>
                <c:ptCount val="10"/>
                <c:pt idx="0">
                  <c:v>47.837000000000003</c:v>
                </c:pt>
                <c:pt idx="1">
                  <c:v>53.929000000000002</c:v>
                </c:pt>
                <c:pt idx="2">
                  <c:v>64.412000000000006</c:v>
                </c:pt>
                <c:pt idx="3">
                  <c:v>68.771000000000001</c:v>
                </c:pt>
                <c:pt idx="4">
                  <c:v>72.111000000000004</c:v>
                </c:pt>
                <c:pt idx="5">
                  <c:v>71.710999999999999</c:v>
                </c:pt>
                <c:pt idx="6">
                  <c:v>76.340999999999994</c:v>
                </c:pt>
                <c:pt idx="7">
                  <c:v>82.016000000000005</c:v>
                </c:pt>
                <c:pt idx="8">
                  <c:v>84.016000000000005</c:v>
                </c:pt>
                <c:pt idx="9">
                  <c:v>83.825999999999993</c:v>
                </c:pt>
              </c:numCache>
            </c:numRef>
          </c:val>
        </c:ser>
        <c:ser>
          <c:idx val="5"/>
          <c:order val="3"/>
          <c:tx>
            <c:strRef>
              <c:f>DATA!$C$14</c:f>
              <c:strCache>
                <c:ptCount val="1"/>
                <c:pt idx="0">
                  <c:v>Toistuvais-
suoritukset</c:v>
                </c:pt>
              </c:strCache>
            </c:strRef>
          </c:tx>
          <c:spPr>
            <a:solidFill>
              <a:srgbClr val="FFA78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DATA!$D$10:$M$10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DATA!$D$14:$M$14</c:f>
              <c:numCache>
                <c:formatCode>0</c:formatCode>
                <c:ptCount val="10"/>
                <c:pt idx="0">
                  <c:v>83.646000000000001</c:v>
                </c:pt>
                <c:pt idx="1">
                  <c:v>84.24</c:v>
                </c:pt>
                <c:pt idx="2">
                  <c:v>85.531999999999996</c:v>
                </c:pt>
                <c:pt idx="3">
                  <c:v>85.475999999999999</c:v>
                </c:pt>
                <c:pt idx="4">
                  <c:v>85.495999999999995</c:v>
                </c:pt>
                <c:pt idx="5">
                  <c:v>85.6</c:v>
                </c:pt>
                <c:pt idx="6">
                  <c:v>88.402000000000001</c:v>
                </c:pt>
                <c:pt idx="7">
                  <c:v>82.61</c:v>
                </c:pt>
                <c:pt idx="8">
                  <c:v>90.875</c:v>
                </c:pt>
                <c:pt idx="9">
                  <c:v>75.466999999999999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0730752"/>
        <c:axId val="81015168"/>
      </c:barChart>
      <c:lineChart>
        <c:grouping val="stacked"/>
        <c:varyColors val="0"/>
        <c:ser>
          <c:idx val="0"/>
          <c:order val="4"/>
          <c:tx>
            <c:strRef>
              <c:f>DATA!$C$15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DATA!$D$10:$M$10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DATA!$D$15:$M$15</c:f>
              <c:numCache>
                <c:formatCode>0</c:formatCode>
                <c:ptCount val="10"/>
                <c:pt idx="0">
                  <c:v>482.74899999999997</c:v>
                </c:pt>
                <c:pt idx="1">
                  <c:v>514.68399999999997</c:v>
                </c:pt>
                <c:pt idx="2">
                  <c:v>571.53200000000004</c:v>
                </c:pt>
                <c:pt idx="3">
                  <c:v>602.61299999999994</c:v>
                </c:pt>
                <c:pt idx="4">
                  <c:v>640.34500000000003</c:v>
                </c:pt>
                <c:pt idx="5">
                  <c:v>676.20100000000002</c:v>
                </c:pt>
                <c:pt idx="6">
                  <c:v>726.30100000000004</c:v>
                </c:pt>
                <c:pt idx="7">
                  <c:v>779.99400000000003</c:v>
                </c:pt>
                <c:pt idx="8">
                  <c:v>818.24699999999996</c:v>
                </c:pt>
                <c:pt idx="9">
                  <c:v>834.52200000000005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730752"/>
        <c:axId val="81015168"/>
      </c:lineChart>
      <c:catAx>
        <c:axId val="8073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10151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1015168"/>
        <c:scaling>
          <c:orientation val="minMax"/>
          <c:max val="9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milj. kpl</a:t>
                </a:r>
              </a:p>
            </c:rich>
          </c:tx>
          <c:layout>
            <c:manualLayout>
              <c:xMode val="edge"/>
              <c:yMode val="edge"/>
              <c:x val="3.6835458083435982E-2"/>
              <c:y val="7.3361925029756719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0730752"/>
        <c:crosses val="autoZero"/>
        <c:crossBetween val="between"/>
        <c:majorUnit val="100"/>
        <c:minorUnit val="50"/>
      </c:valAx>
    </c:plotArea>
    <c:legend>
      <c:legendPos val="b"/>
      <c:layout>
        <c:manualLayout>
          <c:xMode val="edge"/>
          <c:yMode val="edge"/>
          <c:x val="0.15123425551586547"/>
          <c:y val="0.88806541730392929"/>
          <c:w val="0.6955262974547084"/>
          <c:h val="7.956463984473755E-2"/>
        </c:manualLayout>
      </c:layout>
      <c:overlay val="0"/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52767933547057E-2"/>
          <c:y val="0.13136783204925764"/>
          <c:w val="0.8250754971139177"/>
          <c:h val="0.6672534910256002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DATA!$C$38</c:f>
              <c:strCache>
                <c:ptCount val="1"/>
                <c:pt idx="0">
                  <c:v>Shekit  
(mrd. euroa)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DATA!$D$37:$L$37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DATA!$D$38:$M$38</c:f>
              <c:numCache>
                <c:formatCode>0</c:formatCode>
                <c:ptCount val="10"/>
                <c:pt idx="0">
                  <c:v>108.3104</c:v>
                </c:pt>
                <c:pt idx="1">
                  <c:v>77.09</c:v>
                </c:pt>
                <c:pt idx="2">
                  <c:v>61.8553</c:v>
                </c:pt>
                <c:pt idx="3">
                  <c:v>49.633339999999997</c:v>
                </c:pt>
                <c:pt idx="4">
                  <c:v>30.14</c:v>
                </c:pt>
                <c:pt idx="5">
                  <c:v>27.94</c:v>
                </c:pt>
                <c:pt idx="6">
                  <c:v>30.389299999999999</c:v>
                </c:pt>
                <c:pt idx="7">
                  <c:v>25.594000000000001</c:v>
                </c:pt>
                <c:pt idx="8">
                  <c:v>20.739599999999999</c:v>
                </c:pt>
                <c:pt idx="9">
                  <c:v>15.282400000000001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1053568"/>
        <c:axId val="81055104"/>
      </c:barChart>
      <c:barChart>
        <c:barDir val="col"/>
        <c:grouping val="clustered"/>
        <c:varyColors val="0"/>
        <c:ser>
          <c:idx val="2"/>
          <c:order val="1"/>
          <c:tx>
            <c:strRef>
              <c:f>DATA!$C$39</c:f>
              <c:strCache>
                <c:ptCount val="1"/>
                <c:pt idx="0">
                  <c:v>Shekit (milj. kpl, 
oikea asteikko)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4"/>
              <c:layout>
                <c:manualLayout>
                  <c:x val="-5.4383636378442408E-3"/>
                  <c:y val="6.51793805774277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451888705224395E-3"/>
                  <c:y val="6.05379527559055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8520141032008324E-3"/>
                  <c:y val="5.17926299212604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9905870090954452E-3"/>
                  <c:y val="5.31981102362205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2315384051658002E-3"/>
                  <c:y val="5.38522204724414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3701113110602811E-3"/>
                  <c:y val="5.38461732283465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DATA!$D$37:$L$37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DATA!$D$39:$M$39</c:f>
              <c:numCache>
                <c:formatCode>0.0</c:formatCode>
                <c:ptCount val="10"/>
                <c:pt idx="0">
                  <c:v>0.95299999999999996</c:v>
                </c:pt>
                <c:pt idx="1">
                  <c:v>0.82499999999999996</c:v>
                </c:pt>
                <c:pt idx="2">
                  <c:v>0.78400000000000003</c:v>
                </c:pt>
                <c:pt idx="3">
                  <c:v>0.61599999999999999</c:v>
                </c:pt>
                <c:pt idx="4">
                  <c:v>0.65900000000000003</c:v>
                </c:pt>
                <c:pt idx="5">
                  <c:v>0.623</c:v>
                </c:pt>
                <c:pt idx="6">
                  <c:v>0.59599999999999997</c:v>
                </c:pt>
                <c:pt idx="7">
                  <c:v>0.56200000000000006</c:v>
                </c:pt>
                <c:pt idx="8">
                  <c:v>0.47599999999999998</c:v>
                </c:pt>
                <c:pt idx="9">
                  <c:v>0.42799999999999999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81396864"/>
        <c:axId val="81398400"/>
      </c:barChart>
      <c:lineChart>
        <c:grouping val="standard"/>
        <c:varyColors val="0"/>
        <c:ser>
          <c:idx val="0"/>
          <c:order val="2"/>
          <c:tx>
            <c:strRef>
              <c:f>DATA!$C$40</c:f>
              <c:strCache>
                <c:ptCount val="1"/>
                <c:pt idx="0">
                  <c:v>Shekin keskimääräinen 
euromäärä (1 000 euroa)</c:v>
                </c:pt>
              </c:strCache>
            </c:strRef>
          </c:tx>
          <c:cat>
            <c:numRef>
              <c:f>DATA!$D$37:$M$37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DATA!$D$40:$M$40</c:f>
              <c:numCache>
                <c:formatCode>0</c:formatCode>
                <c:ptCount val="10"/>
                <c:pt idx="0">
                  <c:v>113.6520461699895</c:v>
                </c:pt>
                <c:pt idx="1">
                  <c:v>93.442424242424238</c:v>
                </c:pt>
                <c:pt idx="2">
                  <c:v>78.897066326530606</c:v>
                </c:pt>
                <c:pt idx="3">
                  <c:v>80.573603896103904</c:v>
                </c:pt>
                <c:pt idx="4">
                  <c:v>45.735963581183611</c:v>
                </c:pt>
                <c:pt idx="5">
                  <c:v>44.84751203852327</c:v>
                </c:pt>
                <c:pt idx="6">
                  <c:v>50.988758389261747</c:v>
                </c:pt>
                <c:pt idx="7">
                  <c:v>45.540925266903912</c:v>
                </c:pt>
                <c:pt idx="8">
                  <c:v>43.570588235294117</c:v>
                </c:pt>
                <c:pt idx="9">
                  <c:v>35.706542056074767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1053568"/>
        <c:axId val="81055104"/>
      </c:lineChart>
      <c:catAx>
        <c:axId val="8105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1055104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81055104"/>
        <c:scaling>
          <c:orientation val="minMax"/>
          <c:max val="15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1053568"/>
        <c:crosses val="autoZero"/>
        <c:crossBetween val="between"/>
        <c:majorUnit val="50"/>
        <c:minorUnit val="10"/>
      </c:valAx>
      <c:catAx>
        <c:axId val="81396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1398400"/>
        <c:crosses val="autoZero"/>
        <c:auto val="0"/>
        <c:lblAlgn val="ctr"/>
        <c:lblOffset val="100"/>
        <c:noMultiLvlLbl val="0"/>
      </c:catAx>
      <c:valAx>
        <c:axId val="81398400"/>
        <c:scaling>
          <c:orientation val="minMax"/>
          <c:max val="7.5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milj.kpl</a:t>
                </a:r>
              </a:p>
            </c:rich>
          </c:tx>
          <c:layout>
            <c:manualLayout>
              <c:xMode val="edge"/>
              <c:yMode val="edge"/>
              <c:x val="0.89441359082293737"/>
              <c:y val="5.264613578219809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1396864"/>
        <c:crosses val="max"/>
        <c:crossBetween val="between"/>
        <c:majorUnit val="2.5"/>
      </c:valAx>
    </c:plotArea>
    <c:legend>
      <c:legendPos val="r"/>
      <c:layout>
        <c:manualLayout>
          <c:xMode val="edge"/>
          <c:yMode val="edge"/>
          <c:x val="9.7153836162636745E-2"/>
          <c:y val="0.87881826092493154"/>
          <c:w val="0.80006891295451155"/>
          <c:h val="0.1104000679160387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07859358841797E-2"/>
          <c:y val="0.14192332284171075"/>
          <c:w val="0.80351602895552887"/>
          <c:h val="0.6731800920578063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DATA!$C$46</c:f>
              <c:strCache>
                <c:ptCount val="1"/>
                <c:pt idx="0">
                  <c:v>Pikasiirrot
(mrd. euroa)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DATA!$D$45:$L$45</c:f>
              <c:numCache>
                <c:formatCode>0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DATA!$D$46:$M$46</c:f>
              <c:numCache>
                <c:formatCode>0</c:formatCode>
                <c:ptCount val="10"/>
                <c:pt idx="0">
                  <c:v>274.50599999999997</c:v>
                </c:pt>
                <c:pt idx="1">
                  <c:v>284.78390000000002</c:v>
                </c:pt>
                <c:pt idx="2">
                  <c:v>330.57190000000003</c:v>
                </c:pt>
                <c:pt idx="3">
                  <c:v>416.28359999999998</c:v>
                </c:pt>
                <c:pt idx="4">
                  <c:v>433.26690000000002</c:v>
                </c:pt>
                <c:pt idx="5">
                  <c:v>438.94749999999999</c:v>
                </c:pt>
                <c:pt idx="6">
                  <c:v>444.77339999999998</c:v>
                </c:pt>
                <c:pt idx="7">
                  <c:v>378.0222</c:v>
                </c:pt>
                <c:pt idx="8">
                  <c:v>326.56470000000002</c:v>
                </c:pt>
                <c:pt idx="9">
                  <c:v>282.55869999999999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0846208"/>
        <c:axId val="89200896"/>
      </c:barChart>
      <c:barChart>
        <c:barDir val="col"/>
        <c:grouping val="clustered"/>
        <c:varyColors val="0"/>
        <c:ser>
          <c:idx val="2"/>
          <c:order val="1"/>
          <c:tx>
            <c:strRef>
              <c:f>DATA!$C$47</c:f>
              <c:strCache>
                <c:ptCount val="1"/>
                <c:pt idx="0">
                  <c:v>Pikasiirrot (1 000 kpl,
oikea asteikko)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7577430535763261E-4"/>
                  <c:y val="5.15789606299213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606643921321577E-4"/>
                  <c:y val="5.50015328083989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787615999915052E-4"/>
                  <c:y val="5.16710131233593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65421372483464E-3"/>
                  <c:y val="5.20242729658791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16725701427994E-3"/>
                  <c:y val="5.55032860892390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9289167189160871E-4"/>
                  <c:y val="5.53727664041994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030752360712201E-3"/>
                  <c:y val="5.61535328083989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133673699267784E-3"/>
                  <c:y val="6.13810393700787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235509341063839E-3"/>
                  <c:y val="5.97990131233595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9679692313538592E-3"/>
                  <c:y val="5.82552860892387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DATA!$D$45:$L$45</c:f>
              <c:numCache>
                <c:formatCode>0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DATA!$D$47:$M$47</c:f>
              <c:numCache>
                <c:formatCode>0</c:formatCode>
                <c:ptCount val="10"/>
                <c:pt idx="0">
                  <c:v>176</c:v>
                </c:pt>
                <c:pt idx="1">
                  <c:v>183</c:v>
                </c:pt>
                <c:pt idx="2">
                  <c:v>184</c:v>
                </c:pt>
                <c:pt idx="3">
                  <c:v>195</c:v>
                </c:pt>
                <c:pt idx="4">
                  <c:v>215</c:v>
                </c:pt>
                <c:pt idx="5">
                  <c:v>228</c:v>
                </c:pt>
                <c:pt idx="6">
                  <c:v>251</c:v>
                </c:pt>
                <c:pt idx="7">
                  <c:v>234</c:v>
                </c:pt>
                <c:pt idx="8">
                  <c:v>245</c:v>
                </c:pt>
                <c:pt idx="9">
                  <c:v>220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89210880"/>
        <c:axId val="89212416"/>
      </c:barChart>
      <c:lineChart>
        <c:grouping val="standard"/>
        <c:varyColors val="0"/>
        <c:ser>
          <c:idx val="0"/>
          <c:order val="2"/>
          <c:tx>
            <c:strRef>
              <c:f>DATA!$C$48</c:f>
              <c:strCache>
                <c:ptCount val="1"/>
                <c:pt idx="0">
                  <c:v>Pikasiirron keskimääräinen
euromäärä (1 000 euroa)</c:v>
                </c:pt>
              </c:strCache>
            </c:strRef>
          </c:tx>
          <c:dLbls>
            <c:numFmt formatCode="#,##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DATA!$D$45:$M$45</c:f>
              <c:numCache>
                <c:formatCode>0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DATA!$D$48:$M$48</c:f>
              <c:numCache>
                <c:formatCode>0</c:formatCode>
                <c:ptCount val="10"/>
                <c:pt idx="0">
                  <c:v>1559.6931818181818</c:v>
                </c:pt>
                <c:pt idx="1">
                  <c:v>1556.196174863388</c:v>
                </c:pt>
                <c:pt idx="2">
                  <c:v>1796.5864130434782</c:v>
                </c:pt>
                <c:pt idx="3">
                  <c:v>2134.7876923076924</c:v>
                </c:pt>
                <c:pt idx="4">
                  <c:v>2015.1948837209302</c:v>
                </c:pt>
                <c:pt idx="5">
                  <c:v>1925.2083333333333</c:v>
                </c:pt>
                <c:pt idx="6">
                  <c:v>1772.005577689243</c:v>
                </c:pt>
                <c:pt idx="7">
                  <c:v>1615.4794871794873</c:v>
                </c:pt>
                <c:pt idx="8">
                  <c:v>1332.9171428571431</c:v>
                </c:pt>
                <c:pt idx="9">
                  <c:v>1284.3577272727273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0846208"/>
        <c:axId val="89200896"/>
      </c:lineChart>
      <c:catAx>
        <c:axId val="8084620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9200896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89200896"/>
        <c:scaling>
          <c:orientation val="minMax"/>
          <c:max val="25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0846208"/>
        <c:crosses val="autoZero"/>
        <c:crossBetween val="between"/>
        <c:majorUnit val="500"/>
        <c:minorUnit val="10"/>
      </c:valAx>
      <c:catAx>
        <c:axId val="8921088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89212416"/>
        <c:crosses val="autoZero"/>
        <c:auto val="0"/>
        <c:lblAlgn val="ctr"/>
        <c:lblOffset val="100"/>
        <c:noMultiLvlLbl val="0"/>
      </c:catAx>
      <c:valAx>
        <c:axId val="89212416"/>
        <c:scaling>
          <c:orientation val="minMax"/>
          <c:max val="250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1 000 kpl</a:t>
                </a:r>
              </a:p>
            </c:rich>
          </c:tx>
          <c:layout>
            <c:manualLayout>
              <c:xMode val="edge"/>
              <c:yMode val="edge"/>
              <c:x val="0.86449381437611639"/>
              <c:y val="7.0448862121900338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9210880"/>
        <c:crosses val="max"/>
        <c:crossBetween val="between"/>
        <c:majorUnit val="500"/>
        <c:minorUnit val="5"/>
      </c:valAx>
    </c:plotArea>
    <c:legend>
      <c:legendPos val="r"/>
      <c:layout>
        <c:manualLayout>
          <c:xMode val="edge"/>
          <c:yMode val="edge"/>
          <c:x val="7.6776089263351888E-2"/>
          <c:y val="0.88680196267525779"/>
          <c:w val="0.84384697010913201"/>
          <c:h val="0.1023999321753692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62378884882381E-2"/>
          <c:y val="0.13302752293577882"/>
          <c:w val="0.83241739642357793"/>
          <c:h val="0.66216168543448406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DATA!$C$67</c:f>
              <c:strCache>
                <c:ptCount val="1"/>
                <c:pt idx="0">
                  <c:v>Mg-raita-
maksupäätteet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-3.68243577331455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DATA!$D$63:$M$63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DATA!$D$67:$M$67</c:f>
              <c:numCache>
                <c:formatCode>#,##0</c:formatCode>
                <c:ptCount val="10"/>
                <c:pt idx="0">
                  <c:v>72</c:v>
                </c:pt>
                <c:pt idx="1">
                  <c:v>79</c:v>
                </c:pt>
                <c:pt idx="2">
                  <c:v>92</c:v>
                </c:pt>
                <c:pt idx="3">
                  <c:v>95.947999999999993</c:v>
                </c:pt>
                <c:pt idx="4">
                  <c:v>98</c:v>
                </c:pt>
                <c:pt idx="5">
                  <c:v>97</c:v>
                </c:pt>
                <c:pt idx="6">
                  <c:v>95.210999999999999</c:v>
                </c:pt>
                <c:pt idx="7">
                  <c:v>84.58</c:v>
                </c:pt>
                <c:pt idx="8">
                  <c:v>79.41</c:v>
                </c:pt>
                <c:pt idx="9">
                  <c:v>37.094999999999999</c:v>
                </c:pt>
              </c:numCache>
            </c:numRef>
          </c:val>
        </c:ser>
        <c:ser>
          <c:idx val="3"/>
          <c:order val="3"/>
          <c:tx>
            <c:strRef>
              <c:f>DATA!$C$68</c:f>
              <c:strCache>
                <c:ptCount val="1"/>
                <c:pt idx="0">
                  <c:v>EMV-maksu-
päätteet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4"/>
              <c:layout>
                <c:manualLayout>
                  <c:x val="-1.445649772332927E-2"/>
                  <c:y val="-1.917057525009298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DATA!$D$63:$M$63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DATA!$D$68:$M$68</c:f>
              <c:numCache>
                <c:formatCode>General</c:formatCode>
                <c:ptCount val="10"/>
                <c:pt idx="4" formatCode="0">
                  <c:v>5.1689999999999996</c:v>
                </c:pt>
                <c:pt idx="5" formatCode="0">
                  <c:v>17.562000000000001</c:v>
                </c:pt>
                <c:pt idx="6" formatCode="0">
                  <c:v>40.17</c:v>
                </c:pt>
                <c:pt idx="7" formatCode="0">
                  <c:v>68.34</c:v>
                </c:pt>
                <c:pt idx="8" formatCode="0">
                  <c:v>97</c:v>
                </c:pt>
                <c:pt idx="9" formatCode="0">
                  <c:v>163.54499999999999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9581056"/>
        <c:axId val="89582592"/>
      </c:barChart>
      <c:lineChart>
        <c:grouping val="standard"/>
        <c:varyColors val="0"/>
        <c:ser>
          <c:idx val="4"/>
          <c:order val="4"/>
          <c:tx>
            <c:strRef>
              <c:f>DATA!$C$69</c:f>
              <c:strCache>
                <c:ptCount val="1"/>
                <c:pt idx="0">
                  <c:v>Maksupäätteet
yhteensä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15"/>
            <c:spPr>
              <a:noFill/>
              <a:ln w="15875">
                <a:solidFill>
                  <a:srgbClr val="002060"/>
                </a:solidFill>
              </a:ln>
            </c:spPr>
          </c:marker>
          <c:dLbls>
            <c:dLbl>
              <c:idx val="4"/>
              <c:layout>
                <c:manualLayout>
                  <c:x val="-7.3487196620838817E-3"/>
                  <c:y val="-2.325748909461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4.6594982078853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3487196620838817E-3"/>
                  <c:y val="-2.713373727705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DATA!$D$63:$M$63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DATA!$D$69:$M$69</c:f>
              <c:numCache>
                <c:formatCode>General</c:formatCode>
                <c:ptCount val="10"/>
                <c:pt idx="4" formatCode="0">
                  <c:v>103.169</c:v>
                </c:pt>
                <c:pt idx="5" formatCode="0">
                  <c:v>114.562</c:v>
                </c:pt>
                <c:pt idx="6" formatCode="0">
                  <c:v>135.381</c:v>
                </c:pt>
                <c:pt idx="7" formatCode="0">
                  <c:v>152.92000000000002</c:v>
                </c:pt>
                <c:pt idx="8" formatCode="0">
                  <c:v>176.41</c:v>
                </c:pt>
                <c:pt idx="9" formatCode="0">
                  <c:v>200.64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581056"/>
        <c:axId val="89582592"/>
      </c:lineChart>
      <c:lineChart>
        <c:grouping val="standard"/>
        <c:varyColors val="0"/>
        <c:ser>
          <c:idx val="0"/>
          <c:order val="0"/>
          <c:tx>
            <c:strRef>
              <c:f>DATA!$C$66</c:f>
              <c:strCache>
                <c:ptCount val="1"/>
                <c:pt idx="0">
                  <c:v>Maksupääte-
varmennukset 
(oikea asteikko)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6"/>
              <c:layout>
                <c:manualLayout>
                  <c:x val="0"/>
                  <c:y val="1.7443116820963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DATA!$D$64:$M$64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DATA!$D$66:$M$66</c:f>
              <c:numCache>
                <c:formatCode>0</c:formatCode>
                <c:ptCount val="10"/>
                <c:pt idx="0">
                  <c:v>20</c:v>
                </c:pt>
                <c:pt idx="1">
                  <c:v>26.288</c:v>
                </c:pt>
                <c:pt idx="2">
                  <c:v>54.023000000000003</c:v>
                </c:pt>
                <c:pt idx="3">
                  <c:v>89.722999999999999</c:v>
                </c:pt>
                <c:pt idx="4">
                  <c:v>143.19200000000001</c:v>
                </c:pt>
                <c:pt idx="5">
                  <c:v>228.62799999999999</c:v>
                </c:pt>
                <c:pt idx="6">
                  <c:v>283.54300000000001</c:v>
                </c:pt>
                <c:pt idx="7">
                  <c:v>373.93099999999998</c:v>
                </c:pt>
                <c:pt idx="8">
                  <c:v>412.31</c:v>
                </c:pt>
                <c:pt idx="9">
                  <c:v>471.41699999999997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DATA!$C$65</c:f>
              <c:strCache>
                <c:ptCount val="1"/>
                <c:pt idx="0">
                  <c:v>Maksupääte-
tapahtumat 
(oikea asteikko)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</c:spPr>
          </c:marker>
          <c:dLbls>
            <c:dLbl>
              <c:idx val="4"/>
              <c:layout>
                <c:manualLayout>
                  <c:x val="-2.9394878648335526E-3"/>
                  <c:y val="2.131936500340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93930905695612E-2"/>
                  <c:y val="4.6594982078853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449424214130153E-2"/>
                  <c:y val="2.3297491039426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5503085825754795E-3"/>
                  <c:y val="3.2510124027733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394878648335526E-3"/>
                  <c:y val="-2.32574890946183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9966"/>
              </a:solidFill>
            </c:sp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DATA!$D$64:$M$64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DATA!$D$65:$M$65</c:f>
              <c:numCache>
                <c:formatCode>0</c:formatCode>
                <c:ptCount val="10"/>
                <c:pt idx="0">
                  <c:v>312.702</c:v>
                </c:pt>
                <c:pt idx="1">
                  <c:v>394.84500000000003</c:v>
                </c:pt>
                <c:pt idx="2">
                  <c:v>439.38799999999998</c:v>
                </c:pt>
                <c:pt idx="3">
                  <c:v>507.53699999999998</c:v>
                </c:pt>
                <c:pt idx="4">
                  <c:v>570.27499999999998</c:v>
                </c:pt>
                <c:pt idx="5">
                  <c:v>591.43399999999997</c:v>
                </c:pt>
                <c:pt idx="6">
                  <c:v>760.08699999999999</c:v>
                </c:pt>
                <c:pt idx="7">
                  <c:v>895.846</c:v>
                </c:pt>
                <c:pt idx="8">
                  <c:v>897.24099999999999</c:v>
                </c:pt>
                <c:pt idx="9">
                  <c:v>1040.2359999999999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601152"/>
        <c:axId val="89602688"/>
      </c:lineChart>
      <c:catAx>
        <c:axId val="8958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9582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582592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milj. kpl</a:t>
                </a:r>
              </a:p>
            </c:rich>
          </c:tx>
          <c:layout>
            <c:manualLayout>
              <c:xMode val="edge"/>
              <c:yMode val="edge"/>
              <c:x val="0.8439674452458148"/>
              <c:y val="8.7945135890271781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9581056"/>
        <c:crosses val="autoZero"/>
        <c:crossBetween val="between"/>
        <c:majorUnit val="20"/>
        <c:minorUnit val="10"/>
      </c:valAx>
      <c:catAx>
        <c:axId val="89601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9602688"/>
        <c:crosses val="autoZero"/>
        <c:auto val="1"/>
        <c:lblAlgn val="ctr"/>
        <c:lblOffset val="100"/>
        <c:noMultiLvlLbl val="0"/>
      </c:catAx>
      <c:valAx>
        <c:axId val="89602688"/>
        <c:scaling>
          <c:orientation val="minMax"/>
          <c:max val="1300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9601152"/>
        <c:crosses val="max"/>
        <c:crossBetween val="between"/>
        <c:majorUnit val="200"/>
        <c:minorUnit val="20"/>
      </c:valAx>
    </c:plotArea>
    <c:legend>
      <c:legendPos val="r"/>
      <c:layout>
        <c:manualLayout>
          <c:xMode val="edge"/>
          <c:yMode val="edge"/>
          <c:x val="1.5643182674240357E-2"/>
          <c:y val="0.85831948624065924"/>
          <c:w val="0.94250741919984549"/>
          <c:h val="9.833780546122894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339869281045747E-2"/>
          <c:y val="0.16465256797583067"/>
          <c:w val="0.82397176306522157"/>
          <c:h val="0.6353263217667173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DATA!$C$98</c:f>
              <c:strCache>
                <c:ptCount val="1"/>
                <c:pt idx="0">
                  <c:v>Pankkikorttimaksut  
(mrd. euroa)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DATA!$D$97:$M$97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DATA!$D$98:$M$98</c:f>
              <c:numCache>
                <c:formatCode>0.0</c:formatCode>
                <c:ptCount val="10"/>
                <c:pt idx="0">
                  <c:v>12.164899999999999</c:v>
                </c:pt>
                <c:pt idx="1">
                  <c:v>13.785500000000001</c:v>
                </c:pt>
                <c:pt idx="2">
                  <c:v>14.833</c:v>
                </c:pt>
                <c:pt idx="3">
                  <c:v>16.241099999999999</c:v>
                </c:pt>
                <c:pt idx="4">
                  <c:v>17.805700000000002</c:v>
                </c:pt>
                <c:pt idx="5">
                  <c:v>20.8018</c:v>
                </c:pt>
                <c:pt idx="6">
                  <c:v>22.534800000000001</c:v>
                </c:pt>
                <c:pt idx="7">
                  <c:v>19.9147</c:v>
                </c:pt>
                <c:pt idx="8">
                  <c:v>17.249099999999999</c:v>
                </c:pt>
                <c:pt idx="9">
                  <c:v>11.8231</c:v>
                </c:pt>
              </c:numCache>
            </c:numRef>
          </c:val>
        </c:ser>
        <c:ser>
          <c:idx val="2"/>
          <c:order val="1"/>
          <c:tx>
            <c:strRef>
              <c:f>DATA!$C$99</c:f>
              <c:strCache>
                <c:ptCount val="1"/>
                <c:pt idx="0">
                  <c:v>Offline-debit
-korttimaksut
(mrd. euroa)</c:v>
                </c:pt>
              </c:strCache>
            </c:strRef>
          </c:tx>
          <c:spPr>
            <a:solidFill>
              <a:srgbClr val="7DDDFF"/>
            </a:solidFill>
          </c:spPr>
          <c:invertIfNegative val="0"/>
          <c:val>
            <c:numRef>
              <c:f>DATA!$D$99:$M$99</c:f>
              <c:numCache>
                <c:formatCode>General</c:formatCode>
                <c:ptCount val="10"/>
                <c:pt idx="7" formatCode="0.0">
                  <c:v>0.39610000000000001</c:v>
                </c:pt>
                <c:pt idx="8" formatCode="0.0">
                  <c:v>2.8134999999999999</c:v>
                </c:pt>
                <c:pt idx="9" formatCode="0.0">
                  <c:v>11.6683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89641344"/>
        <c:axId val="89642880"/>
      </c:barChart>
      <c:lineChart>
        <c:grouping val="stacked"/>
        <c:varyColors val="0"/>
        <c:ser>
          <c:idx val="0"/>
          <c:order val="2"/>
          <c:tx>
            <c:strRef>
              <c:f>DATA!$C$101</c:f>
              <c:strCache>
                <c:ptCount val="1"/>
                <c:pt idx="0">
                  <c:v>Offline-debit- ja pankkikorttimaksun 
keskimääräinen euromäärä (oikea asteikko)</c:v>
                </c:pt>
              </c:strCache>
            </c:strRef>
          </c:tx>
          <c:dLbls>
            <c:dLbl>
              <c:idx val="3"/>
              <c:layout>
                <c:manualLayout>
                  <c:x val="-3.7089478726280795E-2"/>
                  <c:y val="-3.46026367440654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222394964705723E-2"/>
                  <c:y val="-3.8521954350751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DATA!$D$97:$M$97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DATA!$D$101:$M$101</c:f>
              <c:numCache>
                <c:formatCode>0.0</c:formatCode>
                <c:ptCount val="10"/>
                <c:pt idx="0">
                  <c:v>41.854984104265014</c:v>
                </c:pt>
                <c:pt idx="1">
                  <c:v>38.058992750142174</c:v>
                </c:pt>
                <c:pt idx="2">
                  <c:v>35.74768157016986</c:v>
                </c:pt>
                <c:pt idx="3">
                  <c:v>36.508914180639444</c:v>
                </c:pt>
                <c:pt idx="4">
                  <c:v>35.723285329652469</c:v>
                </c:pt>
                <c:pt idx="5">
                  <c:v>36.104457820451408</c:v>
                </c:pt>
                <c:pt idx="6">
                  <c:v>35.86893199247438</c:v>
                </c:pt>
                <c:pt idx="7">
                  <c:v>35.707278653478994</c:v>
                </c:pt>
                <c:pt idx="8">
                  <c:v>36.056705570272712</c:v>
                </c:pt>
                <c:pt idx="9">
                  <c:v>37.156061976856741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662976"/>
        <c:axId val="89661440"/>
      </c:lineChart>
      <c:catAx>
        <c:axId val="8964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96428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9642880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mrd. euroa</a:t>
                </a:r>
              </a:p>
            </c:rich>
          </c:tx>
          <c:layout>
            <c:manualLayout>
              <c:xMode val="edge"/>
              <c:yMode val="edge"/>
              <c:x val="5.4025323541760283E-2"/>
              <c:y val="0.1237264666241045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9641344"/>
        <c:crosses val="autoZero"/>
        <c:crossBetween val="between"/>
        <c:majorUnit val="10"/>
        <c:minorUnit val="1"/>
      </c:valAx>
      <c:valAx>
        <c:axId val="89661440"/>
        <c:scaling>
          <c:orientation val="minMax"/>
          <c:max val="50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crossAx val="89662976"/>
        <c:crosses val="max"/>
        <c:crossBetween val="between"/>
        <c:majorUnit val="10"/>
        <c:minorUnit val="10"/>
      </c:valAx>
      <c:catAx>
        <c:axId val="89662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61440"/>
        <c:crosses val="autoZero"/>
        <c:auto val="0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2.4357934977587106E-2"/>
          <c:y val="0.85550494389512277"/>
          <c:w val="0.92440850124863572"/>
          <c:h val="0.13910398844572824"/>
        </c:manualLayout>
      </c:layout>
      <c:overlay val="0"/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94329468337071"/>
          <c:y val="0.14488613451620583"/>
          <c:w val="0.84813701274732478"/>
          <c:h val="0.6126701615128297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DATA!$C$259</c:f>
              <c:strCache>
                <c:ptCount val="1"/>
                <c:pt idx="0">
                  <c:v>Pankki-
kortit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DATA!$D$258:$M$258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DATA!$D$259:$M$259</c:f>
              <c:numCache>
                <c:formatCode>0</c:formatCode>
                <c:ptCount val="10"/>
                <c:pt idx="0">
                  <c:v>1981.998</c:v>
                </c:pt>
                <c:pt idx="1">
                  <c:v>2036.0529999999999</c:v>
                </c:pt>
                <c:pt idx="2">
                  <c:v>1960.5619999999999</c:v>
                </c:pt>
                <c:pt idx="3">
                  <c:v>1844.7249999999999</c:v>
                </c:pt>
                <c:pt idx="4">
                  <c:v>1668.2180000000001</c:v>
                </c:pt>
                <c:pt idx="5">
                  <c:v>1442.0029999999999</c:v>
                </c:pt>
                <c:pt idx="6">
                  <c:v>1184.9490000000001</c:v>
                </c:pt>
                <c:pt idx="7">
                  <c:v>1020.048</c:v>
                </c:pt>
                <c:pt idx="8">
                  <c:v>844.42</c:v>
                </c:pt>
                <c:pt idx="9">
                  <c:v>200.715</c:v>
                </c:pt>
              </c:numCache>
            </c:numRef>
          </c:val>
        </c:ser>
        <c:ser>
          <c:idx val="6"/>
          <c:order val="1"/>
          <c:tx>
            <c:strRef>
              <c:f>DATA!$C$260</c:f>
              <c:strCache>
                <c:ptCount val="1"/>
                <c:pt idx="0">
                  <c:v>pelkät
offline-debit  
-kortit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8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DATA!$D$258:$M$258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DATA!$D$260:$M$260</c:f>
              <c:numCache>
                <c:formatCode>General</c:formatCode>
                <c:ptCount val="10"/>
                <c:pt idx="5" formatCode="0">
                  <c:v>2.238</c:v>
                </c:pt>
                <c:pt idx="6" formatCode="0">
                  <c:v>42.981999999999999</c:v>
                </c:pt>
                <c:pt idx="7" formatCode="0">
                  <c:v>170.39400000000001</c:v>
                </c:pt>
                <c:pt idx="8" formatCode="0">
                  <c:v>508.28399999999999</c:v>
                </c:pt>
                <c:pt idx="9" formatCode="0">
                  <c:v>1192.5029999999999</c:v>
                </c:pt>
              </c:numCache>
            </c:numRef>
          </c:val>
        </c:ser>
        <c:ser>
          <c:idx val="5"/>
          <c:order val="2"/>
          <c:tx>
            <c:strRef>
              <c:f>DATA!$C$264</c:f>
              <c:strCache>
                <c:ptCount val="1"/>
                <c:pt idx="0">
                  <c:v>pelkät 
online-debit 
-kortit</c:v>
                </c:pt>
              </c:strCache>
            </c:strRef>
          </c:tx>
          <c:spPr>
            <a:solidFill>
              <a:srgbClr val="F7744B"/>
            </a:solidFill>
          </c:spPr>
          <c:invertIfNegative val="0"/>
          <c:dLbls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DATA!$D$258:$M$258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DATA!$D$264:$M$264</c:f>
              <c:numCache>
                <c:formatCode>0</c:formatCode>
                <c:ptCount val="10"/>
                <c:pt idx="0">
                  <c:v>566.19500000000005</c:v>
                </c:pt>
                <c:pt idx="1">
                  <c:v>813.7</c:v>
                </c:pt>
                <c:pt idx="2">
                  <c:v>1058.0740000000001</c:v>
                </c:pt>
                <c:pt idx="3">
                  <c:v>1318.098</c:v>
                </c:pt>
                <c:pt idx="4">
                  <c:v>1524.6120000000001</c:v>
                </c:pt>
                <c:pt idx="5">
                  <c:v>1726.5229999999999</c:v>
                </c:pt>
                <c:pt idx="6">
                  <c:v>1915.1489999999999</c:v>
                </c:pt>
                <c:pt idx="7">
                  <c:v>2127.0640000000003</c:v>
                </c:pt>
                <c:pt idx="8">
                  <c:v>2309.2139999999999</c:v>
                </c:pt>
                <c:pt idx="9">
                  <c:v>2483.7109999999998</c:v>
                </c:pt>
              </c:numCache>
            </c:numRef>
          </c:val>
        </c:ser>
        <c:ser>
          <c:idx val="1"/>
          <c:order val="3"/>
          <c:tx>
            <c:strRef>
              <c:f>DATA!$C$261</c:f>
              <c:strCache>
                <c:ptCount val="1"/>
                <c:pt idx="0">
                  <c:v>Yhdistelmäkortit 
(pankkikortti +
offline-credit)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DATA!$D$258:$M$258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DATA!$D$261:$M$261</c:f>
              <c:numCache>
                <c:formatCode>0</c:formatCode>
                <c:ptCount val="10"/>
                <c:pt idx="0">
                  <c:v>970.25500000000011</c:v>
                </c:pt>
                <c:pt idx="1">
                  <c:v>1054.2269999999999</c:v>
                </c:pt>
                <c:pt idx="2">
                  <c:v>1117.2629999999999</c:v>
                </c:pt>
                <c:pt idx="3">
                  <c:v>1311.1819999999998</c:v>
                </c:pt>
                <c:pt idx="4">
                  <c:v>1550.8030000000003</c:v>
                </c:pt>
                <c:pt idx="5">
                  <c:v>1779.366</c:v>
                </c:pt>
                <c:pt idx="6">
                  <c:v>2085.44</c:v>
                </c:pt>
                <c:pt idx="7">
                  <c:v>2214.011</c:v>
                </c:pt>
                <c:pt idx="8">
                  <c:v>1311.1389999999999</c:v>
                </c:pt>
                <c:pt idx="9">
                  <c:v>292.18</c:v>
                </c:pt>
              </c:numCache>
            </c:numRef>
          </c:val>
        </c:ser>
        <c:ser>
          <c:idx val="7"/>
          <c:order val="4"/>
          <c:tx>
            <c:strRef>
              <c:f>DATA!$C$262</c:f>
              <c:strCache>
                <c:ptCount val="1"/>
                <c:pt idx="0">
                  <c:v>Yhdistelmäkortit
(offline-credit + 
offline-debit)</c:v>
                </c:pt>
              </c:strCache>
            </c:strRef>
          </c:tx>
          <c:spPr>
            <a:solidFill>
              <a:srgbClr val="55B414"/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DATA!$D$258:$M$258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DATA!$D$262:$M$262</c:f>
              <c:numCache>
                <c:formatCode>General</c:formatCode>
                <c:ptCount val="10"/>
                <c:pt idx="7" formatCode="0">
                  <c:v>106.273</c:v>
                </c:pt>
                <c:pt idx="8" formatCode="0">
                  <c:v>1197.4749999999999</c:v>
                </c:pt>
                <c:pt idx="9" formatCode="0">
                  <c:v>2156.9050000000002</c:v>
                </c:pt>
              </c:numCache>
            </c:numRef>
          </c:val>
        </c:ser>
        <c:ser>
          <c:idx val="0"/>
          <c:order val="5"/>
          <c:tx>
            <c:strRef>
              <c:f>DATA!$C$263</c:f>
              <c:strCache>
                <c:ptCount val="1"/>
                <c:pt idx="0">
                  <c:v>pelkät Visa- ja 
EC/MC -kortit 
(offline-credit)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fi-FI"/>
                      <a:t>225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DATA!$D$258:$M$258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DATA!$D$263:$M$263</c:f>
              <c:numCache>
                <c:formatCode>0</c:formatCode>
                <c:ptCount val="10"/>
                <c:pt idx="0">
                  <c:v>239.249</c:v>
                </c:pt>
                <c:pt idx="1">
                  <c:v>265.45100000000008</c:v>
                </c:pt>
                <c:pt idx="2">
                  <c:v>469.21200000000005</c:v>
                </c:pt>
                <c:pt idx="3">
                  <c:v>506.72699999999998</c:v>
                </c:pt>
                <c:pt idx="4">
                  <c:v>570.07300000000009</c:v>
                </c:pt>
                <c:pt idx="5">
                  <c:v>784.58999999999992</c:v>
                </c:pt>
                <c:pt idx="6">
                  <c:v>989.05899999999997</c:v>
                </c:pt>
                <c:pt idx="7">
                  <c:v>1151.7329999999999</c:v>
                </c:pt>
                <c:pt idx="8">
                  <c:v>898.66500000000008</c:v>
                </c:pt>
                <c:pt idx="9">
                  <c:v>1009.08</c:v>
                </c:pt>
              </c:numCache>
            </c:numRef>
          </c:val>
        </c:ser>
        <c:ser>
          <c:idx val="3"/>
          <c:order val="6"/>
          <c:tx>
            <c:strRef>
              <c:f>DATA!$C$265</c:f>
              <c:strCache>
                <c:ptCount val="1"/>
                <c:pt idx="0">
                  <c:v>Pankki-
automaatti-
kortit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DATA!$D$258:$M$258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DATA!$D$265:$M$265</c:f>
              <c:numCache>
                <c:formatCode>0</c:formatCode>
                <c:ptCount val="10"/>
                <c:pt idx="0">
                  <c:v>2426.498</c:v>
                </c:pt>
                <c:pt idx="1">
                  <c:v>2161.7759999999998</c:v>
                </c:pt>
                <c:pt idx="2">
                  <c:v>1930.3240000000001</c:v>
                </c:pt>
                <c:pt idx="3">
                  <c:v>1556.0540000000001</c:v>
                </c:pt>
                <c:pt idx="4">
                  <c:v>1139.0509999999999</c:v>
                </c:pt>
                <c:pt idx="5">
                  <c:v>830.16200000000003</c:v>
                </c:pt>
                <c:pt idx="6">
                  <c:v>622.178</c:v>
                </c:pt>
                <c:pt idx="7">
                  <c:v>367.24599999999998</c:v>
                </c:pt>
                <c:pt idx="8">
                  <c:v>158.76300000000001</c:v>
                </c:pt>
                <c:pt idx="9">
                  <c:v>112.447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89722240"/>
        <c:axId val="89749760"/>
      </c:barChart>
      <c:lineChart>
        <c:grouping val="standard"/>
        <c:varyColors val="0"/>
        <c:ser>
          <c:idx val="4"/>
          <c:order val="7"/>
          <c:tx>
            <c:strRef>
              <c:f>DATA!$C$266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DATA!$D$258:$M$258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DATA!$D$266:$M$266</c:f>
              <c:numCache>
                <c:formatCode>0</c:formatCode>
                <c:ptCount val="10"/>
                <c:pt idx="0">
                  <c:v>6184.1949999999997</c:v>
                </c:pt>
                <c:pt idx="1">
                  <c:v>6331.2069999999994</c:v>
                </c:pt>
                <c:pt idx="2">
                  <c:v>6535.4349999999995</c:v>
                </c:pt>
                <c:pt idx="3">
                  <c:v>6536.7860000000001</c:v>
                </c:pt>
                <c:pt idx="4">
                  <c:v>6452.7570000000014</c:v>
                </c:pt>
                <c:pt idx="5">
                  <c:v>6564.8820000000005</c:v>
                </c:pt>
                <c:pt idx="6">
                  <c:v>6839.7569999999996</c:v>
                </c:pt>
                <c:pt idx="7">
                  <c:v>7156.7690000000002</c:v>
                </c:pt>
                <c:pt idx="8">
                  <c:v>7227.96</c:v>
                </c:pt>
                <c:pt idx="9">
                  <c:v>7447.5409999999993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9760128"/>
        <c:axId val="89761664"/>
      </c:lineChart>
      <c:catAx>
        <c:axId val="8972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97497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97497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/>
                  <a:t>1 000 kpl</a:t>
                </a:r>
              </a:p>
            </c:rich>
          </c:tx>
          <c:layout>
            <c:manualLayout>
              <c:xMode val="edge"/>
              <c:yMode val="edge"/>
              <c:x val="8.9876027178845727E-2"/>
              <c:y val="0.101079582033377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9722240"/>
        <c:crosses val="autoZero"/>
        <c:crossBetween val="between"/>
        <c:minorUnit val="500"/>
      </c:valAx>
      <c:catAx>
        <c:axId val="89760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9761664"/>
        <c:crosses val="autoZero"/>
        <c:auto val="0"/>
        <c:lblAlgn val="ctr"/>
        <c:lblOffset val="100"/>
        <c:noMultiLvlLbl val="0"/>
      </c:catAx>
      <c:valAx>
        <c:axId val="89761664"/>
        <c:scaling>
          <c:orientation val="minMax"/>
        </c:scaling>
        <c:delete val="0"/>
        <c:axPos val="r"/>
        <c:numFmt formatCode="0" sourceLinked="1"/>
        <c:majorTickMark val="none"/>
        <c:minorTickMark val="none"/>
        <c:tickLblPos val="none"/>
        <c:crossAx val="89760128"/>
        <c:crosses val="max"/>
        <c:crossBetween val="between"/>
      </c:valAx>
    </c:plotArea>
    <c:legend>
      <c:legendPos val="b"/>
      <c:legendEntry>
        <c:idx val="7"/>
        <c:delete val="1"/>
      </c:legendEntry>
      <c:layout>
        <c:manualLayout>
          <c:xMode val="edge"/>
          <c:yMode val="edge"/>
          <c:x val="1.5645661274457264E-2"/>
          <c:y val="0.84881631509542421"/>
          <c:w val="0.95120401595118287"/>
          <c:h val="0.1067781418006695"/>
        </c:manualLayout>
      </c:layout>
      <c:overlay val="0"/>
      <c:txPr>
        <a:bodyPr/>
        <a:lstStyle/>
        <a:p>
          <a:pPr>
            <a:defRPr sz="1200"/>
          </a:pPr>
          <a:endParaRPr lang="fi-FI"/>
        </a:p>
      </c:txPr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440421143522946E-2"/>
          <c:y val="0.14803625377643687"/>
          <c:w val="0.86530005760699991"/>
          <c:h val="0.67185628147832965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DATA!$C$305</c:f>
              <c:strCache>
                <c:ptCount val="1"/>
                <c:pt idx="0">
                  <c:v>Pankki-
kortit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DATA!$D$304:$M$304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DATA!$D$305:$M$305</c:f>
              <c:numCache>
                <c:formatCode>0.0</c:formatCode>
                <c:ptCount val="10"/>
                <c:pt idx="0">
                  <c:v>2.9137830000000005</c:v>
                </c:pt>
                <c:pt idx="1">
                  <c:v>3.0649399999999996</c:v>
                </c:pt>
                <c:pt idx="2">
                  <c:v>3.0778249999999998</c:v>
                </c:pt>
                <c:pt idx="3">
                  <c:v>3.1559069999999996</c:v>
                </c:pt>
                <c:pt idx="4">
                  <c:v>3.2190210000000006</c:v>
                </c:pt>
                <c:pt idx="5">
                  <c:v>3.2213689999999997</c:v>
                </c:pt>
                <c:pt idx="6">
                  <c:v>3.28234</c:v>
                </c:pt>
                <c:pt idx="7">
                  <c:v>3.2340590000000002</c:v>
                </c:pt>
                <c:pt idx="8">
                  <c:v>2.1555589999999998</c:v>
                </c:pt>
                <c:pt idx="9">
                  <c:v>0.49289499999999997</c:v>
                </c:pt>
              </c:numCache>
            </c:numRef>
          </c:val>
        </c:ser>
        <c:ser>
          <c:idx val="5"/>
          <c:order val="1"/>
          <c:tx>
            <c:strRef>
              <c:f>DATA!$C$306</c:f>
              <c:strCache>
                <c:ptCount val="1"/>
                <c:pt idx="0">
                  <c:v>Offline-debit
-kortit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DATA!$D$304:$M$304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DATA!$D$306:$M$306</c:f>
              <c:numCache>
                <c:formatCode>General</c:formatCode>
                <c:ptCount val="10"/>
                <c:pt idx="7" formatCode="0.0">
                  <c:v>0.27666700000000005</c:v>
                </c:pt>
                <c:pt idx="8" formatCode="0.0">
                  <c:v>1.7057589999999998</c:v>
                </c:pt>
                <c:pt idx="9" formatCode="0.0">
                  <c:v>3.3494080000000004</c:v>
                </c:pt>
              </c:numCache>
            </c:numRef>
          </c:val>
        </c:ser>
        <c:ser>
          <c:idx val="2"/>
          <c:order val="2"/>
          <c:tx>
            <c:strRef>
              <c:f>DATA!$C$307</c:f>
              <c:strCache>
                <c:ptCount val="1"/>
                <c:pt idx="0">
                  <c:v>Online-debit 
-kortit</c:v>
                </c:pt>
              </c:strCache>
            </c:strRef>
          </c:tx>
          <c:spPr>
            <a:solidFill>
              <a:srgbClr val="F7744B"/>
            </a:solidFill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DATA!$D$304:$M$304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DATA!$D$307:$M$307</c:f>
              <c:numCache>
                <c:formatCode>0.0</c:formatCode>
                <c:ptCount val="10"/>
                <c:pt idx="0">
                  <c:v>0.566195</c:v>
                </c:pt>
                <c:pt idx="1">
                  <c:v>0.81370000000000009</c:v>
                </c:pt>
                <c:pt idx="2">
                  <c:v>1.058074</c:v>
                </c:pt>
                <c:pt idx="3">
                  <c:v>1.318098</c:v>
                </c:pt>
                <c:pt idx="4">
                  <c:v>1.5246120000000001</c:v>
                </c:pt>
                <c:pt idx="5">
                  <c:v>1.7265229999999998</c:v>
                </c:pt>
                <c:pt idx="6">
                  <c:v>1.915149</c:v>
                </c:pt>
                <c:pt idx="7">
                  <c:v>2.1270640000000003</c:v>
                </c:pt>
                <c:pt idx="8">
                  <c:v>2.3092139999999999</c:v>
                </c:pt>
                <c:pt idx="9">
                  <c:v>2.483711</c:v>
                </c:pt>
              </c:numCache>
            </c:numRef>
          </c:val>
        </c:ser>
        <c:ser>
          <c:idx val="4"/>
          <c:order val="3"/>
          <c:tx>
            <c:strRef>
              <c:f>DATA!$C$308</c:f>
              <c:strCache>
                <c:ptCount val="1"/>
                <c:pt idx="0">
                  <c:v>Yleisluotto- ja 
maksuaikakortit </c:v>
                </c:pt>
              </c:strCache>
            </c:strRef>
          </c:tx>
          <c:spPr>
            <a:solidFill>
              <a:srgbClr val="55B414"/>
            </a:solidFill>
          </c:spPr>
          <c:invertIfNegative val="0"/>
          <c:dLbls>
            <c:numFmt formatCode="#,##0.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DATA!$D$304:$M$304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DATA!$D$308:$M$308</c:f>
              <c:numCache>
                <c:formatCode>0.0</c:formatCode>
                <c:ptCount val="10"/>
                <c:pt idx="0">
                  <c:v>2.0292539999999999</c:v>
                </c:pt>
                <c:pt idx="1">
                  <c:v>2.0970460000000002</c:v>
                </c:pt>
                <c:pt idx="2">
                  <c:v>2.3838729999999995</c:v>
                </c:pt>
                <c:pt idx="3">
                  <c:v>2.707055</c:v>
                </c:pt>
                <c:pt idx="4">
                  <c:v>3.0501</c:v>
                </c:pt>
                <c:pt idx="5">
                  <c:v>3.3771</c:v>
                </c:pt>
                <c:pt idx="6">
                  <c:v>3.9180999999999999</c:v>
                </c:pt>
                <c:pt idx="7" formatCode="0.00">
                  <c:v>4.5531999999999995</c:v>
                </c:pt>
                <c:pt idx="8" formatCode="0.00">
                  <c:v>4.3584000000000005</c:v>
                </c:pt>
                <c:pt idx="9" formatCode="0.00">
                  <c:v>4.0712000000000002</c:v>
                </c:pt>
              </c:numCache>
            </c:numRef>
          </c:val>
        </c:ser>
        <c:ser>
          <c:idx val="0"/>
          <c:order val="4"/>
          <c:tx>
            <c:strRef>
              <c:f>DATA!$C$309</c:f>
              <c:strCache>
                <c:ptCount val="1"/>
                <c:pt idx="0">
                  <c:v>Erityis-
maksukortit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.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DATA!$D$304:$M$304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DATA!$D$309:$M$309</c:f>
              <c:numCache>
                <c:formatCode>0.0</c:formatCode>
                <c:ptCount val="10"/>
                <c:pt idx="0">
                  <c:v>2.321993</c:v>
                </c:pt>
                <c:pt idx="1">
                  <c:v>2.4931000000000001</c:v>
                </c:pt>
                <c:pt idx="2">
                  <c:v>2.66391</c:v>
                </c:pt>
                <c:pt idx="3">
                  <c:v>2.6883649999999997</c:v>
                </c:pt>
                <c:pt idx="4">
                  <c:v>3.1185</c:v>
                </c:pt>
                <c:pt idx="5">
                  <c:v>3.4988999999999999</c:v>
                </c:pt>
                <c:pt idx="6">
                  <c:v>3.4340000000000002</c:v>
                </c:pt>
                <c:pt idx="7">
                  <c:v>2.6216999999999997</c:v>
                </c:pt>
                <c:pt idx="8">
                  <c:v>2.4830000000000001</c:v>
                </c:pt>
                <c:pt idx="9">
                  <c:v>1.9690000000000001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89354624"/>
        <c:axId val="89357312"/>
      </c:barChart>
      <c:lineChart>
        <c:grouping val="standard"/>
        <c:varyColors val="0"/>
        <c:ser>
          <c:idx val="1"/>
          <c:order val="5"/>
          <c:tx>
            <c:strRef>
              <c:f>DATA!$C$310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DATA!$D$304:$L$304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DATA!$D$310:$M$310</c:f>
              <c:numCache>
                <c:formatCode>0.0</c:formatCode>
                <c:ptCount val="10"/>
                <c:pt idx="0">
                  <c:v>7.8312250000000008</c:v>
                </c:pt>
                <c:pt idx="1">
                  <c:v>8.4687859999999997</c:v>
                </c:pt>
                <c:pt idx="2">
                  <c:v>9.1836819999999992</c:v>
                </c:pt>
                <c:pt idx="3">
                  <c:v>9.8694249999999997</c:v>
                </c:pt>
                <c:pt idx="4">
                  <c:v>10.912233000000001</c:v>
                </c:pt>
                <c:pt idx="5">
                  <c:v>11.823892000000001</c:v>
                </c:pt>
                <c:pt idx="6">
                  <c:v>12.549589000000001</c:v>
                </c:pt>
                <c:pt idx="7">
                  <c:v>12.81269</c:v>
                </c:pt>
                <c:pt idx="8">
                  <c:v>13.011932000000002</c:v>
                </c:pt>
                <c:pt idx="9">
                  <c:v>12.366214000000001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9354624"/>
        <c:axId val="89357312"/>
      </c:lineChart>
      <c:catAx>
        <c:axId val="8935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9357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9357312"/>
        <c:scaling>
          <c:orientation val="minMax"/>
          <c:max val="15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 dirty="0"/>
                  <a:t>milj. kpl</a:t>
                </a:r>
              </a:p>
            </c:rich>
          </c:tx>
          <c:layout>
            <c:manualLayout>
              <c:xMode val="edge"/>
              <c:yMode val="edge"/>
              <c:x val="4.824008076515169E-2"/>
              <c:y val="9.6639322683952991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89354624"/>
        <c:crosses val="autoZero"/>
        <c:crossBetween val="between"/>
        <c:majorUnit val="2"/>
        <c:minorUnit val="1"/>
      </c:valAx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6.0037523452157598E-2"/>
          <c:y val="0.89459459459459623"/>
          <c:w val="0.8733583489681056"/>
          <c:h val="9.7297297297297206E-2"/>
        </c:manualLayout>
      </c:layout>
      <c:overlay val="0"/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291665760764092E-2"/>
          <c:y val="0.13033686122787333"/>
          <c:w val="0.85223192094112921"/>
          <c:h val="0.6836180747676811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DATA!$C$318</c:f>
              <c:strCache>
                <c:ptCount val="1"/>
                <c:pt idx="0">
                  <c:v>Pankki-
kortit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DATA!$D$317:$M$317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DATA!$D$318:$M$318</c:f>
              <c:numCache>
                <c:formatCode>0</c:formatCode>
                <c:ptCount val="10"/>
                <c:pt idx="0">
                  <c:v>290.64400000000001</c:v>
                </c:pt>
                <c:pt idx="1">
                  <c:v>362.21400000000006</c:v>
                </c:pt>
                <c:pt idx="2">
                  <c:v>414.93599999999998</c:v>
                </c:pt>
                <c:pt idx="3">
                  <c:v>444.85300000000001</c:v>
                </c:pt>
                <c:pt idx="4">
                  <c:v>498.43400000000003</c:v>
                </c:pt>
                <c:pt idx="5">
                  <c:v>576.15599999999995</c:v>
                </c:pt>
                <c:pt idx="6">
                  <c:v>628.25400000000002</c:v>
                </c:pt>
                <c:pt idx="7">
                  <c:v>556.54499999999996</c:v>
                </c:pt>
                <c:pt idx="8">
                  <c:v>478.863</c:v>
                </c:pt>
                <c:pt idx="9">
                  <c:v>321.79899999999998</c:v>
                </c:pt>
              </c:numCache>
            </c:numRef>
          </c:val>
        </c:ser>
        <c:ser>
          <c:idx val="5"/>
          <c:order val="1"/>
          <c:tx>
            <c:strRef>
              <c:f>DATA!$C$319</c:f>
              <c:strCache>
                <c:ptCount val="1"/>
                <c:pt idx="0">
                  <c:v>Offline-debit
-kortit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DATA!$D$317:$M$317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DATA!$D$319:$M$319</c:f>
              <c:numCache>
                <c:formatCode>General</c:formatCode>
                <c:ptCount val="10"/>
                <c:pt idx="7" formatCode="0">
                  <c:v>12.269</c:v>
                </c:pt>
                <c:pt idx="8" formatCode="0">
                  <c:v>77.555000000000007</c:v>
                </c:pt>
                <c:pt idx="9" formatCode="0">
                  <c:v>310.43700000000001</c:v>
                </c:pt>
              </c:numCache>
            </c:numRef>
          </c:val>
        </c:ser>
        <c:ser>
          <c:idx val="0"/>
          <c:order val="2"/>
          <c:tx>
            <c:strRef>
              <c:f>DATA!$C$320</c:f>
              <c:strCache>
                <c:ptCount val="1"/>
                <c:pt idx="0">
                  <c:v>Online-debit 
-kortit</c:v>
                </c:pt>
              </c:strCache>
            </c:strRef>
          </c:tx>
          <c:spPr>
            <a:solidFill>
              <a:srgbClr val="F7744B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8018018018018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968789013732756E-3"/>
                  <c:y val="1.6216216216216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910682513000483E-4"/>
                  <c:y val="9.97134142016038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8263595149786782E-5"/>
                  <c:y val="4.64971334776500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540487191167897E-3"/>
                  <c:y val="6.04372338654047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133278284034719E-4"/>
                  <c:y val="-3.0569624742853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DATA!$D$317:$M$317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DATA!$D$320:$M$320</c:f>
              <c:numCache>
                <c:formatCode>0</c:formatCode>
                <c:ptCount val="10"/>
                <c:pt idx="0">
                  <c:v>1.8862399999999999</c:v>
                </c:pt>
                <c:pt idx="1">
                  <c:v>13.873251</c:v>
                </c:pt>
                <c:pt idx="2">
                  <c:v>32.616</c:v>
                </c:pt>
                <c:pt idx="3">
                  <c:v>60.57</c:v>
                </c:pt>
                <c:pt idx="4">
                  <c:v>100.187</c:v>
                </c:pt>
                <c:pt idx="5">
                  <c:v>150.876</c:v>
                </c:pt>
                <c:pt idx="6">
                  <c:v>200.08199999999999</c:v>
                </c:pt>
                <c:pt idx="7">
                  <c:v>251.11500000000001</c:v>
                </c:pt>
                <c:pt idx="8">
                  <c:v>278.762</c:v>
                </c:pt>
                <c:pt idx="9">
                  <c:v>321.22899999999998</c:v>
                </c:pt>
              </c:numCache>
            </c:numRef>
          </c:val>
        </c:ser>
        <c:ser>
          <c:idx val="2"/>
          <c:order val="3"/>
          <c:tx>
            <c:strRef>
              <c:f>DATA!$C$321</c:f>
              <c:strCache>
                <c:ptCount val="1"/>
                <c:pt idx="0">
                  <c:v>Yleisluotto- ja 
maksuaikakortit </c:v>
                </c:pt>
              </c:strCache>
            </c:strRef>
          </c:tx>
          <c:spPr>
            <a:solidFill>
              <a:srgbClr val="55B414"/>
            </a:solidFill>
          </c:spPr>
          <c:invertIfNegative val="0"/>
          <c:cat>
            <c:numRef>
              <c:f>DATA!$D$317:$M$317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DATA!$D$321:$M$321</c:f>
              <c:numCache>
                <c:formatCode>0</c:formatCode>
                <c:ptCount val="10"/>
                <c:pt idx="0">
                  <c:v>65.041139999999999</c:v>
                </c:pt>
                <c:pt idx="1">
                  <c:v>67.667789999999997</c:v>
                </c:pt>
                <c:pt idx="2">
                  <c:v>69.820251999999996</c:v>
                </c:pt>
                <c:pt idx="3">
                  <c:v>73</c:v>
                </c:pt>
                <c:pt idx="4">
                  <c:v>75.539899999999989</c:v>
                </c:pt>
                <c:pt idx="5">
                  <c:v>88.047600000000003</c:v>
                </c:pt>
                <c:pt idx="6">
                  <c:v>90.117000000000004</c:v>
                </c:pt>
                <c:pt idx="7">
                  <c:v>115.2974</c:v>
                </c:pt>
                <c:pt idx="8">
                  <c:v>119.6827</c:v>
                </c:pt>
                <c:pt idx="9">
                  <c:v>125.5577</c:v>
                </c:pt>
              </c:numCache>
            </c:numRef>
          </c:val>
        </c:ser>
        <c:ser>
          <c:idx val="3"/>
          <c:order val="4"/>
          <c:tx>
            <c:strRef>
              <c:f>DATA!$C$322</c:f>
              <c:strCache>
                <c:ptCount val="1"/>
                <c:pt idx="0">
                  <c:v>Erityis-
maksukortit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DATA!$D$317:$M$317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DATA!$D$322:$M$322</c:f>
              <c:numCache>
                <c:formatCode>0</c:formatCode>
                <c:ptCount val="10"/>
                <c:pt idx="0">
                  <c:v>54.712913</c:v>
                </c:pt>
                <c:pt idx="1">
                  <c:v>58.596159999999998</c:v>
                </c:pt>
                <c:pt idx="2">
                  <c:v>60</c:v>
                </c:pt>
                <c:pt idx="3">
                  <c:v>61.917000000000002</c:v>
                </c:pt>
                <c:pt idx="4">
                  <c:v>65.95</c:v>
                </c:pt>
                <c:pt idx="5">
                  <c:v>68.452100000000002</c:v>
                </c:pt>
                <c:pt idx="6">
                  <c:v>69.1584</c:v>
                </c:pt>
                <c:pt idx="7">
                  <c:v>67.170500000000004</c:v>
                </c:pt>
                <c:pt idx="8">
                  <c:v>45.356299999999997</c:v>
                </c:pt>
                <c:pt idx="9">
                  <c:v>36.668399999999998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1280128"/>
        <c:axId val="91281664"/>
      </c:barChart>
      <c:barChart>
        <c:barDir val="col"/>
        <c:grouping val="clustered"/>
        <c:varyColors val="0"/>
        <c:ser>
          <c:idx val="4"/>
          <c:order val="5"/>
          <c:tx>
            <c:strRef>
              <c:f>DATA!$C$323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numRef>
              <c:f>DATA!$D$317:$M$317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DATA!$D$323:$M$323</c:f>
              <c:numCache>
                <c:formatCode>0</c:formatCode>
                <c:ptCount val="10"/>
                <c:pt idx="0">
                  <c:v>412.28429299999999</c:v>
                </c:pt>
                <c:pt idx="1">
                  <c:v>502.351201</c:v>
                </c:pt>
                <c:pt idx="2">
                  <c:v>577.372252</c:v>
                </c:pt>
                <c:pt idx="3">
                  <c:v>640.34</c:v>
                </c:pt>
                <c:pt idx="4">
                  <c:v>740.11090000000002</c:v>
                </c:pt>
                <c:pt idx="5">
                  <c:v>883.53169999999989</c:v>
                </c:pt>
                <c:pt idx="6">
                  <c:v>987.6114</c:v>
                </c:pt>
                <c:pt idx="7">
                  <c:v>1002.3969</c:v>
                </c:pt>
                <c:pt idx="8">
                  <c:v>1000.2190000000001</c:v>
                </c:pt>
                <c:pt idx="9">
                  <c:v>1115.6911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533696"/>
        <c:axId val="91535232"/>
      </c:barChart>
      <c:catAx>
        <c:axId val="9128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912816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12816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fi-FI" b="0" dirty="0"/>
                  <a:t>milj. kpl</a:t>
                </a:r>
              </a:p>
            </c:rich>
          </c:tx>
          <c:layout>
            <c:manualLayout>
              <c:xMode val="edge"/>
              <c:yMode val="edge"/>
              <c:x val="2.5971838059450813E-2"/>
              <c:y val="6.477699059078906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i-FI"/>
          </a:p>
        </c:txPr>
        <c:crossAx val="91280128"/>
        <c:crosses val="autoZero"/>
        <c:crossBetween val="between"/>
      </c:valAx>
      <c:catAx>
        <c:axId val="91533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1535232"/>
        <c:crosses val="autoZero"/>
        <c:auto val="0"/>
        <c:lblAlgn val="ctr"/>
        <c:lblOffset val="100"/>
        <c:noMultiLvlLbl val="0"/>
      </c:catAx>
      <c:valAx>
        <c:axId val="91535232"/>
        <c:scaling>
          <c:orientation val="minMax"/>
        </c:scaling>
        <c:delete val="0"/>
        <c:axPos val="r"/>
        <c:numFmt formatCode="0" sourceLinked="1"/>
        <c:majorTickMark val="none"/>
        <c:minorTickMark val="none"/>
        <c:tickLblPos val="none"/>
        <c:crossAx val="91533696"/>
        <c:crosses val="max"/>
        <c:crossBetween val="between"/>
      </c:valAx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4.6831912864824479E-2"/>
          <c:y val="0.88798708945165428"/>
          <c:w val="0.9170110196899548"/>
          <c:h val="0.10574022841739369"/>
        </c:manualLayout>
      </c:layout>
      <c:overlay val="0"/>
    </c:legend>
    <c:plotVisOnly val="0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fi-FI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0.04839</cdr:x>
      <cdr:y>0.01087</cdr:y>
    </cdr:from>
    <cdr:to>
      <cdr:x>0.95968</cdr:x>
      <cdr:y>0.08696</cdr:y>
    </cdr:to>
    <cdr:sp macro="" textlink="">
      <cdr:nvSpPr>
        <cdr:cNvPr id="2014215" name="Text Box 7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432048" y="72008"/>
          <a:ext cx="8136901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4864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C882507D-B4B2-4B5A-AB86-48ED01976DBD}" type="TxLink">
            <a:rPr lang="fi-FI" sz="2800" b="0" i="0" u="none" strike="noStrike" baseline="0">
              <a:solidFill>
                <a:sysClr val="windowText" lastClr="0000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pPr algn="ctr" rtl="0">
              <a:defRPr sz="1000"/>
            </a:pPr>
            <a:t>Pankkien maksujenvälitys ja konekielisyysaste</a:t>
          </a:fld>
          <a:endParaRPr lang="fi-FI" sz="2800" b="0" i="0" u="none" strike="noStrike" baseline="0">
            <a:solidFill>
              <a:sysClr val="windowText" lastClr="0000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0.96048</cdr:x>
      <cdr:y>0.92251</cdr:y>
    </cdr:from>
    <cdr:to>
      <cdr:x>1</cdr:x>
      <cdr:y>1</cdr:y>
    </cdr:to>
    <cdr:pic>
      <cdr:nvPicPr>
        <cdr:cNvPr id="5" name="Kuva 4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26650" y="6534150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0.1626</cdr:x>
      <cdr:y>0.02885</cdr:y>
    </cdr:from>
    <cdr:to>
      <cdr:x>0.84553</cdr:x>
      <cdr:y>0.11957</cdr:y>
    </cdr:to>
    <cdr:sp macro="" textlink="">
      <cdr:nvSpPr>
        <cdr:cNvPr id="1743877" name="Text Box 5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440161" y="191124"/>
          <a:ext cx="6048672" cy="6009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4864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E348B81D-7A14-4D01-986E-CA0C0EA3A27D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Korttimaksujen arvo (mrd. euroa)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0.23466</cdr:x>
      <cdr:y>0.08675</cdr:y>
    </cdr:from>
    <cdr:to>
      <cdr:x>0.77111</cdr:x>
      <cdr:y>0.12475</cdr:y>
    </cdr:to>
    <cdr:sp macro="" textlink="">
      <cdr:nvSpPr>
        <cdr:cNvPr id="1743878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87079" y="609805"/>
          <a:ext cx="5457145" cy="267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fi-FI" sz="12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0.96036</cdr:x>
      <cdr:y>0.92198</cdr:y>
    </cdr:from>
    <cdr:to>
      <cdr:x>1</cdr:x>
      <cdr:y>1</cdr:y>
    </cdr:to>
    <cdr:pic>
      <cdr:nvPicPr>
        <cdr:cNvPr id="6" name="Kuva 5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26650" y="6557224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0.10744</cdr:x>
      <cdr:y>0.01087</cdr:y>
    </cdr:from>
    <cdr:to>
      <cdr:x>0.89256</cdr:x>
      <cdr:y>0.1087</cdr:y>
    </cdr:to>
    <cdr:sp macro="" textlink="">
      <cdr:nvSpPr>
        <cdr:cNvPr id="13319" name="Text Box 7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936105" y="72008"/>
          <a:ext cx="6840761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4864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CD64CC62-DF75-4003-BB6E-54F8F1DA8DBA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Maksukorttien käyttökerrat korttia kohden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0.22504</cdr:x>
      <cdr:y>0.08424</cdr:y>
    </cdr:from>
    <cdr:to>
      <cdr:x>0.77942</cdr:x>
      <cdr:y>0.13299</cdr:y>
    </cdr:to>
    <cdr:sp macro="" textlink="">
      <cdr:nvSpPr>
        <cdr:cNvPr id="13320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93561" y="593766"/>
          <a:ext cx="5650102" cy="343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fi-FI" sz="12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0.96044</cdr:x>
      <cdr:y>0.92219</cdr:y>
    </cdr:from>
    <cdr:to>
      <cdr:x>1</cdr:x>
      <cdr:y>1</cdr:y>
    </cdr:to>
    <cdr:pic>
      <cdr:nvPicPr>
        <cdr:cNvPr id="6" name="Kuva 5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01225" y="6505575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0.03306</cdr:x>
      <cdr:y>0.01099</cdr:y>
    </cdr:from>
    <cdr:to>
      <cdr:x>0.96694</cdr:x>
      <cdr:y>0.0989</cdr:y>
    </cdr:to>
    <cdr:sp macro="" textlink="">
      <cdr:nvSpPr>
        <cdr:cNvPr id="14342" name="Text Box 6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288033" y="72008"/>
          <a:ext cx="8136904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4864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F5157945-A862-4FAB-90F6-ED7AC0BA7636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Korttimaksujen kokonaisarvo maksukorttia kohden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0.04034</cdr:x>
      <cdr:y>0.09914</cdr:y>
    </cdr:from>
    <cdr:to>
      <cdr:x>0.14801</cdr:x>
      <cdr:y>0.13915</cdr:y>
    </cdr:to>
    <cdr:sp macro="" textlink="">
      <cdr:nvSpPr>
        <cdr:cNvPr id="14343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1719" y="701454"/>
          <a:ext cx="1098810" cy="2830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36576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euroa/vuosi</a:t>
          </a:r>
        </a:p>
      </cdr:txBody>
    </cdr:sp>
  </cdr:relSizeAnchor>
  <cdr:relSizeAnchor xmlns:cdr="http://schemas.openxmlformats.org/drawingml/2006/chartDrawing">
    <cdr:from>
      <cdr:x>0.20908</cdr:x>
      <cdr:y>0.08655</cdr:y>
    </cdr:from>
    <cdr:to>
      <cdr:x>0.79181</cdr:x>
      <cdr:y>0.13155</cdr:y>
    </cdr:to>
    <cdr:sp macro="" textlink="">
      <cdr:nvSpPr>
        <cdr:cNvPr id="14344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21708" y="567139"/>
          <a:ext cx="5077308" cy="2948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fi-FI" sz="12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0.96036</cdr:x>
      <cdr:y>0.92261</cdr:y>
    </cdr:from>
    <cdr:to>
      <cdr:x>1</cdr:x>
      <cdr:y>1</cdr:y>
    </cdr:to>
    <cdr:pic>
      <cdr:nvPicPr>
        <cdr:cNvPr id="7" name="Kuva 6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01225" y="6543675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0.02439</cdr:x>
      <cdr:y>0.01087</cdr:y>
    </cdr:from>
    <cdr:to>
      <cdr:x>0.98374</cdr:x>
      <cdr:y>0.16304</cdr:y>
    </cdr:to>
    <cdr:sp macro="" textlink="">
      <cdr:nvSpPr>
        <cdr:cNvPr id="1343493" name="Text Box 5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216025" y="72008"/>
          <a:ext cx="8496944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45720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F0DB8B77-154D-4317-8804-C9EA76BDCA62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Asiakkaan ja pankin väliset tietoyhteyssopimukset 
ja niiden avulla tehdyt tapahtumat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0.96036</cdr:x>
      <cdr:y>0.92219</cdr:y>
    </cdr:from>
    <cdr:to>
      <cdr:x>1</cdr:x>
      <cdr:y>1</cdr:y>
    </cdr:to>
    <cdr:pic>
      <cdr:nvPicPr>
        <cdr:cNvPr id="5" name="Kuva 4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26650" y="6553200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0.04167</cdr:x>
      <cdr:y>0.01111</cdr:y>
    </cdr:from>
    <cdr:to>
      <cdr:x>0.95833</cdr:x>
      <cdr:y>0.1</cdr:y>
    </cdr:to>
    <cdr:sp macro="" textlink="" fLocksText="0">
      <cdr:nvSpPr>
        <cdr:cNvPr id="2741249" name="Text Box 1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360041" y="72009"/>
          <a:ext cx="7920880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4864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72A83F31-363D-4835-A58B-5A3EB784B70E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Tupas-tunnistuspalvelu ja verkkomaksut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0.00833</cdr:x>
      <cdr:y>0.08889</cdr:y>
    </cdr:from>
    <cdr:to>
      <cdr:x>0.08216</cdr:x>
      <cdr:y>0.12927</cdr:y>
    </cdr:to>
    <cdr:sp macro="" textlink="">
      <cdr:nvSpPr>
        <cdr:cNvPr id="27412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009" y="576064"/>
          <a:ext cx="637963" cy="2616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36576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u="none" strike="noStrike" baseline="0" dirty="0">
              <a:solidFill>
                <a:srgbClr val="000000"/>
              </a:solidFill>
              <a:latin typeface="+mn-lt"/>
              <a:cs typeface="Arial"/>
            </a:rPr>
            <a:t>milj. kpl</a:t>
          </a:r>
        </a:p>
      </cdr:txBody>
    </cdr:sp>
  </cdr:relSizeAnchor>
  <cdr:relSizeAnchor xmlns:cdr="http://schemas.openxmlformats.org/drawingml/2006/chartDrawing">
    <cdr:from>
      <cdr:x>0.96029</cdr:x>
      <cdr:y>0.92162</cdr:y>
    </cdr:from>
    <cdr:to>
      <cdr:x>1</cdr:x>
      <cdr:y>0.99943</cdr:y>
    </cdr:to>
    <cdr:pic>
      <cdr:nvPicPr>
        <cdr:cNvPr id="6" name="Kuva 5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753600" y="6496050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0.04878</cdr:x>
      <cdr:y>0.01111</cdr:y>
    </cdr:from>
    <cdr:to>
      <cdr:x>0.95122</cdr:x>
      <cdr:y>0.08889</cdr:y>
    </cdr:to>
    <cdr:sp macro="" textlink="">
      <cdr:nvSpPr>
        <cdr:cNvPr id="278937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2049" y="72009"/>
          <a:ext cx="7992888" cy="504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0292" rIns="64008" bIns="5029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03674660-7D88-49EF-9F61-CD3C41E56123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Finvoice-välityspalvelut</a:t>
          </a:fld>
          <a:endParaRPr lang="fi-FI" sz="2800" b="0" i="0" u="none" strike="noStrike" baseline="0" dirty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</cdr:x>
      <cdr:y>0.07778</cdr:y>
    </cdr:from>
    <cdr:to>
      <cdr:x>0.12875</cdr:x>
      <cdr:y>0.11967</cdr:y>
    </cdr:to>
    <cdr:sp macro="" textlink="">
      <cdr:nvSpPr>
        <cdr:cNvPr id="2789380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04056"/>
          <a:ext cx="1140336" cy="2714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u="none" strike="noStrike" baseline="0" dirty="0">
              <a:solidFill>
                <a:srgbClr val="000000"/>
              </a:solidFill>
              <a:latin typeface="+mn-lt"/>
              <a:cs typeface="Arial"/>
            </a:rPr>
            <a:t>1 000 kpl</a:t>
          </a:r>
        </a:p>
      </cdr:txBody>
    </cdr:sp>
  </cdr:relSizeAnchor>
  <cdr:relSizeAnchor xmlns:cdr="http://schemas.openxmlformats.org/drawingml/2006/chartDrawing">
    <cdr:from>
      <cdr:x>0.86448</cdr:x>
      <cdr:y>0.069</cdr:y>
    </cdr:from>
    <cdr:to>
      <cdr:x>0.98148</cdr:x>
      <cdr:y>0.11191</cdr:y>
    </cdr:to>
    <cdr:sp macro="" textlink="">
      <cdr:nvSpPr>
        <cdr:cNvPr id="278938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818773" y="488329"/>
          <a:ext cx="1193549" cy="3036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36576" rIns="45720" bIns="36576" anchor="ctr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fi-FI" sz="1600" b="0" i="0" u="none" strike="noStrike" baseline="0">
              <a:solidFill>
                <a:srgbClr val="000000"/>
              </a:solidFill>
              <a:latin typeface="+mn-lt"/>
              <a:cs typeface="Arial"/>
            </a:rPr>
            <a:t>milj. kpl</a:t>
          </a:r>
        </a:p>
      </cdr:txBody>
    </cdr:sp>
  </cdr:relSizeAnchor>
  <cdr:relSizeAnchor xmlns:cdr="http://schemas.openxmlformats.org/drawingml/2006/chartDrawing">
    <cdr:from>
      <cdr:x>0.96048</cdr:x>
      <cdr:y>0.92219</cdr:y>
    </cdr:from>
    <cdr:to>
      <cdr:x>1</cdr:x>
      <cdr:y>1</cdr:y>
    </cdr:to>
    <cdr:pic>
      <cdr:nvPicPr>
        <cdr:cNvPr id="7" name="Kuva 6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26650" y="6557224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1.14771E-7</cdr:x>
      <cdr:y>0.93478</cdr:y>
    </cdr:from>
    <cdr:to>
      <cdr:x>0.54425</cdr:x>
      <cdr:y>0.98741</cdr:y>
    </cdr:to>
    <cdr:sp macro="" textlink="">
      <cdr:nvSpPr>
        <cdr:cNvPr id="1639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" y="6192688"/>
          <a:ext cx="4742032" cy="3486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45720" tIns="36576" rIns="0" bIns="36576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400" b="0" i="0" u="none" strike="noStrike" baseline="0" dirty="0">
              <a:solidFill>
                <a:srgbClr val="000000"/>
              </a:solidFill>
              <a:latin typeface="+mn-lt"/>
              <a:cs typeface="Arial"/>
            </a:rPr>
            <a:t>*) Sisältää myös Pohjolan toimipaikat v. 2005 lähtien</a:t>
          </a:r>
        </a:p>
      </cdr:txBody>
    </cdr:sp>
  </cdr:relSizeAnchor>
  <cdr:relSizeAnchor xmlns:cdr="http://schemas.openxmlformats.org/drawingml/2006/chartDrawing">
    <cdr:from>
      <cdr:x>0.04132</cdr:x>
      <cdr:y>0.11957</cdr:y>
    </cdr:from>
    <cdr:to>
      <cdr:x>0.07076</cdr:x>
      <cdr:y>0.15984</cdr:y>
    </cdr:to>
    <cdr:sp macro="" textlink="">
      <cdr:nvSpPr>
        <cdr:cNvPr id="16394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0041" y="792088"/>
          <a:ext cx="256510" cy="2667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36576" tIns="36576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u="none" strike="noStrike" baseline="0" dirty="0">
              <a:solidFill>
                <a:srgbClr val="000000"/>
              </a:solidFill>
              <a:latin typeface="+mn-lt"/>
              <a:cs typeface="Arial"/>
            </a:rPr>
            <a:t>kpl</a:t>
          </a:r>
        </a:p>
      </cdr:txBody>
    </cdr:sp>
  </cdr:relSizeAnchor>
  <cdr:relSizeAnchor xmlns:cdr="http://schemas.openxmlformats.org/drawingml/2006/chartDrawing">
    <cdr:from>
      <cdr:x>0.02479</cdr:x>
      <cdr:y>0.01087</cdr:y>
    </cdr:from>
    <cdr:to>
      <cdr:x>0.97558</cdr:x>
      <cdr:y>0.15217</cdr:y>
    </cdr:to>
    <cdr:sp macro="" textlink="">
      <cdr:nvSpPr>
        <cdr:cNvPr id="16395" name="Text Box 11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216025" y="72009"/>
          <a:ext cx="8284204" cy="936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4864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24F34AE4-0CC7-4409-8284-DF519E783D6B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Suomessa toimivien talletuspankkien toimipaikat
ja henkilöstö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0.96036</cdr:x>
      <cdr:y>0.9224</cdr:y>
    </cdr:from>
    <cdr:to>
      <cdr:x>1</cdr:x>
      <cdr:y>1</cdr:y>
    </cdr:to>
    <cdr:pic>
      <cdr:nvPicPr>
        <cdr:cNvPr id="7" name="Kuva 6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01225" y="6557224"/>
          <a:ext cx="403200" cy="54842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0.88267</cdr:x>
      <cdr:y>0.10984</cdr:y>
    </cdr:from>
    <cdr:to>
      <cdr:x>1</cdr:x>
      <cdr:y>0.15385</cdr:y>
    </cdr:to>
    <cdr:sp macro="" textlink="">
      <cdr:nvSpPr>
        <cdr:cNvPr id="2" name="Tekstiruutu 1"/>
        <cdr:cNvSpPr txBox="1"/>
      </cdr:nvSpPr>
      <cdr:spPr bwMode="auto">
        <a:xfrm xmlns:a="http://schemas.openxmlformats.org/drawingml/2006/main">
          <a:off x="9007930" y="777229"/>
          <a:ext cx="1197427" cy="3113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rtlCol="0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>
            <a:spcBef>
              <a:spcPct val="50000"/>
            </a:spcBef>
          </a:pPr>
          <a:r>
            <a:rPr lang="fi-FI" sz="1600" dirty="0">
              <a:latin typeface="Tahoma"/>
              <a:cs typeface="Tahoma"/>
            </a:rPr>
            <a:t>1000</a:t>
          </a:r>
          <a:r>
            <a:rPr lang="fi-FI" sz="1200" dirty="0">
              <a:latin typeface="Tahoma"/>
              <a:cs typeface="Tahoma"/>
            </a:rPr>
            <a:t> </a:t>
          </a:r>
          <a:r>
            <a:rPr lang="fi-FI" sz="1600" dirty="0">
              <a:latin typeface="Tahoma"/>
              <a:cs typeface="Tahoma"/>
            </a:rPr>
            <a:t>kpl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0.01653</cdr:x>
      <cdr:y>0.01099</cdr:y>
    </cdr:from>
    <cdr:to>
      <cdr:x>0.98347</cdr:x>
      <cdr:y>0.21978</cdr:y>
    </cdr:to>
    <cdr:sp macro="" textlink="">
      <cdr:nvSpPr>
        <cdr:cNvPr id="18438" name="Text Box 6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44016" y="72008"/>
          <a:ext cx="8424936" cy="1368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4864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AD2EFD9D-94F6-431F-9931-DFBD5FF76412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Pankkien automaattiverkossa olevat  itsepalveluautomaatit ja pankkitunnuksilla toimivat monipalvelupäätteet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0.96044</cdr:x>
      <cdr:y>0.92198</cdr:y>
    </cdr:from>
    <cdr:to>
      <cdr:x>1</cdr:x>
      <cdr:y>1</cdr:y>
    </cdr:to>
    <cdr:pic>
      <cdr:nvPicPr>
        <cdr:cNvPr id="5" name="Kuva 4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10750" y="6524625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0.01639</cdr:x>
      <cdr:y>0.01087</cdr:y>
    </cdr:from>
    <cdr:to>
      <cdr:x>0.98361</cdr:x>
      <cdr:y>0.09783</cdr:y>
    </cdr:to>
    <cdr:sp macro="" textlink="">
      <cdr:nvSpPr>
        <cdr:cNvPr id="19462" name="Text Box 6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44016" y="72008"/>
          <a:ext cx="8496944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4864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22081AC3-DF10-4E8C-B4EE-85D184A54FCB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Pankkien itsepalveluautomaattien käyttökerrat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0.95787</cdr:x>
      <cdr:y>0.92219</cdr:y>
    </cdr:from>
    <cdr:to>
      <cdr:x>0.9975</cdr:x>
      <cdr:y>1</cdr:y>
    </cdr:to>
    <cdr:pic>
      <cdr:nvPicPr>
        <cdr:cNvPr id="5" name="Kuva 4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744075" y="6505575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0.02479</cdr:x>
      <cdr:y>0.02174</cdr:y>
    </cdr:from>
    <cdr:to>
      <cdr:x>0.96694</cdr:x>
      <cdr:y>0.11957</cdr:y>
    </cdr:to>
    <cdr:sp macro="" textlink="">
      <cdr:nvSpPr>
        <cdr:cNvPr id="20486" name="Text Box 6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216024" y="144015"/>
          <a:ext cx="8208912" cy="6480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4864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A7F6C7B9-BB14-4F16-A212-27CEB6808B1E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Pankkiautomaattinostojen arvo (mrd. euroa)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0.96029</cdr:x>
      <cdr:y>0.9224</cdr:y>
    </cdr:from>
    <cdr:to>
      <cdr:x>1</cdr:x>
      <cdr:y>1</cdr:y>
    </cdr:to>
    <cdr:pic>
      <cdr:nvPicPr>
        <cdr:cNvPr id="5" name="Kuva 4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01225" y="6543675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0.00723</cdr:x>
      <cdr:y>0.01111</cdr:y>
    </cdr:from>
    <cdr:to>
      <cdr:x>0.99277</cdr:x>
      <cdr:y>0.1</cdr:y>
    </cdr:to>
    <cdr:sp macro="" textlink="">
      <cdr:nvSpPr>
        <cdr:cNvPr id="4103" name="Text Box 7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61433" y="72009"/>
          <a:ext cx="8374078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54864" tIns="54864" rIns="54864" bIns="0" anchor="t" upright="1">
          <a:no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fld id="{B3FC54D2-E949-4BD4-9C42-0FB503F0EB72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Konekieliset tilisiirrot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0.96048</cdr:x>
      <cdr:y>0.92261</cdr:y>
    </cdr:from>
    <cdr:to>
      <cdr:x>1</cdr:x>
      <cdr:y>1</cdr:y>
    </cdr:to>
    <cdr:pic>
      <cdr:nvPicPr>
        <cdr:cNvPr id="5" name="Kuva 4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98875" y="6675280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0.06125</cdr:x>
      <cdr:y>0.01087</cdr:y>
    </cdr:from>
    <cdr:to>
      <cdr:x>0.90825</cdr:x>
      <cdr:y>0.09783</cdr:y>
    </cdr:to>
    <cdr:sp macro="" textlink="">
      <cdr:nvSpPr>
        <cdr:cNvPr id="1163269" name="Text Box 5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542490" y="72008"/>
          <a:ext cx="7501867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4864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C55C229F-39D4-48B7-8AEB-C1A733AD9EB8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Shekkimaksut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0.96048</cdr:x>
      <cdr:y>0.9224</cdr:y>
    </cdr:from>
    <cdr:to>
      <cdr:x>1</cdr:x>
      <cdr:y>1</cdr:y>
    </cdr:to>
    <cdr:pic>
      <cdr:nvPicPr>
        <cdr:cNvPr id="5" name="Kuva 4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26650" y="6553200"/>
          <a:ext cx="403200" cy="54842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0.02533</cdr:x>
      <cdr:y>0.05385</cdr:y>
    </cdr:from>
    <cdr:to>
      <cdr:x>0.14667</cdr:x>
      <cdr:y>0.1019</cdr:y>
    </cdr:to>
    <cdr:sp macro="" textlink="">
      <cdr:nvSpPr>
        <cdr:cNvPr id="2" name="Tekstiruutu 1"/>
        <cdr:cNvSpPr txBox="1"/>
      </cdr:nvSpPr>
      <cdr:spPr bwMode="auto">
        <a:xfrm xmlns:a="http://schemas.openxmlformats.org/drawingml/2006/main">
          <a:off x="258534" y="381001"/>
          <a:ext cx="1238251" cy="340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rtlCol="0">
          <a:prstTxWarp prst="textNoShape">
            <a:avLst/>
          </a:prstTxWarp>
          <a:spAutoFit/>
        </a:bodyPr>
        <a:lstStyle xmlns:a="http://schemas.openxmlformats.org/drawingml/2006/main"/>
        <a:p xmlns:a="http://schemas.openxmlformats.org/drawingml/2006/main">
          <a:pPr>
            <a:spcBef>
              <a:spcPct val="50000"/>
            </a:spcBef>
          </a:pPr>
          <a:r>
            <a:rPr lang="fi-FI" sz="1600" dirty="0">
              <a:latin typeface="Tahoma"/>
              <a:cs typeface="Tahoma"/>
            </a:rPr>
            <a:t>euro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0.11082</cdr:x>
      <cdr:y>0.02198</cdr:y>
    </cdr:from>
    <cdr:to>
      <cdr:x>0.86582</cdr:x>
      <cdr:y>0.0989</cdr:y>
    </cdr:to>
    <cdr:sp macro="" textlink="">
      <cdr:nvSpPr>
        <cdr:cNvPr id="2117636" name="Text Box 4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941631" y="144016"/>
          <a:ext cx="6415194" cy="5040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4864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37EDCF1A-6558-4285-923E-585474C46FA1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Pikasiirrot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0.96048</cdr:x>
      <cdr:y>0.92194</cdr:y>
    </cdr:from>
    <cdr:to>
      <cdr:x>1</cdr:x>
      <cdr:y>0.99943</cdr:y>
    </cdr:to>
    <cdr:pic>
      <cdr:nvPicPr>
        <cdr:cNvPr id="5" name="Kuva 4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26650" y="6524625"/>
          <a:ext cx="403200" cy="54842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0.03467</cdr:x>
      <cdr:y>0.05577</cdr:y>
    </cdr:from>
    <cdr:to>
      <cdr:x>0.164</cdr:x>
      <cdr:y>0.10382</cdr:y>
    </cdr:to>
    <cdr:sp macro="" textlink="">
      <cdr:nvSpPr>
        <cdr:cNvPr id="2" name="Tekstiruutu 1"/>
        <cdr:cNvSpPr txBox="1"/>
      </cdr:nvSpPr>
      <cdr:spPr bwMode="auto">
        <a:xfrm xmlns:a="http://schemas.openxmlformats.org/drawingml/2006/main">
          <a:off x="353786" y="394607"/>
          <a:ext cx="1319893" cy="340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rtlCol="0">
          <a:prstTxWarp prst="textNoShape">
            <a:avLst/>
          </a:prstTxWarp>
          <a:spAutoFit/>
        </a:bodyPr>
        <a:lstStyle xmlns:a="http://schemas.openxmlformats.org/drawingml/2006/main"/>
        <a:p xmlns:a="http://schemas.openxmlformats.org/drawingml/2006/main">
          <a:pPr>
            <a:spcBef>
              <a:spcPct val="50000"/>
            </a:spcBef>
          </a:pPr>
          <a:r>
            <a:rPr lang="fi-FI" sz="1600" dirty="0">
              <a:latin typeface="Tahoma"/>
              <a:cs typeface="Tahoma"/>
            </a:rPr>
            <a:t>euro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0.30075</cdr:x>
      <cdr:y>0.18125</cdr:y>
    </cdr:from>
    <cdr:to>
      <cdr:x>0.36425</cdr:x>
      <cdr:y>0.21825</cdr:y>
    </cdr:to>
    <cdr:sp macro="" textlink="">
      <cdr:nvSpPr>
        <cdr:cNvPr id="205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50058" y="1129070"/>
          <a:ext cx="580644" cy="2304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80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  <a:p xmlns:a="http://schemas.openxmlformats.org/drawingml/2006/main">
          <a:pPr algn="l" rtl="0">
            <a:defRPr sz="1000"/>
          </a:pPr>
          <a:r>
            <a:rPr lang="fi-FI" sz="1800" b="0" i="0" u="none" strike="noStrike" baseline="0">
              <a:solidFill>
                <a:srgbClr val="000000"/>
              </a:solidFill>
              <a:latin typeface="Arial"/>
              <a:cs typeface="Arial"/>
            </a:rPr>
            <a:t>1 000  kpl</a:t>
          </a:r>
        </a:p>
        <a:p xmlns:a="http://schemas.openxmlformats.org/drawingml/2006/main">
          <a:pPr algn="l" rtl="0">
            <a:defRPr sz="1000"/>
          </a:pPr>
          <a:endParaRPr lang="fi-FI" sz="18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0.071</cdr:x>
      <cdr:y>0.08775</cdr:y>
    </cdr:from>
    <cdr:to>
      <cdr:x>0.228</cdr:x>
      <cdr:y>0.13038</cdr:y>
    </cdr:to>
    <cdr:sp macro="" textlink="">
      <cdr:nvSpPr>
        <cdr:cNvPr id="205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5643" y="621849"/>
          <a:ext cx="1604591" cy="302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36576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600" b="0" i="0" u="none" strike="noStrike" baseline="0">
              <a:solidFill>
                <a:srgbClr val="000000"/>
              </a:solidFill>
              <a:latin typeface="Arial"/>
              <a:cs typeface="Arial"/>
            </a:rPr>
            <a:t>1 000 kpl</a:t>
          </a:r>
        </a:p>
      </cdr:txBody>
    </cdr:sp>
  </cdr:relSizeAnchor>
  <cdr:relSizeAnchor xmlns:cdr="http://schemas.openxmlformats.org/drawingml/2006/chartDrawing">
    <cdr:from>
      <cdr:x>0</cdr:x>
      <cdr:y>0.0148</cdr:y>
    </cdr:from>
    <cdr:to>
      <cdr:x>1</cdr:x>
      <cdr:y>0.10055</cdr:y>
    </cdr:to>
    <cdr:sp macro="" textlink="">
      <cdr:nvSpPr>
        <cdr:cNvPr id="2056" name="Text Box 8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104775"/>
          <a:ext cx="10191750" cy="6068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4864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6A8A61F5-780D-4FA2-8B4C-9517F08198A7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Maksupäätteet ja korttimaksut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0.95892</cdr:x>
      <cdr:y>0.92261</cdr:y>
    </cdr:from>
    <cdr:to>
      <cdr:x>0.99844</cdr:x>
      <cdr:y>1</cdr:y>
    </cdr:to>
    <cdr:pic>
      <cdr:nvPicPr>
        <cdr:cNvPr id="7" name="Kuva 6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782175" y="6557224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0.00525</cdr:x>
      <cdr:y>0.01111</cdr:y>
    </cdr:from>
    <cdr:to>
      <cdr:x>0.98875</cdr:x>
      <cdr:y>0.11111</cdr:y>
    </cdr:to>
    <cdr:sp macro="" textlink="">
      <cdr:nvSpPr>
        <cdr:cNvPr id="2740225" name="Text Box 1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44987" y="72009"/>
          <a:ext cx="8427565" cy="6480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4864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237BC44A-522D-4854-9EF2-809ED6FA4176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Offline-debit- ja pankkikorttimaksujen arvo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0.2508</cdr:x>
      <cdr:y>0.089</cdr:y>
    </cdr:from>
    <cdr:to>
      <cdr:x>0.75596</cdr:x>
      <cdr:y>0.13875</cdr:y>
    </cdr:to>
    <cdr:sp macro="" textlink="">
      <cdr:nvSpPr>
        <cdr:cNvPr id="27402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53711" y="627317"/>
          <a:ext cx="5143653" cy="350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fi-FI" sz="12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0.85512</cdr:x>
      <cdr:y>0.10627</cdr:y>
    </cdr:from>
    <cdr:to>
      <cdr:x>0.97082</cdr:x>
      <cdr:y>0.15763</cdr:y>
    </cdr:to>
    <cdr:sp macro="" textlink="">
      <cdr:nvSpPr>
        <cdr:cNvPr id="26" name="Tekstikehys 25"/>
        <cdr:cNvSpPr txBox="1"/>
      </cdr:nvSpPr>
      <cdr:spPr>
        <a:xfrm xmlns:a="http://schemas.openxmlformats.org/drawingml/2006/main">
          <a:off x="8723319" y="752046"/>
          <a:ext cx="1180287" cy="363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fi-FI" sz="1600">
              <a:latin typeface="Arial" pitchFamily="34" charset="0"/>
              <a:cs typeface="Arial" pitchFamily="34" charset="0"/>
            </a:rPr>
            <a:t>euroa</a:t>
          </a:r>
        </a:p>
      </cdr:txBody>
    </cdr:sp>
  </cdr:relSizeAnchor>
  <cdr:relSizeAnchor xmlns:cdr="http://schemas.openxmlformats.org/drawingml/2006/chartDrawing">
    <cdr:from>
      <cdr:x>0.9604</cdr:x>
      <cdr:y>0.92219</cdr:y>
    </cdr:from>
    <cdr:to>
      <cdr:x>1</cdr:x>
      <cdr:y>1</cdr:y>
    </cdr:to>
    <cdr:pic>
      <cdr:nvPicPr>
        <cdr:cNvPr id="7" name="Kuva 6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20275" y="6557224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1.11995E-7</cdr:x>
      <cdr:y>0.01213</cdr:y>
    </cdr:from>
    <cdr:to>
      <cdr:x>1</cdr:x>
      <cdr:y>0.10782</cdr:y>
    </cdr:to>
    <cdr:sp macro="" textlink="">
      <cdr:nvSpPr>
        <cdr:cNvPr id="105984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" y="80358"/>
          <a:ext cx="8928991" cy="6339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45720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8E2C02A7-7733-402D-9DBB-A26469AAF388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Pankkien kautta jaetut yleismaksu- ja automaattikortit</a:t>
          </a:fld>
          <a:endParaRPr lang="fi-FI" sz="2800" b="0" i="0" u="none" strike="noStrike" baseline="0" dirty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0.96044</cdr:x>
      <cdr:y>0.9224</cdr:y>
    </cdr:from>
    <cdr:to>
      <cdr:x>1</cdr:x>
      <cdr:y>1</cdr:y>
    </cdr:to>
    <cdr:pic>
      <cdr:nvPicPr>
        <cdr:cNvPr id="5" name="Kuva 4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26650" y="6557224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1.13831E-7</cdr:x>
      <cdr:y>0.01087</cdr:y>
    </cdr:from>
    <cdr:to>
      <cdr:x>1</cdr:x>
      <cdr:y>0.09783</cdr:y>
    </cdr:to>
    <cdr:sp macro="" textlink="">
      <cdr:nvSpPr>
        <cdr:cNvPr id="10246" name="Text Box 6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" y="72011"/>
          <a:ext cx="8784976" cy="5760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4864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DE746D40-C3EC-446B-8479-8F33C18B7C35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Maksukorttien määrät ominaisuuksittain (milj.)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0.96029</cdr:x>
      <cdr:y>0.92219</cdr:y>
    </cdr:from>
    <cdr:to>
      <cdr:x>1</cdr:x>
      <cdr:y>1</cdr:y>
    </cdr:to>
    <cdr:pic>
      <cdr:nvPicPr>
        <cdr:cNvPr id="5" name="Kuva 4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26650" y="6557224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0.14754</cdr:x>
      <cdr:y>0.02198</cdr:y>
    </cdr:from>
    <cdr:to>
      <cdr:x>0.84426</cdr:x>
      <cdr:y>0.10989</cdr:y>
    </cdr:to>
    <cdr:sp macro="" textlink="">
      <cdr:nvSpPr>
        <cdr:cNvPr id="12298" name="Text Box 10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296145" y="144016"/>
          <a:ext cx="6120680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64008" tIns="54864" rIns="6400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fld id="{C29D9C97-6A33-40D7-8471-FD603D32DA84}" type="TxLink">
            <a:rPr lang="fi-FI" sz="2800" b="0" i="0" u="none" strike="noStrike" baseline="0">
              <a:solidFill>
                <a:sysClr val="windowText" lastClr="000000"/>
              </a:solidFill>
              <a:latin typeface="+mn-lt"/>
              <a:cs typeface="Arial"/>
            </a:rPr>
            <a:pPr algn="ctr" rtl="0">
              <a:defRPr sz="1000"/>
            </a:pPr>
            <a:t>Maksukorttien käyttökerrat</a:t>
          </a:fld>
          <a:endParaRPr lang="fi-FI" sz="2800" b="0" i="0" u="none" strike="noStrike" baseline="0">
            <a:solidFill>
              <a:sysClr val="windowText" lastClr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0.24383</cdr:x>
      <cdr:y>0.07715</cdr:y>
    </cdr:from>
    <cdr:to>
      <cdr:x>0.76585</cdr:x>
      <cdr:y>0.1174</cdr:y>
    </cdr:to>
    <cdr:sp macro="" textlink="">
      <cdr:nvSpPr>
        <cdr:cNvPr id="12299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80453" y="543782"/>
          <a:ext cx="5310353" cy="2837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fi-FI" sz="1200" b="0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0.96036</cdr:x>
      <cdr:y>0.92219</cdr:y>
    </cdr:from>
    <cdr:to>
      <cdr:x>1</cdr:x>
      <cdr:y>1</cdr:y>
    </cdr:to>
    <cdr:pic>
      <cdr:nvPicPr>
        <cdr:cNvPr id="6" name="Kuva 5" descr="FK logo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801225" y="6553200"/>
          <a:ext cx="403200" cy="54842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220" cy="496491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l">
              <a:defRPr sz="1200"/>
            </a:lvl1pPr>
          </a:lstStyle>
          <a:p>
            <a:endParaRPr lang="fi-FI" dirty="0">
              <a:latin typeface="Palatino Linotype" pitchFamily="18" charset="0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r">
              <a:defRPr sz="1200"/>
            </a:lvl1pPr>
          </a:lstStyle>
          <a:p>
            <a:fld id="{40FE7EF1-C600-4712-BFA3-CF81E635631F}" type="datetimeFigureOut">
              <a:rPr lang="fi-FI" smtClean="0"/>
              <a:t>28.4.2011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2220" cy="496491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l">
              <a:defRPr sz="1200"/>
            </a:lvl1pPr>
          </a:lstStyle>
          <a:p>
            <a:endParaRPr lang="fi-FI" dirty="0">
              <a:latin typeface="Palatino Linotype" pitchFamily="18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r">
              <a:defRPr sz="1200"/>
            </a:lvl1pPr>
          </a:lstStyle>
          <a:p>
            <a:fld id="{47C7BB28-39A1-465B-9500-FE6CA750576D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879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220" cy="496491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l">
              <a:defRPr sz="1200">
                <a:latin typeface="Palatino Linotype" pitchFamily="18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r">
              <a:defRPr sz="1200"/>
            </a:lvl1pPr>
          </a:lstStyle>
          <a:p>
            <a:fld id="{8AA5B3C0-CE73-4B36-B1AF-56B27D72510C}" type="datetimeFigureOut">
              <a:rPr lang="fi-FI" smtClean="0"/>
              <a:t>28.4.2011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7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0" tIns="46040" rIns="92080" bIns="4604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8975" y="4716662"/>
            <a:ext cx="5431790" cy="4468416"/>
          </a:xfrm>
          <a:prstGeom prst="rect">
            <a:avLst/>
          </a:prstGeom>
        </p:spPr>
        <p:txBody>
          <a:bodyPr vert="horz" lIns="92080" tIns="46040" rIns="92080" bIns="46040" rtlCol="0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2220" cy="496491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l">
              <a:defRPr sz="1200">
                <a:latin typeface="Palatino Linotype" pitchFamily="18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r">
              <a:defRPr sz="1200"/>
            </a:lvl1pPr>
          </a:lstStyle>
          <a:p>
            <a:fld id="{E2D34C8C-B300-47C3-99F3-243BFCD7D7B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38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K_ppt_majakk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000" y="3009901"/>
            <a:ext cx="8784000" cy="9296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000" y="195599"/>
            <a:ext cx="8784000" cy="27254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381001"/>
            <a:ext cx="8242300" cy="2362199"/>
          </a:xfrm>
        </p:spPr>
        <p:txBody>
          <a:bodyPr anchor="t">
            <a:noAutofit/>
          </a:bodyPr>
          <a:lstStyle>
            <a:lvl1pPr marL="0" indent="0" algn="l">
              <a:defRPr sz="3600" b="0" i="0">
                <a:solidFill>
                  <a:schemeClr val="bg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500" y="3039533"/>
            <a:ext cx="8242300" cy="90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0" i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  <a:cs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2" name="Picture 11" descr="tunnus 1_tom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464" y="5029200"/>
            <a:ext cx="698536" cy="952549"/>
          </a:xfrm>
          <a:prstGeom prst="rect">
            <a:avLst/>
          </a:prstGeom>
        </p:spPr>
      </p:pic>
      <p:pic>
        <p:nvPicPr>
          <p:cNvPr id="13" name="Picture 12" descr="FK_logo_tom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837" y="6172200"/>
            <a:ext cx="3175163" cy="412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0000" y="190500"/>
            <a:ext cx="8784000" cy="1429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000" y="1680550"/>
            <a:ext cx="8784000" cy="3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231900"/>
          </a:xfrm>
        </p:spPr>
        <p:txBody>
          <a:bodyPr anchor="t"/>
          <a:lstStyle>
            <a:lvl1pPr algn="l">
              <a:defRPr b="0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9" name="Picture 8" descr="tunnus 1_tom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72" y="6057851"/>
            <a:ext cx="475016" cy="6477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7800" y="1680550"/>
            <a:ext cx="8784000" cy="360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3886200" cy="38354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  <a:lvl2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2pPr>
            <a:lvl3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3pPr>
            <a:lvl4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4pPr>
            <a:lvl5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9" name="Content Placeholder 2"/>
          <p:cNvSpPr>
            <a:spLocks noGrp="1"/>
          </p:cNvSpPr>
          <p:nvPr>
            <p:ph idx="14"/>
          </p:nvPr>
        </p:nvSpPr>
        <p:spPr>
          <a:xfrm>
            <a:off x="4800600" y="2286000"/>
            <a:ext cx="3886200" cy="38354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  <a:lvl2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2pPr>
            <a:lvl3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3pPr>
            <a:lvl4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4pPr>
            <a:lvl5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965544" y="6350000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0BB0FBE5-48F2-414E-8B2D-604FFF6FD9C9}" type="datetimeFigureOut">
              <a:rPr lang="fi-FI" smtClean="0"/>
              <a:t>28.4.2011</a:t>
            </a:fld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44" y="6350000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6356350"/>
            <a:ext cx="125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D67B1641-F5DB-4F00-88F3-742CE9993C0A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0000" y="190500"/>
            <a:ext cx="8784000" cy="935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758199"/>
          </a:xfrm>
        </p:spPr>
        <p:txBody>
          <a:bodyPr anchor="t"/>
          <a:lstStyle>
            <a:lvl1pPr algn="l">
              <a:defRPr b="0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9" name="Picture 8" descr="tunnus 1_tom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72" y="6057851"/>
            <a:ext cx="475016" cy="647749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498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  <a:lvl2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2pPr>
            <a:lvl3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3pPr>
            <a:lvl4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4pPr>
            <a:lvl5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965544" y="6350000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0BB0FBE5-48F2-414E-8B2D-604FFF6FD9C9}" type="datetimeFigureOut">
              <a:rPr lang="fi-FI" smtClean="0"/>
              <a:t>28.4.2011</a:t>
            </a:fld>
            <a:endParaRPr lang="fi-FI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44" y="6350000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endParaRPr lang="fi-FI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6356350"/>
            <a:ext cx="125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D67B1641-F5DB-4F00-88F3-742CE9993C0A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Palatino Linotype" pitchFamily="18" charset="0"/>
              </a:defRPr>
            </a:lvl1pPr>
          </a:lstStyle>
          <a:p>
            <a:fld id="{0BB0FBE5-48F2-414E-8B2D-604FFF6FD9C9}" type="datetimeFigureOut">
              <a:rPr lang="fi-FI" smtClean="0"/>
              <a:pPr/>
              <a:t>28.4.2011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Palatino Linotype" pitchFamily="18" charset="0"/>
              </a:defRPr>
            </a:lvl1pPr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Palatino Linotype" pitchFamily="18" charset="0"/>
              </a:defRPr>
            </a:lvl1pPr>
          </a:lstStyle>
          <a:p>
            <a:fld id="{D67B1641-F5DB-4F00-88F3-742CE9993C0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741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7800" y="4114800"/>
            <a:ext cx="8788400" cy="2006600"/>
          </a:xfrm>
          <a:prstGeom prst="rect">
            <a:avLst/>
          </a:prstGeom>
          <a:solidFill>
            <a:schemeClr val="accent5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177800" y="3009901"/>
            <a:ext cx="8788400" cy="10286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086100"/>
            <a:ext cx="8255036" cy="939799"/>
          </a:xfrm>
        </p:spPr>
        <p:txBody>
          <a:bodyPr anchor="t">
            <a:normAutofit/>
          </a:bodyPr>
          <a:lstStyle>
            <a:lvl1pPr algn="l">
              <a:defRPr sz="4000" b="0" cap="none">
                <a:solidFill>
                  <a:srgbClr val="FFFFFF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4214813"/>
            <a:ext cx="7327900" cy="16525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  <a:latin typeface="Palatino Linotype" pitchFamily="18" charset="0"/>
                <a:cs typeface="Palatino Linotype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Rectangle 8"/>
          <p:cNvSpPr/>
          <p:nvPr/>
        </p:nvSpPr>
        <p:spPr>
          <a:xfrm>
            <a:off x="177800" y="2565400"/>
            <a:ext cx="8788400" cy="360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endParaRPr lang="fi-FI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965544" y="6350000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0BB0FBE5-48F2-414E-8B2D-604FFF6FD9C9}" type="datetimeFigureOut">
              <a:rPr lang="fi-FI" smtClean="0"/>
              <a:t>28.4.2011</a:t>
            </a:fld>
            <a:endParaRPr lang="fi-FI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44" y="6350000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endParaRPr lang="fi-FI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356350"/>
            <a:ext cx="125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D67B1641-F5DB-4F00-88F3-742CE9993C0A}" type="slidenum">
              <a:rPr lang="fi-FI" smtClean="0"/>
              <a:t>‹#›</a:t>
            </a:fld>
            <a:endParaRPr lang="fi-FI"/>
          </a:p>
        </p:txBody>
      </p:sp>
      <p:pic>
        <p:nvPicPr>
          <p:cNvPr id="19" name="Picture 18" descr="tunnus 1_tom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4914851"/>
            <a:ext cx="698536" cy="95254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0000" y="1680550"/>
            <a:ext cx="8784000" cy="360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000" y="190500"/>
            <a:ext cx="8784000" cy="142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231900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100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1pPr>
            <a:lvl2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2pPr>
            <a:lvl3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3pPr>
            <a:lvl4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4pPr>
            <a:lvl5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Picture 8" descr="tunnus 1_tom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72" y="6057851"/>
            <a:ext cx="475016" cy="64774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965544" y="6350000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0BB0FBE5-48F2-414E-8B2D-604FFF6FD9C9}" type="datetimeFigureOut">
              <a:rPr lang="fi-FI" smtClean="0"/>
              <a:pPr/>
              <a:t>28.4.2011</a:t>
            </a:fld>
            <a:endParaRPr lang="fi-FI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44" y="6350000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6356350"/>
            <a:ext cx="125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D67B1641-F5DB-4F00-88F3-742CE9993C0A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0000" y="190500"/>
            <a:ext cx="8784000" cy="142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3886200" cy="38354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1pPr>
            <a:lvl2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2pPr>
            <a:lvl3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3pPr>
            <a:lvl4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4pPr>
            <a:lvl5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Picture 8" descr="tunnus 1_tom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72" y="6057851"/>
            <a:ext cx="475016" cy="647749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800600" y="2286000"/>
            <a:ext cx="3886200" cy="38354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1pPr>
            <a:lvl2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2pPr>
            <a:lvl3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3pPr>
            <a:lvl4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4pPr>
            <a:lvl5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7" name="Rectangle 16"/>
          <p:cNvSpPr/>
          <p:nvPr/>
        </p:nvSpPr>
        <p:spPr>
          <a:xfrm>
            <a:off x="180000" y="1680550"/>
            <a:ext cx="8784000" cy="3600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231900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965544" y="6350000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0BB0FBE5-48F2-414E-8B2D-604FFF6FD9C9}" type="datetimeFigureOut">
              <a:rPr lang="fi-FI" smtClean="0"/>
              <a:t>28.4.2011</a:t>
            </a:fld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44" y="6350000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endParaRPr lang="fi-FI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6356350"/>
            <a:ext cx="125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D67B1641-F5DB-4F00-88F3-742CE9993C0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0000" y="190500"/>
            <a:ext cx="8784000" cy="93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698500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498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1pPr>
            <a:lvl2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2pPr>
            <a:lvl3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3pPr>
            <a:lvl4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4pPr>
            <a:lvl5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Picture 8" descr="tunnus 1_tom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72" y="6057851"/>
            <a:ext cx="475016" cy="64774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965544" y="6350000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0BB0FBE5-48F2-414E-8B2D-604FFF6FD9C9}" type="datetimeFigureOut">
              <a:rPr lang="fi-FI" smtClean="0"/>
              <a:t>28.4.2011</a:t>
            </a:fld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44" y="6350000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endParaRPr lang="fi-F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6356350"/>
            <a:ext cx="125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D67B1641-F5DB-4F00-88F3-742CE9993C0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0000" y="1680550"/>
            <a:ext cx="8784000" cy="3600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000" y="190500"/>
            <a:ext cx="8784000" cy="14295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231900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100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1pPr>
            <a:lvl2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2pPr>
            <a:lvl3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3pPr>
            <a:lvl4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4pPr>
            <a:lvl5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Picture 8" descr="tunnus 1_tom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72" y="6057851"/>
            <a:ext cx="475016" cy="64774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965544" y="6350000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0BB0FBE5-48F2-414E-8B2D-604FFF6FD9C9}" type="datetimeFigureOut">
              <a:rPr lang="fi-FI" smtClean="0"/>
              <a:t>28.4.2011</a:t>
            </a:fld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44" y="6350000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endParaRPr lang="fi-F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6356350"/>
            <a:ext cx="125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D67B1641-F5DB-4F00-88F3-742CE9993C0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0000" y="1680550"/>
            <a:ext cx="8784000" cy="3600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000" y="190500"/>
            <a:ext cx="8784000" cy="14295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231900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9" name="Picture 8" descr="tunnus 1_tom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72" y="6057851"/>
            <a:ext cx="475016" cy="64774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3886200" cy="38354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1pPr>
            <a:lvl2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2pPr>
            <a:lvl3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3pPr>
            <a:lvl4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4pPr>
            <a:lvl5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800600" y="2286000"/>
            <a:ext cx="3886200" cy="38354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1pPr>
            <a:lvl2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2pPr>
            <a:lvl3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3pPr>
            <a:lvl4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4pPr>
            <a:lvl5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3965544" y="6350000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0BB0FBE5-48F2-414E-8B2D-604FFF6FD9C9}" type="datetimeFigureOut">
              <a:rPr lang="fi-FI" smtClean="0"/>
              <a:t>28.4.2011</a:t>
            </a:fld>
            <a:endParaRPr lang="fi-FI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44" y="6350000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endParaRPr lang="fi-FI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6356350"/>
            <a:ext cx="125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D67B1641-F5DB-4F00-88F3-742CE9993C0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0000" y="190500"/>
            <a:ext cx="8784000" cy="935999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698500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498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1pPr>
            <a:lvl2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2pPr>
            <a:lvl3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3pPr>
            <a:lvl4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4pPr>
            <a:lvl5pPr>
              <a:defRPr sz="2000" b="0" i="0">
                <a:solidFill>
                  <a:srgbClr val="5F5E62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Picture 8" descr="tunnus 1_tom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72" y="6057851"/>
            <a:ext cx="475016" cy="64774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965544" y="6350000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0BB0FBE5-48F2-414E-8B2D-604FFF6FD9C9}" type="datetimeFigureOut">
              <a:rPr lang="fi-FI" smtClean="0"/>
              <a:t>28.4.2011</a:t>
            </a:fld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44" y="6350000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endParaRPr lang="fi-F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6356350"/>
            <a:ext cx="125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F5E62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D67B1641-F5DB-4F00-88F3-742CE9993C0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0000" y="190500"/>
            <a:ext cx="8784000" cy="1429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000" y="1680550"/>
            <a:ext cx="8784000" cy="3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231900"/>
          </a:xfrm>
        </p:spPr>
        <p:txBody>
          <a:bodyPr anchor="t"/>
          <a:lstStyle>
            <a:lvl1pPr algn="l">
              <a:defRPr b="0" i="0">
                <a:solidFill>
                  <a:schemeClr val="tx1"/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10000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1pPr>
            <a:lvl2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2pPr>
            <a:lvl3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3pPr>
            <a:lvl4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4pPr>
            <a:lvl5pPr>
              <a:defRPr sz="2000" b="0" i="0">
                <a:solidFill>
                  <a:schemeClr val="tx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9" name="Picture 8" descr="tunnus 1_tom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72" y="6057851"/>
            <a:ext cx="475016" cy="6477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7800" y="1680550"/>
            <a:ext cx="8784000" cy="360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fi-FI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965544" y="6350000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0BB0FBE5-48F2-414E-8B2D-604FFF6FD9C9}" type="datetimeFigureOut">
              <a:rPr lang="fi-FI" smtClean="0"/>
              <a:t>28.4.2011</a:t>
            </a:fld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44" y="6350000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6356350"/>
            <a:ext cx="125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  <a:cs typeface="Palatino Linotype" pitchFamily="18" charset="0"/>
              </a:defRPr>
            </a:lvl1pPr>
          </a:lstStyle>
          <a:p>
            <a:fld id="{D67B1641-F5DB-4F00-88F3-742CE9993C0A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5544" y="6350000"/>
            <a:ext cx="157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fld id="{0BB0FBE5-48F2-414E-8B2D-604FFF6FD9C9}" type="datetimeFigureOut">
              <a:rPr lang="fi-FI" smtClean="0"/>
              <a:t>28.4.2011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44" y="6350000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700" y="6356350"/>
            <a:ext cx="125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F5E62"/>
                </a:solidFill>
                <a:latin typeface="+mj-lt"/>
                <a:cs typeface="Palatino Linotype" pitchFamily="18" charset="0"/>
              </a:defRPr>
            </a:lvl1pPr>
          </a:lstStyle>
          <a:p>
            <a:fld id="{D67B1641-F5DB-4F00-88F3-742CE9993C0A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5F5E62"/>
          </a:solidFill>
          <a:latin typeface="Palatino Linotype" pitchFamily="18" charset="0"/>
          <a:ea typeface="+mj-ea"/>
          <a:cs typeface="Palatino Linotype" pitchFamily="18" charset="0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Lucida Grande"/>
        <a:buChar char="&gt;"/>
        <a:defRPr sz="2000" kern="1200">
          <a:solidFill>
            <a:srgbClr val="5F5E62"/>
          </a:solidFill>
          <a:latin typeface="Tahoma"/>
          <a:ea typeface="+mn-ea"/>
          <a:cs typeface="Tahoma"/>
        </a:defRPr>
      </a:lvl1pPr>
      <a:lvl2pPr marL="800100" indent="-342900" algn="l" defTabSz="457200" rtl="0" eaLnBrk="1" latinLnBrk="0" hangingPunct="1">
        <a:spcBef>
          <a:spcPct val="20000"/>
        </a:spcBef>
        <a:buClr>
          <a:schemeClr val="accent2"/>
        </a:buClr>
        <a:buFont typeface="Lucida Grande"/>
        <a:buChar char="-"/>
        <a:defRPr sz="1800" kern="1200">
          <a:solidFill>
            <a:srgbClr val="5F5E62"/>
          </a:solidFill>
          <a:latin typeface="Tahoma"/>
          <a:ea typeface="+mn-ea"/>
          <a:cs typeface="Tahoma"/>
        </a:defRPr>
      </a:lvl2pPr>
      <a:lvl3pPr marL="1257300" indent="-342900" algn="l" defTabSz="457200" rtl="0" eaLnBrk="1" latinLnBrk="0" hangingPunct="1">
        <a:spcBef>
          <a:spcPct val="20000"/>
        </a:spcBef>
        <a:buClr>
          <a:schemeClr val="accent4"/>
        </a:buClr>
        <a:buFont typeface="Lucida Grande"/>
        <a:buChar char="-"/>
        <a:defRPr sz="1800" kern="1200">
          <a:solidFill>
            <a:srgbClr val="5F5E62"/>
          </a:solidFill>
          <a:latin typeface="Tahoma"/>
          <a:ea typeface="+mn-ea"/>
          <a:cs typeface="Tahoma"/>
        </a:defRPr>
      </a:lvl3pPr>
      <a:lvl4pPr marL="1714500" indent="-342900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rgbClr val="5F5E62"/>
          </a:solidFill>
          <a:latin typeface="Tahoma"/>
          <a:ea typeface="+mn-ea"/>
          <a:cs typeface="Tahoma"/>
        </a:defRPr>
      </a:lvl4pPr>
      <a:lvl5pPr marL="2171700" indent="-342900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rgbClr val="5F5E62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Tilastotietoja pankkien maksujärjestelmistä Suomessa</a:t>
            </a:r>
            <a:br>
              <a:rPr lang="fi-FI" dirty="0" smtClean="0"/>
            </a:br>
            <a:r>
              <a:rPr lang="fi-FI" dirty="0" smtClean="0"/>
              <a:t>2001-2010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1.4.2011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9803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544099"/>
              </p:ext>
            </p:extLst>
          </p:nvPr>
        </p:nvGraphicFramePr>
        <p:xfrm>
          <a:off x="179511" y="116632"/>
          <a:ext cx="8784977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97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831345"/>
              </p:ext>
            </p:extLst>
          </p:nvPr>
        </p:nvGraphicFramePr>
        <p:xfrm>
          <a:off x="179511" y="188640"/>
          <a:ext cx="8784977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503082"/>
              </p:ext>
            </p:extLst>
          </p:nvPr>
        </p:nvGraphicFramePr>
        <p:xfrm>
          <a:off x="107503" y="116632"/>
          <a:ext cx="8856985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30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67346"/>
              </p:ext>
            </p:extLst>
          </p:nvPr>
        </p:nvGraphicFramePr>
        <p:xfrm>
          <a:off x="179511" y="116632"/>
          <a:ext cx="8712969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26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334879"/>
              </p:ext>
            </p:extLst>
          </p:nvPr>
        </p:nvGraphicFramePr>
        <p:xfrm>
          <a:off x="179511" y="188640"/>
          <a:ext cx="8712969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89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07565"/>
              </p:ext>
            </p:extLst>
          </p:nvPr>
        </p:nvGraphicFramePr>
        <p:xfrm>
          <a:off x="107503" y="116632"/>
          <a:ext cx="8856985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89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25727"/>
              </p:ext>
            </p:extLst>
          </p:nvPr>
        </p:nvGraphicFramePr>
        <p:xfrm>
          <a:off x="251519" y="188640"/>
          <a:ext cx="8640961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4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23571"/>
              </p:ext>
            </p:extLst>
          </p:nvPr>
        </p:nvGraphicFramePr>
        <p:xfrm>
          <a:off x="179512" y="188640"/>
          <a:ext cx="8856985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99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8713"/>
              </p:ext>
            </p:extLst>
          </p:nvPr>
        </p:nvGraphicFramePr>
        <p:xfrm>
          <a:off x="179511" y="116632"/>
          <a:ext cx="8712969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01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96673"/>
              </p:ext>
            </p:extLst>
          </p:nvPr>
        </p:nvGraphicFramePr>
        <p:xfrm>
          <a:off x="251520" y="116632"/>
          <a:ext cx="8712969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30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79512" y="2060848"/>
            <a:ext cx="3384376" cy="3979416"/>
          </a:xfrm>
        </p:spPr>
        <p:txBody>
          <a:bodyPr/>
          <a:lstStyle/>
          <a:p>
            <a:pPr marL="0" lvl="0" indent="0">
              <a:buNone/>
            </a:pPr>
            <a:r>
              <a:rPr lang="fi-FI" sz="1200" dirty="0" smtClean="0"/>
              <a:t>MAKSUJENVÄLITYS		Siirrot</a:t>
            </a:r>
          </a:p>
          <a:p>
            <a:pPr marL="0" lvl="0" indent="0">
              <a:buNone/>
            </a:pPr>
            <a:endParaRPr lang="fi-FI" sz="1200" dirty="0" smtClean="0"/>
          </a:p>
          <a:p>
            <a:pPr marL="0" lvl="0" indent="0">
              <a:buNone/>
            </a:pPr>
            <a:endParaRPr lang="fi-FI" sz="1200" dirty="0"/>
          </a:p>
          <a:p>
            <a:pPr marL="0" lvl="0" indent="0">
              <a:buNone/>
            </a:pPr>
            <a:r>
              <a:rPr lang="fi-FI" sz="1200" dirty="0" smtClean="0"/>
              <a:t>				Shekit </a:t>
            </a:r>
            <a:r>
              <a:rPr lang="fi-FI" sz="1200" dirty="0"/>
              <a:t>ja pikasiirrot</a:t>
            </a:r>
          </a:p>
          <a:p>
            <a:pPr marL="0" lvl="0" indent="0">
              <a:buNone/>
            </a:pPr>
            <a:endParaRPr lang="fi-FI" sz="1200" dirty="0" smtClean="0"/>
          </a:p>
          <a:p>
            <a:pPr marL="0" lvl="0" indent="0">
              <a:buNone/>
            </a:pPr>
            <a:endParaRPr lang="fi-FI" sz="1200" dirty="0" smtClean="0"/>
          </a:p>
          <a:p>
            <a:pPr marL="0" lvl="0" indent="0">
              <a:buNone/>
            </a:pPr>
            <a:r>
              <a:rPr lang="fi-FI" sz="1200" dirty="0"/>
              <a:t>	</a:t>
            </a:r>
            <a:r>
              <a:rPr lang="fi-FI" sz="1200" dirty="0" smtClean="0"/>
              <a:t>			Korttimaksut</a:t>
            </a:r>
            <a:endParaRPr lang="fi-FI" sz="1200" dirty="0"/>
          </a:p>
          <a:p>
            <a:pPr marL="0" lvl="0" indent="0">
              <a:buNone/>
            </a:pPr>
            <a:endParaRPr lang="fi-FI" sz="1200" dirty="0"/>
          </a:p>
          <a:p>
            <a:pPr marL="0" lvl="0" indent="0">
              <a:buNone/>
            </a:pPr>
            <a:r>
              <a:rPr lang="fi-FI" sz="1200" dirty="0" smtClean="0"/>
              <a:t>MAKSUKORTIT</a:t>
            </a:r>
            <a:endParaRPr lang="fi-FI" sz="1200" dirty="0"/>
          </a:p>
          <a:p>
            <a:pPr marL="0" lvl="0" indent="0">
              <a:buNone/>
            </a:pPr>
            <a:endParaRPr lang="fi-FI" sz="1200" dirty="0"/>
          </a:p>
          <a:p>
            <a:pPr marL="0" lvl="0" indent="0">
              <a:buNone/>
            </a:pPr>
            <a:endParaRPr lang="fi-FI" sz="1200" dirty="0"/>
          </a:p>
          <a:p>
            <a:pPr marL="0" lvl="0" indent="0">
              <a:buNone/>
            </a:pPr>
            <a:endParaRPr lang="fi-FI" sz="1200" dirty="0"/>
          </a:p>
          <a:p>
            <a:pPr marL="0" lvl="0" indent="0">
              <a:buNone/>
            </a:pPr>
            <a:endParaRPr lang="fi-FI" sz="1200" dirty="0" smtClean="0"/>
          </a:p>
          <a:p>
            <a:pPr marL="0" lvl="0" indent="0">
              <a:buNone/>
            </a:pPr>
            <a:endParaRPr lang="fi-FI" sz="1200" dirty="0"/>
          </a:p>
          <a:p>
            <a:pPr marL="0" lvl="0" indent="0">
              <a:buNone/>
            </a:pPr>
            <a:endParaRPr lang="fi-FI" sz="1200" dirty="0" smtClean="0"/>
          </a:p>
          <a:p>
            <a:pPr marL="0" lvl="0" indent="0">
              <a:buNone/>
            </a:pPr>
            <a:r>
              <a:rPr lang="fi-FI" sz="1200" dirty="0" smtClean="0"/>
              <a:t>PANKKIEN </a:t>
            </a:r>
            <a:r>
              <a:rPr lang="fi-FI" sz="1200" dirty="0"/>
              <a:t>JAKELUVERKOT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4"/>
          </p:nvPr>
        </p:nvSpPr>
        <p:spPr>
          <a:xfrm>
            <a:off x="4211960" y="2060848"/>
            <a:ext cx="4474840" cy="468052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100" dirty="0" smtClean="0"/>
              <a:t>1 </a:t>
            </a:r>
            <a:r>
              <a:rPr lang="fi-FI" sz="1100" dirty="0"/>
              <a:t>Pankkien maksujenvälitys ja konekielisyysaste</a:t>
            </a:r>
          </a:p>
          <a:p>
            <a:pPr marL="0" lvl="0" indent="0">
              <a:buNone/>
            </a:pPr>
            <a:r>
              <a:rPr lang="fi-FI" sz="1100" dirty="0"/>
              <a:t>2 Konekieliset tilisiirrot</a:t>
            </a:r>
          </a:p>
          <a:p>
            <a:pPr marL="0" lvl="0" indent="0">
              <a:buNone/>
            </a:pPr>
            <a:endParaRPr lang="fi-FI" sz="1100" dirty="0" smtClean="0"/>
          </a:p>
          <a:p>
            <a:pPr marL="0" lvl="0" indent="0">
              <a:buNone/>
            </a:pPr>
            <a:r>
              <a:rPr lang="fi-FI" sz="1100" dirty="0" smtClean="0"/>
              <a:t>3 </a:t>
            </a:r>
            <a:r>
              <a:rPr lang="fi-FI" sz="1100" dirty="0"/>
              <a:t>Shekkimaksut</a:t>
            </a:r>
          </a:p>
          <a:p>
            <a:pPr marL="0" lvl="0" indent="0">
              <a:buNone/>
            </a:pPr>
            <a:r>
              <a:rPr lang="fi-FI" sz="1100" dirty="0"/>
              <a:t>4 Pikasiirrot</a:t>
            </a:r>
          </a:p>
          <a:p>
            <a:pPr marL="0" lvl="0" indent="0">
              <a:buNone/>
            </a:pPr>
            <a:endParaRPr lang="fi-FI" sz="1100" dirty="0" smtClean="0"/>
          </a:p>
          <a:p>
            <a:pPr marL="0" lvl="0" indent="0">
              <a:buNone/>
            </a:pPr>
            <a:r>
              <a:rPr lang="fi-FI" sz="1100" dirty="0" smtClean="0"/>
              <a:t>5 </a:t>
            </a:r>
            <a:r>
              <a:rPr lang="fi-FI" sz="1100" dirty="0"/>
              <a:t>Maksupäätteet ja korttimaksut</a:t>
            </a:r>
          </a:p>
          <a:p>
            <a:pPr marL="0" lvl="0" indent="0">
              <a:buNone/>
            </a:pPr>
            <a:r>
              <a:rPr lang="fi-FI" sz="1100" dirty="0"/>
              <a:t>6 </a:t>
            </a:r>
            <a:r>
              <a:rPr lang="fi-FI" sz="1100" dirty="0" err="1"/>
              <a:t>Debit-</a:t>
            </a:r>
            <a:r>
              <a:rPr lang="fi-FI" sz="1100" dirty="0"/>
              <a:t> ja pankkikorttimaksujen arvo</a:t>
            </a:r>
          </a:p>
          <a:p>
            <a:pPr marL="0" lvl="0" indent="0">
              <a:buNone/>
            </a:pPr>
            <a:endParaRPr lang="fi-FI" sz="1100" dirty="0"/>
          </a:p>
          <a:p>
            <a:pPr marL="0" lvl="0" indent="0">
              <a:buNone/>
            </a:pPr>
            <a:r>
              <a:rPr lang="fi-FI" sz="1100" dirty="0"/>
              <a:t>7 Pankkien kautta jaetut kortit</a:t>
            </a:r>
          </a:p>
          <a:p>
            <a:pPr marL="0" lvl="0" indent="0">
              <a:buNone/>
            </a:pPr>
            <a:r>
              <a:rPr lang="fi-FI" sz="1100" dirty="0"/>
              <a:t>8 Maksukorttien määrät ominaisuuksittain</a:t>
            </a:r>
          </a:p>
          <a:p>
            <a:pPr marL="0" lvl="0" indent="0">
              <a:buNone/>
            </a:pPr>
            <a:r>
              <a:rPr lang="fi-FI" sz="1100" dirty="0"/>
              <a:t>9 Maksukorttien käyttökerrat</a:t>
            </a:r>
          </a:p>
          <a:p>
            <a:pPr marL="0" lvl="0" indent="0">
              <a:buNone/>
            </a:pPr>
            <a:r>
              <a:rPr lang="fi-FI" sz="1100" dirty="0"/>
              <a:t>10 Korttimaksujen arvo</a:t>
            </a:r>
          </a:p>
          <a:p>
            <a:pPr marL="0" lvl="0" indent="0">
              <a:buNone/>
            </a:pPr>
            <a:r>
              <a:rPr lang="fi-FI" sz="1100" dirty="0"/>
              <a:t>11 Maksukorttien käyttökerrat korttia kohden</a:t>
            </a:r>
          </a:p>
          <a:p>
            <a:pPr marL="0" lvl="0" indent="0">
              <a:buNone/>
            </a:pPr>
            <a:r>
              <a:rPr lang="fi-FI" sz="1100" dirty="0"/>
              <a:t>12 Korttimaksujen kokonaisarvo maksukorttia kohden</a:t>
            </a:r>
          </a:p>
          <a:p>
            <a:pPr marL="0" lvl="0" indent="0">
              <a:buNone/>
            </a:pPr>
            <a:endParaRPr lang="fi-FI" sz="1100" dirty="0"/>
          </a:p>
          <a:p>
            <a:pPr marL="0" lvl="0" indent="0">
              <a:buNone/>
            </a:pPr>
            <a:r>
              <a:rPr lang="fi-FI" sz="1100" dirty="0"/>
              <a:t>13 Asiakkaan ja pankkien väliset tietoyhteydet</a:t>
            </a:r>
          </a:p>
          <a:p>
            <a:pPr marL="0" lvl="0" indent="0">
              <a:buNone/>
            </a:pPr>
            <a:r>
              <a:rPr lang="fi-FI" sz="1100" dirty="0"/>
              <a:t>14 Tupas-tunnistuspalvelu ja verkkomaksut</a:t>
            </a:r>
          </a:p>
          <a:p>
            <a:pPr marL="0" lvl="0" indent="0">
              <a:buNone/>
            </a:pPr>
            <a:r>
              <a:rPr lang="fi-FI" sz="1100" dirty="0"/>
              <a:t>15 </a:t>
            </a:r>
            <a:r>
              <a:rPr lang="fi-FI" sz="1100" dirty="0" err="1"/>
              <a:t>Finvoice-välityspalvelut</a:t>
            </a:r>
            <a:endParaRPr lang="fi-FI" sz="1100" dirty="0"/>
          </a:p>
          <a:p>
            <a:pPr marL="0" lvl="0" indent="0">
              <a:buNone/>
            </a:pPr>
            <a:r>
              <a:rPr lang="fi-FI" sz="1100" dirty="0"/>
              <a:t>16 Talletuspankkien toimipaikat ja henkilöstö</a:t>
            </a:r>
          </a:p>
          <a:p>
            <a:pPr marL="0" lvl="0" indent="0">
              <a:buNone/>
            </a:pPr>
            <a:r>
              <a:rPr lang="fi-FI" sz="1100" dirty="0"/>
              <a:t>17 Pankkien itsepalveluautomaatit</a:t>
            </a:r>
          </a:p>
          <a:p>
            <a:pPr marL="0" lvl="0" indent="0">
              <a:buNone/>
            </a:pPr>
            <a:r>
              <a:rPr lang="fi-FI" sz="1100" dirty="0"/>
              <a:t>18 Pankkien itsepalveluautomaattien käyttökerrat</a:t>
            </a:r>
          </a:p>
          <a:p>
            <a:pPr marL="0" lvl="0" indent="0">
              <a:buNone/>
            </a:pPr>
            <a:r>
              <a:rPr lang="fi-FI" sz="1100" dirty="0"/>
              <a:t>19 Pankkiautomaattinostojen arvo</a:t>
            </a: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368300"/>
            <a:ext cx="8229600" cy="1116484"/>
          </a:xfrm>
        </p:spPr>
        <p:txBody>
          <a:bodyPr/>
          <a:lstStyle/>
          <a:p>
            <a:r>
              <a:rPr lang="fi-FI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TILASTOTIETOJA PANKKIEN MAKSUJÄRJESTELMISTÄ SUOMESSA 2001-2010</a:t>
            </a:r>
            <a:endParaRPr lang="fi-FI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3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504498"/>
              </p:ext>
            </p:extLst>
          </p:nvPr>
        </p:nvGraphicFramePr>
        <p:xfrm>
          <a:off x="179512" y="116632"/>
          <a:ext cx="8784977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32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768683"/>
              </p:ext>
            </p:extLst>
          </p:nvPr>
        </p:nvGraphicFramePr>
        <p:xfrm>
          <a:off x="251520" y="116632"/>
          <a:ext cx="8712969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47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000" dirty="0">
                <a:latin typeface="+mn-lt"/>
              </a:rPr>
              <a:t>Finanssialan Keskusliitto julkaisee tilastoa Suomen maksuliikkeestä maksutavoittain. Tilastot eivät sisällä käteismaksuja eivätkä ulkomaan maksuja. </a:t>
            </a:r>
            <a:r>
              <a:rPr lang="fi-FI" dirty="0"/>
              <a:t/>
            </a:r>
            <a:br>
              <a:rPr lang="fi-FI" dirty="0"/>
            </a:br>
            <a:r>
              <a:rPr lang="fi-FI" sz="2000" dirty="0" smtClean="0">
                <a:latin typeface="+mn-lt"/>
              </a:rPr>
              <a:t>Korttitapahtumien </a:t>
            </a:r>
            <a:r>
              <a:rPr lang="fi-FI" sz="2000" dirty="0">
                <a:latin typeface="+mn-lt"/>
              </a:rPr>
              <a:t>tilastointi muuttui vuodesta 2008 alkaen </a:t>
            </a:r>
            <a:r>
              <a:rPr lang="fi-FI" sz="2000" dirty="0" err="1">
                <a:latin typeface="+mn-lt"/>
              </a:rPr>
              <a:t>issuer-pohjaiseksi</a:t>
            </a:r>
            <a:r>
              <a:rPr lang="fi-FI" sz="2000" dirty="0">
                <a:latin typeface="+mn-lt"/>
              </a:rPr>
              <a:t>, </a:t>
            </a:r>
            <a:r>
              <a:rPr lang="fi-FI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eli tiedot on kerätty korttien myöntäjiltä.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6085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4000" dirty="0"/>
              <a:t>Kuva </a:t>
            </a:r>
            <a:r>
              <a:rPr lang="fi-FI" sz="4000" dirty="0" smtClean="0"/>
              <a:t>1		Pankkien </a:t>
            </a:r>
            <a:r>
              <a:rPr lang="fi-FI" sz="4000" dirty="0" err="1"/>
              <a:t>konekielistämät</a:t>
            </a:r>
            <a:r>
              <a:rPr lang="fi-FI" sz="4000" dirty="0"/>
              <a:t> tilisiirrot ovat esim. konttoreissa käteisellä maksettuja maksuja tai maksupalveluna pankkiin lähetettyjä </a:t>
            </a:r>
            <a:r>
              <a:rPr lang="fi-FI" sz="4000" dirty="0" smtClean="0"/>
              <a:t>			maksuja</a:t>
            </a:r>
            <a:r>
              <a:rPr lang="fi-FI" sz="4000" dirty="0"/>
              <a:t>, jotka pankin toimihenkilö syöttää pankin järjestelmiin.</a:t>
            </a:r>
          </a:p>
          <a:p>
            <a:pPr marL="0" indent="0">
              <a:buNone/>
            </a:pPr>
            <a:endParaRPr lang="fi-FI" sz="4000" dirty="0"/>
          </a:p>
          <a:p>
            <a:pPr marL="0" indent="0">
              <a:buNone/>
            </a:pPr>
            <a:r>
              <a:rPr lang="fi-FI" sz="4000" dirty="0" smtClean="0"/>
              <a:t>		Ostotositteet </a:t>
            </a:r>
            <a:r>
              <a:rPr lang="fi-FI" sz="4000" dirty="0"/>
              <a:t>ovat lomakkeita, joita käytetään korttimaksujen yhteydessä, kun maksu vastaanotetaan leimauslaiteella.</a:t>
            </a:r>
          </a:p>
          <a:p>
            <a:pPr marL="0" indent="0">
              <a:buNone/>
            </a:pPr>
            <a:endParaRPr lang="fi-FI" sz="4000" dirty="0"/>
          </a:p>
          <a:p>
            <a:pPr marL="0" indent="0">
              <a:buNone/>
            </a:pPr>
            <a:r>
              <a:rPr lang="fi-FI" sz="4000" dirty="0" smtClean="0"/>
              <a:t>		Maksupäätetapahtumia </a:t>
            </a:r>
            <a:r>
              <a:rPr lang="fi-FI" sz="4000" dirty="0"/>
              <a:t>ovat kaikki ne korttimaksutapahtumat, joissa maksuhetkellä on käytetty kortin magneettijuovaa tai sirua.</a:t>
            </a:r>
          </a:p>
          <a:p>
            <a:pPr marL="0" indent="0">
              <a:buNone/>
            </a:pPr>
            <a:endParaRPr lang="fi-FI" sz="4000" dirty="0"/>
          </a:p>
          <a:p>
            <a:pPr marL="0" indent="0">
              <a:buNone/>
            </a:pPr>
            <a:r>
              <a:rPr lang="fi-FI" sz="4000" dirty="0" smtClean="0"/>
              <a:t>		Konekieliset </a:t>
            </a:r>
            <a:r>
              <a:rPr lang="fi-FI" sz="4000" dirty="0"/>
              <a:t>tilisiirrot ovat pankkiin konekielisinä esim. verkkopankin tai pankkiyhteysohjelman välityksellä lähetettyjä tai </a:t>
            </a:r>
            <a:r>
              <a:rPr lang="fi-FI" sz="4000" dirty="0" smtClean="0"/>
              <a:t>				maksuautomaatilla </a:t>
            </a:r>
            <a:r>
              <a:rPr lang="fi-FI" sz="4000" dirty="0"/>
              <a:t>tehtyjä maksuja.</a:t>
            </a:r>
          </a:p>
          <a:p>
            <a:pPr marL="0" indent="0">
              <a:buNone/>
            </a:pPr>
            <a:endParaRPr lang="fi-FI" sz="4000" dirty="0"/>
          </a:p>
          <a:p>
            <a:pPr marL="0" indent="0">
              <a:buNone/>
            </a:pPr>
            <a:r>
              <a:rPr lang="fi-FI" sz="4000" dirty="0" smtClean="0"/>
              <a:t>		Konekielisyysaste </a:t>
            </a:r>
            <a:r>
              <a:rPr lang="fi-FI" sz="4000" dirty="0"/>
              <a:t>on konekielisenä pankkiin välitettyjen maksujen osuus kaikista maksutapahtumista.</a:t>
            </a:r>
          </a:p>
          <a:p>
            <a:pPr marL="0" indent="0">
              <a:buNone/>
            </a:pPr>
            <a:endParaRPr lang="fi-FI" sz="4000" dirty="0"/>
          </a:p>
          <a:p>
            <a:pPr marL="0" indent="0">
              <a:buNone/>
            </a:pPr>
            <a:r>
              <a:rPr lang="fi-FI" sz="4000" dirty="0"/>
              <a:t>Kuva </a:t>
            </a:r>
            <a:r>
              <a:rPr lang="fi-FI" sz="4000" dirty="0" smtClean="0"/>
              <a:t>2		Viestisiirrot </a:t>
            </a:r>
            <a:r>
              <a:rPr lang="fi-FI" sz="4000" dirty="0"/>
              <a:t>ovat tilisiirtoja, jotka sisältävät maksajan maksun tietoihin kirjoittaman viestin.</a:t>
            </a:r>
          </a:p>
          <a:p>
            <a:pPr marL="0" indent="0">
              <a:buNone/>
            </a:pPr>
            <a:endParaRPr lang="fi-FI" sz="4000" dirty="0"/>
          </a:p>
          <a:p>
            <a:pPr marL="0" indent="0">
              <a:buNone/>
            </a:pPr>
            <a:r>
              <a:rPr lang="fi-FI" sz="4000" dirty="0" smtClean="0"/>
              <a:t>		Viitesiirrot </a:t>
            </a:r>
            <a:r>
              <a:rPr lang="fi-FI" sz="4000" dirty="0"/>
              <a:t>ovat tilisiirtoja, jotka sisältävät laskuttajan maksulle antaman viitteen maksun tunnistetietona.</a:t>
            </a:r>
          </a:p>
          <a:p>
            <a:pPr marL="0" indent="0">
              <a:buNone/>
            </a:pPr>
            <a:endParaRPr lang="fi-FI" sz="4000" dirty="0"/>
          </a:p>
          <a:p>
            <a:pPr marL="0" indent="0">
              <a:buNone/>
            </a:pPr>
            <a:r>
              <a:rPr lang="fi-FI" sz="4000" dirty="0" smtClean="0"/>
              <a:t>		Suoraveloitus </a:t>
            </a:r>
            <a:r>
              <a:rPr lang="fi-FI" sz="4000" dirty="0"/>
              <a:t>on maksu, jossa maksaja on antanut laskuttajalle valtuutuksen veloittaa hänen tililtään toistuva maksu. </a:t>
            </a:r>
          </a:p>
          <a:p>
            <a:pPr marL="0" indent="0">
              <a:buNone/>
            </a:pPr>
            <a:endParaRPr lang="fi-FI" sz="4000" dirty="0"/>
          </a:p>
          <a:p>
            <a:pPr marL="0" indent="0">
              <a:buNone/>
            </a:pPr>
            <a:r>
              <a:rPr lang="fi-FI" sz="4000" dirty="0" smtClean="0"/>
              <a:t>		Toistuvaissuoritukset </a:t>
            </a:r>
            <a:r>
              <a:rPr lang="fi-FI" sz="4000" dirty="0"/>
              <a:t>ovat toistuvasti maksettavia maksuja, tyypillisesti palkkoja, eläkkeitä tai etuuksia, joiden maksamisessa käytetään </a:t>
            </a:r>
            <a:r>
              <a:rPr lang="fi-FI" sz="4000" dirty="0" smtClean="0"/>
              <a:t>		tiettyä</a:t>
            </a:r>
            <a:r>
              <a:rPr lang="fi-FI" sz="4000" dirty="0"/>
              <a:t>, näiden suorituksien maksamiseen tarkoitettua pankkien palvelua.</a:t>
            </a:r>
          </a:p>
          <a:p>
            <a:pPr marL="0" indent="0">
              <a:buNone/>
            </a:pPr>
            <a:r>
              <a:rPr lang="fi-FI" sz="4000" dirty="0"/>
              <a:t> </a:t>
            </a:r>
          </a:p>
          <a:p>
            <a:pPr marL="0" indent="0">
              <a:buNone/>
            </a:pPr>
            <a:r>
              <a:rPr lang="fi-FI" sz="4000" dirty="0"/>
              <a:t>Kuva </a:t>
            </a:r>
            <a:r>
              <a:rPr lang="fi-FI" sz="4000" dirty="0" smtClean="0"/>
              <a:t>4		Pikasiirrot </a:t>
            </a:r>
            <a:r>
              <a:rPr lang="fi-FI" sz="4000" dirty="0"/>
              <a:t>ovat maksuja, jotka maksetaan pankkien erityisesti pikamaksujen maksamiseen tarkoitettua palvelua käyttäen ja ne välitetään </a:t>
            </a:r>
            <a:r>
              <a:rPr lang="fi-FI" sz="4000" dirty="0" smtClean="0"/>
              <a:t>		pankkien </a:t>
            </a:r>
            <a:r>
              <a:rPr lang="fi-FI" sz="4000" dirty="0"/>
              <a:t>välillä nopeammin kuin tavalliset maksut.</a:t>
            </a:r>
          </a:p>
          <a:p>
            <a:pPr marL="0" indent="0">
              <a:buNone/>
            </a:pPr>
            <a:endParaRPr lang="fi-FI" sz="4000" dirty="0"/>
          </a:p>
          <a:p>
            <a:pPr marL="0" indent="0">
              <a:buNone/>
            </a:pPr>
            <a:r>
              <a:rPr lang="fi-FI" sz="4000" dirty="0"/>
              <a:t>Kuva </a:t>
            </a:r>
            <a:r>
              <a:rPr lang="fi-FI" sz="4000" dirty="0" smtClean="0"/>
              <a:t>5		Maksupäätteiksi </a:t>
            </a:r>
            <a:r>
              <a:rPr lang="fi-FI" sz="4000" dirty="0"/>
              <a:t>lasketaan tässä yhteydessä kaikki myymälässä olevat kortinlukijat. Yhdessä myymälässä voi olla useita kortinlukijoita.</a:t>
            </a:r>
          </a:p>
          <a:p>
            <a:pPr marL="0" indent="0">
              <a:buNone/>
            </a:pPr>
            <a:endParaRPr lang="fi-FI" sz="4000" dirty="0"/>
          </a:p>
          <a:p>
            <a:pPr marL="0" indent="0">
              <a:buNone/>
            </a:pPr>
            <a:r>
              <a:rPr lang="fi-FI" sz="4000" dirty="0"/>
              <a:t>Kuva </a:t>
            </a:r>
            <a:r>
              <a:rPr lang="fi-FI" sz="4000" dirty="0" smtClean="0"/>
              <a:t>6		</a:t>
            </a:r>
            <a:r>
              <a:rPr lang="fi-FI" sz="4000" dirty="0" err="1" smtClean="0"/>
              <a:t>Offline-debit-kortti</a:t>
            </a:r>
            <a:r>
              <a:rPr lang="fi-FI" sz="4000" dirty="0" smtClean="0"/>
              <a:t> </a:t>
            </a:r>
            <a:r>
              <a:rPr lang="fi-FI" sz="4000" dirty="0"/>
              <a:t>on pankin asiakkaalleen myöntämä yksilöity kansainvälinen maksukortti, joka on liitetty asiakkaan pankkitiliin.</a:t>
            </a:r>
          </a:p>
          <a:p>
            <a:pPr marL="0" indent="0">
              <a:buNone/>
            </a:pPr>
            <a:endParaRPr lang="fi-FI" sz="4000" dirty="0"/>
          </a:p>
          <a:p>
            <a:pPr marL="0" indent="0">
              <a:buNone/>
            </a:pPr>
            <a:r>
              <a:rPr lang="fi-FI" sz="4000" dirty="0" smtClean="0"/>
              <a:t>		Pankkikortti </a:t>
            </a:r>
            <a:r>
              <a:rPr lang="fi-FI" sz="4000" dirty="0"/>
              <a:t>on pankin asiakkaalleen myöntämä yksilöity kotimaiseen käyttöön tarkoitettu maksukortti, joka on liitetty asiakkaan </a:t>
            </a:r>
            <a:r>
              <a:rPr lang="fi-FI" sz="4000" dirty="0" smtClean="0"/>
              <a:t>			pankkitiliin</a:t>
            </a:r>
            <a:r>
              <a:rPr lang="fi-FI" sz="4000" dirty="0"/>
              <a:t>.</a:t>
            </a:r>
          </a:p>
          <a:p>
            <a:pPr marL="0" indent="0">
              <a:buNone/>
            </a:pPr>
            <a:endParaRPr lang="fi-FI" sz="40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775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>
                <a:solidFill>
                  <a:srgbClr val="FFFFFF"/>
                </a:solidFill>
                <a:latin typeface="Tahoma"/>
              </a:rPr>
              <a:t>Finanssialan Keskusliitto julkaisee tilastoa Suomen maksuliikkeestä maksutavoittain. Tilastot eivät sisällä käteismaksuja eivätkä ulkomaan maksuja. </a:t>
            </a:r>
            <a:r>
              <a:rPr lang="fi-FI" sz="2900" dirty="0">
                <a:solidFill>
                  <a:srgbClr val="FFFFFF"/>
                </a:solidFill>
              </a:rPr>
              <a:t/>
            </a:r>
            <a:br>
              <a:rPr lang="fi-FI" sz="2900" dirty="0">
                <a:solidFill>
                  <a:srgbClr val="FFFFFF"/>
                </a:solidFill>
              </a:rPr>
            </a:br>
            <a:r>
              <a:rPr lang="fi-FI" sz="1800" dirty="0">
                <a:solidFill>
                  <a:srgbClr val="FFFFFF"/>
                </a:solidFill>
                <a:latin typeface="Tahoma"/>
              </a:rPr>
              <a:t>Korttitapahtumien tilastointi muuttui vuodesta 2008 alkaen </a:t>
            </a:r>
            <a:r>
              <a:rPr lang="fi-FI" sz="1800" dirty="0" err="1">
                <a:solidFill>
                  <a:srgbClr val="FFFFFF"/>
                </a:solidFill>
                <a:latin typeface="Tahoma"/>
              </a:rPr>
              <a:t>issuer-pohjaiseksi</a:t>
            </a:r>
            <a:r>
              <a:rPr lang="fi-FI" sz="1800" dirty="0">
                <a:solidFill>
                  <a:srgbClr val="FFFFFF"/>
                </a:solidFill>
                <a:latin typeface="Tahoma"/>
              </a:rPr>
              <a:t>, </a:t>
            </a:r>
            <a:r>
              <a:rPr lang="fi-FI" sz="1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eli tiedot on kerätty korttien myöntäjiltä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000" dirty="0"/>
              <a:t>Kuva </a:t>
            </a:r>
            <a:r>
              <a:rPr lang="fi-FI" sz="1000" dirty="0" smtClean="0"/>
              <a:t>7		</a:t>
            </a:r>
            <a:r>
              <a:rPr lang="fi-FI" sz="1000" dirty="0" err="1" smtClean="0"/>
              <a:t>Online-debit-kortti</a:t>
            </a:r>
            <a:r>
              <a:rPr lang="fi-FI" sz="1000" dirty="0" smtClean="0"/>
              <a:t> </a:t>
            </a:r>
            <a:r>
              <a:rPr lang="fi-FI" sz="1000" dirty="0"/>
              <a:t>on pankin asiakkaalleen myöntämän yksilöity kansainvälinen maksukortti, joka on liitetty asiakkaan pankkitiliin. </a:t>
            </a:r>
            <a:r>
              <a:rPr lang="fi-FI" sz="1000" dirty="0" smtClean="0"/>
              <a:t>			</a:t>
            </a:r>
            <a:r>
              <a:rPr lang="fi-FI" sz="1000" dirty="0" err="1" smtClean="0"/>
              <a:t>Online-debit-korttien</a:t>
            </a:r>
            <a:r>
              <a:rPr lang="fi-FI" sz="1000" dirty="0" smtClean="0"/>
              <a:t> </a:t>
            </a:r>
            <a:r>
              <a:rPr lang="fi-FI" sz="1000" dirty="0"/>
              <a:t>kaikki maksutapahtumat varmennetaan aina.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sz="1000" dirty="0" smtClean="0"/>
              <a:t>		Yhdistelmäkortissa </a:t>
            </a:r>
            <a:r>
              <a:rPr lang="fi-FI" sz="1000" dirty="0"/>
              <a:t>on kahden tai useamman maksukortin ominaisuudet.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sz="1000" dirty="0" smtClean="0"/>
              <a:t>		Pankki-automaattikortti </a:t>
            </a:r>
            <a:r>
              <a:rPr lang="fi-FI" sz="1000" dirty="0"/>
              <a:t>on pankin asiakkaalleen myöntämä kotimaiseen käyttöön tarkoitettu tilinkäyttöväline, jota asiakas voi käyttää </a:t>
            </a:r>
            <a:r>
              <a:rPr lang="fi-FI" sz="1000" dirty="0" smtClean="0"/>
              <a:t>		vain </a:t>
            </a:r>
            <a:r>
              <a:rPr lang="fi-FI" sz="1000" dirty="0"/>
              <a:t>pankkiautomaateissa</a:t>
            </a:r>
            <a:r>
              <a:rPr lang="fi-FI" sz="1000" dirty="0" smtClean="0"/>
              <a:t>.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sz="1000" dirty="0"/>
              <a:t>Kuvat 8 </a:t>
            </a:r>
            <a:r>
              <a:rPr lang="fi-FI" sz="1000" dirty="0" smtClean="0"/>
              <a:t>– 12	Yleisluotto- </a:t>
            </a:r>
            <a:r>
              <a:rPr lang="fi-FI" sz="1000" dirty="0"/>
              <a:t>ja maksuaikakortilla tarkoitetaan korttia, jota sen haltija voi käyttää kortin hyväksyvissä myyntipisteissä, joiden toimialaa ei </a:t>
            </a:r>
            <a:r>
              <a:rPr lang="fi-FI" sz="1000" dirty="0" smtClean="0"/>
              <a:t>		ole </a:t>
            </a:r>
            <a:r>
              <a:rPr lang="fi-FI" sz="1000" dirty="0"/>
              <a:t>rajattu.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sz="1000" dirty="0" smtClean="0"/>
              <a:t>		Erityismaksukorteilla </a:t>
            </a:r>
            <a:r>
              <a:rPr lang="fi-FI" sz="1000" dirty="0"/>
              <a:t>tarkoitetaan korttia, jonka kelpoisuus on rajoitettu tiettyihin myyntipisteisiin tai –ketjuihin.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sz="1000" dirty="0"/>
              <a:t>Kuva </a:t>
            </a:r>
            <a:r>
              <a:rPr lang="fi-FI" sz="1000" dirty="0" smtClean="0"/>
              <a:t>13		Tietoyhteyssopimukset </a:t>
            </a:r>
            <a:r>
              <a:rPr lang="fi-FI" sz="1000" dirty="0"/>
              <a:t>ovat pankin ja asiakkaan välisiä sopimuksia siitä, millä tavoin asiakas voi maksaa maksuja tai käyttää muita </a:t>
            </a:r>
            <a:r>
              <a:rPr lang="fi-FI" sz="1000" dirty="0" smtClean="0"/>
              <a:t>		pankin </a:t>
            </a:r>
            <a:r>
              <a:rPr lang="fi-FI" sz="1000" dirty="0"/>
              <a:t>palveluja sähköisesti. Kuluttaja-asiakkaan osalta kyse on yleensä verkkopankkisopimuksesta ja yritysasiakkaan osalta </a:t>
            </a:r>
            <a:r>
              <a:rPr lang="fi-FI" sz="1000" dirty="0" smtClean="0"/>
              <a:t>			</a:t>
            </a:r>
            <a:r>
              <a:rPr lang="fi-FI" sz="1000" dirty="0" err="1" smtClean="0"/>
              <a:t>tiedostonsiirto¬sopimuksista</a:t>
            </a:r>
            <a:r>
              <a:rPr lang="fi-FI" sz="1000" dirty="0"/>
              <a:t>.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sz="1000" dirty="0" smtClean="0"/>
              <a:t>		Verkkopankkitapahtumat </a:t>
            </a:r>
            <a:r>
              <a:rPr lang="fi-FI" sz="1000" dirty="0"/>
              <a:t>ovat verkkopankissa maksettuja laskuja.  Verkkopankkipalvelua käytetään pankin myöntämillä </a:t>
            </a:r>
            <a:r>
              <a:rPr lang="fi-FI" sz="1000" dirty="0" smtClean="0"/>
              <a:t>				verkkopankkitunnuksilla</a:t>
            </a:r>
            <a:r>
              <a:rPr lang="fi-FI" sz="1000" dirty="0"/>
              <a:t>.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sz="1000" dirty="0"/>
              <a:t>Kuva </a:t>
            </a:r>
            <a:r>
              <a:rPr lang="fi-FI" sz="1000" dirty="0" smtClean="0"/>
              <a:t>14		Tupas-tunnistukset </a:t>
            </a:r>
            <a:r>
              <a:rPr lang="fi-FI" sz="1000" dirty="0"/>
              <a:t>ovat verkkopankkitunnuksilla tehtyjä vahvoja sähköisiä tunnistuksia muissa kuin pankkien tarjoamissa </a:t>
            </a:r>
            <a:r>
              <a:rPr lang="fi-FI" sz="1000" dirty="0" smtClean="0"/>
              <a:t>			verkkopalveluissa</a:t>
            </a:r>
            <a:r>
              <a:rPr lang="fi-FI" sz="1000" dirty="0"/>
              <a:t>. 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sz="1000" dirty="0" smtClean="0"/>
              <a:t>		Verkkomaksut </a:t>
            </a:r>
            <a:r>
              <a:rPr lang="fi-FI" sz="1000" dirty="0"/>
              <a:t>ovat verkkokaupoissa ilman maksukorttia tehtyjä maksutapahtumia, jotka ovat tilisiirtoja pankin sisällä asiakkaan tililtä </a:t>
            </a:r>
            <a:r>
              <a:rPr lang="fi-FI" sz="1000" dirty="0" smtClean="0"/>
              <a:t>		verkkokauppiaan </a:t>
            </a:r>
            <a:r>
              <a:rPr lang="fi-FI" sz="1000" dirty="0"/>
              <a:t>tilille. Asiakas vahvistaa verkkomaksut (eli nk. nappimaksut) omilla verkkopankkitunnuksillaan verkkokaupassa.</a:t>
            </a:r>
          </a:p>
          <a:p>
            <a:pPr marL="0" indent="0">
              <a:buNone/>
            </a:pP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2838609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800" dirty="0">
                <a:solidFill>
                  <a:srgbClr val="FFFFFF"/>
                </a:solidFill>
                <a:latin typeface="Tahoma"/>
              </a:rPr>
              <a:t>Finanssialan Keskusliitto julkaisee tilastoa Suomen maksuliikkeestä maksutavoittain. Tilastot eivät sisällä käteismaksuja eivätkä ulkomaan maksuja. </a:t>
            </a:r>
            <a:r>
              <a:rPr lang="fi-FI" sz="2900" dirty="0">
                <a:solidFill>
                  <a:srgbClr val="FFFFFF"/>
                </a:solidFill>
              </a:rPr>
              <a:t/>
            </a:r>
            <a:br>
              <a:rPr lang="fi-FI" sz="2900" dirty="0">
                <a:solidFill>
                  <a:srgbClr val="FFFFFF"/>
                </a:solidFill>
              </a:rPr>
            </a:br>
            <a:r>
              <a:rPr lang="fi-FI" sz="1800" dirty="0">
                <a:solidFill>
                  <a:srgbClr val="FFFFFF"/>
                </a:solidFill>
                <a:latin typeface="Tahoma"/>
              </a:rPr>
              <a:t>Korttitapahtumien tilastointi muuttui vuodesta 2008 alkaen </a:t>
            </a:r>
            <a:r>
              <a:rPr lang="fi-FI" sz="1800" dirty="0" err="1">
                <a:solidFill>
                  <a:srgbClr val="FFFFFF"/>
                </a:solidFill>
                <a:latin typeface="Tahoma"/>
              </a:rPr>
              <a:t>issuer-pohjaiseksi</a:t>
            </a:r>
            <a:r>
              <a:rPr lang="fi-FI" sz="1800" dirty="0">
                <a:solidFill>
                  <a:srgbClr val="FFFFFF"/>
                </a:solidFill>
                <a:latin typeface="Tahoma"/>
              </a:rPr>
              <a:t>, </a:t>
            </a:r>
            <a:r>
              <a:rPr lang="fi-FI" sz="1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eli tiedot on kerätty korttien myöntäjiltä.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03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000" dirty="0"/>
              <a:t>Kuva 15		</a:t>
            </a:r>
            <a:r>
              <a:rPr lang="fi-FI" sz="1000" dirty="0" err="1"/>
              <a:t>Finvoice-välityspalvelussa</a:t>
            </a:r>
            <a:r>
              <a:rPr lang="fi-FI" sz="1000" dirty="0"/>
              <a:t> ovat mukana ne palveluntarjoajat, jotka ovat allekirjoittaneet </a:t>
            </a:r>
            <a:r>
              <a:rPr lang="fi-FI" sz="1000" dirty="0" err="1"/>
              <a:t>Finvoice-välityspalvelusopimuksen</a:t>
            </a:r>
            <a:r>
              <a:rPr lang="fi-FI" sz="1000" dirty="0"/>
              <a:t>. 			Palveluntarjoajien kesken on sovittu tilastoinnista.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sz="1000" dirty="0" smtClean="0"/>
              <a:t>		Lähetys </a:t>
            </a:r>
            <a:r>
              <a:rPr lang="fi-FI" sz="1000" dirty="0"/>
              <a:t>ja vastaanottosopimukset ovat yrityksen ja palveluntarjoajien välisiä palvelusopimuksia </a:t>
            </a:r>
            <a:r>
              <a:rPr lang="fi-FI" sz="1000" dirty="0" err="1"/>
              <a:t>Finvoice-sanomien</a:t>
            </a:r>
            <a:r>
              <a:rPr lang="fi-FI" sz="1000" dirty="0"/>
              <a:t> lähettämisestä tai </a:t>
            </a:r>
            <a:r>
              <a:rPr lang="fi-FI" sz="1000" dirty="0" smtClean="0"/>
              <a:t>		vastaanotosta</a:t>
            </a:r>
            <a:r>
              <a:rPr lang="fi-FI" sz="1000" dirty="0"/>
              <a:t>.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sz="1000" dirty="0" smtClean="0"/>
              <a:t>		Vastaanottoilmoitukset </a:t>
            </a:r>
            <a:r>
              <a:rPr lang="fi-FI" sz="1000" dirty="0"/>
              <a:t>(kuluttajat) sisältävät kuluttajan tekemät e-laskun vastaanottoilmoitukset tietylle laskuaiheelle.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sz="1000" dirty="0" smtClean="0"/>
              <a:t>		</a:t>
            </a:r>
            <a:r>
              <a:rPr lang="fi-FI" sz="1000" dirty="0" err="1" smtClean="0"/>
              <a:t>Finvoice-sanomilla</a:t>
            </a:r>
            <a:r>
              <a:rPr lang="fi-FI" sz="1000" dirty="0" smtClean="0"/>
              <a:t> </a:t>
            </a:r>
            <a:r>
              <a:rPr lang="fi-FI" sz="1000" dirty="0"/>
              <a:t>tarkoitetaan verkkolaskuja.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r>
              <a:rPr lang="fi-FI" sz="1000" dirty="0"/>
              <a:t>Kuvat </a:t>
            </a:r>
            <a:r>
              <a:rPr lang="fi-FI" sz="1000" dirty="0" smtClean="0"/>
              <a:t>17-19	Käteisautomaattien </a:t>
            </a:r>
            <a:r>
              <a:rPr lang="fi-FI" sz="1000" dirty="0"/>
              <a:t>määrä sisältää vain </a:t>
            </a:r>
            <a:r>
              <a:rPr lang="fi-FI" sz="1000" dirty="0" err="1"/>
              <a:t>Automatian</a:t>
            </a:r>
            <a:r>
              <a:rPr lang="fi-FI" sz="1000" dirty="0"/>
              <a:t> hallinnoimat Otto. –automaatit Suomessa on myös muita kuin pankkien </a:t>
            </a:r>
            <a:r>
              <a:rPr lang="fi-FI" sz="1000" dirty="0" smtClean="0"/>
              <a:t>			automaattiverkkoon </a:t>
            </a:r>
            <a:r>
              <a:rPr lang="fi-FI" sz="1000" dirty="0"/>
              <a:t>kytkettyjä automaatteja, joista voi nostaa käteistä rahaa. Käteisautomaatit ja tilisiirtoautomaatit toimivat korteilla ja </a:t>
            </a:r>
            <a:r>
              <a:rPr lang="fi-FI" sz="1000" dirty="0" smtClean="0"/>
              <a:t>		pankkien </a:t>
            </a:r>
            <a:r>
              <a:rPr lang="fi-FI" sz="1000" dirty="0" err="1"/>
              <a:t>monipalvelupäätteet</a:t>
            </a:r>
            <a:r>
              <a:rPr lang="fi-FI" sz="1000" dirty="0"/>
              <a:t> verkkopankkitunnuksilla.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52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76678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34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400359"/>
              </p:ext>
            </p:extLst>
          </p:nvPr>
        </p:nvGraphicFramePr>
        <p:xfrm>
          <a:off x="179512" y="188640"/>
          <a:ext cx="871296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32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986514"/>
              </p:ext>
            </p:extLst>
          </p:nvPr>
        </p:nvGraphicFramePr>
        <p:xfrm>
          <a:off x="179511" y="116632"/>
          <a:ext cx="8856985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48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43768"/>
              </p:ext>
            </p:extLst>
          </p:nvPr>
        </p:nvGraphicFramePr>
        <p:xfrm>
          <a:off x="323527" y="116632"/>
          <a:ext cx="8496945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7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62151"/>
              </p:ext>
            </p:extLst>
          </p:nvPr>
        </p:nvGraphicFramePr>
        <p:xfrm>
          <a:off x="179511" y="116632"/>
          <a:ext cx="8784977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92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616313"/>
              </p:ext>
            </p:extLst>
          </p:nvPr>
        </p:nvGraphicFramePr>
        <p:xfrm>
          <a:off x="251519" y="188640"/>
          <a:ext cx="8568953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87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19572"/>
              </p:ext>
            </p:extLst>
          </p:nvPr>
        </p:nvGraphicFramePr>
        <p:xfrm>
          <a:off x="107503" y="116632"/>
          <a:ext cx="8928993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5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K_ppt_theme_2010">
  <a:themeElements>
    <a:clrScheme name="FK väripaletti">
      <a:dk1>
        <a:sysClr val="windowText" lastClr="000000"/>
      </a:dk1>
      <a:lt1>
        <a:srgbClr val="FFFFFF"/>
      </a:lt1>
      <a:dk2>
        <a:srgbClr val="959487"/>
      </a:dk2>
      <a:lt2>
        <a:srgbClr val="EEECE1"/>
      </a:lt2>
      <a:accent1>
        <a:srgbClr val="01B2E5"/>
      </a:accent1>
      <a:accent2>
        <a:srgbClr val="E2D057"/>
      </a:accent2>
      <a:accent3>
        <a:srgbClr val="A29B6C"/>
      </a:accent3>
      <a:accent4>
        <a:srgbClr val="8DCED2"/>
      </a:accent4>
      <a:accent5>
        <a:srgbClr val="F7AE2C"/>
      </a:accent5>
      <a:accent6>
        <a:srgbClr val="7F7E82"/>
      </a:accent6>
      <a:hlink>
        <a:srgbClr val="01B2E5"/>
      </a:hlink>
      <a:folHlink>
        <a:srgbClr val="395AA8"/>
      </a:folHlink>
    </a:clrScheme>
    <a:fontScheme name="FK fontit">
      <a:majorFont>
        <a:latin typeface="Palatino Linotype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prstTxWarp prst="textNoShape">
          <a:avLst/>
        </a:prstTxWarp>
        <a:spAutoFit/>
      </a:bodyPr>
      <a:lstStyle>
        <a:defPPr>
          <a:spcBef>
            <a:spcPct val="50000"/>
          </a:spcBef>
          <a:defRPr sz="1200" dirty="0">
            <a:latin typeface="Tahoma"/>
            <a:cs typeface="Tahom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38B2A36D072B4287B591538F77AF8D" ma:contentTypeVersion="20" ma:contentTypeDescription="Luo uusi asiakirja." ma:contentTypeScope="" ma:versionID="8cca40c2b3878cce6d5e6a3ea5ae3104">
  <xsd:schema xmlns:xsd="http://www.w3.org/2001/XMLSchema" xmlns:xs="http://www.w3.org/2001/XMLSchema" xmlns:p="http://schemas.microsoft.com/office/2006/metadata/properties" xmlns:ns2="2b2705dc-aaab-4dde-a9b5-ea4a0c48dcfb" xmlns:ns3="3f7baa18-e8c3-4a96-b5df-b125792204c2" targetNamespace="http://schemas.microsoft.com/office/2006/metadata/properties" ma:root="true" ma:fieldsID="d37086344cbc4b3d7e3206d621ca821a" ns2:_="" ns3:_="">
    <xsd:import namespace="2b2705dc-aaab-4dde-a9b5-ea4a0c48dcfb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e07280db948d459a9b8a26a077089a53" minOccurs="0"/>
                <xsd:element ref="ns3:TaxCatchAll" minOccurs="0"/>
                <xsd:element ref="ns2:Julkaisup_x00e4_iv_x00e4_" minOccurs="0"/>
                <xsd:element ref="ns2:Aikajakso" minOccurs="0"/>
                <xsd:element ref="ns2:Tilaston_x0020_vuosi" minOccurs="0"/>
                <xsd:element ref="ns2:k8b520cc6522413ba86bae5bf8eb6f28" minOccurs="0"/>
                <xsd:element ref="ns2:l6f9cc0e9bb84bbaa8a0166afcaef24b" minOccurs="0"/>
                <xsd:element ref="ns2:nf9ae3216c71406fb3c2cf2eb53ac11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705dc-aaab-4dde-a9b5-ea4a0c48dcfb" elementFormDefault="qualified">
    <xsd:import namespace="http://schemas.microsoft.com/office/2006/documentManagement/types"/>
    <xsd:import namespace="http://schemas.microsoft.com/office/infopath/2007/PartnerControls"/>
    <xsd:element name="e07280db948d459a9b8a26a077089a53" ma:index="9" nillable="true" ma:taxonomy="true" ma:internalName="e07280db948d459a9b8a26a077089a53" ma:taxonomyFieldName="Asiakirjatyyppi" ma:displayName="Asiakirjatyyppi" ma:default="" ma:fieldId="{e07280db-948d-459a-9b8a-26a077089a53}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up_x00e4_iv_x00e4_" ma:index="11" nillable="true" ma:displayName="Julkaisupäivä" ma:format="DateOnly" ma:internalName="Julkaisup_x00e4_iv_x00e4_">
      <xsd:simpleType>
        <xsd:restriction base="dms:DateTime"/>
      </xsd:simpleType>
    </xsd:element>
    <xsd:element name="Aikajakso" ma:index="12" nillable="true" ma:displayName="Aikajakso" ma:format="Dropdown" ma:internalName="Aikajakso">
      <xsd:simpleType>
        <xsd:restriction base="dms:Choice">
          <xsd:enumeration value="kuukausi"/>
          <xsd:enumeration value="kvartaali"/>
          <xsd:enumeration value="puolivuosi"/>
          <xsd:enumeration value="vuosi"/>
        </xsd:restriction>
      </xsd:simpleType>
    </xsd:element>
    <xsd:element name="Tilaston_x0020_vuosi" ma:index="13" nillable="true" ma:displayName="Tilaston vuosi" ma:format="Dropdown" ma:internalName="Tilaston_x0020_vuosi">
      <xsd:simpleType>
        <xsd:restriction base="dms:Choice"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</xsd:restriction>
      </xsd:simpleType>
    </xsd:element>
    <xsd:element name="k8b520cc6522413ba86bae5bf8eb6f28" ma:index="15" nillable="true" ma:taxonomy="true" ma:internalName="k8b520cc6522413ba86bae5bf8eb6f28" ma:taxonomyFieldName="Aiheluokittelu" ma:displayName="Aiheluokittelu" ma:default="" ma:fieldId="{48b520cc-6522-413b-a86b-ae5bf8eb6f28}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6f9cc0e9bb84bbaa8a0166afcaef24b" ma:index="17" nillable="true" ma:taxonomy="true" ma:internalName="l6f9cc0e9bb84bbaa8a0166afcaef24b" ma:taxonomyFieldName="Asiasanat" ma:displayName="Asiasanat" ma:default="" ma:fieldId="{56f9cc0e-9bb8-4bba-a8a0-166afcaef24b}" ma:taxonomyMulti="true" ma:sspId="d92eb3bd-95d3-4ebe-8301-9f6701864dbf" ma:termSetId="74b57826-18d0-4b2d-b453-c520c91ee6d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f9ae3216c71406fb3c2cf2eb53ac119" ma:index="19" nillable="true" ma:taxonomy="true" ma:internalName="nf9ae3216c71406fb3c2cf2eb53ac119" ma:taxonomyFieldName="TilastonAihe" ma:displayName="Tilaston aihe" ma:readOnly="false" ma:default="" ma:fieldId="{7f9ae321-6c71-406f-b3c2-cf2eb53ac119}" ma:sspId="d92eb3bd-95d3-4ebe-8301-9f6701864dbf" ma:termSetId="f43e650d-c656-4fec-8cbe-e7a56310e95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7baa18-e8c3-4a96-b5df-b125792204c2">
      <Value>438</Value>
      <Value>40</Value>
      <Value>95</Value>
    </TaxCatchAll>
    <Aikajakso xmlns="2b2705dc-aaab-4dde-a9b5-ea4a0c48dcfb">kuukausi</Aikajakso>
    <Julkaisup_x00e4_iv_x00e4_ xmlns="2b2705dc-aaab-4dde-a9b5-ea4a0c48dcfb">2011-02-09T22:00:00+00:00</Julkaisup_x00e4_iv_x00e4_>
    <l6f9cc0e9bb84bbaa8a0166afcaef24b xmlns="2b2705dc-aaab-4dde-a9b5-ea4a0c48dcf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pankit</TermName>
          <TermId xmlns="http://schemas.microsoft.com/office/infopath/2007/PartnerControls">d832ff1a-f2e4-4567-b4f1-7c71c49874e8</TermId>
        </TermInfo>
      </Terms>
    </l6f9cc0e9bb84bbaa8a0166afcaef24b>
    <nf9ae3216c71406fb3c2cf2eb53ac119 xmlns="2b2705dc-aaab-4dde-a9b5-ea4a0c48dcfb">
      <Terms xmlns="http://schemas.microsoft.com/office/infopath/2007/PartnerControls"/>
    </nf9ae3216c71406fb3c2cf2eb53ac119>
    <Tilaston_x0020_vuosi xmlns="2b2705dc-aaab-4dde-a9b5-ea4a0c48dcfb">2010</Tilaston_x0020_vuosi>
    <k8b520cc6522413ba86bae5bf8eb6f28 xmlns="2b2705dc-aaab-4dde-a9b5-ea4a0c48dcfb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maksujenvälitys</TermName>
          <TermId xmlns="http://schemas.microsoft.com/office/infopath/2007/PartnerControls">a4337906-f9e3-4a28-9d9e-2ce24f1730dd</TermId>
        </TermInfo>
      </Terms>
    </k8b520cc6522413ba86bae5bf8eb6f28>
    <e07280db948d459a9b8a26a077089a53 xmlns="2b2705dc-aaab-4dde-a9b5-ea4a0c48dcf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tilasto</TermName>
          <TermId xmlns="http://schemas.microsoft.com/office/infopath/2007/PartnerControls">b2a89488-c9e5-4123-95ca-67946a275023</TermId>
        </TermInfo>
      </Terms>
    </e07280db948d459a9b8a26a077089a53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44D0F9D33770B4DA77E4B57D19E0A51" ma:contentTypeVersion="44" ma:contentTypeDescription="Luo uusi asiakirja." ma:contentTypeScope="" ma:versionID="0d87e748e28b15774581f9bdfa7688c5">
  <xsd:schema xmlns:xsd="http://www.w3.org/2001/XMLSchema" xmlns:xs="http://www.w3.org/2001/XMLSchema" xmlns:p="http://schemas.microsoft.com/office/2006/metadata/properties" xmlns:ns2="38fd1c47-11ff-4963-a266-5cb3a257a338" xmlns:ns3="30cc9ae6-eaf9-405e-9576-3522e3851cf9" xmlns:ns4="c75ee646-ea04-4f20-bc3f-7bc06c32b2f8" targetNamespace="http://schemas.microsoft.com/office/2006/metadata/properties" ma:root="true" ma:fieldsID="e9d997fd2a5778bf3ec4f2d31a6c3f13" ns2:_="" ns3:_="" ns4:_="">
    <xsd:import namespace="38fd1c47-11ff-4963-a266-5cb3a257a338"/>
    <xsd:import namespace="30cc9ae6-eaf9-405e-9576-3522e3851cf9"/>
    <xsd:import namespace="c75ee646-ea04-4f20-bc3f-7bc06c32b2f8"/>
    <xsd:element name="properties">
      <xsd:complexType>
        <xsd:sequence>
          <xsd:element name="documentManagement">
            <xsd:complexType>
              <xsd:all>
                <xsd:element ref="ns2:Julkaisup_x00e4_iv_x00e4_"/>
                <xsd:element ref="ns2:Aikajakso" minOccurs="0"/>
                <xsd:element ref="ns2:FKStatisticsYear"/>
                <xsd:element ref="ns3:C_x0020_FK_x0020_vastuuhenkilö" minOccurs="0"/>
                <xsd:element ref="ns3:C_x0020_Lisätiedot" minOccurs="0"/>
                <xsd:element ref="ns4:_dlc_DocId" minOccurs="0"/>
                <xsd:element ref="ns4:_dlc_DocIdUrl" minOccurs="0"/>
                <xsd:element ref="ns4:_dlc_DocIdPersistId" minOccurs="0"/>
                <xsd:element ref="ns3:lfd56b04ee8141ed9d283e7c41bffbc1" minOccurs="0"/>
                <xsd:element ref="ns3:TaxCatchAll" minOccurs="0"/>
                <xsd:element ref="ns3:jf4d10d556c14d3d80ab48606b66a97b" minOccurs="0"/>
                <xsd:element ref="ns3:d4cce8d21ff9456e86084380ad943dd9" minOccurs="0"/>
                <xsd:element ref="ns2:c06b91e60748469ebec2dc5cb78040e8" minOccurs="0"/>
                <xsd:element ref="ns2:jf0222a50b9e445d949a7ba8f95dcebb" minOccurs="0"/>
                <xsd:element ref="ns2:md561a23cf554c7e8393a2cc91e2d015" minOccurs="0"/>
                <xsd:element ref="ns2:j28dfcc42994441ab89aa4d5c0e508a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d1c47-11ff-4963-a266-5cb3a257a338" elementFormDefault="qualified">
    <xsd:import namespace="http://schemas.microsoft.com/office/2006/documentManagement/types"/>
    <xsd:import namespace="http://schemas.microsoft.com/office/infopath/2007/PartnerControls"/>
    <xsd:element name="Julkaisup_x00e4_iv_x00e4_" ma:index="3" ma:displayName="Julkaisupäivä" ma:default="[today]" ma:format="DateOnly" ma:internalName="Julkaisup_x00e4_iv_x00e4_">
      <xsd:simpleType>
        <xsd:restriction base="dms:DateTime"/>
      </xsd:simpleType>
    </xsd:element>
    <xsd:element name="Aikajakso" ma:index="4" nillable="true" ma:displayName="Aikajakso" ma:format="Dropdown" ma:internalName="Aikajakso">
      <xsd:simpleType>
        <xsd:restriction base="dms:Choice">
          <xsd:enumeration value="kuukausi"/>
          <xsd:enumeration value="kvartaali"/>
          <xsd:enumeration value="puolivuosi"/>
          <xsd:enumeration value="vuosi"/>
        </xsd:restriction>
      </xsd:simpleType>
    </xsd:element>
    <xsd:element name="FKStatisticsYear" ma:index="5" ma:displayName="Tilaston vuosi" ma:default="2015" ma:format="Dropdown" ma:internalName="FKStatisticsYear">
      <xsd:simpleType>
        <xsd:restriction base="dms:Choice"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</xsd:restriction>
      </xsd:simpleType>
    </xsd:element>
    <xsd:element name="c06b91e60748469ebec2dc5cb78040e8" ma:index="21" ma:taxonomy="true" ma:internalName="c06b91e60748469ebec2dc5cb78040e8" ma:taxonomyFieldName="Asiakirjatyyppi" ma:displayName="Asiakirjatyyppi" ma:readOnly="false" ma:default="70;#tilasto|b2a89488-c9e5-4123-95ca-67946a275023" ma:fieldId="{c06b91e6-0748-469e-bec2-dc5cb78040e8}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f0222a50b9e445d949a7ba8f95dcebb" ma:index="22" nillable="true" ma:taxonomy="true" ma:internalName="jf0222a50b9e445d949a7ba8f95dcebb" ma:taxonomyFieldName="Aiheluokittelu" ma:displayName="Aiheluokittelu" ma:readOnly="false" ma:default="" ma:fieldId="{3f0222a5-0b9e-445d-949a-7ba8f95dcebb}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561a23cf554c7e8393a2cc91e2d015" ma:index="28" nillable="true" ma:taxonomy="true" ma:internalName="md561a23cf554c7e8393a2cc91e2d015" ma:taxonomyFieldName="Asiasanat" ma:displayName="Asiasanat" ma:default="" ma:fieldId="{6d561a23-cf55-4c7e-8393-a2cc91e2d015}" ma:sspId="d92eb3bd-95d3-4ebe-8301-9f6701864dbf" ma:termSetId="74b57826-18d0-4b2d-b453-c520c91ee6d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j28dfcc42994441ab89aa4d5c0e508a7" ma:index="30" nillable="true" ma:taxonomy="true" ma:internalName="j28dfcc42994441ab89aa4d5c0e508a7" ma:taxonomyFieldName="TilastonAihe" ma:displayName="Tilaston aihe" ma:readOnly="false" ma:default="" ma:fieldId="{328dfcc4-2994-441a-b89a-a4d5c0e508a7}" ma:sspId="d92eb3bd-95d3-4ebe-8301-9f6701864dbf" ma:termSetId="f43e650d-c656-4fec-8cbe-e7a56310e95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c9ae6-eaf9-405e-9576-3522e3851cf9" elementFormDefault="qualified">
    <xsd:import namespace="http://schemas.microsoft.com/office/2006/documentManagement/types"/>
    <xsd:import namespace="http://schemas.microsoft.com/office/infopath/2007/PartnerControls"/>
    <xsd:element name="C_x0020_FK_x0020_vastuuhenkilö" ma:index="8" nillable="true" ma:displayName="FK vastuuhenkilö" ma:list="UserInfo" ma:SearchPeopleOnly="false" ma:SharePointGroup="0" ma:internalName="C_x0020_FK_x0020_vastuuhenkil_x00f6_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_x0020_Lisätiedot" ma:index="11" nillable="true" ma:displayName="Lisätiedot" ma:internalName="C_x0020_Lis_x00e4_tiedot">
      <xsd:simpleType>
        <xsd:restriction base="dms:Note">
          <xsd:maxLength value="255"/>
        </xsd:restriction>
      </xsd:simpleType>
    </xsd:element>
    <xsd:element name="lfd56b04ee8141ed9d283e7c41bffbc1" ma:index="17" ma:taxonomy="true" ma:internalName="lfd56b04ee8141ed9d283e7c41bffbc1" ma:taxonomyFieldName="C_x0020_Dokumentin_x0020_tila" ma:displayName="Dokumentin tila" ma:readOnly="false" ma:default="27;#Valmis|40aa8d17-dadd-4ab0-93da-3124749a5963" ma:fieldId="{5fd56b04-ee81-41ed-9d28-3e7c41bffbc1}" ma:sspId="d7ec215a-233c-4761-af40-34a00d8265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cdeacb01-5bc3-4387-b014-57cd092e21a9}" ma:internalName="TaxCatchAll" ma:showField="CatchAllData" ma:web="c75ee646-ea04-4f20-bc3f-7bc06c32b2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f4d10d556c14d3d80ab48606b66a97b" ma:index="19" nillable="true" ma:taxonomy="true" ma:internalName="jf4d10d556c14d3d80ab48606b66a97b" ma:taxonomyFieldName="C_x0020_Julkisuus" ma:displayName="Julkisuus" ma:readOnly="false" ma:default="28;#Julkinen|0806a4a5-db6a-4fa4-8ed3-7457b5b4e8de" ma:fieldId="{3f4d10d5-56c1-4d3d-80ab-48606b66a97b}" ma:sspId="d7ec215a-233c-4761-af40-34a00d8265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4cce8d21ff9456e86084380ad943dd9" ma:index="20" nillable="true" ma:taxonomy="true" ma:internalName="d4cce8d21ff9456e86084380ad943dd9" ma:taxonomyFieldName="C_x0020_Organisaatiot" ma:displayName="Organisaatiot" ma:readOnly="false" ma:default="21;#Finanssialan Keskusliitto|a986a8ab-0b81-4c11-8cfa-b7b758f01c9a" ma:fieldId="{d4cce8d2-1ff9-456e-8608-4380ad943dd9}" ma:taxonomyMulti="true" ma:sspId="d7ec215a-233c-4761-af40-34a00d8265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ee646-ea04-4f20-bc3f-7bc06c32b2f8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5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C0216-D8FF-4E75-A2B9-3CB590A0308A}"/>
</file>

<file path=customXml/itemProps2.xml><?xml version="1.0" encoding="utf-8"?>
<ds:datastoreItem xmlns:ds="http://schemas.openxmlformats.org/officeDocument/2006/customXml" ds:itemID="{F98D0171-E385-4997-B06B-50F325BBCEA8}"/>
</file>

<file path=customXml/itemProps3.xml><?xml version="1.0" encoding="utf-8"?>
<ds:datastoreItem xmlns:ds="http://schemas.openxmlformats.org/officeDocument/2006/customXml" ds:itemID="{50FC4167-B1DF-4ED0-A40A-FEAA0E212926}"/>
</file>

<file path=customXml/itemProps4.xml><?xml version="1.0" encoding="utf-8"?>
<ds:datastoreItem xmlns:ds="http://schemas.openxmlformats.org/officeDocument/2006/customXml" ds:itemID="{2A82D97E-BDE5-429D-9BD9-DFC56884C14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310</Words>
  <Application>Microsoft Office PowerPoint</Application>
  <PresentationFormat>Näytössä katseltava diaesitys (4:3)</PresentationFormat>
  <Paragraphs>222</Paragraphs>
  <Slides>24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5" baseType="lpstr">
      <vt:lpstr>FK_ppt_theme_2010</vt:lpstr>
      <vt:lpstr>Tilastotietoja pankkien maksujärjestelmistä Suomessa 2001-2010</vt:lpstr>
      <vt:lpstr>TILASTOTIETOJA PANKKIEN MAKSUJÄRJESTELMISTÄ SUOMESSA 2001-2010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Finanssialan Keskusliitto julkaisee tilastoa Suomen maksuliikkeestä maksutavoittain. Tilastot eivät sisällä käteismaksuja eivätkä ulkomaan maksuja.  Korttitapahtumien tilastointi muuttui vuodesta 2008 alkaen issuer-pohjaiseksi, eli tiedot on kerätty korttien myöntäjiltä. </vt:lpstr>
      <vt:lpstr>Finanssialan Keskusliitto julkaisee tilastoa Suomen maksuliikkeestä maksutavoittain. Tilastot eivät sisällä käteismaksuja eivätkä ulkomaan maksuja.  Korttitapahtumien tilastointi muuttui vuodesta 2008 alkaen issuer-pohjaiseksi, eli tiedot on kerätty korttien myöntäjiltä</vt:lpstr>
      <vt:lpstr>Finanssialan Keskusliitto julkaisee tilastoa Suomen maksuliikkeestä maksutavoittain. Tilastot eivät sisällä käteismaksuja eivätkä ulkomaan maksuja.  Korttitapahtumien tilastointi muuttui vuodesta 2008 alkaen issuer-pohjaiseksi, eli tiedot on kerätty korttien myöntäjiltä.</vt:lpstr>
    </vt:vector>
  </TitlesOfParts>
  <Company>Finanssialan Keskusliitto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Tilastotietoja pankkien maksujärjestelmistä 2001-2010</dc:title>
  <dc:creator>Weck Marlene</dc:creator>
  <cp:lastModifiedBy>Mannismäki Maija-Reetta</cp:lastModifiedBy>
  <cp:revision>85</cp:revision>
  <cp:lastPrinted>2011-04-26T12:29:25Z</cp:lastPrinted>
  <dcterms:created xsi:type="dcterms:W3CDTF">2011-04-07T11:33:43Z</dcterms:created>
  <dcterms:modified xsi:type="dcterms:W3CDTF">2011-04-28T08:43:19Z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0x010100EE38B2A36D072B4287B591538F77AF8D</vt:lpwstr>
  </property>
  <property fmtid="{D5CDD505-2E9C-101B-9397-08002B2CF9AE}" pid="3" name="_dlc_DocIdItemGuid">
    <vt:lpwstr>09b4ea42-603f-414a-a093-96325c5c4631</vt:lpwstr>
  </property>
  <property fmtid="{D5CDD505-2E9C-101B-9397-08002B2CF9AE}" pid="4" name="Tags">
    <vt:lpwstr/>
  </property>
  <property fmtid="{D5CDD505-2E9C-101B-9397-08002B2CF9AE}" pid="5" name="C_x0020_Dokumentin_x0020_tila">
    <vt:lpwstr>27;#Valmis|40aa8d17-dadd-4ab0-93da-3124749a5963</vt:lpwstr>
  </property>
  <property fmtid="{D5CDD505-2E9C-101B-9397-08002B2CF9AE}" pid="6" name="C_x0020_Organisaatiot">
    <vt:lpwstr>21;#Finanssialan Keskusliitto|a986a8ab-0b81-4c11-8cfa-b7b758f01c9a</vt:lpwstr>
  </property>
  <property fmtid="{D5CDD505-2E9C-101B-9397-08002B2CF9AE}" pid="7" name="Asiakirjatyyppi">
    <vt:lpwstr>95;#tilasto|b2a89488-c9e5-4123-95ca-67946a275023</vt:lpwstr>
  </property>
  <property fmtid="{D5CDD505-2E9C-101B-9397-08002B2CF9AE}" pid="8" name="C_x0020_Julkisuus">
    <vt:lpwstr>28;#Julkinen|0806a4a5-db6a-4fa4-8ed3-7457b5b4e8de</vt:lpwstr>
  </property>
  <property fmtid="{D5CDD505-2E9C-101B-9397-08002B2CF9AE}" pid="9" name="C Dokumentin tila">
    <vt:lpwstr>27</vt:lpwstr>
  </property>
  <property fmtid="{D5CDD505-2E9C-101B-9397-08002B2CF9AE}" pid="10" name="TaxKeyword">
    <vt:lpwstr/>
  </property>
  <property fmtid="{D5CDD505-2E9C-101B-9397-08002B2CF9AE}" pid="11" name="C Julkisuus">
    <vt:lpwstr>28</vt:lpwstr>
  </property>
  <property fmtid="{D5CDD505-2E9C-101B-9397-08002B2CF9AE}" pid="12" name="C Organisaatiot">
    <vt:lpwstr>21;#Finanssialan Keskusliitto|a986a8ab-0b81-4c11-8cfa-b7b758f01c9a</vt:lpwstr>
  </property>
  <property fmtid="{D5CDD505-2E9C-101B-9397-08002B2CF9AE}" pid="13" name="Order">
    <vt:r8>24900</vt:r8>
  </property>
  <property fmtid="{D5CDD505-2E9C-101B-9397-08002B2CF9AE}" pid="15" name="Aiheluokittelu">
    <vt:lpwstr>40;#maksujenvälitys|a4337906-f9e3-4a28-9d9e-2ce24f1730dd</vt:lpwstr>
  </property>
  <property fmtid="{D5CDD505-2E9C-101B-9397-08002B2CF9AE}" pid="16" name="Asiasanat">
    <vt:lpwstr>438;#pankit|d832ff1a-f2e4-4567-b4f1-7c71c49874e8</vt:lpwstr>
  </property>
  <property fmtid="{D5CDD505-2E9C-101B-9397-08002B2CF9AE}" pid="17" name="TilastonAihe">
    <vt:lpwstr/>
  </property>
  <property fmtid="{D5CDD505-2E9C-101B-9397-08002B2CF9AE}" pid="18" name="xd_ProgID">
    <vt:lpwstr/>
  </property>
  <property fmtid="{D5CDD505-2E9C-101B-9397-08002B2CF9AE}" pid="19" name="_SourceUrl">
    <vt:lpwstr/>
  </property>
  <property fmtid="{D5CDD505-2E9C-101B-9397-08002B2CF9AE}" pid="20" name="_SharedFileIndex">
    <vt:lpwstr/>
  </property>
  <property fmtid="{D5CDD505-2E9C-101B-9397-08002B2CF9AE}" pid="21" name="TemplateUrl">
    <vt:lpwstr/>
  </property>
  <property fmtid="{D5CDD505-2E9C-101B-9397-08002B2CF9AE}" pid="22" name="_CopySource">
    <vt:lpwstr>http://majakka/tietopankki/tilastot/Tilastoja_pankkien_maksujarjestelmista_2001-2010.pptx</vt:lpwstr>
  </property>
</Properties>
</file>