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59" r:id="rId4"/>
    <p:sldId id="257" r:id="rId5"/>
    <p:sldId id="261" r:id="rId6"/>
    <p:sldId id="274" r:id="rId7"/>
    <p:sldId id="276" r:id="rId8"/>
    <p:sldId id="292" r:id="rId9"/>
    <p:sldId id="275" r:id="rId10"/>
    <p:sldId id="291" r:id="rId11"/>
    <p:sldId id="268" r:id="rId12"/>
    <p:sldId id="289" r:id="rId13"/>
    <p:sldId id="287" r:id="rId14"/>
    <p:sldId id="266" r:id="rId15"/>
    <p:sldId id="288" r:id="rId16"/>
    <p:sldId id="302" r:id="rId17"/>
  </p:sldIdLst>
  <p:sldSz cx="9144000" cy="6858000" type="screen4x3"/>
  <p:notesSz cx="6789738" cy="99298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2E5"/>
    <a:srgbClr val="39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7" autoAdjust="0"/>
    <p:restoredTop sz="94565" autoAdjust="0"/>
  </p:normalViewPr>
  <p:slideViewPr>
    <p:cSldViewPr snapToObjects="1">
      <p:cViewPr>
        <p:scale>
          <a:sx n="73" d="100"/>
          <a:sy n="73" d="100"/>
        </p:scale>
        <p:origin x="-1434" y="-426"/>
      </p:cViewPr>
      <p:guideLst>
        <p:guide orient="horz" pos="2160"/>
        <p:guide orient="horz" pos="3748"/>
        <p:guide orient="horz" pos="119"/>
        <p:guide orient="horz" pos="572"/>
        <p:guide orient="horz" pos="799"/>
        <p:guide pos="2880"/>
        <p:guide pos="240"/>
        <p:guide pos="552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1ED25-7254-45AD-B455-5D38CB3FE2D4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3DF978E2-F0A1-40F5-B89F-8B85B7F07F9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smtClean="0"/>
            <a:t>Liiketoimintaosaaminen</a:t>
          </a:r>
          <a:endParaRPr lang="fi-FI" sz="1400" b="1" dirty="0"/>
        </a:p>
      </dgm:t>
    </dgm:pt>
    <dgm:pt modelId="{FE15DE2A-D395-4FE5-A9B6-16C1D20C56DE}" type="parTrans" cxnId="{034633CD-02A9-475D-94BB-7E354C236C6B}">
      <dgm:prSet/>
      <dgm:spPr/>
      <dgm:t>
        <a:bodyPr/>
        <a:lstStyle/>
        <a:p>
          <a:endParaRPr lang="fi-FI" sz="1400"/>
        </a:p>
      </dgm:t>
    </dgm:pt>
    <dgm:pt modelId="{6F4EE7E1-D5CD-4587-8D35-5864EFED222D}" type="sibTrans" cxnId="{034633CD-02A9-475D-94BB-7E354C236C6B}">
      <dgm:prSet/>
      <dgm:spPr/>
      <dgm:t>
        <a:bodyPr/>
        <a:lstStyle/>
        <a:p>
          <a:endParaRPr lang="fi-FI" sz="1400"/>
        </a:p>
      </dgm:t>
    </dgm:pt>
    <dgm:pt modelId="{ED52932D-A733-4D52-84D7-6A8E3FFAB42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dirty="0" smtClean="0"/>
            <a:t>Kansainvälisyystaidot</a:t>
          </a:r>
          <a:endParaRPr lang="fi-FI" sz="1400" b="1" dirty="0"/>
        </a:p>
      </dgm:t>
    </dgm:pt>
    <dgm:pt modelId="{5C5FEC83-F256-45EC-A5AF-17288CCB9407}" type="parTrans" cxnId="{23A4ED22-FF9D-412B-AA6C-31F03224E815}">
      <dgm:prSet/>
      <dgm:spPr/>
      <dgm:t>
        <a:bodyPr/>
        <a:lstStyle/>
        <a:p>
          <a:endParaRPr lang="fi-FI" sz="1400"/>
        </a:p>
      </dgm:t>
    </dgm:pt>
    <dgm:pt modelId="{9AA4BFC4-2AC0-474F-B417-FEA35948D98E}" type="sibTrans" cxnId="{23A4ED22-FF9D-412B-AA6C-31F03224E815}">
      <dgm:prSet/>
      <dgm:spPr/>
      <dgm:t>
        <a:bodyPr/>
        <a:lstStyle/>
        <a:p>
          <a:endParaRPr lang="fi-FI" sz="1400"/>
        </a:p>
      </dgm:t>
    </dgm:pt>
    <dgm:pt modelId="{57C5A3E2-D14F-47C4-A090-E39D293E3C0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smtClean="0"/>
            <a:t>Teknologiaosaaminen</a:t>
          </a:r>
          <a:endParaRPr lang="fi-FI" sz="1400" b="1" dirty="0"/>
        </a:p>
      </dgm:t>
    </dgm:pt>
    <dgm:pt modelId="{E06E65FD-3D9D-4689-867A-A73FD2C82DB6}" type="parTrans" cxnId="{14D49284-9A27-4876-8131-21702EC5A837}">
      <dgm:prSet/>
      <dgm:spPr/>
      <dgm:t>
        <a:bodyPr/>
        <a:lstStyle/>
        <a:p>
          <a:endParaRPr lang="fi-FI" sz="1400"/>
        </a:p>
      </dgm:t>
    </dgm:pt>
    <dgm:pt modelId="{5B3148A6-ABFD-4B51-9EE5-6F15D86508F6}" type="sibTrans" cxnId="{14D49284-9A27-4876-8131-21702EC5A837}">
      <dgm:prSet/>
      <dgm:spPr/>
      <dgm:t>
        <a:bodyPr/>
        <a:lstStyle/>
        <a:p>
          <a:endParaRPr lang="fi-FI" sz="1400"/>
        </a:p>
      </dgm:t>
    </dgm:pt>
    <dgm:pt modelId="{96B2C873-9D7A-4FF7-B823-20463EF7D7B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smtClean="0"/>
            <a:t>Palveluosaaminen</a:t>
          </a:r>
          <a:endParaRPr lang="fi-FI" sz="1400" b="1" dirty="0"/>
        </a:p>
      </dgm:t>
    </dgm:pt>
    <dgm:pt modelId="{62599B2C-E0C7-416A-93C6-92C2EA186205}" type="parTrans" cxnId="{DCE216CD-481F-4681-92B3-F7CB05E82686}">
      <dgm:prSet/>
      <dgm:spPr/>
      <dgm:t>
        <a:bodyPr/>
        <a:lstStyle/>
        <a:p>
          <a:endParaRPr lang="fi-FI" sz="1400"/>
        </a:p>
      </dgm:t>
    </dgm:pt>
    <dgm:pt modelId="{0AAF443B-9AD7-420E-B32F-6C168F1F7ECE}" type="sibTrans" cxnId="{DCE216CD-481F-4681-92B3-F7CB05E82686}">
      <dgm:prSet/>
      <dgm:spPr/>
      <dgm:t>
        <a:bodyPr/>
        <a:lstStyle/>
        <a:p>
          <a:endParaRPr lang="fi-FI" sz="1400"/>
        </a:p>
      </dgm:t>
    </dgm:pt>
    <dgm:pt modelId="{F139A7CF-B049-4ACC-9EFF-CC9BBEC2DC1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smtClean="0"/>
            <a:t>Muotoilu/designosaaminen</a:t>
          </a:r>
          <a:endParaRPr lang="fi-FI" sz="1400" b="1" dirty="0"/>
        </a:p>
      </dgm:t>
    </dgm:pt>
    <dgm:pt modelId="{EF0A4A15-4C9B-4C5B-ABD8-EDFA46DE0CC4}" type="parTrans" cxnId="{B2F30B2E-CA42-4516-9BDD-F8D0887D1AD3}">
      <dgm:prSet/>
      <dgm:spPr/>
      <dgm:t>
        <a:bodyPr/>
        <a:lstStyle/>
        <a:p>
          <a:endParaRPr lang="fi-FI" sz="1400"/>
        </a:p>
      </dgm:t>
    </dgm:pt>
    <dgm:pt modelId="{588CE007-F59F-4B6A-AE81-1CE7E168183B}" type="sibTrans" cxnId="{B2F30B2E-CA42-4516-9BDD-F8D0887D1AD3}">
      <dgm:prSet/>
      <dgm:spPr/>
      <dgm:t>
        <a:bodyPr/>
        <a:lstStyle/>
        <a:p>
          <a:endParaRPr lang="fi-FI" sz="1400"/>
        </a:p>
      </dgm:t>
    </dgm:pt>
    <dgm:pt modelId="{8BBA8D95-AB01-4C11-A83A-2D51AC20246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dirty="0" smtClean="0"/>
            <a:t>Verkosto-osaaminen</a:t>
          </a:r>
          <a:endParaRPr lang="fi-FI" sz="1400" b="1" dirty="0"/>
        </a:p>
      </dgm:t>
    </dgm:pt>
    <dgm:pt modelId="{E56C6BD0-9ABE-4D4E-96AF-151C03264301}" type="parTrans" cxnId="{3B73BFC5-21F7-43F5-9BA8-1C88821F1E74}">
      <dgm:prSet/>
      <dgm:spPr/>
      <dgm:t>
        <a:bodyPr/>
        <a:lstStyle/>
        <a:p>
          <a:endParaRPr lang="fi-FI" sz="1400"/>
        </a:p>
      </dgm:t>
    </dgm:pt>
    <dgm:pt modelId="{270B427F-7FE3-4132-87A3-8BFD475EC874}" type="sibTrans" cxnId="{3B73BFC5-21F7-43F5-9BA8-1C88821F1E74}">
      <dgm:prSet/>
      <dgm:spPr/>
      <dgm:t>
        <a:bodyPr/>
        <a:lstStyle/>
        <a:p>
          <a:endParaRPr lang="fi-FI" sz="1400"/>
        </a:p>
      </dgm:t>
    </dgm:pt>
    <dgm:pt modelId="{82520379-6EBC-43E0-A1EB-22AC8D242E0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i-FI" sz="1400" b="1" smtClean="0"/>
            <a:t>Luovuus ja innovatiivisuus</a:t>
          </a:r>
          <a:endParaRPr lang="fi-FI" sz="1400" b="1" dirty="0"/>
        </a:p>
      </dgm:t>
    </dgm:pt>
    <dgm:pt modelId="{86A9FB00-7D94-423E-8353-73ABC3CF3259}" type="parTrans" cxnId="{D3A81F41-DE1C-48B3-948A-789A443E1B23}">
      <dgm:prSet/>
      <dgm:spPr/>
      <dgm:t>
        <a:bodyPr/>
        <a:lstStyle/>
        <a:p>
          <a:endParaRPr lang="fi-FI" sz="1400"/>
        </a:p>
      </dgm:t>
    </dgm:pt>
    <dgm:pt modelId="{F2A26A46-5046-409C-BE12-61BA80767D36}" type="sibTrans" cxnId="{D3A81F41-DE1C-48B3-948A-789A443E1B23}">
      <dgm:prSet/>
      <dgm:spPr/>
      <dgm:t>
        <a:bodyPr/>
        <a:lstStyle/>
        <a:p>
          <a:endParaRPr lang="fi-FI" sz="1400"/>
        </a:p>
      </dgm:t>
    </dgm:pt>
    <dgm:pt modelId="{D94AD9E8-7FB8-4FD4-AEDE-3BF1DAC69210}" type="pres">
      <dgm:prSet presAssocID="{F1B1ED25-7254-45AD-B455-5D38CB3FE2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8C99E86-69A4-462C-99CD-E313D0DF6C95}" type="pres">
      <dgm:prSet presAssocID="{3DF978E2-F0A1-40F5-B89F-8B85B7F07F96}" presName="linNode" presStyleCnt="0"/>
      <dgm:spPr/>
      <dgm:t>
        <a:bodyPr/>
        <a:lstStyle/>
        <a:p>
          <a:endParaRPr lang="fi-FI"/>
        </a:p>
      </dgm:t>
    </dgm:pt>
    <dgm:pt modelId="{36428482-7824-43DE-828C-7234ACFDA9ED}" type="pres">
      <dgm:prSet presAssocID="{3DF978E2-F0A1-40F5-B89F-8B85B7F07F96}" presName="parentText" presStyleLbl="node1" presStyleIdx="0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F132CD-E29C-48B4-9847-D746F47F3202}" type="pres">
      <dgm:prSet presAssocID="{6F4EE7E1-D5CD-4587-8D35-5864EFED222D}" presName="sp" presStyleCnt="0"/>
      <dgm:spPr/>
      <dgm:t>
        <a:bodyPr/>
        <a:lstStyle/>
        <a:p>
          <a:endParaRPr lang="fi-FI"/>
        </a:p>
      </dgm:t>
    </dgm:pt>
    <dgm:pt modelId="{A322C229-BFB1-4076-9B2A-A25C343C83C0}" type="pres">
      <dgm:prSet presAssocID="{ED52932D-A733-4D52-84D7-6A8E3FFAB426}" presName="linNode" presStyleCnt="0"/>
      <dgm:spPr/>
      <dgm:t>
        <a:bodyPr/>
        <a:lstStyle/>
        <a:p>
          <a:endParaRPr lang="fi-FI"/>
        </a:p>
      </dgm:t>
    </dgm:pt>
    <dgm:pt modelId="{1F3E4BEC-3FDF-422D-89B0-69D220DD121C}" type="pres">
      <dgm:prSet presAssocID="{ED52932D-A733-4D52-84D7-6A8E3FFAB426}" presName="parentText" presStyleLbl="node1" presStyleIdx="1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615907-011D-4BFA-891C-CA9E4A85A09E}" type="pres">
      <dgm:prSet presAssocID="{9AA4BFC4-2AC0-474F-B417-FEA35948D98E}" presName="sp" presStyleCnt="0"/>
      <dgm:spPr/>
      <dgm:t>
        <a:bodyPr/>
        <a:lstStyle/>
        <a:p>
          <a:endParaRPr lang="fi-FI"/>
        </a:p>
      </dgm:t>
    </dgm:pt>
    <dgm:pt modelId="{8A03F0C0-FB6A-4803-91B4-233040BACC7F}" type="pres">
      <dgm:prSet presAssocID="{57C5A3E2-D14F-47C4-A090-E39D293E3C00}" presName="linNode" presStyleCnt="0"/>
      <dgm:spPr/>
      <dgm:t>
        <a:bodyPr/>
        <a:lstStyle/>
        <a:p>
          <a:endParaRPr lang="fi-FI"/>
        </a:p>
      </dgm:t>
    </dgm:pt>
    <dgm:pt modelId="{70273A6E-592D-4937-B8D6-E7AF3263EB90}" type="pres">
      <dgm:prSet presAssocID="{57C5A3E2-D14F-47C4-A090-E39D293E3C00}" presName="parentText" presStyleLbl="node1" presStyleIdx="2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00B954-F9B2-492C-8B7C-D8C12EFCB019}" type="pres">
      <dgm:prSet presAssocID="{5B3148A6-ABFD-4B51-9EE5-6F15D86508F6}" presName="sp" presStyleCnt="0"/>
      <dgm:spPr/>
      <dgm:t>
        <a:bodyPr/>
        <a:lstStyle/>
        <a:p>
          <a:endParaRPr lang="fi-FI"/>
        </a:p>
      </dgm:t>
    </dgm:pt>
    <dgm:pt modelId="{38C630CB-D689-41A2-BF0C-5B0AF62461C2}" type="pres">
      <dgm:prSet presAssocID="{96B2C873-9D7A-4FF7-B823-20463EF7D7B2}" presName="linNode" presStyleCnt="0"/>
      <dgm:spPr/>
      <dgm:t>
        <a:bodyPr/>
        <a:lstStyle/>
        <a:p>
          <a:endParaRPr lang="fi-FI"/>
        </a:p>
      </dgm:t>
    </dgm:pt>
    <dgm:pt modelId="{A28E8822-E51B-45F6-BE7F-74DDFDAA64AF}" type="pres">
      <dgm:prSet presAssocID="{96B2C873-9D7A-4FF7-B823-20463EF7D7B2}" presName="parentText" presStyleLbl="node1" presStyleIdx="3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D26471C-C7BA-4506-A960-EB0C0E641CDA}" type="pres">
      <dgm:prSet presAssocID="{0AAF443B-9AD7-420E-B32F-6C168F1F7ECE}" presName="sp" presStyleCnt="0"/>
      <dgm:spPr/>
      <dgm:t>
        <a:bodyPr/>
        <a:lstStyle/>
        <a:p>
          <a:endParaRPr lang="fi-FI"/>
        </a:p>
      </dgm:t>
    </dgm:pt>
    <dgm:pt modelId="{FF9A9247-8D97-4E97-8D30-017F8F6B22DC}" type="pres">
      <dgm:prSet presAssocID="{F139A7CF-B049-4ACC-9EFF-CC9BBEC2DC16}" presName="linNode" presStyleCnt="0"/>
      <dgm:spPr/>
      <dgm:t>
        <a:bodyPr/>
        <a:lstStyle/>
        <a:p>
          <a:endParaRPr lang="fi-FI"/>
        </a:p>
      </dgm:t>
    </dgm:pt>
    <dgm:pt modelId="{C539C621-8511-4BEA-9CDB-D31F09851366}" type="pres">
      <dgm:prSet presAssocID="{F139A7CF-B049-4ACC-9EFF-CC9BBEC2DC16}" presName="parentText" presStyleLbl="node1" presStyleIdx="4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38F549-4CD3-46B5-BD6E-B1FF23EA1E06}" type="pres">
      <dgm:prSet presAssocID="{588CE007-F59F-4B6A-AE81-1CE7E168183B}" presName="sp" presStyleCnt="0"/>
      <dgm:spPr/>
      <dgm:t>
        <a:bodyPr/>
        <a:lstStyle/>
        <a:p>
          <a:endParaRPr lang="fi-FI"/>
        </a:p>
      </dgm:t>
    </dgm:pt>
    <dgm:pt modelId="{D1B2081C-5AA0-4D26-8E1C-32BC40324B52}" type="pres">
      <dgm:prSet presAssocID="{8BBA8D95-AB01-4C11-A83A-2D51AC20246A}" presName="linNode" presStyleCnt="0"/>
      <dgm:spPr/>
      <dgm:t>
        <a:bodyPr/>
        <a:lstStyle/>
        <a:p>
          <a:endParaRPr lang="fi-FI"/>
        </a:p>
      </dgm:t>
    </dgm:pt>
    <dgm:pt modelId="{74A4B526-CF36-4CA6-96D6-25F9C724189B}" type="pres">
      <dgm:prSet presAssocID="{8BBA8D95-AB01-4C11-A83A-2D51AC20246A}" presName="parentText" presStyleLbl="node1" presStyleIdx="5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901DF7-2CBB-4146-B15B-BF3B7AFDB9C8}" type="pres">
      <dgm:prSet presAssocID="{270B427F-7FE3-4132-87A3-8BFD475EC874}" presName="sp" presStyleCnt="0"/>
      <dgm:spPr/>
      <dgm:t>
        <a:bodyPr/>
        <a:lstStyle/>
        <a:p>
          <a:endParaRPr lang="fi-FI"/>
        </a:p>
      </dgm:t>
    </dgm:pt>
    <dgm:pt modelId="{8CDBCFFB-B982-4A92-83CA-3BB2D613D9A3}" type="pres">
      <dgm:prSet presAssocID="{82520379-6EBC-43E0-A1EB-22AC8D242E07}" presName="linNode" presStyleCnt="0"/>
      <dgm:spPr/>
      <dgm:t>
        <a:bodyPr/>
        <a:lstStyle/>
        <a:p>
          <a:endParaRPr lang="fi-FI"/>
        </a:p>
      </dgm:t>
    </dgm:pt>
    <dgm:pt modelId="{F7877C28-2F17-422C-9103-7209AA817799}" type="pres">
      <dgm:prSet presAssocID="{82520379-6EBC-43E0-A1EB-22AC8D242E07}" presName="parentText" presStyleLbl="node1" presStyleIdx="6" presStyleCnt="7" custScaleX="14770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2F30B2E-CA42-4516-9BDD-F8D0887D1AD3}" srcId="{F1B1ED25-7254-45AD-B455-5D38CB3FE2D4}" destId="{F139A7CF-B049-4ACC-9EFF-CC9BBEC2DC16}" srcOrd="4" destOrd="0" parTransId="{EF0A4A15-4C9B-4C5B-ABD8-EDFA46DE0CC4}" sibTransId="{588CE007-F59F-4B6A-AE81-1CE7E168183B}"/>
    <dgm:cxn modelId="{AB3677BE-65A6-430A-BA75-B4E770CDBEEB}" type="presOf" srcId="{8BBA8D95-AB01-4C11-A83A-2D51AC20246A}" destId="{74A4B526-CF36-4CA6-96D6-25F9C724189B}" srcOrd="0" destOrd="0" presId="urn:microsoft.com/office/officeart/2005/8/layout/vList5"/>
    <dgm:cxn modelId="{14D49284-9A27-4876-8131-21702EC5A837}" srcId="{F1B1ED25-7254-45AD-B455-5D38CB3FE2D4}" destId="{57C5A3E2-D14F-47C4-A090-E39D293E3C00}" srcOrd="2" destOrd="0" parTransId="{E06E65FD-3D9D-4689-867A-A73FD2C82DB6}" sibTransId="{5B3148A6-ABFD-4B51-9EE5-6F15D86508F6}"/>
    <dgm:cxn modelId="{B6A2BF55-4361-4008-8301-89EB3BF97811}" type="presOf" srcId="{82520379-6EBC-43E0-A1EB-22AC8D242E07}" destId="{F7877C28-2F17-422C-9103-7209AA817799}" srcOrd="0" destOrd="0" presId="urn:microsoft.com/office/officeart/2005/8/layout/vList5"/>
    <dgm:cxn modelId="{4CB46E4E-83E1-4C9B-A835-09CCF4A0D6FC}" type="presOf" srcId="{57C5A3E2-D14F-47C4-A090-E39D293E3C00}" destId="{70273A6E-592D-4937-B8D6-E7AF3263EB90}" srcOrd="0" destOrd="0" presId="urn:microsoft.com/office/officeart/2005/8/layout/vList5"/>
    <dgm:cxn modelId="{8B13948E-2FFC-4542-9B7F-AC4D832DC92E}" type="presOf" srcId="{F1B1ED25-7254-45AD-B455-5D38CB3FE2D4}" destId="{D94AD9E8-7FB8-4FD4-AEDE-3BF1DAC69210}" srcOrd="0" destOrd="0" presId="urn:microsoft.com/office/officeart/2005/8/layout/vList5"/>
    <dgm:cxn modelId="{034633CD-02A9-475D-94BB-7E354C236C6B}" srcId="{F1B1ED25-7254-45AD-B455-5D38CB3FE2D4}" destId="{3DF978E2-F0A1-40F5-B89F-8B85B7F07F96}" srcOrd="0" destOrd="0" parTransId="{FE15DE2A-D395-4FE5-A9B6-16C1D20C56DE}" sibTransId="{6F4EE7E1-D5CD-4587-8D35-5864EFED222D}"/>
    <dgm:cxn modelId="{2E49B5EF-87DC-427B-A9C8-6790ABDDF65D}" type="presOf" srcId="{F139A7CF-B049-4ACC-9EFF-CC9BBEC2DC16}" destId="{C539C621-8511-4BEA-9CDB-D31F09851366}" srcOrd="0" destOrd="0" presId="urn:microsoft.com/office/officeart/2005/8/layout/vList5"/>
    <dgm:cxn modelId="{3B73BFC5-21F7-43F5-9BA8-1C88821F1E74}" srcId="{F1B1ED25-7254-45AD-B455-5D38CB3FE2D4}" destId="{8BBA8D95-AB01-4C11-A83A-2D51AC20246A}" srcOrd="5" destOrd="0" parTransId="{E56C6BD0-9ABE-4D4E-96AF-151C03264301}" sibTransId="{270B427F-7FE3-4132-87A3-8BFD475EC874}"/>
    <dgm:cxn modelId="{D3A81F41-DE1C-48B3-948A-789A443E1B23}" srcId="{F1B1ED25-7254-45AD-B455-5D38CB3FE2D4}" destId="{82520379-6EBC-43E0-A1EB-22AC8D242E07}" srcOrd="6" destOrd="0" parTransId="{86A9FB00-7D94-423E-8353-73ABC3CF3259}" sibTransId="{F2A26A46-5046-409C-BE12-61BA80767D36}"/>
    <dgm:cxn modelId="{23A4ED22-FF9D-412B-AA6C-31F03224E815}" srcId="{F1B1ED25-7254-45AD-B455-5D38CB3FE2D4}" destId="{ED52932D-A733-4D52-84D7-6A8E3FFAB426}" srcOrd="1" destOrd="0" parTransId="{5C5FEC83-F256-45EC-A5AF-17288CCB9407}" sibTransId="{9AA4BFC4-2AC0-474F-B417-FEA35948D98E}"/>
    <dgm:cxn modelId="{93801556-208A-44D3-87F5-74DB0ECF4DEF}" type="presOf" srcId="{96B2C873-9D7A-4FF7-B823-20463EF7D7B2}" destId="{A28E8822-E51B-45F6-BE7F-74DDFDAA64AF}" srcOrd="0" destOrd="0" presId="urn:microsoft.com/office/officeart/2005/8/layout/vList5"/>
    <dgm:cxn modelId="{7C7DE31B-38DF-4972-99D2-05F0E014F876}" type="presOf" srcId="{3DF978E2-F0A1-40F5-B89F-8B85B7F07F96}" destId="{36428482-7824-43DE-828C-7234ACFDA9ED}" srcOrd="0" destOrd="0" presId="urn:microsoft.com/office/officeart/2005/8/layout/vList5"/>
    <dgm:cxn modelId="{131C9DAE-EABE-4D9D-A761-EAB9EB4694F5}" type="presOf" srcId="{ED52932D-A733-4D52-84D7-6A8E3FFAB426}" destId="{1F3E4BEC-3FDF-422D-89B0-69D220DD121C}" srcOrd="0" destOrd="0" presId="urn:microsoft.com/office/officeart/2005/8/layout/vList5"/>
    <dgm:cxn modelId="{DCE216CD-481F-4681-92B3-F7CB05E82686}" srcId="{F1B1ED25-7254-45AD-B455-5D38CB3FE2D4}" destId="{96B2C873-9D7A-4FF7-B823-20463EF7D7B2}" srcOrd="3" destOrd="0" parTransId="{62599B2C-E0C7-416A-93C6-92C2EA186205}" sibTransId="{0AAF443B-9AD7-420E-B32F-6C168F1F7ECE}"/>
    <dgm:cxn modelId="{1A541C73-5FC9-42B0-8968-1154EA5E051A}" type="presParOf" srcId="{D94AD9E8-7FB8-4FD4-AEDE-3BF1DAC69210}" destId="{88C99E86-69A4-462C-99CD-E313D0DF6C95}" srcOrd="0" destOrd="0" presId="urn:microsoft.com/office/officeart/2005/8/layout/vList5"/>
    <dgm:cxn modelId="{36C5BC4F-171C-45A9-912C-80B02A68CACE}" type="presParOf" srcId="{88C99E86-69A4-462C-99CD-E313D0DF6C95}" destId="{36428482-7824-43DE-828C-7234ACFDA9ED}" srcOrd="0" destOrd="0" presId="urn:microsoft.com/office/officeart/2005/8/layout/vList5"/>
    <dgm:cxn modelId="{C8C81293-55E1-44ED-BD0A-AA2A1D519D72}" type="presParOf" srcId="{D94AD9E8-7FB8-4FD4-AEDE-3BF1DAC69210}" destId="{4CF132CD-E29C-48B4-9847-D746F47F3202}" srcOrd="1" destOrd="0" presId="urn:microsoft.com/office/officeart/2005/8/layout/vList5"/>
    <dgm:cxn modelId="{6A6CE643-46F3-4355-96F1-F8B4DBB20135}" type="presParOf" srcId="{D94AD9E8-7FB8-4FD4-AEDE-3BF1DAC69210}" destId="{A322C229-BFB1-4076-9B2A-A25C343C83C0}" srcOrd="2" destOrd="0" presId="urn:microsoft.com/office/officeart/2005/8/layout/vList5"/>
    <dgm:cxn modelId="{9304EE0F-7F4C-43B2-A959-9E3481F92E85}" type="presParOf" srcId="{A322C229-BFB1-4076-9B2A-A25C343C83C0}" destId="{1F3E4BEC-3FDF-422D-89B0-69D220DD121C}" srcOrd="0" destOrd="0" presId="urn:microsoft.com/office/officeart/2005/8/layout/vList5"/>
    <dgm:cxn modelId="{B181E1B3-B16D-4A23-86B3-9837FBD586BE}" type="presParOf" srcId="{D94AD9E8-7FB8-4FD4-AEDE-3BF1DAC69210}" destId="{32615907-011D-4BFA-891C-CA9E4A85A09E}" srcOrd="3" destOrd="0" presId="urn:microsoft.com/office/officeart/2005/8/layout/vList5"/>
    <dgm:cxn modelId="{2D2BF49E-07B7-49BA-855B-EB4E5AD23A74}" type="presParOf" srcId="{D94AD9E8-7FB8-4FD4-AEDE-3BF1DAC69210}" destId="{8A03F0C0-FB6A-4803-91B4-233040BACC7F}" srcOrd="4" destOrd="0" presId="urn:microsoft.com/office/officeart/2005/8/layout/vList5"/>
    <dgm:cxn modelId="{85707128-6BFB-40A7-AAD0-E12F63191504}" type="presParOf" srcId="{8A03F0C0-FB6A-4803-91B4-233040BACC7F}" destId="{70273A6E-592D-4937-B8D6-E7AF3263EB90}" srcOrd="0" destOrd="0" presId="urn:microsoft.com/office/officeart/2005/8/layout/vList5"/>
    <dgm:cxn modelId="{7D743F91-ED7C-40F7-AB36-32514A74C4E8}" type="presParOf" srcId="{D94AD9E8-7FB8-4FD4-AEDE-3BF1DAC69210}" destId="{3E00B954-F9B2-492C-8B7C-D8C12EFCB019}" srcOrd="5" destOrd="0" presId="urn:microsoft.com/office/officeart/2005/8/layout/vList5"/>
    <dgm:cxn modelId="{A183AC7D-34F2-434C-BC98-AFD491E41195}" type="presParOf" srcId="{D94AD9E8-7FB8-4FD4-AEDE-3BF1DAC69210}" destId="{38C630CB-D689-41A2-BF0C-5B0AF62461C2}" srcOrd="6" destOrd="0" presId="urn:microsoft.com/office/officeart/2005/8/layout/vList5"/>
    <dgm:cxn modelId="{6A48B36A-0234-43BD-A984-0B55D9FF123D}" type="presParOf" srcId="{38C630CB-D689-41A2-BF0C-5B0AF62461C2}" destId="{A28E8822-E51B-45F6-BE7F-74DDFDAA64AF}" srcOrd="0" destOrd="0" presId="urn:microsoft.com/office/officeart/2005/8/layout/vList5"/>
    <dgm:cxn modelId="{0CD9BE5C-3FAE-4035-BB04-58E3C927E341}" type="presParOf" srcId="{D94AD9E8-7FB8-4FD4-AEDE-3BF1DAC69210}" destId="{3D26471C-C7BA-4506-A960-EB0C0E641CDA}" srcOrd="7" destOrd="0" presId="urn:microsoft.com/office/officeart/2005/8/layout/vList5"/>
    <dgm:cxn modelId="{22ED5E04-7F95-446B-9C6E-03E1784BA0B3}" type="presParOf" srcId="{D94AD9E8-7FB8-4FD4-AEDE-3BF1DAC69210}" destId="{FF9A9247-8D97-4E97-8D30-017F8F6B22DC}" srcOrd="8" destOrd="0" presId="urn:microsoft.com/office/officeart/2005/8/layout/vList5"/>
    <dgm:cxn modelId="{972BED51-A61C-4899-800E-B8C2615E6558}" type="presParOf" srcId="{FF9A9247-8D97-4E97-8D30-017F8F6B22DC}" destId="{C539C621-8511-4BEA-9CDB-D31F09851366}" srcOrd="0" destOrd="0" presId="urn:microsoft.com/office/officeart/2005/8/layout/vList5"/>
    <dgm:cxn modelId="{C5189895-2452-4F8C-9761-1F90C9DB139F}" type="presParOf" srcId="{D94AD9E8-7FB8-4FD4-AEDE-3BF1DAC69210}" destId="{CE38F549-4CD3-46B5-BD6E-B1FF23EA1E06}" srcOrd="9" destOrd="0" presId="urn:microsoft.com/office/officeart/2005/8/layout/vList5"/>
    <dgm:cxn modelId="{411A3C8B-BCDE-48A6-AA5A-885EF05EAE68}" type="presParOf" srcId="{D94AD9E8-7FB8-4FD4-AEDE-3BF1DAC69210}" destId="{D1B2081C-5AA0-4D26-8E1C-32BC40324B52}" srcOrd="10" destOrd="0" presId="urn:microsoft.com/office/officeart/2005/8/layout/vList5"/>
    <dgm:cxn modelId="{02378DD9-BEFA-49F1-B49E-5F004D7A7C81}" type="presParOf" srcId="{D1B2081C-5AA0-4D26-8E1C-32BC40324B52}" destId="{74A4B526-CF36-4CA6-96D6-25F9C724189B}" srcOrd="0" destOrd="0" presId="urn:microsoft.com/office/officeart/2005/8/layout/vList5"/>
    <dgm:cxn modelId="{9B8046F4-3483-4DC2-A258-C201AE620619}" type="presParOf" srcId="{D94AD9E8-7FB8-4FD4-AEDE-3BF1DAC69210}" destId="{03901DF7-2CBB-4146-B15B-BF3B7AFDB9C8}" srcOrd="11" destOrd="0" presId="urn:microsoft.com/office/officeart/2005/8/layout/vList5"/>
    <dgm:cxn modelId="{79D1729E-25C6-405C-84CD-DF9CF3769EBC}" type="presParOf" srcId="{D94AD9E8-7FB8-4FD4-AEDE-3BF1DAC69210}" destId="{8CDBCFFB-B982-4A92-83CA-3BB2D613D9A3}" srcOrd="12" destOrd="0" presId="urn:microsoft.com/office/officeart/2005/8/layout/vList5"/>
    <dgm:cxn modelId="{226EEFFB-2F07-48C4-B09B-00DE89801A0B}" type="presParOf" srcId="{8CDBCFFB-B982-4A92-83CA-3BB2D613D9A3}" destId="{F7877C28-2F17-422C-9103-7209AA8177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8482-7824-43DE-828C-7234ACFDA9ED}">
      <dsp:nvSpPr>
        <dsp:cNvPr id="0" name=""/>
        <dsp:cNvSpPr/>
      </dsp:nvSpPr>
      <dsp:spPr>
        <a:xfrm>
          <a:off x="1300110" y="421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/>
            <a:t>Liiketoimintaosaaminen</a:t>
          </a:r>
          <a:endParaRPr lang="fi-FI" sz="1400" b="1" kern="1200" dirty="0"/>
        </a:p>
      </dsp:txBody>
      <dsp:txXfrm>
        <a:off x="1333124" y="33435"/>
        <a:ext cx="2886797" cy="610261"/>
      </dsp:txXfrm>
    </dsp:sp>
    <dsp:sp modelId="{1F3E4BEC-3FDF-422D-89B0-69D220DD121C}">
      <dsp:nvSpPr>
        <dsp:cNvPr id="0" name=""/>
        <dsp:cNvSpPr/>
      </dsp:nvSpPr>
      <dsp:spPr>
        <a:xfrm>
          <a:off x="1300110" y="710526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Kansainvälisyystaidot</a:t>
          </a:r>
          <a:endParaRPr lang="fi-FI" sz="1400" b="1" kern="1200" dirty="0"/>
        </a:p>
      </dsp:txBody>
      <dsp:txXfrm>
        <a:off x="1333124" y="743540"/>
        <a:ext cx="2886797" cy="610261"/>
      </dsp:txXfrm>
    </dsp:sp>
    <dsp:sp modelId="{70273A6E-592D-4937-B8D6-E7AF3263EB90}">
      <dsp:nvSpPr>
        <dsp:cNvPr id="0" name=""/>
        <dsp:cNvSpPr/>
      </dsp:nvSpPr>
      <dsp:spPr>
        <a:xfrm>
          <a:off x="1300110" y="1420630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/>
            <a:t>Teknologiaosaaminen</a:t>
          </a:r>
          <a:endParaRPr lang="fi-FI" sz="1400" b="1" kern="1200" dirty="0"/>
        </a:p>
      </dsp:txBody>
      <dsp:txXfrm>
        <a:off x="1333124" y="1453644"/>
        <a:ext cx="2886797" cy="610261"/>
      </dsp:txXfrm>
    </dsp:sp>
    <dsp:sp modelId="{A28E8822-E51B-45F6-BE7F-74DDFDAA64AF}">
      <dsp:nvSpPr>
        <dsp:cNvPr id="0" name=""/>
        <dsp:cNvSpPr/>
      </dsp:nvSpPr>
      <dsp:spPr>
        <a:xfrm>
          <a:off x="1300110" y="2130735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/>
            <a:t>Palveluosaaminen</a:t>
          </a:r>
          <a:endParaRPr lang="fi-FI" sz="1400" b="1" kern="1200" dirty="0"/>
        </a:p>
      </dsp:txBody>
      <dsp:txXfrm>
        <a:off x="1333124" y="2163749"/>
        <a:ext cx="2886797" cy="610261"/>
      </dsp:txXfrm>
    </dsp:sp>
    <dsp:sp modelId="{C539C621-8511-4BEA-9CDB-D31F09851366}">
      <dsp:nvSpPr>
        <dsp:cNvPr id="0" name=""/>
        <dsp:cNvSpPr/>
      </dsp:nvSpPr>
      <dsp:spPr>
        <a:xfrm>
          <a:off x="1300110" y="2840839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/>
            <a:t>Muotoilu/designosaaminen</a:t>
          </a:r>
          <a:endParaRPr lang="fi-FI" sz="1400" b="1" kern="1200" dirty="0"/>
        </a:p>
      </dsp:txBody>
      <dsp:txXfrm>
        <a:off x="1333124" y="2873853"/>
        <a:ext cx="2886797" cy="610261"/>
      </dsp:txXfrm>
    </dsp:sp>
    <dsp:sp modelId="{74A4B526-CF36-4CA6-96D6-25F9C724189B}">
      <dsp:nvSpPr>
        <dsp:cNvPr id="0" name=""/>
        <dsp:cNvSpPr/>
      </dsp:nvSpPr>
      <dsp:spPr>
        <a:xfrm>
          <a:off x="1300110" y="3550943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Verkosto-osaaminen</a:t>
          </a:r>
          <a:endParaRPr lang="fi-FI" sz="1400" b="1" kern="1200" dirty="0"/>
        </a:p>
      </dsp:txBody>
      <dsp:txXfrm>
        <a:off x="1333124" y="3583957"/>
        <a:ext cx="2886797" cy="610261"/>
      </dsp:txXfrm>
    </dsp:sp>
    <dsp:sp modelId="{F7877C28-2F17-422C-9103-7209AA817799}">
      <dsp:nvSpPr>
        <dsp:cNvPr id="0" name=""/>
        <dsp:cNvSpPr/>
      </dsp:nvSpPr>
      <dsp:spPr>
        <a:xfrm>
          <a:off x="1300110" y="4261048"/>
          <a:ext cx="2952825" cy="67628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/>
            <a:t>Luovuus ja innovatiivisuus</a:t>
          </a:r>
          <a:endParaRPr lang="fi-FI" sz="1400" b="1" kern="1200" dirty="0"/>
        </a:p>
      </dsp:txBody>
      <dsp:txXfrm>
        <a:off x="1333124" y="4294062"/>
        <a:ext cx="2886797" cy="61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/>
              <a:pPr/>
              <a:t>12/8/11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/>
              <a:pPr/>
              <a:t>12/8/11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200775" cy="857250"/>
          </a:xfrm>
        </p:spPr>
        <p:txBody>
          <a:bodyPr/>
          <a:lstStyle>
            <a:lvl1pPr>
              <a:defRPr>
                <a:solidFill>
                  <a:srgbClr val="4C8E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571612"/>
            <a:ext cx="6000792" cy="452437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FontTx/>
              <a:buChar char="-"/>
              <a:defRPr/>
            </a:lvl1pPr>
          </a:lstStyle>
          <a:p>
            <a:pPr>
              <a:defRPr/>
            </a:pPr>
            <a:fld id="{35AFA120-5C8C-4330-82F1-8DEAF2599D1B}" type="slidenum">
              <a:rPr lang="fi-FI"/>
              <a:pPr>
                <a:defRPr/>
              </a:pPr>
              <a:t>‹#›</a:t>
            </a:fld>
            <a:r>
              <a:rPr lang="fi-FI"/>
              <a:t>-</a:t>
            </a:r>
          </a:p>
          <a:p>
            <a:pPr>
              <a:defRPr/>
            </a:pPr>
            <a:r>
              <a:rPr lang="fi-FI"/>
              <a:t>© Ritva Rajander-Juusti 2010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265237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dirty="0" err="1"/>
              <a:t>Sixth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3850" y="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265237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  <a:p>
            <a:pPr lvl="5"/>
            <a:r>
              <a:rPr lang="fi-FI"/>
              <a:t>Sixth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265237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  <a:p>
            <a:pPr lvl="5"/>
            <a:r>
              <a:rPr lang="fi-FI"/>
              <a:t>Sixth level</a:t>
            </a: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1"/>
          </a:xfrm>
          <a:prstGeom prst="rect">
            <a:avLst/>
          </a:prstGeom>
        </p:spPr>
      </p:pic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323850" y="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5626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265237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  <a:p>
            <a:pPr lvl="5"/>
            <a:r>
              <a:rPr lang="fi-FI"/>
              <a:t>Sixth level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1"/>
          </a:xfrm>
          <a:prstGeom prst="rect">
            <a:avLst/>
          </a:prstGeom>
        </p:spPr>
      </p:pic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323850" y="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098352"/>
            <a:ext cx="9144000" cy="5759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dirty="0" err="1"/>
              <a:t>Sixth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1"/>
          </a:xfrm>
          <a:prstGeom prst="rect">
            <a:avLst/>
          </a:prstGeom>
        </p:spPr>
      </p:pic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323850" y="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5626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265237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  <a:p>
            <a:pPr lvl="5"/>
            <a:r>
              <a:rPr lang="fi-FI"/>
              <a:t>Sixth level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323850" y="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55600" y="64593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26365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dirty="0" err="1"/>
              <a:t>Sixth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2" y="6069505"/>
            <a:ext cx="419682" cy="576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16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Finanssialan kyvykkyydet 2020 – luotaus tulevaisuuteen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Toimitusjohtaja Ritva Rajander-Juusti, </a:t>
            </a:r>
          </a:p>
          <a:p>
            <a:r>
              <a:rPr lang="fi-FI" smtClean="0"/>
              <a:t>Serenitas Consulting Oy</a:t>
            </a:r>
          </a:p>
          <a:p>
            <a:r>
              <a:rPr lang="fi-FI" smtClean="0"/>
              <a:t>20.1.2012</a:t>
            </a:r>
            <a:endParaRPr lang="fi-FI" dirty="0"/>
          </a:p>
        </p:txBody>
      </p:sp>
      <p:sp>
        <p:nvSpPr>
          <p:cNvPr id="4" name="Tekstikehys 3"/>
          <p:cNvSpPr txBox="1"/>
          <p:nvPr/>
        </p:nvSpPr>
        <p:spPr>
          <a:xfrm>
            <a:off x="1357290" y="6488668"/>
            <a:ext cx="18036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Kuvitus: </a:t>
            </a:r>
            <a:r>
              <a:rPr lang="fi-FI" sz="1000" dirty="0" err="1" smtClean="0"/>
              <a:t>Eili-Kaija</a:t>
            </a:r>
            <a:r>
              <a:rPr lang="fi-FI" sz="1000" dirty="0" smtClean="0"/>
              <a:t> </a:t>
            </a:r>
            <a:r>
              <a:rPr lang="fi-FI" sz="1000" dirty="0" err="1" smtClean="0"/>
              <a:t>Kuusniemi</a:t>
            </a:r>
            <a:endParaRPr lang="fi-FI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¦êa¦êkuva3_asiakkaat_vaativat_eettisempa¦êa¦ê_tomintaa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33425" y="1321594"/>
            <a:ext cx="3409950" cy="4572000"/>
          </a:xfrm>
        </p:spPr>
      </p:pic>
      <p:sp>
        <p:nvSpPr>
          <p:cNvPr id="6" name="Sisällön paikkamerkki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7150" indent="0">
              <a:buNone/>
            </a:pPr>
            <a:r>
              <a:rPr lang="fi-FI" dirty="0" smtClean="0"/>
              <a:t>Tiedot, taidot ja asenteet:</a:t>
            </a:r>
          </a:p>
          <a:p>
            <a:pPr marL="57150" indent="0">
              <a:buNone/>
            </a:pPr>
            <a:endParaRPr lang="fi-FI" dirty="0" smtClean="0"/>
          </a:p>
          <a:p>
            <a:r>
              <a:rPr lang="fi-FI" dirty="0" smtClean="0"/>
              <a:t>Asiakasymmärrys</a:t>
            </a:r>
          </a:p>
          <a:p>
            <a:r>
              <a:rPr lang="fi-FI" dirty="0" smtClean="0"/>
              <a:t>Myynti &amp; asiakaspalvelutaidot</a:t>
            </a:r>
          </a:p>
          <a:p>
            <a:r>
              <a:rPr lang="fi-FI" dirty="0" smtClean="0"/>
              <a:t>Teknologiataidot</a:t>
            </a:r>
          </a:p>
          <a:p>
            <a:r>
              <a:rPr lang="fi-FI" dirty="0" smtClean="0"/>
              <a:t>Turvallisuusosaaminen</a:t>
            </a:r>
          </a:p>
          <a:p>
            <a:r>
              <a:rPr lang="fi-FI" dirty="0" smtClean="0"/>
              <a:t>Maineen ja vastuullisuuden hallinta</a:t>
            </a:r>
          </a:p>
          <a:p>
            <a:r>
              <a:rPr lang="fi-FI" dirty="0" smtClean="0"/>
              <a:t>Eettisen ja vastuullisen liiketoiminnan osaaminen</a:t>
            </a:r>
          </a:p>
          <a:p>
            <a:r>
              <a:rPr lang="fi-FI" dirty="0" smtClean="0"/>
              <a:t>Juridinen osaaminen</a:t>
            </a:r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Mukana asiakkaan elämässä tarvitaan: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nosto2_tyo¦êela¦êma¦ê2020_1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81000" y="1545899"/>
            <a:ext cx="4114800" cy="412339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PALVELU SYNTYY VERKOSTOSSA</a:t>
            </a:r>
            <a:endParaRPr lang="fi-FI" dirty="0"/>
          </a:p>
        </p:txBody>
      </p:sp>
      <p:sp>
        <p:nvSpPr>
          <p:cNvPr id="7" name="Sisällön paikkamerkki 3"/>
          <p:cNvSpPr txBox="1">
            <a:spLocks noGrp="1"/>
          </p:cNvSpPr>
          <p:nvPr>
            <p:ph idx="12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</p:spPr>
        <p:txBody>
          <a:bodyPr>
            <a:normAutofit/>
          </a:bodyPr>
          <a:lstStyle/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endParaRPr lang="fi-FI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fi-FI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Toimialarajat liudentuvat</a:t>
            </a: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fi-FI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Verkosto-osaaminen korostuu</a:t>
            </a: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endParaRPr lang="fi-FI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</a:pPr>
            <a:endParaRPr lang="fi-FI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</a:pPr>
            <a:endParaRPr lang="fi-FI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indent="0">
              <a:spcBef>
                <a:spcPct val="20000"/>
              </a:spcBef>
              <a:buClr>
                <a:schemeClr val="tx1"/>
              </a:buClr>
              <a:buSzPct val="100000"/>
              <a:buNone/>
            </a:pPr>
            <a:r>
              <a:rPr lang="fi-FI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Tiedot, taidot ja asenteet:</a:t>
            </a: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fi-FI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Verkostojen rakentaminen</a:t>
            </a: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fi-FI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Verkostossa toimiminen</a:t>
            </a: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fi-FI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Verkostojen johtaminen</a:t>
            </a:r>
          </a:p>
          <a:p>
            <a:pPr marL="342900" indent="-28575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3"/>
              </a:buBlip>
            </a:pPr>
            <a:endParaRPr lang="fi-FI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päätelmiä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3" descr="nosto4_osaamistarpeet_1_pieni.jpg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774" r="622"/>
          <a:stretch/>
        </p:blipFill>
        <p:spPr>
          <a:xfrm>
            <a:off x="5364163" y="1162050"/>
            <a:ext cx="3779837" cy="3851275"/>
          </a:xfrm>
        </p:spPr>
      </p:pic>
      <p:sp>
        <p:nvSpPr>
          <p:cNvPr id="3" name="Sisällön paikkamerkki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fi-FI" dirty="0" smtClean="0"/>
              <a:t>Kaksoiskompetenssit</a:t>
            </a:r>
          </a:p>
          <a:p>
            <a:r>
              <a:rPr lang="fi-FI" dirty="0" err="1" smtClean="0"/>
              <a:t>Moniosaaminen</a:t>
            </a:r>
            <a:r>
              <a:rPr lang="fi-FI" dirty="0" smtClean="0"/>
              <a:t>, laajan tiedon hallinta</a:t>
            </a:r>
          </a:p>
          <a:p>
            <a:r>
              <a:rPr lang="fi-FI" dirty="0" smtClean="0"/>
              <a:t>Syvän sekä laajan osaamisen yhdistäminen</a:t>
            </a:r>
          </a:p>
          <a:p>
            <a:r>
              <a:rPr lang="fi-FI" dirty="0" smtClean="0"/>
              <a:t>Johtamisosaaminen</a:t>
            </a:r>
          </a:p>
          <a:p>
            <a:pPr marL="882650" lvl="5" indent="-342900">
              <a:buFont typeface="Arial" pitchFamily="34" charset="0"/>
              <a:buChar char="•"/>
            </a:pPr>
            <a:r>
              <a:rPr lang="fi-FI" dirty="0" smtClean="0"/>
              <a:t>Valmentava ja </a:t>
            </a:r>
            <a:r>
              <a:rPr lang="fi-FI" dirty="0" err="1" smtClean="0"/>
              <a:t>vastuuttava</a:t>
            </a:r>
            <a:r>
              <a:rPr lang="fi-FI" dirty="0" smtClean="0"/>
              <a:t> ote</a:t>
            </a:r>
          </a:p>
          <a:p>
            <a:pPr marL="882650" lvl="5" indent="-342900">
              <a:buFont typeface="Arial" pitchFamily="34" charset="0"/>
              <a:buChar char="•"/>
            </a:pPr>
            <a:r>
              <a:rPr lang="fi-FI" dirty="0" smtClean="0"/>
              <a:t>Monimuotoisuuden johtaminen</a:t>
            </a:r>
          </a:p>
          <a:p>
            <a:pPr marL="882650" lvl="5" indent="-342900">
              <a:buFont typeface="Arial" pitchFamily="34" charset="0"/>
              <a:buChar char="•"/>
            </a:pPr>
            <a:r>
              <a:rPr lang="fi-FI" dirty="0" smtClean="0"/>
              <a:t>Strategisen verkoston luominen ja johtaminen</a:t>
            </a:r>
          </a:p>
          <a:p>
            <a:r>
              <a:rPr lang="fi-FI" dirty="0" smtClean="0"/>
              <a:t>Riskienhallinta, juridiikka, kustannusten seuranta</a:t>
            </a:r>
          </a:p>
          <a:p>
            <a:r>
              <a:rPr lang="fi-FI" dirty="0" smtClean="0"/>
              <a:t>Ennakointivalmiudet</a:t>
            </a:r>
          </a:p>
          <a:p>
            <a:r>
              <a:rPr lang="fi-FI" dirty="0" smtClean="0"/>
              <a:t>Viestintä (</a:t>
            </a:r>
            <a:r>
              <a:rPr lang="fi-FI" dirty="0" err="1" smtClean="0"/>
              <a:t>some</a:t>
            </a:r>
            <a:r>
              <a:rPr lang="fi-FI" dirty="0" smtClean="0"/>
              <a:t>)</a:t>
            </a:r>
          </a:p>
          <a:p>
            <a:r>
              <a:rPr lang="fi-FI" dirty="0" smtClean="0"/>
              <a:t>Maineen ja vastuullisuuden hallinta</a:t>
            </a:r>
          </a:p>
          <a:p>
            <a:pPr lvl="3"/>
            <a:endParaRPr lang="fi-FI" dirty="0" smtClean="0"/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osaamisen johtaminen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nosto1_finanssiala_nyt_1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23849" y="1285860"/>
            <a:ext cx="1821750" cy="25200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asiakasymmärrys</a:t>
            </a:r>
            <a:endParaRPr lang="fi-FI" dirty="0"/>
          </a:p>
        </p:txBody>
      </p:sp>
      <p:pic>
        <p:nvPicPr>
          <p:cNvPr id="5" name="Sisällön paikkamerkki 3" descr="nosto3_asiakkaat_vaativat_1_pie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0" y="4000503"/>
            <a:ext cx="2112600" cy="201600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286000" y="2274838"/>
            <a:ext cx="51435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285750">
              <a:spcBef>
                <a:spcPct val="20000"/>
              </a:spcBef>
              <a:buClr>
                <a:srgbClr val="395AA8"/>
              </a:buClr>
              <a:buSzPct val="100000"/>
              <a:buBlip>
                <a:blip r:embed="rId4"/>
              </a:buBlip>
            </a:pPr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Vuorovaikutustaidot eri kanavissa ja verkostossa</a:t>
            </a:r>
          </a:p>
          <a:p>
            <a:pPr marL="342900" lvl="2" indent="-285750">
              <a:spcBef>
                <a:spcPct val="20000"/>
              </a:spcBef>
              <a:buClr>
                <a:srgbClr val="395AA8"/>
              </a:buClr>
              <a:buSzPct val="100000"/>
              <a:buBlip>
                <a:blip r:embed="rId4"/>
              </a:buBlip>
            </a:pPr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Konsultoiva ote, asiakkaan valmentaminen</a:t>
            </a:r>
          </a:p>
          <a:p>
            <a:pPr marL="342900" lvl="2" indent="-285750">
              <a:spcBef>
                <a:spcPct val="20000"/>
              </a:spcBef>
              <a:buClr>
                <a:srgbClr val="395AA8"/>
              </a:buClr>
              <a:buSzPct val="100000"/>
              <a:buBlip>
                <a:blip r:embed="rId4"/>
              </a:buBlip>
            </a:pPr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Palvelujen räätälöinti</a:t>
            </a:r>
          </a:p>
          <a:p>
            <a:pPr marL="342900" lvl="2" indent="-285750">
              <a:spcBef>
                <a:spcPct val="20000"/>
              </a:spcBef>
              <a:buClr>
                <a:srgbClr val="395AA8"/>
              </a:buClr>
              <a:buSzPct val="100000"/>
              <a:buBlip>
                <a:blip r:embed="rId4"/>
              </a:buBlip>
            </a:pPr>
            <a:r>
              <a:rPr lang="fi-FI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Muuttuvien arvojen ja asiointitapojen huomiointi tuotekehityksessä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fi-FI" dirty="0" smtClean="0"/>
              <a:t>Liiketoimintaosaaminen</a:t>
            </a:r>
          </a:p>
          <a:p>
            <a:r>
              <a:rPr lang="fi-FI" dirty="0" smtClean="0"/>
              <a:t>Verkostoitumisosaaminen</a:t>
            </a:r>
          </a:p>
          <a:p>
            <a:r>
              <a:rPr lang="fi-FI" dirty="0" smtClean="0"/>
              <a:t>Työelämän metataidot</a:t>
            </a:r>
          </a:p>
          <a:p>
            <a:r>
              <a:rPr lang="fi-FI" dirty="0" smtClean="0"/>
              <a:t>Finanssilukutaito</a:t>
            </a:r>
          </a:p>
          <a:p>
            <a:r>
              <a:rPr lang="fi-FI" dirty="0" smtClean="0"/>
              <a:t>Työnantajakuva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Yhteistyö koulutustahojen kanssa</a:t>
            </a:r>
            <a:endParaRPr lang="fi-FI" dirty="0" smtClean="0"/>
          </a:p>
        </p:txBody>
      </p:sp>
      <p:pic>
        <p:nvPicPr>
          <p:cNvPr id="4" name="Sisällön paikkamerkki 3" descr="nosto4_osaamistarpeet_2_pie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643050"/>
            <a:ext cx="325374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Ritva </a:t>
            </a:r>
            <a:r>
              <a:rPr lang="fi-FI" dirty="0" err="1"/>
              <a:t>Rajander-Juusti</a:t>
            </a:r>
            <a:r>
              <a:rPr lang="fi-FI" dirty="0"/>
              <a:t> </a:t>
            </a:r>
            <a:r>
              <a:rPr lang="fi-FI" dirty="0" smtClean="0"/>
              <a:t>, toimitusjohtaja</a:t>
            </a:r>
          </a:p>
          <a:p>
            <a:r>
              <a:rPr lang="fi-FI" dirty="0" smtClean="0"/>
              <a:t>20.1.2012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¦êa¦êkuva1_finanssiala_nyt_ja_tulevaisuudessa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3357586" cy="4740121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kysymykset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4500562" y="1643050"/>
            <a:ext cx="3357586" cy="2143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Mikä finanssialalla ja sen toimintaympäristössä muuttuu ja miten?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500562" y="3929066"/>
            <a:ext cx="3357586" cy="21431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Mikä finanssialalla ja sen erikoisalueilla on osattava?</a:t>
            </a:r>
          </a:p>
          <a:p>
            <a:pPr algn="ctr"/>
            <a:r>
              <a:rPr lang="fi-FI" dirty="0" smtClean="0"/>
              <a:t>(kompetenssit, henkilöstötarpeet, koulutustarpeet)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hankkeen_organisointi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763688" y="1340768"/>
            <a:ext cx="5796000" cy="50400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toimijat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hankkeen_vaiheet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462522" y="1556792"/>
            <a:ext cx="6218955" cy="4684712"/>
          </a:xfr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Hankkeen</a:t>
            </a:r>
            <a:r>
              <a:rPr lang="en-US" dirty="0" smtClean="0"/>
              <a:t> </a:t>
            </a:r>
            <a:r>
              <a:rPr lang="en-US" dirty="0" err="1" smtClean="0"/>
              <a:t>eteneminen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olme_na¦êkyma¦êa¦ê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28508" y="1265238"/>
            <a:ext cx="8086984" cy="468471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Luotaimen kolme löytöä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¦êa¦êkuva2_tyo¦êela¦êma¦ê_2010luvulla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3285000" cy="432000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 OSAAMISIA TARVITAAN KAIKILLA TOIMIALOILLA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4100"/>
              </p:ext>
            </p:extLst>
          </p:nvPr>
        </p:nvGraphicFramePr>
        <p:xfrm>
          <a:off x="3555458" y="1412776"/>
          <a:ext cx="5553046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¦êa¦êkuva4_osaamistarpeet_muuttuvat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09625" y="1321594"/>
            <a:ext cx="3257550" cy="4572000"/>
          </a:xfrm>
        </p:spPr>
      </p:pic>
      <p:sp>
        <p:nvSpPr>
          <p:cNvPr id="2" name="Sisällön paikkamerkki 1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 smtClean="0"/>
              <a:t>Eri-ikäisten johtaminen korostuu</a:t>
            </a:r>
          </a:p>
          <a:p>
            <a:pPr lvl="0"/>
            <a:r>
              <a:rPr lang="fi-FI" dirty="0" smtClean="0"/>
              <a:t>Virkailijoista myyjiksi</a:t>
            </a:r>
          </a:p>
          <a:p>
            <a:pPr lvl="0"/>
            <a:r>
              <a:rPr lang="fi-FI" dirty="0" smtClean="0"/>
              <a:t>Työ siirtyy kohti asiakasrajapintaa</a:t>
            </a:r>
          </a:p>
          <a:p>
            <a:pPr lvl="0"/>
            <a:r>
              <a:rPr lang="fi-FI" dirty="0" smtClean="0"/>
              <a:t>Työstä aika- ja paikkariippumatonta</a:t>
            </a:r>
          </a:p>
          <a:p>
            <a:pPr lvl="0"/>
            <a:r>
              <a:rPr lang="fi-FI" dirty="0" smtClean="0"/>
              <a:t>Tarvitaan innostusta innovaatioihin</a:t>
            </a:r>
          </a:p>
          <a:p>
            <a:pPr lvl="0"/>
            <a:r>
              <a:rPr lang="fi-FI" dirty="0" smtClean="0"/>
              <a:t>Johtaminen muuttuu hyvinvoinnin ja monimuotoisuuden valmentamiseksi</a:t>
            </a:r>
          </a:p>
          <a:p>
            <a:pPr lvl="0"/>
            <a:r>
              <a:rPr lang="fi-FI" dirty="0" smtClean="0"/>
              <a:t>Tarvitaan sekä laajaa että syvää osaamista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Uudenlainen työkulttuuri finanssialalla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¦êa¦êkuva4_osaamistarpeet_muuttuvat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09625" y="1321594"/>
            <a:ext cx="3257550" cy="4572000"/>
          </a:xfrm>
        </p:spPr>
      </p:pic>
      <p:sp>
        <p:nvSpPr>
          <p:cNvPr id="2" name="Sisällön paikkamerkki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57150" lvl="0" indent="0">
              <a:buNone/>
            </a:pPr>
            <a:r>
              <a:rPr lang="fi-FI" dirty="0" smtClean="0"/>
              <a:t>Tiedot, taidot ja asenteet:</a:t>
            </a:r>
          </a:p>
          <a:p>
            <a:pPr marL="57150" lvl="0" indent="0">
              <a:buNone/>
            </a:pPr>
            <a:endParaRPr lang="fi-FI" dirty="0" smtClean="0"/>
          </a:p>
          <a:p>
            <a:pPr lvl="0"/>
            <a:r>
              <a:rPr lang="fi-FI" dirty="0" smtClean="0"/>
              <a:t>Itsensä johtaminen</a:t>
            </a:r>
          </a:p>
          <a:p>
            <a:pPr lvl="0"/>
            <a:r>
              <a:rPr lang="fi-FI" dirty="0" smtClean="0"/>
              <a:t>Asiakaspalvelutaidot</a:t>
            </a:r>
          </a:p>
          <a:p>
            <a:pPr lvl="0"/>
            <a:r>
              <a:rPr lang="fi-FI" dirty="0" smtClean="0"/>
              <a:t>Ihmisten johtaminen</a:t>
            </a:r>
          </a:p>
          <a:p>
            <a:pPr lvl="0"/>
            <a:r>
              <a:rPr lang="fi-FI" dirty="0" smtClean="0"/>
              <a:t>Innovaatiokyvykkyydet</a:t>
            </a:r>
          </a:p>
          <a:p>
            <a:pPr lvl="0"/>
            <a:r>
              <a:rPr lang="fi-FI" dirty="0" smtClean="0"/>
              <a:t>Kokonaisuuksien hallinta</a:t>
            </a:r>
          </a:p>
          <a:p>
            <a:pPr lvl="0"/>
            <a:r>
              <a:rPr lang="fi-FI" dirty="0" smtClean="0"/>
              <a:t>Riskienhallinnan osaaminen</a:t>
            </a:r>
          </a:p>
          <a:p>
            <a:pPr lvl="0"/>
            <a:r>
              <a:rPr lang="fi-FI" dirty="0" smtClean="0"/>
              <a:t>Kustannusten hallinta</a:t>
            </a:r>
          </a:p>
          <a:p>
            <a:pPr lvl="0"/>
            <a:endParaRPr lang="fi-FI" dirty="0" smtClean="0"/>
          </a:p>
          <a:p>
            <a:endParaRPr lang="en-US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UudenlaiSESSA työkulttuuriSSA TARVITAAN: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a¦êa¦êkuva3_asiakkaat_vaativat_eettisempa¦êa¦ê_tomintaa_pieni.jpg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33425" y="1321594"/>
            <a:ext cx="3409950" cy="4572000"/>
          </a:xfrm>
        </p:spPr>
      </p:pic>
      <p:sp>
        <p:nvSpPr>
          <p:cNvPr id="2" name="Sisällön paikkamerkki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/>
            <a:r>
              <a:rPr lang="fi-FI" dirty="0" smtClean="0"/>
              <a:t>Arvot muuttuvat</a:t>
            </a:r>
          </a:p>
          <a:p>
            <a:pPr lvl="0"/>
            <a:r>
              <a:rPr lang="fi-FI" dirty="0" smtClean="0"/>
              <a:t>Palvelutarpeet muuttuvat</a:t>
            </a:r>
          </a:p>
          <a:p>
            <a:pPr lvl="0"/>
            <a:r>
              <a:rPr lang="fi-FI" dirty="0" smtClean="0"/>
              <a:t>Tiedonhankinta muuttuu</a:t>
            </a:r>
          </a:p>
          <a:p>
            <a:pPr lvl="0"/>
            <a:r>
              <a:rPr lang="fi-FI" dirty="0" smtClean="0"/>
              <a:t>Asiointitavat ja –kanavat muuttuvat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endParaRPr lang="en-US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Mukaan asiakkaan elämään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 TEEMA">
  <a:themeElements>
    <a:clrScheme name="FK varit">
      <a:dk1>
        <a:srgbClr val="333333"/>
      </a:dk1>
      <a:lt1>
        <a:srgbClr val="FFFFFF"/>
      </a:lt1>
      <a:dk2>
        <a:srgbClr val="7F7E82"/>
      </a:dk2>
      <a:lt2>
        <a:srgbClr val="BBB1A5"/>
      </a:lt2>
      <a:accent1>
        <a:srgbClr val="01B2E5"/>
      </a:accent1>
      <a:accent2>
        <a:srgbClr val="B52268"/>
      </a:accent2>
      <a:accent3>
        <a:srgbClr val="395AA8"/>
      </a:accent3>
      <a:accent4>
        <a:srgbClr val="FDB930"/>
      </a:accent4>
      <a:accent5>
        <a:srgbClr val="8DCED2"/>
      </a:accent5>
      <a:accent6>
        <a:srgbClr val="F79646"/>
      </a:accent6>
      <a:hlink>
        <a:srgbClr val="395AA8"/>
      </a:hlink>
      <a:folHlink>
        <a:srgbClr val="01B2E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2012-01-18T22:00:00+00:00</FKPublishDate>
    <TaxCatchAll xmlns="3f7baa18-e8c3-4a96-b5df-b125792204c2">
      <Value>77</Value>
      <Value>6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p37d2282c7114a85bbb1d37773b53136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1B1C403DFD4524B75DA0610032A3AC00E912CE7E68B90F41A09C6F4CA406ACCC" ma:contentTypeVersion="37" ma:contentTypeDescription="Luo uusi asiakirja." ma:contentTypeScope="" ma:versionID="50c718eb97e1e7f0081fe39912381af5">
  <xsd:schema xmlns:xsd="http://www.w3.org/2001/XMLSchema" xmlns:xs="http://www.w3.org/2001/XMLSchema" xmlns:p="http://schemas.microsoft.com/office/2006/metadata/properties" xmlns:ns2="30cc9ae6-eaf9-405e-9576-3522e3851cf9" xmlns:ns3="c75ee646-ea04-4f20-bc3f-7bc06c32b2f8" xmlns:ns4="bc268a9e-ab94-4061-b089-7d438da856c6" targetNamespace="http://schemas.microsoft.com/office/2006/metadata/properties" ma:root="true" ma:fieldsID="1a65c15635785708e2d2a67f8c477494" ns2:_="" ns3:_="" ns4:_="">
    <xsd:import namespace="30cc9ae6-eaf9-405e-9576-3522e3851cf9"/>
    <xsd:import namespace="c75ee646-ea04-4f20-bc3f-7bc06c32b2f8"/>
    <xsd:import namespace="bc268a9e-ab94-4061-b089-7d438da856c6"/>
    <xsd:element name="properties">
      <xsd:complexType>
        <xsd:sequence>
          <xsd:element name="documentManagement">
            <xsd:complexType>
              <xsd:all>
                <xsd:element ref="ns2:C_x0020_FK_x0020_vastuuhenkilö" minOccurs="0"/>
                <xsd:element ref="ns2:C_x0020_Asiakirjapvm" minOccurs="0"/>
                <xsd:element ref="ns2:C_x0020_Lisätiedot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2:d4cce8d21ff9456e86084380ad943dd9" minOccurs="0"/>
                <xsd:element ref="ns4:FKLanguage" minOccurs="0"/>
                <xsd:element ref="ns4:iff51723ad134fabb73ff8d5624dc83e" minOccurs="0"/>
                <xsd:element ref="ns4:cccb8d37394148e4afe9904da1fcb0fa" minOccurs="0"/>
                <xsd:element ref="ns3:TaxKeywordTaxHTField" minOccurs="0"/>
                <xsd:element ref="ns4:FKPublishDate" minOccurs="0"/>
                <xsd:element ref="ns4:jcb8c2c059cc4620a5027833caea8309" minOccurs="0"/>
                <xsd:element ref="ns4:oe82443a33504593a5f0dd63f7b3bd7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C_x0020_FK_x0020_vastuuhenkilö" ma:index="3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Asiakirjapvm" ma:index="4" nillable="true" ma:displayName="Asiakirjapvm" ma:default="[today]" ma:format="DateOnly" ma:internalName="C_x0020_Asiakirjapvm">
      <xsd:simpleType>
        <xsd:restriction base="dms:DateTime"/>
      </xsd:simpleType>
    </xsd:element>
    <xsd:element name="C_x0020_Lisätiedot" ma:index="5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TaxCatchAll" ma:index="11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4cce8d21ff9456e86084380ad943dd9" ma:index="12" nillable="true" ma:taxonomy="true" ma:internalName="d4cce8d21ff9456e86084380ad943dd9" ma:taxonomyFieldName="C_x0020_Organisaatiot" ma:displayName="Organisaatiot" ma:default="21;#Finanssialan Keskusliitto|a986a8ab-0b81-4c11-8cfa-b7b758f01c9a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3" nillable="true" ma:taxonomy="true" ma:internalName="TaxKeywordTaxHTField" ma:taxonomyFieldName="TaxKeyword" ma:displayName="Asiasanat" ma:readOnly="false" ma:fieldId="{23f27201-bee3-471e-b2e7-b64fd8b7ca38}" ma:taxonomyMulti="true" ma:sspId="d7ec215a-233c-4761-af40-34a00d82655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68a9e-ab94-4061-b089-7d438da856c6" elementFormDefault="qualified">
    <xsd:import namespace="http://schemas.microsoft.com/office/2006/documentManagement/types"/>
    <xsd:import namespace="http://schemas.microsoft.com/office/infopath/2007/PartnerControls"/>
    <xsd:element name="FKLanguage" ma:index="17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iff51723ad134fabb73ff8d5624dc83e" ma:index="19" ma:taxonomy="true" ma:internalName="iff51723ad134fabb73ff8d5624dc83e" ma:taxonomyFieldName="FKDocType" ma:displayName="Asiakirjatyyppi" ma:default="" ma:fieldId="{2ff51723-ad13-4fab-b73f-f8d5624dc83e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b8d37394148e4afe9904da1fcb0fa" ma:index="21" ma:taxonomy="true" ma:internalName="cccb8d37394148e4afe9904da1fcb0fa" ma:taxonomyFieldName="FKTopic" ma:displayName="Aiheluokittelu" ma:readOnly="false" ma:default="" ma:fieldId="{cccb8d37-3941-48e4-afe9-904da1fcb0fa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24" nillable="true" ma:displayName="Julkaisupäivä" ma:default="[today]" ma:format="DateOnly" ma:internalName="FKPublishDate">
      <xsd:simpleType>
        <xsd:restriction base="dms:DateTime"/>
      </xsd:simpleType>
    </xsd:element>
    <xsd:element name="jcb8c2c059cc4620a5027833caea8309" ma:index="26" nillable="true" ma:taxonomy="true" ma:internalName="jcb8c2c059cc4620a5027833caea8309" ma:taxonomyFieldName="FKDocumentState" ma:displayName="Dokumentin tila" ma:default="27;#Valmis|40aa8d17-dadd-4ab0-93da-3124749a5963" ma:fieldId="{3cb8c2c0-59cc-4620-a502-7833caea8309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82443a33504593a5f0dd63f7b3bd7a" ma:index="28" nillable="true" ma:taxonomy="true" ma:internalName="oe82443a33504593a5f0dd63f7b3bd7a" ma:taxonomyFieldName="FKDocumentPublicity" ma:displayName="Julkisuus" ma:default="28;#Julkinen|0806a4a5-db6a-4fa4-8ed3-7457b5b4e8de" ma:fieldId="{8e82443a-3350-4593-a5f0-dd63f7b3bd7a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F40521-8D99-4666-927A-A47C6DBC43DA}"/>
</file>

<file path=customXml/itemProps2.xml><?xml version="1.0" encoding="utf-8"?>
<ds:datastoreItem xmlns:ds="http://schemas.openxmlformats.org/officeDocument/2006/customXml" ds:itemID="{77830060-2381-4357-BC83-2ECF9DE093D9}"/>
</file>

<file path=customXml/itemProps3.xml><?xml version="1.0" encoding="utf-8"?>
<ds:datastoreItem xmlns:ds="http://schemas.openxmlformats.org/officeDocument/2006/customXml" ds:itemID="{F965D22B-BE79-4EDB-9DD8-0654F0AE8646}"/>
</file>

<file path=customXml/itemProps4.xml><?xml version="1.0" encoding="utf-8"?>
<ds:datastoreItem xmlns:ds="http://schemas.openxmlformats.org/officeDocument/2006/customXml" ds:itemID="{A68A0153-5B89-4B63-8459-48EFBA48680D}"/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249</Words>
  <Application>Microsoft Office PowerPoint</Application>
  <PresentationFormat>Näytössä katseltava diaesitys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FK TEEMA</vt:lpstr>
      <vt:lpstr>  Finanssialan kyvykkyydet 2020 – luotaus tulevaisuuteen</vt:lpstr>
      <vt:lpstr>Keskeiset kysymykset</vt:lpstr>
      <vt:lpstr>Hankkeen toimijat</vt:lpstr>
      <vt:lpstr>Hankkeen eteneminen</vt:lpstr>
      <vt:lpstr>Luotaimen kolme löytöä</vt:lpstr>
      <vt:lpstr>MONIA OSAAMISIA TARVITAAN KAIKILLA TOIMIALOILLA</vt:lpstr>
      <vt:lpstr>Uudenlainen työkulttuuri finanssialalla</vt:lpstr>
      <vt:lpstr>UudenlaiSESSA työkulttuuriSSA TARVITAAN:</vt:lpstr>
      <vt:lpstr>Mukaan asiakkaan elämään</vt:lpstr>
      <vt:lpstr>Mukana asiakkaan elämässä tarvitaan:</vt:lpstr>
      <vt:lpstr>PALVELU SYNTYY VERKOSTOSSA</vt:lpstr>
      <vt:lpstr>päätelmiä</vt:lpstr>
      <vt:lpstr>osaamisen johtaminen</vt:lpstr>
      <vt:lpstr>asiakasymmärrys</vt:lpstr>
      <vt:lpstr>Yhteistyö koulutustahojen kanssa</vt:lpstr>
      <vt:lpstr>Kiitos!</vt:lpstr>
    </vt:vector>
  </TitlesOfParts>
  <Company>öö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Finanssialan kyvykkyydet 2020 - tiivistelmä esittelyaineistosta</dc:title>
  <dc:subject/>
  <dc:creator>RED Hans</dc:creator>
  <cp:lastModifiedBy>Nissilä Heidi</cp:lastModifiedBy>
  <cp:revision>195</cp:revision>
  <cp:lastPrinted>2012-01-19T11:30:52Z</cp:lastPrinted>
  <dcterms:created xsi:type="dcterms:W3CDTF">2011-12-27T14:32:44Z</dcterms:created>
  <dcterms:modified xsi:type="dcterms:W3CDTF">2012-01-19T11:46:26Z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9916941a-2588-467b-9440-8aafbd0afe21</vt:lpwstr>
  </property>
  <property fmtid="{D5CDD505-2E9C-101B-9397-08002B2CF9AE}" pid="4" name="Tags">
    <vt:lpwstr/>
  </property>
  <property fmtid="{D5CDD505-2E9C-101B-9397-08002B2CF9AE}" pid="5" name="C_x0020_Organisaatiot">
    <vt:lpwstr>21;#Finanssialan Keskusliitto|a986a8ab-0b81-4c11-8cfa-b7b758f01c9a</vt:lpwstr>
  </property>
  <property fmtid="{D5CDD505-2E9C-101B-9397-08002B2CF9AE}" pid="6" name="FKDocumentState">
    <vt:lpwstr>27;#Valmis|40aa8d17-dadd-4ab0-93da-3124749a5963</vt:lpwstr>
  </property>
  <property fmtid="{D5CDD505-2E9C-101B-9397-08002B2CF9AE}" pid="7" name="FKDocumentPublicity">
    <vt:lpwstr>28;#Julkinen|0806a4a5-db6a-4fa4-8ed3-7457b5b4e8de</vt:lpwstr>
  </property>
  <property fmtid="{D5CDD505-2E9C-101B-9397-08002B2CF9AE}" pid="8" name="TaxKeyword">
    <vt:lpwstr/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FKTopic">
    <vt:lpwstr>77;#työelämä|98ef1ff8-7057-41dc-9d8a-5ed9db3d836f</vt:lpwstr>
  </property>
  <property fmtid="{D5CDD505-2E9C-101B-9397-08002B2CF9AE}" pid="11" name="FKDocType">
    <vt:lpwstr>6;#tutkimus|71029c67-c76d-4a80-85bc-a4a475795028</vt:lpwstr>
  </property>
  <property fmtid="{D5CDD505-2E9C-101B-9397-08002B2CF9AE}" pid="12" name="Order">
    <vt:r8>26100</vt:r8>
  </property>
  <property fmtid="{D5CDD505-2E9C-101B-9397-08002B2CF9AE}" pid="13" name="xd_ProgID">
    <vt:lpwstr/>
  </property>
  <property fmtid="{D5CDD505-2E9C-101B-9397-08002B2CF9AE}" pid="14" name="_CopySource">
    <vt:lpwstr>http://majakka/tietopankki/materiaalit/Finanssialan_kyvykkyydet_2020_esittelyaineiston_tiivistelma.pptx</vt:lpwstr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TemplateUrl">
    <vt:lpwstr/>
  </property>
</Properties>
</file>