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19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12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58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9.xml" ContentType="application/vnd.openxmlformats-officedocument.presentationml.slide+xml"/>
  <Override PartName="/ppt/slides/slide54.xml" ContentType="application/vnd.openxmlformats-officedocument.presentationml.slide+xml"/>
  <Override PartName="/ppt/slides/slide9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52.xml" ContentType="application/vnd.openxmlformats-officedocument.drawingml.chart+xml"/>
  <Override PartName="/ppt/charts/chart46.xml" ContentType="application/vnd.openxmlformats-officedocument.drawingml.chart+xml"/>
  <Override PartName="/ppt/charts/chart51.xml" ContentType="application/vnd.openxmlformats-officedocument.drawingml.chart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3.xml" ContentType="application/vnd.openxmlformats-officedocument.drawingml.chart+xml"/>
  <Override PartName="/ppt/theme/themeOverride7.xml" ContentType="application/vnd.openxmlformats-officedocument.themeOverride+xml"/>
  <Override PartName="/ppt/charts/chart24.xml" ContentType="application/vnd.openxmlformats-officedocument.drawingml.chart+xml"/>
  <Override PartName="/ppt/theme/themeOverride8.xml" ContentType="application/vnd.openxmlformats-officedocument.themeOverride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charts/chart20.xml" ContentType="application/vnd.openxmlformats-officedocument.drawingml.chart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25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24.xml" ContentType="application/vnd.openxmlformats-officedocument.themeOverride+xml"/>
  <Override PartName="/ppt/charts/chart44.xml" ContentType="application/vnd.openxmlformats-officedocument.drawingml.chart+xml"/>
  <Override PartName="/ppt/theme/themeOverride25.xml" ContentType="application/vnd.openxmlformats-officedocument.themeOverride+xml"/>
  <Override PartName="/ppt/theme/themeOverride23.xml" ContentType="application/vnd.openxmlformats-officedocument.themeOverride+xml"/>
  <Override PartName="/ppt/charts/chart41.xml" ContentType="application/vnd.openxmlformats-officedocument.drawingml.chart+xml"/>
  <Override PartName="/ppt/theme/themeOverride9.xml" ContentType="application/vnd.openxmlformats-officedocument.themeOverride+xml"/>
  <Override PartName="/ppt/theme/themeOverride21.xml" ContentType="application/vnd.openxmlformats-officedocument.themeOverride+xml"/>
  <Override PartName="/ppt/charts/chart40.xml" ContentType="application/vnd.openxmlformats-officedocument.drawingml.chart+xml"/>
  <Override PartName="/ppt/theme/themeOverride22.xml" ContentType="application/vnd.openxmlformats-officedocument.themeOverride+xml"/>
  <Override PartName="/ppt/charts/chart45.xml" ContentType="application/vnd.openxmlformats-officedocument.drawingml.chart+xml"/>
  <Override PartName="/ppt/theme/themeOverride26.xml" ContentType="application/vnd.openxmlformats-officedocument.themeOverride+xml"/>
  <Override PartName="/ppt/charts/chart49.xml" ContentType="application/vnd.openxmlformats-officedocument.drawingml.chart+xml"/>
  <Override PartName="/ppt/theme/themeOverride30.xml" ContentType="application/vnd.openxmlformats-officedocument.themeOverride+xml"/>
  <Override PartName="/ppt/charts/chart50.xml" ContentType="application/vnd.openxmlformats-officedocument.drawingml.chart+xml"/>
  <Override PartName="/ppt/theme/themeOverride31.xml" ContentType="application/vnd.openxmlformats-officedocument.themeOverride+xml"/>
  <Override PartName="/ppt/theme/themeOverride29.xml" ContentType="application/vnd.openxmlformats-officedocument.themeOverride+xml"/>
  <Override PartName="/ppt/charts/chart48.xml" ContentType="application/vnd.openxmlformats-officedocument.drawingml.chart+xml"/>
  <Override PartName="/ppt/theme/themeOverride27.xml" ContentType="application/vnd.openxmlformats-officedocument.themeOverride+xml"/>
  <Override PartName="/ppt/charts/chart47.xml" ContentType="application/vnd.openxmlformats-officedocument.drawingml.chart+xml"/>
  <Override PartName="/ppt/theme/themeOverride28.xml" ContentType="application/vnd.openxmlformats-officedocument.themeOverride+xml"/>
  <Override PartName="/ppt/charts/chart39.xml" ContentType="application/vnd.openxmlformats-officedocument.drawingml.chart+xml"/>
  <Override PartName="/ppt/charts/chart29.xml" ContentType="application/vnd.openxmlformats-officedocument.drawingml.chart+xml"/>
  <Override PartName="/ppt/theme/themeOverride13.xml" ContentType="application/vnd.openxmlformats-officedocument.themeOverride+xml"/>
  <Override PartName="/ppt/charts/chart30.xml" ContentType="application/vnd.openxmlformats-officedocument.drawingml.chart+xml"/>
  <Override PartName="/ppt/theme/themeOverride14.xml" ContentType="application/vnd.openxmlformats-officedocument.themeOverride+xml"/>
  <Override PartName="/ppt/charts/chart38.xml" ContentType="application/vnd.openxmlformats-officedocument.drawingml.chart+xml"/>
  <Override PartName="/ppt/charts/chart31.xml" ContentType="application/vnd.openxmlformats-officedocument.drawingml.chart+xml"/>
  <Override PartName="/ppt/theme/themeOverride12.xml" ContentType="application/vnd.openxmlformats-officedocument.themeOverride+xml"/>
  <Override PartName="/ppt/charts/chart28.xml" ContentType="application/vnd.openxmlformats-officedocument.drawingml.chart+xml"/>
  <Override PartName="/ppt/charts/chart26.xml" ContentType="application/vnd.openxmlformats-officedocument.drawingml.chart+xml"/>
  <Override PartName="/ppt/theme/themeOverride10.xml" ContentType="application/vnd.openxmlformats-officedocument.themeOverride+xml"/>
  <Override PartName="/ppt/charts/chart27.xml" ContentType="application/vnd.openxmlformats-officedocument.drawingml.chart+xml"/>
  <Override PartName="/ppt/theme/themeOverride11.xml" ContentType="application/vnd.openxmlformats-officedocument.themeOverride+xml"/>
  <Override PartName="/ppt/theme/themeOverride15.xml" ContentType="application/vnd.openxmlformats-officedocument.themeOverride+xml"/>
  <Override PartName="/ppt/charts/chart32.xml" ContentType="application/vnd.openxmlformats-officedocument.drawingml.chart+xml"/>
  <Override PartName="/ppt/charts/chart36.xml" ContentType="application/vnd.openxmlformats-officedocument.drawingml.chart+xml"/>
  <Override PartName="/ppt/theme/themeOverride20.xml" ContentType="application/vnd.openxmlformats-officedocument.themeOverride+xml"/>
  <Override PartName="/ppt/charts/chart37.xml" ContentType="application/vnd.openxmlformats-officedocument.drawingml.chart+xml"/>
  <Override PartName="/ppt/charts/chart35.xml" ContentType="application/vnd.openxmlformats-officedocument.drawingml.chart+xml"/>
  <Override PartName="/ppt/theme/themeOverride19.xml" ContentType="application/vnd.openxmlformats-officedocument.themeOverride+xml"/>
  <Override PartName="/ppt/theme/themeOverride18.xml" ContentType="application/vnd.openxmlformats-officedocument.themeOverride+xml"/>
  <Override PartName="/ppt/theme/themeOverride16.xml" ContentType="application/vnd.openxmlformats-officedocument.themeOverr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7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61"/>
  </p:notesMasterIdLst>
  <p:handoutMasterIdLst>
    <p:handoutMasterId r:id="rId62"/>
  </p:handoutMasterIdLst>
  <p:sldIdLst>
    <p:sldId id="258" r:id="rId2"/>
    <p:sldId id="33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332" r:id="rId14"/>
    <p:sldId id="333" r:id="rId15"/>
    <p:sldId id="273" r:id="rId16"/>
    <p:sldId id="274" r:id="rId17"/>
    <p:sldId id="275" r:id="rId18"/>
    <p:sldId id="276" r:id="rId19"/>
    <p:sldId id="335" r:id="rId20"/>
    <p:sldId id="341" r:id="rId21"/>
    <p:sldId id="279" r:id="rId22"/>
    <p:sldId id="280" r:id="rId23"/>
    <p:sldId id="337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302" r:id="rId38"/>
    <p:sldId id="297" r:id="rId39"/>
    <p:sldId id="303" r:id="rId40"/>
    <p:sldId id="300" r:id="rId41"/>
    <p:sldId id="301" r:id="rId42"/>
    <p:sldId id="304" r:id="rId43"/>
    <p:sldId id="305" r:id="rId44"/>
    <p:sldId id="361" r:id="rId45"/>
    <p:sldId id="306" r:id="rId46"/>
    <p:sldId id="313" r:id="rId47"/>
    <p:sldId id="353" r:id="rId48"/>
    <p:sldId id="354" r:id="rId49"/>
    <p:sldId id="309" r:id="rId50"/>
    <p:sldId id="310" r:id="rId51"/>
    <p:sldId id="312" r:id="rId52"/>
    <p:sldId id="314" r:id="rId53"/>
    <p:sldId id="342" r:id="rId54"/>
    <p:sldId id="343" r:id="rId55"/>
    <p:sldId id="344" r:id="rId56"/>
    <p:sldId id="350" r:id="rId57"/>
    <p:sldId id="346" r:id="rId58"/>
    <p:sldId id="339" r:id="rId59"/>
    <p:sldId id="348" r:id="rId60"/>
  </p:sldIdLst>
  <p:sldSz cx="9144000" cy="6858000" type="screen4x3"/>
  <p:notesSz cx="6797675" cy="9928225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ED2"/>
    <a:srgbClr val="01B2E5"/>
    <a:srgbClr val="39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7" autoAdjust="0"/>
    <p:restoredTop sz="94660"/>
  </p:normalViewPr>
  <p:slideViewPr>
    <p:cSldViewPr snapToObjects="1">
      <p:cViewPr>
        <p:scale>
          <a:sx n="100" d="100"/>
          <a:sy n="100" d="100"/>
        </p:scale>
        <p:origin x="60" y="504"/>
      </p:cViewPr>
      <p:guideLst>
        <p:guide orient="horz" pos="2160"/>
        <p:guide orient="horz" pos="3657"/>
        <p:guide orient="horz" pos="119"/>
        <p:guide orient="horz" pos="572"/>
        <p:guide orient="horz" pos="799"/>
        <p:guide orient="horz" pos="1026"/>
        <p:guide orient="horz" pos="4201"/>
        <p:guide orient="horz" pos="3884"/>
        <p:guide orient="horz" pos="3521"/>
        <p:guide orient="horz" pos="935"/>
        <p:guide pos="2154"/>
        <p:guide pos="240"/>
        <p:guide pos="519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6" d="100"/>
          <a:sy n="126" d="100"/>
        </p:scale>
        <p:origin x="-489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4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5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7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8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9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0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1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2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4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5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6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7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8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9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20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2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22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23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4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25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26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7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8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29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30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31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89"/>
          <c:y val="1.2811042504578974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chemeClr val="accent4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13</c:v>
                </c:pt>
                <c:pt idx="1">
                  <c:v>23</c:v>
                </c:pt>
                <c:pt idx="2">
                  <c:v>15</c:v>
                </c:pt>
                <c:pt idx="3">
                  <c:v>16</c:v>
                </c:pt>
                <c:pt idx="4">
                  <c:v>19</c:v>
                </c:pt>
                <c:pt idx="5">
                  <c:v>12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13</c:v>
                </c:pt>
                <c:pt idx="1">
                  <c:v>23</c:v>
                </c:pt>
                <c:pt idx="2">
                  <c:v>13</c:v>
                </c:pt>
                <c:pt idx="3">
                  <c:v>15</c:v>
                </c:pt>
                <c:pt idx="4">
                  <c:v>18</c:v>
                </c:pt>
                <c:pt idx="5">
                  <c:v>15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Sheet1!$B$4:$H$4</c:f>
              <c:numCache>
                <c:formatCode>0</c:formatCode>
                <c:ptCount val="7"/>
                <c:pt idx="0">
                  <c:v>21</c:v>
                </c:pt>
                <c:pt idx="1">
                  <c:v>18</c:v>
                </c:pt>
                <c:pt idx="2">
                  <c:v>14</c:v>
                </c:pt>
                <c:pt idx="3">
                  <c:v>16</c:v>
                </c:pt>
                <c:pt idx="4">
                  <c:v>15</c:v>
                </c:pt>
                <c:pt idx="5">
                  <c:v>16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Sheet1!$B$5:$H$5</c:f>
              <c:numCache>
                <c:formatCode>0</c:formatCode>
                <c:ptCount val="7"/>
                <c:pt idx="0">
                  <c:v>22</c:v>
                </c:pt>
                <c:pt idx="1">
                  <c:v>20</c:v>
                </c:pt>
                <c:pt idx="2">
                  <c:v>13</c:v>
                </c:pt>
                <c:pt idx="3">
                  <c:v>15</c:v>
                </c:pt>
                <c:pt idx="4">
                  <c:v>14</c:v>
                </c:pt>
                <c:pt idx="5">
                  <c:v>13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5823616"/>
        <c:axId val="145825152"/>
      </c:barChart>
      <c:catAx>
        <c:axId val="145823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5825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58251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58236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457867176057913"/>
          <c:y val="0.86763137521479716"/>
          <c:w val="0.52539550802663038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22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(Sheet1!$B$2:$B$5;Sheet1!$B$7:$B$16;Sheet1!$B$18:$B$22;Sheet1!$B$24:$B$29)</c:f>
              <c:strCache>
                <c:ptCount val="25"/>
                <c:pt idx="0">
                  <c:v>Kevät 2013</c:v>
                </c:pt>
                <c:pt idx="1">
                  <c:v>Kevät 2012</c:v>
                </c:pt>
                <c:pt idx="2">
                  <c:v>Kevät 2011</c:v>
                </c:pt>
                <c:pt idx="3">
                  <c:v>Kevät 2010</c:v>
                </c:pt>
                <c:pt idx="4">
                  <c:v>SIJOITUSAIKA</c:v>
                </c:pt>
                <c:pt idx="5">
                  <c:v>Kevät 2013</c:v>
                </c:pt>
                <c:pt idx="6">
                  <c:v>Kevät 2012</c:v>
                </c:pt>
                <c:pt idx="7">
                  <c:v>Kevät 2011</c:v>
                </c:pt>
                <c:pt idx="8">
                  <c:v>Kevät 2010</c:v>
                </c:pt>
                <c:pt idx="9">
                  <c:v>EKOLOGISUUS</c:v>
                </c:pt>
                <c:pt idx="10">
                  <c:v>Kevät 2013</c:v>
                </c:pt>
                <c:pt idx="11">
                  <c:v>Kevät 2012</c:v>
                </c:pt>
                <c:pt idx="12">
                  <c:v>Kevät 2011</c:v>
                </c:pt>
                <c:pt idx="13">
                  <c:v>Kevät 2010</c:v>
                </c:pt>
                <c:pt idx="14">
                  <c:v>ELÄKETURVA/ELÄKEVUOSIIN VARAUTUMINEN</c:v>
                </c:pt>
                <c:pt idx="15">
                  <c:v>Kevät 2013</c:v>
                </c:pt>
                <c:pt idx="16">
                  <c:v>Kevät 2012</c:v>
                </c:pt>
                <c:pt idx="17">
                  <c:v>Kevät 2011</c:v>
                </c:pt>
                <c:pt idx="18">
                  <c:v>Kevät 2010</c:v>
                </c:pt>
                <c:pt idx="19">
                  <c:v>VEROTTOMUUS TAI MUUT VEROEDUT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Kevät 2010</c:v>
                </c:pt>
                <c:pt idx="24">
                  <c:v>EETTISYYS, VASTUULLISUUS</c:v>
                </c:pt>
              </c:strCache>
            </c:strRef>
          </c:cat>
          <c:val>
            <c:numRef>
              <c:f>(Sheet1!$C$2:$C$5;Sheet1!$C$7:$C$16;Sheet1!$C$18:$C$22;Sheet1!$C$24:$C$29)</c:f>
              <c:numCache>
                <c:formatCode>General</c:formatCode>
                <c:ptCount val="25"/>
                <c:pt idx="0">
                  <c:v>22</c:v>
                </c:pt>
                <c:pt idx="1">
                  <c:v>23</c:v>
                </c:pt>
                <c:pt idx="2">
                  <c:v>21</c:v>
                </c:pt>
                <c:pt idx="3">
                  <c:v>22</c:v>
                </c:pt>
                <c:pt idx="5">
                  <c:v>25</c:v>
                </c:pt>
                <c:pt idx="6">
                  <c:v>24</c:v>
                </c:pt>
                <c:pt idx="7">
                  <c:v>21</c:v>
                </c:pt>
                <c:pt idx="8">
                  <c:v>26</c:v>
                </c:pt>
                <c:pt idx="10">
                  <c:v>25</c:v>
                </c:pt>
                <c:pt idx="11">
                  <c:v>25</c:v>
                </c:pt>
                <c:pt idx="12">
                  <c:v>24</c:v>
                </c:pt>
                <c:pt idx="13">
                  <c:v>28</c:v>
                </c:pt>
                <c:pt idx="15">
                  <c:v>25</c:v>
                </c:pt>
                <c:pt idx="16">
                  <c:v>25</c:v>
                </c:pt>
                <c:pt idx="17">
                  <c:v>30</c:v>
                </c:pt>
                <c:pt idx="18">
                  <c:v>31</c:v>
                </c:pt>
                <c:pt idx="20">
                  <c:v>29</c:v>
                </c:pt>
                <c:pt idx="21">
                  <c:v>29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(Sheet1!$B$2:$B$5;Sheet1!$B$7:$B$16;Sheet1!$B$18:$B$22;Sheet1!$B$24:$B$29)</c:f>
              <c:strCache>
                <c:ptCount val="25"/>
                <c:pt idx="0">
                  <c:v>Kevät 2013</c:v>
                </c:pt>
                <c:pt idx="1">
                  <c:v>Kevät 2012</c:v>
                </c:pt>
                <c:pt idx="2">
                  <c:v>Kevät 2011</c:v>
                </c:pt>
                <c:pt idx="3">
                  <c:v>Kevät 2010</c:v>
                </c:pt>
                <c:pt idx="4">
                  <c:v>SIJOITUSAIKA</c:v>
                </c:pt>
                <c:pt idx="5">
                  <c:v>Kevät 2013</c:v>
                </c:pt>
                <c:pt idx="6">
                  <c:v>Kevät 2012</c:v>
                </c:pt>
                <c:pt idx="7">
                  <c:v>Kevät 2011</c:v>
                </c:pt>
                <c:pt idx="8">
                  <c:v>Kevät 2010</c:v>
                </c:pt>
                <c:pt idx="9">
                  <c:v>EKOLOGISUUS</c:v>
                </c:pt>
                <c:pt idx="10">
                  <c:v>Kevät 2013</c:v>
                </c:pt>
                <c:pt idx="11">
                  <c:v>Kevät 2012</c:v>
                </c:pt>
                <c:pt idx="12">
                  <c:v>Kevät 2011</c:v>
                </c:pt>
                <c:pt idx="13">
                  <c:v>Kevät 2010</c:v>
                </c:pt>
                <c:pt idx="14">
                  <c:v>ELÄKETURVA/ELÄKEVUOSIIN VARAUTUMINEN</c:v>
                </c:pt>
                <c:pt idx="15">
                  <c:v>Kevät 2013</c:v>
                </c:pt>
                <c:pt idx="16">
                  <c:v>Kevät 2012</c:v>
                </c:pt>
                <c:pt idx="17">
                  <c:v>Kevät 2011</c:v>
                </c:pt>
                <c:pt idx="18">
                  <c:v>Kevät 2010</c:v>
                </c:pt>
                <c:pt idx="19">
                  <c:v>VEROTTOMUUS TAI MUUT VEROEDUT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Kevät 2010</c:v>
                </c:pt>
                <c:pt idx="24">
                  <c:v>EETTISYYS, VASTUULLISUUS</c:v>
                </c:pt>
              </c:strCache>
            </c:strRef>
          </c:cat>
          <c:val>
            <c:numRef>
              <c:f>(Sheet1!$D$2:$D$5;Sheet1!$D$7:$D$16;Sheet1!$D$18:$D$22;Sheet1!$D$24:$D$29)</c:f>
              <c:numCache>
                <c:formatCode>General</c:formatCode>
                <c:ptCount val="25"/>
                <c:pt idx="0">
                  <c:v>54</c:v>
                </c:pt>
                <c:pt idx="1">
                  <c:v>55</c:v>
                </c:pt>
                <c:pt idx="2">
                  <c:v>55</c:v>
                </c:pt>
                <c:pt idx="3">
                  <c:v>54</c:v>
                </c:pt>
                <c:pt idx="5">
                  <c:v>49</c:v>
                </c:pt>
                <c:pt idx="6">
                  <c:v>49</c:v>
                </c:pt>
                <c:pt idx="7">
                  <c:v>50</c:v>
                </c:pt>
                <c:pt idx="8">
                  <c:v>50</c:v>
                </c:pt>
                <c:pt idx="10">
                  <c:v>37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5">
                  <c:v>49</c:v>
                </c:pt>
                <c:pt idx="16">
                  <c:v>48</c:v>
                </c:pt>
                <c:pt idx="17">
                  <c:v>47</c:v>
                </c:pt>
                <c:pt idx="18">
                  <c:v>49</c:v>
                </c:pt>
                <c:pt idx="20">
                  <c:v>47</c:v>
                </c:pt>
                <c:pt idx="21">
                  <c:v>48</c:v>
                </c:pt>
                <c:pt idx="22">
                  <c:v>48</c:v>
                </c:pt>
                <c:pt idx="23">
                  <c:v>48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(Sheet1!$B$2:$B$5;Sheet1!$B$7:$B$16;Sheet1!$B$18:$B$22;Sheet1!$B$24:$B$29)</c:f>
              <c:strCache>
                <c:ptCount val="25"/>
                <c:pt idx="0">
                  <c:v>Kevät 2013</c:v>
                </c:pt>
                <c:pt idx="1">
                  <c:v>Kevät 2012</c:v>
                </c:pt>
                <c:pt idx="2">
                  <c:v>Kevät 2011</c:v>
                </c:pt>
                <c:pt idx="3">
                  <c:v>Kevät 2010</c:v>
                </c:pt>
                <c:pt idx="4">
                  <c:v>SIJOITUSAIKA</c:v>
                </c:pt>
                <c:pt idx="5">
                  <c:v>Kevät 2013</c:v>
                </c:pt>
                <c:pt idx="6">
                  <c:v>Kevät 2012</c:v>
                </c:pt>
                <c:pt idx="7">
                  <c:v>Kevät 2011</c:v>
                </c:pt>
                <c:pt idx="8">
                  <c:v>Kevät 2010</c:v>
                </c:pt>
                <c:pt idx="9">
                  <c:v>EKOLOGISUUS</c:v>
                </c:pt>
                <c:pt idx="10">
                  <c:v>Kevät 2013</c:v>
                </c:pt>
                <c:pt idx="11">
                  <c:v>Kevät 2012</c:v>
                </c:pt>
                <c:pt idx="12">
                  <c:v>Kevät 2011</c:v>
                </c:pt>
                <c:pt idx="13">
                  <c:v>Kevät 2010</c:v>
                </c:pt>
                <c:pt idx="14">
                  <c:v>ELÄKETURVA/ELÄKEVUOSIIN VARAUTUMINEN</c:v>
                </c:pt>
                <c:pt idx="15">
                  <c:v>Kevät 2013</c:v>
                </c:pt>
                <c:pt idx="16">
                  <c:v>Kevät 2012</c:v>
                </c:pt>
                <c:pt idx="17">
                  <c:v>Kevät 2011</c:v>
                </c:pt>
                <c:pt idx="18">
                  <c:v>Kevät 2010</c:v>
                </c:pt>
                <c:pt idx="19">
                  <c:v>VEROTTOMUUS TAI MUUT VEROEDUT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Kevät 2010</c:v>
                </c:pt>
                <c:pt idx="24">
                  <c:v>EETTISYYS, VASTUULLISUUS</c:v>
                </c:pt>
              </c:strCache>
            </c:strRef>
          </c:cat>
          <c:val>
            <c:numRef>
              <c:f>(Sheet1!$E$2:$E$5;Sheet1!$E$7:$E$16;Sheet1!$E$18:$E$22;Sheet1!$E$24:$E$29)</c:f>
              <c:numCache>
                <c:formatCode>General</c:formatCode>
                <c:ptCount val="25"/>
                <c:pt idx="0">
                  <c:v>21</c:v>
                </c:pt>
                <c:pt idx="1">
                  <c:v>20</c:v>
                </c:pt>
                <c:pt idx="2">
                  <c:v>21</c:v>
                </c:pt>
                <c:pt idx="3">
                  <c:v>21</c:v>
                </c:pt>
                <c:pt idx="5">
                  <c:v>24</c:v>
                </c:pt>
                <c:pt idx="6">
                  <c:v>25</c:v>
                </c:pt>
                <c:pt idx="7">
                  <c:v>27</c:v>
                </c:pt>
                <c:pt idx="8">
                  <c:v>22</c:v>
                </c:pt>
                <c:pt idx="10">
                  <c:v>35</c:v>
                </c:pt>
                <c:pt idx="11">
                  <c:v>36</c:v>
                </c:pt>
                <c:pt idx="12">
                  <c:v>36</c:v>
                </c:pt>
                <c:pt idx="13">
                  <c:v>32</c:v>
                </c:pt>
                <c:pt idx="15">
                  <c:v>23</c:v>
                </c:pt>
                <c:pt idx="16">
                  <c:v>25</c:v>
                </c:pt>
                <c:pt idx="17">
                  <c:v>20</c:v>
                </c:pt>
                <c:pt idx="18">
                  <c:v>18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20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(Sheet1!$B$2:$B$5;Sheet1!$B$7:$B$16;Sheet1!$B$18:$B$22;Sheet1!$B$24:$B$29)</c:f>
              <c:strCache>
                <c:ptCount val="25"/>
                <c:pt idx="0">
                  <c:v>Kevät 2013</c:v>
                </c:pt>
                <c:pt idx="1">
                  <c:v>Kevät 2012</c:v>
                </c:pt>
                <c:pt idx="2">
                  <c:v>Kevät 2011</c:v>
                </c:pt>
                <c:pt idx="3">
                  <c:v>Kevät 2010</c:v>
                </c:pt>
                <c:pt idx="4">
                  <c:v>SIJOITUSAIKA</c:v>
                </c:pt>
                <c:pt idx="5">
                  <c:v>Kevät 2013</c:v>
                </c:pt>
                <c:pt idx="6">
                  <c:v>Kevät 2012</c:v>
                </c:pt>
                <c:pt idx="7">
                  <c:v>Kevät 2011</c:v>
                </c:pt>
                <c:pt idx="8">
                  <c:v>Kevät 2010</c:v>
                </c:pt>
                <c:pt idx="9">
                  <c:v>EKOLOGISUUS</c:v>
                </c:pt>
                <c:pt idx="10">
                  <c:v>Kevät 2013</c:v>
                </c:pt>
                <c:pt idx="11">
                  <c:v>Kevät 2012</c:v>
                </c:pt>
                <c:pt idx="12">
                  <c:v>Kevät 2011</c:v>
                </c:pt>
                <c:pt idx="13">
                  <c:v>Kevät 2010</c:v>
                </c:pt>
                <c:pt idx="14">
                  <c:v>ELÄKETURVA/ELÄKEVUOSIIN VARAUTUMINEN</c:v>
                </c:pt>
                <c:pt idx="15">
                  <c:v>Kevät 2013</c:v>
                </c:pt>
                <c:pt idx="16">
                  <c:v>Kevät 2012</c:v>
                </c:pt>
                <c:pt idx="17">
                  <c:v>Kevät 2011</c:v>
                </c:pt>
                <c:pt idx="18">
                  <c:v>Kevät 2010</c:v>
                </c:pt>
                <c:pt idx="19">
                  <c:v>VEROTTOMUUS TAI MUUT VEROEDUT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Kevät 2010</c:v>
                </c:pt>
                <c:pt idx="24">
                  <c:v>EETTISYYS, VASTUULLISUUS</c:v>
                </c:pt>
              </c:strCache>
            </c:strRef>
          </c:cat>
          <c:val>
            <c:numRef>
              <c:f>(Sheet1!$F$2:$F$5;Sheet1!$F$7:$F$16;Sheet1!$F$18:$F$22;Sheet1!$F$24:$F$29)</c:f>
              <c:numCache>
                <c:formatCode>General</c:formatCode>
                <c:ptCount val="2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5">
                  <c:v>3</c:v>
                </c:pt>
                <c:pt idx="16">
                  <c:v>2</c:v>
                </c:pt>
                <c:pt idx="17">
                  <c:v>3</c:v>
                </c:pt>
                <c:pt idx="18">
                  <c:v>2</c:v>
                </c:pt>
                <c:pt idx="20">
                  <c:v>3</c:v>
                </c:pt>
                <c:pt idx="21">
                  <c:v>1</c:v>
                </c:pt>
                <c:pt idx="22">
                  <c:v>4</c:v>
                </c:pt>
                <c:pt idx="2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6537088"/>
        <c:axId val="146665856"/>
      </c:barChart>
      <c:catAx>
        <c:axId val="14653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466658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6665856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653708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53"/>
          <c:y val="0.86763137521479772"/>
          <c:w val="0.52683426583926529"/>
          <c:h val="9.63974017636285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931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 lainaa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Sheet1!$D$1:$N$1</c:f>
              <c:strCache>
                <c:ptCount val="11"/>
                <c:pt idx="0">
                  <c:v>Kevät
2003</c:v>
                </c:pt>
                <c:pt idx="1">
                  <c:v>Kevät
2004</c:v>
                </c:pt>
                <c:pt idx="2">
                  <c:v>Kevät
 2005</c:v>
                </c:pt>
                <c:pt idx="3">
                  <c:v>Kevät
2006</c:v>
                </c:pt>
                <c:pt idx="4">
                  <c:v>Kevät 2007</c:v>
                </c:pt>
                <c:pt idx="5">
                  <c:v>Kevät 2008</c:v>
                </c:pt>
                <c:pt idx="6">
                  <c:v>Kevät 2009</c:v>
                </c:pt>
                <c:pt idx="7">
                  <c:v>Kevät 2010</c:v>
                </c:pt>
                <c:pt idx="8">
                  <c:v>Kevät 2011</c:v>
                </c:pt>
                <c:pt idx="9">
                  <c:v>Kevät 2012</c:v>
                </c:pt>
                <c:pt idx="10">
                  <c:v>kevät 2013</c:v>
                </c:pt>
              </c:strCache>
            </c:strRef>
          </c:cat>
          <c:val>
            <c:numRef>
              <c:f>Sheet1!$D$2:$N$2</c:f>
              <c:numCache>
                <c:formatCode>General</c:formatCode>
                <c:ptCount val="11"/>
                <c:pt idx="0">
                  <c:v>51</c:v>
                </c:pt>
                <c:pt idx="1">
                  <c:v>52</c:v>
                </c:pt>
                <c:pt idx="2">
                  <c:v>50</c:v>
                </c:pt>
                <c:pt idx="3">
                  <c:v>51</c:v>
                </c:pt>
                <c:pt idx="4">
                  <c:v>51</c:v>
                </c:pt>
                <c:pt idx="5" formatCode="0">
                  <c:v>51</c:v>
                </c:pt>
                <c:pt idx="6" formatCode="0">
                  <c:v>50</c:v>
                </c:pt>
                <c:pt idx="7">
                  <c:v>49</c:v>
                </c:pt>
                <c:pt idx="8">
                  <c:v>50</c:v>
                </c:pt>
                <c:pt idx="9">
                  <c:v>53</c:v>
                </c:pt>
                <c:pt idx="10" formatCode="0">
                  <c:v>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 asuntolainaa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Sheet1!$D$1:$N$1</c:f>
              <c:strCache>
                <c:ptCount val="11"/>
                <c:pt idx="0">
                  <c:v>Kevät
2003</c:v>
                </c:pt>
                <c:pt idx="1">
                  <c:v>Kevät
2004</c:v>
                </c:pt>
                <c:pt idx="2">
                  <c:v>Kevät
 2005</c:v>
                </c:pt>
                <c:pt idx="3">
                  <c:v>Kevät
2006</c:v>
                </c:pt>
                <c:pt idx="4">
                  <c:v>Kevät 2007</c:v>
                </c:pt>
                <c:pt idx="5">
                  <c:v>Kevät 2008</c:v>
                </c:pt>
                <c:pt idx="6">
                  <c:v>Kevät 2009</c:v>
                </c:pt>
                <c:pt idx="7">
                  <c:v>Kevät 2010</c:v>
                </c:pt>
                <c:pt idx="8">
                  <c:v>Kevät 2011</c:v>
                </c:pt>
                <c:pt idx="9">
                  <c:v>Kevät 2012</c:v>
                </c:pt>
                <c:pt idx="10">
                  <c:v>kevät 2013</c:v>
                </c:pt>
              </c:strCache>
            </c:strRef>
          </c:cat>
          <c:val>
            <c:numRef>
              <c:f>Sheet1!$D$3:$N$3</c:f>
              <c:numCache>
                <c:formatCode>General</c:formatCode>
                <c:ptCount val="11"/>
                <c:pt idx="0">
                  <c:v>25</c:v>
                </c:pt>
                <c:pt idx="1">
                  <c:v>28</c:v>
                </c:pt>
                <c:pt idx="2">
                  <c:v>29</c:v>
                </c:pt>
                <c:pt idx="3">
                  <c:v>29</c:v>
                </c:pt>
                <c:pt idx="4">
                  <c:v>31</c:v>
                </c:pt>
                <c:pt idx="5" formatCode="0">
                  <c:v>30</c:v>
                </c:pt>
                <c:pt idx="6" formatCode="0">
                  <c:v>30</c:v>
                </c:pt>
                <c:pt idx="7">
                  <c:v>28</c:v>
                </c:pt>
                <c:pt idx="8">
                  <c:v>30</c:v>
                </c:pt>
                <c:pt idx="9">
                  <c:v>32</c:v>
                </c:pt>
                <c:pt idx="10" formatCode="0">
                  <c:v>31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 kulutusluottoa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Sheet1!$D$1:$N$1</c:f>
              <c:strCache>
                <c:ptCount val="11"/>
                <c:pt idx="0">
                  <c:v>Kevät
2003</c:v>
                </c:pt>
                <c:pt idx="1">
                  <c:v>Kevät
2004</c:v>
                </c:pt>
                <c:pt idx="2">
                  <c:v>Kevät
 2005</c:v>
                </c:pt>
                <c:pt idx="3">
                  <c:v>Kevät
2006</c:v>
                </c:pt>
                <c:pt idx="4">
                  <c:v>Kevät 2007</c:v>
                </c:pt>
                <c:pt idx="5">
                  <c:v>Kevät 2008</c:v>
                </c:pt>
                <c:pt idx="6">
                  <c:v>Kevät 2009</c:v>
                </c:pt>
                <c:pt idx="7">
                  <c:v>Kevät 2010</c:v>
                </c:pt>
                <c:pt idx="8">
                  <c:v>Kevät 2011</c:v>
                </c:pt>
                <c:pt idx="9">
                  <c:v>Kevät 2012</c:v>
                </c:pt>
                <c:pt idx="10">
                  <c:v>kevät 2013</c:v>
                </c:pt>
              </c:strCache>
            </c:strRef>
          </c:cat>
          <c:val>
            <c:numRef>
              <c:f>Sheet1!$D$4:$N$4</c:f>
              <c:numCache>
                <c:formatCode>General</c:formatCode>
                <c:ptCount val="11"/>
                <c:pt idx="0">
                  <c:v>33</c:v>
                </c:pt>
                <c:pt idx="1">
                  <c:v>34</c:v>
                </c:pt>
                <c:pt idx="2">
                  <c:v>34</c:v>
                </c:pt>
                <c:pt idx="3">
                  <c:v>33</c:v>
                </c:pt>
                <c:pt idx="4">
                  <c:v>32</c:v>
                </c:pt>
                <c:pt idx="5" formatCode="0">
                  <c:v>32</c:v>
                </c:pt>
                <c:pt idx="6" formatCode="0">
                  <c:v>28</c:v>
                </c:pt>
                <c:pt idx="7">
                  <c:v>30</c:v>
                </c:pt>
                <c:pt idx="8">
                  <c:v>30</c:v>
                </c:pt>
                <c:pt idx="9">
                  <c:v>33</c:v>
                </c:pt>
                <c:pt idx="10" formatCode="0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On opintolainaa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Sheet1!$D$1:$N$1</c:f>
              <c:strCache>
                <c:ptCount val="11"/>
                <c:pt idx="0">
                  <c:v>Kevät
2003</c:v>
                </c:pt>
                <c:pt idx="1">
                  <c:v>Kevät
2004</c:v>
                </c:pt>
                <c:pt idx="2">
                  <c:v>Kevät
 2005</c:v>
                </c:pt>
                <c:pt idx="3">
                  <c:v>Kevät
2006</c:v>
                </c:pt>
                <c:pt idx="4">
                  <c:v>Kevät 2007</c:v>
                </c:pt>
                <c:pt idx="5">
                  <c:v>Kevät 2008</c:v>
                </c:pt>
                <c:pt idx="6">
                  <c:v>Kevät 2009</c:v>
                </c:pt>
                <c:pt idx="7">
                  <c:v>Kevät 2010</c:v>
                </c:pt>
                <c:pt idx="8">
                  <c:v>Kevät 2011</c:v>
                </c:pt>
                <c:pt idx="9">
                  <c:v>Kevät 2012</c:v>
                </c:pt>
                <c:pt idx="10">
                  <c:v>kevät 2013</c:v>
                </c:pt>
              </c:strCache>
            </c:strRef>
          </c:cat>
          <c:val>
            <c:numRef>
              <c:f>Sheet1!$D$5:$N$5</c:f>
              <c:numCache>
                <c:formatCode>General</c:formatCode>
                <c:ptCount val="11"/>
                <c:pt idx="0">
                  <c:v>11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 formatCode="0">
                  <c:v>6</c:v>
                </c:pt>
                <c:pt idx="6" formatCode="0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 formatCode="0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7412480"/>
        <c:axId val="147414016"/>
      </c:barChart>
      <c:catAx>
        <c:axId val="14741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fi-FI"/>
          </a:p>
        </c:txPr>
        <c:crossAx val="1474140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7414016"/>
        <c:scaling>
          <c:orientation val="minMax"/>
          <c:max val="7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fi-FI"/>
          </a:p>
        </c:txPr>
        <c:crossAx val="147412480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244588281341886"/>
          <c:y val="0.86906776940652197"/>
          <c:w val="0.74760277204755099"/>
          <c:h val="8.6671953775562263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931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399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Kaikki 
2010</c:v>
                </c:pt>
                <c:pt idx="1">
                  <c:v>Kaikki 
2011</c:v>
                </c:pt>
                <c:pt idx="2">
                  <c:v>Kaikki 
2012</c:v>
                </c:pt>
                <c:pt idx="3">
                  <c:v>Kaikki 
2013</c:v>
                </c:pt>
                <c:pt idx="4">
                  <c:v>Alle 20 
vuotta</c:v>
                </c:pt>
                <c:pt idx="5">
                  <c:v>20-28 
vuotta</c:v>
                </c:pt>
                <c:pt idx="6">
                  <c:v>29-39 
vuotta</c:v>
                </c:pt>
                <c:pt idx="7">
                  <c:v>40-49 
vuotta</c:v>
                </c:pt>
                <c:pt idx="8">
                  <c:v>Yli 50 
vuotta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2.2999999999999998</c:v>
                </c:pt>
                <c:pt idx="1">
                  <c:v>1.7</c:v>
                </c:pt>
                <c:pt idx="2">
                  <c:v>1.3</c:v>
                </c:pt>
                <c:pt idx="3" formatCode="0.0">
                  <c:v>2.42</c:v>
                </c:pt>
                <c:pt idx="4" formatCode="0.0">
                  <c:v>2.8232768361581924</c:v>
                </c:pt>
                <c:pt idx="5" formatCode="0.0">
                  <c:v>4.2880428954423877</c:v>
                </c:pt>
                <c:pt idx="6" formatCode="0.0">
                  <c:v>3.2788524590163934</c:v>
                </c:pt>
                <c:pt idx="7" formatCode="0.0">
                  <c:v>2.663898305084746</c:v>
                </c:pt>
                <c:pt idx="8" formatCode="0.0">
                  <c:v>1.188701684836472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7748352"/>
        <c:axId val="147769600"/>
      </c:barChart>
      <c:catAx>
        <c:axId val="14774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477696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7769600"/>
        <c:scaling>
          <c:orientation val="minMax"/>
          <c:max val="1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7748352"/>
        <c:crosses val="max"/>
        <c:crossBetween val="between"/>
        <c:majorUnit val="2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Aikoo ottaa lainaa/luottoa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Kevät 2003</c:v>
                </c:pt>
                <c:pt idx="1">
                  <c:v>Kevät 2004</c:v>
                </c:pt>
                <c:pt idx="2">
                  <c:v>Kevät 2005</c:v>
                </c:pt>
                <c:pt idx="3">
                  <c:v>Kevät 2006</c:v>
                </c:pt>
                <c:pt idx="4">
                  <c:v>Kevät 2007</c:v>
                </c:pt>
                <c:pt idx="5">
                  <c:v>Kevät 2008</c:v>
                </c:pt>
                <c:pt idx="6">
                  <c:v>Kevät 2009</c:v>
                </c:pt>
                <c:pt idx="7">
                  <c:v>Kevät 2010</c:v>
                </c:pt>
                <c:pt idx="8">
                  <c:v>Kevät 2011</c:v>
                </c:pt>
                <c:pt idx="9">
                  <c:v>Kevät 2012</c:v>
                </c:pt>
                <c:pt idx="10">
                  <c:v>Kevät 2013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  <c:pt idx="7">
                  <c:v>11</c:v>
                </c:pt>
                <c:pt idx="8" formatCode="0">
                  <c:v>7</c:v>
                </c:pt>
                <c:pt idx="9">
                  <c:v>9</c:v>
                </c:pt>
                <c:pt idx="10" formatCode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9050880"/>
        <c:axId val="149066112"/>
      </c:barChart>
      <c:catAx>
        <c:axId val="14905088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9066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9066112"/>
        <c:scaling>
          <c:orientation val="minMax"/>
          <c:max val="4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9050880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84317585302046"/>
          <c:y val="1.5925455554614821E-2"/>
          <c:w val="0.5271912729658853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Sheet1!$G$1</c:f>
              <c:strCache>
                <c:ptCount val="1"/>
                <c:pt idx="0">
                  <c:v>Kevät 2006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Sheet1!$I$1</c:f>
              <c:strCache>
                <c:ptCount val="1"/>
                <c:pt idx="0">
                  <c:v>Kevät 2007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Sheet1!$J$1</c:f>
              <c:strCache>
                <c:ptCount val="1"/>
                <c:pt idx="0">
                  <c:v>Kevät 2008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Sheet1!$J$2:$J$5</c:f>
              <c:numCache>
                <c:formatCode>0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3"/>
          <c:tx>
            <c:strRef>
              <c:f>Sheet1!$K$1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Sheet1!$K$2:$K$5</c:f>
              <c:numCache>
                <c:formatCode>0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3"/>
          <c:order val="4"/>
          <c:tx>
            <c:strRef>
              <c:f>Sheet1!$L$1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Sheet1!$L$2:$L$5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Sheet1!$M$1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Sheet1!$M$2:$M$5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Sheet1!$N$1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Sheet1!$N$2:$N$5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Sheet1!$O$1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Sheet1!$O$2:$O$5</c:f>
              <c:numCache>
                <c:formatCode>0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8773120"/>
        <c:axId val="148787200"/>
      </c:barChart>
      <c:catAx>
        <c:axId val="148773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87872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8787200"/>
        <c:scaling>
          <c:orientation val="minMax"/>
          <c:max val="2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8773120"/>
        <c:crosses val="max"/>
        <c:crossBetween val="between"/>
        <c:majorUnit val="5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260936132985"/>
          <c:y val="0.86891955709837942"/>
          <c:w val="0.52773906386701652"/>
          <c:h val="9.5238148994816973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2"/>
          <c:y val="1.5925455554614821E-2"/>
          <c:w val="0.52719127296588553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Kaikki vastaajat (n=2399)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Jättäisi lainahakemuksen 
verkkopankin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</c:v>
                </c:pt>
                <c:pt idx="1">
                  <c:v>23</c:v>
                </c:pt>
                <c:pt idx="2">
                  <c:v>11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Ovat aikeissa ottaa asuntolainaa (n=114)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Jättäisi lainahakemuksen 
verkkopankin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35</c:v>
                </c:pt>
                <c:pt idx="1">
                  <c:v>32</c:v>
                </c:pt>
                <c:pt idx="2">
                  <c:v>19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8823040"/>
        <c:axId val="148828928"/>
      </c:barChart>
      <c:catAx>
        <c:axId val="148823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88289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882892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88230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93"/>
          <c:y val="0.86891955709838409"/>
          <c:w val="0.52249442257218548"/>
          <c:h val="9.5238148994816973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74"/>
          <c:y val="1.5925455554614821E-2"/>
          <c:w val="0.52719127296588608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Jättäisi lainahakemuksen 
verkkopankin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31</c:v>
                </c:pt>
                <c:pt idx="2">
                  <c:v>17</c:v>
                </c:pt>
                <c:pt idx="3">
                  <c:v>13</c:v>
                </c:pt>
                <c:pt idx="4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Jättäisi lainahakemuksen 
verkkopankin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38</c:v>
                </c:pt>
                <c:pt idx="1">
                  <c:v>28</c:v>
                </c:pt>
                <c:pt idx="2">
                  <c:v>20</c:v>
                </c:pt>
                <c:pt idx="3">
                  <c:v>13</c:v>
                </c:pt>
                <c:pt idx="4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Jättäisi lainahakemuksen 
verkkopankin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35</c:v>
                </c:pt>
                <c:pt idx="1">
                  <c:v>32</c:v>
                </c:pt>
                <c:pt idx="2">
                  <c:v>19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9124224"/>
        <c:axId val="149125760"/>
      </c:barChart>
      <c:catAx>
        <c:axId val="149124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91257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912576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912422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26"/>
          <c:y val="0.86891955709838475"/>
          <c:w val="0.52584361329834051"/>
          <c:h val="9.5238148994816973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931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25399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 w="25399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25399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25399">
                <a:noFill/>
              </a:ln>
            </c:spPr>
          </c:dPt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Kaikki 2008</c:v>
                </c:pt>
                <c:pt idx="1">
                  <c:v>Kaikki 2009</c:v>
                </c:pt>
                <c:pt idx="2">
                  <c:v>Kaikki 2010</c:v>
                </c:pt>
                <c:pt idx="3">
                  <c:v>Kaikki 2011</c:v>
                </c:pt>
                <c:pt idx="4">
                  <c:v>Kaikki 2012</c:v>
                </c:pt>
                <c:pt idx="5">
                  <c:v>Kaikki 2013</c:v>
                </c:pt>
                <c:pt idx="6">
                  <c:v>Alle 20 000</c:v>
                </c:pt>
                <c:pt idx="7">
                  <c:v>20 000 - 40 000</c:v>
                </c:pt>
                <c:pt idx="8">
                  <c:v>40 001 - 60 000</c:v>
                </c:pt>
                <c:pt idx="9">
                  <c:v>60 001 - 100 000</c:v>
                </c:pt>
                <c:pt idx="10">
                  <c:v>100 001 - 150 000</c:v>
                </c:pt>
                <c:pt idx="11">
                  <c:v>Yli 150 000</c:v>
                </c:pt>
              </c:strCache>
            </c:strRef>
          </c:cat>
          <c:val>
            <c:numRef>
              <c:f>Sheet1!$B$2:$M$2</c:f>
              <c:numCache>
                <c:formatCode>0.0</c:formatCode>
                <c:ptCount val="12"/>
                <c:pt idx="0" formatCode="General">
                  <c:v>18.8</c:v>
                </c:pt>
                <c:pt idx="1">
                  <c:v>18.5</c:v>
                </c:pt>
                <c:pt idx="2">
                  <c:v>17.399999999999999</c:v>
                </c:pt>
                <c:pt idx="3" formatCode="General">
                  <c:v>17.8</c:v>
                </c:pt>
                <c:pt idx="4" formatCode="General">
                  <c:v>17.399999999999999</c:v>
                </c:pt>
                <c:pt idx="5" formatCode="General">
                  <c:v>17.899999999999999</c:v>
                </c:pt>
                <c:pt idx="6" formatCode="General">
                  <c:v>6.6</c:v>
                </c:pt>
                <c:pt idx="7" formatCode="General">
                  <c:v>9.7000000000000011</c:v>
                </c:pt>
                <c:pt idx="8" formatCode="General">
                  <c:v>15.9</c:v>
                </c:pt>
                <c:pt idx="9" formatCode="General">
                  <c:v>18.3</c:v>
                </c:pt>
                <c:pt idx="10" formatCode="General">
                  <c:v>21.1</c:v>
                </c:pt>
                <c:pt idx="11" formatCode="General">
                  <c:v>21.6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8897792"/>
        <c:axId val="148906752"/>
      </c:barChart>
      <c:catAx>
        <c:axId val="14889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148906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8906752"/>
        <c:scaling>
          <c:orientation val="minMax"/>
          <c:max val="3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8897792"/>
        <c:crosses val="max"/>
        <c:crossBetween val="between"/>
        <c:majorUnit val="5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Sheet1!$B$1:$N$1</c:f>
              <c:strCache>
                <c:ptCount val="13"/>
                <c:pt idx="0">
                  <c:v>1-5 vuotta</c:v>
                </c:pt>
                <c:pt idx="1">
                  <c:v>6-9 vuotta</c:v>
                </c:pt>
                <c:pt idx="2">
                  <c:v>10 vuotta</c:v>
                </c:pt>
                <c:pt idx="3">
                  <c:v>11-14 vuotta</c:v>
                </c:pt>
                <c:pt idx="4">
                  <c:v>15 vuotta</c:v>
                </c:pt>
                <c:pt idx="5">
                  <c:v>16-19 vuotta</c:v>
                </c:pt>
                <c:pt idx="6">
                  <c:v>20 vuotta</c:v>
                </c:pt>
                <c:pt idx="7">
                  <c:v>21-24 vuotta</c:v>
                </c:pt>
                <c:pt idx="8">
                  <c:v>25 vuotta</c:v>
                </c:pt>
                <c:pt idx="9">
                  <c:v>26-29 vuotta</c:v>
                </c:pt>
                <c:pt idx="10">
                  <c:v>30 vuotta</c:v>
                </c:pt>
                <c:pt idx="11">
                  <c:v>31-39 vuotta</c:v>
                </c:pt>
                <c:pt idx="12">
                  <c:v>40 vuotta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10.200000000000001</c:v>
                </c:pt>
                <c:pt idx="1">
                  <c:v>5.5</c:v>
                </c:pt>
                <c:pt idx="2">
                  <c:v>8.1</c:v>
                </c:pt>
                <c:pt idx="3">
                  <c:v>4.7</c:v>
                </c:pt>
                <c:pt idx="4">
                  <c:v>11.5</c:v>
                </c:pt>
                <c:pt idx="5">
                  <c:v>5.5</c:v>
                </c:pt>
                <c:pt idx="6" formatCode="0.0">
                  <c:v>20</c:v>
                </c:pt>
                <c:pt idx="7">
                  <c:v>4.3</c:v>
                </c:pt>
                <c:pt idx="8">
                  <c:v>22.1</c:v>
                </c:pt>
                <c:pt idx="9">
                  <c:v>0.9</c:v>
                </c:pt>
                <c:pt idx="10" formatCode="0.0">
                  <c:v>3</c:v>
                </c:pt>
                <c:pt idx="11">
                  <c:v>0.4</c:v>
                </c:pt>
                <c:pt idx="12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8948480"/>
        <c:axId val="148955520"/>
      </c:barChart>
      <c:catAx>
        <c:axId val="14894848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89555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8955520"/>
        <c:scaling>
          <c:orientation val="minMax"/>
          <c:max val="3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vuotta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8948480"/>
        <c:crosses val="max"/>
        <c:crossBetween val="between"/>
        <c:majorUnit val="5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95624511358792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1-5 vuotta</c:v>
                </c:pt>
                <c:pt idx="1">
                  <c:v>6-9 vuotta</c:v>
                </c:pt>
                <c:pt idx="2">
                  <c:v>10 vuotta</c:v>
                </c:pt>
                <c:pt idx="3">
                  <c:v>11-14 vuotta</c:v>
                </c:pt>
                <c:pt idx="4">
                  <c:v>15 vuotta</c:v>
                </c:pt>
                <c:pt idx="5">
                  <c:v>16-19 vuotta</c:v>
                </c:pt>
                <c:pt idx="6">
                  <c:v>20 vuotta</c:v>
                </c:pt>
                <c:pt idx="7">
                  <c:v>21-24 vuotta</c:v>
                </c:pt>
                <c:pt idx="8">
                  <c:v>25 vuotta</c:v>
                </c:pt>
                <c:pt idx="9">
                  <c:v>26-29 vuotta</c:v>
                </c:pt>
                <c:pt idx="10">
                  <c:v>30 vuotta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 formatCode="0.0">
                  <c:v>8</c:v>
                </c:pt>
                <c:pt idx="1">
                  <c:v>3.1</c:v>
                </c:pt>
                <c:pt idx="2">
                  <c:v>8.9</c:v>
                </c:pt>
                <c:pt idx="3">
                  <c:v>3.6</c:v>
                </c:pt>
                <c:pt idx="4" formatCode="0.0">
                  <c:v>13</c:v>
                </c:pt>
                <c:pt idx="5">
                  <c:v>6.3</c:v>
                </c:pt>
                <c:pt idx="6">
                  <c:v>24.1</c:v>
                </c:pt>
                <c:pt idx="7">
                  <c:v>3.1</c:v>
                </c:pt>
                <c:pt idx="8" formatCode="0.0">
                  <c:v>21</c:v>
                </c:pt>
                <c:pt idx="9">
                  <c:v>0.5</c:v>
                </c:pt>
                <c:pt idx="1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8962304"/>
        <c:axId val="149211008"/>
      </c:barChart>
      <c:catAx>
        <c:axId val="14896230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92110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9211008"/>
        <c:scaling>
          <c:orientation val="minMax"/>
          <c:max val="3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vuotta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8962304"/>
        <c:crosses val="max"/>
        <c:crossBetween val="between"/>
        <c:majorUnit val="5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16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chemeClr val="accent4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54</c:v>
                </c:pt>
                <c:pt idx="1">
                  <c:v>35</c:v>
                </c:pt>
                <c:pt idx="2">
                  <c:v>8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56</c:v>
                </c:pt>
                <c:pt idx="1">
                  <c:v>35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58</c:v>
                </c:pt>
                <c:pt idx="1">
                  <c:v>34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57</c:v>
                </c:pt>
                <c:pt idx="1">
                  <c:v>33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5522048"/>
        <c:axId val="145532032"/>
      </c:barChart>
      <c:catAx>
        <c:axId val="145522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55320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553203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552204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45261373578373"/>
          <c:y val="0.86763137521479716"/>
          <c:w val="0.52539545056868253"/>
          <c:h val="9.6323759889726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931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(Sheet1!$B$1:$F$1;Sheet1!$H$1:$N$1;Sheet1!$O$1)</c:f>
              <c:strCache>
                <c:ptCount val="13"/>
                <c:pt idx="0">
                  <c:v>Kevät 1999</c:v>
                </c:pt>
                <c:pt idx="1">
                  <c:v>Kevät 2001</c:v>
                </c:pt>
                <c:pt idx="2">
                  <c:v>Kevät 2003</c:v>
                </c:pt>
                <c:pt idx="3">
                  <c:v>Kevät 2004</c:v>
                </c:pt>
                <c:pt idx="4">
                  <c:v>Kevät 2005</c:v>
                </c:pt>
                <c:pt idx="5">
                  <c:v>Kevät 2006</c:v>
                </c:pt>
                <c:pt idx="6">
                  <c:v>Kevät 2007</c:v>
                </c:pt>
                <c:pt idx="7">
                  <c:v>Kevät 2008</c:v>
                </c:pt>
                <c:pt idx="8">
                  <c:v>Kevät 2009</c:v>
                </c:pt>
                <c:pt idx="9">
                  <c:v>Kevät 2010</c:v>
                </c:pt>
                <c:pt idx="10">
                  <c:v>Kevät 2011</c:v>
                </c:pt>
                <c:pt idx="11">
                  <c:v>Kevät 2012</c:v>
                </c:pt>
                <c:pt idx="12">
                  <c:v>Kevät 2013</c:v>
                </c:pt>
              </c:strCache>
            </c:strRef>
          </c:cat>
          <c:val>
            <c:numRef>
              <c:f>(Sheet1!$B$2:$F$2;Sheet1!$H$2:$N$2;Sheet1!$O$2)</c:f>
              <c:numCache>
                <c:formatCode>General</c:formatCode>
                <c:ptCount val="13"/>
                <c:pt idx="0">
                  <c:v>20300</c:v>
                </c:pt>
                <c:pt idx="1">
                  <c:v>30200</c:v>
                </c:pt>
                <c:pt idx="2">
                  <c:v>35800</c:v>
                </c:pt>
                <c:pt idx="3">
                  <c:v>42000</c:v>
                </c:pt>
                <c:pt idx="4">
                  <c:v>44900</c:v>
                </c:pt>
                <c:pt idx="5">
                  <c:v>58300</c:v>
                </c:pt>
                <c:pt idx="6" formatCode="#,##0">
                  <c:v>65300</c:v>
                </c:pt>
                <c:pt idx="7" formatCode="#,##0">
                  <c:v>71500</c:v>
                </c:pt>
                <c:pt idx="8" formatCode="#,##0">
                  <c:v>76500</c:v>
                </c:pt>
                <c:pt idx="9" formatCode="#,##0">
                  <c:v>81800</c:v>
                </c:pt>
                <c:pt idx="10" formatCode="#,##0">
                  <c:v>82000</c:v>
                </c:pt>
                <c:pt idx="11" formatCode="#,##0">
                  <c:v>85800</c:v>
                </c:pt>
                <c:pt idx="12" formatCode="#,##0">
                  <c:v>89500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9575552"/>
        <c:axId val="149594880"/>
      </c:barChart>
      <c:catAx>
        <c:axId val="14957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1495948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9594880"/>
        <c:scaling>
          <c:orientation val="minMax"/>
          <c:max val="10000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#,##0" sourceLinked="0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9575552"/>
        <c:crosses val="max"/>
        <c:crossBetween val="between"/>
        <c:majorUnit val="2000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08761090196969"/>
          <c:y val="3.9829113087482805E-2"/>
          <c:w val="0.45646417940334438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numFmt formatCode="0.0" sourceLinked="0"/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Kevät 2004</c:v>
                </c:pt>
                <c:pt idx="1">
                  <c:v>Kevät 2005</c:v>
                </c:pt>
                <c:pt idx="2">
                  <c:v>Kevät 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70.400000000000006</c:v>
                </c:pt>
                <c:pt idx="1">
                  <c:v>78.900000000000006</c:v>
                </c:pt>
                <c:pt idx="2">
                  <c:v>81.099999999999994</c:v>
                </c:pt>
                <c:pt idx="3" formatCode="#,##0">
                  <c:v>85.3</c:v>
                </c:pt>
                <c:pt idx="4" formatCode="#,##0">
                  <c:v>96.2</c:v>
                </c:pt>
                <c:pt idx="5" formatCode="#,##0">
                  <c:v>107.5</c:v>
                </c:pt>
                <c:pt idx="6" formatCode="#,##0">
                  <c:v>102.9</c:v>
                </c:pt>
                <c:pt idx="7" formatCode="#,##0">
                  <c:v>108.5</c:v>
                </c:pt>
                <c:pt idx="8" formatCode="#,##0">
                  <c:v>115.5</c:v>
                </c:pt>
                <c:pt idx="9" formatCode="#,##0">
                  <c:v>120.5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9353600"/>
        <c:axId val="149356544"/>
      </c:barChart>
      <c:catAx>
        <c:axId val="14935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149356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9356544"/>
        <c:scaling>
          <c:orientation val="minMax"/>
          <c:max val="140"/>
          <c:min val="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935360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63"/>
          <c:y val="1.5925455554614821E-2"/>
          <c:w val="0.52719127296588586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spPr>
            <a:solidFill>
              <a:srgbClr val="395AA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15086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395AA8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79646"/>
              </a:solidFill>
            </c:spPr>
          </c:dPt>
          <c:dPt>
            <c:idx val="3"/>
            <c:invertIfNegative val="0"/>
            <c:bubble3D val="0"/>
            <c:spPr>
              <a:solidFill>
                <a:srgbClr val="8DCED2"/>
              </a:solidFill>
            </c:spPr>
          </c:dPt>
          <c:dPt>
            <c:idx val="4"/>
            <c:invertIfNegative val="0"/>
            <c:bubble3D val="0"/>
            <c:spPr>
              <a:solidFill>
                <a:srgbClr val="FDB93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1B2E5"/>
              </a:solidFill>
            </c:spPr>
          </c:dPt>
          <c:dPt>
            <c:idx val="6"/>
            <c:invertIfNegative val="0"/>
            <c:bubble3D val="0"/>
            <c:spPr>
              <a:solidFill>
                <a:srgbClr val="C15086"/>
              </a:solidFill>
            </c:spPr>
          </c:dPt>
          <c:cat>
            <c:strRef>
              <c:f>Sheet1!$A$1:$A$14</c:f>
              <c:strCache>
                <c:ptCount val="14"/>
                <c:pt idx="0">
                  <c:v>Kevät 2006</c:v>
                </c:pt>
                <c:pt idx="1">
                  <c:v>Kevät 2007</c:v>
                </c:pt>
                <c:pt idx="2">
                  <c:v>Kevät 2008</c:v>
                </c:pt>
                <c:pt idx="3">
                  <c:v>Kevät 2009</c:v>
                </c:pt>
                <c:pt idx="4">
                  <c:v>Kevät 2010</c:v>
                </c:pt>
                <c:pt idx="5">
                  <c:v>Kevät 2011</c:v>
                </c:pt>
                <c:pt idx="6">
                  <c:v>Kevät 2012</c:v>
                </c:pt>
                <c:pt idx="7">
                  <c:v>Kevät 2013</c:v>
                </c:pt>
                <c:pt idx="8">
                  <c:v>Asuntolainan määrä:</c:v>
                </c:pt>
                <c:pt idx="9">
                  <c:v>Alle 40 000 euroa</c:v>
                </c:pt>
                <c:pt idx="10">
                  <c:v>40 001 - 60 000 euroa</c:v>
                </c:pt>
                <c:pt idx="11">
                  <c:v>60 001 - 100 000 euroa</c:v>
                </c:pt>
                <c:pt idx="12">
                  <c:v>100 001 - 150 000 euroa</c:v>
                </c:pt>
                <c:pt idx="13">
                  <c:v>Yli 150 000 euroa</c:v>
                </c:pt>
              </c:strCache>
            </c:strRef>
          </c:cat>
          <c:val>
            <c:numRef>
              <c:f>Sheet1!$B$1:$B$14</c:f>
              <c:numCache>
                <c:formatCode>General</c:formatCode>
                <c:ptCount val="14"/>
                <c:pt idx="0">
                  <c:v>72</c:v>
                </c:pt>
                <c:pt idx="1">
                  <c:v>71</c:v>
                </c:pt>
                <c:pt idx="2">
                  <c:v>72</c:v>
                </c:pt>
                <c:pt idx="3">
                  <c:v>76</c:v>
                </c:pt>
                <c:pt idx="4">
                  <c:v>74</c:v>
                </c:pt>
                <c:pt idx="5">
                  <c:v>71</c:v>
                </c:pt>
                <c:pt idx="6">
                  <c:v>73</c:v>
                </c:pt>
                <c:pt idx="7">
                  <c:v>75</c:v>
                </c:pt>
                <c:pt idx="9" formatCode="0">
                  <c:v>49</c:v>
                </c:pt>
                <c:pt idx="10">
                  <c:v>65</c:v>
                </c:pt>
                <c:pt idx="11" formatCode="0">
                  <c:v>79</c:v>
                </c:pt>
                <c:pt idx="12" formatCode="0">
                  <c:v>85</c:v>
                </c:pt>
                <c:pt idx="13" formatCode="0">
                  <c:v>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9467904"/>
        <c:axId val="149469440"/>
      </c:barChart>
      <c:catAx>
        <c:axId val="149467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94694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946944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94679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931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 lainaa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Kevät 2004</c:v>
                </c:pt>
                <c:pt idx="1">
                  <c:v>Kevät 2005</c:v>
                </c:pt>
                <c:pt idx="2">
                  <c:v>Kevät 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22</c:v>
                </c:pt>
                <c:pt idx="1">
                  <c:v>23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21</c:v>
                </c:pt>
                <c:pt idx="9" formatCode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 asuntolainaa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Sheet1!$B$1:$K$1</c:f>
              <c:strCache>
                <c:ptCount val="10"/>
                <c:pt idx="0">
                  <c:v>Kevät 2004</c:v>
                </c:pt>
                <c:pt idx="1">
                  <c:v>Kevät 2005</c:v>
                </c:pt>
                <c:pt idx="2">
                  <c:v>Kevät 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25</c:v>
                </c:pt>
                <c:pt idx="1">
                  <c:v>27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29</c:v>
                </c:pt>
                <c:pt idx="7">
                  <c:v>28</c:v>
                </c:pt>
                <c:pt idx="8">
                  <c:v>28</c:v>
                </c:pt>
                <c:pt idx="9" formatCode="0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9906560"/>
        <c:axId val="149908096"/>
      </c:barChart>
      <c:catAx>
        <c:axId val="1499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1499080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9908096"/>
        <c:scaling>
          <c:orientation val="minMax"/>
          <c:max val="5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9906560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439033075135036"/>
          <c:y val="0.86763137521479761"/>
          <c:w val="0.63812780381975165"/>
          <c:h val="9.626427991465104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63"/>
          <c:y val="1.5925455554614821E-2"/>
          <c:w val="0.52719127296588586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Kevät 2006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</c:v>
                </c:pt>
                <c:pt idx="1">
                  <c:v>7</c:v>
                </c:pt>
                <c:pt idx="2">
                  <c:v>10</c:v>
                </c:pt>
                <c:pt idx="3">
                  <c:v>7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Kevät 2007</c:v>
                </c:pt>
              </c:strCache>
            </c:strRef>
          </c:tx>
          <c:spPr>
            <a:solidFill>
              <a:srgbClr val="395AA8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74</c:v>
                </c:pt>
                <c:pt idx="1">
                  <c:v>11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Kevät 2008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77</c:v>
                </c:pt>
                <c:pt idx="1">
                  <c:v>10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76</c:v>
                </c:pt>
                <c:pt idx="1">
                  <c:v>10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6"/>
          <c:order val="4"/>
          <c:tx>
            <c:strRef>
              <c:f>Sheet1!$F$1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74</c:v>
                </c:pt>
                <c:pt idx="1">
                  <c:v>8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75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75</c:v>
                </c:pt>
                <c:pt idx="1">
                  <c:v>10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Sheet1!$I$2:$I$5</c:f>
              <c:numCache>
                <c:formatCode>0</c:formatCode>
                <c:ptCount val="4"/>
                <c:pt idx="0">
                  <c:v>71</c:v>
                </c:pt>
                <c:pt idx="1">
                  <c:v>9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9996160"/>
        <c:axId val="9997696"/>
      </c:barChart>
      <c:catAx>
        <c:axId val="9996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997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99769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99616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404"/>
          <c:y val="0.86891955709838475"/>
          <c:w val="0.52496128608923887"/>
          <c:h val="9.5238148994816973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74"/>
          <c:y val="1.5925455554614821E-2"/>
          <c:w val="0.52719127296588608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Elämäntilanne muuttunut</c:v>
                </c:pt>
                <c:pt idx="1">
                  <c:v>Taloudellinen tilanne muuttunut</c:v>
                </c:pt>
                <c:pt idx="2">
                  <c:v>Ollut muita ylimääräisiä kuluja</c:v>
                </c:pt>
                <c:pt idx="3">
                  <c:v>Työttömyys / lomautus</c:v>
                </c:pt>
                <c:pt idx="4">
                  <c:v>Opiskelun takia</c:v>
                </c:pt>
                <c:pt idx="5">
                  <c:v>Otettu lisää lainaa</c:v>
                </c:pt>
                <c:pt idx="6">
                  <c:v>Käytetty lyhennysvapaita jaksoja</c:v>
                </c:pt>
                <c:pt idx="7">
                  <c:v>Remontin takia</c:v>
                </c:pt>
                <c:pt idx="8">
                  <c:v>Muu syy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22</c:v>
                </c:pt>
                <c:pt idx="1">
                  <c:v>19</c:v>
                </c:pt>
                <c:pt idx="2">
                  <c:v>16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50226816"/>
        <c:axId val="150228352"/>
      </c:barChart>
      <c:catAx>
        <c:axId val="150226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502283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0228352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502268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85"/>
          <c:y val="1.5925455554614821E-2"/>
          <c:w val="0.5271912729658863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On asuntolainaa</c:v>
                </c:pt>
                <c:pt idx="2">
                  <c:v>Korkeintaan 10 000 euroa</c:v>
                </c:pt>
                <c:pt idx="3">
                  <c:v>10 001 - 40 000 euroa</c:v>
                </c:pt>
                <c:pt idx="4">
                  <c:v>40 001 - 60 000 euroa</c:v>
                </c:pt>
                <c:pt idx="5">
                  <c:v>60 001 - 100 000 euroa</c:v>
                </c:pt>
                <c:pt idx="6">
                  <c:v>100 001 - 150 000 euroa</c:v>
                </c:pt>
                <c:pt idx="7">
                  <c:v>Yli 150 000 euroa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15</c:v>
                </c:pt>
                <c:pt idx="2">
                  <c:v>8</c:v>
                </c:pt>
                <c:pt idx="3">
                  <c:v>12</c:v>
                </c:pt>
                <c:pt idx="4">
                  <c:v>13</c:v>
                </c:pt>
                <c:pt idx="5" formatCode="0">
                  <c:v>15</c:v>
                </c:pt>
                <c:pt idx="6">
                  <c:v>19</c:v>
                </c:pt>
                <c:pt idx="7">
                  <c:v>22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On asuntolainaa</c:v>
                </c:pt>
                <c:pt idx="2">
                  <c:v>Korkeintaan 10 000 euroa</c:v>
                </c:pt>
                <c:pt idx="3">
                  <c:v>10 001 - 40 000 euroa</c:v>
                </c:pt>
                <c:pt idx="4">
                  <c:v>40 001 - 60 000 euroa</c:v>
                </c:pt>
                <c:pt idx="5">
                  <c:v>60 001 - 100 000 euroa</c:v>
                </c:pt>
                <c:pt idx="6">
                  <c:v>100 001 - 150 000 euroa</c:v>
                </c:pt>
                <c:pt idx="7">
                  <c:v>Yli 150 000 euroa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19</c:v>
                </c:pt>
                <c:pt idx="2">
                  <c:v>15</c:v>
                </c:pt>
                <c:pt idx="3">
                  <c:v>12</c:v>
                </c:pt>
                <c:pt idx="4">
                  <c:v>20</c:v>
                </c:pt>
                <c:pt idx="5">
                  <c:v>20</c:v>
                </c:pt>
                <c:pt idx="6">
                  <c:v>30</c:v>
                </c:pt>
                <c:pt idx="7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50317312"/>
        <c:axId val="150335488"/>
      </c:barChart>
      <c:catAx>
        <c:axId val="150317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50335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0335488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5031731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51224846894132"/>
          <c:y val="0.87056867891513567"/>
          <c:w val="0.52658661417322838"/>
          <c:h val="9.358902717805475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7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
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Työttömyys</c:v>
                </c:pt>
                <c:pt idx="4">
                  <c:v>Säästöjen tai sijoitusten arvon lasku</c:v>
                </c:pt>
                <c:pt idx="5">
                  <c:v>Lomautukset</c:v>
                </c:pt>
                <c:pt idx="6">
                  <c:v>Asunnon arvon lasku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49</c:v>
                </c:pt>
                <c:pt idx="1">
                  <c:v>51</c:v>
                </c:pt>
                <c:pt idx="2">
                  <c:v>29</c:v>
                </c:pt>
                <c:pt idx="3">
                  <c:v>22</c:v>
                </c:pt>
                <c:pt idx="4">
                  <c:v>11</c:v>
                </c:pt>
                <c:pt idx="5">
                  <c:v>15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
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Työttömyys</c:v>
                </c:pt>
                <c:pt idx="4">
                  <c:v>Säästöjen tai sijoitusten arvon lasku</c:v>
                </c:pt>
                <c:pt idx="5">
                  <c:v>Lomautukset</c:v>
                </c:pt>
                <c:pt idx="6">
                  <c:v>Asunnon arvon lasku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 formatCode="0">
                  <c:v>50.51</c:v>
                </c:pt>
                <c:pt idx="1">
                  <c:v>49</c:v>
                </c:pt>
                <c:pt idx="2">
                  <c:v>30</c:v>
                </c:pt>
                <c:pt idx="3">
                  <c:v>21</c:v>
                </c:pt>
                <c:pt idx="4">
                  <c:v>13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
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Työttömyys</c:v>
                </c:pt>
                <c:pt idx="4">
                  <c:v>Säästöjen tai sijoitusten arvon lasku</c:v>
                </c:pt>
                <c:pt idx="5">
                  <c:v>Lomautukset</c:v>
                </c:pt>
                <c:pt idx="6">
                  <c:v>Asunnon arvon lasku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51</c:v>
                </c:pt>
                <c:pt idx="1">
                  <c:v>49</c:v>
                </c:pt>
                <c:pt idx="2">
                  <c:v>26</c:v>
                </c:pt>
                <c:pt idx="3">
                  <c:v>19</c:v>
                </c:pt>
                <c:pt idx="4">
                  <c:v>12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
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Työttömyys</c:v>
                </c:pt>
                <c:pt idx="4">
                  <c:v>Säästöjen tai sijoitusten arvon lasku</c:v>
                </c:pt>
                <c:pt idx="5">
                  <c:v>Lomautukset</c:v>
                </c:pt>
                <c:pt idx="6">
                  <c:v>Asunnon arvon lasku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46</c:v>
                </c:pt>
                <c:pt idx="1">
                  <c:v>54</c:v>
                </c:pt>
                <c:pt idx="2">
                  <c:v>32</c:v>
                </c:pt>
                <c:pt idx="3">
                  <c:v>22</c:v>
                </c:pt>
                <c:pt idx="4">
                  <c:v>12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9859328"/>
        <c:axId val="149873408"/>
      </c:barChart>
      <c:catAx>
        <c:axId val="149859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9873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987340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985932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88"/>
          <c:y val="0.86891955709838475"/>
          <c:w val="0.52549431321084861"/>
          <c:h val="9.5238148994816973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7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Säästämällä / säästöillä</c:v>
                </c:pt>
                <c:pt idx="1">
                  <c:v>Vakuutuksilla / lainaturvavakuutuksella</c:v>
                </c:pt>
                <c:pt idx="2">
                  <c:v>Sijoituksilla</c:v>
                </c:pt>
                <c:pt idx="3">
                  <c:v>Elämällä säästäväisesti</c:v>
                </c:pt>
                <c:pt idx="4">
                  <c:v>Panostamalla työhön / työtä hakemalla</c:v>
                </c:pt>
                <c:pt idx="5">
                  <c:v>Luottamalla ammattiliittoon / 
työttömyyskassaan</c:v>
                </c:pt>
                <c:pt idx="6">
                  <c:v>Vain tilannetta seuraamalla</c:v>
                </c:pt>
                <c:pt idx="7">
                  <c:v>Luottamalla sukulaisten apuun</c:v>
                </c:pt>
                <c:pt idx="8">
                  <c:v>Ei ota enempää lainaa /  
lainaa vain vähän jäljellä</c:v>
                </c:pt>
                <c:pt idx="9">
                  <c:v>Opiskelemalla</c:v>
                </c:pt>
                <c:pt idx="10">
                  <c:v>Omaisuutta realisoimalla</c:v>
                </c:pt>
                <c:pt idx="11">
                  <c:v>Omasta terveydestähuolehtimalla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61</c:v>
                </c:pt>
                <c:pt idx="1">
                  <c:v>12</c:v>
                </c:pt>
                <c:pt idx="2">
                  <c:v>8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 formatCode="0">
                  <c:v>1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Säästämällä / säästöillä</c:v>
                </c:pt>
                <c:pt idx="1">
                  <c:v>Vakuutuksilla / lainaturvavakuutuksella</c:v>
                </c:pt>
                <c:pt idx="2">
                  <c:v>Sijoituksilla</c:v>
                </c:pt>
                <c:pt idx="3">
                  <c:v>Elämällä säästäväisesti</c:v>
                </c:pt>
                <c:pt idx="4">
                  <c:v>Panostamalla työhön / työtä hakemalla</c:v>
                </c:pt>
                <c:pt idx="5">
                  <c:v>Luottamalla ammattiliittoon / 
työttömyyskassaan</c:v>
                </c:pt>
                <c:pt idx="6">
                  <c:v>Vain tilannetta seuraamalla</c:v>
                </c:pt>
                <c:pt idx="7">
                  <c:v>Luottamalla sukulaisten apuun</c:v>
                </c:pt>
                <c:pt idx="8">
                  <c:v>Ei ota enempää lainaa /  
lainaa vain vähän jäljellä</c:v>
                </c:pt>
                <c:pt idx="9">
                  <c:v>Opiskelemalla</c:v>
                </c:pt>
                <c:pt idx="10">
                  <c:v>Omaisuutta realisoimalla</c:v>
                </c:pt>
                <c:pt idx="11">
                  <c:v>Omasta terveydestähuolehtimalla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57</c:v>
                </c:pt>
                <c:pt idx="1">
                  <c:v>15</c:v>
                </c:pt>
                <c:pt idx="2">
                  <c:v>9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Säästämällä / säästöillä</c:v>
                </c:pt>
                <c:pt idx="1">
                  <c:v>Vakuutuksilla / lainaturvavakuutuksella</c:v>
                </c:pt>
                <c:pt idx="2">
                  <c:v>Sijoituksilla</c:v>
                </c:pt>
                <c:pt idx="3">
                  <c:v>Elämällä säästäväisesti</c:v>
                </c:pt>
                <c:pt idx="4">
                  <c:v>Panostamalla työhön / työtä hakemalla</c:v>
                </c:pt>
                <c:pt idx="5">
                  <c:v>Luottamalla ammattiliittoon / 
työttömyyskassaan</c:v>
                </c:pt>
                <c:pt idx="6">
                  <c:v>Vain tilannetta seuraamalla</c:v>
                </c:pt>
                <c:pt idx="7">
                  <c:v>Luottamalla sukulaisten apuun</c:v>
                </c:pt>
                <c:pt idx="8">
                  <c:v>Ei ota enempää lainaa /  
lainaa vain vähän jäljellä</c:v>
                </c:pt>
                <c:pt idx="9">
                  <c:v>Opiskelemalla</c:v>
                </c:pt>
                <c:pt idx="10">
                  <c:v>Omaisuutta realisoimalla</c:v>
                </c:pt>
                <c:pt idx="11">
                  <c:v>Omasta terveydestähuolehtimalla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60</c:v>
                </c:pt>
                <c:pt idx="1">
                  <c:v>10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Säästämällä / säästöillä</c:v>
                </c:pt>
                <c:pt idx="1">
                  <c:v>Vakuutuksilla / lainaturvavakuutuksella</c:v>
                </c:pt>
                <c:pt idx="2">
                  <c:v>Sijoituksilla</c:v>
                </c:pt>
                <c:pt idx="3">
                  <c:v>Elämällä säästäväisesti</c:v>
                </c:pt>
                <c:pt idx="4">
                  <c:v>Panostamalla työhön / työtä hakemalla</c:v>
                </c:pt>
                <c:pt idx="5">
                  <c:v>Luottamalla ammattiliittoon / 
työttömyyskassaan</c:v>
                </c:pt>
                <c:pt idx="6">
                  <c:v>Vain tilannetta seuraamalla</c:v>
                </c:pt>
                <c:pt idx="7">
                  <c:v>Luottamalla sukulaisten apuun</c:v>
                </c:pt>
                <c:pt idx="8">
                  <c:v>Ei ota enempää lainaa /  
lainaa vain vähän jäljellä</c:v>
                </c:pt>
                <c:pt idx="9">
                  <c:v>Opiskelemalla</c:v>
                </c:pt>
                <c:pt idx="10">
                  <c:v>Omaisuutta realisoimalla</c:v>
                </c:pt>
                <c:pt idx="11">
                  <c:v>Omasta terveydestähuolehtimalla</c:v>
                </c:pt>
              </c:strCache>
            </c:strRef>
          </c:cat>
          <c:val>
            <c:numRef>
              <c:f>Sheet1!$F$2:$F$13</c:f>
              <c:numCache>
                <c:formatCode>0</c:formatCode>
                <c:ptCount val="12"/>
                <c:pt idx="0">
                  <c:v>60</c:v>
                </c:pt>
                <c:pt idx="1">
                  <c:v>11</c:v>
                </c:pt>
                <c:pt idx="2">
                  <c:v>8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50005248"/>
        <c:axId val="150006784"/>
      </c:barChart>
      <c:catAx>
        <c:axId val="1500052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500067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000678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5000524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93"/>
          <c:y val="0.86891955709838486"/>
          <c:w val="0.52539545056868231"/>
          <c:h val="9.5978513438508037E-2"/>
        </c:manualLayout>
      </c:layout>
      <c:overlay val="0"/>
      <c:spPr>
        <a:solidFill>
          <a:schemeClr val="bg1"/>
        </a:solidFill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7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Näkee asuntolainaan liittyvän riskejä</c:v>
                </c:pt>
                <c:pt idx="1">
                  <c:v>MITÄ RISKEJÄ ASUNTOLAINAAN LIITTYY</c:v>
                </c:pt>
                <c:pt idx="2">
                  <c:v>Korkojen nouseminen / vaihtelu</c:v>
                </c:pt>
                <c:pt idx="3">
                  <c:v>Työttömyys, lomautukset, työasiat yleensä</c:v>
                </c:pt>
                <c:pt idx="4">
                  <c:v>Terveydelliset asiat, sairastuminen, kuolema</c:v>
                </c:pt>
                <c:pt idx="5">
                  <c:v>Asunnon arvon lasku / 
asuntojen hintojen muutokset</c:v>
                </c:pt>
                <c:pt idx="6">
                  <c:v>Yleismaailmallinen / EU:n tilanne / 
lama / taantuma</c:v>
                </c:pt>
                <c:pt idx="7">
                  <c:v>Talouden maksuvaikeudet</c:v>
                </c:pt>
                <c:pt idx="8">
                  <c:v>Lainaan liittyyvä yleinen riskin tunne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11</c:v>
                </c:pt>
                <c:pt idx="2">
                  <c:v>40</c:v>
                </c:pt>
                <c:pt idx="3">
                  <c:v>43</c:v>
                </c:pt>
                <c:pt idx="4">
                  <c:v>14</c:v>
                </c:pt>
                <c:pt idx="5">
                  <c:v>8</c:v>
                </c:pt>
                <c:pt idx="6">
                  <c:v>5</c:v>
                </c:pt>
                <c:pt idx="7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C15086"/>
              </a:solidFill>
            </c:spPr>
          </c:dPt>
          <c:cat>
            <c:strRef>
              <c:f>Sheet1!$A$2:$A$10</c:f>
              <c:strCache>
                <c:ptCount val="9"/>
                <c:pt idx="0">
                  <c:v>Näkee asuntolainaan liittyvän riskejä</c:v>
                </c:pt>
                <c:pt idx="1">
                  <c:v>MITÄ RISKEJÄ ASUNTOLAINAAN LIITTYY</c:v>
                </c:pt>
                <c:pt idx="2">
                  <c:v>Korkojen nouseminen / vaihtelu</c:v>
                </c:pt>
                <c:pt idx="3">
                  <c:v>Työttömyys, lomautukset, työasiat yleensä</c:v>
                </c:pt>
                <c:pt idx="4">
                  <c:v>Terveydelliset asiat, sairastuminen, kuolema</c:v>
                </c:pt>
                <c:pt idx="5">
                  <c:v>Asunnon arvon lasku / 
asuntojen hintojen muutokset</c:v>
                </c:pt>
                <c:pt idx="6">
                  <c:v>Yleismaailmallinen / EU:n tilanne / 
lama / taantuma</c:v>
                </c:pt>
                <c:pt idx="7">
                  <c:v>Talouden maksuvaikeudet</c:v>
                </c:pt>
                <c:pt idx="8">
                  <c:v>Lainaan liittyyvä yleinen riskin tunne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13</c:v>
                </c:pt>
                <c:pt idx="2">
                  <c:v>57</c:v>
                </c:pt>
                <c:pt idx="3">
                  <c:v>20</c:v>
                </c:pt>
                <c:pt idx="4">
                  <c:v>17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395AA8"/>
              </a:solidFill>
            </c:spPr>
          </c:dPt>
          <c:cat>
            <c:strRef>
              <c:f>Sheet1!$A$2:$A$10</c:f>
              <c:strCache>
                <c:ptCount val="9"/>
                <c:pt idx="0">
                  <c:v>Näkee asuntolainaan liittyvän riskejä</c:v>
                </c:pt>
                <c:pt idx="1">
                  <c:v>MITÄ RISKEJÄ ASUNTOLAINAAN LIITTYY</c:v>
                </c:pt>
                <c:pt idx="2">
                  <c:v>Korkojen nouseminen / vaihtelu</c:v>
                </c:pt>
                <c:pt idx="3">
                  <c:v>Työttömyys, lomautukset, työasiat yleensä</c:v>
                </c:pt>
                <c:pt idx="4">
                  <c:v>Terveydelliset asiat, sairastuminen, kuolema</c:v>
                </c:pt>
                <c:pt idx="5">
                  <c:v>Asunnon arvon lasku / 
asuntojen hintojen muutokset</c:v>
                </c:pt>
                <c:pt idx="6">
                  <c:v>Yleismaailmallinen / EU:n tilanne / 
lama / taantuma</c:v>
                </c:pt>
                <c:pt idx="7">
                  <c:v>Talouden maksuvaikeudet</c:v>
                </c:pt>
                <c:pt idx="8">
                  <c:v>Lainaan liittyyvä yleinen riskin tunne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14</c:v>
                </c:pt>
                <c:pt idx="2">
                  <c:v>48</c:v>
                </c:pt>
                <c:pt idx="3">
                  <c:v>31</c:v>
                </c:pt>
                <c:pt idx="4">
                  <c:v>13</c:v>
                </c:pt>
                <c:pt idx="5">
                  <c:v>6</c:v>
                </c:pt>
                <c:pt idx="6">
                  <c:v>13</c:v>
                </c:pt>
                <c:pt idx="7">
                  <c:v>7</c:v>
                </c:pt>
                <c:pt idx="8" formatCode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Näkee asuntolainaan liittyvän riskejä</c:v>
                </c:pt>
                <c:pt idx="1">
                  <c:v>MITÄ RISKEJÄ ASUNTOLAINAAN LIITTYY</c:v>
                </c:pt>
                <c:pt idx="2">
                  <c:v>Korkojen nouseminen / vaihtelu</c:v>
                </c:pt>
                <c:pt idx="3">
                  <c:v>Työttömyys, lomautukset, työasiat yleensä</c:v>
                </c:pt>
                <c:pt idx="4">
                  <c:v>Terveydelliset asiat, sairastuminen, kuolema</c:v>
                </c:pt>
                <c:pt idx="5">
                  <c:v>Asunnon arvon lasku / 
asuntojen hintojen muutokset</c:v>
                </c:pt>
                <c:pt idx="6">
                  <c:v>Yleismaailmallinen / EU:n tilanne / 
lama / taantuma</c:v>
                </c:pt>
                <c:pt idx="7">
                  <c:v>Talouden maksuvaikeudet</c:v>
                </c:pt>
                <c:pt idx="8">
                  <c:v>Lainaan liittyyvä yleinen riskin tunne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19</c:v>
                </c:pt>
                <c:pt idx="2" formatCode="0">
                  <c:v>46</c:v>
                </c:pt>
                <c:pt idx="3" formatCode="0">
                  <c:v>31</c:v>
                </c:pt>
                <c:pt idx="4" formatCode="0">
                  <c:v>9</c:v>
                </c:pt>
                <c:pt idx="5" formatCode="0">
                  <c:v>6</c:v>
                </c:pt>
                <c:pt idx="6" formatCode="0">
                  <c:v>4</c:v>
                </c:pt>
                <c:pt idx="7" formatCode="0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50653952"/>
        <c:axId val="150659840"/>
      </c:barChart>
      <c:catAx>
        <c:axId val="150653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506598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065984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506539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04"/>
          <c:y val="0.86891955709838509"/>
          <c:w val="0.52539545056868231"/>
          <c:h val="9.5978513438508037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11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Kyllä, säännöllisesti</c:v>
                </c:pt>
                <c:pt idx="1">
                  <c:v>Kyllä, satunnaisesti</c:v>
                </c:pt>
                <c:pt idx="2">
                  <c:v>Ei lainkaan</c:v>
                </c:pt>
                <c:pt idx="3">
                  <c:v>Ei osaa sanoa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68</c:v>
                </c:pt>
                <c:pt idx="1">
                  <c:v>25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Kyllä, säännöllisesti</c:v>
                </c:pt>
                <c:pt idx="1">
                  <c:v>Kyllä, satunnaisesti</c:v>
                </c:pt>
                <c:pt idx="2">
                  <c:v>Ei lainkaan</c:v>
                </c:pt>
                <c:pt idx="3">
                  <c:v>Ei osaa sanoa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68</c:v>
                </c:pt>
                <c:pt idx="1">
                  <c:v>24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5446016"/>
        <c:axId val="145447552"/>
      </c:barChart>
      <c:catAx>
        <c:axId val="145446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54475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54475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54460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51217995540292"/>
          <c:y val="0.8701030986234658"/>
          <c:w val="0.52658667176144403"/>
          <c:h val="9.392567835495445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7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(Sheet1!$A$2:$A$9;Sheet1!$A$11)</c:f>
              <c:strCache>
                <c:ptCount val="9"/>
                <c:pt idx="0">
                  <c:v>Säästämällä</c:v>
                </c:pt>
                <c:pt idx="1">
                  <c:v>Huomioitu lainaa otettaessa</c:v>
                </c:pt>
                <c:pt idx="2">
                  <c:v>Omaa taloutta suunnittelemalla</c:v>
                </c:pt>
                <c:pt idx="3">
                  <c:v>On lainaturvavakuutus / muita vakuutuksia</c:v>
                </c:pt>
                <c:pt idx="4">
                  <c:v>Myymällä tarvittaessa asunnon / 
realisoimalla muuta omaisuutta</c:v>
                </c:pt>
                <c:pt idx="5">
                  <c:v>Panostamalla työntekoon</c:v>
                </c:pt>
                <c:pt idx="6">
                  <c:v>Seuraamalla tilannetta</c:v>
                </c:pt>
                <c:pt idx="7">
                  <c:v>Lainassa korkokatto</c:v>
                </c:pt>
                <c:pt idx="8">
                  <c:v>Jokin muu</c:v>
                </c:pt>
              </c:strCache>
            </c:strRef>
          </c:cat>
          <c:val>
            <c:numRef>
              <c:f>(Sheet1!$F$2:$F$9;Sheet1!$F$11)</c:f>
              <c:numCache>
                <c:formatCode>0</c:formatCode>
                <c:ptCount val="9"/>
                <c:pt idx="0">
                  <c:v>41</c:v>
                </c:pt>
                <c:pt idx="1">
                  <c:v>17</c:v>
                </c:pt>
                <c:pt idx="2">
                  <c:v>15</c:v>
                </c:pt>
                <c:pt idx="3">
                  <c:v>14</c:v>
                </c:pt>
                <c:pt idx="4">
                  <c:v>9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2991360"/>
        <c:axId val="142992896"/>
      </c:barChart>
      <c:catAx>
        <c:axId val="142991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2992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2992896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299136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07874015748355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65</c:v>
                </c:pt>
                <c:pt idx="1">
                  <c:v>24</c:v>
                </c:pt>
                <c:pt idx="2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61</c:v>
                </c:pt>
                <c:pt idx="1">
                  <c:v>27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60</c:v>
                </c:pt>
                <c:pt idx="1">
                  <c:v>31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27153664"/>
        <c:axId val="127155584"/>
      </c:barChart>
      <c:catAx>
        <c:axId val="127153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271555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715558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2715366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51224846894132"/>
          <c:y val="0.87056867891513567"/>
          <c:w val="0.52668547681540012"/>
          <c:h val="9.358902717805475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07874015748366"/>
          <c:y val="1.5925455554614821E-2"/>
          <c:w val="0.52719127296588586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Laina otettu alle vuosi sitten (n=101)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</c:v>
                </c:pt>
                <c:pt idx="1">
                  <c:v>35</c:v>
                </c:pt>
                <c:pt idx="2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Laina otettu 1-2 vuotta sitten (n=123)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</c:v>
                </c:pt>
                <c:pt idx="1">
                  <c:v>33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Laina otettu 3-5 vuotta sitten (n=196)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62</c:v>
                </c:pt>
                <c:pt idx="1">
                  <c:v>27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Laina otettu yli 5 vuotta sitten (n=316)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60</c:v>
                </c:pt>
                <c:pt idx="1">
                  <c:v>31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29446656"/>
        <c:axId val="129448960"/>
      </c:barChart>
      <c:catAx>
        <c:axId val="129446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294489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944896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2944665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0962335958005288"/>
          <c:y val="0.87056867891513567"/>
          <c:w val="0.59125262467191197"/>
          <c:h val="9.279334706817564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7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spPr>
            <a:solidFill>
              <a:srgbClr val="395AA8"/>
            </a:solidFill>
          </c:spPr>
          <c:invertIfNegative val="0"/>
          <c:cat>
            <c:strRef>
              <c:f>Sheet1!$A$1:$A$8</c:f>
              <c:strCache>
                <c:ptCount val="8"/>
                <c:pt idx="0">
                  <c:v>Kevät 2006</c:v>
                </c:pt>
                <c:pt idx="1">
                  <c:v>Kevät 2007</c:v>
                </c:pt>
                <c:pt idx="2">
                  <c:v>Kevät 2008</c:v>
                </c:pt>
                <c:pt idx="3">
                  <c:v>Kevät 2009</c:v>
                </c:pt>
                <c:pt idx="4">
                  <c:v>Kevät 2010</c:v>
                </c:pt>
                <c:pt idx="5">
                  <c:v>Kevät 2011</c:v>
                </c:pt>
                <c:pt idx="6">
                  <c:v>Kevät 2012</c:v>
                </c:pt>
                <c:pt idx="7">
                  <c:v>Kevät 2013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76</c:v>
                </c:pt>
                <c:pt idx="1">
                  <c:v>71</c:v>
                </c:pt>
                <c:pt idx="2">
                  <c:v>72</c:v>
                </c:pt>
                <c:pt idx="3" formatCode="0">
                  <c:v>68</c:v>
                </c:pt>
                <c:pt idx="4">
                  <c:v>77</c:v>
                </c:pt>
                <c:pt idx="5">
                  <c:v>75</c:v>
                </c:pt>
                <c:pt idx="6">
                  <c:v>79</c:v>
                </c:pt>
                <c:pt idx="7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37075712"/>
        <c:axId val="137085696"/>
      </c:barChart>
      <c:catAx>
        <c:axId val="137075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37085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708569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707571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7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Sheet1!$I$1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Sheet1!$A$4:$A$8</c:f>
              <c:strCache>
                <c:ptCount val="5"/>
                <c:pt idx="0">
                  <c:v>Alle 10 000 € asuntolainaa</c:v>
                </c:pt>
                <c:pt idx="1">
                  <c:v>10 001 - 20 000 € asuntolainaa</c:v>
                </c:pt>
                <c:pt idx="2">
                  <c:v>20 001 - 40 000 € asuntolainaa</c:v>
                </c:pt>
                <c:pt idx="3">
                  <c:v>40 001 - 80 000 € asuntolainaa</c:v>
                </c:pt>
                <c:pt idx="4">
                  <c:v>Yli 80 000 € asuntolainaa</c:v>
                </c:pt>
              </c:strCache>
            </c:strRef>
          </c:cat>
          <c:val>
            <c:numRef>
              <c:f>Sheet1!$I$4:$I$8</c:f>
              <c:numCache>
                <c:formatCode>General</c:formatCode>
                <c:ptCount val="5"/>
                <c:pt idx="0">
                  <c:v>55</c:v>
                </c:pt>
                <c:pt idx="1">
                  <c:v>51</c:v>
                </c:pt>
                <c:pt idx="2">
                  <c:v>77</c:v>
                </c:pt>
                <c:pt idx="3">
                  <c:v>75</c:v>
                </c:pt>
                <c:pt idx="4">
                  <c:v>83</c:v>
                </c:pt>
              </c:numCache>
            </c:numRef>
          </c:val>
        </c:ser>
        <c:ser>
          <c:idx val="3"/>
          <c:order val="1"/>
          <c:tx>
            <c:strRef>
              <c:f>Sheet1!$J$1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Sheet1!$A$4:$A$8</c:f>
              <c:strCache>
                <c:ptCount val="5"/>
                <c:pt idx="0">
                  <c:v>Alle 10 000 € asuntolainaa</c:v>
                </c:pt>
                <c:pt idx="1">
                  <c:v>10 001 - 20 000 € asuntolainaa</c:v>
                </c:pt>
                <c:pt idx="2">
                  <c:v>20 001 - 40 000 € asuntolainaa</c:v>
                </c:pt>
                <c:pt idx="3">
                  <c:v>40 001 - 80 000 € asuntolainaa</c:v>
                </c:pt>
                <c:pt idx="4">
                  <c:v>Yli 80 000 € asuntolainaa</c:v>
                </c:pt>
              </c:strCache>
            </c:strRef>
          </c:cat>
          <c:val>
            <c:numRef>
              <c:f>Sheet1!$J$4:$J$8</c:f>
              <c:numCache>
                <c:formatCode>General</c:formatCode>
                <c:ptCount val="5"/>
                <c:pt idx="0">
                  <c:v>46</c:v>
                </c:pt>
                <c:pt idx="1">
                  <c:v>70</c:v>
                </c:pt>
                <c:pt idx="2">
                  <c:v>68</c:v>
                </c:pt>
                <c:pt idx="3">
                  <c:v>80</c:v>
                </c:pt>
                <c:pt idx="4">
                  <c:v>91</c:v>
                </c:pt>
              </c:numCache>
            </c:numRef>
          </c:val>
        </c:ser>
        <c:ser>
          <c:idx val="4"/>
          <c:order val="2"/>
          <c:tx>
            <c:strRef>
              <c:f>Sheet1!$K$1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Sheet1!$A$4:$A$8</c:f>
              <c:strCache>
                <c:ptCount val="5"/>
                <c:pt idx="0">
                  <c:v>Alle 10 000 € asuntolainaa</c:v>
                </c:pt>
                <c:pt idx="1">
                  <c:v>10 001 - 20 000 € asuntolainaa</c:v>
                </c:pt>
                <c:pt idx="2">
                  <c:v>20 001 - 40 000 € asuntolainaa</c:v>
                </c:pt>
                <c:pt idx="3">
                  <c:v>40 001 - 80 000 € asuntolainaa</c:v>
                </c:pt>
                <c:pt idx="4">
                  <c:v>Yli 80 000 € asuntolainaa</c:v>
                </c:pt>
              </c:strCache>
            </c:strRef>
          </c:cat>
          <c:val>
            <c:numRef>
              <c:f>Sheet1!$K$4:$K$8</c:f>
              <c:numCache>
                <c:formatCode>0</c:formatCode>
                <c:ptCount val="5"/>
                <c:pt idx="0">
                  <c:v>40</c:v>
                </c:pt>
                <c:pt idx="1">
                  <c:v>55</c:v>
                </c:pt>
                <c:pt idx="2">
                  <c:v>71</c:v>
                </c:pt>
                <c:pt idx="3">
                  <c:v>72</c:v>
                </c:pt>
                <c:pt idx="4">
                  <c:v>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5862400"/>
        <c:axId val="35863936"/>
      </c:barChart>
      <c:catAx>
        <c:axId val="358624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5863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86393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586240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18175853018371"/>
          <c:y val="0.87056867891513567"/>
          <c:w val="0.52529658792650857"/>
          <c:h val="9.358902717805475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7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Kevät 2008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23</c:v>
                </c:pt>
                <c:pt idx="1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21</c:v>
                </c:pt>
                <c:pt idx="1">
                  <c:v>43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22</c:v>
                </c:pt>
                <c:pt idx="1">
                  <c:v>33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22</c:v>
                </c:pt>
                <c:pt idx="1">
                  <c:v>32</c:v>
                </c:pt>
              </c:numCache>
            </c:numRef>
          </c:val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 formatCode="0">
                  <c:v>27</c:v>
                </c:pt>
                <c:pt idx="1">
                  <c:v>39</c:v>
                </c:pt>
              </c:numCache>
            </c:numRef>
          </c:val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Sheet1!$B$7:$C$7</c:f>
              <c:numCache>
                <c:formatCode>0</c:formatCode>
                <c:ptCount val="2"/>
                <c:pt idx="0">
                  <c:v>24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2234624"/>
        <c:axId val="62236160"/>
      </c:barChart>
      <c:catAx>
        <c:axId val="62234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2236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223616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223462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26093613298511"/>
          <c:y val="0.86891955709838553"/>
          <c:w val="0.52773906386701652"/>
          <c:h val="9.5978513438508065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931"/>
          <c:h val="0.7163981570649006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On lainaa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Sheet1!$D$1:$M$1</c:f>
              <c:strCache>
                <c:ptCount val="10"/>
                <c:pt idx="0">
                  <c:v>Kevät 
2004</c:v>
                </c:pt>
                <c:pt idx="1">
                  <c:v>Kevät 
2005</c:v>
                </c:pt>
                <c:pt idx="2">
                  <c:v>Kevät 
2006</c:v>
                </c:pt>
                <c:pt idx="3">
                  <c:v>Kevät 
2007</c:v>
                </c:pt>
                <c:pt idx="4">
                  <c:v>Kevät 
2008</c:v>
                </c:pt>
                <c:pt idx="5">
                  <c:v>Kevät 
2009</c:v>
                </c:pt>
                <c:pt idx="6">
                  <c:v>Kevät 
2010</c:v>
                </c:pt>
                <c:pt idx="7">
                  <c:v>Kevät 
2011</c:v>
                </c:pt>
                <c:pt idx="8">
                  <c:v>Kevät 
2012</c:v>
                </c:pt>
                <c:pt idx="9">
                  <c:v>Kevät 2013</c:v>
                </c:pt>
              </c:strCache>
            </c:strRef>
          </c:cat>
          <c:val>
            <c:numRef>
              <c:f>Sheet1!$D$2:$M$2</c:f>
              <c:numCache>
                <c:formatCode>General</c:formatCode>
                <c:ptCount val="10"/>
                <c:pt idx="0">
                  <c:v>26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 formatCode="0">
                  <c:v>28</c:v>
                </c:pt>
                <c:pt idx="5" formatCode="0">
                  <c:v>28</c:v>
                </c:pt>
                <c:pt idx="6">
                  <c:v>27</c:v>
                </c:pt>
                <c:pt idx="7">
                  <c:v>24</c:v>
                </c:pt>
                <c:pt idx="8">
                  <c:v>27</c:v>
                </c:pt>
                <c:pt idx="9" formatCode="0">
                  <c:v>25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On asuntolainaa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Sheet1!$D$1:$M$1</c:f>
              <c:strCache>
                <c:ptCount val="10"/>
                <c:pt idx="0">
                  <c:v>Kevät 
2004</c:v>
                </c:pt>
                <c:pt idx="1">
                  <c:v>Kevät 
2005</c:v>
                </c:pt>
                <c:pt idx="2">
                  <c:v>Kevät 
2006</c:v>
                </c:pt>
                <c:pt idx="3">
                  <c:v>Kevät 
2007</c:v>
                </c:pt>
                <c:pt idx="4">
                  <c:v>Kevät 
2008</c:v>
                </c:pt>
                <c:pt idx="5">
                  <c:v>Kevät 
2009</c:v>
                </c:pt>
                <c:pt idx="6">
                  <c:v>Kevät 
2010</c:v>
                </c:pt>
                <c:pt idx="7">
                  <c:v>Kevät 
2011</c:v>
                </c:pt>
                <c:pt idx="8">
                  <c:v>Kevät 
2012</c:v>
                </c:pt>
                <c:pt idx="9">
                  <c:v>Kevät 2013</c:v>
                </c:pt>
              </c:strCache>
            </c:strRef>
          </c:cat>
          <c:val>
            <c:numRef>
              <c:f>Sheet1!$D$3:$M$3</c:f>
              <c:numCache>
                <c:formatCode>General</c:formatCode>
                <c:ptCount val="10"/>
                <c:pt idx="0">
                  <c:v>34</c:v>
                </c:pt>
                <c:pt idx="1">
                  <c:v>36</c:v>
                </c:pt>
                <c:pt idx="2">
                  <c:v>37</c:v>
                </c:pt>
                <c:pt idx="3">
                  <c:v>37</c:v>
                </c:pt>
                <c:pt idx="4" formatCode="0">
                  <c:v>37</c:v>
                </c:pt>
                <c:pt idx="5" formatCode="0">
                  <c:v>37</c:v>
                </c:pt>
                <c:pt idx="6">
                  <c:v>36</c:v>
                </c:pt>
                <c:pt idx="7">
                  <c:v>32</c:v>
                </c:pt>
                <c:pt idx="8">
                  <c:v>35</c:v>
                </c:pt>
                <c:pt idx="9" formatCode="0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29497728"/>
        <c:axId val="138805632"/>
      </c:barChart>
      <c:catAx>
        <c:axId val="12949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8805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05632"/>
        <c:scaling>
          <c:orientation val="minMax"/>
          <c:max val="5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29497728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6772366226199281"/>
          <c:y val="0.86763137521479772"/>
          <c:w val="0.67007225175768281"/>
          <c:h val="9.626427991465104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1128608924057"/>
          <c:y val="3.9189939387073408E-2"/>
          <c:w val="0.53521205161854768"/>
          <c:h val="0.761225287486550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(Sheet1!$B$1;Sheet1!$D$1;Sheet1!$F$1:$M$1)</c:f>
              <c:strCache>
                <c:ptCount val="10"/>
                <c:pt idx="0">
                  <c:v>Kevät 2003</c:v>
                </c:pt>
                <c:pt idx="1">
                  <c:v>Kevät 2004</c:v>
                </c:pt>
                <c:pt idx="2">
                  <c:v>Kevät 2005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</c:strCache>
            </c:strRef>
          </c:cat>
          <c:val>
            <c:numRef>
              <c:f>(Sheet1!$B$2;Sheet1!$D$2;Sheet1!$F$2:$M$2)</c:f>
              <c:numCache>
                <c:formatCode>General</c:formatCode>
                <c:ptCount val="10"/>
                <c:pt idx="0">
                  <c:v>64</c:v>
                </c:pt>
                <c:pt idx="1">
                  <c:v>71</c:v>
                </c:pt>
                <c:pt idx="2">
                  <c:v>76</c:v>
                </c:pt>
                <c:pt idx="3">
                  <c:v>82</c:v>
                </c:pt>
                <c:pt idx="4">
                  <c:v>84</c:v>
                </c:pt>
                <c:pt idx="5">
                  <c:v>86</c:v>
                </c:pt>
                <c:pt idx="6">
                  <c:v>88</c:v>
                </c:pt>
                <c:pt idx="7">
                  <c:v>90</c:v>
                </c:pt>
                <c:pt idx="8" formatCode="0">
                  <c:v>90</c:v>
                </c:pt>
                <c:pt idx="9" formatCode="0">
                  <c:v>93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(Sheet1!$B$1;Sheet1!$D$1;Sheet1!$F$1:$M$1)</c:f>
              <c:strCache>
                <c:ptCount val="10"/>
                <c:pt idx="0">
                  <c:v>Kevät 2003</c:v>
                </c:pt>
                <c:pt idx="1">
                  <c:v>Kevät 2004</c:v>
                </c:pt>
                <c:pt idx="2">
                  <c:v>Kevät 2005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</c:strCache>
            </c:strRef>
          </c:cat>
          <c:val>
            <c:numRef>
              <c:f>(Sheet1!$B$3;Sheet1!$D$3;Sheet1!$F$3:$M$3)</c:f>
              <c:numCache>
                <c:formatCode>General</c:formatCode>
                <c:ptCount val="10"/>
                <c:pt idx="0">
                  <c:v>36</c:v>
                </c:pt>
                <c:pt idx="1">
                  <c:v>29</c:v>
                </c:pt>
                <c:pt idx="2">
                  <c:v>24</c:v>
                </c:pt>
                <c:pt idx="3">
                  <c:v>18</c:v>
                </c:pt>
                <c:pt idx="4">
                  <c:v>16</c:v>
                </c:pt>
                <c:pt idx="5">
                  <c:v>14</c:v>
                </c:pt>
                <c:pt idx="6">
                  <c:v>12</c:v>
                </c:pt>
                <c:pt idx="7">
                  <c:v>10</c:v>
                </c:pt>
                <c:pt idx="8" formatCode="0">
                  <c:v>10</c:v>
                </c:pt>
                <c:pt idx="9" formatCode="0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39018240"/>
        <c:axId val="139019776"/>
      </c:barChart>
      <c:catAx>
        <c:axId val="13901824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90197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90197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90182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611821959755125"/>
          <c:y val="0.87002945674956855"/>
          <c:w val="0.34638331146106738"/>
          <c:h val="9.3866198379880458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1128608924062"/>
          <c:y val="3.9189939387073415E-2"/>
          <c:w val="0.53521205161854768"/>
          <c:h val="0.761225287486550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(Sheet1!$B$1;Sheet1!$D$1;Sheet1!$F$1:$M$1)</c:f>
              <c:strCache>
                <c:ptCount val="10"/>
                <c:pt idx="0">
                  <c:v>Kevät 2003</c:v>
                </c:pt>
                <c:pt idx="1">
                  <c:v>Kevät 2004</c:v>
                </c:pt>
                <c:pt idx="2">
                  <c:v>Kevät 2005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</c:strCache>
            </c:strRef>
          </c:cat>
          <c:val>
            <c:numRef>
              <c:f>(Sheet1!$B$2;Sheet1!$D$2;Sheet1!$F$2:$M$2)</c:f>
              <c:numCache>
                <c:formatCode>General</c:formatCode>
                <c:ptCount val="10"/>
                <c:pt idx="0">
                  <c:v>64</c:v>
                </c:pt>
                <c:pt idx="1">
                  <c:v>71</c:v>
                </c:pt>
                <c:pt idx="2">
                  <c:v>76</c:v>
                </c:pt>
                <c:pt idx="3">
                  <c:v>82</c:v>
                </c:pt>
                <c:pt idx="4">
                  <c:v>84</c:v>
                </c:pt>
                <c:pt idx="5">
                  <c:v>86</c:v>
                </c:pt>
                <c:pt idx="6">
                  <c:v>88</c:v>
                </c:pt>
                <c:pt idx="7">
                  <c:v>90</c:v>
                </c:pt>
                <c:pt idx="8" formatCode="0">
                  <c:v>90</c:v>
                </c:pt>
                <c:pt idx="9" formatCode="0">
                  <c:v>93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(Sheet1!$B$1;Sheet1!$D$1;Sheet1!$F$1:$M$1)</c:f>
              <c:strCache>
                <c:ptCount val="10"/>
                <c:pt idx="0">
                  <c:v>Kevät 2003</c:v>
                </c:pt>
                <c:pt idx="1">
                  <c:v>Kevät 2004</c:v>
                </c:pt>
                <c:pt idx="2">
                  <c:v>Kevät 2005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</c:strCache>
            </c:strRef>
          </c:cat>
          <c:val>
            <c:numRef>
              <c:f>(Sheet1!$B$3;Sheet1!$D$3;Sheet1!$F$3:$M$3)</c:f>
              <c:numCache>
                <c:formatCode>General</c:formatCode>
                <c:ptCount val="10"/>
                <c:pt idx="0">
                  <c:v>36</c:v>
                </c:pt>
                <c:pt idx="1">
                  <c:v>29</c:v>
                </c:pt>
                <c:pt idx="2">
                  <c:v>24</c:v>
                </c:pt>
                <c:pt idx="3">
                  <c:v>18</c:v>
                </c:pt>
                <c:pt idx="4">
                  <c:v>16</c:v>
                </c:pt>
                <c:pt idx="5">
                  <c:v>14</c:v>
                </c:pt>
                <c:pt idx="6">
                  <c:v>12</c:v>
                </c:pt>
                <c:pt idx="7">
                  <c:v>10</c:v>
                </c:pt>
                <c:pt idx="8" formatCode="0">
                  <c:v>10</c:v>
                </c:pt>
                <c:pt idx="9" formatCode="0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50113280"/>
        <c:axId val="128777216"/>
      </c:barChart>
      <c:catAx>
        <c:axId val="15011328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287772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877721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5011328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611821959755128"/>
          <c:y val="0.87002945674956877"/>
          <c:w val="0.34638331146106738"/>
          <c:h val="9.3866198379880514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2"/>
          <c:y val="1.5925455554614821E-2"/>
          <c:w val="0.52719127296588553"/>
          <c:h val="0.7860025023753756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1992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Suoraveloituksena</c:v>
                </c:pt>
                <c:pt idx="2">
                  <c:v>Maksupalveluna käyttäen       maksupalvelukuorta</c:v>
                </c:pt>
                <c:pt idx="3">
                  <c:v>Laskunmaksu-
automaatilla</c:v>
                </c:pt>
                <c:pt idx="4">
                  <c:v>      Pankin tiskillä joko 
käteisellä tai tilisiirrolla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</c:v>
                </c:pt>
                <c:pt idx="1">
                  <c:v>7</c:v>
                </c:pt>
                <c:pt idx="2">
                  <c:v>42</c:v>
                </c:pt>
                <c:pt idx="3">
                  <c:v>7</c:v>
                </c:pt>
                <c:pt idx="4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1994</c:v>
                </c:pt>
              </c:strCache>
            </c:strRef>
          </c:tx>
          <c:spPr>
            <a:solidFill>
              <a:srgbClr val="01B2E5">
                <a:lumMod val="60000"/>
                <a:lumOff val="40000"/>
              </a:srgb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Suoraveloituksena</c:v>
                </c:pt>
                <c:pt idx="2">
                  <c:v>Maksupalveluna käyttäen       maksupalvelukuorta</c:v>
                </c:pt>
                <c:pt idx="3">
                  <c:v>Laskunmaksu-
automaatilla</c:v>
                </c:pt>
                <c:pt idx="4">
                  <c:v>      Pankin tiskillä joko 
käteisellä tai tilisiirrolla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30</c:v>
                </c:pt>
                <c:pt idx="3">
                  <c:v>16</c:v>
                </c:pt>
                <c:pt idx="4">
                  <c:v>39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Suoraveloituksena</c:v>
                </c:pt>
                <c:pt idx="2">
                  <c:v>Maksupalveluna käyttäen       maksupalvelukuorta</c:v>
                </c:pt>
                <c:pt idx="3">
                  <c:v>Laskunmaksu-
automaatilla</c:v>
                </c:pt>
                <c:pt idx="4">
                  <c:v>      Pankin tiskillä joko 
käteisellä tai tilisiirrolla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16</c:v>
                </c:pt>
                <c:pt idx="2">
                  <c:v>20</c:v>
                </c:pt>
                <c:pt idx="3">
                  <c:v>40</c:v>
                </c:pt>
                <c:pt idx="4">
                  <c:v>29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rgbClr val="395AA8">
                <a:lumMod val="60000"/>
                <a:lumOff val="40000"/>
              </a:srgb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Suoraveloituksena</c:v>
                </c:pt>
                <c:pt idx="2">
                  <c:v>Maksupalveluna käyttäen       maksupalvelukuorta</c:v>
                </c:pt>
                <c:pt idx="3">
                  <c:v>Laskunmaksu-
automaatilla</c:v>
                </c:pt>
                <c:pt idx="4">
                  <c:v>      Pankin tiskillä joko 
käteisellä tai tilisiirrolla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23</c:v>
                </c:pt>
                <c:pt idx="1">
                  <c:v>14</c:v>
                </c:pt>
                <c:pt idx="2">
                  <c:v>13</c:v>
                </c:pt>
                <c:pt idx="3">
                  <c:v>39</c:v>
                </c:pt>
                <c:pt idx="4">
                  <c:v>16</c:v>
                </c:pt>
              </c:numCache>
            </c:numRef>
          </c:val>
        </c:ser>
        <c:ser>
          <c:idx val="4"/>
          <c:order val="4"/>
          <c:tx>
            <c:strRef>
              <c:f>Sheet1!$M$1</c:f>
              <c:strCache>
                <c:ptCount val="1"/>
                <c:pt idx="0">
                  <c:v>Kevät 2008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Suoraveloituksena</c:v>
                </c:pt>
                <c:pt idx="2">
                  <c:v>Maksupalveluna käyttäen       maksupalvelukuorta</c:v>
                </c:pt>
                <c:pt idx="3">
                  <c:v>Laskunmaksu-
automaatilla</c:v>
                </c:pt>
                <c:pt idx="4">
                  <c:v>      Pankin tiskillä joko 
käteisellä tai tilisiirrolla</c:v>
                </c:pt>
              </c:strCache>
            </c:strRef>
          </c:cat>
          <c:val>
            <c:numRef>
              <c:f>Sheet1!$M$2:$M$6</c:f>
              <c:numCache>
                <c:formatCode>0</c:formatCode>
                <c:ptCount val="5"/>
                <c:pt idx="0">
                  <c:v>68</c:v>
                </c:pt>
                <c:pt idx="1">
                  <c:v>12</c:v>
                </c:pt>
                <c:pt idx="2">
                  <c:v>6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</c:ser>
        <c:ser>
          <c:idx val="6"/>
          <c:order val="5"/>
          <c:tx>
            <c:strRef>
              <c:f>Sheet1!$N$1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Suoraveloituksena</c:v>
                </c:pt>
                <c:pt idx="2">
                  <c:v>Maksupalveluna käyttäen       maksupalvelukuorta</c:v>
                </c:pt>
                <c:pt idx="3">
                  <c:v>Laskunmaksu-
automaatilla</c:v>
                </c:pt>
                <c:pt idx="4">
                  <c:v>      Pankin tiskillä joko 
käteisellä tai tilisiirrolla</c:v>
                </c:pt>
              </c:strCache>
            </c:strRef>
          </c:cat>
          <c:val>
            <c:numRef>
              <c:f>Sheet1!$N$2:$N$6</c:f>
              <c:numCache>
                <c:formatCode>0</c:formatCode>
                <c:ptCount val="5"/>
                <c:pt idx="0">
                  <c:v>75</c:v>
                </c:pt>
                <c:pt idx="1">
                  <c:v>10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ser>
          <c:idx val="7"/>
          <c:order val="6"/>
          <c:tx>
            <c:strRef>
              <c:f>Sheet1!$O$1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Suoraveloituksena</c:v>
                </c:pt>
                <c:pt idx="2">
                  <c:v>Maksupalveluna käyttäen       maksupalvelukuorta</c:v>
                </c:pt>
                <c:pt idx="3">
                  <c:v>Laskunmaksu-
automaatilla</c:v>
                </c:pt>
                <c:pt idx="4">
                  <c:v>      Pankin tiskillä joko 
käteisellä tai tilisiirrolla</c:v>
                </c:pt>
              </c:strCache>
            </c:strRef>
          </c:cat>
          <c:val>
            <c:numRef>
              <c:f>Sheet1!$O$2:$O$6</c:f>
              <c:numCache>
                <c:formatCode>0</c:formatCode>
                <c:ptCount val="5"/>
                <c:pt idx="0">
                  <c:v>74</c:v>
                </c:pt>
                <c:pt idx="1">
                  <c:v>9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ser>
          <c:idx val="8"/>
          <c:order val="7"/>
          <c:tx>
            <c:strRef>
              <c:f>Sheet1!$P$1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Suoraveloituksena</c:v>
                </c:pt>
                <c:pt idx="2">
                  <c:v>Maksupalveluna käyttäen       maksupalvelukuorta</c:v>
                </c:pt>
                <c:pt idx="3">
                  <c:v>Laskunmaksu-
automaatilla</c:v>
                </c:pt>
                <c:pt idx="4">
                  <c:v>      Pankin tiskillä joko 
käteisellä tai tilisiirrolla</c:v>
                </c:pt>
              </c:strCache>
            </c:strRef>
          </c:cat>
          <c:val>
            <c:numRef>
              <c:f>Sheet1!$P$2:$P$6</c:f>
              <c:numCache>
                <c:formatCode>General</c:formatCode>
                <c:ptCount val="5"/>
                <c:pt idx="0">
                  <c:v>81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9"/>
          <c:order val="8"/>
          <c:tx>
            <c:strRef>
              <c:f>Sheet1!$Q$1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Suoraveloituksena</c:v>
                </c:pt>
                <c:pt idx="2">
                  <c:v>Maksupalveluna käyttäen       maksupalvelukuorta</c:v>
                </c:pt>
                <c:pt idx="3">
                  <c:v>Laskunmaksu-
automaatilla</c:v>
                </c:pt>
                <c:pt idx="4">
                  <c:v>      Pankin tiskillä joko 
käteisellä tai tilisiirrolla</c:v>
                </c:pt>
              </c:strCache>
            </c:strRef>
          </c:cat>
          <c:val>
            <c:numRef>
              <c:f>Sheet1!$Q$2:$Q$6</c:f>
              <c:numCache>
                <c:formatCode>0</c:formatCode>
                <c:ptCount val="5"/>
                <c:pt idx="0">
                  <c:v>81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10"/>
          <c:order val="9"/>
          <c:tx>
            <c:strRef>
              <c:f>Sheet1!$R$1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Suoraveloituksena</c:v>
                </c:pt>
                <c:pt idx="2">
                  <c:v>Maksupalveluna käyttäen       maksupalvelukuorta</c:v>
                </c:pt>
                <c:pt idx="3">
                  <c:v>Laskunmaksu-
automaatilla</c:v>
                </c:pt>
                <c:pt idx="4">
                  <c:v>      Pankin tiskillä joko 
käteisellä tai tilisiirrolla</c:v>
                </c:pt>
              </c:strCache>
            </c:strRef>
          </c:cat>
          <c:val>
            <c:numRef>
              <c:f>Sheet1!$R$2:$R$6</c:f>
              <c:numCache>
                <c:formatCode>0</c:formatCode>
                <c:ptCount val="5"/>
                <c:pt idx="0">
                  <c:v>86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38876800"/>
        <c:axId val="138878336"/>
      </c:barChart>
      <c:catAx>
        <c:axId val="1388768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388783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7833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3887680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503871391076415"/>
          <c:y val="0.86891955709838609"/>
          <c:w val="0.52496128608923887"/>
          <c:h val="9.5238148994816904E-2"/>
        </c:manualLayout>
      </c:layout>
      <c:overlay val="0"/>
      <c:spPr>
        <a:solidFill>
          <a:schemeClr val="bg1"/>
        </a:solidFill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27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(Sheet1!$B$1:$C$1;Sheet1!$E$1;Sheet1!$G$1;Sheet1!$I$1;Sheet1!$K$1:$Q$1)</c:f>
              <c:strCache>
                <c:ptCount val="12"/>
                <c:pt idx="0">
                  <c:v>2001</c:v>
                </c:pt>
                <c:pt idx="1">
                  <c:v>Kevät 2003</c:v>
                </c:pt>
                <c:pt idx="2">
                  <c:v>Kevät 2004</c:v>
                </c:pt>
                <c:pt idx="3">
                  <c:v>Kevät 2005</c:v>
                </c:pt>
                <c:pt idx="4">
                  <c:v>Kevät 2006</c:v>
                </c:pt>
                <c:pt idx="5">
                  <c:v>Kevät 2007</c:v>
                </c:pt>
                <c:pt idx="6">
                  <c:v>Kevät 2008</c:v>
                </c:pt>
                <c:pt idx="7">
                  <c:v>Kevät 2009</c:v>
                </c:pt>
                <c:pt idx="8">
                  <c:v>Kevät 2010</c:v>
                </c:pt>
                <c:pt idx="9">
                  <c:v>Kevät 2011</c:v>
                </c:pt>
                <c:pt idx="10">
                  <c:v>Kevät 2012</c:v>
                </c:pt>
                <c:pt idx="11">
                  <c:v>Kevät 2013</c:v>
                </c:pt>
              </c:strCache>
            </c:strRef>
          </c:cat>
          <c:val>
            <c:numRef>
              <c:f>(Sheet1!$B$2:$C$2;Sheet1!$E$2;Sheet1!$G$2;Sheet1!$I$2;Sheet1!$K$2:$Q$2)</c:f>
              <c:numCache>
                <c:formatCode>General</c:formatCode>
                <c:ptCount val="12"/>
                <c:pt idx="0">
                  <c:v>27</c:v>
                </c:pt>
                <c:pt idx="1">
                  <c:v>37</c:v>
                </c:pt>
                <c:pt idx="2">
                  <c:v>46</c:v>
                </c:pt>
                <c:pt idx="3" formatCode="0">
                  <c:v>51</c:v>
                </c:pt>
                <c:pt idx="4" formatCode="0">
                  <c:v>52</c:v>
                </c:pt>
                <c:pt idx="5" formatCode="0">
                  <c:v>52</c:v>
                </c:pt>
                <c:pt idx="6" formatCode="0">
                  <c:v>55</c:v>
                </c:pt>
                <c:pt idx="7" formatCode="0">
                  <c:v>58</c:v>
                </c:pt>
                <c:pt idx="8" formatCode="0">
                  <c:v>56</c:v>
                </c:pt>
                <c:pt idx="9">
                  <c:v>56</c:v>
                </c:pt>
                <c:pt idx="10">
                  <c:v>59</c:v>
                </c:pt>
                <c:pt idx="11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5700736"/>
        <c:axId val="145703680"/>
      </c:barChart>
      <c:catAx>
        <c:axId val="145700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5703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570368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57007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975"/>
          <c:h val="0.68042693404331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18-24 (n=272)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Laskunmaksu-
automaatilla</c:v>
                </c:pt>
                <c:pt idx="2">
                  <c:v>Suoraveloituksena</c:v>
                </c:pt>
                <c:pt idx="3">
                  <c:v>Maksupalveluna 
käyttäen 
maksupalvelukuorta</c:v>
                </c:pt>
                <c:pt idx="4">
                  <c:v>Pankin tiskillä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97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25-34 (n=406)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Laskunmaksu-
automaatilla</c:v>
                </c:pt>
                <c:pt idx="2">
                  <c:v>Suoraveloituksena</c:v>
                </c:pt>
                <c:pt idx="3">
                  <c:v>Maksupalveluna 
käyttäen 
maksupalvelukuorta</c:v>
                </c:pt>
                <c:pt idx="4">
                  <c:v>Pankin tiskillä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99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35-44 (n=380)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Laskunmaksu-
automaatilla</c:v>
                </c:pt>
                <c:pt idx="2">
                  <c:v>Suoraveloituksena</c:v>
                </c:pt>
                <c:pt idx="3">
                  <c:v>Maksupalveluna 
käyttäen 
maksupalvelukuorta</c:v>
                </c:pt>
                <c:pt idx="4">
                  <c:v>Pankin tiskillä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95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45-54 (n=447)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Laskunmaksu-
automaatilla</c:v>
                </c:pt>
                <c:pt idx="2">
                  <c:v>Suoraveloituksena</c:v>
                </c:pt>
                <c:pt idx="3">
                  <c:v>Maksupalveluna 
käyttäen 
maksupalvelukuorta</c:v>
                </c:pt>
                <c:pt idx="4">
                  <c:v>Pankin tiskillä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91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55-64 (n=456)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Laskunmaksu-
automaatilla</c:v>
                </c:pt>
                <c:pt idx="2">
                  <c:v>Suoraveloituksena</c:v>
                </c:pt>
                <c:pt idx="3">
                  <c:v>Maksupalveluna 
käyttäen 
maksupalvelukuorta</c:v>
                </c:pt>
                <c:pt idx="4">
                  <c:v>Pankin tiskillä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79</c:v>
                </c:pt>
                <c:pt idx="1">
                  <c:v>3</c:v>
                </c:pt>
                <c:pt idx="2">
                  <c:v>11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65-74 (n=323)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Verkkopankissa</c:v>
                </c:pt>
                <c:pt idx="1">
                  <c:v>Laskunmaksu-
automaatilla</c:v>
                </c:pt>
                <c:pt idx="2">
                  <c:v>Suoraveloituksena</c:v>
                </c:pt>
                <c:pt idx="3">
                  <c:v>Maksupalveluna 
käyttäen 
maksupalvelukuorta</c:v>
                </c:pt>
                <c:pt idx="4">
                  <c:v>Pankin tiskillä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61</c:v>
                </c:pt>
                <c:pt idx="1">
                  <c:v>5</c:v>
                </c:pt>
                <c:pt idx="2">
                  <c:v>21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38670464"/>
        <c:axId val="138672000"/>
      </c:barChart>
      <c:catAx>
        <c:axId val="13867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86720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672000"/>
        <c:scaling>
          <c:orientation val="minMax"/>
          <c:max val="10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3867046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883476912016284"/>
          <c:y val="0.86763137521479794"/>
          <c:w val="0.76838744186214369"/>
          <c:h val="9.6323759889726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7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Kevät 2008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Tietokoneella</c:v>
                </c:pt>
                <c:pt idx="1">
                  <c:v>Matkapuhelimella</c:v>
                </c:pt>
                <c:pt idx="2">
                  <c:v>Taulutietokoneella tai tabletilla</c:v>
                </c:pt>
                <c:pt idx="3">
                  <c:v>Ei maksa laskuja verkkopankissa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 formatCode="General">
                  <c:v>74</c:v>
                </c:pt>
                <c:pt idx="1">
                  <c:v>1</c:v>
                </c:pt>
                <c:pt idx="3">
                  <c:v>25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Tietokoneella</c:v>
                </c:pt>
                <c:pt idx="1">
                  <c:v>Matkapuhelimella</c:v>
                </c:pt>
                <c:pt idx="2">
                  <c:v>Taulutietokoneella tai tabletilla</c:v>
                </c:pt>
                <c:pt idx="3">
                  <c:v>Ei maksa laskuja verkkopankissa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78</c:v>
                </c:pt>
                <c:pt idx="1">
                  <c:v>1</c:v>
                </c:pt>
                <c:pt idx="3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Tietokoneella</c:v>
                </c:pt>
                <c:pt idx="1">
                  <c:v>Matkapuhelimella</c:v>
                </c:pt>
                <c:pt idx="2">
                  <c:v>Taulutietokoneella tai tabletilla</c:v>
                </c:pt>
                <c:pt idx="3">
                  <c:v>Ei maksa laskuja verkkopankissa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 formatCode="General">
                  <c:v>79</c:v>
                </c:pt>
                <c:pt idx="1">
                  <c:v>1</c:v>
                </c:pt>
                <c:pt idx="3">
                  <c:v>21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395AA8"/>
              </a:solidFill>
            </c:spPr>
          </c:dPt>
          <c:cat>
            <c:strRef>
              <c:f>Sheet1!$B$1:$E$1</c:f>
              <c:strCache>
                <c:ptCount val="4"/>
                <c:pt idx="0">
                  <c:v>Tietokoneella</c:v>
                </c:pt>
                <c:pt idx="1">
                  <c:v>Matkapuhelimella</c:v>
                </c:pt>
                <c:pt idx="2">
                  <c:v>Taulutietokoneella tai tabletilla</c:v>
                </c:pt>
                <c:pt idx="3">
                  <c:v>Ei maksa laskuja verkkopankissa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 formatCode="General">
                  <c:v>85</c:v>
                </c:pt>
                <c:pt idx="1">
                  <c:v>1</c:v>
                </c:pt>
                <c:pt idx="2">
                  <c:v>6</c:v>
                </c:pt>
                <c:pt idx="3" formatCode="General">
                  <c:v>15</c:v>
                </c:pt>
              </c:numCache>
            </c:numRef>
          </c:val>
        </c:ser>
        <c:ser>
          <c:idx val="3"/>
          <c:order val="4"/>
          <c:tx>
            <c:strRef>
              <c:f>Sheet1!$A$6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Tietokoneella</c:v>
                </c:pt>
                <c:pt idx="1">
                  <c:v>Matkapuhelimella</c:v>
                </c:pt>
                <c:pt idx="2">
                  <c:v>Taulutietokoneella tai tabletilla</c:v>
                </c:pt>
                <c:pt idx="3">
                  <c:v>Ei maksa laskuja verkkopankissa</c:v>
                </c:pt>
              </c:strCache>
            </c:strRef>
          </c:cat>
          <c:val>
            <c:numRef>
              <c:f>Sheet1!$B$6:$E$6</c:f>
              <c:numCache>
                <c:formatCode>0</c:formatCode>
                <c:ptCount val="4"/>
                <c:pt idx="0">
                  <c:v>84</c:v>
                </c:pt>
                <c:pt idx="1">
                  <c:v>3</c:v>
                </c:pt>
                <c:pt idx="3">
                  <c:v>15</c:v>
                </c:pt>
              </c:numCache>
            </c:numRef>
          </c:val>
        </c:ser>
        <c:ser>
          <c:idx val="4"/>
          <c:order val="5"/>
          <c:tx>
            <c:strRef>
              <c:f>Sheet1!$A$7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Tietokoneella</c:v>
                </c:pt>
                <c:pt idx="1">
                  <c:v>Matkapuhelimella</c:v>
                </c:pt>
                <c:pt idx="2">
                  <c:v>Taulutietokoneella tai tabletilla</c:v>
                </c:pt>
                <c:pt idx="3">
                  <c:v>Ei maksa laskuja verkkopankissa</c:v>
                </c:pt>
              </c:strCache>
            </c:strRef>
          </c:cat>
          <c:val>
            <c:numRef>
              <c:f>Sheet1!$B$7:$E$7</c:f>
              <c:numCache>
                <c:formatCode>0</c:formatCode>
                <c:ptCount val="4"/>
                <c:pt idx="0">
                  <c:v>86</c:v>
                </c:pt>
                <c:pt idx="1">
                  <c:v>6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2742272"/>
        <c:axId val="142743808"/>
      </c:barChart>
      <c:catAx>
        <c:axId val="1427422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27438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274380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274227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15"/>
          <c:y val="0.86891955709838531"/>
          <c:w val="0.52496128608923887"/>
          <c:h val="9.5978513438508065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53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 formatCode="General">
                  <c:v>15</c:v>
                </c:pt>
                <c:pt idx="1">
                  <c:v>22</c:v>
                </c:pt>
                <c:pt idx="2" formatCode="General">
                  <c:v>26</c:v>
                </c:pt>
                <c:pt idx="3" formatCode="General">
                  <c:v>29</c:v>
                </c:pt>
                <c:pt idx="4" formatCode="General">
                  <c:v>33</c:v>
                </c:pt>
                <c:pt idx="5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 formatCode="General">
                  <c:v>84</c:v>
                </c:pt>
                <c:pt idx="1">
                  <c:v>78</c:v>
                </c:pt>
                <c:pt idx="2" formatCode="General">
                  <c:v>73</c:v>
                </c:pt>
                <c:pt idx="3" formatCode="General">
                  <c:v>70</c:v>
                </c:pt>
                <c:pt idx="4" formatCode="General">
                  <c:v>66</c:v>
                </c:pt>
                <c:pt idx="5">
                  <c:v>58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3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 formatCode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789632"/>
        <c:axId val="142795520"/>
      </c:barChart>
      <c:catAx>
        <c:axId val="14278963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27955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279552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278963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505"/>
          <c:y val="0.86763137521479639"/>
          <c:w val="0.52703980752406165"/>
          <c:h val="9.788817764685862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 formatCode="General">
                  <c:v>22</c:v>
                </c:pt>
                <c:pt idx="1">
                  <c:v>17</c:v>
                </c:pt>
                <c:pt idx="2">
                  <c:v>22</c:v>
                </c:pt>
                <c:pt idx="3" formatCode="General">
                  <c:v>16</c:v>
                </c:pt>
                <c:pt idx="4" formatCode="General">
                  <c:v>20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 formatCode="General">
                  <c:v>67</c:v>
                </c:pt>
                <c:pt idx="1">
                  <c:v>71</c:v>
                </c:pt>
                <c:pt idx="2">
                  <c:v>66</c:v>
                </c:pt>
                <c:pt idx="3" formatCode="General">
                  <c:v>71</c:v>
                </c:pt>
                <c:pt idx="4" formatCode="General">
                  <c:v>68</c:v>
                </c:pt>
                <c:pt idx="5">
                  <c:v>66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 formatCode="General">
                  <c:v>11</c:v>
                </c:pt>
                <c:pt idx="1">
                  <c:v>12</c:v>
                </c:pt>
                <c:pt idx="2">
                  <c:v>12</c:v>
                </c:pt>
                <c:pt idx="3" formatCode="General">
                  <c:v>13</c:v>
                </c:pt>
                <c:pt idx="4" formatCode="General">
                  <c:v>13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2852480"/>
        <c:axId val="142854016"/>
      </c:barChart>
      <c:catAx>
        <c:axId val="14285248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28540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285401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285248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566"/>
          <c:y val="0.86763137521479738"/>
          <c:w val="0.52703980752406165"/>
          <c:h val="9.788817764685862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Kyllä, tietää hyvin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Kevät 2009</c:v>
                </c:pt>
                <c:pt idx="1">
                  <c:v>Kevät 2010</c:v>
                </c:pt>
                <c:pt idx="2">
                  <c:v>Kevät 2011</c:v>
                </c:pt>
                <c:pt idx="3">
                  <c:v>Kevät 2012</c:v>
                </c:pt>
                <c:pt idx="4">
                  <c:v>Kevät 2013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30</c:v>
                </c:pt>
                <c:pt idx="2">
                  <c:v>31</c:v>
                </c:pt>
                <c:pt idx="3" formatCode="0">
                  <c:v>29</c:v>
                </c:pt>
                <c:pt idx="4" formatCode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Kyllä, tietää siitä jonkin verran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Kevät 2009</c:v>
                </c:pt>
                <c:pt idx="1">
                  <c:v>Kevät 2010</c:v>
                </c:pt>
                <c:pt idx="2">
                  <c:v>Kevät 2011</c:v>
                </c:pt>
                <c:pt idx="3">
                  <c:v>Kevät 2012</c:v>
                </c:pt>
                <c:pt idx="4">
                  <c:v>Kevät 2013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21</c:v>
                </c:pt>
                <c:pt idx="3" formatCode="0">
                  <c:v>23</c:v>
                </c:pt>
                <c:pt idx="4" formatCode="0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kuullut vain nimeltä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Kevät 2009</c:v>
                </c:pt>
                <c:pt idx="1">
                  <c:v>Kevät 2010</c:v>
                </c:pt>
                <c:pt idx="2">
                  <c:v>Kevät 2011</c:v>
                </c:pt>
                <c:pt idx="3">
                  <c:v>Kevät 2012</c:v>
                </c:pt>
                <c:pt idx="4">
                  <c:v>Kevät 2013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 formatCode="0">
                  <c:v>11</c:v>
                </c:pt>
                <c:pt idx="4" formatCode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Ei tiedä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Kevät 2009</c:v>
                </c:pt>
                <c:pt idx="1">
                  <c:v>Kevät 2010</c:v>
                </c:pt>
                <c:pt idx="2">
                  <c:v>Kevät 2011</c:v>
                </c:pt>
                <c:pt idx="3">
                  <c:v>Kevät 2012</c:v>
                </c:pt>
                <c:pt idx="4">
                  <c:v>Kevät 2013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23</c:v>
                </c:pt>
                <c:pt idx="1">
                  <c:v>16</c:v>
                </c:pt>
                <c:pt idx="2">
                  <c:v>13</c:v>
                </c:pt>
                <c:pt idx="3" formatCode="0">
                  <c:v>10</c:v>
                </c:pt>
                <c:pt idx="4" formatCode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Saa jo e-laskuja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Kevät 2009</c:v>
                </c:pt>
                <c:pt idx="1">
                  <c:v>Kevät 2010</c:v>
                </c:pt>
                <c:pt idx="2">
                  <c:v>Kevät 2011</c:v>
                </c:pt>
                <c:pt idx="3">
                  <c:v>Kevät 2012</c:v>
                </c:pt>
                <c:pt idx="4">
                  <c:v>Kevät 2013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17</c:v>
                </c:pt>
                <c:pt idx="1">
                  <c:v>21</c:v>
                </c:pt>
                <c:pt idx="2">
                  <c:v>25</c:v>
                </c:pt>
                <c:pt idx="3" formatCode="0">
                  <c:v>28</c:v>
                </c:pt>
                <c:pt idx="4" formatCode="0">
                  <c:v>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3675776"/>
        <c:axId val="143677312"/>
      </c:barChart>
      <c:catAx>
        <c:axId val="14367577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3677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367731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367577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566"/>
          <c:y val="0.86763137521479761"/>
          <c:w val="0.52703980752406165"/>
          <c:h val="9.626427991465104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2"/>
          <c:y val="1.5925455554614821E-2"/>
          <c:w val="0.52719127296588553"/>
          <c:h val="0.78600250237537561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Sheet1!$C$1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65</c:v>
                </c:pt>
                <c:pt idx="1">
                  <c:v>21</c:v>
                </c:pt>
                <c:pt idx="3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Kevät 2003</c:v>
                </c:pt>
              </c:strCache>
            </c:strRef>
          </c:tx>
          <c:spPr>
            <a:solidFill>
              <a:srgbClr val="01B2E5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58</c:v>
                </c:pt>
                <c:pt idx="1">
                  <c:v>30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Kevät 2004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48</c:v>
                </c:pt>
                <c:pt idx="1">
                  <c:v>41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2"/>
          <c:order val="3"/>
          <c:tx>
            <c:strRef>
              <c:f>Sheet1!$I$1</c:f>
              <c:strCache>
                <c:ptCount val="1"/>
                <c:pt idx="0">
                  <c:v>Kevät 2006</c:v>
                </c:pt>
              </c:strCache>
            </c:strRef>
          </c:tx>
          <c:spPr>
            <a:solidFill>
              <a:srgbClr val="395AA8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43</c:v>
                </c:pt>
                <c:pt idx="1">
                  <c:v>45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ser>
          <c:idx val="3"/>
          <c:order val="4"/>
          <c:tx>
            <c:strRef>
              <c:f>Sheet1!$K$1</c:f>
              <c:strCache>
                <c:ptCount val="1"/>
                <c:pt idx="0">
                  <c:v>Kevät 2008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Sheet1!$K$2:$K$5</c:f>
              <c:numCache>
                <c:formatCode>0</c:formatCode>
                <c:ptCount val="4"/>
                <c:pt idx="0">
                  <c:v>37</c:v>
                </c:pt>
                <c:pt idx="1">
                  <c:v>49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</c:ser>
        <c:ser>
          <c:idx val="4"/>
          <c:order val="5"/>
          <c:tx>
            <c:strRef>
              <c:f>Sheet1!$L$1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Sheet1!$L$2:$L$5</c:f>
              <c:numCache>
                <c:formatCode>0</c:formatCode>
                <c:ptCount val="4"/>
                <c:pt idx="0">
                  <c:v>35</c:v>
                </c:pt>
                <c:pt idx="1">
                  <c:v>45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</c:ser>
        <c:ser>
          <c:idx val="5"/>
          <c:order val="6"/>
          <c:tx>
            <c:strRef>
              <c:f>Sheet1!$M$1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Sheet1!$M$2:$M$5</c:f>
              <c:numCache>
                <c:formatCode>0</c:formatCode>
                <c:ptCount val="4"/>
                <c:pt idx="0">
                  <c:v>32</c:v>
                </c:pt>
                <c:pt idx="1">
                  <c:v>52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  <c:ser>
          <c:idx val="6"/>
          <c:order val="7"/>
          <c:tx>
            <c:strRef>
              <c:f>Sheet1!$N$1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Sheet1!$N$2:$N$5</c:f>
              <c:numCache>
                <c:formatCode>General</c:formatCode>
                <c:ptCount val="4"/>
                <c:pt idx="0">
                  <c:v>28</c:v>
                </c:pt>
                <c:pt idx="1">
                  <c:v>53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  <c:ser>
          <c:idx val="7"/>
          <c:order val="8"/>
          <c:tx>
            <c:strRef>
              <c:f>Sheet1!$O$1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Sheet1!$O$2:$O$5</c:f>
              <c:numCache>
                <c:formatCode>0</c:formatCode>
                <c:ptCount val="4"/>
                <c:pt idx="0">
                  <c:v>28</c:v>
                </c:pt>
                <c:pt idx="1">
                  <c:v>54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ser>
          <c:idx val="8"/>
          <c:order val="9"/>
          <c:tx>
            <c:strRef>
              <c:f>Sheet1!$P$1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Sheet1!$P$2:$P$5</c:f>
              <c:numCache>
                <c:formatCode>0</c:formatCode>
                <c:ptCount val="4"/>
                <c:pt idx="0">
                  <c:v>26</c:v>
                </c:pt>
                <c:pt idx="1">
                  <c:v>52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3776000"/>
        <c:axId val="143392768"/>
      </c:barChart>
      <c:catAx>
        <c:axId val="143776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339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339276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4377600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76"/>
          <c:y val="0.86891955709837942"/>
          <c:w val="0.52496128608923887"/>
          <c:h val="9.5978513438508092E-2"/>
        </c:manualLayout>
      </c:layout>
      <c:overlay val="0"/>
      <c:spPr>
        <a:solidFill>
          <a:schemeClr val="bg1"/>
        </a:solidFill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008"/>
          <c:h val="0.6804269340433166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15-19 (n=177)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36</c:v>
                </c:pt>
                <c:pt idx="1">
                  <c:v>23</c:v>
                </c:pt>
                <c:pt idx="2">
                  <c:v>38</c:v>
                </c:pt>
                <c:pt idx="3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20-24 (n=210)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</c:v>
                </c:pt>
                <c:pt idx="1">
                  <c:v>38</c:v>
                </c:pt>
                <c:pt idx="2">
                  <c:v>46</c:v>
                </c:pt>
                <c:pt idx="3">
                  <c:v>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25-34 (n=406)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</c:v>
                </c:pt>
                <c:pt idx="1">
                  <c:v>63</c:v>
                </c:pt>
                <c:pt idx="2">
                  <c:v>19</c:v>
                </c:pt>
                <c:pt idx="3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35-44 (n=380)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17</c:v>
                </c:pt>
                <c:pt idx="1">
                  <c:v>67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45-54 (n=447)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27</c:v>
                </c:pt>
                <c:pt idx="1">
                  <c:v>60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55-64 (n=456)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39</c:v>
                </c:pt>
                <c:pt idx="1">
                  <c:v>48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65-74 (n=323)</c:v>
                </c:pt>
              </c:strCache>
            </c:strRef>
          </c:tx>
          <c:spPr>
            <a:solidFill>
              <a:srgbClr val="395AA8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42</c:v>
                </c:pt>
                <c:pt idx="1">
                  <c:v>44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3561856"/>
        <c:axId val="143563392"/>
      </c:barChart>
      <c:catAx>
        <c:axId val="14356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35633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3563392"/>
        <c:scaling>
          <c:orientation val="minMax"/>
          <c:max val="10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356185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883476912016284"/>
          <c:y val="0.86763137521479816"/>
          <c:w val="0.76838744186214369"/>
          <c:h val="9.6323759889726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63"/>
          <c:y val="1.5925455554614821E-2"/>
          <c:w val="0.52719127296588586"/>
          <c:h val="0.78600250237537561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Kyllä, pelkästään kotimaasta</c:v>
                </c:pt>
                <c:pt idx="1">
                  <c:v>Kyllä, pelkästään ulkomailta</c:v>
                </c:pt>
                <c:pt idx="2">
                  <c:v>Sekä ulkomailta että kotimaasta</c:v>
                </c:pt>
                <c:pt idx="3">
                  <c:v>Ei kummastakaan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2</c:v>
                </c:pt>
                <c:pt idx="2">
                  <c:v>30</c:v>
                </c:pt>
                <c:pt idx="3">
                  <c:v>41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Kyllä, pelkästään kotimaasta</c:v>
                </c:pt>
                <c:pt idx="1">
                  <c:v>Kyllä, pelkästään ulkomailta</c:v>
                </c:pt>
                <c:pt idx="2">
                  <c:v>Sekä ulkomailta että kotimaasta</c:v>
                </c:pt>
                <c:pt idx="3">
                  <c:v>Ei kummastakaan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27</c:v>
                </c:pt>
                <c:pt idx="1">
                  <c:v>3</c:v>
                </c:pt>
                <c:pt idx="2">
                  <c:v>39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4172160"/>
        <c:axId val="144173696"/>
      </c:barChart>
      <c:catAx>
        <c:axId val="144172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4173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417369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4417216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93"/>
          <c:y val="0.86891955709837976"/>
          <c:w val="0.52496128608923887"/>
          <c:h val="9.5978513438508037E-2"/>
        </c:manualLayout>
      </c:layout>
      <c:overlay val="0"/>
      <c:spPr>
        <a:solidFill>
          <a:schemeClr val="bg1"/>
        </a:solidFill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74"/>
          <c:y val="1.5925455554614821E-2"/>
          <c:w val="0.52719127296588608"/>
          <c:h val="0.78600250237537561"/>
        </c:manualLayout>
      </c:layout>
      <c:barChart>
        <c:barDir val="bar"/>
        <c:grouping val="clustered"/>
        <c:varyColors val="0"/>
        <c:ser>
          <c:idx val="9"/>
          <c:order val="0"/>
          <c:tx>
            <c:strRef>
              <c:f>Sheet1!$B$1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Verkkomaksu/pankkitunnusten käyttäminen</c:v>
                </c:pt>
                <c:pt idx="1">
                  <c:v>Luottokortilla/luottokorttiominaisuudella/
credit-ominaisuudella maksaminen</c:v>
                </c:pt>
                <c:pt idx="2">
                  <c:v>Paperilaskulla/tilisiirrolla maksaminen</c:v>
                </c:pt>
                <c:pt idx="3">
                  <c:v>Kortin pankkikorttiominaisuudella/debit-ominaisuudella tai Visa Electronilla maksam.</c:v>
                </c:pt>
                <c:pt idx="4">
                  <c:v>PayPalin kautta maksaminen</c:v>
                </c:pt>
                <c:pt idx="5">
                  <c:v>Jollakin muulla tavalla maksaminen</c:v>
                </c:pt>
                <c:pt idx="6">
                  <c:v>Ei osaa sanoa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63</c:v>
                </c:pt>
                <c:pt idx="1">
                  <c:v>46</c:v>
                </c:pt>
                <c:pt idx="2">
                  <c:v>30</c:v>
                </c:pt>
                <c:pt idx="3">
                  <c:v>17</c:v>
                </c:pt>
                <c:pt idx="4">
                  <c:v>11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Verkkomaksu/pankkitunnusten käyttäminen</c:v>
                </c:pt>
                <c:pt idx="1">
                  <c:v>Luottokortilla/luottokorttiominaisuudella/
credit-ominaisuudella maksaminen</c:v>
                </c:pt>
                <c:pt idx="2">
                  <c:v>Paperilaskulla/tilisiirrolla maksaminen</c:v>
                </c:pt>
                <c:pt idx="3">
                  <c:v>Kortin pankkikorttiominaisuudella/debit-ominaisuudella tai Visa Electronilla maksam.</c:v>
                </c:pt>
                <c:pt idx="4">
                  <c:v>PayPalin kautta maksaminen</c:v>
                </c:pt>
                <c:pt idx="5">
                  <c:v>Jollakin muulla tavalla maksaminen</c:v>
                </c:pt>
                <c:pt idx="6">
                  <c:v>Ei osaa sanoa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69</c:v>
                </c:pt>
                <c:pt idx="1">
                  <c:v>42</c:v>
                </c:pt>
                <c:pt idx="2">
                  <c:v>32</c:v>
                </c:pt>
                <c:pt idx="3">
                  <c:v>19</c:v>
                </c:pt>
                <c:pt idx="4">
                  <c:v>14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4255232"/>
        <c:axId val="144281600"/>
      </c:barChart>
      <c:catAx>
        <c:axId val="144255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42816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428160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4425523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704"/>
          <c:y val="0.86891955709837998"/>
          <c:w val="0.52496128608923887"/>
          <c:h val="9.5978513438508023E-2"/>
        </c:manualLayout>
      </c:layout>
      <c:overlay val="0"/>
      <c:spPr>
        <a:solidFill>
          <a:schemeClr val="bg1"/>
        </a:solidFill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9"/>
          <c:y val="1.5925455554614821E-2"/>
          <c:w val="0.52719127296588653"/>
          <c:h val="0.78600250237537561"/>
        </c:manualLayout>
      </c:layout>
      <c:barChart>
        <c:barDir val="bar"/>
        <c:grouping val="stacked"/>
        <c:varyColors val="0"/>
        <c:ser>
          <c:idx val="9"/>
          <c:order val="0"/>
          <c:tx>
            <c:strRef>
              <c:f>Sheet1!$B$1</c:f>
              <c:strCache>
                <c:ptCount val="1"/>
                <c:pt idx="0">
                  <c:v>Tavallisin käteisen nostotapa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Automaatista</c:v>
                </c:pt>
                <c:pt idx="1">
                  <c:v>Pankin konttorista</c:v>
                </c:pt>
                <c:pt idx="2">
                  <c:v>Kaupan kassalta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89.25</c:v>
                </c:pt>
                <c:pt idx="1">
                  <c:v>3.63</c:v>
                </c:pt>
                <c:pt idx="2">
                  <c:v>0.54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Muut käytetyt nostotavat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Automaatista</c:v>
                </c:pt>
                <c:pt idx="1">
                  <c:v>Pankin konttorista</c:v>
                </c:pt>
                <c:pt idx="2">
                  <c:v>Kaupan kassalta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18</c:v>
                </c:pt>
                <c:pt idx="2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Automaatista</c:v>
                </c:pt>
                <c:pt idx="1">
                  <c:v>Pankin konttorista</c:v>
                </c:pt>
                <c:pt idx="2">
                  <c:v>Kaupan kassalta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90.29</c:v>
                </c:pt>
                <c:pt idx="1">
                  <c:v>21.84</c:v>
                </c:pt>
                <c:pt idx="2">
                  <c:v>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3883264"/>
        <c:axId val="143889152"/>
      </c:barChart>
      <c:catAx>
        <c:axId val="143883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3889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38891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4388326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48393482064743"/>
          <c:y val="0.87056867891513567"/>
          <c:w val="0.52532130358705154"/>
          <c:h val="9.3589027178054715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11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0"/>
          <c:order val="0"/>
          <c:tx>
            <c:strRef>
              <c:f>Sheet1!$M$1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(Sheet1!$A$2:$A$6;Sheet1!$A$9)</c:f>
              <c:strCache>
                <c:ptCount val="6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Vapaaehtoisissa yksilöllisissä eläkevakuutuksissa</c:v>
                </c:pt>
                <c:pt idx="5">
                  <c:v>Säästö- ja sijoitusvakuutuksissa</c:v>
                </c:pt>
              </c:strCache>
            </c:strRef>
          </c:cat>
          <c:val>
            <c:numRef>
              <c:f>(Sheet1!$M$2:$M$6;Sheet1!$M$9)</c:f>
              <c:numCache>
                <c:formatCode>0</c:formatCode>
                <c:ptCount val="6"/>
                <c:pt idx="0">
                  <c:v>34</c:v>
                </c:pt>
                <c:pt idx="1">
                  <c:v>26</c:v>
                </c:pt>
                <c:pt idx="2">
                  <c:v>17</c:v>
                </c:pt>
                <c:pt idx="3">
                  <c:v>13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Sheet1!$N$1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(Sheet1!$A$2:$A$6;Sheet1!$A$9)</c:f>
              <c:strCache>
                <c:ptCount val="6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Vapaaehtoisissa yksilöllisissä eläkevakuutuksissa</c:v>
                </c:pt>
                <c:pt idx="5">
                  <c:v>Säästö- ja sijoitusvakuutuksissa</c:v>
                </c:pt>
              </c:strCache>
            </c:strRef>
          </c:cat>
          <c:val>
            <c:numRef>
              <c:f>(Sheet1!$N$2:$N$6;Sheet1!$N$9)</c:f>
              <c:numCache>
                <c:formatCode>General</c:formatCode>
                <c:ptCount val="6"/>
                <c:pt idx="0">
                  <c:v>34</c:v>
                </c:pt>
                <c:pt idx="1">
                  <c:v>27</c:v>
                </c:pt>
                <c:pt idx="2">
                  <c:v>18</c:v>
                </c:pt>
                <c:pt idx="3">
                  <c:v>15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Sheet1!$O$1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(Sheet1!$A$2:$A$6;Sheet1!$A$9)</c:f>
              <c:strCache>
                <c:ptCount val="6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Vapaaehtoisissa yksilöllisissä eläkevakuutuksissa</c:v>
                </c:pt>
                <c:pt idx="5">
                  <c:v>Säästö- ja sijoitusvakuutuksissa</c:v>
                </c:pt>
              </c:strCache>
            </c:strRef>
          </c:cat>
          <c:val>
            <c:numRef>
              <c:f>(Sheet1!$O$2:$O$6;Sheet1!$O$9)</c:f>
              <c:numCache>
                <c:formatCode>General</c:formatCode>
                <c:ptCount val="6"/>
                <c:pt idx="0">
                  <c:v>34</c:v>
                </c:pt>
                <c:pt idx="1">
                  <c:v>29</c:v>
                </c:pt>
                <c:pt idx="2">
                  <c:v>19</c:v>
                </c:pt>
                <c:pt idx="3">
                  <c:v>17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</c:ser>
        <c:ser>
          <c:idx val="2"/>
          <c:order val="3"/>
          <c:tx>
            <c:strRef>
              <c:f>Sheet1!$P$1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(Sheet1!$A$2:$A$6;Sheet1!$A$9)</c:f>
              <c:strCache>
                <c:ptCount val="6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Vapaaehtoisissa yksilöllisissä eläkevakuutuksissa</c:v>
                </c:pt>
                <c:pt idx="5">
                  <c:v>Säästö- ja sijoitusvakuutuksissa</c:v>
                </c:pt>
              </c:strCache>
            </c:strRef>
          </c:cat>
          <c:val>
            <c:numRef>
              <c:f>(Sheet1!$P$2:$P$6;Sheet1!$P$9)</c:f>
              <c:numCache>
                <c:formatCode>General</c:formatCode>
                <c:ptCount val="6"/>
                <c:pt idx="0">
                  <c:v>37</c:v>
                </c:pt>
                <c:pt idx="1">
                  <c:v>29</c:v>
                </c:pt>
                <c:pt idx="2">
                  <c:v>17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ser>
          <c:idx val="3"/>
          <c:order val="4"/>
          <c:tx>
            <c:strRef>
              <c:f>Sheet1!$Q$1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(Sheet1!$A$2:$A$6;Sheet1!$A$9)</c:f>
              <c:strCache>
                <c:ptCount val="6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Vapaaehtoisissa yksilöllisissä eläkevakuutuksissa</c:v>
                </c:pt>
                <c:pt idx="5">
                  <c:v>Säästö- ja sijoitusvakuutuksissa</c:v>
                </c:pt>
              </c:strCache>
            </c:strRef>
          </c:cat>
          <c:val>
            <c:numRef>
              <c:f>(Sheet1!$Q$2:$Q$6;Sheet1!$Q$9)</c:f>
              <c:numCache>
                <c:formatCode>General</c:formatCode>
                <c:ptCount val="6"/>
                <c:pt idx="0">
                  <c:v>37</c:v>
                </c:pt>
                <c:pt idx="1">
                  <c:v>31</c:v>
                </c:pt>
                <c:pt idx="2">
                  <c:v>19</c:v>
                </c:pt>
                <c:pt idx="3">
                  <c:v>16</c:v>
                </c:pt>
                <c:pt idx="4">
                  <c:v>10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5624064"/>
        <c:axId val="145646336"/>
      </c:barChart>
      <c:catAx>
        <c:axId val="145624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56463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564633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562406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47"/>
          <c:y val="0.86763137521479761"/>
          <c:w val="0.52688325972039152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053"/>
          <c:h val="0.6804269340433166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15-19 (n=177)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</c:v>
                </c:pt>
                <c:pt idx="1">
                  <c:v>1</c:v>
                </c:pt>
                <c:pt idx="2" formatCode="0.0">
                  <c:v>1.1305084745762712</c:v>
                </c:pt>
                <c:pt idx="3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20-24 (n=210)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91</c:v>
                </c:pt>
                <c:pt idx="1">
                  <c:v>0</c:v>
                </c:pt>
                <c:pt idx="2" formatCode="0.0">
                  <c:v>0.48</c:v>
                </c:pt>
                <c:pt idx="3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25-34 (n=406)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0">
                  <c:v>91</c:v>
                </c:pt>
                <c:pt idx="1">
                  <c:v>0</c:v>
                </c:pt>
                <c:pt idx="2" formatCode="0.0">
                  <c:v>0.24490147783251229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35-44 (n=380)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89</c:v>
                </c:pt>
                <c:pt idx="1">
                  <c:v>2</c:v>
                </c:pt>
                <c:pt idx="2" formatCode="0.0">
                  <c:v>0</c:v>
                </c:pt>
                <c:pt idx="3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45-54 (n=447)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92</c:v>
                </c:pt>
                <c:pt idx="1">
                  <c:v>2</c:v>
                </c:pt>
                <c:pt idx="2" formatCode="0.0">
                  <c:v>0.44456375838926177</c:v>
                </c:pt>
                <c:pt idx="3">
                  <c:v>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55-64 (n=456)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89</c:v>
                </c:pt>
                <c:pt idx="1">
                  <c:v>6</c:v>
                </c:pt>
                <c:pt idx="2" formatCode="0.0">
                  <c:v>0.43447368421052635</c:v>
                </c:pt>
                <c:pt idx="3">
                  <c:v>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65-74 (n=323)</c:v>
                </c:pt>
              </c:strCache>
            </c:strRef>
          </c:tx>
          <c:spPr>
            <a:solidFill>
              <a:srgbClr val="395AA8">
                <a:lumMod val="60000"/>
                <a:lumOff val="40000"/>
              </a:srgbClr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84</c:v>
                </c:pt>
                <c:pt idx="1">
                  <c:v>12</c:v>
                </c:pt>
                <c:pt idx="2" formatCode="0.0">
                  <c:v>1.2334984520123837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7043072"/>
        <c:axId val="147044608"/>
      </c:barChart>
      <c:catAx>
        <c:axId val="14704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70446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7044608"/>
        <c:scaling>
          <c:orientation val="minMax"/>
          <c:max val="10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704307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883476912016284"/>
          <c:y val="0.86763137521479861"/>
          <c:w val="0.76838744186214369"/>
          <c:h val="9.6323759889726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089"/>
          <c:y val="1.281104250457894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(Sheet1!$A$2:$A$4;Sheet1!$A$6:$A$15)</c:f>
              <c:strCache>
                <c:ptCount val="13"/>
                <c:pt idx="0">
                  <c:v>Helppoa, kätevää, vaivatonta</c:v>
                </c:pt>
                <c:pt idx="1">
                  <c:v>Automaatteja lähellä ja monissa paikoissa</c:v>
                </c:pt>
                <c:pt idx="2">
                  <c:v>Nopeaa</c:v>
                </c:pt>
                <c:pt idx="3">
                  <c:v>Tullut tavaksi</c:v>
                </c:pt>
                <c:pt idx="4">
                  <c:v>Konttorissa käynti hankalaa</c:v>
                </c:pt>
                <c:pt idx="5">
                  <c:v>Muut vaihtoehdot eivät ole tuttuja/mahdollisia</c:v>
                </c:pt>
                <c:pt idx="6">
                  <c:v>Automaatti on aina auki</c:v>
                </c:pt>
                <c:pt idx="7">
                  <c:v>Kaupan kassalta nostaminen vielä vierasta</c:v>
                </c:pt>
                <c:pt idx="8">
                  <c:v>Automaattinosto maksuton</c:v>
                </c:pt>
                <c:pt idx="9">
                  <c:v>Näkee samalla tilitiedot</c:v>
                </c:pt>
                <c:pt idx="10">
                  <c:v>Turvallista/luotettavaa</c:v>
                </c:pt>
                <c:pt idx="11">
                  <c:v>Muu</c:v>
                </c:pt>
                <c:pt idx="12">
                  <c:v>Ei osaa sanoa</c:v>
                </c:pt>
              </c:strCache>
            </c:strRef>
          </c:cat>
          <c:val>
            <c:numRef>
              <c:f>(Sheet1!$B$2:$B$4;Sheet1!$B$6:$B$15)</c:f>
              <c:numCache>
                <c:formatCode>0</c:formatCode>
                <c:ptCount val="13"/>
                <c:pt idx="0">
                  <c:v>60</c:v>
                </c:pt>
                <c:pt idx="1">
                  <c:v>14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60109696"/>
        <c:axId val="160161792"/>
      </c:barChart>
      <c:catAx>
        <c:axId val="160109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601617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016179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6010969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fi-FI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"/>
          <c:y val="1.2811042504578946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Saa henkilökohtaista palvelua</c:v>
                </c:pt>
                <c:pt idx="1">
                  <c:v>Ei ole pankki-/automaattikorttia</c:v>
                </c:pt>
                <c:pt idx="2">
                  <c:v>Helpointa</c:v>
                </c:pt>
                <c:pt idx="3">
                  <c:v>Turvallista</c:v>
                </c:pt>
                <c:pt idx="4">
                  <c:v>Hoituu muun asioinnin yhteydessä</c:v>
                </c:pt>
                <c:pt idx="5">
                  <c:v>Saa sopivia seteleitä</c:v>
                </c:pt>
                <c:pt idx="6">
                  <c:v>Tullut tavaksi</c:v>
                </c:pt>
                <c:pt idx="7">
                  <c:v>Automaattia vaikea/epämiellyttävä käyttää</c:v>
                </c:pt>
                <c:pt idx="8">
                  <c:v>Konttori lähellä</c:v>
                </c:pt>
                <c:pt idx="9">
                  <c:v>Nostaa kerralla isomman summan</c:v>
                </c:pt>
                <c:pt idx="10">
                  <c:v>Paikkakunnalla ei ole automaattia</c:v>
                </c:pt>
                <c:pt idx="11">
                  <c:v>Muu</c:v>
                </c:pt>
                <c:pt idx="12">
                  <c:v>Ei osaa sanoa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18</c:v>
                </c:pt>
                <c:pt idx="1">
                  <c:v>15</c:v>
                </c:pt>
                <c:pt idx="2">
                  <c:v>13</c:v>
                </c:pt>
                <c:pt idx="3">
                  <c:v>13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2</c:v>
                </c:pt>
                <c:pt idx="11">
                  <c:v>2</c:v>
                </c:pt>
                <c:pt idx="12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59133696"/>
        <c:axId val="159136384"/>
      </c:barChart>
      <c:catAx>
        <c:axId val="1591336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591363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913638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5913369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39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5"/>
          <c:order val="0"/>
          <c:spPr>
            <a:solidFill>
              <a:schemeClr val="accent1"/>
            </a:solidFill>
          </c:spPr>
          <c:invertIfNegative val="0"/>
          <c:cat>
            <c:strRef>
              <c:f>(Sheet1!$G$1;Sheet1!$I$1:$O$1)</c:f>
              <c:strCache>
                <c:ptCount val="8"/>
                <c:pt idx="0">
                  <c:v>Kevät 2006</c:v>
                </c:pt>
                <c:pt idx="1">
                  <c:v>Kevät 2007</c:v>
                </c:pt>
                <c:pt idx="2">
                  <c:v>Kevät 2008</c:v>
                </c:pt>
                <c:pt idx="3">
                  <c:v>Kevät 2009</c:v>
                </c:pt>
                <c:pt idx="4">
                  <c:v>Kevät 2010</c:v>
                </c:pt>
                <c:pt idx="5">
                  <c:v>Kevät 2011</c:v>
                </c:pt>
                <c:pt idx="6">
                  <c:v>Kevät 2012</c:v>
                </c:pt>
                <c:pt idx="7">
                  <c:v>Kevät 2013</c:v>
                </c:pt>
              </c:strCache>
            </c:strRef>
          </c:cat>
          <c:val>
            <c:numRef>
              <c:f>(Sheet1!$G$2;Sheet1!$I$2:$O$2)</c:f>
              <c:numCache>
                <c:formatCode>General</c:formatCode>
                <c:ptCount val="8"/>
                <c:pt idx="0">
                  <c:v>39</c:v>
                </c:pt>
                <c:pt idx="1">
                  <c:v>43</c:v>
                </c:pt>
                <c:pt idx="2">
                  <c:v>44</c:v>
                </c:pt>
                <c:pt idx="3">
                  <c:v>48</c:v>
                </c:pt>
                <c:pt idx="4" formatCode="0">
                  <c:v>51</c:v>
                </c:pt>
                <c:pt idx="5" formatCode="0">
                  <c:v>43</c:v>
                </c:pt>
                <c:pt idx="6" formatCode="0">
                  <c:v>46</c:v>
                </c:pt>
                <c:pt idx="7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7241600"/>
        <c:axId val="147247488"/>
      </c:barChart>
      <c:catAx>
        <c:axId val="147241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7247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724748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724160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33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Sheet1!$K$1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Säästö-, sijoitus- tai muulle pankkitilille</c:v>
                </c:pt>
                <c:pt idx="1">
                  <c:v>Käyttötilille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</c:strCache>
            </c:strRef>
          </c:cat>
          <c:val>
            <c:numRef>
              <c:f>Sheet1!$K$2:$K$7</c:f>
              <c:numCache>
                <c:formatCode>0</c:formatCode>
                <c:ptCount val="6"/>
                <c:pt idx="0">
                  <c:v>26</c:v>
                </c:pt>
                <c:pt idx="1">
                  <c:v>12</c:v>
                </c:pt>
                <c:pt idx="2">
                  <c:v>8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5"/>
          <c:order val="1"/>
          <c:tx>
            <c:strRef>
              <c:f>Sheet1!$L$1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Säästö-, sijoitus- tai muulle pankkitilille</c:v>
                </c:pt>
                <c:pt idx="1">
                  <c:v>Käyttötilille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26</c:v>
                </c:pt>
                <c:pt idx="1">
                  <c:v>13</c:v>
                </c:pt>
                <c:pt idx="2">
                  <c:v>10</c:v>
                </c:pt>
                <c:pt idx="3">
                  <c:v>8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ser>
          <c:idx val="6"/>
          <c:order val="2"/>
          <c:tx>
            <c:strRef>
              <c:f>Sheet1!$M$1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Säästö-, sijoitus- tai muulle pankkitilille</c:v>
                </c:pt>
                <c:pt idx="1">
                  <c:v>Käyttötilille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</c:strCache>
            </c:strRef>
          </c:cat>
          <c:val>
            <c:numRef>
              <c:f>Sheet1!$M$2:$M$7</c:f>
              <c:numCache>
                <c:formatCode>General</c:formatCode>
                <c:ptCount val="6"/>
                <c:pt idx="0">
                  <c:v>20</c:v>
                </c:pt>
                <c:pt idx="1">
                  <c:v>11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ser>
          <c:idx val="7"/>
          <c:order val="3"/>
          <c:tx>
            <c:strRef>
              <c:f>Sheet1!$N$1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Säästö-, sijoitus- tai muulle pankkitilille</c:v>
                </c:pt>
                <c:pt idx="1">
                  <c:v>Käyttötilille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</c:strCache>
            </c:strRef>
          </c:cat>
          <c:val>
            <c:numRef>
              <c:f>Sheet1!$N$2:$N$7</c:f>
              <c:numCache>
                <c:formatCode>General</c:formatCode>
                <c:ptCount val="6"/>
                <c:pt idx="0">
                  <c:v>24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ser>
          <c:idx val="13"/>
          <c:order val="4"/>
          <c:tx>
            <c:strRef>
              <c:f>Sheet1!$O$1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Säästö-, sijoitus- tai muulle pankkitilille</c:v>
                </c:pt>
                <c:pt idx="1">
                  <c:v>Käyttötilille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</c:strCache>
            </c:strRef>
          </c:cat>
          <c:val>
            <c:numRef>
              <c:f>Sheet1!$O$2:$O$7</c:f>
              <c:numCache>
                <c:formatCode>General</c:formatCode>
                <c:ptCount val="6"/>
                <c:pt idx="0">
                  <c:v>26</c:v>
                </c:pt>
                <c:pt idx="1">
                  <c:v>13</c:v>
                </c:pt>
                <c:pt idx="2">
                  <c:v>10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6125952"/>
        <c:axId val="146128256"/>
      </c:barChart>
      <c:catAx>
        <c:axId val="146125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61282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6128256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61259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64"/>
          <c:y val="0.86763137521479783"/>
          <c:w val="0.52688325972039152"/>
          <c:h val="9.63974017636285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33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0"/>
          <c:order val="0"/>
          <c:tx>
            <c:strRef>
              <c:f>Sheet1!$B$1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Eläkeaikoja varten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54</c:v>
                </c:pt>
                <c:pt idx="1">
                  <c:v>23</c:v>
                </c:pt>
                <c:pt idx="2">
                  <c:v>19</c:v>
                </c:pt>
                <c:pt idx="3">
                  <c:v>15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</c:ser>
        <c:ser>
          <c:idx val="11"/>
          <c:order val="1"/>
          <c:tx>
            <c:strRef>
              <c:f>Sheet1!$C$1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Eläkeaikoja varten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56</c:v>
                </c:pt>
                <c:pt idx="1">
                  <c:v>28</c:v>
                </c:pt>
                <c:pt idx="2">
                  <c:v>24</c:v>
                </c:pt>
                <c:pt idx="3">
                  <c:v>17</c:v>
                </c:pt>
                <c:pt idx="4">
                  <c:v>10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12"/>
          <c:order val="2"/>
          <c:tx>
            <c:strRef>
              <c:f>Sheet1!$D$1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Eläkeaikoja varten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52</c:v>
                </c:pt>
                <c:pt idx="1">
                  <c:v>23</c:v>
                </c:pt>
                <c:pt idx="2">
                  <c:v>26</c:v>
                </c:pt>
                <c:pt idx="3">
                  <c:v>17</c:v>
                </c:pt>
                <c:pt idx="4">
                  <c:v>11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13"/>
          <c:order val="3"/>
          <c:tx>
            <c:strRef>
              <c:f>Sheet1!$E$1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Eläkeaikoja varten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55</c:v>
                </c:pt>
                <c:pt idx="1">
                  <c:v>25</c:v>
                </c:pt>
                <c:pt idx="2">
                  <c:v>20</c:v>
                </c:pt>
                <c:pt idx="3">
                  <c:v>18</c:v>
                </c:pt>
                <c:pt idx="4">
                  <c:v>9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Vararahastoksi tai pahanpäivän varalle</c:v>
                </c:pt>
                <c:pt idx="1">
                  <c:v>Erilaisten kulutustavaroiden hankkimiseksi</c:v>
                </c:pt>
                <c:pt idx="2">
                  <c:v>Eläkeaikoja varten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56</c:v>
                </c:pt>
                <c:pt idx="1">
                  <c:v>23</c:v>
                </c:pt>
                <c:pt idx="2">
                  <c:v>21</c:v>
                </c:pt>
                <c:pt idx="3">
                  <c:v>19</c:v>
                </c:pt>
                <c:pt idx="4">
                  <c:v>9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7438592"/>
        <c:axId val="147469824"/>
      </c:barChart>
      <c:catAx>
        <c:axId val="147438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474698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746982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4743859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64"/>
          <c:y val="0.86763137521479783"/>
          <c:w val="0.52688325972039152"/>
          <c:h val="9.632375988972601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11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(Sheet1!$B$30:$B$33;Sheet1!$B$35:$B$39;Sheet1!$B$41:$B$45;Sheet1!$B$47:$B$51;Sheet1!$B$53:$B$57;Sheet1!$B$59)</c:f>
              <c:strCache>
                <c:ptCount val="25"/>
                <c:pt idx="0">
                  <c:v>Kevät 2013</c:v>
                </c:pt>
                <c:pt idx="1">
                  <c:v>Kevät 2012</c:v>
                </c:pt>
                <c:pt idx="2">
                  <c:v>Kevät 2011</c:v>
                </c:pt>
                <c:pt idx="3">
                  <c:v>Kevät 2010</c:v>
                </c:pt>
                <c:pt idx="4">
                  <c:v>TUOTTO</c:v>
                </c:pt>
                <c:pt idx="5">
                  <c:v>Kevät 2013</c:v>
                </c:pt>
                <c:pt idx="6">
                  <c:v>Kevät 2012</c:v>
                </c:pt>
                <c:pt idx="7">
                  <c:v>Kevät 2011</c:v>
                </c:pt>
                <c:pt idx="8">
                  <c:v>Kevät 2010</c:v>
                </c:pt>
                <c:pt idx="9">
                  <c:v>RAHAKSI MUUTTAMISEN HELPPOUS</c:v>
                </c:pt>
                <c:pt idx="10">
                  <c:v>Kevät 2013</c:v>
                </c:pt>
                <c:pt idx="11">
                  <c:v>Kevät 2012</c:v>
                </c:pt>
                <c:pt idx="12">
                  <c:v>Kevät 2011</c:v>
                </c:pt>
                <c:pt idx="13">
                  <c:v>Kevät 2010</c:v>
                </c:pt>
                <c:pt idx="14">
                  <c:v>VAIVATTOMUUS</c:v>
                </c:pt>
                <c:pt idx="15">
                  <c:v>Kevät 2013</c:v>
                </c:pt>
                <c:pt idx="16">
                  <c:v>Kevät 2012</c:v>
                </c:pt>
                <c:pt idx="17">
                  <c:v>Kevät 2011</c:v>
                </c:pt>
                <c:pt idx="18">
                  <c:v>Kevät 2010</c:v>
                </c:pt>
                <c:pt idx="19">
                  <c:v>SIJOITUSKOHTEEN RISKITTÖMYYS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Kevät 2010</c:v>
                </c:pt>
                <c:pt idx="24">
                  <c:v>TURVALLISUUS</c:v>
                </c:pt>
              </c:strCache>
            </c:strRef>
          </c:cat>
          <c:val>
            <c:numRef>
              <c:f>(Sheet1!$C$30:$C$33;Sheet1!$C$35:$C$39;Sheet1!$C$41:$C$45;Sheet1!$C$47:$C$51;Sheet1!$C$53:$C$57;Sheet1!$C$59)</c:f>
              <c:numCache>
                <c:formatCode>General</c:formatCode>
                <c:ptCount val="25"/>
                <c:pt idx="0">
                  <c:v>39</c:v>
                </c:pt>
                <c:pt idx="1">
                  <c:v>39</c:v>
                </c:pt>
                <c:pt idx="2">
                  <c:v>43</c:v>
                </c:pt>
                <c:pt idx="3">
                  <c:v>44</c:v>
                </c:pt>
                <c:pt idx="5">
                  <c:v>41</c:v>
                </c:pt>
                <c:pt idx="6">
                  <c:v>43</c:v>
                </c:pt>
                <c:pt idx="7">
                  <c:v>44</c:v>
                </c:pt>
                <c:pt idx="8">
                  <c:v>43</c:v>
                </c:pt>
                <c:pt idx="10">
                  <c:v>49</c:v>
                </c:pt>
                <c:pt idx="11">
                  <c:v>47</c:v>
                </c:pt>
                <c:pt idx="12">
                  <c:v>46</c:v>
                </c:pt>
                <c:pt idx="13">
                  <c:v>48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60</c:v>
                </c:pt>
                <c:pt idx="20">
                  <c:v>70</c:v>
                </c:pt>
                <c:pt idx="21">
                  <c:v>70</c:v>
                </c:pt>
                <c:pt idx="22">
                  <c:v>72</c:v>
                </c:pt>
                <c:pt idx="23">
                  <c:v>72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(Sheet1!$B$30:$B$33;Sheet1!$B$35:$B$39;Sheet1!$B$41:$B$45;Sheet1!$B$47:$B$51;Sheet1!$B$53:$B$57;Sheet1!$B$59)</c:f>
              <c:strCache>
                <c:ptCount val="25"/>
                <c:pt idx="0">
                  <c:v>Kevät 2013</c:v>
                </c:pt>
                <c:pt idx="1">
                  <c:v>Kevät 2012</c:v>
                </c:pt>
                <c:pt idx="2">
                  <c:v>Kevät 2011</c:v>
                </c:pt>
                <c:pt idx="3">
                  <c:v>Kevät 2010</c:v>
                </c:pt>
                <c:pt idx="4">
                  <c:v>TUOTTO</c:v>
                </c:pt>
                <c:pt idx="5">
                  <c:v>Kevät 2013</c:v>
                </c:pt>
                <c:pt idx="6">
                  <c:v>Kevät 2012</c:v>
                </c:pt>
                <c:pt idx="7">
                  <c:v>Kevät 2011</c:v>
                </c:pt>
                <c:pt idx="8">
                  <c:v>Kevät 2010</c:v>
                </c:pt>
                <c:pt idx="9">
                  <c:v>RAHAKSI MUUTTAMISEN HELPPOUS</c:v>
                </c:pt>
                <c:pt idx="10">
                  <c:v>Kevät 2013</c:v>
                </c:pt>
                <c:pt idx="11">
                  <c:v>Kevät 2012</c:v>
                </c:pt>
                <c:pt idx="12">
                  <c:v>Kevät 2011</c:v>
                </c:pt>
                <c:pt idx="13">
                  <c:v>Kevät 2010</c:v>
                </c:pt>
                <c:pt idx="14">
                  <c:v>VAIVATTOMUUS</c:v>
                </c:pt>
                <c:pt idx="15">
                  <c:v>Kevät 2013</c:v>
                </c:pt>
                <c:pt idx="16">
                  <c:v>Kevät 2012</c:v>
                </c:pt>
                <c:pt idx="17">
                  <c:v>Kevät 2011</c:v>
                </c:pt>
                <c:pt idx="18">
                  <c:v>Kevät 2010</c:v>
                </c:pt>
                <c:pt idx="19">
                  <c:v>SIJOITUSKOHTEEN RISKITTÖMYYS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Kevät 2010</c:v>
                </c:pt>
                <c:pt idx="24">
                  <c:v>TURVALLISUUS</c:v>
                </c:pt>
              </c:strCache>
            </c:strRef>
          </c:cat>
          <c:val>
            <c:numRef>
              <c:f>(Sheet1!$D$30:$D$33;Sheet1!$D$35:$D$39;Sheet1!$D$41:$D$45;Sheet1!$D$47:$D$51;Sheet1!$D$53:$D$57;Sheet1!$D$59)</c:f>
              <c:numCache>
                <c:formatCode>General</c:formatCode>
                <c:ptCount val="25"/>
                <c:pt idx="0">
                  <c:v>47</c:v>
                </c:pt>
                <c:pt idx="1">
                  <c:v>46</c:v>
                </c:pt>
                <c:pt idx="2">
                  <c:v>43</c:v>
                </c:pt>
                <c:pt idx="3">
                  <c:v>45</c:v>
                </c:pt>
                <c:pt idx="5">
                  <c:v>42</c:v>
                </c:pt>
                <c:pt idx="6">
                  <c:v>42</c:v>
                </c:pt>
                <c:pt idx="7">
                  <c:v>40</c:v>
                </c:pt>
                <c:pt idx="8">
                  <c:v>43</c:v>
                </c:pt>
                <c:pt idx="10">
                  <c:v>39</c:v>
                </c:pt>
                <c:pt idx="11">
                  <c:v>42</c:v>
                </c:pt>
                <c:pt idx="12">
                  <c:v>41</c:v>
                </c:pt>
                <c:pt idx="13">
                  <c:v>43</c:v>
                </c:pt>
                <c:pt idx="15">
                  <c:v>33</c:v>
                </c:pt>
                <c:pt idx="16">
                  <c:v>32</c:v>
                </c:pt>
                <c:pt idx="17">
                  <c:v>29</c:v>
                </c:pt>
                <c:pt idx="18">
                  <c:v>32</c:v>
                </c:pt>
                <c:pt idx="20">
                  <c:v>23</c:v>
                </c:pt>
                <c:pt idx="21">
                  <c:v>24</c:v>
                </c:pt>
                <c:pt idx="22">
                  <c:v>21</c:v>
                </c:pt>
                <c:pt idx="23">
                  <c:v>23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(Sheet1!$B$30:$B$33;Sheet1!$B$35:$B$39;Sheet1!$B$41:$B$45;Sheet1!$B$47:$B$51;Sheet1!$B$53:$B$57;Sheet1!$B$59)</c:f>
              <c:strCache>
                <c:ptCount val="25"/>
                <c:pt idx="0">
                  <c:v>Kevät 2013</c:v>
                </c:pt>
                <c:pt idx="1">
                  <c:v>Kevät 2012</c:v>
                </c:pt>
                <c:pt idx="2">
                  <c:v>Kevät 2011</c:v>
                </c:pt>
                <c:pt idx="3">
                  <c:v>Kevät 2010</c:v>
                </c:pt>
                <c:pt idx="4">
                  <c:v>TUOTTO</c:v>
                </c:pt>
                <c:pt idx="5">
                  <c:v>Kevät 2013</c:v>
                </c:pt>
                <c:pt idx="6">
                  <c:v>Kevät 2012</c:v>
                </c:pt>
                <c:pt idx="7">
                  <c:v>Kevät 2011</c:v>
                </c:pt>
                <c:pt idx="8">
                  <c:v>Kevät 2010</c:v>
                </c:pt>
                <c:pt idx="9">
                  <c:v>RAHAKSI MUUTTAMISEN HELPPOUS</c:v>
                </c:pt>
                <c:pt idx="10">
                  <c:v>Kevät 2013</c:v>
                </c:pt>
                <c:pt idx="11">
                  <c:v>Kevät 2012</c:v>
                </c:pt>
                <c:pt idx="12">
                  <c:v>Kevät 2011</c:v>
                </c:pt>
                <c:pt idx="13">
                  <c:v>Kevät 2010</c:v>
                </c:pt>
                <c:pt idx="14">
                  <c:v>VAIVATTOMUUS</c:v>
                </c:pt>
                <c:pt idx="15">
                  <c:v>Kevät 2013</c:v>
                </c:pt>
                <c:pt idx="16">
                  <c:v>Kevät 2012</c:v>
                </c:pt>
                <c:pt idx="17">
                  <c:v>Kevät 2011</c:v>
                </c:pt>
                <c:pt idx="18">
                  <c:v>Kevät 2010</c:v>
                </c:pt>
                <c:pt idx="19">
                  <c:v>SIJOITUSKOHTEEN RISKITTÖMYYS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Kevät 2010</c:v>
                </c:pt>
                <c:pt idx="24">
                  <c:v>TURVALLISUUS</c:v>
                </c:pt>
              </c:strCache>
            </c:strRef>
          </c:cat>
          <c:val>
            <c:numRef>
              <c:f>(Sheet1!$E$30:$E$33;Sheet1!$E$35:$E$39;Sheet1!$E$41:$E$45;Sheet1!$E$47:$E$51;Sheet1!$E$53:$E$57;Sheet1!$E$59)</c:f>
              <c:numCache>
                <c:formatCode>General</c:formatCode>
                <c:ptCount val="25"/>
                <c:pt idx="0">
                  <c:v>13</c:v>
                </c:pt>
                <c:pt idx="1">
                  <c:v>14</c:v>
                </c:pt>
                <c:pt idx="2">
                  <c:v>12</c:v>
                </c:pt>
                <c:pt idx="3">
                  <c:v>10</c:v>
                </c:pt>
                <c:pt idx="5">
                  <c:v>15</c:v>
                </c:pt>
                <c:pt idx="6">
                  <c:v>14</c:v>
                </c:pt>
                <c:pt idx="7">
                  <c:v>14</c:v>
                </c:pt>
                <c:pt idx="8">
                  <c:v>13</c:v>
                </c:pt>
                <c:pt idx="10">
                  <c:v>10</c:v>
                </c:pt>
                <c:pt idx="11">
                  <c:v>10</c:v>
                </c:pt>
                <c:pt idx="12">
                  <c:v>11</c:v>
                </c:pt>
                <c:pt idx="13">
                  <c:v>9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20">
                  <c:v>6</c:v>
                </c:pt>
                <c:pt idx="21">
                  <c:v>5</c:v>
                </c:pt>
                <c:pt idx="22">
                  <c:v>5</c:v>
                </c:pt>
                <c:pt idx="23">
                  <c:v>4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(Sheet1!$B$30:$B$33;Sheet1!$B$35:$B$39;Sheet1!$B$41:$B$45;Sheet1!$B$47:$B$51;Sheet1!$B$53:$B$57;Sheet1!$B$59)</c:f>
              <c:strCache>
                <c:ptCount val="25"/>
                <c:pt idx="0">
                  <c:v>Kevät 2013</c:v>
                </c:pt>
                <c:pt idx="1">
                  <c:v>Kevät 2012</c:v>
                </c:pt>
                <c:pt idx="2">
                  <c:v>Kevät 2011</c:v>
                </c:pt>
                <c:pt idx="3">
                  <c:v>Kevät 2010</c:v>
                </c:pt>
                <c:pt idx="4">
                  <c:v>TUOTTO</c:v>
                </c:pt>
                <c:pt idx="5">
                  <c:v>Kevät 2013</c:v>
                </c:pt>
                <c:pt idx="6">
                  <c:v>Kevät 2012</c:v>
                </c:pt>
                <c:pt idx="7">
                  <c:v>Kevät 2011</c:v>
                </c:pt>
                <c:pt idx="8">
                  <c:v>Kevät 2010</c:v>
                </c:pt>
                <c:pt idx="9">
                  <c:v>RAHAKSI MUUTTAMISEN HELPPOUS</c:v>
                </c:pt>
                <c:pt idx="10">
                  <c:v>Kevät 2013</c:v>
                </c:pt>
                <c:pt idx="11">
                  <c:v>Kevät 2012</c:v>
                </c:pt>
                <c:pt idx="12">
                  <c:v>Kevät 2011</c:v>
                </c:pt>
                <c:pt idx="13">
                  <c:v>Kevät 2010</c:v>
                </c:pt>
                <c:pt idx="14">
                  <c:v>VAIVATTOMUUS</c:v>
                </c:pt>
                <c:pt idx="15">
                  <c:v>Kevät 2013</c:v>
                </c:pt>
                <c:pt idx="16">
                  <c:v>Kevät 2012</c:v>
                </c:pt>
                <c:pt idx="17">
                  <c:v>Kevät 2011</c:v>
                </c:pt>
                <c:pt idx="18">
                  <c:v>Kevät 2010</c:v>
                </c:pt>
                <c:pt idx="19">
                  <c:v>SIJOITUSKOHTEEN RISKITTÖMYYS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Kevät 2010</c:v>
                </c:pt>
                <c:pt idx="24">
                  <c:v>TURVALLISUUS</c:v>
                </c:pt>
              </c:strCache>
            </c:strRef>
          </c:cat>
          <c:val>
            <c:numRef>
              <c:f>(Sheet1!$F$30:$F$33;Sheet1!$F$35:$F$39;Sheet1!$F$41:$F$45;Sheet1!$F$47:$F$51;Sheet1!$F$53:$F$57;Sheet1!$F$59)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5">
                  <c:v>1</c:v>
                </c:pt>
                <c:pt idx="17">
                  <c:v>1</c:v>
                </c:pt>
                <c:pt idx="18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46388096"/>
        <c:axId val="146389632"/>
      </c:barChart>
      <c:catAx>
        <c:axId val="146388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463896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6389632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4638809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47"/>
          <c:y val="0.86763137521479761"/>
          <c:w val="0.52683426583926529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36BB-4BDA-E548-B9D6-2E26363761C0}" type="datetime1">
              <a:rPr/>
              <a:pPr/>
              <a:t>12/8/11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13F1-66D4-7148-8BA3-D21D1538B95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902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6B3D4-0EBC-FE4F-9A01-9FD400D2C6C7}" type="datetime1">
              <a:rPr/>
              <a:pPr/>
              <a:t>12/8/11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BEFDC-B6AE-5E4B-925E-95A1C650118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2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Vain yksi kulutusluotto </a:t>
            </a:r>
            <a:r>
              <a:rPr lang="fi-FI" dirty="0" err="1" smtClean="0"/>
              <a:t>kerraallaan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OTSIKKO</a:t>
            </a:r>
            <a:br>
              <a:rPr lang="fi-FI"/>
            </a:br>
            <a:r>
              <a:rPr lang="fi-FI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Paikka</a:t>
            </a:r>
          </a:p>
          <a:p>
            <a:r>
              <a:rPr lang="fi-FI"/>
              <a:t>Päivämäärä, aika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title</a:t>
            </a:r>
            <a:br>
              <a:rPr lang="fi-FI"/>
            </a:br>
            <a:r>
              <a:rPr lang="fi-FI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Name, title</a:t>
            </a:r>
          </a:p>
          <a:p>
            <a:r>
              <a:rPr lang="fi-FI"/>
              <a:t>Place</a:t>
            </a:r>
          </a:p>
          <a:p>
            <a:r>
              <a:rPr lang="fi-FI"/>
              <a:t>Date, time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K_ppt_majakka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79388" y="3009900"/>
            <a:ext cx="8785225" cy="9302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79388" y="195263"/>
            <a:ext cx="8785225" cy="27257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11" descr="tunnus 1_tom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6113" y="5029200"/>
            <a:ext cx="698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K_logo_tomi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6172200"/>
            <a:ext cx="3175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7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3500" y="32099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179388" y="190500"/>
            <a:ext cx="8785225" cy="936625"/>
          </a:xfrm>
          <a:prstGeom prst="rect">
            <a:avLst/>
          </a:prstGeom>
          <a:solidFill>
            <a:srgbClr val="A29B6C"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kern="0"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titel</a:t>
            </a:r>
            <a:br>
              <a:rPr lang="fi-FI"/>
            </a:br>
            <a:r>
              <a:rPr lang="fi-FI"/>
              <a:t>HÄR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Namn, titel</a:t>
            </a:r>
          </a:p>
          <a:p>
            <a:r>
              <a:rPr lang="fi-FI"/>
              <a:t>Plats</a:t>
            </a:r>
          </a:p>
          <a:p>
            <a:r>
              <a:rPr lang="fi-FI"/>
              <a:t>Datum, tid</a:t>
            </a:r>
          </a:p>
        </p:txBody>
      </p:sp>
      <p:sp>
        <p:nvSpPr>
          <p:cNvPr id="8" name="Suorakulmio 7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1339200"/>
            <a:ext cx="8382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23850" y="9000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xtBox 7"/>
          <p:cNvSpPr txBox="1"/>
          <p:nvPr/>
        </p:nvSpPr>
        <p:spPr>
          <a:xfrm>
            <a:off x="323528" y="6459379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120417-C1C7-4801-8E1C-70EFB633E335}" type="slidenum">
              <a:rPr lang="fi-FI" sz="1000" b="1" i="0" smtClean="0">
                <a:solidFill>
                  <a:schemeClr val="accent1"/>
                </a:solidFill>
              </a:rPr>
              <a:pPr/>
              <a:t>‹#›</a:t>
            </a:fld>
            <a:endParaRPr lang="fi-FI" sz="1000" b="1" i="0" dirty="0">
              <a:solidFill>
                <a:schemeClr val="accent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82" y="6069505"/>
            <a:ext cx="419682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6" r:id="rId9"/>
    <p:sldLayoutId id="2147483670" r:id="rId10"/>
    <p:sldLayoutId id="2147483671" r:id="rId11"/>
    <p:sldLayoutId id="2147483672" r:id="rId12"/>
    <p:sldLayoutId id="2147483673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4" r:id="rId23"/>
    <p:sldLayoutId id="214748367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1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7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2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8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55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8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429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395AA8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842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5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SÄÄSTÄMINEN, LUOTONKÄYTTÖ JA MAKSUTAVAT 2013</a:t>
            </a:r>
            <a:endParaRPr lang="fi-FI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fi-FI" dirty="0" smtClean="0"/>
              <a:t>Esitys 24.4.2013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AIKOO SÄÄSTÄÄ TAI SIJOITTAA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Aiotteko seuraavien 12 kuukauden aikana säästää tai sijoittaa varoja?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  <a:tabLst>
                <a:tab pos="85725" algn="l"/>
              </a:tabLst>
            </a:pPr>
            <a:r>
              <a:rPr lang="fi-FI" sz="1100" dirty="0" err="1" smtClean="0"/>
              <a:t>kyllä-osuudet</a:t>
            </a:r>
            <a:r>
              <a:rPr lang="fi-FI" sz="1100" dirty="0" smtClean="0"/>
              <a:t> - </a:t>
            </a:r>
            <a:r>
              <a:rPr lang="fi-FI" sz="1100" b="0" dirty="0" smtClean="0">
                <a:solidFill>
                  <a:schemeClr val="tx1"/>
                </a:solidFill>
              </a:rPr>
              <a:t>% 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7" name="Ylänuoli 6"/>
          <p:cNvSpPr/>
          <p:nvPr/>
        </p:nvSpPr>
        <p:spPr bwMode="auto">
          <a:xfrm>
            <a:off x="6095865" y="5429019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6084168" y="1700808"/>
            <a:ext cx="237626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/>
              <a:t>Kasvua eniten:</a:t>
            </a:r>
          </a:p>
          <a:p>
            <a:pPr>
              <a:buFont typeface="Courier New" pitchFamily="49" charset="0"/>
              <a:buChar char="o"/>
            </a:pPr>
            <a:r>
              <a:rPr lang="fi-FI" sz="1200" dirty="0" smtClean="0"/>
              <a:t> alle 25 -vuotiaat nuoret</a:t>
            </a:r>
          </a:p>
          <a:p>
            <a:pPr>
              <a:buFont typeface="Courier New" pitchFamily="49" charset="0"/>
              <a:buChar char="o"/>
            </a:pPr>
            <a:r>
              <a:rPr lang="fi-FI" sz="1200" dirty="0" smtClean="0"/>
              <a:t> 35-39 -vuotiaat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200" dirty="0" smtClean="0"/>
              <a:t> 50-54 -vuotiaat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AIOTUT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seuraavista kohteista aiotte säästää tai sijoittaa?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8" name="Tekstikehys 7"/>
          <p:cNvSpPr txBox="1"/>
          <p:nvPr/>
        </p:nvSpPr>
        <p:spPr>
          <a:xfrm>
            <a:off x="4499992" y="5127575"/>
            <a:ext cx="21602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err="1" smtClean="0"/>
              <a:t>PS-tuotteisiin</a:t>
            </a:r>
            <a:r>
              <a:rPr lang="fi-FI" sz="1200" b="1" u="sng" dirty="0" smtClean="0"/>
              <a:t>:</a:t>
            </a:r>
            <a:r>
              <a:rPr lang="fi-FI" sz="12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fi-FI" sz="1200" dirty="0" smtClean="0"/>
              <a:t> 1 % (kuten v. 2011 ja 2012)</a:t>
            </a:r>
            <a:endParaRPr lang="fi-FI" sz="1200" b="0" dirty="0">
              <a:solidFill>
                <a:schemeClr val="tx1"/>
              </a:solidFill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6282332" y="3228559"/>
            <a:ext cx="209321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Pörssiosakkeiden suosio kasvanut eniten: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35-44 -vuotiaat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50-54 -vuotiaat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6282332" y="1700808"/>
            <a:ext cx="209321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Tilisäästämisen suosio lisääntynyt erityisesti: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20-24 -vuotiaat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70-74 -vuotiaat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6282332" y="2549322"/>
            <a:ext cx="2093216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Sijoitusrahastojen suosio lisääntynyt etenkin: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yli 50-vuotiailla</a:t>
            </a:r>
          </a:p>
        </p:txBody>
      </p:sp>
      <p:sp>
        <p:nvSpPr>
          <p:cNvPr id="12" name="Ylänuoli 11"/>
          <p:cNvSpPr/>
          <p:nvPr/>
        </p:nvSpPr>
        <p:spPr bwMode="auto">
          <a:xfrm>
            <a:off x="4499992" y="3412795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4" name="Ylänuoli 13"/>
          <p:cNvSpPr/>
          <p:nvPr/>
        </p:nvSpPr>
        <p:spPr bwMode="auto">
          <a:xfrm>
            <a:off x="4355976" y="4104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5" name="Ylänuoli 14"/>
          <p:cNvSpPr/>
          <p:nvPr/>
        </p:nvSpPr>
        <p:spPr bwMode="auto">
          <a:xfrm>
            <a:off x="4788024" y="270892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6" name="Ylänuoli 15"/>
          <p:cNvSpPr/>
          <p:nvPr/>
        </p:nvSpPr>
        <p:spPr bwMode="auto">
          <a:xfrm>
            <a:off x="5735825" y="2060848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7" name="Tekstikehys 16"/>
          <p:cNvSpPr txBox="1"/>
          <p:nvPr/>
        </p:nvSpPr>
        <p:spPr>
          <a:xfrm>
            <a:off x="6282332" y="4077072"/>
            <a:ext cx="20916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dirty="0" smtClean="0">
                <a:solidFill>
                  <a:schemeClr val="tx1"/>
                </a:solidFill>
              </a:rPr>
              <a:t>Hajauttaminen</a:t>
            </a:r>
            <a:r>
              <a:rPr lang="fi-FI" sz="1100" b="0" dirty="0" smtClean="0">
                <a:solidFill>
                  <a:schemeClr val="tx1"/>
                </a:solidFill>
              </a:rPr>
              <a:t> </a:t>
            </a:r>
            <a:r>
              <a:rPr lang="fi-FI" sz="1100" b="1" dirty="0" smtClean="0">
                <a:solidFill>
                  <a:schemeClr val="tx1"/>
                </a:solidFill>
              </a:rPr>
              <a:t>lisääntynyt: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suurinta 35-39 -vuotiailla</a:t>
            </a:r>
            <a:endParaRPr lang="fi-FI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ASIOIHIN TAI TARKOITUKSEEN AIKOO KÄYTTÄÄ            SÄÄSTÖJÄ TAI SIJOITUKSIA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Minkälaisiin asioihin tai tarkoitukseen aiotte käyttää säästöjänne tai sijoituksianne?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268414"/>
            <a:ext cx="4808538" cy="369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% niistä, joilla säästöjä/sijoituksia tai jotka aikovat säästää/sijoittaa         (n=1644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4" name="Tekstikehys 13"/>
          <p:cNvSpPr txBox="1"/>
          <p:nvPr/>
        </p:nvSpPr>
        <p:spPr>
          <a:xfrm>
            <a:off x="6386995" y="3050763"/>
            <a:ext cx="1790389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Eläkeaikoja varten</a:t>
            </a:r>
            <a:r>
              <a:rPr lang="fi-FI" sz="1100" b="1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45-59 -vuotiaat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pariskunnat, joiden lapset muuttaneet kotoa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kouluikäisten lasten perheet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15" name="Tekstikehys 14"/>
          <p:cNvSpPr txBox="1"/>
          <p:nvPr/>
        </p:nvSpPr>
        <p:spPr>
          <a:xfrm>
            <a:off x="6386796" y="2227511"/>
            <a:ext cx="179058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Vararahastoksi tai pahan päivän varalle: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lapsiperheet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etenkin 29-34 -vuotiaat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6388184" y="4212570"/>
            <a:ext cx="17892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Kulutustavaroiden hankkimiseksi: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etenkin alle 18-vuotiaat </a:t>
            </a:r>
          </a:p>
        </p:txBody>
      </p:sp>
      <p:sp>
        <p:nvSpPr>
          <p:cNvPr id="17" name="Tekstikehys 16"/>
          <p:cNvSpPr txBox="1"/>
          <p:nvPr/>
        </p:nvSpPr>
        <p:spPr>
          <a:xfrm>
            <a:off x="6388184" y="4866545"/>
            <a:ext cx="17892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Asunnon hankintaa varten: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alle 29-vuotiaat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yksin elävät ja lapsettomat pariskunnat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>
            <a:off x="4943737" y="2916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1" name="Alanuoli 10"/>
          <p:cNvSpPr/>
          <p:nvPr/>
        </p:nvSpPr>
        <p:spPr bwMode="auto">
          <a:xfrm>
            <a:off x="4972766" y="2420888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2" name="Ylänuoli 11"/>
          <p:cNvSpPr/>
          <p:nvPr/>
        </p:nvSpPr>
        <p:spPr bwMode="auto">
          <a:xfrm>
            <a:off x="6444208" y="1908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8" name="Ylänuoli 17"/>
          <p:cNvSpPr/>
          <p:nvPr/>
        </p:nvSpPr>
        <p:spPr bwMode="auto">
          <a:xfrm>
            <a:off x="4624423" y="3429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 (1/2)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Ylänuoli 5"/>
          <p:cNvSpPr/>
          <p:nvPr/>
        </p:nvSpPr>
        <p:spPr bwMode="auto">
          <a:xfrm>
            <a:off x="2207433" y="3844843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Alanuoli 6"/>
          <p:cNvSpPr/>
          <p:nvPr/>
        </p:nvSpPr>
        <p:spPr bwMode="auto">
          <a:xfrm>
            <a:off x="2236462" y="4665396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8" name="Alanuoli 7"/>
          <p:cNvSpPr/>
          <p:nvPr/>
        </p:nvSpPr>
        <p:spPr bwMode="auto">
          <a:xfrm>
            <a:off x="2236462" y="2996952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 (2/2)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2207433" y="4680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8" name="Alanuoli 7"/>
          <p:cNvSpPr/>
          <p:nvPr/>
        </p:nvSpPr>
        <p:spPr bwMode="auto">
          <a:xfrm>
            <a:off x="2236462" y="5517232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LUOTONOTTO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LUOTTOTILANNE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jotain lainaa tai luottoa? Mitä seuraavista lainoista tai luotoista teillä on?      Mikäli Teillä on yhteistä lainaa tai luottoa puolisonne kanssa, ottakaa sekin huomioon.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llipsi 10"/>
          <p:cNvSpPr/>
          <p:nvPr/>
        </p:nvSpPr>
        <p:spPr bwMode="auto">
          <a:xfrm>
            <a:off x="7596336" y="3501008"/>
            <a:ext cx="576064" cy="36004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3" name="Ellipsi 12"/>
          <p:cNvSpPr/>
          <p:nvPr/>
        </p:nvSpPr>
        <p:spPr bwMode="auto">
          <a:xfrm>
            <a:off x="7506000" y="2375090"/>
            <a:ext cx="348341" cy="33383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87624" y="1496591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17" name="Tekstikehys 16"/>
          <p:cNvSpPr txBox="1"/>
          <p:nvPr/>
        </p:nvSpPr>
        <p:spPr>
          <a:xfrm>
            <a:off x="4499992" y="1435423"/>
            <a:ext cx="367188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Minkälainen korko asuntolainassa: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73 %:lla vaihtuva korko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11 %:lla koko lainassa kiinteä korko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  8 %:lla osa sidottu vaihtuvaan, osa kiinteään korkoon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1187450" y="1471613"/>
            <a:ext cx="529907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vastaajista, </a:t>
            </a:r>
            <a:r>
              <a:rPr lang="fi-FI" sz="1100" b="0" dirty="0" err="1" smtClean="0">
                <a:solidFill>
                  <a:schemeClr val="tx1"/>
                </a:solidFill>
                <a:latin typeface="+mj-lt"/>
              </a:rPr>
              <a:t>kyllä-osuudet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PIKALUOTOT VIIMEISEN 12 KUUKAUDEN AIKANA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viimeisen 12 kuukauden aikana ottanut pikaluottoa eli pikavippiä,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siis lyhytaikaista esim. tekstiviestillä otettua luottoa?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55976" y="6119718"/>
            <a:ext cx="3862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0" dirty="0" smtClean="0">
                <a:solidFill>
                  <a:schemeClr val="tx1"/>
                </a:solidFill>
              </a:rPr>
              <a:t>vastaajan</a:t>
            </a:r>
            <a:r>
              <a:rPr lang="fi-FI" sz="1200" b="0" dirty="0" smtClean="0">
                <a:solidFill>
                  <a:schemeClr val="tx1"/>
                </a:solidFill>
              </a:rPr>
              <a:t> ikä</a:t>
            </a:r>
            <a:endParaRPr lang="fi-FI" sz="1200" b="0" dirty="0">
              <a:solidFill>
                <a:schemeClr val="tx1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5580112" y="1700808"/>
            <a:ext cx="288032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Pikavippejä suosivat erityisesti: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 suunnittelee talouttaan </a:t>
            </a:r>
            <a:r>
              <a:rPr lang="fi-FI" sz="1100" b="0" dirty="0" err="1" smtClean="0">
                <a:solidFill>
                  <a:schemeClr val="tx1"/>
                </a:solidFill>
              </a:rPr>
              <a:t>max</a:t>
            </a:r>
            <a:r>
              <a:rPr lang="fi-FI" sz="1100" b="0" dirty="0" smtClean="0">
                <a:solidFill>
                  <a:schemeClr val="tx1"/>
                </a:solidFill>
              </a:rPr>
              <a:t>. kuukaudeksi kerrallaan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menot ovat suuremmat kuin tulot, lainaa menojen kattamiseen, osuus kasvanut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5580112" y="2731567"/>
            <a:ext cx="288032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Pikavippejä vuoden aikana: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60 % ottanut useammin kuin kerran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</a:t>
            </a:r>
            <a:r>
              <a:rPr lang="fi-FI" sz="1100" dirty="0" smtClean="0">
                <a:solidFill>
                  <a:schemeClr val="tx1"/>
                </a:solidFill>
              </a:rPr>
              <a:t>keskimäärin 2,6 kertaa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>
            <a:off x="5328000" y="6012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LUOTONOTTOSUUNNITELMAT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Aiotteko seuraavien 12 kuukauden aikana ottaa uutta lainaa tai luottoa?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57313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Ylänuoli 4"/>
          <p:cNvSpPr/>
          <p:nvPr/>
        </p:nvSpPr>
        <p:spPr bwMode="auto">
          <a:xfrm>
            <a:off x="4860032" y="52292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LUOTONOTTOSUUNNITELMAT LUOTTOMUODOITTAIN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</a:t>
            </a:r>
            <a:r>
              <a:rPr lang="fi-FI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seuraavista 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lainoista ja luotoista aiotte ottaa seuraavien 12 kuukauden aikana?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6084168" y="1700808"/>
            <a:ext cx="2088232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Asuntolainan ottoaikeita keskimääräistä enemmän: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20-34 -vuotiaat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pikkulapsiperheet, osuus kasvanut eniten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lapsettomat parit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kehys 4"/>
          <p:cNvSpPr txBox="1"/>
          <p:nvPr/>
        </p:nvSpPr>
        <p:spPr>
          <a:xfrm>
            <a:off x="463549" y="1635125"/>
            <a:ext cx="8068891" cy="17266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lnSpc>
                <a:spcPct val="60000"/>
              </a:lnSpc>
              <a:buFont typeface="Courier New" pitchFamily="49" charset="0"/>
              <a:buChar char="o"/>
            </a:pPr>
            <a:endParaRPr lang="fi-FI" sz="17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Courier New" pitchFamily="49" charset="0"/>
              <a:buChar char="o"/>
            </a:pPr>
            <a:r>
              <a:rPr lang="fi-FI" sz="2400" dirty="0" smtClean="0">
                <a:latin typeface="Arial" pitchFamily="34" charset="0"/>
                <a:cs typeface="Arial" pitchFamily="34" charset="0"/>
              </a:rPr>
              <a:t> Tutkimusta on tehty vuodesta 1979 lähtien.</a:t>
            </a:r>
          </a:p>
          <a:p>
            <a:pPr lvl="0">
              <a:buFont typeface="Courier New" pitchFamily="49" charset="0"/>
              <a:buChar char="o"/>
            </a:pPr>
            <a:r>
              <a:rPr lang="fi-FI" sz="2400" dirty="0" smtClean="0"/>
              <a:t> Tiedonkeruu puhelinhaastatteluina helmikuussa 2013.</a:t>
            </a:r>
          </a:p>
          <a:p>
            <a:pPr>
              <a:buFont typeface="Courier New" pitchFamily="49" charset="0"/>
              <a:buChar char="o"/>
            </a:pPr>
            <a:r>
              <a:rPr lang="fi-FI" sz="2400" dirty="0" smtClean="0"/>
              <a:t> Haastatteluja 2399, edustaen väestöä iän, sukupuolen ja  asuinpaikkakunnan tyypin mukaisesti.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TUTKIMUKSEN TOTEUTTAMISESTA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vuonna 2013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OTTAISI ENSIMMÄISEN KERRAN YHTEYTTÄ PANKKIIN      ASUNTOLAINAA HAKIESSAAN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olisitte ottamassa asuntolainaa, miten ottaisitte ensimmäisen kerran yhteyttä                             pankkiin hakiessanne asuntolainaa?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6084168" y="2321004"/>
            <a:ext cx="244827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Jokin muu yhteydenottotapa kuin konttorissa käynti yleisin: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25-49 -vuotiaat, ikäryhmä laajempi kuin vuosi sitten (25-39v.)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ovat aikeissa ottaa asuntolainaa (n=114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OTTAISI ENSIMMÄISEN KERRAN YHTEYTTÄ PANKKIIN      ASUNTOLAINAA HAKIESSAAN, VUOSIVERTAILU ASUNTOLAINAA OTTAVISTA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olisitte ottamassa asuntolainaa, miten ottaisitte ensimmäisen kerran yhteyttä                             pankkiin hakiessanne asuntolainaa?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lanuoli 4"/>
          <p:cNvSpPr/>
          <p:nvPr/>
        </p:nvSpPr>
        <p:spPr bwMode="auto">
          <a:xfrm>
            <a:off x="5580112" y="2073108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6" name="Ylänuoli 5"/>
          <p:cNvSpPr/>
          <p:nvPr/>
        </p:nvSpPr>
        <p:spPr bwMode="auto">
          <a:xfrm>
            <a:off x="4511689" y="450912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5303777" y="2852936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3886200" y="1471613"/>
            <a:ext cx="433228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Asuntolaina otettu viim. 2 vuoden aikana (n=224 v. 2013)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ASUNTOLAINAN TAKAISINMAKSUAIKA LAINAN SUURUUDEN MUKAAN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pitkäaikaisen lainan otitte, eli mikä on asuntolainanne alkuperäinen takaisinmaksuaika?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644008" y="6429374"/>
            <a:ext cx="3574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0" dirty="0" smtClean="0">
                <a:solidFill>
                  <a:schemeClr val="tx1"/>
                </a:solidFill>
              </a:rPr>
              <a:t>lainamäärä, euroa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450" y="1471613"/>
            <a:ext cx="291782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keskimääräinen takaisinmaksuaika, vuotta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" name="Suora nuoliyhdysviiva 9"/>
          <p:cNvCxnSpPr/>
          <p:nvPr/>
        </p:nvCxnSpPr>
        <p:spPr>
          <a:xfrm rot="-120000">
            <a:off x="1763688" y="2817819"/>
            <a:ext cx="2016224" cy="21602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4355977" y="1988841"/>
          <a:ext cx="4320000" cy="475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5200054" y="1770336"/>
            <a:ext cx="326037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000" b="0" dirty="0" smtClean="0">
                <a:solidFill>
                  <a:schemeClr val="tx1"/>
                </a:solidFill>
              </a:rPr>
              <a:t>ottanut </a:t>
            </a:r>
            <a:r>
              <a:rPr lang="fi-FI" sz="1000" b="0" dirty="0" err="1" smtClean="0">
                <a:solidFill>
                  <a:schemeClr val="tx1"/>
                </a:solidFill>
              </a:rPr>
              <a:t>as.lainan</a:t>
            </a:r>
            <a:r>
              <a:rPr lang="fi-FI" sz="1000" b="0" dirty="0" smtClean="0">
                <a:solidFill>
                  <a:schemeClr val="tx1"/>
                </a:solidFill>
              </a:rPr>
              <a:t> viim. 2 vuoden aikana, n=235</a:t>
            </a:r>
            <a:endParaRPr lang="fi-FI" sz="1000" b="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076056" y="1412776"/>
            <a:ext cx="3312368" cy="360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dirty="0" smtClean="0">
                <a:latin typeface="Arial" pitchFamily="34" charset="0"/>
                <a:cs typeface="Arial" pitchFamily="34" charset="0"/>
              </a:rPr>
              <a:t>Takaisinmaksuajat 2012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ASUNTOLAINAN TAKAISINMAKSUAJAT 2013 JA 2012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pitkäaikaisen lainan otitte, eli mikä on asuntolainanne alkuperäinen takaisinmaksuaika?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44017" y="1962000"/>
          <a:ext cx="4320000" cy="475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7584" y="1412776"/>
            <a:ext cx="3312368" cy="360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dirty="0" smtClean="0">
                <a:latin typeface="Arial" pitchFamily="34" charset="0"/>
                <a:cs typeface="Arial" pitchFamily="34" charset="0"/>
              </a:rPr>
              <a:t>Takaisinmaksuajat 2013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51582" y="1770336"/>
            <a:ext cx="326037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000" b="0" dirty="0" smtClean="0">
                <a:solidFill>
                  <a:schemeClr val="tx1"/>
                </a:solidFill>
              </a:rPr>
              <a:t>ottanut </a:t>
            </a:r>
            <a:r>
              <a:rPr lang="fi-FI" sz="1000" b="0" dirty="0" err="1" smtClean="0">
                <a:solidFill>
                  <a:schemeClr val="tx1"/>
                </a:solidFill>
              </a:rPr>
              <a:t>as.lainan</a:t>
            </a:r>
            <a:r>
              <a:rPr lang="fi-FI" sz="1000" b="0" dirty="0" smtClean="0">
                <a:solidFill>
                  <a:schemeClr val="tx1"/>
                </a:solidFill>
              </a:rPr>
              <a:t> viim. 2 vuoden aikana, n=224</a:t>
            </a:r>
            <a:endParaRPr lang="fi-FI" sz="1000" b="0" dirty="0">
              <a:solidFill>
                <a:schemeClr val="tx1"/>
              </a:solidFill>
            </a:endParaRPr>
          </a:p>
        </p:txBody>
      </p:sp>
      <p:sp>
        <p:nvSpPr>
          <p:cNvPr id="11" name="Ylänuoli 10"/>
          <p:cNvSpPr/>
          <p:nvPr/>
        </p:nvSpPr>
        <p:spPr bwMode="auto">
          <a:xfrm>
            <a:off x="4007634" y="4077072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2" name="Alanuoli 11"/>
          <p:cNvSpPr/>
          <p:nvPr/>
        </p:nvSpPr>
        <p:spPr bwMode="auto">
          <a:xfrm>
            <a:off x="3820638" y="4797152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3" name="Ellipsi 12"/>
          <p:cNvSpPr/>
          <p:nvPr/>
        </p:nvSpPr>
        <p:spPr bwMode="auto">
          <a:xfrm>
            <a:off x="5112152" y="3753072"/>
            <a:ext cx="828000" cy="32400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6" name="Ellipsi 15"/>
          <p:cNvSpPr/>
          <p:nvPr/>
        </p:nvSpPr>
        <p:spPr bwMode="auto">
          <a:xfrm>
            <a:off x="899592" y="4761184"/>
            <a:ext cx="828000" cy="3240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4" name="Ellipsi 13"/>
          <p:cNvSpPr/>
          <p:nvPr/>
        </p:nvSpPr>
        <p:spPr bwMode="auto">
          <a:xfrm>
            <a:off x="899592" y="4077072"/>
            <a:ext cx="828000" cy="32400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5" name="Ellipsi 14"/>
          <p:cNvSpPr/>
          <p:nvPr/>
        </p:nvSpPr>
        <p:spPr bwMode="auto">
          <a:xfrm>
            <a:off x="5112152" y="4320000"/>
            <a:ext cx="828000" cy="3240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3886200" y="1471613"/>
            <a:ext cx="433228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On asuntolainaa (n=741 v. 2013)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KESKIMÄÄRÄISET ASUNTOLAINAMÄÄRÄT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paljon teillä on tällä hetkellä asuntolainaa? Mikäli Teillä on yhteistä lainaa tai luottoa puolisonne kanssa, ottakaa sekin huomioon.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450" y="1471613"/>
            <a:ext cx="291782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euroa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KESKIMÄÄRÄISET UUSIEN ASUNTOLAINOJEN LAINAMÄÄRÄT</a:t>
            </a:r>
          </a:p>
          <a:p>
            <a:pPr algn="ctr" eaLnBrk="0" hangingPunct="0">
              <a:spcAft>
                <a:spcPts val="0"/>
              </a:spcAft>
              <a:tabLst>
                <a:tab pos="628650" algn="l"/>
              </a:tabLs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 viimeksi otitte asuntolainaa, minkä suuruisen lainan otitte?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3608" y="1471613"/>
            <a:ext cx="291782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1000 euroa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86050" y="1471613"/>
            <a:ext cx="5962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Asuntolaina otettu viim. 2 vuoden aikana (n=224 v. 2013)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9" name="Taulukko 8"/>
          <p:cNvGraphicFramePr>
            <a:graphicFrameLocks noGrp="1"/>
          </p:cNvGraphicFramePr>
          <p:nvPr/>
        </p:nvGraphicFramePr>
        <p:xfrm>
          <a:off x="5328447" y="1768475"/>
          <a:ext cx="3276001" cy="38159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75558"/>
                <a:gridCol w="633481"/>
                <a:gridCol w="633481"/>
                <a:gridCol w="633481"/>
              </a:tblGrid>
              <a:tr h="609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Lainamäärä</a:t>
                      </a:r>
                      <a:endParaRPr lang="fi-FI" sz="1050" dirty="0"/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/>
                        <a:t>Kevät </a:t>
                      </a:r>
                      <a:r>
                        <a:rPr lang="fi-FI" sz="1050" dirty="0" smtClean="0"/>
                        <a:t>2011</a:t>
                      </a:r>
                      <a:endParaRPr lang="fi-FI" sz="105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%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/>
                        <a:t>Kevät </a:t>
                      </a:r>
                      <a:r>
                        <a:rPr lang="fi-FI" sz="1050" dirty="0" smtClean="0"/>
                        <a:t>2012</a:t>
                      </a:r>
                      <a:endParaRPr lang="fi-FI" sz="105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%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Kevät 2013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%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72000" marT="0" marB="72000" anchor="b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Alle 10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>
                          <a:latin typeface="Arial"/>
                          <a:ea typeface="Times New Roman"/>
                          <a:cs typeface="Times New Roman"/>
                        </a:rPr>
                        <a:t>1,6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1,8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3,7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10 001 – 20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6,0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6,4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4,2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20 001 – 40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8,6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10,5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6,1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40 001 – 60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10,0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8,6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9,8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60 001 – 80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11,2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10,0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11,7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80 001 – 100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10,7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11,4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8,4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100 001 – 150 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28,8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20,0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23,4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150</a:t>
                      </a:r>
                      <a:r>
                        <a:rPr lang="fi-FI" sz="1050" dirty="0"/>
                        <a:t> </a:t>
                      </a:r>
                      <a:r>
                        <a:rPr lang="fi-FI" sz="1050" dirty="0" smtClean="0"/>
                        <a:t>001 - 200 000 €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13,6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19,1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19,2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Yli 200 000 €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9,6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12,3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13,6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b="1" dirty="0" smtClean="0"/>
                        <a:t>Keskimäärin</a:t>
                      </a:r>
                      <a:r>
                        <a:rPr lang="fi-FI" sz="1050" b="1" baseline="0" dirty="0" smtClean="0"/>
                        <a:t> €</a:t>
                      </a:r>
                      <a:endParaRPr lang="fi-FI" sz="105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b="1">
                          <a:latin typeface="Arial"/>
                          <a:ea typeface="Times New Roman"/>
                          <a:cs typeface="Times New Roman"/>
                        </a:rPr>
                        <a:t>108 500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b="1">
                          <a:latin typeface="Arial"/>
                          <a:ea typeface="Times New Roman"/>
                          <a:cs typeface="Times New Roman"/>
                        </a:rPr>
                        <a:t>115 500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b="1" dirty="0">
                          <a:latin typeface="Arial"/>
                          <a:ea typeface="Times New Roman"/>
                          <a:cs typeface="Times New Roman"/>
                        </a:rPr>
                        <a:t>120 500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Alanuoli 10"/>
          <p:cNvSpPr/>
          <p:nvPr/>
        </p:nvSpPr>
        <p:spPr bwMode="auto">
          <a:xfrm>
            <a:off x="8634145" y="4017324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6" name="Ylänuoli 15"/>
          <p:cNvSpPr/>
          <p:nvPr/>
        </p:nvSpPr>
        <p:spPr bwMode="auto">
          <a:xfrm>
            <a:off x="8616145" y="3412795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0" name="Ylänuoli 19"/>
          <p:cNvSpPr/>
          <p:nvPr/>
        </p:nvSpPr>
        <p:spPr bwMode="auto">
          <a:xfrm>
            <a:off x="8616145" y="2420888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7" name="Alanuoli 16"/>
          <p:cNvSpPr/>
          <p:nvPr/>
        </p:nvSpPr>
        <p:spPr bwMode="auto">
          <a:xfrm>
            <a:off x="8634145" y="2725200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2" name="Alanuoli 21"/>
          <p:cNvSpPr/>
          <p:nvPr/>
        </p:nvSpPr>
        <p:spPr bwMode="auto">
          <a:xfrm>
            <a:off x="8634145" y="3068960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3" name="Ylänuoli 22"/>
          <p:cNvSpPr/>
          <p:nvPr/>
        </p:nvSpPr>
        <p:spPr bwMode="auto">
          <a:xfrm>
            <a:off x="8616145" y="4996971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4" name="Ylänuoli 23"/>
          <p:cNvSpPr/>
          <p:nvPr/>
        </p:nvSpPr>
        <p:spPr bwMode="auto">
          <a:xfrm>
            <a:off x="8616145" y="4365104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5" name="Ylänuoli 24"/>
          <p:cNvSpPr/>
          <p:nvPr/>
        </p:nvSpPr>
        <p:spPr bwMode="auto">
          <a:xfrm>
            <a:off x="8616145" y="3717032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5" name="Ellipsi 14"/>
          <p:cNvSpPr/>
          <p:nvPr/>
        </p:nvSpPr>
        <p:spPr bwMode="auto">
          <a:xfrm>
            <a:off x="7344448" y="4626000"/>
            <a:ext cx="1260000" cy="631867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8" name="Ellipsi 17"/>
          <p:cNvSpPr/>
          <p:nvPr/>
        </p:nvSpPr>
        <p:spPr bwMode="auto">
          <a:xfrm>
            <a:off x="6750000" y="4626000"/>
            <a:ext cx="540000" cy="631867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niillä, jotka ovat ottaneet lainan viimeisen 2 v. aikana (n=224 v.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LAINAN OSUUS ASUNNON RAHOITUKSESSA                                    LAINAN SUURUUDEN MUKAAN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monta prosenttia asunnon ostosta suunnilleen rahoitettiin lainalla?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1187450" y="1471613"/>
            <a:ext cx="703103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niistä, joilla on jotain lainaa (n=1268 vuonna 2013) tai asunto</a:t>
            </a:r>
            <a:r>
              <a:rPr lang="fi-FI" sz="1100" b="0" dirty="0" smtClean="0">
                <a:solidFill>
                  <a:schemeClr val="tx1"/>
                </a:solidFill>
              </a:rPr>
              <a:t>lainaa (n=741 vuonna 2013)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VELANHOITOMENOJEN OSUUS KÄTEEN JÄÄVISTÄ TULOISTA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monta prosenttia kuukausittain käteen jäävistä tuloista suunnilleen                    menee lainojen lyhennyksiin ja korkoihin?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331640" y="1873568"/>
            <a:ext cx="32192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dirty="0" smtClean="0"/>
              <a:t>Kahdeksalla prosentilla</a:t>
            </a:r>
            <a:r>
              <a:rPr lang="fi-FI" sz="1200" dirty="0" smtClean="0"/>
              <a:t> velkarasitus nousee yli 40 %:in, pysynyt samalla tasolla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4932040" y="1873568"/>
            <a:ext cx="32192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Velkarasitus keskimääräistä suurempi: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29-44 -vuotiaat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pikkulapsiperheet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ensiasunnon ostajat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asuntolainaan koetaan liittyvän riskejä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lainaa (n=1268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LAINOJEN MAKSUSUUNNITELMIEN MUUTOKSET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maksanut lainanne alkuperäisten suunnitelmien mukaan vai onko alkuperäisiä maksusuunnitelmia muutettu?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5086351" y="3454120"/>
            <a:ext cx="3518098" cy="112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Lainaa maksettu keskimääräistä hitaammin: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lainanhoitokulujen osuus käytettävissä olevista tuloista on yli 40 prosenttia 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useampia erilaisia kulutusluottoja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lainaturvavakuutus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pieni- ja keskituloisten lisäksi myös suurituloisia</a:t>
            </a:r>
            <a:endParaRPr lang="fi-FI" sz="1100" b="0" dirty="0" smtClean="0">
              <a:solidFill>
                <a:schemeClr val="tx1"/>
              </a:solidFill>
            </a:endParaRPr>
          </a:p>
        </p:txBody>
      </p:sp>
      <p:sp>
        <p:nvSpPr>
          <p:cNvPr id="6" name="Ellipsi 5"/>
          <p:cNvSpPr/>
          <p:nvPr/>
        </p:nvSpPr>
        <p:spPr bwMode="auto">
          <a:xfrm>
            <a:off x="3779913" y="4437112"/>
            <a:ext cx="576063" cy="381631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ovat maksaneet hitaammin (n=134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SYYSTÄ MAKSANUT HITAAMMIN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syystä olette maksanut hitaammin?                                                                           </a:t>
            </a: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Raha-asioiden suunnitteleminen ja nykyinen Rahatilanne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vastaajista, joilla on asuntolainaa (n=741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LYHENNYSVAPAIDEN JAKSOJEN KÄYTTÖ                         ASUNTOLAINAN KOON MUKAAN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viimeisen 12 kuukauden aikana käyttänyt lainaa takaisin maksaessanne lyhennysvapaita jaksoja?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5230367" y="2420888"/>
            <a:ext cx="3013521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Lyhennysvapaiden käyttö yleisempää: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lainanhoitokulujen osuus käytettävissä olevista tuloista on yli 40 prosenttia 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käytetään eri tuloluokissa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TALOUDEN JA ASUNTOLAINOJEN RISKIT JA NIIHIN VARAUTUMINEN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LIITTYVÄT RISKITEKIJÄT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Luettelen vielä joitakin omaan talouteenne mahdollisesti liittyviä riskitekijöitä.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Sanokaa kunkin kohdalla koetteko te sen uhkaavan omaa taloudellista tilannettanne. 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5940152" y="3870627"/>
            <a:ext cx="2879924" cy="1646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Kokee riskien uhkaavan keskimääräistä enemmän: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on muita useammin taloudellisia ja muita velvoitteita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lainanhoitoon menee yli 40 % kuukausituloista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kulutusluottoja ja pikavippejä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etenkin maanviljelijät, työttömät ja lomautetut, mutta myös yrittäjät, työväestö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905622" y="2644775"/>
            <a:ext cx="2492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b="1" u="sng" dirty="0" smtClean="0">
                <a:solidFill>
                  <a:schemeClr val="tx1"/>
                </a:solidFill>
              </a:rPr>
              <a:t>Josta yksittäisten riskien osuudet:</a:t>
            </a:r>
            <a:endParaRPr lang="fi-FI" sz="1100" b="1" u="sng" dirty="0">
              <a:solidFill>
                <a:schemeClr val="tx1"/>
              </a:solidFill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179512" y="4603775"/>
            <a:ext cx="208823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Lomautusten uhkaa kokevat etenkin: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35-39 -vuotiaat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45-54 -vuotiaat</a:t>
            </a:r>
            <a:endParaRPr lang="fi-FI" sz="1100" b="0" dirty="0" smtClean="0">
              <a:solidFill>
                <a:schemeClr val="tx1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>
            <a:off x="4355976" y="486916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2" name="Ylänuoli 11"/>
          <p:cNvSpPr/>
          <p:nvPr/>
        </p:nvSpPr>
        <p:spPr bwMode="auto">
          <a:xfrm>
            <a:off x="6311889" y="2492896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3" name="Ylänuoli 12"/>
          <p:cNvSpPr/>
          <p:nvPr/>
        </p:nvSpPr>
        <p:spPr bwMode="auto">
          <a:xfrm>
            <a:off x="5220072" y="3124763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4" name="Ylänuoli 13"/>
          <p:cNvSpPr/>
          <p:nvPr/>
        </p:nvSpPr>
        <p:spPr bwMode="auto">
          <a:xfrm>
            <a:off x="4788024" y="3700827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kstikehys 14"/>
          <p:cNvSpPr txBox="1"/>
          <p:nvPr/>
        </p:nvSpPr>
        <p:spPr>
          <a:xfrm>
            <a:off x="5940152" y="2852936"/>
            <a:ext cx="288032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Pelko omien/talouden tulojen laskusta:</a:t>
            </a:r>
            <a:r>
              <a:rPr lang="fi-FI" sz="11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</a:t>
            </a:r>
            <a:r>
              <a:rPr lang="fi-FI" sz="1100" dirty="0" smtClean="0">
                <a:solidFill>
                  <a:schemeClr val="tx1"/>
                </a:solidFill>
              </a:rPr>
              <a:t>liittyy entistä selvemmin työttömyyden/ lomautusten uhkan kokemiseen.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179512" y="3434163"/>
            <a:ext cx="231603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Työttömyyden uhkan kokeminen lisääntynyt etenkin: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20-24 -vuotiailla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35-44 -vuotiailla</a:t>
            </a:r>
            <a:endParaRPr lang="fi-FI" sz="11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096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kokevat riskien uhkaavan ja ovat varautuneet 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riskeihin jotenkin (n=806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LIITTYVIIN RISKITEKIJÖIHIN VARAUTUMINEN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olette varautunut näihin omaa talouttanne koskeviin mahdollisiin riskitekijöihin?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Ylänuoli 5"/>
          <p:cNvSpPr/>
          <p:nvPr/>
        </p:nvSpPr>
        <p:spPr bwMode="auto">
          <a:xfrm>
            <a:off x="3995936" y="3096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4427984" y="2088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9" name="Ylänuoli 8"/>
          <p:cNvSpPr/>
          <p:nvPr/>
        </p:nvSpPr>
        <p:spPr bwMode="auto">
          <a:xfrm>
            <a:off x="4067944" y="2736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096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joilla on asuntolainaa (n=741 vuonna 2013)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näkevät asuntolainaansa liittyvän jotain riskejä (n=140 v.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ASUNTOLAINAAN LIITTYVÄT RISKIT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Näettekö tällä hetkellä, että asuntolainaanne liittyisi joku tai joitakin riskejä? (niiltä, joilla on asuntolainaa)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riskejä näette asuntolainaanne liittyvän? (niiltä, jotka näkevät asuntolainaansa liittyvän riskejä)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3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6012160" y="3429000"/>
            <a:ext cx="2448272" cy="1831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Kokee asuntolainaan liittyviä riskejä keskimääräistä enemmän: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yli 150 000 € asuntolainaa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yli 200 000 € asuntolaina otettu viimeisten kahden vuoden aikana</a:t>
            </a:r>
            <a:endParaRPr lang="fi-FI" sz="1100" b="0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lainan takaisinmaksuaika pidempi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lainojen lyhennykset ja korot vievät keskimääräistä suuremman osan kk-tuloista</a:t>
            </a:r>
          </a:p>
        </p:txBody>
      </p:sp>
      <p:sp>
        <p:nvSpPr>
          <p:cNvPr id="10" name="Alanuoli 9"/>
          <p:cNvSpPr/>
          <p:nvPr/>
        </p:nvSpPr>
        <p:spPr bwMode="auto">
          <a:xfrm>
            <a:off x="4572000" y="4665396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1" name="Ylänuoli 10"/>
          <p:cNvSpPr/>
          <p:nvPr/>
        </p:nvSpPr>
        <p:spPr bwMode="auto">
          <a:xfrm>
            <a:off x="4697559" y="1844824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3" name="Ellipsi 12"/>
          <p:cNvSpPr/>
          <p:nvPr/>
        </p:nvSpPr>
        <p:spPr bwMode="auto">
          <a:xfrm>
            <a:off x="5663819" y="2735130"/>
            <a:ext cx="348341" cy="33383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4" name="Ellipsi 13"/>
          <p:cNvSpPr/>
          <p:nvPr/>
        </p:nvSpPr>
        <p:spPr bwMode="auto">
          <a:xfrm>
            <a:off x="3482993" y="4581128"/>
            <a:ext cx="944991" cy="33383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6" name="Alanuoli 15"/>
          <p:cNvSpPr/>
          <p:nvPr/>
        </p:nvSpPr>
        <p:spPr bwMode="auto">
          <a:xfrm>
            <a:off x="6444208" y="2808000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096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näkevät asuntolainaansa liittyvän jotain riskejä ja ovat 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varautuneet riskeihin jotenkin (n=94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ASUNTOLAINAAN LIITTYVIIN RISKITEKIJÖIHIN VARAUTUMINEN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olette varautunut näihin asuntolainaanne liittyviin riskeihin?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Ylänuoli 4"/>
          <p:cNvSpPr/>
          <p:nvPr/>
        </p:nvSpPr>
        <p:spPr bwMode="auto">
          <a:xfrm>
            <a:off x="5076056" y="2664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6" name="Alanuoli 5"/>
          <p:cNvSpPr/>
          <p:nvPr/>
        </p:nvSpPr>
        <p:spPr bwMode="auto">
          <a:xfrm>
            <a:off x="3964654" y="4509120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7092280" y="1756611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9" name="Ylänuoli 8"/>
          <p:cNvSpPr/>
          <p:nvPr/>
        </p:nvSpPr>
        <p:spPr bwMode="auto">
          <a:xfrm>
            <a:off x="5159761" y="22176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asuntolainaa (n=741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KORKOTASON MUUTOKSEN VAIKUTUS ASUNTOLAINAN MAKSUERÄÄN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korkotason muutos vaikuttaa asuntolainanne maksuerään?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Ylänuoli 4"/>
          <p:cNvSpPr/>
          <p:nvPr/>
        </p:nvSpPr>
        <p:spPr bwMode="auto">
          <a:xfrm>
            <a:off x="5303777" y="40176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asuntolainaa vuonna 2013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KORKOTASON MUUTOKSEN VAIKUTUS ASUNTOLAINAN MAKSUERÄÄN SEN MUKAAN MILLOIN ASUNTOLAINA ON OTETTU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korkotason muutos vaikuttaa asuntolainanne maksuerään?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llipsi 4"/>
          <p:cNvSpPr/>
          <p:nvPr/>
        </p:nvSpPr>
        <p:spPr bwMode="auto">
          <a:xfrm>
            <a:off x="5087755" y="3068960"/>
            <a:ext cx="348341" cy="33383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niistä, joilla on asuntolainaa (n=741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VARAUTUMINEN MAHDOLLISEEN KORON NOUSUUN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varautunut asuntolainanne koron mahdolliseen nousuun ja sen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mukanaan tuomaan lainanhoitokulujen kasvuun?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362743" y="1628800"/>
            <a:ext cx="1905001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Koron nousuun varautuminen keskimääräistä yleisempää: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suurimmat asuntolainat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25-39 -vuotiaat 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lapsiperheet 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pääkaupunki</a:t>
            </a:r>
            <a:r>
              <a:rPr lang="fi-FI" sz="1100" dirty="0" smtClean="0"/>
              <a:t>seudulla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niistä, joilla on asuntolainaa (n=741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VARAUTUMINEN MAHDOLLISEEN KORON NOUSUUN                             ERI MÄÄRÄN ASUNTOLAINAA OMAAVILLA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varautunut asuntolainanne koron mahdolliseen nousuun ja sen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mukanaan tuomaan lainanhoitokulujen kasvuun?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PITKÄLLÄ AIKAVÄLILLÄ SUUNNITTELEE RAHA-ASIOITAAN</a:t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</a:t>
            </a:r>
            <a:r>
              <a:rPr lang="fi-FI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pitkällä aikavälillä yleensä suunnittelette raha-asioitanne?</a:t>
            </a: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1" name="Tekstikehys 10"/>
          <p:cNvSpPr txBox="1"/>
          <p:nvPr/>
        </p:nvSpPr>
        <p:spPr>
          <a:xfrm>
            <a:off x="6305549" y="1768475"/>
            <a:ext cx="1905001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/>
              <a:t>Alle 25-vuotiaista:</a:t>
            </a:r>
          </a:p>
          <a:p>
            <a:pPr>
              <a:buFont typeface="Courier New" pitchFamily="49" charset="0"/>
              <a:buChar char="o"/>
            </a:pPr>
            <a:r>
              <a:rPr lang="fi-FI" sz="1200" dirty="0" smtClean="0"/>
              <a:t> 60 % korkeintaan kolmeksi kuukaudeksi, osuus kasvanut</a:t>
            </a:r>
          </a:p>
          <a:p>
            <a:endParaRPr lang="fi-FI" sz="1200" dirty="0" smtClean="0"/>
          </a:p>
          <a:p>
            <a:r>
              <a:rPr lang="fi-FI" sz="1200" b="1" u="sng" dirty="0" smtClean="0"/>
              <a:t>Alle 18-vuotiaista:</a:t>
            </a:r>
          </a:p>
          <a:p>
            <a:pPr>
              <a:buFont typeface="Courier New" pitchFamily="49" charset="0"/>
              <a:buChar char="o"/>
            </a:pPr>
            <a:r>
              <a:rPr lang="fi-FI" sz="1200" dirty="0" smtClean="0"/>
              <a:t> joka kuudes ei suunnittele lainkaan, osuus pienentynyt</a:t>
            </a:r>
            <a:endParaRPr lang="fi-FI" sz="1200" b="0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fi-FI" sz="1200" dirty="0" smtClean="0"/>
          </a:p>
          <a:p>
            <a:r>
              <a:rPr lang="fi-FI" sz="1200" b="1" u="sng" dirty="0" smtClean="0">
                <a:solidFill>
                  <a:schemeClr val="tx1"/>
                </a:solidFill>
              </a:rPr>
              <a:t>Yli 60-vuotiaista:</a:t>
            </a:r>
          </a:p>
          <a:p>
            <a:pPr>
              <a:buFont typeface="Courier New" pitchFamily="49" charset="0"/>
              <a:buChar char="o"/>
            </a:pPr>
            <a:r>
              <a:rPr lang="fi-FI" sz="1200" b="0" dirty="0" smtClean="0">
                <a:solidFill>
                  <a:schemeClr val="tx1"/>
                </a:solidFill>
              </a:rPr>
              <a:t> reilu viidennes ei suunnittele lainkaan, osuus pienentynyt</a:t>
            </a:r>
            <a:endParaRPr lang="fi-FI" sz="1200" b="0" dirty="0">
              <a:solidFill>
                <a:schemeClr val="tx1"/>
              </a:solidFill>
            </a:endParaRPr>
          </a:p>
        </p:txBody>
      </p:sp>
      <p:sp>
        <p:nvSpPr>
          <p:cNvPr id="8" name="Ylänuoli 7"/>
          <p:cNvSpPr/>
          <p:nvPr/>
        </p:nvSpPr>
        <p:spPr bwMode="auto">
          <a:xfrm>
            <a:off x="4716016" y="2564904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0" name="Alanuoli 9"/>
          <p:cNvSpPr/>
          <p:nvPr/>
        </p:nvSpPr>
        <p:spPr bwMode="auto">
          <a:xfrm>
            <a:off x="4540718" y="4881420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096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asuntolainaa/kulutusluottoa pankista (n=950 vuonna 2013)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aikovat ottaa asuntolainaa/pankin kulutusluottoa (n=189 v.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KORKOKATTO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lainassanne korkokatto, jolla varmistatte, ettei korko nouse yli sovitun rajan?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Aiotteko ottaa lainaanne korkokaton, jolla voitte suojautua siihen,                                        ettei lainanne korko nouse yli sovitun rajan?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1187450" y="1471613"/>
            <a:ext cx="703103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niistä, joilla on jotain lainaa (n=1268 vuonna 2013) tai asunto</a:t>
            </a:r>
            <a:r>
              <a:rPr lang="fi-FI" sz="1100" b="0" dirty="0" smtClean="0">
                <a:solidFill>
                  <a:schemeClr val="tx1"/>
                </a:solidFill>
              </a:rPr>
              <a:t>lainaa (n=741 vuonna 2013)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LAINATURVAVAKUUTUKSET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johonkin lainoistanne liitetty lainaturvavakuutus, joka turvaa lainan takaisinmaksun?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MAKSUTAVAT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INTERNETIN KÄYTTÄJÄT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Käytättekö Internetiä?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1187450" y="1492249"/>
            <a:ext cx="45561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/>
        </p:nvGraphicFramePr>
        <p:xfrm>
          <a:off x="6156176" y="1768475"/>
          <a:ext cx="2540589" cy="4037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29079"/>
                <a:gridCol w="555755"/>
                <a:gridCol w="555755"/>
              </a:tblGrid>
              <a:tr h="538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latin typeface="+mn-lt"/>
                        </a:rPr>
                        <a:t>Käyttää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latin typeface="+mn-lt"/>
                        </a:rPr>
                        <a:t>Internetiä %</a:t>
                      </a:r>
                      <a:endParaRPr lang="fi-FI" sz="1100" b="1" dirty="0">
                        <a:latin typeface="+mn-lt"/>
                      </a:endParaRPr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+mn-lt"/>
                        </a:rPr>
                        <a:t>Kevät </a:t>
                      </a:r>
                      <a:r>
                        <a:rPr lang="fi-FI" sz="1100" dirty="0" smtClean="0">
                          <a:latin typeface="+mn-lt"/>
                        </a:rPr>
                        <a:t>2012</a:t>
                      </a:r>
                      <a:endParaRPr lang="fi-FI" sz="1100" dirty="0">
                        <a:latin typeface="+mn-lt"/>
                      </a:endParaRPr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Kevät 2013</a:t>
                      </a:r>
                      <a:endParaRPr lang="fi-FI" sz="1100" dirty="0">
                        <a:latin typeface="+mn-lt"/>
                      </a:endParaRPr>
                    </a:p>
                  </a:txBody>
                  <a:tcPr marL="72000" marR="72000" marT="0" marB="72000" anchor="b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15 - 19 -vuotiaista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99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20</a:t>
                      </a:r>
                      <a:r>
                        <a:rPr lang="fi-FI" sz="1100" baseline="0" dirty="0" smtClean="0">
                          <a:latin typeface="+mn-lt"/>
                        </a:rPr>
                        <a:t> - 28 -vuotiaista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29 - 39 -vuotiaista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40</a:t>
                      </a:r>
                      <a:r>
                        <a:rPr lang="fi-FI" sz="1100" baseline="0" dirty="0" smtClean="0">
                          <a:latin typeface="+mn-lt"/>
                        </a:rPr>
                        <a:t> - 49 -vuotiaista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96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98</a:t>
                      </a: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50 - 59 -vuotiaista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87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91</a:t>
                      </a: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60 - 69 -vuotiaista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73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81</a:t>
                      </a: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70 - 74 -vuotiaista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latin typeface="+mn-lt"/>
                        </a:rPr>
                        <a:t>66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Ylänuoli 6"/>
          <p:cNvSpPr/>
          <p:nvPr/>
        </p:nvSpPr>
        <p:spPr bwMode="auto">
          <a:xfrm>
            <a:off x="8748464" y="4437112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9" name="Ylänuoli 8"/>
          <p:cNvSpPr/>
          <p:nvPr/>
        </p:nvSpPr>
        <p:spPr bwMode="auto">
          <a:xfrm>
            <a:off x="8748464" y="5429019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2" name="Ylänuoli 11"/>
          <p:cNvSpPr/>
          <p:nvPr/>
        </p:nvSpPr>
        <p:spPr bwMode="auto">
          <a:xfrm>
            <a:off x="8748464" y="4924963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INTERNETIN KÄYTTÄJÄT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Käytättekö Internetiä?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1187450" y="1492249"/>
            <a:ext cx="45561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/>
        </p:nvGraphicFramePr>
        <p:xfrm>
          <a:off x="6156176" y="1768475"/>
          <a:ext cx="2540589" cy="40370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29079"/>
                <a:gridCol w="555755"/>
                <a:gridCol w="555755"/>
              </a:tblGrid>
              <a:tr h="431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latin typeface="+mn-lt"/>
                        </a:rPr>
                        <a:t>Käyttää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latin typeface="+mn-lt"/>
                        </a:rPr>
                        <a:t>Internetiä %</a:t>
                      </a:r>
                      <a:endParaRPr lang="fi-FI" sz="1100" b="1" dirty="0">
                        <a:latin typeface="+mn-lt"/>
                      </a:endParaRPr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+mn-lt"/>
                        </a:rPr>
                        <a:t>Kevät </a:t>
                      </a:r>
                      <a:r>
                        <a:rPr lang="fi-FI" sz="1100" dirty="0" smtClean="0">
                          <a:latin typeface="+mn-lt"/>
                        </a:rPr>
                        <a:t>2012</a:t>
                      </a:r>
                      <a:endParaRPr lang="fi-FI" sz="1100" dirty="0">
                        <a:latin typeface="+mn-lt"/>
                      </a:endParaRPr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Kevät 2013</a:t>
                      </a:r>
                      <a:endParaRPr lang="fi-FI" sz="1100" dirty="0">
                        <a:latin typeface="+mn-lt"/>
                      </a:endParaRPr>
                    </a:p>
                  </a:txBody>
                  <a:tcPr marL="72000" marR="72000" marT="0" marB="72000" anchor="b"/>
                </a:tc>
              </a:tr>
              <a:tr h="400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15 - 19 -vuotiaista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99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</a:tr>
              <a:tr h="400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20</a:t>
                      </a:r>
                      <a:r>
                        <a:rPr lang="fi-FI" sz="1100" baseline="0" dirty="0" smtClean="0">
                          <a:latin typeface="+mn-lt"/>
                        </a:rPr>
                        <a:t> - 28 -vuotiaista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0" marR="0" marT="0" marB="0" anchor="ctr"/>
                </a:tc>
              </a:tr>
              <a:tr h="400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29 - 39 -vuotiaista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</a:tr>
              <a:tr h="400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40</a:t>
                      </a:r>
                      <a:r>
                        <a:rPr lang="fi-FI" sz="1100" baseline="0" dirty="0" smtClean="0">
                          <a:latin typeface="+mn-lt"/>
                        </a:rPr>
                        <a:t> - 49 -vuotiaista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96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98</a:t>
                      </a:r>
                    </a:p>
                  </a:txBody>
                  <a:tcPr marL="0" marR="0" marT="0" marB="0" anchor="ctr"/>
                </a:tc>
              </a:tr>
              <a:tr h="400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50 - 59 -vuotiaista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87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91</a:t>
                      </a:r>
                    </a:p>
                  </a:txBody>
                  <a:tcPr marL="0" marR="0" marT="0" marB="0" anchor="ctr"/>
                </a:tc>
              </a:tr>
              <a:tr h="400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60 - 69 -vuotiaista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73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81</a:t>
                      </a:r>
                    </a:p>
                  </a:txBody>
                  <a:tcPr marL="0" marR="0" marT="0" marB="0" anchor="ctr"/>
                </a:tc>
              </a:tr>
              <a:tr h="400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70 - 74 -vuotiaista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66</a:t>
                      </a:r>
                    </a:p>
                  </a:txBody>
                  <a:tcPr marL="0" marR="0" marT="0" marB="0" anchor="ctr"/>
                </a:tc>
              </a:tr>
              <a:tr h="400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lang="fi-FI" sz="11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- 79 -vuotiaista *)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37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47</a:t>
                      </a:r>
                    </a:p>
                  </a:txBody>
                  <a:tcPr marL="0" marR="0" marT="0" marB="0" anchor="ctr"/>
                </a:tc>
              </a:tr>
              <a:tr h="400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80 - 85 -vuotiaista *)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08105" y="6408000"/>
            <a:ext cx="2710384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000" b="0" dirty="0" smtClean="0">
                <a:solidFill>
                  <a:schemeClr val="tx1"/>
                </a:solidFill>
                <a:latin typeface="+mj-lt"/>
              </a:rPr>
              <a:t>*) Senioritutkimuksesta 2012 ja 2013</a:t>
            </a:r>
            <a:endParaRPr lang="fi-FI" sz="1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8748464" y="3888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9" name="Ylänuoli 8"/>
          <p:cNvSpPr/>
          <p:nvPr/>
        </p:nvSpPr>
        <p:spPr bwMode="auto">
          <a:xfrm>
            <a:off x="8748464" y="469574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0" name="Ylänuoli 9"/>
          <p:cNvSpPr/>
          <p:nvPr/>
        </p:nvSpPr>
        <p:spPr bwMode="auto">
          <a:xfrm>
            <a:off x="8748464" y="5098384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1" name="Ylänuoli 10"/>
          <p:cNvSpPr/>
          <p:nvPr/>
        </p:nvSpPr>
        <p:spPr bwMode="auto">
          <a:xfrm>
            <a:off x="8748464" y="5501027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2" name="Ylänuoli 11"/>
          <p:cNvSpPr/>
          <p:nvPr/>
        </p:nvSpPr>
        <p:spPr bwMode="auto">
          <a:xfrm>
            <a:off x="8748464" y="4293096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TAVALLISIMMAT LASKUNMAKSUTAVAT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Ylänuoli 4"/>
          <p:cNvSpPr/>
          <p:nvPr/>
        </p:nvSpPr>
        <p:spPr bwMode="auto">
          <a:xfrm>
            <a:off x="7895545" y="2204864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6" name="Alanuoli 5"/>
          <p:cNvSpPr/>
          <p:nvPr/>
        </p:nvSpPr>
        <p:spPr bwMode="auto">
          <a:xfrm>
            <a:off x="4324694" y="2996952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Alanuoli 6"/>
          <p:cNvSpPr/>
          <p:nvPr/>
        </p:nvSpPr>
        <p:spPr bwMode="auto">
          <a:xfrm>
            <a:off x="3995936" y="3816000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TAVALLISIMMAT LASKUNMAKSUTAVAT IKÄRYHMITTÄIN 2013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1471613"/>
            <a:ext cx="703103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vastaajista vuonna 2013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VERKKOPANKIN KÄYTTÖ TIETOKONEELLA VAI MATKAPUHELIMELLA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maksatte laskuja Internetin kautta tai verkkopankissa, maksatteko tietokoneella vai matkapuhelimella?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Ylänuoli 5"/>
          <p:cNvSpPr/>
          <p:nvPr/>
        </p:nvSpPr>
        <p:spPr bwMode="auto">
          <a:xfrm>
            <a:off x="3923928" y="3412795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Ellipsi 6"/>
          <p:cNvSpPr/>
          <p:nvPr/>
        </p:nvSpPr>
        <p:spPr bwMode="auto">
          <a:xfrm>
            <a:off x="3647595" y="4149080"/>
            <a:ext cx="348341" cy="33383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SAAKO E-LASKUJA VERKKOPANKKIIN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Saatteko e-laskuja suoraan verkkopankkiinne?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57313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niistä, jotka maksavat laskuja verkkopankissa (n=2170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HALUAISIKO E-LASKUJA VERKKOPANKKIIN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Haluaisitteko e-laskuja suoraan verkkopankkiinne?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19213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niistä, jotka maksavat laskuja verkkopankissa, mutta eivät vielä saa e-laskuja verkkopankkiinsa (n=1273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NYKYINEN RAHATILANNE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</a:t>
            </a:r>
            <a:r>
              <a:rPr lang="fi-FI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seuraavista kuvaa nykyistä rahatilannettanne?</a:t>
            </a: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6" name="Ylänuoli 5"/>
          <p:cNvSpPr/>
          <p:nvPr/>
        </p:nvSpPr>
        <p:spPr bwMode="auto">
          <a:xfrm>
            <a:off x="3851920" y="4636931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4067944" y="378904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E-LASKUJEN TUNTEMINEN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Tiedättekö, mikä on e-lasku?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PÄIVITTÄISTAVARAOSTOSTEN TAVALLISIN MAKSUTAPA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Millä tavalla maksatte tavallisimmin päivittäistavaraostoksenne?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396056" y="5837202"/>
            <a:ext cx="295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*) 2009 ja sitä aiemmin kysytty pankkikortilla      </a:t>
            </a:r>
          </a:p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**) 2009 ja sitä aiemmin kysytty yleisluottokortilla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1471613"/>
            <a:ext cx="703103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vastaajista vuonna 2013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PÄIVITTÄISTAVARAOSTOSTEN TAVALLISIN MAKSUTAPA IKÄRYHMITTÄIN 2013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Millä tavalla maksatte tavallisimmin päivittäistavaraostoksenne?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TAVAROIDEN TAI PALVELUIDEN OSTAMINEN INTERNETIN KAUTTA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ostanut tavaroita tai palveluita Internetin kautta?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Ylänuoli 5"/>
          <p:cNvSpPr/>
          <p:nvPr/>
        </p:nvSpPr>
        <p:spPr bwMode="auto">
          <a:xfrm>
            <a:off x="5663817" y="4077072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6012160" y="2492896"/>
            <a:ext cx="2448272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/>
              <a:t>Verkko-ostosten tekeminen harvenee: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55 ikävuoden jälkeen.</a:t>
            </a:r>
            <a:endParaRPr lang="fi-FI" sz="1100" b="0" dirty="0" smtClean="0">
              <a:solidFill>
                <a:schemeClr val="tx1"/>
              </a:solidFill>
            </a:endParaRPr>
          </a:p>
        </p:txBody>
      </p:sp>
      <p:sp>
        <p:nvSpPr>
          <p:cNvPr id="10" name="Tekstikehys 9"/>
          <p:cNvSpPr txBox="1"/>
          <p:nvPr/>
        </p:nvSpPr>
        <p:spPr>
          <a:xfrm>
            <a:off x="6012160" y="1772816"/>
            <a:ext cx="244827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/>
              <a:t>I</a:t>
            </a:r>
            <a:r>
              <a:rPr lang="fi-FI" sz="1200" b="1" u="sng" dirty="0" smtClean="0">
                <a:solidFill>
                  <a:schemeClr val="tx1"/>
                </a:solidFill>
              </a:rPr>
              <a:t>nnokkaimpia verkko-ostajia: 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20-39 -vuotiaat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pääkaupunkiseudulla</a:t>
            </a:r>
            <a:endParaRPr lang="fi-FI" sz="11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680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dirty="0" smtClean="0"/>
              <a:t>% niistä, jotka ovat ostaneet tavaroita tai palveluita Internetin kautta </a:t>
            </a:r>
          </a:p>
          <a:p>
            <a:pPr eaLnBrk="0" hangingPunct="0">
              <a:spcAft>
                <a:spcPts val="0"/>
              </a:spcAft>
            </a:pPr>
            <a:r>
              <a:rPr lang="fi-FI" sz="1100" dirty="0" smtClean="0"/>
              <a:t>(n=1653 vuonna 2013)</a:t>
            </a:r>
          </a:p>
          <a:p>
            <a:pPr eaLnBrk="0" hangingPunct="0">
              <a:spcAft>
                <a:spcPts val="0"/>
              </a:spcAft>
            </a:pP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INTERNETIN KAUTTA OSTETTUJEN TAVAROIDEN TAI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PALVELUIDEN MAKSAMINEN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seuraavista maksutavoista olette käyttänyt maksaessanne Internetin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kautta ostamianne tavaroista tai palveluita?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Ylänuoli 4"/>
          <p:cNvSpPr/>
          <p:nvPr/>
        </p:nvSpPr>
        <p:spPr bwMode="auto">
          <a:xfrm>
            <a:off x="7031969" y="1772816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6" name="Ylänuoli 5"/>
          <p:cNvSpPr/>
          <p:nvPr/>
        </p:nvSpPr>
        <p:spPr bwMode="auto">
          <a:xfrm>
            <a:off x="4655705" y="3573016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5303777" y="2980747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9" name="Ylänuoli 8"/>
          <p:cNvSpPr/>
          <p:nvPr/>
        </p:nvSpPr>
        <p:spPr bwMode="auto">
          <a:xfrm>
            <a:off x="4367673" y="414908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0" name="Alanuoli 9"/>
          <p:cNvSpPr/>
          <p:nvPr/>
        </p:nvSpPr>
        <p:spPr bwMode="auto">
          <a:xfrm>
            <a:off x="6052886" y="2420888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6012160" y="3429000"/>
            <a:ext cx="2448272" cy="630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Monipuolisimmin erilaisia maksutapoja käyttävät: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29-34 -vuotiaat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KÄTEISEN RAHAN NOSTAMINEN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KÄTEISEN NOSTOTAVAT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nostatte tavallisimmin käteisen rahanne?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muualta nostatte käteistä rahaa ainakin joskus?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4427984" y="5055567"/>
            <a:ext cx="24482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6 % suomalaisista ei nosta juuri koskaan käteistä rahaa</a:t>
            </a:r>
            <a:endParaRPr lang="fi-FI" sz="1100" dirty="0" smtClean="0">
              <a:solidFill>
                <a:schemeClr val="tx1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6012160" y="3429000"/>
            <a:ext cx="2808312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Automaattikäyttöön soveltuva pankin myöntämä maksukortti: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97 %:lla suomalaisista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keskimääräistä harvemmin yli </a:t>
            </a:r>
          </a:p>
          <a:p>
            <a:r>
              <a:rPr lang="fi-FI" sz="1100" dirty="0" smtClean="0"/>
              <a:t>70-vuotiailla, mutta heistäkin yli 90 %:lla</a:t>
            </a:r>
            <a:endParaRPr lang="fi-FI" sz="1100" b="0" dirty="0" smtClean="0">
              <a:solidFill>
                <a:schemeClr val="tx1"/>
              </a:solidFill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381000" y="3899664"/>
            <a:ext cx="188674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Pankin konttorista nostaa tavallisimmin: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12 % 65-74 -vuotiaista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26 % 75-85 -vuotiaista</a:t>
            </a:r>
          </a:p>
          <a:p>
            <a:r>
              <a:rPr lang="fi-FI" sz="1000" b="0" dirty="0" smtClean="0">
                <a:solidFill>
                  <a:schemeClr val="tx1"/>
                </a:solidFill>
              </a:rPr>
              <a:t>(</a:t>
            </a:r>
            <a:r>
              <a:rPr lang="fi-FI" sz="1000" dirty="0" smtClean="0"/>
              <a:t>Senioritutkimuksesta 2013)</a:t>
            </a:r>
            <a:endParaRPr lang="fi-FI" sz="1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1471613"/>
            <a:ext cx="703103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vastaajista vuonna 2013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TAVALLISIN KÄTEISEN NOSTOTAPA IKÄRYHMITTÄIN 2013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nostatte tavallisimmin käteisen rahanne?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538512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% käteistä pääasiassa automaatista nostavista (n=2141 vuonna 2013) 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MIKSI NOSTAA AUTOMAATISTA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Miksi nostatte käteistä rahaa tavallisimmin juuri automaatista?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538512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% käteistä pääasiassa pankin konttorista nostavista (n=87 vuonna 2013)  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MIKSI NOSTAA PANKIN KONTTORISTA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Miksi nostatte käteistä rahaa tavallisimmin juuri pankin konttorista?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OMIEN MENOJEN SEURAAMINEN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Seuraatteko omia menojanne jollakin tavalla?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1" name="Tekstikehys 10"/>
          <p:cNvSpPr txBox="1"/>
          <p:nvPr/>
        </p:nvSpPr>
        <p:spPr>
          <a:xfrm>
            <a:off x="5724128" y="2967335"/>
            <a:ext cx="248642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/>
              <a:t>Omien menojen seuraaminen:</a:t>
            </a:r>
          </a:p>
          <a:p>
            <a:pPr>
              <a:buFont typeface="Courier New" pitchFamily="49" charset="0"/>
              <a:buChar char="o"/>
            </a:pPr>
            <a:r>
              <a:rPr lang="fi-FI" sz="1200" dirty="0" smtClean="0"/>
              <a:t> säännöllisyys yleisempää </a:t>
            </a:r>
          </a:p>
          <a:p>
            <a:r>
              <a:rPr lang="fi-FI" sz="1200" dirty="0" smtClean="0"/>
              <a:t>yli 45-vuotiailla</a:t>
            </a:r>
          </a:p>
          <a:p>
            <a:pPr>
              <a:buFont typeface="Courier New" pitchFamily="49" charset="0"/>
              <a:buChar char="o"/>
            </a:pPr>
            <a:r>
              <a:rPr lang="fi-FI" sz="1200" b="0" dirty="0" smtClean="0">
                <a:solidFill>
                  <a:schemeClr val="tx1"/>
                </a:solidFill>
              </a:rPr>
              <a:t> 15-28 -vuotiaat  pikemminkin satunnaisesti</a:t>
            </a:r>
            <a:endParaRPr lang="fi-FI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SÄÄSTÄMINEN JA SIJOITTAMINEN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SÄÄSTÖJÄ TAI SIJOITUKSIA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itsellänne tällä hetkellä säästettynä tai sijoitettuna varoja eri kohteisiin?         </a:t>
            </a: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Älkää laskeko mukaan mahdollista omassa käytössä olevaa omistusasuntoanne. Mikäli teillä on yhteistä omaisuutta puolisonne kanssa, ottakaa myös tämä huomioon.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NYKYISET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seuraavista kohteista teillä on säästöjä tai sijoituksia?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(n=2399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1" name="Tekstikehys 10"/>
          <p:cNvSpPr txBox="1"/>
          <p:nvPr/>
        </p:nvSpPr>
        <p:spPr>
          <a:xfrm>
            <a:off x="6084168" y="2252482"/>
            <a:ext cx="2376264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Sijoitusrahastoja:</a:t>
            </a:r>
            <a:r>
              <a:rPr lang="fi-FI" sz="1100" b="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eniten 40-44  ja 50-54 </a:t>
            </a:r>
            <a:r>
              <a:rPr lang="fi-FI" sz="1100" dirty="0" smtClean="0"/>
              <a:t>-</a:t>
            </a:r>
            <a:r>
              <a:rPr lang="fi-FI" sz="1100" b="0" dirty="0" smtClean="0">
                <a:solidFill>
                  <a:schemeClr val="tx1"/>
                </a:solidFill>
              </a:rPr>
              <a:t>vuotiailla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kasvua yli 40-vuotiailla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6084168" y="4276836"/>
            <a:ext cx="2376264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/>
              <a:t>Naiset  &gt;&lt; miehet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Naiset tilisäästäjiä  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Miehet osakesäästäjiä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4427984" y="5199583"/>
            <a:ext cx="266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err="1" smtClean="0"/>
              <a:t>PS-tuotteita</a:t>
            </a:r>
            <a:r>
              <a:rPr lang="fi-FI" sz="1200" b="1" u="sng" dirty="0" smtClean="0"/>
              <a:t>:</a:t>
            </a:r>
            <a:r>
              <a:rPr lang="fi-FI" sz="12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fi-FI" sz="1200" dirty="0" smtClean="0"/>
              <a:t> 2 %:lla (kuten v. 2011 ja 2012)</a:t>
            </a:r>
            <a:endParaRPr lang="fi-FI" sz="1200" b="0" dirty="0">
              <a:solidFill>
                <a:schemeClr val="tx1"/>
              </a:solidFill>
            </a:endParaRPr>
          </a:p>
        </p:txBody>
      </p:sp>
      <p:sp>
        <p:nvSpPr>
          <p:cNvPr id="10" name="Tekstikehys 9"/>
          <p:cNvSpPr txBox="1"/>
          <p:nvPr/>
        </p:nvSpPr>
        <p:spPr>
          <a:xfrm>
            <a:off x="6084168" y="2988822"/>
            <a:ext cx="2376264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/>
              <a:t>Pörssiosakkeita:</a:t>
            </a:r>
            <a:r>
              <a:rPr lang="fi-FI" sz="11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etenkin 50-54 ja 60-64 -vuotiailla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kasvua 50-59 ja 20-24 -vuotiailla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6084168" y="3725162"/>
            <a:ext cx="237626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/>
              <a:t>Vapaaehtoisia eläkevakuutuksia: 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35-39 ja 50-54 -vuotiailla eniten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3" name="Tekstikehys 12"/>
          <p:cNvSpPr txBox="1"/>
          <p:nvPr/>
        </p:nvSpPr>
        <p:spPr>
          <a:xfrm>
            <a:off x="6084168" y="1700808"/>
            <a:ext cx="237626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/>
              <a:t>Tilisäästäjiä: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eniten yli 65-vuotiaissa</a:t>
            </a:r>
          </a:p>
        </p:txBody>
      </p:sp>
      <p:sp>
        <p:nvSpPr>
          <p:cNvPr id="14" name="Ylänuoli 13"/>
          <p:cNvSpPr/>
          <p:nvPr/>
        </p:nvSpPr>
        <p:spPr bwMode="auto">
          <a:xfrm>
            <a:off x="4644008" y="3417303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9" name="Ylänuoli 18"/>
          <p:cNvSpPr/>
          <p:nvPr/>
        </p:nvSpPr>
        <p:spPr bwMode="auto">
          <a:xfrm>
            <a:off x="4499992" y="4077072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0" name="Ylänuoli 19"/>
          <p:cNvSpPr/>
          <p:nvPr/>
        </p:nvSpPr>
        <p:spPr bwMode="auto">
          <a:xfrm>
            <a:off x="5220072" y="270892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kstikehys 14"/>
          <p:cNvSpPr txBox="1"/>
          <p:nvPr/>
        </p:nvSpPr>
        <p:spPr>
          <a:xfrm>
            <a:off x="467544" y="3471391"/>
            <a:ext cx="12241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0" dirty="0" smtClean="0">
                <a:solidFill>
                  <a:schemeClr val="tx1"/>
                </a:solidFill>
              </a:rPr>
              <a:t>Säästöjen </a:t>
            </a:r>
          </a:p>
          <a:p>
            <a:r>
              <a:rPr lang="fi-FI" sz="1200" b="1" dirty="0" smtClean="0">
                <a:solidFill>
                  <a:schemeClr val="tx1"/>
                </a:solidFill>
              </a:rPr>
              <a:t>hajauttaminen</a:t>
            </a:r>
            <a:r>
              <a:rPr lang="fi-FI" sz="12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fi-FI" sz="1200" b="0" dirty="0" smtClean="0">
                <a:solidFill>
                  <a:schemeClr val="tx1"/>
                </a:solidFill>
              </a:rPr>
              <a:t>lisääntynyt</a:t>
            </a:r>
            <a:endParaRPr lang="fi-FI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K_powerpoint_tyhjapohja_final">
  <a:themeElements>
    <a:clrScheme name="FKL EXCEL 2013 PINKKI">
      <a:dk1>
        <a:sysClr val="windowText" lastClr="000000"/>
      </a:dk1>
      <a:lt1>
        <a:sysClr val="window" lastClr="FFFFFF"/>
      </a:lt1>
      <a:dk2>
        <a:srgbClr val="F79646"/>
      </a:dk2>
      <a:lt2>
        <a:srgbClr val="EEECE1"/>
      </a:lt2>
      <a:accent1>
        <a:srgbClr val="395AA8"/>
      </a:accent1>
      <a:accent2>
        <a:srgbClr val="C15086"/>
      </a:accent2>
      <a:accent3>
        <a:srgbClr val="01B2E5"/>
      </a:accent3>
      <a:accent4>
        <a:srgbClr val="FDB930"/>
      </a:accent4>
      <a:accent5>
        <a:srgbClr val="8DCED2"/>
      </a:accent5>
      <a:accent6>
        <a:srgbClr val="777777"/>
      </a:accent6>
      <a:hlink>
        <a:srgbClr val="F79646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baa18-e8c3-4a96-b5df-b125792204c2">
      <Value>7</Value>
      <Value>78</Value>
    </TaxCatchAll>
    <FKLanguage xmlns="879095ad-9298-46b1-abb4-88acdd8ab572">Suomi</FKLanguage>
    <TaxKeywordTaxHTField xmlns="3f7baa18-e8c3-4a96-b5df-b125792204c2">
      <Terms xmlns="http://schemas.microsoft.com/office/infopath/2007/PartnerControls"/>
    </TaxKeywordTaxHTField>
    <FKPublishDate xmlns="879095ad-9298-46b1-abb4-88acdd8ab572">2013-04-24T21:00:00+00:00</FKPublishDate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pankki</TermName>
          <TermId xmlns="http://schemas.microsoft.com/office/infopath/2007/PartnerControls">f53a48c1-21f7-422c-be93-ed28fc23f5cc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11B1C403DFD4524B75DA0610032A3AC00E912CE7E68B90F41A09C6F4CA406ACCC" ma:contentTypeVersion="37" ma:contentTypeDescription="Luo uusi asiakirja." ma:contentTypeScope="" ma:versionID="50c718eb97e1e7f0081fe39912381af5">
  <xsd:schema xmlns:xsd="http://www.w3.org/2001/XMLSchema" xmlns:xs="http://www.w3.org/2001/XMLSchema" xmlns:p="http://schemas.microsoft.com/office/2006/metadata/properties" xmlns:ns2="30cc9ae6-eaf9-405e-9576-3522e3851cf9" xmlns:ns3="c75ee646-ea04-4f20-bc3f-7bc06c32b2f8" xmlns:ns4="bc268a9e-ab94-4061-b089-7d438da856c6" targetNamespace="http://schemas.microsoft.com/office/2006/metadata/properties" ma:root="true" ma:fieldsID="1a65c15635785708e2d2a67f8c477494" ns2:_="" ns3:_="" ns4:_="">
    <xsd:import namespace="30cc9ae6-eaf9-405e-9576-3522e3851cf9"/>
    <xsd:import namespace="c75ee646-ea04-4f20-bc3f-7bc06c32b2f8"/>
    <xsd:import namespace="bc268a9e-ab94-4061-b089-7d438da856c6"/>
    <xsd:element name="properties">
      <xsd:complexType>
        <xsd:sequence>
          <xsd:element name="documentManagement">
            <xsd:complexType>
              <xsd:all>
                <xsd:element ref="ns2:C_x0020_FK_x0020_vastuuhenkilö" minOccurs="0"/>
                <xsd:element ref="ns2:C_x0020_Asiakirjapvm" minOccurs="0"/>
                <xsd:element ref="ns2:C_x0020_Lisätiedot" minOccurs="0"/>
                <xsd:element ref="ns3:_dlc_DocId" minOccurs="0"/>
                <xsd:element ref="ns3:_dlc_DocIdUrl" minOccurs="0"/>
                <xsd:element ref="ns3:_dlc_DocIdPersistId" minOccurs="0"/>
                <xsd:element ref="ns2:TaxCatchAll" minOccurs="0"/>
                <xsd:element ref="ns2:d4cce8d21ff9456e86084380ad943dd9" minOccurs="0"/>
                <xsd:element ref="ns4:FKLanguage" minOccurs="0"/>
                <xsd:element ref="ns4:iff51723ad134fabb73ff8d5624dc83e" minOccurs="0"/>
                <xsd:element ref="ns4:cccb8d37394148e4afe9904da1fcb0fa" minOccurs="0"/>
                <xsd:element ref="ns3:TaxKeywordTaxHTField" minOccurs="0"/>
                <xsd:element ref="ns4:FKPublishDate" minOccurs="0"/>
                <xsd:element ref="ns4:jcb8c2c059cc4620a5027833caea8309" minOccurs="0"/>
                <xsd:element ref="ns4:oe82443a33504593a5f0dd63f7b3bd7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c9ae6-eaf9-405e-9576-3522e3851cf9" elementFormDefault="qualified">
    <xsd:import namespace="http://schemas.microsoft.com/office/2006/documentManagement/types"/>
    <xsd:import namespace="http://schemas.microsoft.com/office/infopath/2007/PartnerControls"/>
    <xsd:element name="C_x0020_FK_x0020_vastuuhenkilö" ma:index="3" nillable="true" ma:displayName="FK vastuuhenkilö" ma:list="UserInfo" ma:SearchPeopleOnly="false" ma:SharePointGroup="0" ma:internalName="C_x0020_FK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_x0020_Asiakirjapvm" ma:index="4" nillable="true" ma:displayName="Asiakirjapvm" ma:default="[today]" ma:format="DateOnly" ma:internalName="C_x0020_Asiakirjapvm">
      <xsd:simpleType>
        <xsd:restriction base="dms:DateTime"/>
      </xsd:simpleType>
    </xsd:element>
    <xsd:element name="C_x0020_Lisätiedot" ma:index="5" nillable="true" ma:displayName="Lisätiedot" ma:internalName="C_x0020_Lis_x00e4_tiedot">
      <xsd:simpleType>
        <xsd:restriction base="dms:Note">
          <xsd:maxLength value="255"/>
        </xsd:restriction>
      </xsd:simpleType>
    </xsd:element>
    <xsd:element name="TaxCatchAll" ma:index="11" nillable="true" ma:displayName="Taxonomy Catch All Column" ma:hidden="true" ma:list="{cdeacb01-5bc3-4387-b014-57cd092e21a9}" ma:internalName="TaxCatchAll" ma:showField="CatchAllData" ma:web="c75ee646-ea04-4f20-bc3f-7bc06c32b2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4cce8d21ff9456e86084380ad943dd9" ma:index="12" nillable="true" ma:taxonomy="true" ma:internalName="d4cce8d21ff9456e86084380ad943dd9" ma:taxonomyFieldName="C_x0020_Organisaatiot" ma:displayName="Organisaatiot" ma:default="21;#Finanssialan Keskusliitto|a986a8ab-0b81-4c11-8cfa-b7b758f01c9a" ma:fieldId="{d4cce8d2-1ff9-456e-8608-4380ad943dd9}" ma:taxonomyMulti="true" ma:sspId="d7ec215a-233c-4761-af40-34a00d8265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ee646-ea04-4f20-bc3f-7bc06c32b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23" nillable="true" ma:taxonomy="true" ma:internalName="TaxKeywordTaxHTField" ma:taxonomyFieldName="TaxKeyword" ma:displayName="Asiasanat" ma:readOnly="false" ma:fieldId="{23f27201-bee3-471e-b2e7-b64fd8b7ca38}" ma:taxonomyMulti="true" ma:sspId="d7ec215a-233c-4761-af40-34a00d82655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68a9e-ab94-4061-b089-7d438da856c6" elementFormDefault="qualified">
    <xsd:import namespace="http://schemas.microsoft.com/office/2006/documentManagement/types"/>
    <xsd:import namespace="http://schemas.microsoft.com/office/infopath/2007/PartnerControls"/>
    <xsd:element name="FKLanguage" ma:index="17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  <xsd:element name="iff51723ad134fabb73ff8d5624dc83e" ma:index="19" ma:taxonomy="true" ma:internalName="iff51723ad134fabb73ff8d5624dc83e" ma:taxonomyFieldName="FKDocType" ma:displayName="Asiakirjatyyppi" ma:default="" ma:fieldId="{2ff51723-ad13-4fab-b73f-f8d5624dc83e}" ma:taxonomyMulti="true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cb8d37394148e4afe9904da1fcb0fa" ma:index="21" ma:taxonomy="true" ma:internalName="cccb8d37394148e4afe9904da1fcb0fa" ma:taxonomyFieldName="FKTopic" ma:displayName="Aiheluokittelu" ma:readOnly="false" ma:default="" ma:fieldId="{cccb8d37-3941-48e4-afe9-904da1fcb0fa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24" nillable="true" ma:displayName="Julkaisupäivä" ma:default="[today]" ma:format="DateOnly" ma:internalName="FKPublishDate">
      <xsd:simpleType>
        <xsd:restriction base="dms:DateTime"/>
      </xsd:simpleType>
    </xsd:element>
    <xsd:element name="jcb8c2c059cc4620a5027833caea8309" ma:index="26" nillable="true" ma:taxonomy="true" ma:internalName="jcb8c2c059cc4620a5027833caea8309" ma:taxonomyFieldName="FKDocumentState" ma:displayName="Dokumentin tila" ma:default="27;#Valmis|40aa8d17-dadd-4ab0-93da-3124749a5963" ma:fieldId="{3cb8c2c0-59cc-4620-a502-7833caea8309}" ma:sspId="d7ec215a-233c-4761-af40-34a00d8265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82443a33504593a5f0dd63f7b3bd7a" ma:index="28" nillable="true" ma:taxonomy="true" ma:internalName="oe82443a33504593a5f0dd63f7b3bd7a" ma:taxonomyFieldName="FKDocumentPublicity" ma:displayName="Julkisuus" ma:default="28;#Julkinen|0806a4a5-db6a-4fa4-8ed3-7457b5b4e8de" ma:fieldId="{8e82443a-3350-4593-a5f0-dd63f7b3bd7a}" ma:sspId="d7ec215a-233c-4761-af40-34a00d8265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592D4D-A5E8-4C43-A166-025DB622AC10}"/>
</file>

<file path=customXml/itemProps2.xml><?xml version="1.0" encoding="utf-8"?>
<ds:datastoreItem xmlns:ds="http://schemas.openxmlformats.org/officeDocument/2006/customXml" ds:itemID="{18E204FB-A446-4C7E-ABC0-FCFB40415A90}"/>
</file>

<file path=customXml/itemProps3.xml><?xml version="1.0" encoding="utf-8"?>
<ds:datastoreItem xmlns:ds="http://schemas.openxmlformats.org/officeDocument/2006/customXml" ds:itemID="{88472201-2448-4CAA-A630-E795DBDC9372}"/>
</file>

<file path=customXml/itemProps4.xml><?xml version="1.0" encoding="utf-8"?>
<ds:datastoreItem xmlns:ds="http://schemas.openxmlformats.org/officeDocument/2006/customXml" ds:itemID="{21F18317-4B7F-43FB-80D1-7A1057B7643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1897</Words>
  <Application>Microsoft Office PowerPoint</Application>
  <PresentationFormat>Näytössä katseltava diaesitys (4:3)</PresentationFormat>
  <Paragraphs>409</Paragraphs>
  <Slides>59</Slides>
  <Notes>9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59</vt:i4>
      </vt:variant>
    </vt:vector>
  </HeadingPairs>
  <TitlesOfParts>
    <vt:vector size="60" baseType="lpstr">
      <vt:lpstr>FK_powerpoint_tyhjapohja_final</vt:lpstr>
      <vt:lpstr>SÄÄSTÄMINEN, LUOTONKÄYTTÖ JA MAKSUTAVAT 2013</vt:lpstr>
      <vt:lpstr>PowerPoint-esitys</vt:lpstr>
      <vt:lpstr>Raha-asioiden suunnitteleminen ja nykyinen Rahatilanne</vt:lpstr>
      <vt:lpstr>PowerPoint-esitys</vt:lpstr>
      <vt:lpstr>PowerPoint-esitys</vt:lpstr>
      <vt:lpstr>PowerPoint-esitys</vt:lpstr>
      <vt:lpstr>SÄÄSTÄMINEN JA SIJOITTAMINEN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LUOTONOTTO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TALOUDEN JA ASUNTOLAINOJEN RISKIT JA NIIHIN VARAUTUMINEN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MAKSUTAVAT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KÄTEISEN RAHAN NOSTAMINEN</vt:lpstr>
      <vt:lpstr>PowerPoint-esitys</vt:lpstr>
      <vt:lpstr>PowerPoint-esitys</vt:lpstr>
      <vt:lpstr>PowerPoint-esitys</vt:lpstr>
      <vt:lpstr>PowerPoint-esitys</vt:lpstr>
    </vt:vector>
  </TitlesOfParts>
  <Company>Finanssialan Keskusliitto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Säästäminen, luotonkäyttö ja maksutavat 2013 kuvat</dc:title>
  <dc:creator>Nissilä Heidi</dc:creator>
  <cp:keywords/>
  <cp:lastModifiedBy>Halonen Ulla</cp:lastModifiedBy>
  <cp:revision>496</cp:revision>
  <dcterms:created xsi:type="dcterms:W3CDTF">2012-04-02T08:05:30Z</dcterms:created>
  <dcterms:modified xsi:type="dcterms:W3CDTF">2013-04-25T10:09:57Z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31980f95-5650-4524-8c5c-39097dd58634</vt:lpwstr>
  </property>
  <property fmtid="{D5CDD505-2E9C-101B-9397-08002B2CF9AE}" pid="4" name="Tags">
    <vt:lpwstr/>
  </property>
  <property fmtid="{D5CDD505-2E9C-101B-9397-08002B2CF9AE}" pid="5" name="C_x0020_Organisaatiot">
    <vt:lpwstr>21;#Finanssialan Keskusliitto|a986a8ab-0b81-4c11-8cfa-b7b758f01c9a</vt:lpwstr>
  </property>
  <property fmtid="{D5CDD505-2E9C-101B-9397-08002B2CF9AE}" pid="6" name="FKDocumentState">
    <vt:lpwstr>27;#Valmis|40aa8d17-dadd-4ab0-93da-3124749a5963</vt:lpwstr>
  </property>
  <property fmtid="{D5CDD505-2E9C-101B-9397-08002B2CF9AE}" pid="7" name="FKDocumentPublicity">
    <vt:lpwstr>28;#Julkinen|0806a4a5-db6a-4fa4-8ed3-7457b5b4e8de</vt:lpwstr>
  </property>
  <property fmtid="{D5CDD505-2E9C-101B-9397-08002B2CF9AE}" pid="8" name="TaxKeyword">
    <vt:lpwstr/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FKTopic">
    <vt:lpwstr>7;#pankki|f53a48c1-21f7-422c-be93-ed28fc23f5cc</vt:lpwstr>
  </property>
  <property fmtid="{D5CDD505-2E9C-101B-9397-08002B2CF9AE}" pid="11" name="FKDocType">
    <vt:lpwstr>78;#diaesitys|fc209ee7-fe67-4bc6-a4f4-93f5714eb903</vt:lpwstr>
  </property>
  <property fmtid="{D5CDD505-2E9C-101B-9397-08002B2CF9AE}" pid="12" name="Order">
    <vt:r8>14400</vt:r8>
  </property>
  <property fmtid="{D5CDD505-2E9C-101B-9397-08002B2CF9AE}" pid="13" name="_CopySource">
    <vt:lpwstr>http://majakka/tietopankki/materiaalit/Saastaminen_luotonkaytto_ja_maksutavat_2013_kuvat.pptx</vt:lpwstr>
  </property>
  <property fmtid="{D5CDD505-2E9C-101B-9397-08002B2CF9AE}" pid="14" name="xd_ProgID">
    <vt:lpwstr/>
  </property>
  <property fmtid="{D5CDD505-2E9C-101B-9397-08002B2CF9AE}" pid="15" name="_SharedFileIndex">
    <vt:lpwstr/>
  </property>
  <property fmtid="{D5CDD505-2E9C-101B-9397-08002B2CF9AE}" pid="16" name="_SourceUrl">
    <vt:lpwstr/>
  </property>
  <property fmtid="{D5CDD505-2E9C-101B-9397-08002B2CF9AE}" pid="17" name="TemplateUrl">
    <vt:lpwstr/>
  </property>
</Properties>
</file>