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theme/themeOverride9.xml" ContentType="application/vnd.openxmlformats-officedocument.themeOverride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2.xml" ContentType="application/vnd.openxmlformats-officedocument.themeOverride+xml"/>
  <Override PartName="/ppt/charts/chart33.xml" ContentType="application/vnd.openxmlformats-officedocument.drawingml.chart+xml"/>
  <Override PartName="/ppt/theme/themeOverride13.xml" ContentType="application/vnd.openxmlformats-officedocument.themeOverride+xml"/>
  <Override PartName="/ppt/charts/chart34.xml" ContentType="application/vnd.openxmlformats-officedocument.drawingml.chart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theme/themeOverride15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49"/>
  </p:notesMasterIdLst>
  <p:handoutMasterIdLst>
    <p:handoutMasterId r:id="rId50"/>
  </p:handoutMasterIdLst>
  <p:sldIdLst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354" r:id="rId14"/>
    <p:sldId id="267" r:id="rId15"/>
    <p:sldId id="268" r:id="rId16"/>
    <p:sldId id="355" r:id="rId17"/>
    <p:sldId id="269" r:id="rId18"/>
    <p:sldId id="356" r:id="rId19"/>
    <p:sldId id="332" r:id="rId20"/>
    <p:sldId id="357" r:id="rId21"/>
    <p:sldId id="358" r:id="rId22"/>
    <p:sldId id="359" r:id="rId23"/>
    <p:sldId id="290" r:id="rId24"/>
    <p:sldId id="291" r:id="rId25"/>
    <p:sldId id="346" r:id="rId26"/>
    <p:sldId id="292" r:id="rId27"/>
    <p:sldId id="304" r:id="rId28"/>
    <p:sldId id="305" r:id="rId29"/>
    <p:sldId id="306" r:id="rId30"/>
    <p:sldId id="360" r:id="rId31"/>
    <p:sldId id="352" r:id="rId32"/>
    <p:sldId id="361" r:id="rId33"/>
    <p:sldId id="307" r:id="rId34"/>
    <p:sldId id="374" r:id="rId35"/>
    <p:sldId id="308" r:id="rId36"/>
    <p:sldId id="309" r:id="rId37"/>
    <p:sldId id="353" r:id="rId38"/>
    <p:sldId id="312" r:id="rId39"/>
    <p:sldId id="362" r:id="rId40"/>
    <p:sldId id="363" r:id="rId41"/>
    <p:sldId id="364" r:id="rId42"/>
    <p:sldId id="366" r:id="rId43"/>
    <p:sldId id="367" r:id="rId44"/>
    <p:sldId id="368" r:id="rId45"/>
    <p:sldId id="373" r:id="rId46"/>
    <p:sldId id="370" r:id="rId47"/>
    <p:sldId id="371" r:id="rId4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ED2"/>
    <a:srgbClr val="01B2E5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Objects="1">
      <p:cViewPr>
        <p:scale>
          <a:sx n="70" d="100"/>
          <a:sy n="70" d="100"/>
        </p:scale>
        <p:origin x="-1118" y="-34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884"/>
        <p:guide orient="horz" pos="3521"/>
        <p:guide pos="2154"/>
        <p:guide pos="240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1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44"/>
          <c:y val="1.281104250457895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Max 1 kk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1">
                  <c:v>12</c:v>
                </c:pt>
                <c:pt idx="2">
                  <c:v>18</c:v>
                </c:pt>
                <c:pt idx="3">
                  <c:v>26</c:v>
                </c:pt>
                <c:pt idx="4" formatCode="0">
                  <c:v>31</c:v>
                </c:pt>
                <c:pt idx="6">
                  <c:v>28</c:v>
                </c:pt>
                <c:pt idx="7">
                  <c:v>27</c:v>
                </c:pt>
                <c:pt idx="8">
                  <c:v>29</c:v>
                </c:pt>
                <c:pt idx="9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1-3 kk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1">
                  <c:v>19</c:v>
                </c:pt>
                <c:pt idx="2">
                  <c:v>18</c:v>
                </c:pt>
                <c:pt idx="3">
                  <c:v>9</c:v>
                </c:pt>
                <c:pt idx="4" formatCode="0">
                  <c:v>12</c:v>
                </c:pt>
                <c:pt idx="6">
                  <c:v>14</c:v>
                </c:pt>
                <c:pt idx="7">
                  <c:v>12</c:v>
                </c:pt>
                <c:pt idx="8">
                  <c:v>13</c:v>
                </c:pt>
                <c:pt idx="9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3-6 kk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Sheet1!$B$4:$K$4</c:f>
              <c:numCache>
                <c:formatCode>0</c:formatCode>
                <c:ptCount val="10"/>
                <c:pt idx="1">
                  <c:v>11</c:v>
                </c:pt>
                <c:pt idx="2">
                  <c:v>8</c:v>
                </c:pt>
                <c:pt idx="3" formatCode="General">
                  <c:v>7</c:v>
                </c:pt>
                <c:pt idx="4">
                  <c:v>7</c:v>
                </c:pt>
                <c:pt idx="6" formatCode="General">
                  <c:v>7</c:v>
                </c:pt>
                <c:pt idx="7" formatCode="General">
                  <c:v>8</c:v>
                </c:pt>
                <c:pt idx="8" formatCode="General">
                  <c:v>9</c:v>
                </c:pt>
                <c:pt idx="9" formatCode="General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6-12 kk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1">
                  <c:v>15</c:v>
                </c:pt>
                <c:pt idx="2">
                  <c:v>9</c:v>
                </c:pt>
                <c:pt idx="3">
                  <c:v>12</c:v>
                </c:pt>
                <c:pt idx="4" formatCode="0">
                  <c:v>10</c:v>
                </c:pt>
                <c:pt idx="6">
                  <c:v>13</c:v>
                </c:pt>
                <c:pt idx="7">
                  <c:v>12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1-2 vuotta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1">
                  <c:v>15</c:v>
                </c:pt>
                <c:pt idx="2">
                  <c:v>13</c:v>
                </c:pt>
                <c:pt idx="3">
                  <c:v>11</c:v>
                </c:pt>
                <c:pt idx="4" formatCode="0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15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Ei suunnittele lainkaan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1">
                  <c:v>28</c:v>
                </c:pt>
                <c:pt idx="2">
                  <c:v>32</c:v>
                </c:pt>
                <c:pt idx="3">
                  <c:v>34</c:v>
                </c:pt>
                <c:pt idx="4" formatCode="0">
                  <c:v>27</c:v>
                </c:pt>
                <c:pt idx="6">
                  <c:v>25</c:v>
                </c:pt>
                <c:pt idx="7">
                  <c:v>25</c:v>
                </c:pt>
                <c:pt idx="8">
                  <c:v>27</c:v>
                </c:pt>
                <c:pt idx="9">
                  <c:v>33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Sheet1!$B$8:$K$8</c:f>
              <c:numCache>
                <c:formatCode>General</c:formatCode>
                <c:ptCount val="10"/>
                <c:pt idx="2">
                  <c:v>2</c:v>
                </c:pt>
                <c:pt idx="3">
                  <c:v>1</c:v>
                </c:pt>
                <c:pt idx="4" formatCode="0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4721920"/>
        <c:axId val="134723456"/>
      </c:barChart>
      <c:catAx>
        <c:axId val="134721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4723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47234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47219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18152309509220269"/>
          <c:y val="0.86763137521479672"/>
          <c:w val="0.71847689397166359"/>
          <c:h val="8.9129515285409855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89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Sheet1!$A$3</c:f>
              <c:strCache>
                <c:ptCount val="1"/>
                <c:pt idx="0">
                  <c:v>Kevät 2010 (n=339)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(Sheet1!$B$3:$I$3;Sheet1!$K$3)</c:f>
              <c:numCache>
                <c:formatCode>General</c:formatCode>
                <c:ptCount val="9"/>
                <c:pt idx="0" formatCode="0">
                  <c:v>57</c:v>
                </c:pt>
                <c:pt idx="1">
                  <c:v>16</c:v>
                </c:pt>
                <c:pt idx="2">
                  <c:v>23</c:v>
                </c:pt>
                <c:pt idx="3">
                  <c:v>17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</c:ser>
        <c:ser>
          <c:idx val="12"/>
          <c:order val="1"/>
          <c:tx>
            <c:strRef>
              <c:f>Sheet1!$A$4</c:f>
              <c:strCache>
                <c:ptCount val="1"/>
                <c:pt idx="0">
                  <c:v>Kevät 2011 (n=320)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(Sheet1!$B$4:$I$4;Sheet1!$K$4)</c:f>
              <c:numCache>
                <c:formatCode>General</c:formatCode>
                <c:ptCount val="9"/>
                <c:pt idx="0" formatCode="0">
                  <c:v>51</c:v>
                </c:pt>
                <c:pt idx="1">
                  <c:v>24</c:v>
                </c:pt>
                <c:pt idx="2">
                  <c:v>23</c:v>
                </c:pt>
                <c:pt idx="3">
                  <c:v>14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ser>
          <c:idx val="13"/>
          <c:order val="2"/>
          <c:tx>
            <c:strRef>
              <c:f>Sheet1!$A$5</c:f>
              <c:strCache>
                <c:ptCount val="1"/>
                <c:pt idx="0">
                  <c:v>Kevät 2012 (n=342)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(Sheet1!$B$5:$I$5;Sheet1!$K$5)</c:f>
              <c:numCache>
                <c:formatCode>General</c:formatCode>
                <c:ptCount val="9"/>
                <c:pt idx="0">
                  <c:v>62</c:v>
                </c:pt>
                <c:pt idx="1">
                  <c:v>18</c:v>
                </c:pt>
                <c:pt idx="2">
                  <c:v>20</c:v>
                </c:pt>
                <c:pt idx="3">
                  <c:v>11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</c:ser>
        <c:ser>
          <c:idx val="0"/>
          <c:order val="3"/>
          <c:tx>
            <c:strRef>
              <c:f>Sheet1!$A$6</c:f>
              <c:strCache>
                <c:ptCount val="1"/>
                <c:pt idx="0">
                  <c:v>Kevät 2013 (n=366)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(Sheet1!$B$6:$I$6;Sheet1!$K$6)</c:f>
              <c:numCache>
                <c:formatCode>General</c:formatCode>
                <c:ptCount val="9"/>
                <c:pt idx="0">
                  <c:v>58</c:v>
                </c:pt>
                <c:pt idx="1">
                  <c:v>16</c:v>
                </c:pt>
                <c:pt idx="2">
                  <c:v>16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577216"/>
        <c:axId val="35644544"/>
      </c:barChart>
      <c:catAx>
        <c:axId val="35577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64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6445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5772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36"/>
          <c:y val="0.86763137521479716"/>
          <c:w val="0.5268102063440737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Sheet1!$A$8</c:f>
              <c:strCache>
                <c:ptCount val="1"/>
                <c:pt idx="0">
                  <c:v>65-69 -vuotiaat (n=133)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(Sheet1!$B$8:$I$8;Sheet1!$K$8)</c:f>
              <c:numCache>
                <c:formatCode>General</c:formatCode>
                <c:ptCount val="9"/>
                <c:pt idx="0">
                  <c:v>59</c:v>
                </c:pt>
                <c:pt idx="1">
                  <c:v>15</c:v>
                </c:pt>
                <c:pt idx="2">
                  <c:v>13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4"/>
          <c:order val="1"/>
          <c:tx>
            <c:strRef>
              <c:f>Sheet1!$A$9</c:f>
              <c:strCache>
                <c:ptCount val="1"/>
                <c:pt idx="0">
                  <c:v>70-74 -vuotiaat (n=105)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(Sheet1!$B$9:$I$9;Sheet1!$K$9)</c:f>
              <c:numCache>
                <c:formatCode>General</c:formatCode>
                <c:ptCount val="9"/>
                <c:pt idx="0">
                  <c:v>56</c:v>
                </c:pt>
                <c:pt idx="1">
                  <c:v>21</c:v>
                </c:pt>
                <c:pt idx="2">
                  <c:v>12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1</c:v>
                </c:pt>
                <c:pt idx="8">
                  <c:v>7</c:v>
                </c:pt>
              </c:numCache>
            </c:numRef>
          </c:val>
        </c:ser>
        <c:ser>
          <c:idx val="5"/>
          <c:order val="2"/>
          <c:tx>
            <c:strRef>
              <c:f>Sheet1!$A$10</c:f>
              <c:strCache>
                <c:ptCount val="1"/>
                <c:pt idx="0">
                  <c:v>75-79 -vuotiaat (n=65)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(Sheet1!$B$10:$I$10;Sheet1!$K$10)</c:f>
              <c:numCache>
                <c:formatCode>General</c:formatCode>
                <c:ptCount val="9"/>
                <c:pt idx="0">
                  <c:v>59</c:v>
                </c:pt>
                <c:pt idx="1">
                  <c:v>15</c:v>
                </c:pt>
                <c:pt idx="2">
                  <c:v>20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6"/>
          <c:order val="3"/>
          <c:tx>
            <c:strRef>
              <c:f>Sheet1!$A$11</c:f>
              <c:strCache>
                <c:ptCount val="1"/>
                <c:pt idx="0">
                  <c:v>80-85 -vuotiaat (n=63)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(Sheet1!$B$1:$I$1;Sheet1!$K$1)</c:f>
              <c:strCache>
                <c:ptCount val="9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Perinnöksi</c:v>
                </c:pt>
                <c:pt idx="3">
                  <c:v>Eläkeaikoja varten</c:v>
                </c:pt>
                <c:pt idx="4">
                  <c:v>Lomamatkaan</c:v>
                </c:pt>
                <c:pt idx="5">
                  <c:v>Asunnon hankintaa varten</c:v>
                </c:pt>
                <c:pt idx="6">
                  <c:v>Remonttiin</c:v>
                </c:pt>
                <c:pt idx="7">
                  <c:v>Muuta tarkoitusta varten</c:v>
                </c:pt>
                <c:pt idx="8">
                  <c:v>Ei osaa sanoa</c:v>
                </c:pt>
              </c:strCache>
            </c:strRef>
          </c:cat>
          <c:val>
            <c:numRef>
              <c:f>(Sheet1!$B$11:$I$11;Sheet1!$K$11)</c:f>
              <c:numCache>
                <c:formatCode>General</c:formatCode>
                <c:ptCount val="9"/>
                <c:pt idx="0">
                  <c:v>56</c:v>
                </c:pt>
                <c:pt idx="1">
                  <c:v>10</c:v>
                </c:pt>
                <c:pt idx="2">
                  <c:v>22</c:v>
                </c:pt>
                <c:pt idx="3">
                  <c:v>11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754368"/>
        <c:axId val="35755904"/>
      </c:barChart>
      <c:catAx>
        <c:axId val="35754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755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7559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7543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42"/>
          <c:y val="0.86763137521479738"/>
          <c:w val="0.5268102063440737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67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(Sheet1!$A$31:$B$34;Sheet1!$A$35:$B$39;Sheet1!$A$41:$B$45;Sheet1!$A$47:$B$51;Sheet1!$A$53:$B$57;Sheet1!$A$59:$B$59)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EETTISYYS, VASTUULLISUUS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RAHAKSI MUUTTAMISEN HELPPOUS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VAIVATTOMUUS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SIJOITUSKOHTEEN RISKITTÖMYYS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TURVALLISUUS</c:v>
                </c:pt>
              </c:strCache>
            </c:strRef>
          </c:cat>
          <c:val>
            <c:numRef>
              <c:f>(Sheet1!$C$31:$C$34;Sheet1!$C$35:$C$39;Sheet1!$C$41:$C$45;Sheet1!$C$47:$C$51;Sheet1!$C$53:$C$57;Sheet1!$C$59)</c:f>
              <c:numCache>
                <c:formatCode>General</c:formatCode>
                <c:ptCount val="25"/>
                <c:pt idx="0" formatCode="0">
                  <c:v>31</c:v>
                </c:pt>
                <c:pt idx="1">
                  <c:v>28</c:v>
                </c:pt>
                <c:pt idx="2">
                  <c:v>26</c:v>
                </c:pt>
                <c:pt idx="3">
                  <c:v>35</c:v>
                </c:pt>
                <c:pt idx="5" formatCode="0">
                  <c:v>36</c:v>
                </c:pt>
                <c:pt idx="6">
                  <c:v>36</c:v>
                </c:pt>
                <c:pt idx="7">
                  <c:v>37</c:v>
                </c:pt>
                <c:pt idx="8">
                  <c:v>38</c:v>
                </c:pt>
                <c:pt idx="10" formatCode="0">
                  <c:v>54</c:v>
                </c:pt>
                <c:pt idx="11">
                  <c:v>52</c:v>
                </c:pt>
                <c:pt idx="12">
                  <c:v>43</c:v>
                </c:pt>
                <c:pt idx="13">
                  <c:v>55</c:v>
                </c:pt>
                <c:pt idx="15" formatCode="0">
                  <c:v>61</c:v>
                </c:pt>
                <c:pt idx="16">
                  <c:v>64</c:v>
                </c:pt>
                <c:pt idx="17">
                  <c:v>58</c:v>
                </c:pt>
                <c:pt idx="18">
                  <c:v>62</c:v>
                </c:pt>
                <c:pt idx="20" formatCode="0">
                  <c:v>73</c:v>
                </c:pt>
                <c:pt idx="21">
                  <c:v>72</c:v>
                </c:pt>
                <c:pt idx="22">
                  <c:v>71</c:v>
                </c:pt>
                <c:pt idx="23">
                  <c:v>72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(Sheet1!$A$31:$B$34;Sheet1!$A$35:$B$39;Sheet1!$A$41:$B$45;Sheet1!$A$47:$B$51;Sheet1!$A$53:$B$57;Sheet1!$A$59:$B$59)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EETTISYYS, VASTUULLISUUS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RAHAKSI MUUTTAMISEN HELPPOUS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VAIVATTOMUUS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SIJOITUSKOHTEEN RISKITTÖMYYS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TURVALLISUUS</c:v>
                </c:pt>
              </c:strCache>
            </c:strRef>
          </c:cat>
          <c:val>
            <c:numRef>
              <c:f>(Sheet1!$D$31:$D$34;Sheet1!$D$35:$D$39;Sheet1!$D$41:$D$45;Sheet1!$D$47:$D$51;Sheet1!$D$53:$D$57;Sheet1!$D$59)</c:f>
              <c:numCache>
                <c:formatCode>General</c:formatCode>
                <c:ptCount val="25"/>
                <c:pt idx="0" formatCode="0">
                  <c:v>37</c:v>
                </c:pt>
                <c:pt idx="1">
                  <c:v>34</c:v>
                </c:pt>
                <c:pt idx="2">
                  <c:v>36</c:v>
                </c:pt>
                <c:pt idx="3">
                  <c:v>37</c:v>
                </c:pt>
                <c:pt idx="5" formatCode="0">
                  <c:v>36</c:v>
                </c:pt>
                <c:pt idx="6">
                  <c:v>34</c:v>
                </c:pt>
                <c:pt idx="7">
                  <c:v>30</c:v>
                </c:pt>
                <c:pt idx="8">
                  <c:v>35</c:v>
                </c:pt>
                <c:pt idx="10" formatCode="0">
                  <c:v>30</c:v>
                </c:pt>
                <c:pt idx="11">
                  <c:v>27</c:v>
                </c:pt>
                <c:pt idx="12">
                  <c:v>35</c:v>
                </c:pt>
                <c:pt idx="13">
                  <c:v>29</c:v>
                </c:pt>
                <c:pt idx="15" formatCode="0">
                  <c:v>22</c:v>
                </c:pt>
                <c:pt idx="16">
                  <c:v>17</c:v>
                </c:pt>
                <c:pt idx="17">
                  <c:v>20</c:v>
                </c:pt>
                <c:pt idx="18">
                  <c:v>22</c:v>
                </c:pt>
                <c:pt idx="20" formatCode="0">
                  <c:v>16</c:v>
                </c:pt>
                <c:pt idx="21">
                  <c:v>14</c:v>
                </c:pt>
                <c:pt idx="22">
                  <c:v>15</c:v>
                </c:pt>
                <c:pt idx="23">
                  <c:v>19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(Sheet1!$A$31:$B$34;Sheet1!$A$35:$B$39;Sheet1!$A$41:$B$45;Sheet1!$A$47:$B$51;Sheet1!$A$53:$B$57;Sheet1!$A$59:$B$59)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EETTISYYS, VASTUULLISUUS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RAHAKSI MUUTTAMISEN HELPPOUS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VAIVATTOMUUS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SIJOITUSKOHTEEN RISKITTÖMYYS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TURVALLISUUS</c:v>
                </c:pt>
              </c:strCache>
            </c:strRef>
          </c:cat>
          <c:val>
            <c:numRef>
              <c:f>(Sheet1!$E$31:$E$34;Sheet1!$E$35:$E$39;Sheet1!$E$41:$E$45;Sheet1!$E$47:$E$51;Sheet1!$E$53:$E$57;Sheet1!$E$59)</c:f>
              <c:numCache>
                <c:formatCode>General</c:formatCode>
                <c:ptCount val="25"/>
                <c:pt idx="0" formatCode="0">
                  <c:v>22</c:v>
                </c:pt>
                <c:pt idx="1">
                  <c:v>31</c:v>
                </c:pt>
                <c:pt idx="2">
                  <c:v>30</c:v>
                </c:pt>
                <c:pt idx="3">
                  <c:v>22</c:v>
                </c:pt>
                <c:pt idx="5" formatCode="0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22</c:v>
                </c:pt>
                <c:pt idx="10" formatCode="0">
                  <c:v>10</c:v>
                </c:pt>
                <c:pt idx="11">
                  <c:v>17</c:v>
                </c:pt>
                <c:pt idx="12">
                  <c:v>17</c:v>
                </c:pt>
                <c:pt idx="13">
                  <c:v>11</c:v>
                </c:pt>
                <c:pt idx="15" formatCode="0">
                  <c:v>9</c:v>
                </c:pt>
                <c:pt idx="16">
                  <c:v>14</c:v>
                </c:pt>
                <c:pt idx="17">
                  <c:v>16</c:v>
                </c:pt>
                <c:pt idx="18">
                  <c:v>11</c:v>
                </c:pt>
                <c:pt idx="20" formatCode="0">
                  <c:v>7</c:v>
                </c:pt>
                <c:pt idx="21">
                  <c:v>10</c:v>
                </c:pt>
                <c:pt idx="22">
                  <c:v>11</c:v>
                </c:pt>
                <c:pt idx="23">
                  <c:v>5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(Sheet1!$A$31:$B$34;Sheet1!$A$35:$B$39;Sheet1!$A$41:$B$45;Sheet1!$A$47:$B$51;Sheet1!$A$53:$B$57;Sheet1!$A$59:$B$59)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EETTISYYS, VASTUULLISUUS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RAHAKSI MUUTTAMISEN HELPPOUS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VAIVATTOMUUS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SIJOITUSKOHTEEN RISKITTÖMYYS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TURVALLISUUS</c:v>
                </c:pt>
              </c:strCache>
            </c:strRef>
          </c:cat>
          <c:val>
            <c:numRef>
              <c:f>(Sheet1!$F$31:$F$34;Sheet1!$F$35:$F$39;Sheet1!$F$41:$F$45;Sheet1!$F$47:$F$51;Sheet1!$F$53:$F$57;Sheet1!$F$59)</c:f>
              <c:numCache>
                <c:formatCode>General</c:formatCode>
                <c:ptCount val="25"/>
                <c:pt idx="0" formatCode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5" formatCode="0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10" formatCode="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5" formatCode="0">
                  <c:v>8</c:v>
                </c:pt>
                <c:pt idx="16">
                  <c:v>5</c:v>
                </c:pt>
                <c:pt idx="17">
                  <c:v>6</c:v>
                </c:pt>
                <c:pt idx="18">
                  <c:v>5</c:v>
                </c:pt>
                <c:pt idx="20" formatCode="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5931264"/>
        <c:axId val="35932800"/>
      </c:barChart>
      <c:catAx>
        <c:axId val="3593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5932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932800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9312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14"/>
          <c:y val="0.86763137521479694"/>
          <c:w val="0.52683426583926396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78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(Sheet1!$A$2:$B$5;Sheet1!$A$7:$B$11;Sheet1!$A$13:$B$17;Sheet1!$A$19:$B$28;Sheet1!$A$30:$B$30)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VEROTTOMUUS JA MUUT VEROEDUT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ELÄKETURVA/ELÄKEVUOSIIN VARAUTUMINEN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SIJOITUSAIKA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EKOLOGISUUS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TUOTTO</c:v>
                </c:pt>
              </c:strCache>
            </c:strRef>
          </c:cat>
          <c:val>
            <c:numRef>
              <c:f>(Sheet1!$C$2:$C$5;Sheet1!$C$7:$C$11;Sheet1!$C$13:$C$17;Sheet1!$C$19:$C$28;Sheet1!$C$30)</c:f>
              <c:numCache>
                <c:formatCode>General</c:formatCode>
                <c:ptCount val="25"/>
                <c:pt idx="0" formatCode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31</c:v>
                </c:pt>
                <c:pt idx="5" formatCode="0">
                  <c:v>25</c:v>
                </c:pt>
                <c:pt idx="6">
                  <c:v>19</c:v>
                </c:pt>
                <c:pt idx="7">
                  <c:v>18</c:v>
                </c:pt>
                <c:pt idx="8">
                  <c:v>24</c:v>
                </c:pt>
                <c:pt idx="10" formatCode="0">
                  <c:v>26</c:v>
                </c:pt>
                <c:pt idx="11">
                  <c:v>26</c:v>
                </c:pt>
                <c:pt idx="12">
                  <c:v>20</c:v>
                </c:pt>
                <c:pt idx="13">
                  <c:v>22</c:v>
                </c:pt>
                <c:pt idx="15" formatCode="0">
                  <c:v>29</c:v>
                </c:pt>
                <c:pt idx="16">
                  <c:v>25</c:v>
                </c:pt>
                <c:pt idx="17">
                  <c:v>21</c:v>
                </c:pt>
                <c:pt idx="18">
                  <c:v>35</c:v>
                </c:pt>
                <c:pt idx="20" formatCode="0">
                  <c:v>31</c:v>
                </c:pt>
                <c:pt idx="21">
                  <c:v>30</c:v>
                </c:pt>
                <c:pt idx="22">
                  <c:v>33</c:v>
                </c:pt>
                <c:pt idx="23">
                  <c:v>35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(Sheet1!$A$2:$B$5;Sheet1!$A$7:$B$11;Sheet1!$A$13:$B$17;Sheet1!$A$19:$B$28;Sheet1!$A$30:$B$30)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VEROTTOMUUS JA MUUT VEROEDUT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ELÄKETURVA/ELÄKEVUOSIIN VARAUTUMINEN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SIJOITUSAIKA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EKOLOGISUUS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TUOTTO</c:v>
                </c:pt>
              </c:strCache>
            </c:strRef>
          </c:cat>
          <c:val>
            <c:numRef>
              <c:f>(Sheet1!$D$2:$D$5;Sheet1!$D$7:$D$11;Sheet1!$D$13:$D$17;Sheet1!$D$19:$D$28;Sheet1!$D$30)</c:f>
              <c:numCache>
                <c:formatCode>General</c:formatCode>
                <c:ptCount val="25"/>
                <c:pt idx="0" formatCode="0">
                  <c:v>40</c:v>
                </c:pt>
                <c:pt idx="1">
                  <c:v>33</c:v>
                </c:pt>
                <c:pt idx="2">
                  <c:v>37</c:v>
                </c:pt>
                <c:pt idx="3">
                  <c:v>38</c:v>
                </c:pt>
                <c:pt idx="5" formatCode="0">
                  <c:v>23</c:v>
                </c:pt>
                <c:pt idx="6">
                  <c:v>15</c:v>
                </c:pt>
                <c:pt idx="7">
                  <c:v>20</c:v>
                </c:pt>
                <c:pt idx="8">
                  <c:v>23</c:v>
                </c:pt>
                <c:pt idx="10" formatCode="0">
                  <c:v>43</c:v>
                </c:pt>
                <c:pt idx="11">
                  <c:v>39</c:v>
                </c:pt>
                <c:pt idx="12">
                  <c:v>39</c:v>
                </c:pt>
                <c:pt idx="13">
                  <c:v>41</c:v>
                </c:pt>
                <c:pt idx="15" formatCode="0">
                  <c:v>40</c:v>
                </c:pt>
                <c:pt idx="16">
                  <c:v>38</c:v>
                </c:pt>
                <c:pt idx="17">
                  <c:v>38</c:v>
                </c:pt>
                <c:pt idx="18">
                  <c:v>40</c:v>
                </c:pt>
                <c:pt idx="20" formatCode="0">
                  <c:v>43</c:v>
                </c:pt>
                <c:pt idx="21">
                  <c:v>41</c:v>
                </c:pt>
                <c:pt idx="22">
                  <c:v>38</c:v>
                </c:pt>
                <c:pt idx="23">
                  <c:v>42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(Sheet1!$A$2:$B$5;Sheet1!$A$7:$B$11;Sheet1!$A$13:$B$17;Sheet1!$A$19:$B$28;Sheet1!$A$30:$B$30)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VEROTTOMUUS JA MUUT VEROEDUT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ELÄKETURVA/ELÄKEVUOSIIN VARAUTUMINEN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SIJOITUSAIKA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EKOLOGISUUS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TUOTTO</c:v>
                </c:pt>
              </c:strCache>
            </c:strRef>
          </c:cat>
          <c:val>
            <c:numRef>
              <c:f>(Sheet1!$E$2:$E$5;Sheet1!$E$7:$E$11;Sheet1!$E$13:$E$17;Sheet1!$E$19:$E$28;Sheet1!$E$30)</c:f>
              <c:numCache>
                <c:formatCode>General</c:formatCode>
                <c:ptCount val="25"/>
                <c:pt idx="0" formatCode="0">
                  <c:v>28</c:v>
                </c:pt>
                <c:pt idx="1">
                  <c:v>38</c:v>
                </c:pt>
                <c:pt idx="2">
                  <c:v>34</c:v>
                </c:pt>
                <c:pt idx="3">
                  <c:v>26</c:v>
                </c:pt>
                <c:pt idx="5" formatCode="0">
                  <c:v>45</c:v>
                </c:pt>
                <c:pt idx="6">
                  <c:v>61</c:v>
                </c:pt>
                <c:pt idx="7">
                  <c:v>57</c:v>
                </c:pt>
                <c:pt idx="8">
                  <c:v>47</c:v>
                </c:pt>
                <c:pt idx="10" formatCode="0">
                  <c:v>23</c:v>
                </c:pt>
                <c:pt idx="11">
                  <c:v>28</c:v>
                </c:pt>
                <c:pt idx="12">
                  <c:v>34</c:v>
                </c:pt>
                <c:pt idx="13">
                  <c:v>31</c:v>
                </c:pt>
                <c:pt idx="15" formatCode="0">
                  <c:v>22</c:v>
                </c:pt>
                <c:pt idx="16">
                  <c:v>31</c:v>
                </c:pt>
                <c:pt idx="17">
                  <c:v>36</c:v>
                </c:pt>
                <c:pt idx="18">
                  <c:v>19</c:v>
                </c:pt>
                <c:pt idx="20" formatCode="0">
                  <c:v>20</c:v>
                </c:pt>
                <c:pt idx="21">
                  <c:v>25</c:v>
                </c:pt>
                <c:pt idx="22">
                  <c:v>26</c:v>
                </c:pt>
                <c:pt idx="23">
                  <c:v>19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(Sheet1!$A$2:$B$5;Sheet1!$A$7:$B$11;Sheet1!$A$13:$B$17;Sheet1!$A$19:$B$28;Sheet1!$A$30:$B$30)</c:f>
              <c:strCache>
                <c:ptCount val="25"/>
                <c:pt idx="0">
                  <c:v>Kevät 2013 (n=524)</c:v>
                </c:pt>
                <c:pt idx="1">
                  <c:v>Kevät 2012 (n=492)</c:v>
                </c:pt>
                <c:pt idx="2">
                  <c:v>Kevät 2011 (n=488)</c:v>
                </c:pt>
                <c:pt idx="3">
                  <c:v>Kevät 2010 (n=493)</c:v>
                </c:pt>
                <c:pt idx="4">
                  <c:v>VEROTTOMUUS JA MUUT VEROEDUT</c:v>
                </c:pt>
                <c:pt idx="5">
                  <c:v>Kevät 2013 (n=524)</c:v>
                </c:pt>
                <c:pt idx="6">
                  <c:v>Kevät 2012 (n=492)</c:v>
                </c:pt>
                <c:pt idx="7">
                  <c:v>Kevät 2011 (n=488)</c:v>
                </c:pt>
                <c:pt idx="8">
                  <c:v>Kevät 2010 (n=493)</c:v>
                </c:pt>
                <c:pt idx="9">
                  <c:v>ELÄKETURVA/ELÄKEVUOSIIN VARAUTUMINEN</c:v>
                </c:pt>
                <c:pt idx="10">
                  <c:v>Kevät 2013 (n=524)</c:v>
                </c:pt>
                <c:pt idx="11">
                  <c:v>Kevät 2012 (n=492)</c:v>
                </c:pt>
                <c:pt idx="12">
                  <c:v>Kevät 2011 (n=488)</c:v>
                </c:pt>
                <c:pt idx="13">
                  <c:v>Kevät 2010 (n=493)</c:v>
                </c:pt>
                <c:pt idx="14">
                  <c:v>SIJOITUSAIKA</c:v>
                </c:pt>
                <c:pt idx="15">
                  <c:v>Kevät 2013 (n=524)</c:v>
                </c:pt>
                <c:pt idx="16">
                  <c:v>Kevät 2012 (n=492)</c:v>
                </c:pt>
                <c:pt idx="17">
                  <c:v>Kevät 2011 (n=488)</c:v>
                </c:pt>
                <c:pt idx="18">
                  <c:v>Kevät 2010 (n=493)</c:v>
                </c:pt>
                <c:pt idx="19">
                  <c:v>EKOLOGISUUS</c:v>
                </c:pt>
                <c:pt idx="20">
                  <c:v>Kevät 2013 (n=524)</c:v>
                </c:pt>
                <c:pt idx="21">
                  <c:v>Kevät 2012 (n=492)</c:v>
                </c:pt>
                <c:pt idx="22">
                  <c:v>Kevät 2011 (n=488)</c:v>
                </c:pt>
                <c:pt idx="23">
                  <c:v>Kevät 2010 (n=493)</c:v>
                </c:pt>
                <c:pt idx="24">
                  <c:v>TUOTTO</c:v>
                </c:pt>
              </c:strCache>
            </c:strRef>
          </c:cat>
          <c:val>
            <c:numRef>
              <c:f>(Sheet1!$F$2:$F$5;Sheet1!$F$7:$F$11;Sheet1!$F$13:$F$17;Sheet1!$F$19:$F$28;Sheet1!$F$30)</c:f>
              <c:numCache>
                <c:formatCode>General</c:formatCode>
                <c:ptCount val="25"/>
                <c:pt idx="0" formatCode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5" formatCode="0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10" formatCode="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5" formatCode="0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  <c:pt idx="20" formatCode="0">
                  <c:v>6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6242944"/>
        <c:axId val="36244480"/>
      </c:barChart>
      <c:catAx>
        <c:axId val="362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6244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244480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2429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25"/>
          <c:y val="0.86763137521479705"/>
          <c:w val="0.52683426583926762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89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EETTISYYS, VASTUULLISUUS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RAHAKSI MUUTTAMISEN HELPPOUS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VAIVATTOMUUS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SIJOITUSKOHTEEN RISKITTÖMYYS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TURVALLISUUS</c:v>
                </c:pt>
              </c:strCache>
            </c:strRef>
          </c:cat>
          <c:val>
            <c:numRef>
              <c:f>(Sheet1!$C$27:$C$30;Sheet1!$C$31:$C$35;Sheet1!$C$36:$C$40;Sheet1!$C$41:$C$45;Sheet1!$C$46:$C$50;Sheet1!$C$51)</c:f>
              <c:numCache>
                <c:formatCode>General</c:formatCode>
                <c:ptCount val="25"/>
                <c:pt idx="0">
                  <c:v>21</c:v>
                </c:pt>
                <c:pt idx="1">
                  <c:v>30</c:v>
                </c:pt>
                <c:pt idx="2">
                  <c:v>32</c:v>
                </c:pt>
                <c:pt idx="3">
                  <c:v>37</c:v>
                </c:pt>
                <c:pt idx="5">
                  <c:v>24</c:v>
                </c:pt>
                <c:pt idx="6">
                  <c:v>33</c:v>
                </c:pt>
                <c:pt idx="7">
                  <c:v>40</c:v>
                </c:pt>
                <c:pt idx="8">
                  <c:v>40</c:v>
                </c:pt>
                <c:pt idx="10">
                  <c:v>47</c:v>
                </c:pt>
                <c:pt idx="11">
                  <c:v>56</c:v>
                </c:pt>
                <c:pt idx="12">
                  <c:v>56</c:v>
                </c:pt>
                <c:pt idx="13">
                  <c:v>56</c:v>
                </c:pt>
                <c:pt idx="15">
                  <c:v>47</c:v>
                </c:pt>
                <c:pt idx="16">
                  <c:v>63</c:v>
                </c:pt>
                <c:pt idx="17">
                  <c:v>63</c:v>
                </c:pt>
                <c:pt idx="18">
                  <c:v>67</c:v>
                </c:pt>
                <c:pt idx="20">
                  <c:v>62</c:v>
                </c:pt>
                <c:pt idx="21">
                  <c:v>69</c:v>
                </c:pt>
                <c:pt idx="22">
                  <c:v>74</c:v>
                </c:pt>
                <c:pt idx="23">
                  <c:v>79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EETTISYYS, VASTUULLISUUS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RAHAKSI MUUTTAMISEN HELPPOUS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VAIVATTOMUUS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SIJOITUSKOHTEEN RISKITTÖMYYS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TURVALLISUUS</c:v>
                </c:pt>
              </c:strCache>
            </c:strRef>
          </c:cat>
          <c:val>
            <c:numRef>
              <c:f>(Sheet1!$D$27:$D$30;Sheet1!$D$31:$D$35;Sheet1!$D$36:$D$40;Sheet1!$D$41:$D$45;Sheet1!$D$46:$D$50;Sheet1!$D$51)</c:f>
              <c:numCache>
                <c:formatCode>General</c:formatCode>
                <c:ptCount val="25"/>
                <c:pt idx="0">
                  <c:v>38</c:v>
                </c:pt>
                <c:pt idx="1">
                  <c:v>34</c:v>
                </c:pt>
                <c:pt idx="2">
                  <c:v>43</c:v>
                </c:pt>
                <c:pt idx="3">
                  <c:v>33</c:v>
                </c:pt>
                <c:pt idx="5">
                  <c:v>28</c:v>
                </c:pt>
                <c:pt idx="6">
                  <c:v>39</c:v>
                </c:pt>
                <c:pt idx="7">
                  <c:v>36</c:v>
                </c:pt>
                <c:pt idx="8">
                  <c:v>40</c:v>
                </c:pt>
                <c:pt idx="10">
                  <c:v>27</c:v>
                </c:pt>
                <c:pt idx="11">
                  <c:v>30</c:v>
                </c:pt>
                <c:pt idx="12">
                  <c:v>29</c:v>
                </c:pt>
                <c:pt idx="13">
                  <c:v>32</c:v>
                </c:pt>
                <c:pt idx="15">
                  <c:v>18</c:v>
                </c:pt>
                <c:pt idx="16">
                  <c:v>22</c:v>
                </c:pt>
                <c:pt idx="17">
                  <c:v>24</c:v>
                </c:pt>
                <c:pt idx="18">
                  <c:v>23</c:v>
                </c:pt>
                <c:pt idx="20">
                  <c:v>22</c:v>
                </c:pt>
                <c:pt idx="21">
                  <c:v>21</c:v>
                </c:pt>
                <c:pt idx="22">
                  <c:v>14</c:v>
                </c:pt>
                <c:pt idx="23">
                  <c:v>12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EETTISYYS, VASTUULLISUUS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RAHAKSI MUUTTAMISEN HELPPOUS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VAIVATTOMUUS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SIJOITUSKOHTEEN RISKITTÖMYYS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TURVALLISUUS</c:v>
                </c:pt>
              </c:strCache>
            </c:strRef>
          </c:cat>
          <c:val>
            <c:numRef>
              <c:f>(Sheet1!$E$27:$E$30;Sheet1!$E$31:$E$35;Sheet1!$E$36:$E$40;Sheet1!$E$41:$E$45;Sheet1!$E$46:$E$50;Sheet1!$E$51)</c:f>
              <c:numCache>
                <c:formatCode>General</c:formatCode>
                <c:ptCount val="25"/>
                <c:pt idx="0">
                  <c:v>27</c:v>
                </c:pt>
                <c:pt idx="1">
                  <c:v>29</c:v>
                </c:pt>
                <c:pt idx="2">
                  <c:v>19</c:v>
                </c:pt>
                <c:pt idx="3">
                  <c:v>19</c:v>
                </c:pt>
                <c:pt idx="5">
                  <c:v>37</c:v>
                </c:pt>
                <c:pt idx="6">
                  <c:v>20</c:v>
                </c:pt>
                <c:pt idx="7">
                  <c:v>19</c:v>
                </c:pt>
                <c:pt idx="8">
                  <c:v>14</c:v>
                </c:pt>
                <c:pt idx="10">
                  <c:v>17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5">
                  <c:v>19</c:v>
                </c:pt>
                <c:pt idx="16">
                  <c:v>9</c:v>
                </c:pt>
                <c:pt idx="17">
                  <c:v>7</c:v>
                </c:pt>
                <c:pt idx="18">
                  <c:v>6</c:v>
                </c:pt>
                <c:pt idx="20">
                  <c:v>9</c:v>
                </c:pt>
                <c:pt idx="21">
                  <c:v>5</c:v>
                </c:pt>
                <c:pt idx="22">
                  <c:v>8</c:v>
                </c:pt>
                <c:pt idx="23">
                  <c:v>6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(Sheet1!$A$27:$B$30;Sheet1!$A$31:$B$35;Sheet1!$A$36:$B$40;Sheet1!$A$41:$B$45;Sheet1!$A$46:$B$50;Sheet1!$A$51:$B$51)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EETTISYYS, VASTUULLISUUS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RAHAKSI MUUTTAMISEN HELPPOUS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VAIVATTOMUUS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SIJOITUSKOHTEEN RISKITTÖMYYS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TURVALLISUUS</c:v>
                </c:pt>
              </c:strCache>
            </c:strRef>
          </c:cat>
          <c:val>
            <c:numRef>
              <c:f>(Sheet1!$F$27:$F$30;Sheet1!$F$31:$F$35;Sheet1!$F$36:$F$40;Sheet1!$F$41:$F$45;Sheet1!$F$46:$F$50;Sheet1!$F$51)</c:f>
              <c:numCache>
                <c:formatCode>General</c:formatCode>
                <c:ptCount val="25"/>
                <c:pt idx="0">
                  <c:v>14</c:v>
                </c:pt>
                <c:pt idx="1">
                  <c:v>7</c:v>
                </c:pt>
                <c:pt idx="2">
                  <c:v>6</c:v>
                </c:pt>
                <c:pt idx="3">
                  <c:v>11</c:v>
                </c:pt>
                <c:pt idx="5">
                  <c:v>11</c:v>
                </c:pt>
                <c:pt idx="6">
                  <c:v>8</c:v>
                </c:pt>
                <c:pt idx="7">
                  <c:v>5</c:v>
                </c:pt>
                <c:pt idx="8">
                  <c:v>6</c:v>
                </c:pt>
                <c:pt idx="10">
                  <c:v>9</c:v>
                </c:pt>
                <c:pt idx="11">
                  <c:v>6</c:v>
                </c:pt>
                <c:pt idx="12">
                  <c:v>6</c:v>
                </c:pt>
                <c:pt idx="13">
                  <c:v>4</c:v>
                </c:pt>
                <c:pt idx="15">
                  <c:v>16</c:v>
                </c:pt>
                <c:pt idx="16">
                  <c:v>6</c:v>
                </c:pt>
                <c:pt idx="17">
                  <c:v>6</c:v>
                </c:pt>
                <c:pt idx="18">
                  <c:v>4</c:v>
                </c:pt>
                <c:pt idx="20">
                  <c:v>7</c:v>
                </c:pt>
                <c:pt idx="21">
                  <c:v>5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6546432"/>
        <c:axId val="36547968"/>
      </c:barChart>
      <c:catAx>
        <c:axId val="3654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6547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547968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5464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36"/>
          <c:y val="0.86763137521479716"/>
          <c:w val="0.52683426583926363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VEROTTOMUUS JA MUUT VEROEDUT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ELÄKETURVA/ELÄKEVUOSIIN VARAUTUMINEN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SIJOITUSAIKA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EKOLOGISUUS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TUOTTO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22</c:v>
                </c:pt>
                <c:pt idx="1">
                  <c:v>20</c:v>
                </c:pt>
                <c:pt idx="2">
                  <c:v>21</c:v>
                </c:pt>
                <c:pt idx="3">
                  <c:v>29</c:v>
                </c:pt>
                <c:pt idx="5">
                  <c:v>18</c:v>
                </c:pt>
                <c:pt idx="6">
                  <c:v>25</c:v>
                </c:pt>
                <c:pt idx="7">
                  <c:v>23</c:v>
                </c:pt>
                <c:pt idx="8">
                  <c:v>30</c:v>
                </c:pt>
                <c:pt idx="10">
                  <c:v>19</c:v>
                </c:pt>
                <c:pt idx="11">
                  <c:v>31</c:v>
                </c:pt>
                <c:pt idx="12">
                  <c:v>27</c:v>
                </c:pt>
                <c:pt idx="13">
                  <c:v>25</c:v>
                </c:pt>
                <c:pt idx="15">
                  <c:v>28</c:v>
                </c:pt>
                <c:pt idx="16">
                  <c:v>30</c:v>
                </c:pt>
                <c:pt idx="17">
                  <c:v>25</c:v>
                </c:pt>
                <c:pt idx="18">
                  <c:v>32</c:v>
                </c:pt>
                <c:pt idx="20">
                  <c:v>26</c:v>
                </c:pt>
                <c:pt idx="21">
                  <c:v>35</c:v>
                </c:pt>
                <c:pt idx="22">
                  <c:v>30</c:v>
                </c:pt>
                <c:pt idx="23">
                  <c:v>33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VEROTTOMUUS JA MUUT VEROEDUT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ELÄKETURVA/ELÄKEVUOSIIN VARAUTUMINEN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SIJOITUSAIKA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EKOLOGISUUS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TUOTTO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30</c:v>
                </c:pt>
                <c:pt idx="1">
                  <c:v>39</c:v>
                </c:pt>
                <c:pt idx="2">
                  <c:v>46</c:v>
                </c:pt>
                <c:pt idx="3">
                  <c:v>42</c:v>
                </c:pt>
                <c:pt idx="5">
                  <c:v>22</c:v>
                </c:pt>
                <c:pt idx="6">
                  <c:v>17</c:v>
                </c:pt>
                <c:pt idx="7">
                  <c:v>27</c:v>
                </c:pt>
                <c:pt idx="8">
                  <c:v>23</c:v>
                </c:pt>
                <c:pt idx="10">
                  <c:v>33</c:v>
                </c:pt>
                <c:pt idx="11">
                  <c:v>43</c:v>
                </c:pt>
                <c:pt idx="12">
                  <c:v>46</c:v>
                </c:pt>
                <c:pt idx="13">
                  <c:v>48</c:v>
                </c:pt>
                <c:pt idx="15">
                  <c:v>29</c:v>
                </c:pt>
                <c:pt idx="16">
                  <c:v>38</c:v>
                </c:pt>
                <c:pt idx="17">
                  <c:v>45</c:v>
                </c:pt>
                <c:pt idx="18">
                  <c:v>44</c:v>
                </c:pt>
                <c:pt idx="20">
                  <c:v>33</c:v>
                </c:pt>
                <c:pt idx="21">
                  <c:v>38</c:v>
                </c:pt>
                <c:pt idx="22">
                  <c:v>49</c:v>
                </c:pt>
                <c:pt idx="23">
                  <c:v>46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Sheet1!$A$2:$B$26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VEROTTOMUUS JA MUUT VEROEDUT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ELÄKETURVA/ELÄKEVUOSIIN VARAUTUMINEN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SIJOITUSAIKA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EKOLOGISUUS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TUOTTO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35</c:v>
                </c:pt>
                <c:pt idx="1">
                  <c:v>33</c:v>
                </c:pt>
                <c:pt idx="2">
                  <c:v>27</c:v>
                </c:pt>
                <c:pt idx="3">
                  <c:v>22</c:v>
                </c:pt>
                <c:pt idx="5">
                  <c:v>46</c:v>
                </c:pt>
                <c:pt idx="6">
                  <c:v>52</c:v>
                </c:pt>
                <c:pt idx="7">
                  <c:v>43</c:v>
                </c:pt>
                <c:pt idx="8">
                  <c:v>42</c:v>
                </c:pt>
                <c:pt idx="10">
                  <c:v>36</c:v>
                </c:pt>
                <c:pt idx="11">
                  <c:v>20</c:v>
                </c:pt>
                <c:pt idx="12">
                  <c:v>21</c:v>
                </c:pt>
                <c:pt idx="13">
                  <c:v>19</c:v>
                </c:pt>
                <c:pt idx="15">
                  <c:v>27</c:v>
                </c:pt>
                <c:pt idx="16">
                  <c:v>24</c:v>
                </c:pt>
                <c:pt idx="17">
                  <c:v>22</c:v>
                </c:pt>
                <c:pt idx="18">
                  <c:v>17</c:v>
                </c:pt>
                <c:pt idx="20">
                  <c:v>31</c:v>
                </c:pt>
                <c:pt idx="21">
                  <c:v>23</c:v>
                </c:pt>
                <c:pt idx="22">
                  <c:v>16</c:v>
                </c:pt>
                <c:pt idx="23">
                  <c:v>17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Sheet1!$A$2:$B$26</c:f>
              <c:strCache>
                <c:ptCount val="25"/>
                <c:pt idx="0">
                  <c:v>80-85 -vuotiaat (n=100)</c:v>
                </c:pt>
                <c:pt idx="1">
                  <c:v>75-79 -vuotiaat (n=101)</c:v>
                </c:pt>
                <c:pt idx="2">
                  <c:v>70-74 -vuotiaat (n=146)</c:v>
                </c:pt>
                <c:pt idx="3">
                  <c:v>65-69 -vuotiaat (n=177)</c:v>
                </c:pt>
                <c:pt idx="4">
                  <c:v>VEROTTOMUUS JA MUUT VEROEDUT</c:v>
                </c:pt>
                <c:pt idx="5">
                  <c:v>80-85 -vuotiaat (n=100)</c:v>
                </c:pt>
                <c:pt idx="6">
                  <c:v>75-79 -vuotiaat (n=101)</c:v>
                </c:pt>
                <c:pt idx="7">
                  <c:v>70-74 -vuotiaat (n=146)</c:v>
                </c:pt>
                <c:pt idx="8">
                  <c:v>65-69 -vuotiaat (n=177)</c:v>
                </c:pt>
                <c:pt idx="9">
                  <c:v>ELÄKETURVA/ELÄKEVUOSIIN VARAUTUMINEN</c:v>
                </c:pt>
                <c:pt idx="10">
                  <c:v>80-85 -vuotiaat (n=100)</c:v>
                </c:pt>
                <c:pt idx="11">
                  <c:v>75-79 -vuotiaat (n=101)</c:v>
                </c:pt>
                <c:pt idx="12">
                  <c:v>70-74 -vuotiaat (n=146)</c:v>
                </c:pt>
                <c:pt idx="13">
                  <c:v>65-69 -vuotiaat (n=177)</c:v>
                </c:pt>
                <c:pt idx="14">
                  <c:v>SIJOITUSAIKA</c:v>
                </c:pt>
                <c:pt idx="15">
                  <c:v>80-85 -vuotiaat (n=100)</c:v>
                </c:pt>
                <c:pt idx="16">
                  <c:v>75-79 -vuotiaat (n=101)</c:v>
                </c:pt>
                <c:pt idx="17">
                  <c:v>70-74 -vuotiaat (n=146)</c:v>
                </c:pt>
                <c:pt idx="18">
                  <c:v>65-69 -vuotiaat (n=177)</c:v>
                </c:pt>
                <c:pt idx="19">
                  <c:v>EKOLOGISUUS</c:v>
                </c:pt>
                <c:pt idx="20">
                  <c:v>80-85 -vuotiaat (n=100)</c:v>
                </c:pt>
                <c:pt idx="21">
                  <c:v>75-79 -vuotiaat (n=101)</c:v>
                </c:pt>
                <c:pt idx="22">
                  <c:v>70-74 -vuotiaat (n=146)</c:v>
                </c:pt>
                <c:pt idx="23">
                  <c:v>65-69 -vuotiaat (n=177)</c:v>
                </c:pt>
                <c:pt idx="24">
                  <c:v>TUOTTO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5">
                  <c:v>14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10">
                  <c:v>12</c:v>
                </c:pt>
                <c:pt idx="11">
                  <c:v>6</c:v>
                </c:pt>
                <c:pt idx="12">
                  <c:v>6</c:v>
                </c:pt>
                <c:pt idx="13">
                  <c:v>8</c:v>
                </c:pt>
                <c:pt idx="15">
                  <c:v>16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20">
                  <c:v>10</c:v>
                </c:pt>
                <c:pt idx="21">
                  <c:v>4</c:v>
                </c:pt>
                <c:pt idx="22">
                  <c:v>5</c:v>
                </c:pt>
                <c:pt idx="2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7853952"/>
        <c:axId val="157868032"/>
      </c:barChart>
      <c:catAx>
        <c:axId val="15785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78680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7868032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78539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42"/>
          <c:y val="0.86763137521479738"/>
          <c:w val="0.5268342658392634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57</c:v>
                </c:pt>
                <c:pt idx="1">
                  <c:v>43</c:v>
                </c:pt>
                <c:pt idx="2">
                  <c:v>27</c:v>
                </c:pt>
                <c:pt idx="3">
                  <c:v>17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 formatCode="General">
                  <c:v>58</c:v>
                </c:pt>
                <c:pt idx="1">
                  <c:v>42</c:v>
                </c:pt>
                <c:pt idx="2" formatCode="General">
                  <c:v>27</c:v>
                </c:pt>
                <c:pt idx="3" formatCode="General">
                  <c:v>17</c:v>
                </c:pt>
                <c:pt idx="4" formatCode="General">
                  <c:v>13</c:v>
                </c:pt>
                <c:pt idx="5" formatCode="General">
                  <c:v>1</c:v>
                </c:pt>
                <c:pt idx="6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58</c:v>
                </c:pt>
                <c:pt idx="1">
                  <c:v>42</c:v>
                </c:pt>
                <c:pt idx="2">
                  <c:v>28</c:v>
                </c:pt>
                <c:pt idx="3">
                  <c:v>15</c:v>
                </c:pt>
                <c:pt idx="4">
                  <c:v>12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54</c:v>
                </c:pt>
                <c:pt idx="1">
                  <c:v>46</c:v>
                </c:pt>
                <c:pt idx="2">
                  <c:v>32</c:v>
                </c:pt>
                <c:pt idx="3">
                  <c:v>18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53</c:v>
                </c:pt>
                <c:pt idx="1">
                  <c:v>47</c:v>
                </c:pt>
                <c:pt idx="2">
                  <c:v>32</c:v>
                </c:pt>
                <c:pt idx="3">
                  <c:v>17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3218560"/>
        <c:axId val="163220096"/>
      </c:barChart>
      <c:catAx>
        <c:axId val="163218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2200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2200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2185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43"/>
          <c:y val="0.86891955709838387"/>
          <c:w val="0.52496128608923887"/>
          <c:h val="9.597851343850835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"/>
          <c:y val="1.5925455554614821E-2"/>
          <c:w val="0.52719127296588508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65-69 -vuotiaat (n=177)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56</c:v>
                </c:pt>
                <c:pt idx="1">
                  <c:v>44</c:v>
                </c:pt>
                <c:pt idx="2">
                  <c:v>28</c:v>
                </c:pt>
                <c:pt idx="3">
                  <c:v>14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70-74 -vuotiaat (n=146)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56</c:v>
                </c:pt>
                <c:pt idx="1">
                  <c:v>44</c:v>
                </c:pt>
                <c:pt idx="2">
                  <c:v>28</c:v>
                </c:pt>
                <c:pt idx="3">
                  <c:v>18</c:v>
                </c:pt>
                <c:pt idx="4">
                  <c:v>14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75-79 -vuotiaat (n=101)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49</c:v>
                </c:pt>
                <c:pt idx="1">
                  <c:v>51</c:v>
                </c:pt>
                <c:pt idx="2">
                  <c:v>34</c:v>
                </c:pt>
                <c:pt idx="3">
                  <c:v>23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Säästöjen tai sijoitusten arvon lasku</c:v>
                </c:pt>
                <c:pt idx="4">
                  <c:v>Asunnon arvon lasku</c:v>
                </c:pt>
                <c:pt idx="5">
                  <c:v>Työttömyys</c:v>
                </c:pt>
                <c:pt idx="6">
                  <c:v>Lomautukset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48</c:v>
                </c:pt>
                <c:pt idx="1">
                  <c:v>52</c:v>
                </c:pt>
                <c:pt idx="2">
                  <c:v>42</c:v>
                </c:pt>
                <c:pt idx="3">
                  <c:v>14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3320192"/>
        <c:axId val="163321728"/>
      </c:barChart>
      <c:catAx>
        <c:axId val="163320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321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3217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3201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08720472440955"/>
          <c:y val="0.86891955709838409"/>
          <c:w val="0.5295621172353443"/>
          <c:h val="9.334104742283558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2009 (n=104)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Vakuutuksilla/Lainaturvavakuutuksella</c:v>
                </c:pt>
                <c:pt idx="3">
                  <c:v>Elämällä säästäväisesti</c:v>
                </c:pt>
                <c:pt idx="4">
                  <c:v>Omaisuutta realisoimalla</c:v>
                </c:pt>
                <c:pt idx="5">
                  <c:v>Luottamalla sukulaisten/ystävien apuun</c:v>
                </c:pt>
                <c:pt idx="6">
                  <c:v>Vain tilannetta seuraamalla</c:v>
                </c:pt>
                <c:pt idx="7">
                  <c:v>Omasta terveydestä huolehtimalla</c:v>
                </c:pt>
                <c:pt idx="8">
                  <c:v>Muu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65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Kevät 2010 (n=118)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Vakuutuksilla/Lainaturvavakuutuksella</c:v>
                </c:pt>
                <c:pt idx="3">
                  <c:v>Elämällä säästäväisesti</c:v>
                </c:pt>
                <c:pt idx="4">
                  <c:v>Omaisuutta realisoimalla</c:v>
                </c:pt>
                <c:pt idx="5">
                  <c:v>Luottamalla sukulaisten/ystävien apuun</c:v>
                </c:pt>
                <c:pt idx="6">
                  <c:v>Vain tilannetta seuraamalla</c:v>
                </c:pt>
                <c:pt idx="7">
                  <c:v>Omasta terveydestä huolehtimalla</c:v>
                </c:pt>
                <c:pt idx="8">
                  <c:v>Muu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61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4.99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2011 (n=95)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Vakuutuksilla/Lainaturvavakuutuksella</c:v>
                </c:pt>
                <c:pt idx="3">
                  <c:v>Elämällä säästäväisesti</c:v>
                </c:pt>
                <c:pt idx="4">
                  <c:v>Omaisuutta realisoimalla</c:v>
                </c:pt>
                <c:pt idx="5">
                  <c:v>Luottamalla sukulaisten/ystävien apuun</c:v>
                </c:pt>
                <c:pt idx="6">
                  <c:v>Vain tilannetta seuraamalla</c:v>
                </c:pt>
                <c:pt idx="7">
                  <c:v>Omasta terveydestä huolehtimalla</c:v>
                </c:pt>
                <c:pt idx="8">
                  <c:v>Muu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63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Kevät 2012 (n=120)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Vakuutuksilla/Lainaturvavakuutuksella</c:v>
                </c:pt>
                <c:pt idx="3">
                  <c:v>Elämällä säästäväisesti</c:v>
                </c:pt>
                <c:pt idx="4">
                  <c:v>Omaisuutta realisoimalla</c:v>
                </c:pt>
                <c:pt idx="5">
                  <c:v>Luottamalla sukulaisten/ystävien apuun</c:v>
                </c:pt>
                <c:pt idx="6">
                  <c:v>Vain tilannetta seuraamalla</c:v>
                </c:pt>
                <c:pt idx="7">
                  <c:v>Omasta terveydestä huolehtimalla</c:v>
                </c:pt>
                <c:pt idx="8">
                  <c:v>Muu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68</c:v>
                </c:pt>
                <c:pt idx="1">
                  <c:v>12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  <c:pt idx="8" formatCode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Kevät 2013 (n=152)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Säästämällä/säästöillä</c:v>
                </c:pt>
                <c:pt idx="1">
                  <c:v>Sijoituksilla</c:v>
                </c:pt>
                <c:pt idx="2">
                  <c:v>Vakuutuksilla/Lainaturvavakuutuksella</c:v>
                </c:pt>
                <c:pt idx="3">
                  <c:v>Elämällä säästäväisesti</c:v>
                </c:pt>
                <c:pt idx="4">
                  <c:v>Omaisuutta realisoimalla</c:v>
                </c:pt>
                <c:pt idx="5">
                  <c:v>Luottamalla sukulaisten/ystävien apuun</c:v>
                </c:pt>
                <c:pt idx="6">
                  <c:v>Vain tilannetta seuraamalla</c:v>
                </c:pt>
                <c:pt idx="7">
                  <c:v>Omasta terveydestä huolehtimalla</c:v>
                </c:pt>
                <c:pt idx="8">
                  <c:v>Muu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 formatCode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3377920"/>
        <c:axId val="163379456"/>
      </c:barChart>
      <c:catAx>
        <c:axId val="163377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3379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3794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3779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54"/>
          <c:y val="0.86891955709838409"/>
          <c:w val="0.52496128608923887"/>
          <c:h val="9.597851343850835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26684164479473"/>
          <c:y val="3.918993938707336E-2"/>
          <c:w val="0.47965649606299232"/>
          <c:h val="0.761225287486550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2007 (n=483)</c:v>
                </c:pt>
                <c:pt idx="1">
                  <c:v>Kevät 2008 (n=489)</c:v>
                </c:pt>
                <c:pt idx="2">
                  <c:v>Kevät 2009 (n=487)</c:v>
                </c:pt>
                <c:pt idx="3">
                  <c:v>Kevät 2010 (n=493)</c:v>
                </c:pt>
                <c:pt idx="4">
                  <c:v>Kevät 2011 (n=488)</c:v>
                </c:pt>
                <c:pt idx="5">
                  <c:v>Kevät 2012 (n=492)</c:v>
                </c:pt>
                <c:pt idx="6">
                  <c:v>Kevät 2013 (n=524)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>
                  <c:v>26</c:v>
                </c:pt>
                <c:pt idx="1">
                  <c:v>29</c:v>
                </c:pt>
                <c:pt idx="2">
                  <c:v>33</c:v>
                </c:pt>
                <c:pt idx="3">
                  <c:v>46</c:v>
                </c:pt>
                <c:pt idx="4">
                  <c:v>49</c:v>
                </c:pt>
                <c:pt idx="5">
                  <c:v>45</c:v>
                </c:pt>
                <c:pt idx="6">
                  <c:v>57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2007 (n=483)</c:v>
                </c:pt>
                <c:pt idx="1">
                  <c:v>Kevät 2008 (n=489)</c:v>
                </c:pt>
                <c:pt idx="2">
                  <c:v>Kevät 2009 (n=487)</c:v>
                </c:pt>
                <c:pt idx="3">
                  <c:v>Kevät 2010 (n=493)</c:v>
                </c:pt>
                <c:pt idx="4">
                  <c:v>Kevät 2011 (n=488)</c:v>
                </c:pt>
                <c:pt idx="5">
                  <c:v>Kevät 2012 (n=492)</c:v>
                </c:pt>
                <c:pt idx="6">
                  <c:v>Kevät 2013 (n=524)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74</c:v>
                </c:pt>
                <c:pt idx="1">
                  <c:v>71</c:v>
                </c:pt>
                <c:pt idx="2">
                  <c:v>67</c:v>
                </c:pt>
                <c:pt idx="3">
                  <c:v>54</c:v>
                </c:pt>
                <c:pt idx="4">
                  <c:v>51</c:v>
                </c:pt>
                <c:pt idx="5" formatCode="General">
                  <c:v>55</c:v>
                </c:pt>
                <c:pt idx="6" formatCode="General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3588736"/>
        <c:axId val="163594624"/>
      </c:barChart>
      <c:catAx>
        <c:axId val="16358873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594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5946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5887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611821959755111"/>
          <c:y val="0.87002945674956766"/>
          <c:w val="0.19707819335083121"/>
          <c:h val="9.3925678354954162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794"/>
          <c:y val="1.2811042504578938E-2"/>
          <c:w val="0.52819280402449764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Tulot suuremmat kuin menot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1">
                  <c:v>60</c:v>
                </c:pt>
                <c:pt idx="2">
                  <c:v>55</c:v>
                </c:pt>
                <c:pt idx="3">
                  <c:v>54</c:v>
                </c:pt>
                <c:pt idx="4" formatCode="0">
                  <c:v>57</c:v>
                </c:pt>
                <c:pt idx="6">
                  <c:v>60</c:v>
                </c:pt>
                <c:pt idx="7">
                  <c:v>60</c:v>
                </c:pt>
                <c:pt idx="8">
                  <c:v>53</c:v>
                </c:pt>
                <c:pt idx="9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Tulot yhtä suuret kuin menot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1">
                  <c:v>34</c:v>
                </c:pt>
                <c:pt idx="2">
                  <c:v>39</c:v>
                </c:pt>
                <c:pt idx="3">
                  <c:v>39</c:v>
                </c:pt>
                <c:pt idx="4" formatCode="0">
                  <c:v>38</c:v>
                </c:pt>
                <c:pt idx="6">
                  <c:v>36</c:v>
                </c:pt>
                <c:pt idx="7">
                  <c:v>34</c:v>
                </c:pt>
                <c:pt idx="8">
                  <c:v>42</c:v>
                </c:pt>
                <c:pt idx="9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Tulot pienemmät kuin menot, käyttää säästöjä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Sheet1!$B$4:$K$4</c:f>
              <c:numCache>
                <c:formatCode>0</c:formatCode>
                <c:ptCount val="10"/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  <c:pt idx="4">
                  <c:v>4</c:v>
                </c:pt>
                <c:pt idx="6" formatCode="General">
                  <c:v>3</c:v>
                </c:pt>
                <c:pt idx="7" formatCode="General">
                  <c:v>5</c:v>
                </c:pt>
                <c:pt idx="8" formatCode="General">
                  <c:v>4</c:v>
                </c:pt>
                <c:pt idx="9" formatCode="General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Tulot pienemmät kuin menot, ottaa lainaa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1">
                  <c:v>1</c:v>
                </c:pt>
                <c:pt idx="3">
                  <c:v>1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KAIKKI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 formatCode="0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5252608"/>
        <c:axId val="155254144"/>
      </c:barChart>
      <c:catAx>
        <c:axId val="155252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52541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52541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52526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980391513560806"/>
          <c:y val="0.86763137521479672"/>
          <c:w val="0.66019608486439185"/>
          <c:h val="9.59257161200173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Kevät 2008 (n=489)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">
                  <c:v>17</c:v>
                </c:pt>
                <c:pt idx="1">
                  <c:v>43</c:v>
                </c:pt>
                <c:pt idx="2">
                  <c:v>21</c:v>
                </c:pt>
                <c:pt idx="3" formatCode="0">
                  <c:v>7</c:v>
                </c:pt>
                <c:pt idx="4" formatCode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 formatCode="0">
                  <c:v>26</c:v>
                </c:pt>
                <c:pt idx="1">
                  <c:v>38</c:v>
                </c:pt>
                <c:pt idx="2">
                  <c:v>16</c:v>
                </c:pt>
                <c:pt idx="3" formatCode="0">
                  <c:v>9</c:v>
                </c:pt>
                <c:pt idx="4" formatCode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 formatCode="0">
                  <c:v>34</c:v>
                </c:pt>
                <c:pt idx="1">
                  <c:v>33</c:v>
                </c:pt>
                <c:pt idx="2">
                  <c:v>15</c:v>
                </c:pt>
                <c:pt idx="3" formatCode="0">
                  <c:v>7</c:v>
                </c:pt>
                <c:pt idx="4" formatCode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Sheet1!$B$7:$F$7</c:f>
              <c:numCache>
                <c:formatCode>0</c:formatCode>
                <c:ptCount val="5"/>
                <c:pt idx="0" formatCode="General">
                  <c:v>37</c:v>
                </c:pt>
                <c:pt idx="1">
                  <c:v>34</c:v>
                </c:pt>
                <c:pt idx="2">
                  <c:v>15</c:v>
                </c:pt>
                <c:pt idx="3" formatCode="General">
                  <c:v>5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36</c:v>
                </c:pt>
                <c:pt idx="1">
                  <c:v>34</c:v>
                </c:pt>
                <c:pt idx="2">
                  <c:v>18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49</c:v>
                </c:pt>
                <c:pt idx="1">
                  <c:v>30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3717504"/>
        <c:axId val="163719040"/>
      </c:barChart>
      <c:catAx>
        <c:axId val="16371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37190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7190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7175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377"/>
          <c:y val="0.86891955709838531"/>
          <c:w val="0.52506660104986858"/>
          <c:h val="9.518283332862964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65-69 -vuotiaat (n=177)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>
                  <c:v>67</c:v>
                </c:pt>
                <c:pt idx="1">
                  <c:v>19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70-74 -vuotiaat (n=146)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Sheet1!$B$12:$F$12</c:f>
              <c:numCache>
                <c:formatCode>General</c:formatCode>
                <c:ptCount val="5"/>
                <c:pt idx="0">
                  <c:v>55</c:v>
                </c:pt>
                <c:pt idx="1">
                  <c:v>23</c:v>
                </c:pt>
                <c:pt idx="2">
                  <c:v>11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75-79 -vuotiaat (n=101)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>
                  <c:v>38</c:v>
                </c:pt>
                <c:pt idx="1">
                  <c:v>37</c:v>
                </c:pt>
                <c:pt idx="2">
                  <c:v>15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Verkkopankissa</c:v>
                </c:pt>
                <c:pt idx="1">
                  <c:v>Suoraveloituksella </c:v>
                </c:pt>
                <c:pt idx="2">
                  <c:v>Maksupalvelu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22</c:v>
                </c:pt>
                <c:pt idx="1">
                  <c:v>55</c:v>
                </c:pt>
                <c:pt idx="2">
                  <c:v>15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3765248"/>
        <c:axId val="167449344"/>
      </c:barChart>
      <c:catAx>
        <c:axId val="163765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7449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4493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37652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388"/>
          <c:y val="0.86891955709838553"/>
          <c:w val="0.52496128608923887"/>
          <c:h val="9.597851343850834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22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Sheet1!$A$2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(Sheet1!$B$1;Sheet1!$E$1:$I$1;Sheet1!$L$1:$P$1;Sheet1!$S$1:$W$1;Sheet1!$Z$1:$AD$1;Sheet1!$AG$1:$AJ$1)</c:f>
              <c:strCache>
                <c:ptCount val="25"/>
                <c:pt idx="0">
                  <c:v>VERKKOPANKISSA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SUORAVELOITUKSELLA</c:v>
                </c:pt>
                <c:pt idx="6">
                  <c:v>Kevät 2010 (n=493)</c:v>
                </c:pt>
                <c:pt idx="7">
                  <c:v>Kevät 2011 (n=488)</c:v>
                </c:pt>
                <c:pt idx="8">
                  <c:v>Kevät 2012 (n=492)</c:v>
                </c:pt>
                <c:pt idx="9">
                  <c:v>Kevät 2013 (n=524)</c:v>
                </c:pt>
                <c:pt idx="10">
                  <c:v>MAKSUPALVELUKUORTA KÄYTTÄEN</c:v>
                </c:pt>
                <c:pt idx="11">
                  <c:v>Kevät 2010 (n=493)</c:v>
                </c:pt>
                <c:pt idx="12">
                  <c:v>Kevät 2011 (n=488)</c:v>
                </c:pt>
                <c:pt idx="13">
                  <c:v>Kevät 2012 (n=492)</c:v>
                </c:pt>
                <c:pt idx="14">
                  <c:v>Kevät 2013 (n=524)</c:v>
                </c:pt>
                <c:pt idx="15">
                  <c:v>PANKIN TISKILLÄ</c:v>
                </c:pt>
                <c:pt idx="16">
                  <c:v>Kevät 2010 (n=493)</c:v>
                </c:pt>
                <c:pt idx="17">
                  <c:v>Kevät 2011 (n=488)</c:v>
                </c:pt>
                <c:pt idx="18">
                  <c:v>Kevät 2012 (n=492)</c:v>
                </c:pt>
                <c:pt idx="19">
                  <c:v>Kevät 2013 (n=524)</c:v>
                </c:pt>
                <c:pt idx="20">
                  <c:v>PANKIN LASKUNMAKSUAUTOMAATILLA</c:v>
                </c:pt>
                <c:pt idx="21">
                  <c:v>Kevät 2010 (n=493)</c:v>
                </c:pt>
                <c:pt idx="22">
                  <c:v>Kevät 2011 (n=488)</c:v>
                </c:pt>
                <c:pt idx="23">
                  <c:v>Kevät 2012 (n=492)</c:v>
                </c:pt>
                <c:pt idx="24">
                  <c:v>Kevät 2013 (n=524)</c:v>
                </c:pt>
              </c:strCache>
            </c:strRef>
          </c:cat>
          <c:val>
            <c:numRef>
              <c:f>(Sheet1!$B$2;Sheet1!$E$2:$I$2;Sheet1!$L$2:$P$2;Sheet1!$S$2:$W$2;Sheet1!$Z$2:$AD$2;Sheet1!$AG$2:$AJ$2)</c:f>
              <c:numCache>
                <c:formatCode>General</c:formatCode>
                <c:ptCount val="25"/>
                <c:pt idx="1">
                  <c:v>34</c:v>
                </c:pt>
                <c:pt idx="2">
                  <c:v>37</c:v>
                </c:pt>
                <c:pt idx="3" formatCode="0">
                  <c:v>36</c:v>
                </c:pt>
                <c:pt idx="4">
                  <c:v>49</c:v>
                </c:pt>
                <c:pt idx="6">
                  <c:v>33</c:v>
                </c:pt>
                <c:pt idx="7">
                  <c:v>34</c:v>
                </c:pt>
                <c:pt idx="8" formatCode="0">
                  <c:v>34</c:v>
                </c:pt>
                <c:pt idx="9">
                  <c:v>30</c:v>
                </c:pt>
                <c:pt idx="11">
                  <c:v>15</c:v>
                </c:pt>
                <c:pt idx="12">
                  <c:v>15</c:v>
                </c:pt>
                <c:pt idx="13" formatCode="0">
                  <c:v>18</c:v>
                </c:pt>
                <c:pt idx="14">
                  <c:v>12</c:v>
                </c:pt>
                <c:pt idx="16">
                  <c:v>9</c:v>
                </c:pt>
                <c:pt idx="17">
                  <c:v>8</c:v>
                </c:pt>
                <c:pt idx="18" formatCode="0">
                  <c:v>6</c:v>
                </c:pt>
                <c:pt idx="19">
                  <c:v>4</c:v>
                </c:pt>
                <c:pt idx="21">
                  <c:v>7</c:v>
                </c:pt>
                <c:pt idx="22">
                  <c:v>5</c:v>
                </c:pt>
                <c:pt idx="23" formatCode="0">
                  <c:v>5</c:v>
                </c:pt>
                <c:pt idx="2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Muut käytetyt laskunmaksutavat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(Sheet1!$B$1;Sheet1!$E$1:$I$1;Sheet1!$L$1:$P$1;Sheet1!$S$1:$W$1;Sheet1!$Z$1:$AD$1;Sheet1!$AG$1:$AJ$1)</c:f>
              <c:strCache>
                <c:ptCount val="25"/>
                <c:pt idx="0">
                  <c:v>VERKKOPANKISSA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SUORAVELOITUKSELLA</c:v>
                </c:pt>
                <c:pt idx="6">
                  <c:v>Kevät 2010 (n=493)</c:v>
                </c:pt>
                <c:pt idx="7">
                  <c:v>Kevät 2011 (n=488)</c:v>
                </c:pt>
                <c:pt idx="8">
                  <c:v>Kevät 2012 (n=492)</c:v>
                </c:pt>
                <c:pt idx="9">
                  <c:v>Kevät 2013 (n=524)</c:v>
                </c:pt>
                <c:pt idx="10">
                  <c:v>MAKSUPALVELUKUORTA KÄYTTÄEN</c:v>
                </c:pt>
                <c:pt idx="11">
                  <c:v>Kevät 2010 (n=493)</c:v>
                </c:pt>
                <c:pt idx="12">
                  <c:v>Kevät 2011 (n=488)</c:v>
                </c:pt>
                <c:pt idx="13">
                  <c:v>Kevät 2012 (n=492)</c:v>
                </c:pt>
                <c:pt idx="14">
                  <c:v>Kevät 2013 (n=524)</c:v>
                </c:pt>
                <c:pt idx="15">
                  <c:v>PANKIN TISKILLÄ</c:v>
                </c:pt>
                <c:pt idx="16">
                  <c:v>Kevät 2010 (n=493)</c:v>
                </c:pt>
                <c:pt idx="17">
                  <c:v>Kevät 2011 (n=488)</c:v>
                </c:pt>
                <c:pt idx="18">
                  <c:v>Kevät 2012 (n=492)</c:v>
                </c:pt>
                <c:pt idx="19">
                  <c:v>Kevät 2013 (n=524)</c:v>
                </c:pt>
                <c:pt idx="20">
                  <c:v>PANKIN LASKUNMAKSUAUTOMAATILLA</c:v>
                </c:pt>
                <c:pt idx="21">
                  <c:v>Kevät 2010 (n=493)</c:v>
                </c:pt>
                <c:pt idx="22">
                  <c:v>Kevät 2011 (n=488)</c:v>
                </c:pt>
                <c:pt idx="23">
                  <c:v>Kevät 2012 (n=492)</c:v>
                </c:pt>
                <c:pt idx="24">
                  <c:v>Kevät 2013 (n=524)</c:v>
                </c:pt>
              </c:strCache>
            </c:strRef>
          </c:cat>
          <c:val>
            <c:numRef>
              <c:f>(Sheet1!$B$3;Sheet1!$E$3:$I$3;Sheet1!$L$3:$P$3;Sheet1!$S$3:$W$3;Sheet1!$Z$3:$AD$3;Sheet1!$AG$3:$AJ$3)</c:f>
              <c:numCache>
                <c:formatCode>General</c:formatCode>
                <c:ptCount val="25"/>
                <c:pt idx="1">
                  <c:v>7</c:v>
                </c:pt>
                <c:pt idx="2">
                  <c:v>8</c:v>
                </c:pt>
                <c:pt idx="3" formatCode="0">
                  <c:v>7</c:v>
                </c:pt>
                <c:pt idx="4">
                  <c:v>8</c:v>
                </c:pt>
                <c:pt idx="6">
                  <c:v>25</c:v>
                </c:pt>
                <c:pt idx="7">
                  <c:v>18</c:v>
                </c:pt>
                <c:pt idx="8" formatCode="0">
                  <c:v>18</c:v>
                </c:pt>
                <c:pt idx="9">
                  <c:v>24</c:v>
                </c:pt>
                <c:pt idx="11">
                  <c:v>12</c:v>
                </c:pt>
                <c:pt idx="12">
                  <c:v>11</c:v>
                </c:pt>
                <c:pt idx="13" formatCode="0">
                  <c:v>15</c:v>
                </c:pt>
                <c:pt idx="14">
                  <c:v>12</c:v>
                </c:pt>
                <c:pt idx="16">
                  <c:v>8</c:v>
                </c:pt>
                <c:pt idx="17">
                  <c:v>10</c:v>
                </c:pt>
                <c:pt idx="18" formatCode="0">
                  <c:v>11</c:v>
                </c:pt>
                <c:pt idx="19">
                  <c:v>7</c:v>
                </c:pt>
                <c:pt idx="21">
                  <c:v>8</c:v>
                </c:pt>
                <c:pt idx="22">
                  <c:v>7</c:v>
                </c:pt>
                <c:pt idx="23" formatCode="0">
                  <c:v>4</c:v>
                </c:pt>
                <c:pt idx="24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(Sheet1!$B$1;Sheet1!$E$1:$I$1;Sheet1!$L$1:$P$1;Sheet1!$S$1:$W$1;Sheet1!$Z$1:$AD$1;Sheet1!$AG$1:$AJ$1)</c:f>
              <c:strCache>
                <c:ptCount val="25"/>
                <c:pt idx="0">
                  <c:v>VERKKOPANKISSA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SUORAVELOITUKSELLA</c:v>
                </c:pt>
                <c:pt idx="6">
                  <c:v>Kevät 2010 (n=493)</c:v>
                </c:pt>
                <c:pt idx="7">
                  <c:v>Kevät 2011 (n=488)</c:v>
                </c:pt>
                <c:pt idx="8">
                  <c:v>Kevät 2012 (n=492)</c:v>
                </c:pt>
                <c:pt idx="9">
                  <c:v>Kevät 2013 (n=524)</c:v>
                </c:pt>
                <c:pt idx="10">
                  <c:v>MAKSUPALVELUKUORTA KÄYTTÄEN</c:v>
                </c:pt>
                <c:pt idx="11">
                  <c:v>Kevät 2010 (n=493)</c:v>
                </c:pt>
                <c:pt idx="12">
                  <c:v>Kevät 2011 (n=488)</c:v>
                </c:pt>
                <c:pt idx="13">
                  <c:v>Kevät 2012 (n=492)</c:v>
                </c:pt>
                <c:pt idx="14">
                  <c:v>Kevät 2013 (n=524)</c:v>
                </c:pt>
                <c:pt idx="15">
                  <c:v>PANKIN TISKILLÄ</c:v>
                </c:pt>
                <c:pt idx="16">
                  <c:v>Kevät 2010 (n=493)</c:v>
                </c:pt>
                <c:pt idx="17">
                  <c:v>Kevät 2011 (n=488)</c:v>
                </c:pt>
                <c:pt idx="18">
                  <c:v>Kevät 2012 (n=492)</c:v>
                </c:pt>
                <c:pt idx="19">
                  <c:v>Kevät 2013 (n=524)</c:v>
                </c:pt>
                <c:pt idx="20">
                  <c:v>PANKIN LASKUNMAKSUAUTOMAATILLA</c:v>
                </c:pt>
                <c:pt idx="21">
                  <c:v>Kevät 2010 (n=493)</c:v>
                </c:pt>
                <c:pt idx="22">
                  <c:v>Kevät 2011 (n=488)</c:v>
                </c:pt>
                <c:pt idx="23">
                  <c:v>Kevät 2012 (n=492)</c:v>
                </c:pt>
                <c:pt idx="24">
                  <c:v>Kevät 2013 (n=524)</c:v>
                </c:pt>
              </c:strCache>
            </c:strRef>
          </c:cat>
          <c:val>
            <c:numRef>
              <c:f>(Sheet1!$B$4;Sheet1!$E$4:$I$4;Sheet1!$L$4:$P$4;Sheet1!$S$4:$W$4;Sheet1!$Z$4:$AD$4;Sheet1!$AG$4:$AJ$4)</c:f>
              <c:numCache>
                <c:formatCode>General</c:formatCode>
                <c:ptCount val="25"/>
                <c:pt idx="1">
                  <c:v>41</c:v>
                </c:pt>
                <c:pt idx="2">
                  <c:v>45</c:v>
                </c:pt>
                <c:pt idx="3" formatCode="0">
                  <c:v>43</c:v>
                </c:pt>
                <c:pt idx="4">
                  <c:v>57</c:v>
                </c:pt>
                <c:pt idx="6">
                  <c:v>58</c:v>
                </c:pt>
                <c:pt idx="7">
                  <c:v>52</c:v>
                </c:pt>
                <c:pt idx="8" formatCode="0">
                  <c:v>52</c:v>
                </c:pt>
                <c:pt idx="9">
                  <c:v>54</c:v>
                </c:pt>
                <c:pt idx="11">
                  <c:v>27</c:v>
                </c:pt>
                <c:pt idx="12">
                  <c:v>26</c:v>
                </c:pt>
                <c:pt idx="13" formatCode="0">
                  <c:v>33</c:v>
                </c:pt>
                <c:pt idx="14">
                  <c:v>23</c:v>
                </c:pt>
                <c:pt idx="16">
                  <c:v>17</c:v>
                </c:pt>
                <c:pt idx="17">
                  <c:v>18</c:v>
                </c:pt>
                <c:pt idx="18" formatCode="0">
                  <c:v>17</c:v>
                </c:pt>
                <c:pt idx="19">
                  <c:v>11</c:v>
                </c:pt>
                <c:pt idx="21">
                  <c:v>15</c:v>
                </c:pt>
                <c:pt idx="22">
                  <c:v>12</c:v>
                </c:pt>
                <c:pt idx="23" formatCode="0">
                  <c:v>9</c:v>
                </c:pt>
                <c:pt idx="2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568896"/>
        <c:axId val="165570432"/>
      </c:barChart>
      <c:catAx>
        <c:axId val="16556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5570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5704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5688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233588936306816"/>
          <c:y val="0.87010309862346424"/>
          <c:w val="0.5276353376679066"/>
          <c:h val="9.392567835495391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Sheet1!$A$2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VERKKOPANKISSA</c:v>
                </c:pt>
                <c:pt idx="1">
                  <c:v>65-69 -vuotiaat (n=177)</c:v>
                </c:pt>
                <c:pt idx="2">
                  <c:v>70-74 -vuotiaat (n=146)</c:v>
                </c:pt>
                <c:pt idx="3">
                  <c:v>75-79 -vuotiaat (n=101)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  <c:pt idx="10">
                  <c:v>MAKSUPALVELUKUORTA KÄYTTÄEN</c:v>
                </c:pt>
                <c:pt idx="11">
                  <c:v>65-69 -vuotiaat (n=177)</c:v>
                </c:pt>
                <c:pt idx="12">
                  <c:v>70-74 -vuotiaat (n=146)</c:v>
                </c:pt>
                <c:pt idx="13">
                  <c:v>75-79 -vuotiaat (n=101)</c:v>
                </c:pt>
                <c:pt idx="14">
                  <c:v>80-85 -vuotiaat (n=100)</c:v>
                </c:pt>
                <c:pt idx="15">
                  <c:v>PANKIN TISKILLÄ</c:v>
                </c:pt>
                <c:pt idx="16">
                  <c:v>65-69 -vuotiaat (n=177)</c:v>
                </c:pt>
                <c:pt idx="17">
                  <c:v>70-74 -vuotiaat (n=146)</c:v>
                </c:pt>
                <c:pt idx="18">
                  <c:v>75-79 -vuotiaat (n=101)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(n=177)</c:v>
                </c:pt>
                <c:pt idx="22">
                  <c:v>70-74 -vuotiaat (n=146)</c:v>
                </c:pt>
                <c:pt idx="23">
                  <c:v>75-79 -vuotiaat (n=101)</c:v>
                </c:pt>
                <c:pt idx="24">
                  <c:v>80-85 -vuotiaat (n=100)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1">
                  <c:v>67</c:v>
                </c:pt>
                <c:pt idx="2">
                  <c:v>55</c:v>
                </c:pt>
                <c:pt idx="3">
                  <c:v>38</c:v>
                </c:pt>
                <c:pt idx="4">
                  <c:v>22</c:v>
                </c:pt>
                <c:pt idx="6">
                  <c:v>19</c:v>
                </c:pt>
                <c:pt idx="7">
                  <c:v>23</c:v>
                </c:pt>
                <c:pt idx="8">
                  <c:v>37</c:v>
                </c:pt>
                <c:pt idx="9">
                  <c:v>55</c:v>
                </c:pt>
                <c:pt idx="11">
                  <c:v>8</c:v>
                </c:pt>
                <c:pt idx="12">
                  <c:v>11</c:v>
                </c:pt>
                <c:pt idx="13">
                  <c:v>15</c:v>
                </c:pt>
                <c:pt idx="14">
                  <c:v>15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5</c:v>
                </c:pt>
                <c:pt idx="21">
                  <c:v>4</c:v>
                </c:pt>
                <c:pt idx="22">
                  <c:v>6</c:v>
                </c:pt>
                <c:pt idx="23">
                  <c:v>5</c:v>
                </c:pt>
                <c:pt idx="2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Muut käytetyt laskunmaksutavat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VERKKOPANKISSA</c:v>
                </c:pt>
                <c:pt idx="1">
                  <c:v>65-69 -vuotiaat (n=177)</c:v>
                </c:pt>
                <c:pt idx="2">
                  <c:v>70-74 -vuotiaat (n=146)</c:v>
                </c:pt>
                <c:pt idx="3">
                  <c:v>75-79 -vuotiaat (n=101)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  <c:pt idx="10">
                  <c:v>MAKSUPALVELUKUORTA KÄYTTÄEN</c:v>
                </c:pt>
                <c:pt idx="11">
                  <c:v>65-69 -vuotiaat (n=177)</c:v>
                </c:pt>
                <c:pt idx="12">
                  <c:v>70-74 -vuotiaat (n=146)</c:v>
                </c:pt>
                <c:pt idx="13">
                  <c:v>75-79 -vuotiaat (n=101)</c:v>
                </c:pt>
                <c:pt idx="14">
                  <c:v>80-85 -vuotiaat (n=100)</c:v>
                </c:pt>
                <c:pt idx="15">
                  <c:v>PANKIN TISKILLÄ</c:v>
                </c:pt>
                <c:pt idx="16">
                  <c:v>65-69 -vuotiaat (n=177)</c:v>
                </c:pt>
                <c:pt idx="17">
                  <c:v>70-74 -vuotiaat (n=146)</c:v>
                </c:pt>
                <c:pt idx="18">
                  <c:v>75-79 -vuotiaat (n=101)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(n=177)</c:v>
                </c:pt>
                <c:pt idx="22">
                  <c:v>70-74 -vuotiaat (n=146)</c:v>
                </c:pt>
                <c:pt idx="23">
                  <c:v>75-79 -vuotiaat (n=101)</c:v>
                </c:pt>
                <c:pt idx="24">
                  <c:v>80-85 -vuotiaat (n=100)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1">
                  <c:v>9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6">
                  <c:v>24</c:v>
                </c:pt>
                <c:pt idx="7">
                  <c:v>27</c:v>
                </c:pt>
                <c:pt idx="8">
                  <c:v>24</c:v>
                </c:pt>
                <c:pt idx="9">
                  <c:v>18</c:v>
                </c:pt>
                <c:pt idx="11">
                  <c:v>6</c:v>
                </c:pt>
                <c:pt idx="12">
                  <c:v>8</c:v>
                </c:pt>
                <c:pt idx="13">
                  <c:v>15</c:v>
                </c:pt>
                <c:pt idx="14">
                  <c:v>22</c:v>
                </c:pt>
                <c:pt idx="16">
                  <c:v>4</c:v>
                </c:pt>
                <c:pt idx="17">
                  <c:v>8</c:v>
                </c:pt>
                <c:pt idx="18">
                  <c:v>9</c:v>
                </c:pt>
                <c:pt idx="19">
                  <c:v>12</c:v>
                </c:pt>
                <c:pt idx="21">
                  <c:v>1</c:v>
                </c:pt>
                <c:pt idx="22">
                  <c:v>2</c:v>
                </c:pt>
                <c:pt idx="23">
                  <c:v>4</c:v>
                </c:pt>
                <c:pt idx="24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Sheet1!$B$1:$Z$1</c:f>
              <c:strCache>
                <c:ptCount val="25"/>
                <c:pt idx="0">
                  <c:v>VERKKOPANKISSA</c:v>
                </c:pt>
                <c:pt idx="1">
                  <c:v>65-69 -vuotiaat (n=177)</c:v>
                </c:pt>
                <c:pt idx="2">
                  <c:v>70-74 -vuotiaat (n=146)</c:v>
                </c:pt>
                <c:pt idx="3">
                  <c:v>75-79 -vuotiaat (n=101)</c:v>
                </c:pt>
                <c:pt idx="4">
                  <c:v>80-85 -vuotiaat (n=100)</c:v>
                </c:pt>
                <c:pt idx="5">
                  <c:v>SUORAVELOITUKSELLA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  <c:pt idx="10">
                  <c:v>MAKSUPALVELUKUORTA KÄYTTÄEN</c:v>
                </c:pt>
                <c:pt idx="11">
                  <c:v>65-69 -vuotiaat (n=177)</c:v>
                </c:pt>
                <c:pt idx="12">
                  <c:v>70-74 -vuotiaat (n=146)</c:v>
                </c:pt>
                <c:pt idx="13">
                  <c:v>75-79 -vuotiaat (n=101)</c:v>
                </c:pt>
                <c:pt idx="14">
                  <c:v>80-85 -vuotiaat (n=100)</c:v>
                </c:pt>
                <c:pt idx="15">
                  <c:v>PANKIN TISKILLÄ</c:v>
                </c:pt>
                <c:pt idx="16">
                  <c:v>65-69 -vuotiaat (n=177)</c:v>
                </c:pt>
                <c:pt idx="17">
                  <c:v>70-74 -vuotiaat (n=146)</c:v>
                </c:pt>
                <c:pt idx="18">
                  <c:v>75-79 -vuotiaat (n=101)</c:v>
                </c:pt>
                <c:pt idx="19">
                  <c:v>80-85 -vuotiaat (n=100)</c:v>
                </c:pt>
                <c:pt idx="20">
                  <c:v>PANKIN LASKUNMAKSUAUTOMAATILLA</c:v>
                </c:pt>
                <c:pt idx="21">
                  <c:v>65-69 -vuotiaat (n=177)</c:v>
                </c:pt>
                <c:pt idx="22">
                  <c:v>70-74 -vuotiaat (n=146)</c:v>
                </c:pt>
                <c:pt idx="23">
                  <c:v>75-79 -vuotiaat (n=101)</c:v>
                </c:pt>
                <c:pt idx="24">
                  <c:v>80-85 -vuotiaat (n=100)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1">
                  <c:v>75</c:v>
                </c:pt>
                <c:pt idx="2">
                  <c:v>66</c:v>
                </c:pt>
                <c:pt idx="3" formatCode="0">
                  <c:v>43</c:v>
                </c:pt>
                <c:pt idx="4" formatCode="0">
                  <c:v>27</c:v>
                </c:pt>
                <c:pt idx="6">
                  <c:v>42</c:v>
                </c:pt>
                <c:pt idx="7">
                  <c:v>50</c:v>
                </c:pt>
                <c:pt idx="8" formatCode="0">
                  <c:v>60</c:v>
                </c:pt>
                <c:pt idx="9" formatCode="0">
                  <c:v>72</c:v>
                </c:pt>
                <c:pt idx="11">
                  <c:v>14</c:v>
                </c:pt>
                <c:pt idx="12">
                  <c:v>19</c:v>
                </c:pt>
                <c:pt idx="13" formatCode="0">
                  <c:v>30</c:v>
                </c:pt>
                <c:pt idx="14" formatCode="0">
                  <c:v>37</c:v>
                </c:pt>
                <c:pt idx="16">
                  <c:v>7</c:v>
                </c:pt>
                <c:pt idx="17">
                  <c:v>11</c:v>
                </c:pt>
                <c:pt idx="18" formatCode="0">
                  <c:v>14</c:v>
                </c:pt>
                <c:pt idx="19" formatCode="0">
                  <c:v>17</c:v>
                </c:pt>
                <c:pt idx="21">
                  <c:v>5</c:v>
                </c:pt>
                <c:pt idx="22">
                  <c:v>8</c:v>
                </c:pt>
                <c:pt idx="23" formatCode="0">
                  <c:v>9</c:v>
                </c:pt>
                <c:pt idx="24" formatCode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727616"/>
        <c:axId val="165733504"/>
      </c:barChart>
      <c:catAx>
        <c:axId val="16572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5733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73350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727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233588936306827"/>
          <c:y val="0.87010309862346435"/>
          <c:w val="0.5276353376679066"/>
          <c:h val="9.392567835495396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2008 (n=115)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2009 (n=150)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">
                  <c:v>98</c:v>
                </c:pt>
                <c:pt idx="2" formatCode="0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2010 (n=198)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 formatCode="0">
                  <c:v>97</c:v>
                </c:pt>
                <c:pt idx="2" formatCode="0">
                  <c:v>1.6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2011 (n=215)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99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Kevät 2012 (n=210)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 formatCode="0">
                  <c:v>98</c:v>
                </c:pt>
              </c:numCache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Kevät 2013 (n=298)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Sheet1!$H$2:$H$4</c:f>
              <c:numCache>
                <c:formatCode>0</c:formatCode>
                <c:ptCount val="3"/>
                <c:pt idx="0">
                  <c:v>94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5743232"/>
        <c:axId val="165757312"/>
      </c:barChart>
      <c:catAx>
        <c:axId val="165743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75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757312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743232"/>
        <c:crosses val="max"/>
        <c:crossBetween val="between"/>
        <c:majorUnit val="20"/>
        <c:minorUnit val="10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65"/>
          <c:y val="0.86891955709838431"/>
          <c:w val="0.52500196850393699"/>
          <c:h val="9.597851343850835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65-69 -vuotiaat (n=132)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Sheet1!$J$2:$J$4</c:f>
              <c:numCache>
                <c:formatCode>0</c:formatCode>
                <c:ptCount val="3"/>
                <c:pt idx="0">
                  <c:v>94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70-74 -vuotiaat (n=96)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Sheet1!$K$2:$K$4</c:f>
              <c:numCache>
                <c:formatCode>0</c:formatCode>
                <c:ptCount val="3"/>
                <c:pt idx="0">
                  <c:v>96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75-79 -vuotiaat (n=43)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Sheet1!$L$2:$L$4</c:f>
              <c:numCache>
                <c:formatCode>0</c:formatCode>
                <c:ptCount val="3"/>
                <c:pt idx="0">
                  <c:v>93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Sheet1!$M$1</c:f>
              <c:strCache>
                <c:ptCount val="1"/>
                <c:pt idx="0">
                  <c:v>80-85 -vuotiaat (n=27*)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Sheet1!$M$2:$M$4</c:f>
              <c:numCache>
                <c:formatCode>0</c:formatCode>
                <c:ptCount val="3"/>
                <c:pt idx="0">
                  <c:v>85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5296000"/>
        <c:axId val="165297536"/>
      </c:barChart>
      <c:catAx>
        <c:axId val="16529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297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297536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296000"/>
        <c:crosses val="max"/>
        <c:crossBetween val="between"/>
        <c:majorUnit val="20"/>
        <c:minorUnit val="10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76"/>
          <c:y val="0.86891955709838453"/>
          <c:w val="0.52496128608923887"/>
          <c:h val="9.597851343850835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IKÄRYHMÄ</c:v>
                </c:pt>
                <c:pt idx="8">
                  <c:v>65-69 -vuotiaat (n=132)</c:v>
                </c:pt>
                <c:pt idx="9">
                  <c:v>70-74 -vuotiaat (n=96)</c:v>
                </c:pt>
                <c:pt idx="10">
                  <c:v>75-79 -vuotiaat (n=43)</c:v>
                </c:pt>
                <c:pt idx="11">
                  <c:v>80-85 -vuotiaat (n=27*)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1">
                  <c:v>15</c:v>
                </c:pt>
                <c:pt idx="2">
                  <c:v>18</c:v>
                </c:pt>
                <c:pt idx="3">
                  <c:v>19</c:v>
                </c:pt>
                <c:pt idx="4">
                  <c:v>24</c:v>
                </c:pt>
                <c:pt idx="5">
                  <c:v>27</c:v>
                </c:pt>
                <c:pt idx="6">
                  <c:v>38</c:v>
                </c:pt>
                <c:pt idx="8" formatCode="General">
                  <c:v>40</c:v>
                </c:pt>
                <c:pt idx="9" formatCode="General">
                  <c:v>39</c:v>
                </c:pt>
                <c:pt idx="10" formatCode="General">
                  <c:v>30</c:v>
                </c:pt>
                <c:pt idx="11" formatCode="General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IKÄRYHMÄ</c:v>
                </c:pt>
                <c:pt idx="8">
                  <c:v>65-69 -vuotiaat (n=132)</c:v>
                </c:pt>
                <c:pt idx="9">
                  <c:v>70-74 -vuotiaat (n=96)</c:v>
                </c:pt>
                <c:pt idx="10">
                  <c:v>75-79 -vuotiaat (n=43)</c:v>
                </c:pt>
                <c:pt idx="11">
                  <c:v>80-85 -vuotiaat (n=27*)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1">
                  <c:v>85</c:v>
                </c:pt>
                <c:pt idx="2">
                  <c:v>79</c:v>
                </c:pt>
                <c:pt idx="3">
                  <c:v>79</c:v>
                </c:pt>
                <c:pt idx="4">
                  <c:v>74</c:v>
                </c:pt>
                <c:pt idx="5">
                  <c:v>71</c:v>
                </c:pt>
                <c:pt idx="6">
                  <c:v>60</c:v>
                </c:pt>
                <c:pt idx="8" formatCode="General">
                  <c:v>59</c:v>
                </c:pt>
                <c:pt idx="9" formatCode="General">
                  <c:v>60</c:v>
                </c:pt>
                <c:pt idx="10" formatCode="General">
                  <c:v>67</c:v>
                </c:pt>
                <c:pt idx="11" formatCode="General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KAIKKI</c:v>
                </c:pt>
                <c:pt idx="1">
                  <c:v>Kevät 2008 (n=115)</c:v>
                </c:pt>
                <c:pt idx="2">
                  <c:v>Kevät 2009 (n=150)</c:v>
                </c:pt>
                <c:pt idx="3">
                  <c:v>Kevät 2010 (n=198)</c:v>
                </c:pt>
                <c:pt idx="4">
                  <c:v>Kevät 2011 (n=215)</c:v>
                </c:pt>
                <c:pt idx="5">
                  <c:v>Kevät 2012 (n=210)</c:v>
                </c:pt>
                <c:pt idx="6">
                  <c:v>Kevät 2013 (n=298)</c:v>
                </c:pt>
                <c:pt idx="7">
                  <c:v>IKÄRYHMÄ</c:v>
                </c:pt>
                <c:pt idx="8">
                  <c:v>65-69 -vuotiaat (n=132)</c:v>
                </c:pt>
                <c:pt idx="9">
                  <c:v>70-74 -vuotiaat (n=96)</c:v>
                </c:pt>
                <c:pt idx="10">
                  <c:v>75-79 -vuotiaat (n=43)</c:v>
                </c:pt>
                <c:pt idx="11">
                  <c:v>80-85 -vuotiaat (n=27*)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 formatCode="0">
                  <c:v>3</c:v>
                </c:pt>
                <c:pt idx="3" formatCode="0">
                  <c:v>2</c:v>
                </c:pt>
                <c:pt idx="4" formatCode="0">
                  <c:v>2</c:v>
                </c:pt>
                <c:pt idx="5" formatCode="0">
                  <c:v>2</c:v>
                </c:pt>
                <c:pt idx="6" formatCode="0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367808"/>
        <c:axId val="165369344"/>
      </c:barChart>
      <c:catAx>
        <c:axId val="16536780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369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3693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3678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27"/>
          <c:y val="0.86763137521479672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1">
                  <c:v>8</c:v>
                </c:pt>
                <c:pt idx="2">
                  <c:v>10</c:v>
                </c:pt>
                <c:pt idx="3">
                  <c:v>22</c:v>
                </c:pt>
                <c:pt idx="4">
                  <c:v>11</c:v>
                </c:pt>
                <c:pt idx="5">
                  <c:v>13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B5226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1">
                  <c:v>69</c:v>
                </c:pt>
                <c:pt idx="2">
                  <c:v>72</c:v>
                </c:pt>
                <c:pt idx="3">
                  <c:v>58</c:v>
                </c:pt>
                <c:pt idx="4">
                  <c:v>66</c:v>
                </c:pt>
                <c:pt idx="5">
                  <c:v>69</c:v>
                </c:pt>
                <c:pt idx="6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2008 (n=99)</c:v>
                </c:pt>
                <c:pt idx="2">
                  <c:v>Kevät 2009 (n=123)</c:v>
                </c:pt>
                <c:pt idx="3">
                  <c:v>Kevät 2010 (n=162)</c:v>
                </c:pt>
                <c:pt idx="4">
                  <c:v>Kevät 2011 (n=164)</c:v>
                </c:pt>
                <c:pt idx="5">
                  <c:v>Kevät 2012 (n=151)</c:v>
                </c:pt>
                <c:pt idx="6">
                  <c:v>Kevät 2013 (n=180)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1">
                  <c:v>23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  <c:pt idx="5">
                  <c:v>18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840384"/>
        <c:axId val="165841920"/>
      </c:barChart>
      <c:catAx>
        <c:axId val="16584038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841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8419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8403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27"/>
          <c:y val="0.86763137521479683"/>
          <c:w val="0.52756310148731411"/>
          <c:h val="9.639740176362847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">
                  <c:v>11</c:v>
                </c:pt>
                <c:pt idx="1">
                  <c:v>21</c:v>
                </c:pt>
                <c:pt idx="2" formatCode="0">
                  <c:v>21</c:v>
                </c:pt>
                <c:pt idx="3" formatCode="0">
                  <c:v>16</c:v>
                </c:pt>
                <c:pt idx="4">
                  <c:v>22</c:v>
                </c:pt>
                <c:pt idx="6" formatCode="0">
                  <c:v>29</c:v>
                </c:pt>
                <c:pt idx="7" formatCode="0">
                  <c:v>26</c:v>
                </c:pt>
                <c:pt idx="8" formatCode="0">
                  <c:v>19.8</c:v>
                </c:pt>
                <c:pt idx="9" formatCode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9</c:v>
                </c:pt>
                <c:pt idx="1">
                  <c:v>14</c:v>
                </c:pt>
                <c:pt idx="2" formatCode="0">
                  <c:v>16</c:v>
                </c:pt>
                <c:pt idx="3" formatCode="0">
                  <c:v>21</c:v>
                </c:pt>
                <c:pt idx="4">
                  <c:v>23</c:v>
                </c:pt>
                <c:pt idx="6" formatCode="0">
                  <c:v>22</c:v>
                </c:pt>
                <c:pt idx="7" formatCode="0">
                  <c:v>23</c:v>
                </c:pt>
                <c:pt idx="8" formatCode="0">
                  <c:v>27.7</c:v>
                </c:pt>
                <c:pt idx="9" formatCode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 formatCode="0">
                  <c:v>6</c:v>
                </c:pt>
                <c:pt idx="1">
                  <c:v>14</c:v>
                </c:pt>
                <c:pt idx="2" formatCode="0">
                  <c:v>15</c:v>
                </c:pt>
                <c:pt idx="3" formatCode="0">
                  <c:v>19</c:v>
                </c:pt>
                <c:pt idx="4">
                  <c:v>16</c:v>
                </c:pt>
                <c:pt idx="6" formatCode="0">
                  <c:v>12</c:v>
                </c:pt>
                <c:pt idx="7" formatCode="0">
                  <c:v>15</c:v>
                </c:pt>
                <c:pt idx="8" formatCode="0">
                  <c:v>17.8</c:v>
                </c:pt>
                <c:pt idx="9" formatCode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 formatCode="0">
                  <c:v>68</c:v>
                </c:pt>
                <c:pt idx="1">
                  <c:v>43</c:v>
                </c:pt>
                <c:pt idx="2" formatCode="0">
                  <c:v>38</c:v>
                </c:pt>
                <c:pt idx="3" formatCode="0">
                  <c:v>32</c:v>
                </c:pt>
                <c:pt idx="4">
                  <c:v>17</c:v>
                </c:pt>
                <c:pt idx="6" formatCode="0">
                  <c:v>7</c:v>
                </c:pt>
                <c:pt idx="7" formatCode="0">
                  <c:v>10</c:v>
                </c:pt>
                <c:pt idx="8" formatCode="0">
                  <c:v>21.8</c:v>
                </c:pt>
                <c:pt idx="9" formatCode="0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Saa jo e-laskuja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Kevät 2009 (n=487)</c:v>
                </c:pt>
                <c:pt idx="1">
                  <c:v>Kevät 2010 (n=493)</c:v>
                </c:pt>
                <c:pt idx="2">
                  <c:v>Kevät 2011 (n=488)</c:v>
                </c:pt>
                <c:pt idx="3">
                  <c:v>Kevät 2012 (n=492)</c:v>
                </c:pt>
                <c:pt idx="4">
                  <c:v>Kevät 2013 (n=524)</c:v>
                </c:pt>
                <c:pt idx="5">
                  <c:v>IKÄRYHMÄ</c:v>
                </c:pt>
                <c:pt idx="6">
                  <c:v>65-69 -vuotiaat (n=177)</c:v>
                </c:pt>
                <c:pt idx="7">
                  <c:v>70-74 -vuotiaat (n=146)</c:v>
                </c:pt>
                <c:pt idx="8">
                  <c:v>75-79 -vuotiaat (n=101)</c:v>
                </c:pt>
                <c:pt idx="9">
                  <c:v>80-85 -vuotiaat (n=100)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 formatCode="0">
                  <c:v>6</c:v>
                </c:pt>
                <c:pt idx="1">
                  <c:v>8</c:v>
                </c:pt>
                <c:pt idx="2" formatCode="0">
                  <c:v>10</c:v>
                </c:pt>
                <c:pt idx="3" formatCode="0">
                  <c:v>12</c:v>
                </c:pt>
                <c:pt idx="4">
                  <c:v>22</c:v>
                </c:pt>
                <c:pt idx="6" formatCode="0">
                  <c:v>30</c:v>
                </c:pt>
                <c:pt idx="7" formatCode="0">
                  <c:v>26</c:v>
                </c:pt>
                <c:pt idx="8" formatCode="0">
                  <c:v>12.9</c:v>
                </c:pt>
                <c:pt idx="9" formatCode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5472128"/>
        <c:axId val="165473664"/>
      </c:barChart>
      <c:catAx>
        <c:axId val="16547212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547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54736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54721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77"/>
          <c:y val="0.86763137521479772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Sheet1!$D$1</c:f>
              <c:strCache>
                <c:ptCount val="1"/>
                <c:pt idx="0">
                  <c:v>Kevät 2008 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61</c:v>
                </c:pt>
                <c:pt idx="1">
                  <c:v>30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Kevät 2009 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</c:v>
                </c:pt>
                <c:pt idx="1">
                  <c:v>29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Kevät 2010 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51</c:v>
                </c:pt>
                <c:pt idx="1">
                  <c:v>39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Sheet1!$G$1</c:f>
              <c:strCache>
                <c:ptCount val="1"/>
                <c:pt idx="0">
                  <c:v>Kevät 2011 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50</c:v>
                </c:pt>
                <c:pt idx="1">
                  <c:v>37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3"/>
          <c:order val="4"/>
          <c:tx>
            <c:strRef>
              <c:f>Sheet1!$H$1</c:f>
              <c:strCache>
                <c:ptCount val="1"/>
                <c:pt idx="0">
                  <c:v>Kevät 2012 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53</c:v>
                </c:pt>
                <c:pt idx="1">
                  <c:v>35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4"/>
          <c:order val="5"/>
          <c:tx>
            <c:strRef>
              <c:f>Sheet1!$I$1</c:f>
              <c:strCache>
                <c:ptCount val="1"/>
                <c:pt idx="0">
                  <c:v>Kevät 2013 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Sheet1!$I$2:$I$6</c:f>
              <c:numCache>
                <c:formatCode>0</c:formatCode>
                <c:ptCount val="5"/>
                <c:pt idx="0">
                  <c:v>49</c:v>
                </c:pt>
                <c:pt idx="1">
                  <c:v>38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304768"/>
        <c:axId val="166314752"/>
      </c:barChart>
      <c:catAx>
        <c:axId val="166304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314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3147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63047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37"/>
          <c:y val="0.86891955709837865"/>
          <c:w val="0.52506660104986858"/>
          <c:h val="9.518283332862964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05"/>
          <c:y val="1.2811042504578938E-2"/>
          <c:w val="0.52819280402449764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säännöllisesti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1">
                  <c:v>78</c:v>
                </c:pt>
                <c:pt idx="2" formatCode="0">
                  <c:v>76</c:v>
                </c:pt>
                <c:pt idx="4">
                  <c:v>76</c:v>
                </c:pt>
                <c:pt idx="5">
                  <c:v>75</c:v>
                </c:pt>
                <c:pt idx="6">
                  <c:v>68</c:v>
                </c:pt>
                <c:pt idx="7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satunnaisesti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1">
                  <c:v>12</c:v>
                </c:pt>
                <c:pt idx="2" formatCode="0">
                  <c:v>14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1">
                  <c:v>10</c:v>
                </c:pt>
                <c:pt idx="2" formatCode="0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2012 (n=492)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2" formatCode="0">
                  <c:v>2</c:v>
                </c:pt>
                <c:pt idx="4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2027776"/>
        <c:axId val="32029312"/>
      </c:barChart>
      <c:catAx>
        <c:axId val="32027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2029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0293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2027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424835958005328"/>
          <c:y val="0.86763137521479694"/>
          <c:w val="0.56575164041994763"/>
          <c:h val="9.59257161200173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Sheet1!$K$1</c:f>
              <c:strCache>
                <c:ptCount val="1"/>
                <c:pt idx="0">
                  <c:v>65-69 -vuotiaat (n=177)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38</c:v>
                </c:pt>
                <c:pt idx="1">
                  <c:v>48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Sheet1!$L$1</c:f>
              <c:strCache>
                <c:ptCount val="1"/>
                <c:pt idx="0">
                  <c:v>70-74 -vuotiaat (n=146)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47</c:v>
                </c:pt>
                <c:pt idx="1">
                  <c:v>40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Sheet1!$M$1</c:f>
              <c:strCache>
                <c:ptCount val="1"/>
                <c:pt idx="0">
                  <c:v>75-79 -vuotiaat (n=101)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55</c:v>
                </c:pt>
                <c:pt idx="1">
                  <c:v>32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3"/>
          <c:tx>
            <c:strRef>
              <c:f>Sheet1!$N$1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Käteisellä</c:v>
                </c:pt>
                <c:pt idx="1">
                  <c:v>Pankkikortilla/pankkikorttiominaisuudella/
debit-ominaisuudella *)</c:v>
                </c:pt>
                <c:pt idx="2">
                  <c:v>Yleisluottokortilla/luottokorttiominaisuudella/
credit-ominaisuudella  **)</c:v>
                </c:pt>
                <c:pt idx="3">
                  <c:v>Kaupparyhmän maksu- tai luottokortilla</c:v>
                </c:pt>
                <c:pt idx="4">
                  <c:v>Visa Electron-kortilla tai muulla Electron-kortilla 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  <c:pt idx="0">
                  <c:v>63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439168"/>
        <c:axId val="166449152"/>
      </c:barChart>
      <c:catAx>
        <c:axId val="166439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449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4491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6439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43"/>
          <c:y val="0.86891955709837876"/>
          <c:w val="0.52496128608923887"/>
          <c:h val="9.5978513438508342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16"/>
          <c:y val="1.2811042504578938E-2"/>
          <c:w val="0.52819280402449764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pelkästään kotimaasta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2011 (n=488)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1">
                  <c:v>7</c:v>
                </c:pt>
                <c:pt idx="2" formatCode="General">
                  <c:v>15</c:v>
                </c:pt>
                <c:pt idx="4" formatCode="General">
                  <c:v>22</c:v>
                </c:pt>
                <c:pt idx="5" formatCode="General">
                  <c:v>18</c:v>
                </c:pt>
                <c:pt idx="6" formatCode="General">
                  <c:v>9</c:v>
                </c:pt>
                <c:pt idx="7" formatCode="General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pelkästään ulkomailta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2011 (n=488)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2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Kyllä, sekä ulkomailta että kotimaasta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2011 (n=488)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1">
                  <c:v>5</c:v>
                </c:pt>
                <c:pt idx="2" formatCode="General">
                  <c:v>7</c:v>
                </c:pt>
                <c:pt idx="4" formatCode="General">
                  <c:v>9</c:v>
                </c:pt>
                <c:pt idx="5" formatCode="General">
                  <c:v>7</c:v>
                </c:pt>
                <c:pt idx="6" formatCode="General">
                  <c:v>6</c:v>
                </c:pt>
                <c:pt idx="7" formatCode="General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ole ostanut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2011 (n=488)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1">
                  <c:v>88</c:v>
                </c:pt>
                <c:pt idx="2" formatCode="General">
                  <c:v>76</c:v>
                </c:pt>
                <c:pt idx="4" formatCode="General">
                  <c:v>65</c:v>
                </c:pt>
                <c:pt idx="5" formatCode="General">
                  <c:v>74</c:v>
                </c:pt>
                <c:pt idx="6" formatCode="General">
                  <c:v>84</c:v>
                </c:pt>
                <c:pt idx="7" formatCode="General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6479360"/>
        <c:axId val="166480896"/>
      </c:barChart>
      <c:catAx>
        <c:axId val="166479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480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4808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64793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52613735783052"/>
          <c:y val="0.86763137521479716"/>
          <c:w val="0.56575164041994763"/>
          <c:h val="9.5925716120017365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6"/>
          <c:y val="1.5925455554614821E-2"/>
          <c:w val="0.5271912729658853"/>
          <c:h val="0.78600250237537561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Sheet1!$B$1</c:f>
              <c:strCache>
                <c:ptCount val="1"/>
                <c:pt idx="0">
                  <c:v>Kevät 2011 (n=58)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Verkkomaksu/pankkitunnusten käyttäminen</c:v>
                </c:pt>
                <c:pt idx="1">
                  <c:v>Luottokortilla/luottokorttiominaisuudella/
credit-ominaisuudella maksaminen</c:v>
                </c:pt>
                <c:pt idx="2">
                  <c:v>Paperilaskulla/tilisiirrolla maksaminen</c:v>
                </c:pt>
                <c:pt idx="3">
                  <c:v>Kortin pankkikorttiominaisuudella/ debit-ominaisuudella tai Visa Electronilla maksam.</c:v>
                </c:pt>
                <c:pt idx="4">
                  <c:v>PayPalin kautta maksaminen</c:v>
                </c:pt>
                <c:pt idx="5">
                  <c:v>Jollakin muulla tavalla maksaminen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58</c:v>
                </c:pt>
                <c:pt idx="1">
                  <c:v>38</c:v>
                </c:pt>
                <c:pt idx="2">
                  <c:v>20</c:v>
                </c:pt>
                <c:pt idx="3">
                  <c:v>20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2013 (n=122)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Verkkomaksu/pankkitunnusten käyttäminen</c:v>
                </c:pt>
                <c:pt idx="1">
                  <c:v>Luottokortilla/luottokorttiominaisuudella/
credit-ominaisuudella maksaminen</c:v>
                </c:pt>
                <c:pt idx="2">
                  <c:v>Paperilaskulla/tilisiirrolla maksaminen</c:v>
                </c:pt>
                <c:pt idx="3">
                  <c:v>Kortin pankkikorttiominaisuudella/ debit-ominaisuudella tai Visa Electronilla maksam.</c:v>
                </c:pt>
                <c:pt idx="4">
                  <c:v>PayPalin kautta maksaminen</c:v>
                </c:pt>
                <c:pt idx="5">
                  <c:v>Jollakin muulla tavalla maksaminen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62</c:v>
                </c:pt>
                <c:pt idx="1">
                  <c:v>30</c:v>
                </c:pt>
                <c:pt idx="2">
                  <c:v>21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600704"/>
        <c:axId val="166602240"/>
      </c:barChart>
      <c:catAx>
        <c:axId val="166600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6022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6022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66007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65"/>
          <c:y val="0.8689195570983792"/>
          <c:w val="0.52496128608923887"/>
          <c:h val="9.59785134385083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395AA8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KAIKKI</c:v>
                </c:pt>
                <c:pt idx="1">
                  <c:v>Kevät 2008 (n=489)</c:v>
                </c:pt>
                <c:pt idx="2">
                  <c:v>Kevät 2013 (n=524)</c:v>
                </c:pt>
                <c:pt idx="3">
                  <c:v>IKÄRYHMÄ</c:v>
                </c:pt>
                <c:pt idx="4">
                  <c:v>65-69 -vuotiaat (n=177)</c:v>
                </c:pt>
                <c:pt idx="5">
                  <c:v>70-74 -vuotiaat (n=146)</c:v>
                </c:pt>
                <c:pt idx="6">
                  <c:v>75-79 -vuotiaat (n=101)</c:v>
                </c:pt>
                <c:pt idx="7">
                  <c:v>80-85 -vuotiaat (n=100)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1">
                  <c:v>78</c:v>
                </c:pt>
                <c:pt idx="2" formatCode="0">
                  <c:v>90</c:v>
                </c:pt>
                <c:pt idx="4" formatCode="0">
                  <c:v>95</c:v>
                </c:pt>
                <c:pt idx="5" formatCode="0">
                  <c:v>91</c:v>
                </c:pt>
                <c:pt idx="6" formatCode="0">
                  <c:v>91</c:v>
                </c:pt>
                <c:pt idx="7" formatCode="0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7018880"/>
        <c:axId val="167020416"/>
      </c:barChart>
      <c:catAx>
        <c:axId val="167018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70204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020416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70188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Automaatista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2013 (n=524)</c:v>
                </c:pt>
                <c:pt idx="2">
                  <c:v>IKÄRYHMÄ</c:v>
                </c:pt>
                <c:pt idx="3">
                  <c:v>65-69 -vuotiaat (n=177)</c:v>
                </c:pt>
                <c:pt idx="4">
                  <c:v>70-74 -vuotiaat (n=146)</c:v>
                </c:pt>
                <c:pt idx="5">
                  <c:v>75-79 -vuotiaat (n=101)</c:v>
                </c:pt>
                <c:pt idx="6">
                  <c:v>80-85 -vuotiaat (n=100)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1">
                  <c:v>76</c:v>
                </c:pt>
                <c:pt idx="3" formatCode="General">
                  <c:v>86</c:v>
                </c:pt>
                <c:pt idx="4" formatCode="General">
                  <c:v>81</c:v>
                </c:pt>
                <c:pt idx="5" formatCode="General">
                  <c:v>68</c:v>
                </c:pt>
                <c:pt idx="6" formatCode="General">
                  <c:v>57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Pankin konttorista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2013 (n=524)</c:v>
                </c:pt>
                <c:pt idx="2">
                  <c:v>IKÄRYHMÄ</c:v>
                </c:pt>
                <c:pt idx="3">
                  <c:v>65-69 -vuotiaat (n=177)</c:v>
                </c:pt>
                <c:pt idx="4">
                  <c:v>70-74 -vuotiaat (n=146)</c:v>
                </c:pt>
                <c:pt idx="5">
                  <c:v>75-79 -vuotiaat (n=101)</c:v>
                </c:pt>
                <c:pt idx="6">
                  <c:v>80-85 -vuotiaat (n=100)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1">
                  <c:v>20</c:v>
                </c:pt>
                <c:pt idx="3" formatCode="General">
                  <c:v>10</c:v>
                </c:pt>
                <c:pt idx="4" formatCode="General">
                  <c:v>15</c:v>
                </c:pt>
                <c:pt idx="5" formatCode="General">
                  <c:v>26</c:v>
                </c:pt>
                <c:pt idx="6" formatCode="General">
                  <c:v>41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Kaupan kassalta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2013 (n=524)</c:v>
                </c:pt>
                <c:pt idx="2">
                  <c:v>IKÄRYHMÄ</c:v>
                </c:pt>
                <c:pt idx="3">
                  <c:v>65-69 -vuotiaat (n=177)</c:v>
                </c:pt>
                <c:pt idx="4">
                  <c:v>70-74 -vuotiaat (n=146)</c:v>
                </c:pt>
                <c:pt idx="5">
                  <c:v>75-79 -vuotiaat (n=101)</c:v>
                </c:pt>
                <c:pt idx="6">
                  <c:v>80-85 -vuotiaat (n=100)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1">
                  <c:v>1</c:v>
                </c:pt>
                <c:pt idx="3">
                  <c:v>0.6000000000000002</c:v>
                </c:pt>
                <c:pt idx="4">
                  <c:v>2.1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 juuri koskaan nosta käteistä rahaa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KAIKKI</c:v>
                </c:pt>
                <c:pt idx="1">
                  <c:v>Kevät 2013 (n=524)</c:v>
                </c:pt>
                <c:pt idx="2">
                  <c:v>IKÄRYHMÄ</c:v>
                </c:pt>
                <c:pt idx="3">
                  <c:v>65-69 -vuotiaat (n=177)</c:v>
                </c:pt>
                <c:pt idx="4">
                  <c:v>70-74 -vuotiaat (n=146)</c:v>
                </c:pt>
                <c:pt idx="5">
                  <c:v>75-79 -vuotiaat (n=101)</c:v>
                </c:pt>
                <c:pt idx="6">
                  <c:v>80-85 -vuotiaat (n=100)</c:v>
                </c:pt>
              </c:strCache>
            </c:strRef>
          </c:cat>
          <c:val>
            <c:numRef>
              <c:f>Sheet1!$B$5:$H$5</c:f>
              <c:numCache>
                <c:formatCode>0</c:formatCode>
                <c:ptCount val="7"/>
                <c:pt idx="1">
                  <c:v>3</c:v>
                </c:pt>
                <c:pt idx="3" formatCode="General">
                  <c:v>3</c:v>
                </c:pt>
                <c:pt idx="4" formatCode="General">
                  <c:v>2</c:v>
                </c:pt>
                <c:pt idx="5" formatCode="General">
                  <c:v>6</c:v>
                </c:pt>
                <c:pt idx="6" formatCode="General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6955264"/>
        <c:axId val="166961152"/>
      </c:barChart>
      <c:catAx>
        <c:axId val="166955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961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961152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69552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77218941382328"/>
          <c:y val="0.87056867891513567"/>
          <c:w val="0.54288954505686771"/>
          <c:h val="9.3589027178054382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AUTOMAATISTA</c:v>
                </c:pt>
                <c:pt idx="1">
                  <c:v>Kaikki vastaajat (n=524)</c:v>
                </c:pt>
                <c:pt idx="2">
                  <c:v>65-69 -vuotiaat (n=177)</c:v>
                </c:pt>
                <c:pt idx="3">
                  <c:v>70-74 -vuotiaat (n=146)</c:v>
                </c:pt>
                <c:pt idx="4">
                  <c:v>75-79 -vuotiaat (n=101)</c:v>
                </c:pt>
                <c:pt idx="5">
                  <c:v>80-85 -vuotiaat (n=100)</c:v>
                </c:pt>
                <c:pt idx="6">
                  <c:v>PANKIN KONTTORISTA</c:v>
                </c:pt>
                <c:pt idx="7">
                  <c:v>Kaikki vastaajat (n=524)</c:v>
                </c:pt>
                <c:pt idx="8">
                  <c:v>65-69 -vuotiaat (n=177)</c:v>
                </c:pt>
                <c:pt idx="9">
                  <c:v>70-74 -vuotiaat (n=146)</c:v>
                </c:pt>
                <c:pt idx="10">
                  <c:v>75-79 -vuotiaat (n=101)</c:v>
                </c:pt>
                <c:pt idx="11">
                  <c:v>80-85 -vuotiaat (n=100)</c:v>
                </c:pt>
                <c:pt idx="12">
                  <c:v>KAUPAN KASSALTA</c:v>
                </c:pt>
                <c:pt idx="13">
                  <c:v>Kaikki vastaajat (n=524)</c:v>
                </c:pt>
                <c:pt idx="14">
                  <c:v>65-69 -vuotiaat (n=177)</c:v>
                </c:pt>
                <c:pt idx="15">
                  <c:v>70-74 -vuotiaat (n=146)</c:v>
                </c:pt>
                <c:pt idx="16">
                  <c:v>75-79 -vuotiaat (n=101)</c:v>
                </c:pt>
                <c:pt idx="17">
                  <c:v>80-85 -vuotiaat (n=100)</c:v>
                </c:pt>
              </c:strCache>
            </c:strRef>
          </c:cat>
          <c:val>
            <c:numRef>
              <c:f>Sheet1!$B$2:$B$19</c:f>
              <c:numCache>
                <c:formatCode>0</c:formatCode>
                <c:ptCount val="18"/>
                <c:pt idx="1">
                  <c:v>76</c:v>
                </c:pt>
                <c:pt idx="2" formatCode="General">
                  <c:v>86</c:v>
                </c:pt>
                <c:pt idx="3" formatCode="General">
                  <c:v>81</c:v>
                </c:pt>
                <c:pt idx="4" formatCode="General">
                  <c:v>68</c:v>
                </c:pt>
                <c:pt idx="5" formatCode="General">
                  <c:v>57</c:v>
                </c:pt>
                <c:pt idx="7">
                  <c:v>20</c:v>
                </c:pt>
                <c:pt idx="8" formatCode="General">
                  <c:v>10</c:v>
                </c:pt>
                <c:pt idx="9" formatCode="General">
                  <c:v>15</c:v>
                </c:pt>
                <c:pt idx="10" formatCode="General">
                  <c:v>26</c:v>
                </c:pt>
                <c:pt idx="11" formatCode="General">
                  <c:v>41</c:v>
                </c:pt>
                <c:pt idx="13">
                  <c:v>1</c:v>
                </c:pt>
                <c:pt idx="14" formatCode="General">
                  <c:v>1</c:v>
                </c:pt>
                <c:pt idx="15" formatCode="General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 käytetyt käteisen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AUTOMAATISTA</c:v>
                </c:pt>
                <c:pt idx="1">
                  <c:v>Kaikki vastaajat (n=524)</c:v>
                </c:pt>
                <c:pt idx="2">
                  <c:v>65-69 -vuotiaat (n=177)</c:v>
                </c:pt>
                <c:pt idx="3">
                  <c:v>70-74 -vuotiaat (n=146)</c:v>
                </c:pt>
                <c:pt idx="4">
                  <c:v>75-79 -vuotiaat (n=101)</c:v>
                </c:pt>
                <c:pt idx="5">
                  <c:v>80-85 -vuotiaat (n=100)</c:v>
                </c:pt>
                <c:pt idx="6">
                  <c:v>PANKIN KONTTORISTA</c:v>
                </c:pt>
                <c:pt idx="7">
                  <c:v>Kaikki vastaajat (n=524)</c:v>
                </c:pt>
                <c:pt idx="8">
                  <c:v>65-69 -vuotiaat (n=177)</c:v>
                </c:pt>
                <c:pt idx="9">
                  <c:v>70-74 -vuotiaat (n=146)</c:v>
                </c:pt>
                <c:pt idx="10">
                  <c:v>75-79 -vuotiaat (n=101)</c:v>
                </c:pt>
                <c:pt idx="11">
                  <c:v>80-85 -vuotiaat (n=100)</c:v>
                </c:pt>
                <c:pt idx="12">
                  <c:v>KAUPAN KASSALTA</c:v>
                </c:pt>
                <c:pt idx="13">
                  <c:v>Kaikki vastaajat (n=524)</c:v>
                </c:pt>
                <c:pt idx="14">
                  <c:v>65-69 -vuotiaat (n=177)</c:v>
                </c:pt>
                <c:pt idx="15">
                  <c:v>70-74 -vuotiaat (n=146)</c:v>
                </c:pt>
                <c:pt idx="16">
                  <c:v>75-79 -vuotiaat (n=101)</c:v>
                </c:pt>
                <c:pt idx="17">
                  <c:v>80-85 -vuotiaat (n=100)</c:v>
                </c:pt>
              </c:strCache>
            </c:strRef>
          </c:cat>
          <c:val>
            <c:numRef>
              <c:f>Sheet1!$C$2:$C$19</c:f>
              <c:numCache>
                <c:formatCode>0</c:formatCode>
                <c:ptCount val="18"/>
                <c:pt idx="1">
                  <c:v>4</c:v>
                </c:pt>
                <c:pt idx="2" formatCode="General">
                  <c:v>2</c:v>
                </c:pt>
                <c:pt idx="3" formatCode="General">
                  <c:v>4</c:v>
                </c:pt>
                <c:pt idx="4" formatCode="General">
                  <c:v>5</c:v>
                </c:pt>
                <c:pt idx="5" formatCode="General">
                  <c:v>5</c:v>
                </c:pt>
                <c:pt idx="7">
                  <c:v>22</c:v>
                </c:pt>
                <c:pt idx="8" formatCode="General">
                  <c:v>22</c:v>
                </c:pt>
                <c:pt idx="9" formatCode="General">
                  <c:v>24</c:v>
                </c:pt>
                <c:pt idx="10" formatCode="General">
                  <c:v>22</c:v>
                </c:pt>
                <c:pt idx="11" formatCode="General">
                  <c:v>22</c:v>
                </c:pt>
                <c:pt idx="13">
                  <c:v>4</c:v>
                </c:pt>
                <c:pt idx="14" formatCode="General">
                  <c:v>4</c:v>
                </c:pt>
                <c:pt idx="15" formatCode="General">
                  <c:v>6</c:v>
                </c:pt>
                <c:pt idx="16" formatCode="General">
                  <c:v>3</c:v>
                </c:pt>
                <c:pt idx="17" formatCode="General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AUTOMAATISTA</c:v>
                </c:pt>
                <c:pt idx="1">
                  <c:v>Kaikki vastaajat (n=524)</c:v>
                </c:pt>
                <c:pt idx="2">
                  <c:v>65-69 -vuotiaat (n=177)</c:v>
                </c:pt>
                <c:pt idx="3">
                  <c:v>70-74 -vuotiaat (n=146)</c:v>
                </c:pt>
                <c:pt idx="4">
                  <c:v>75-79 -vuotiaat (n=101)</c:v>
                </c:pt>
                <c:pt idx="5">
                  <c:v>80-85 -vuotiaat (n=100)</c:v>
                </c:pt>
                <c:pt idx="6">
                  <c:v>PANKIN KONTTORISTA</c:v>
                </c:pt>
                <c:pt idx="7">
                  <c:v>Kaikki vastaajat (n=524)</c:v>
                </c:pt>
                <c:pt idx="8">
                  <c:v>65-69 -vuotiaat (n=177)</c:v>
                </c:pt>
                <c:pt idx="9">
                  <c:v>70-74 -vuotiaat (n=146)</c:v>
                </c:pt>
                <c:pt idx="10">
                  <c:v>75-79 -vuotiaat (n=101)</c:v>
                </c:pt>
                <c:pt idx="11">
                  <c:v>80-85 -vuotiaat (n=100)</c:v>
                </c:pt>
                <c:pt idx="12">
                  <c:v>KAUPAN KASSALTA</c:v>
                </c:pt>
                <c:pt idx="13">
                  <c:v>Kaikki vastaajat (n=524)</c:v>
                </c:pt>
                <c:pt idx="14">
                  <c:v>65-69 -vuotiaat (n=177)</c:v>
                </c:pt>
                <c:pt idx="15">
                  <c:v>70-74 -vuotiaat (n=146)</c:v>
                </c:pt>
                <c:pt idx="16">
                  <c:v>75-79 -vuotiaat (n=101)</c:v>
                </c:pt>
                <c:pt idx="17">
                  <c:v>80-85 -vuotiaat (n=100)</c:v>
                </c:pt>
              </c:strCache>
            </c:strRef>
          </c:cat>
          <c:val>
            <c:numRef>
              <c:f>Sheet1!$D$2:$D$19</c:f>
              <c:numCache>
                <c:formatCode>0</c:formatCode>
                <c:ptCount val="18"/>
                <c:pt idx="1">
                  <c:v>80</c:v>
                </c:pt>
                <c:pt idx="2" formatCode="General">
                  <c:v>89</c:v>
                </c:pt>
                <c:pt idx="3" formatCode="General">
                  <c:v>84</c:v>
                </c:pt>
                <c:pt idx="4" formatCode="General">
                  <c:v>74</c:v>
                </c:pt>
                <c:pt idx="5" formatCode="General">
                  <c:v>62</c:v>
                </c:pt>
                <c:pt idx="7">
                  <c:v>42</c:v>
                </c:pt>
                <c:pt idx="8" formatCode="General">
                  <c:v>32</c:v>
                </c:pt>
                <c:pt idx="9" formatCode="General">
                  <c:v>39</c:v>
                </c:pt>
                <c:pt idx="10" formatCode="General">
                  <c:v>48</c:v>
                </c:pt>
                <c:pt idx="11" formatCode="General">
                  <c:v>63</c:v>
                </c:pt>
                <c:pt idx="13">
                  <c:v>5</c:v>
                </c:pt>
                <c:pt idx="14" formatCode="General">
                  <c:v>4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66698368"/>
        <c:axId val="166708352"/>
      </c:barChart>
      <c:catAx>
        <c:axId val="166698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6708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67083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666983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532130358705154"/>
          <c:h val="9.3589027178054632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044"/>
          <c:y val="1.2811042504578957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Helppoa, kätevää, vaivatonta</c:v>
                </c:pt>
                <c:pt idx="1">
                  <c:v>Automaatteja lähellä ja monissa paikoissa</c:v>
                </c:pt>
                <c:pt idx="2">
                  <c:v>Nopeaa</c:v>
                </c:pt>
                <c:pt idx="3">
                  <c:v>Konttorissa käynti hankalaa</c:v>
                </c:pt>
                <c:pt idx="4">
                  <c:v>Tullut tavaksi</c:v>
                </c:pt>
                <c:pt idx="5">
                  <c:v>Muut vaihtoehdot eivät ole tuttuja/mahdollisia</c:v>
                </c:pt>
                <c:pt idx="6">
                  <c:v>Automaatti on aina auki</c:v>
                </c:pt>
                <c:pt idx="7">
                  <c:v>Automaattinosto maksuton</c:v>
                </c:pt>
                <c:pt idx="8">
                  <c:v>Kaupan kassalta nostaminen vielä vierasta</c:v>
                </c:pt>
                <c:pt idx="9">
                  <c:v>Näkee samalla tilitiedot</c:v>
                </c:pt>
                <c:pt idx="10">
                  <c:v>Turvallista/luotettavaa</c:v>
                </c:pt>
                <c:pt idx="11">
                  <c:v>Muu</c:v>
                </c:pt>
                <c:pt idx="12">
                  <c:v>Ei osaa sanoa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59</c:v>
                </c:pt>
                <c:pt idx="1">
                  <c:v>16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7093760"/>
        <c:axId val="167104896"/>
      </c:barChart>
      <c:catAx>
        <c:axId val="167093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7104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1048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70937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056"/>
          <c:y val="1.2811042504578955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Saa henkilökohtaista palvelua</c:v>
                </c:pt>
                <c:pt idx="1">
                  <c:v>Hoituu muun asioinnin yhteydessä</c:v>
                </c:pt>
                <c:pt idx="2">
                  <c:v>Helpointa</c:v>
                </c:pt>
                <c:pt idx="3">
                  <c:v>Turvallista</c:v>
                </c:pt>
                <c:pt idx="4">
                  <c:v>Automaattia vaikea/epämiellyttävä käyttää</c:v>
                </c:pt>
                <c:pt idx="5">
                  <c:v>Ei ole pankki-/automaattikorttia</c:v>
                </c:pt>
                <c:pt idx="6">
                  <c:v>Tullut tavaksi</c:v>
                </c:pt>
                <c:pt idx="7">
                  <c:v>Konttori lähellä</c:v>
                </c:pt>
                <c:pt idx="8">
                  <c:v>Nostan kerralla isomman summan</c:v>
                </c:pt>
                <c:pt idx="9">
                  <c:v>Saa sopivia seteleitä</c:v>
                </c:pt>
                <c:pt idx="10">
                  <c:v>Paikkakunnalla ei ole automaattia</c:v>
                </c:pt>
                <c:pt idx="11">
                  <c:v>Muu</c:v>
                </c:pt>
                <c:pt idx="12">
                  <c:v>Ei osaa sanoa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7219584"/>
        <c:axId val="167222272"/>
      </c:barChart>
      <c:catAx>
        <c:axId val="167219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72222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72222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72195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05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säästöjä tai sijoituksia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KAIKKI</c:v>
                </c:pt>
                <c:pt idx="1">
                  <c:v>Kevät 2006 (n=478)</c:v>
                </c:pt>
                <c:pt idx="2">
                  <c:v>Kevät 2007 (n=483)</c:v>
                </c:pt>
                <c:pt idx="3">
                  <c:v>Kevät 2008 (n=489)</c:v>
                </c:pt>
                <c:pt idx="4">
                  <c:v>Kevät 2009 (n=487)</c:v>
                </c:pt>
                <c:pt idx="5">
                  <c:v>Kevät 2010 (n=493)</c:v>
                </c:pt>
                <c:pt idx="6">
                  <c:v>Kevät 2011 (n=488)</c:v>
                </c:pt>
                <c:pt idx="7">
                  <c:v>Kevät 2012 (n=492)</c:v>
                </c:pt>
                <c:pt idx="8">
                  <c:v>Kevät 2013 (n=524)</c:v>
                </c:pt>
                <c:pt idx="9">
                  <c:v>IKÄRYHMÄ</c:v>
                </c:pt>
                <c:pt idx="10">
                  <c:v>65-69 -vuotiaat (n=177)</c:v>
                </c:pt>
                <c:pt idx="11">
                  <c:v>70-74 -vuotiaat (n=146)</c:v>
                </c:pt>
                <c:pt idx="12">
                  <c:v>75-79 -vuotiaat (n=101)</c:v>
                </c:pt>
                <c:pt idx="13">
                  <c:v>80-85 -vuotiaat (n=100)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1">
                  <c:v>52</c:v>
                </c:pt>
                <c:pt idx="2">
                  <c:v>53</c:v>
                </c:pt>
                <c:pt idx="3">
                  <c:v>60</c:v>
                </c:pt>
                <c:pt idx="4">
                  <c:v>54</c:v>
                </c:pt>
                <c:pt idx="5" formatCode="0">
                  <c:v>62</c:v>
                </c:pt>
                <c:pt idx="6" formatCode="0">
                  <c:v>58</c:v>
                </c:pt>
                <c:pt idx="7">
                  <c:v>64</c:v>
                </c:pt>
                <c:pt idx="8" formatCode="0">
                  <c:v>66</c:v>
                </c:pt>
                <c:pt idx="10">
                  <c:v>72</c:v>
                </c:pt>
                <c:pt idx="11">
                  <c:v>70</c:v>
                </c:pt>
                <c:pt idx="12">
                  <c:v>58</c:v>
                </c:pt>
                <c:pt idx="13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540160"/>
        <c:axId val="34943360"/>
      </c:barChart>
      <c:catAx>
        <c:axId val="32540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4943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9433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25401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67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Sheet1!$A$4</c:f>
              <c:strCache>
                <c:ptCount val="1"/>
                <c:pt idx="0">
                  <c:v>Kevät 2008 (n=489)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">
                  <c:v>33</c:v>
                </c:pt>
                <c:pt idx="1">
                  <c:v>34</c:v>
                </c:pt>
                <c:pt idx="2" formatCode="0">
                  <c:v>12</c:v>
                </c:pt>
                <c:pt idx="3">
                  <c:v>15</c:v>
                </c:pt>
                <c:pt idx="4">
                  <c:v>13</c:v>
                </c:pt>
                <c:pt idx="5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">
                  <c:v>34</c:v>
                </c:pt>
                <c:pt idx="1">
                  <c:v>27</c:v>
                </c:pt>
                <c:pt idx="2" formatCode="0">
                  <c:v>15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">
                  <c:v>38</c:v>
                </c:pt>
                <c:pt idx="1">
                  <c:v>34</c:v>
                </c:pt>
                <c:pt idx="2" formatCode="0">
                  <c:v>19</c:v>
                </c:pt>
                <c:pt idx="3">
                  <c:v>21</c:v>
                </c:pt>
                <c:pt idx="4">
                  <c:v>13</c:v>
                </c:pt>
                <c:pt idx="5">
                  <c:v>9</c:v>
                </c:pt>
              </c:numCache>
            </c:numRef>
          </c:val>
        </c:ser>
        <c:ser>
          <c:idx val="2"/>
          <c:order val="3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 formatCode="0">
                  <c:v>37</c:v>
                </c:pt>
                <c:pt idx="1">
                  <c:v>38</c:v>
                </c:pt>
                <c:pt idx="2" formatCode="0">
                  <c:v>20</c:v>
                </c:pt>
                <c:pt idx="3">
                  <c:v>17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</c:ser>
        <c:ser>
          <c:idx val="3"/>
          <c:order val="4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  <c:pt idx="0">
                  <c:v>46</c:v>
                </c:pt>
                <c:pt idx="1">
                  <c:v>33</c:v>
                </c:pt>
                <c:pt idx="2">
                  <c:v>17</c:v>
                </c:pt>
                <c:pt idx="3">
                  <c:v>14</c:v>
                </c:pt>
                <c:pt idx="4">
                  <c:v>15</c:v>
                </c:pt>
                <c:pt idx="5">
                  <c:v>7</c:v>
                </c:pt>
              </c:numCache>
            </c:numRef>
          </c:val>
        </c:ser>
        <c:ser>
          <c:idx val="4"/>
          <c:order val="5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Sheet1!$B$9:$G$9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16</c:v>
                </c:pt>
                <c:pt idx="3">
                  <c:v>16</c:v>
                </c:pt>
                <c:pt idx="4">
                  <c:v>14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4881536"/>
        <c:axId val="34883072"/>
      </c:barChart>
      <c:catAx>
        <c:axId val="34881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4883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8830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48815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14"/>
          <c:y val="0.86763137521479694"/>
          <c:w val="0.5273941959092513"/>
          <c:h val="9.5525217621178632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78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Sheet1!$A$11</c:f>
              <c:strCache>
                <c:ptCount val="1"/>
                <c:pt idx="0">
                  <c:v>65-69 -vuotiaat (n=177)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Sheet1!$B$11:$G$11</c:f>
              <c:numCache>
                <c:formatCode>General</c:formatCode>
                <c:ptCount val="6"/>
                <c:pt idx="0">
                  <c:v>50</c:v>
                </c:pt>
                <c:pt idx="1">
                  <c:v>43</c:v>
                </c:pt>
                <c:pt idx="2">
                  <c:v>19</c:v>
                </c:pt>
                <c:pt idx="3">
                  <c:v>24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Sheet1!$A$12</c:f>
              <c:strCache>
                <c:ptCount val="1"/>
                <c:pt idx="0">
                  <c:v>70-74 -vuotiaat (n=146)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Sheet1!$B$12:$G$12</c:f>
              <c:numCache>
                <c:formatCode>General</c:formatCode>
                <c:ptCount val="6"/>
                <c:pt idx="0">
                  <c:v>44</c:v>
                </c:pt>
                <c:pt idx="1">
                  <c:v>43</c:v>
                </c:pt>
                <c:pt idx="2">
                  <c:v>16</c:v>
                </c:pt>
                <c:pt idx="3">
                  <c:v>16</c:v>
                </c:pt>
                <c:pt idx="4">
                  <c:v>14</c:v>
                </c:pt>
                <c:pt idx="5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Sheet1!$A$13</c:f>
              <c:strCache>
                <c:ptCount val="1"/>
                <c:pt idx="0">
                  <c:v>75-79 -vuotiaat (n=101)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Sheet1!$B$13:$G$13</c:f>
              <c:numCache>
                <c:formatCode>General</c:formatCode>
                <c:ptCount val="6"/>
                <c:pt idx="0">
                  <c:v>44</c:v>
                </c:pt>
                <c:pt idx="1">
                  <c:v>31</c:v>
                </c:pt>
                <c:pt idx="2">
                  <c:v>19</c:v>
                </c:pt>
                <c:pt idx="3">
                  <c:v>12</c:v>
                </c:pt>
                <c:pt idx="4">
                  <c:v>14</c:v>
                </c:pt>
                <c:pt idx="5">
                  <c:v>7</c:v>
                </c:pt>
              </c:numCache>
            </c:numRef>
          </c:val>
        </c:ser>
        <c:ser>
          <c:idx val="2"/>
          <c:order val="3"/>
          <c:tx>
            <c:strRef>
              <c:f>Sheet1!$A$14</c:f>
              <c:strCache>
                <c:ptCount val="1"/>
                <c:pt idx="0">
                  <c:v>80-85 -vuotiaat (n=100)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Sheet1!$B$1:$G$1</c:f>
              <c:strCache>
                <c:ptCount val="6"/>
                <c:pt idx="0">
                  <c:v>Säästö-, sijoitus- tai muulla pankkitilillä</c:v>
                </c:pt>
                <c:pt idx="1">
                  <c:v>Käyttelytilillä</c:v>
                </c:pt>
                <c:pt idx="2">
                  <c:v>Pörssiosakkeissa</c:v>
                </c:pt>
                <c:pt idx="3">
                  <c:v>Sijoitusrahastoissa</c:v>
                </c:pt>
                <c:pt idx="4">
                  <c:v>Loma-asunnossa</c:v>
                </c:pt>
                <c:pt idx="5">
                  <c:v>Maa- ja metsäomaisuudessa</c:v>
                </c:pt>
              </c:strCache>
            </c:strRef>
          </c:cat>
          <c:val>
            <c:numRef>
              <c:f>Sheet1!$B$14:$G$14</c:f>
              <c:numCache>
                <c:formatCode>General</c:formatCode>
                <c:ptCount val="6"/>
                <c:pt idx="0">
                  <c:v>43</c:v>
                </c:pt>
                <c:pt idx="1">
                  <c:v>29</c:v>
                </c:pt>
                <c:pt idx="2">
                  <c:v>10</c:v>
                </c:pt>
                <c:pt idx="3">
                  <c:v>6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460224"/>
        <c:axId val="35461760"/>
      </c:barChart>
      <c:catAx>
        <c:axId val="35460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461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4617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54602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25"/>
          <c:y val="0.86763137521479705"/>
          <c:w val="0.52681020634407372"/>
          <c:h val="9.63974017636285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16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Aikoo säästää/sijoittaa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Sheet1!$B$1:$O$1</c:f>
              <c:strCache>
                <c:ptCount val="14"/>
                <c:pt idx="0">
                  <c:v>KAIKKI</c:v>
                </c:pt>
                <c:pt idx="1">
                  <c:v>Kevät 2006 (n=478)</c:v>
                </c:pt>
                <c:pt idx="2">
                  <c:v>Kevät 2007 (n=483)</c:v>
                </c:pt>
                <c:pt idx="3">
                  <c:v>Kevät 2008 (n=489)</c:v>
                </c:pt>
                <c:pt idx="4">
                  <c:v>Kevät 2009 (n=487)</c:v>
                </c:pt>
                <c:pt idx="5">
                  <c:v>Kevät 2010 (n=493)</c:v>
                </c:pt>
                <c:pt idx="6">
                  <c:v>Kevät 2011 (n=488)</c:v>
                </c:pt>
                <c:pt idx="7">
                  <c:v>Kevät 2012 (n=492)</c:v>
                </c:pt>
                <c:pt idx="8">
                  <c:v>Kevät 2013 (n=524)</c:v>
                </c:pt>
                <c:pt idx="9">
                  <c:v>IKÄRYHMÄ</c:v>
                </c:pt>
                <c:pt idx="10">
                  <c:v>65-69 -vuotiaat (n=177)</c:v>
                </c:pt>
                <c:pt idx="11">
                  <c:v>70-74 -vuotiaat (n=146)</c:v>
                </c:pt>
                <c:pt idx="12">
                  <c:v>75-79 -vuotiaat (n=101)</c:v>
                </c:pt>
                <c:pt idx="13">
                  <c:v>80-85 -vuotiaat (n=100)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1">
                  <c:v>18</c:v>
                </c:pt>
                <c:pt idx="2">
                  <c:v>27</c:v>
                </c:pt>
                <c:pt idx="3">
                  <c:v>24</c:v>
                </c:pt>
                <c:pt idx="4">
                  <c:v>33</c:v>
                </c:pt>
                <c:pt idx="5">
                  <c:v>39</c:v>
                </c:pt>
                <c:pt idx="6">
                  <c:v>30</c:v>
                </c:pt>
                <c:pt idx="7">
                  <c:v>34</c:v>
                </c:pt>
                <c:pt idx="8">
                  <c:v>34</c:v>
                </c:pt>
                <c:pt idx="10">
                  <c:v>40</c:v>
                </c:pt>
                <c:pt idx="11">
                  <c:v>35</c:v>
                </c:pt>
                <c:pt idx="12">
                  <c:v>29</c:v>
                </c:pt>
                <c:pt idx="1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6962816"/>
        <c:axId val="116964352"/>
      </c:barChart>
      <c:catAx>
        <c:axId val="116962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16964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69643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169628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89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Kevät 2008 (n=489)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Kevät 2009 (n=487)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Kevät 2010 (n=493)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19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Kevät 2011 (n=488)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Kevät 2012 (n=492)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Kevät 2013 (n=524)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19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6003840"/>
        <c:axId val="36005376"/>
      </c:barChart>
      <c:catAx>
        <c:axId val="36003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6005376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6005376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0038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36"/>
          <c:y val="0.86763137521479716"/>
          <c:w val="0.52681020634407372"/>
          <c:h val="9.5525217621178632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65-69 -vuotiaat (n=177)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24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70-74 -vuotiaat (n=146)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75-79 -vuotiaat (n=101)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80-85 -vuotiaat (n=100)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Säästö-, sijoitus- tai muulle pankkitilille</c:v>
                </c:pt>
                <c:pt idx="1">
                  <c:v>Käyttelytilille (esim. palkka-, eläke- tms. tili)</c:v>
                </c:pt>
                <c:pt idx="2">
                  <c:v>Pörssiosakkeisiin</c:v>
                </c:pt>
                <c:pt idx="3">
                  <c:v>Sijoitusrahastoihin</c:v>
                </c:pt>
              </c:strCache>
            </c:str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384320"/>
        <c:axId val="35390208"/>
      </c:barChart>
      <c:catAx>
        <c:axId val="35384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390208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35390208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3843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42"/>
          <c:y val="0.86763137521479738"/>
          <c:w val="0.5268102063440737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12.12.2013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12.12.2013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323528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SENIOREIDEN säästäminen ja maksutavat 2013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23.5.2013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528" y="190500"/>
            <a:ext cx="8496944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AIKOO SÄÄSTÄÄ TAI SIJOITTAA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säästää tai sijoittaa varoja?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  <a:tabLst>
                <a:tab pos="85725" algn="l"/>
              </a:tabLs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496944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496944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82047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40421"/>
            <a:ext cx="4808538" cy="3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82047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49" y="1340421"/>
            <a:ext cx="5708649" cy="3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56170" y="180975"/>
            <a:ext cx="846430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</a:t>
            </a:r>
            <a:b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680326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28092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352928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TALOUDEN JA RISKIT JA NIIHIN VARAUTUMINEN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Raha-asioiden suunnitteleminen ja nykyinen Rahatilanne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  <a:b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382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riskien uhkaavan ja ovat varautuneet riskeihin jotenkin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omaa talouttanne koskeviin mahdollisiin riskitekijöihin?</a:t>
            </a:r>
          </a:p>
          <a:p>
            <a:pPr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MAKSUTAVAT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528" y="190500"/>
            <a:ext cx="8424935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KÄYTTÄJÄT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Käytättekö Internetiä?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1672059" y="1492249"/>
            <a:ext cx="4556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6156176" y="1768475"/>
          <a:ext cx="2592287" cy="24526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8159"/>
                <a:gridCol w="567064"/>
                <a:gridCol w="567064"/>
              </a:tblGrid>
              <a:tr h="520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/>
                        <a:t>Käyttää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/>
                        <a:t>Internetiä %</a:t>
                      </a:r>
                      <a:endParaRPr lang="fi-FI" sz="1100" b="1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Kevät 2012</a:t>
                      </a:r>
                      <a:endParaRPr lang="fi-FI" sz="1100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Kevät 2013</a:t>
                      </a:r>
                      <a:endParaRPr lang="fi-FI" sz="1100" dirty="0"/>
                    </a:p>
                  </a:txBody>
                  <a:tcPr marL="72000" marR="72000" marT="0" marB="72000" anchor="b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65 - 69 -vuotiaista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/>
                        <a:t>70 - 74 -vuotiaista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66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fi-FI" sz="11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- 79 -vuotiaista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80 - 85 -vuotiaista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KÄYTETYT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KÄYTETYT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maksavat laskuja verkkopankissa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TIETOKONEELLA VAI MATKAPUHELIMELLA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tietokoneella vai matkapuhelimella?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82047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maksavat laskuja verkkopankissa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TIETOKONEELLA VAI MATKAPUHELIMELLA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tietokoneella vai matkapuhelimella?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00423" y="5903913"/>
            <a:ext cx="77777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000" b="0" dirty="0">
                <a:solidFill>
                  <a:schemeClr val="tx1"/>
                </a:solidFill>
                <a:latin typeface="+mn-lt"/>
              </a:rPr>
              <a:t>*) </a:t>
            </a:r>
            <a:r>
              <a:rPr lang="fi-FI" sz="1000" b="0" dirty="0" err="1">
                <a:solidFill>
                  <a:schemeClr val="tx1"/>
                </a:solidFill>
                <a:latin typeface="+mn-lt"/>
              </a:rPr>
              <a:t>n=pieni</a:t>
            </a:r>
            <a:endParaRPr lang="fi-FI" sz="1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00423" y="5903913"/>
            <a:ext cx="77777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000" b="0" dirty="0">
                <a:solidFill>
                  <a:schemeClr val="tx1"/>
                </a:solidFill>
                <a:latin typeface="+mn-lt"/>
              </a:rPr>
              <a:t>*) </a:t>
            </a:r>
            <a:r>
              <a:rPr lang="fi-FI" sz="1000" b="0" dirty="0" err="1">
                <a:solidFill>
                  <a:schemeClr val="tx1"/>
                </a:solidFill>
                <a:latin typeface="+mn-lt"/>
              </a:rPr>
              <a:t>n=pieni</a:t>
            </a:r>
            <a:endParaRPr lang="fi-FI" sz="1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192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laskuja verkkopankissa maksavista, jotka eivät vielä saa e-laskuja verkkopankkiinsa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00423" y="5903913"/>
            <a:ext cx="77777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000" b="0" dirty="0">
                <a:solidFill>
                  <a:schemeClr val="tx1"/>
                </a:solidFill>
                <a:latin typeface="+mn-lt"/>
              </a:rPr>
              <a:t>*) </a:t>
            </a:r>
            <a:r>
              <a:rPr lang="fi-FI" sz="1000" b="0" dirty="0" err="1">
                <a:solidFill>
                  <a:schemeClr val="tx1"/>
                </a:solidFill>
                <a:latin typeface="+mn-lt"/>
              </a:rPr>
              <a:t>n=pieni</a:t>
            </a:r>
            <a:endParaRPr lang="fi-FI" sz="1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42234"/>
              </p:ext>
            </p:extLst>
          </p:nvPr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kaikista 65-85 vuotiaista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747944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496944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820472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TAVAROIDEN/PALVELUIDEN OSTAMINEN INTERNETIN KAUTTA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ostanut tavaroita tai palveluita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kautta? JOS KYLLÄ: Pelkästään kotimaasta, pelkästään ulkomailta vai sekä että?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tavaroita tai palveluita Internetin kautta ostaneista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INTERNETISTÄ OSTETTUJEN TAVAROIDEN/PALVELUJEN 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MAKSAMINEN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maksutavoista olette käyttänyt maksaessanne internetin kautta ostamianne tavaroita tai palveluita? Oletteko maksanut... (luettele)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KÄTEISEN RAHAN NOSTAMINEN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AUTOMAATTIKÄYTTÖÖN SOVELTUVA MAKSUKORTTI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jokin automaattikäyttöön soveltuva pankin myöntämä maksukortti, kuten pankkikortti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debitkortti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Visa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pankki-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debitkortin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 luottokortin yhdistelmä?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528" y="190500"/>
            <a:ext cx="828092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NYKYINEN RAHATILANNE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kuvaa nykyistä rahatilannettanne?</a:t>
            </a: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KÄTEISEN NOSTOTAPA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muualta nostatte käteistä rahaa ainakin joskus?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538512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käteistä pääasiassa automaatista nostavista (n=397 vuonna 2013) 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NOSTAA AUTOMAATISTA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nostatte käteistä rahaa tavallisimmin juuri automaatista?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538512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käteistä pääasiassa pankin konttorista nostavista (n=107 vuonna 2013)  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90500"/>
            <a:ext cx="8820472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NOSTAA PANKIN KONTTORISTA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nostatte käteistä rahaa tavallisimmin juuri pankin konttorista?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352928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Seuraatteko omia menojanne jollakin tavalla?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SÄÄSTÄMINEN JA SIJOITTAMINEN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528" y="190500"/>
            <a:ext cx="8496944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SÄÄSTÖJÄ TAI SIJOITUKSIA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itsellänne tällä hetkellä säästettynä tai sijoitettuna varoja eri kohteisiin?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Älkää laskeko mukaan mahdollista omassa käytössä olevaa omistusasuntoanne. Mikäli teillä on yhteistä omaisuutta puolisonne kanssa, ottakaa myös tämä huomioon.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496944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528" y="180975"/>
            <a:ext cx="8496944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ikäryhmittäin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1B1C403DFD4524B75DA0610032A3AC00E912CE7E68B90F41A09C6F4CA406ACCC" ma:contentTypeVersion="37" ma:contentTypeDescription="Luo uusi asiakirja." ma:contentTypeScope="" ma:versionID="50c718eb97e1e7f0081fe39912381af5">
  <xsd:schema xmlns:xsd="http://www.w3.org/2001/XMLSchema" xmlns:xs="http://www.w3.org/2001/XMLSchema" xmlns:p="http://schemas.microsoft.com/office/2006/metadata/properties" xmlns:ns2="30cc9ae6-eaf9-405e-9576-3522e3851cf9" xmlns:ns3="c75ee646-ea04-4f20-bc3f-7bc06c32b2f8" xmlns:ns4="bc268a9e-ab94-4061-b089-7d438da856c6" targetNamespace="http://schemas.microsoft.com/office/2006/metadata/properties" ma:root="true" ma:fieldsID="1a65c15635785708e2d2a67f8c477494" ns2:_="" ns3:_="" ns4:_="">
    <xsd:import namespace="30cc9ae6-eaf9-405e-9576-3522e3851cf9"/>
    <xsd:import namespace="c75ee646-ea04-4f20-bc3f-7bc06c32b2f8"/>
    <xsd:import namespace="bc268a9e-ab94-4061-b089-7d438da856c6"/>
    <xsd:element name="properties">
      <xsd:complexType>
        <xsd:sequence>
          <xsd:element name="documentManagement">
            <xsd:complexType>
              <xsd:all>
                <xsd:element ref="ns2:C_x0020_FK_x0020_vastuuhenkilö" minOccurs="0"/>
                <xsd:element ref="ns2:C_x0020_Asiakirjapvm" minOccurs="0"/>
                <xsd:element ref="ns2:C_x0020_Lisätiedot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2:d4cce8d21ff9456e86084380ad943dd9" minOccurs="0"/>
                <xsd:element ref="ns4:FKLanguage" minOccurs="0"/>
                <xsd:element ref="ns4:iff51723ad134fabb73ff8d5624dc83e" minOccurs="0"/>
                <xsd:element ref="ns4:cccb8d37394148e4afe9904da1fcb0fa" minOccurs="0"/>
                <xsd:element ref="ns3:TaxKeywordTaxHTField" minOccurs="0"/>
                <xsd:element ref="ns4:FKPublishDate" minOccurs="0"/>
                <xsd:element ref="ns4:jcb8c2c059cc4620a5027833caea8309" minOccurs="0"/>
                <xsd:element ref="ns4:oe82443a33504593a5f0dd63f7b3bd7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3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Asiakirjapvm" ma:index="4" nillable="true" ma:displayName="Asiakirjapvm" ma:default="[today]" ma:format="DateOnly" ma:internalName="C_x0020_Asiakirjapvm">
      <xsd:simpleType>
        <xsd:restriction base="dms:DateTime"/>
      </xsd:simpleType>
    </xsd:element>
    <xsd:element name="C_x0020_Lisätiedot" ma:index="5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TaxCatchAll" ma:index="11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cce8d21ff9456e86084380ad943dd9" ma:index="12" nillable="true" ma:taxonomy="true" ma:internalName="d4cce8d21ff9456e86084380ad943dd9" ma:taxonomyFieldName="C_x0020_Organisaatiot" ma:displayName="Organisaatiot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3" nillable="true" ma:taxonomy="true" ma:internalName="TaxKeywordTaxHTField" ma:taxonomyFieldName="TaxKeyword" ma:displayName="Asiasanat" ma:readOnly="false" ma:fieldId="{23f27201-bee3-471e-b2e7-b64fd8b7ca38}" ma:taxonomyMulti="true" ma:sspId="d7ec215a-233c-4761-af40-34a00d82655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8a9e-ab94-4061-b089-7d438da856c6" elementFormDefault="qualified">
    <xsd:import namespace="http://schemas.microsoft.com/office/2006/documentManagement/types"/>
    <xsd:import namespace="http://schemas.microsoft.com/office/infopath/2007/PartnerControls"/>
    <xsd:element name="FKLanguage" ma:index="17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iff51723ad134fabb73ff8d5624dc83e" ma:index="19" ma:taxonomy="true" ma:internalName="iff51723ad134fabb73ff8d5624dc83e" ma:taxonomyFieldName="FKDocType" ma:displayName="Asiakirjatyyppi" ma:default="" ma:fieldId="{2ff51723-ad13-4fab-b73f-f8d5624dc83e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b8d37394148e4afe9904da1fcb0fa" ma:index="21" ma:taxonomy="true" ma:internalName="cccb8d37394148e4afe9904da1fcb0fa" ma:taxonomyFieldName="FKTopic" ma:displayName="Aiheluokittelu" ma:readOnly="false" ma:default="" ma:fieldId="{cccb8d37-3941-48e4-afe9-904da1fcb0fa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24" nillable="true" ma:displayName="Julkaisupäivä" ma:default="[today]" ma:format="DateOnly" ma:internalName="FKPublishDate">
      <xsd:simpleType>
        <xsd:restriction base="dms:DateTime"/>
      </xsd:simpleType>
    </xsd:element>
    <xsd:element name="jcb8c2c059cc4620a5027833caea8309" ma:index="26" nillable="true" ma:taxonomy="true" ma:internalName="jcb8c2c059cc4620a5027833caea8309" ma:taxonomyFieldName="FKDocumentState" ma:displayName="Dokumentin tila" ma:default="27;#Valmis|40aa8d17-dadd-4ab0-93da-3124749a5963" ma:fieldId="{3cb8c2c0-59cc-4620-a502-7833caea8309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82443a33504593a5f0dd63f7b3bd7a" ma:index="28" nillable="true" ma:taxonomy="true" ma:internalName="oe82443a33504593a5f0dd63f7b3bd7a" ma:taxonomyFieldName="FKDocumentPublicity" ma:displayName="Julkisuus" ma:default="28;#Julkinen|0806a4a5-db6a-4fa4-8ed3-7457b5b4e8de" ma:fieldId="{8e82443a-3350-4593-a5f0-dd63f7b3bd7a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7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2013-05-22T21:00:00+00:00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F9341-163A-4C47-8E9C-31EC8F008F1D}"/>
</file>

<file path=customXml/itemProps2.xml><?xml version="1.0" encoding="utf-8"?>
<ds:datastoreItem xmlns:ds="http://schemas.openxmlformats.org/officeDocument/2006/customXml" ds:itemID="{B521686F-C882-407E-9FFF-0A2C6E71D200}"/>
</file>

<file path=customXml/itemProps3.xml><?xml version="1.0" encoding="utf-8"?>
<ds:datastoreItem xmlns:ds="http://schemas.openxmlformats.org/officeDocument/2006/customXml" ds:itemID="{04F62FC4-3007-4854-96CD-9C769110723F}"/>
</file>

<file path=customXml/itemProps4.xml><?xml version="1.0" encoding="utf-8"?>
<ds:datastoreItem xmlns:ds="http://schemas.openxmlformats.org/officeDocument/2006/customXml" ds:itemID="{42104FDE-2F9D-4A14-B511-B8BD672081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521</Words>
  <Application>Microsoft Office PowerPoint</Application>
  <PresentationFormat>Näytössä katseltava diaesitys (4:3)</PresentationFormat>
  <Paragraphs>138</Paragraphs>
  <Slides>43</Slides>
  <Notes>15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FK_powerpoint_tyhjapohja_final</vt:lpstr>
      <vt:lpstr>SENIOREIDEN säästäminen ja maksutavat 2013</vt:lpstr>
      <vt:lpstr>Raha-asioiden suunnitteleminen ja nykyinen Rahatilanne</vt:lpstr>
      <vt:lpstr>PowerPoint-esitys</vt:lpstr>
      <vt:lpstr>PowerPoint-esitys</vt:lpstr>
      <vt:lpstr>PowerPoint-esitys</vt:lpstr>
      <vt:lpstr>SÄÄSTÄMINEN JA SIJOITTAMINEN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TALOUDEN JA RISKIT JA NIIHIN VARAUTUMINEN</vt:lpstr>
      <vt:lpstr>PowerPoint-esitys</vt:lpstr>
      <vt:lpstr>PowerPoint-esitys</vt:lpstr>
      <vt:lpstr>PowerPoint-esitys</vt:lpstr>
      <vt:lpstr>MAKSUTAVAT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KÄTEISEN RAHAN NOSTAMINEN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Senioreiden säästäminen ja maksutavat 2013 -kuvat</dc:title>
  <dc:creator>Nissilä Heidi</dc:creator>
  <cp:keywords/>
  <cp:lastModifiedBy>Salminen Elina</cp:lastModifiedBy>
  <cp:revision>402</cp:revision>
  <dcterms:created xsi:type="dcterms:W3CDTF">2012-04-02T08:05:30Z</dcterms:created>
  <dcterms:modified xsi:type="dcterms:W3CDTF">2013-12-12T09:44:50Z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Tags">
    <vt:lpwstr/>
  </property>
  <property fmtid="{D5CDD505-2E9C-101B-9397-08002B2CF9AE}" pid="4" name="_dlc_DocIdItemGuid">
    <vt:lpwstr>39e9c8bc-6871-4489-abca-78e7f93d4e26</vt:lpwstr>
  </property>
  <property fmtid="{D5CDD505-2E9C-101B-9397-08002B2CF9AE}" pid="5" name="C Dokumentin tila">
    <vt:lpwstr>27;#Valmis|40aa8d17-dadd-4ab0-93da-3124749a5963</vt:lpwstr>
  </property>
  <property fmtid="{D5CDD505-2E9C-101B-9397-08002B2CF9AE}" pid="6" name="TaxKeyword">
    <vt:lpwstr/>
  </property>
  <property fmtid="{D5CDD505-2E9C-101B-9397-08002B2CF9AE}" pid="7" name="lfd56b04ee8141ed9d283e7c41bffbc1">
    <vt:lpwstr>Valmis|40aa8d17-dadd-4ab0-93da-3124749a5963</vt:lpwstr>
  </property>
  <property fmtid="{D5CDD505-2E9C-101B-9397-08002B2CF9AE}" pid="8" name="add80201e5284a229f17a141beda9441">
    <vt:lpwstr>maksujenvälitys|a5c3aa1f-851c-42bd-a813-c80c7b2bafb2</vt:lpwstr>
  </property>
  <property fmtid="{D5CDD505-2E9C-101B-9397-08002B2CF9AE}" pid="9" name="C Julkisuus">
    <vt:lpwstr>28;#Julkinen|0806a4a5-db6a-4fa4-8ed3-7457b5b4e8de</vt:lpwstr>
  </property>
  <property fmtid="{D5CDD505-2E9C-101B-9397-08002B2CF9AE}" pid="10" name="Julkaisupäivä">
    <vt:filetime>2015-11-01T22:00:00Z</vt:filetime>
  </property>
  <property fmtid="{D5CDD505-2E9C-101B-9397-08002B2CF9AE}" pid="11" name="jf4d10d556c14d3d80ab48606b66a97b">
    <vt:lpwstr>Julkinen|0806a4a5-db6a-4fa4-8ed3-7457b5b4e8de</vt:lpwstr>
  </property>
  <property fmtid="{D5CDD505-2E9C-101B-9397-08002B2CF9AE}" pid="12" name="Aihealue">
    <vt:lpwstr>25;#maksujenvälitys|a5c3aa1f-851c-42bd-a813-c80c7b2bafb2</vt:lpwstr>
  </property>
  <property fmtid="{D5CDD505-2E9C-101B-9397-08002B2CF9AE}" pid="13" name="pf14fcf289664115a5f157ecab3b3fc2">
    <vt:lpwstr>Tilastokuva|2627a176-78c0-4077-9543-04d7b02316a4</vt:lpwstr>
  </property>
  <property fmtid="{D5CDD505-2E9C-101B-9397-08002B2CF9AE}" pid="14" name="C Organisaatiot">
    <vt:lpwstr>21;#Finanssialan Keskusliitto|a986a8ab-0b81-4c11-8cfa-b7b758f01c9a</vt:lpwstr>
  </property>
  <property fmtid="{D5CDD505-2E9C-101B-9397-08002B2CF9AE}" pid="15" name="C_x0020_Organisaatiot">
    <vt:lpwstr>21;#Finanssialan Keskusliitto|a986a8ab-0b81-4c11-8cfa-b7b758f01c9a</vt:lpwstr>
  </property>
  <property fmtid="{D5CDD505-2E9C-101B-9397-08002B2CF9AE}" pid="16" name="e50be5253a3744d5844cb34c2bdeb852">
    <vt:lpwstr>säästäminen|36e43969-b46e-412e-9f51-de024467f1c4;maksutavat|c21037e7-ae60-43ad-b794-b83a818eb0b3;ikääntyneet|a019129c-2a70-41d7-9f04-c979b1c36f9f</vt:lpwstr>
  </property>
  <property fmtid="{D5CDD505-2E9C-101B-9397-08002B2CF9AE}" pid="17" name="C Asiasanat">
    <vt:lpwstr>29;#säästäminen|36e43969-b46e-412e-9f51-de024467f1c4;#30;#maksutavat|c21037e7-ae60-43ad-b794-b83a818eb0b3;#31;#ikääntyneet|a019129c-2a70-41d7-9f04-c979b1c36f9f</vt:lpwstr>
  </property>
  <property fmtid="{D5CDD505-2E9C-101B-9397-08002B2CF9AE}" pid="18" name="C FK Asiakirjatyyppi">
    <vt:lpwstr>26;#Tilastokuva|2627a176-78c0-4077-9543-04d7b02316a4</vt:lpwstr>
  </property>
  <property fmtid="{D5CDD505-2E9C-101B-9397-08002B2CF9AE}" pid="19" name="FKTopic">
    <vt:lpwstr>7;#pankki|f53a48c1-21f7-422c-be93-ed28fc23f5cc</vt:lpwstr>
  </property>
  <property fmtid="{D5CDD505-2E9C-101B-9397-08002B2CF9AE}" pid="20" name="FKDocType">
    <vt:lpwstr>78;#diaesitys|fc209ee7-fe67-4bc6-a4f4-93f5714eb903</vt:lpwstr>
  </property>
  <property fmtid="{D5CDD505-2E9C-101B-9397-08002B2CF9AE}" pid="21" name="FKDocumentState">
    <vt:lpwstr>27;#Valmis|40aa8d17-dadd-4ab0-93da-3124749a5963</vt:lpwstr>
  </property>
  <property fmtid="{D5CDD505-2E9C-101B-9397-08002B2CF9AE}" pid="22" name="FKDocumentPublicity">
    <vt:lpwstr>28;#Julkinen|0806a4a5-db6a-4fa4-8ed3-7457b5b4e8de</vt:lpwstr>
  </property>
  <property fmtid="{D5CDD505-2E9C-101B-9397-08002B2CF9AE}" pid="23" name="Order">
    <vt:r8>2800</vt:r8>
  </property>
  <property fmtid="{D5CDD505-2E9C-101B-9397-08002B2CF9AE}" pid="24" name="xd_ProgID">
    <vt:lpwstr/>
  </property>
  <property fmtid="{D5CDD505-2E9C-101B-9397-08002B2CF9AE}" pid="25" name="_SourceUrl">
    <vt:lpwstr/>
  </property>
  <property fmtid="{D5CDD505-2E9C-101B-9397-08002B2CF9AE}" pid="26" name="_SharedFileIndex">
    <vt:lpwstr/>
  </property>
  <property fmtid="{D5CDD505-2E9C-101B-9397-08002B2CF9AE}" pid="27" name="TemplateUrl">
    <vt:lpwstr/>
  </property>
  <property fmtid="{D5CDD505-2E9C-101B-9397-08002B2CF9AE}" pid="28" name="_CopySource">
    <vt:lpwstr>http://majakka/tietopankki/materiaalit/Senioreiden_saastaminen_ja_maksutavat_2013_kuvat.pptx</vt:lpwstr>
  </property>
</Properties>
</file>