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2.xml" ContentType="application/vnd.openxmlformats-officedocument.themeOverrid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notesSlides/notesSlide23.xml" ContentType="application/vnd.openxmlformats-officedocument.presentationml.notesSlide+xml"/>
  <Override PartName="/ppt/charts/chart18.xml" ContentType="application/vnd.openxmlformats-officedocument.drawingml.chart+xml"/>
  <Override PartName="/ppt/notesSlides/notesSlide24.xml" ContentType="application/vnd.openxmlformats-officedocument.presentationml.notesSl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notesSlides/notesSlide26.xml" ContentType="application/vnd.openxmlformats-officedocument.presentationml.notesSl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charts/chart23.xml" ContentType="application/vnd.openxmlformats-officedocument.drawingml.chart+xml"/>
  <Override PartName="/ppt/theme/themeOverride8.xml" ContentType="application/vnd.openxmlformats-officedocument.themeOverride+xml"/>
  <Override PartName="/ppt/notesSlides/notesSlide29.xml" ContentType="application/vnd.openxmlformats-officedocument.presentationml.notesSlide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theme/themeOverride10.xml" ContentType="application/vnd.openxmlformats-officedocument.themeOverrid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theme/themeOverride1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theme/themeOverride12.xml" ContentType="application/vnd.openxmlformats-officedocument.themeOverride+xml"/>
  <Override PartName="/ppt/notesSlides/notesSlide34.xml" ContentType="application/vnd.openxmlformats-officedocument.presentationml.notesSlide+xml"/>
  <Override PartName="/ppt/charts/chart28.xml" ContentType="application/vnd.openxmlformats-officedocument.drawingml.chart+xml"/>
  <Override PartName="/ppt/theme/themeOverride13.xml" ContentType="application/vnd.openxmlformats-officedocument.themeOverride+xml"/>
  <Override PartName="/ppt/notesSlides/notesSlide35.xml" ContentType="application/vnd.openxmlformats-officedocument.presentationml.notesSlide+xml"/>
  <Override PartName="/ppt/charts/chart29.xml" ContentType="application/vnd.openxmlformats-officedocument.drawingml.chart+xml"/>
  <Override PartName="/ppt/theme/themeOverride14.xml" ContentType="application/vnd.openxmlformats-officedocument.themeOverrid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theme/themeOverride15.xml" ContentType="application/vnd.openxmlformats-officedocument.themeOverride+xml"/>
  <Override PartName="/ppt/notesSlides/notesSlide37.xml" ContentType="application/vnd.openxmlformats-officedocument.presentationml.notesSlide+xml"/>
  <Override PartName="/ppt/charts/chart31.xml" ContentType="application/vnd.openxmlformats-officedocument.drawingml.chart+xml"/>
  <Override PartName="/ppt/theme/themeOverride16.xml" ContentType="application/vnd.openxmlformats-officedocument.themeOverride+xml"/>
  <Override PartName="/ppt/notesSlides/notesSlide38.xml" ContentType="application/vnd.openxmlformats-officedocument.presentationml.notesSlide+xml"/>
  <Override PartName="/ppt/charts/chart32.xml" ContentType="application/vnd.openxmlformats-officedocument.drawingml.chart+xml"/>
  <Override PartName="/ppt/theme/themeOverride17.xml" ContentType="application/vnd.openxmlformats-officedocument.themeOverride+xml"/>
  <Override PartName="/ppt/notesSlides/notesSlide39.xml" ContentType="application/vnd.openxmlformats-officedocument.presentationml.notesSlide+xml"/>
  <Override PartName="/ppt/charts/chart33.xml" ContentType="application/vnd.openxmlformats-officedocument.drawingml.chart+xml"/>
  <Override PartName="/ppt/theme/themeOverride18.xml" ContentType="application/vnd.openxmlformats-officedocument.themeOverride+xml"/>
  <Override PartName="/ppt/notesSlides/notesSlide40.xml" ContentType="application/vnd.openxmlformats-officedocument.presentationml.notesSlide+xml"/>
  <Override PartName="/ppt/charts/chart34.xml" ContentType="application/vnd.openxmlformats-officedocument.drawingml.chart+xml"/>
  <Override PartName="/ppt/theme/themeOverride19.xml" ContentType="application/vnd.openxmlformats-officedocument.themeOverride+xml"/>
  <Override PartName="/ppt/notesSlides/notesSlide41.xml" ContentType="application/vnd.openxmlformats-officedocument.presentationml.notesSlide+xml"/>
  <Override PartName="/ppt/charts/chart35.xml" ContentType="application/vnd.openxmlformats-officedocument.drawingml.chart+xml"/>
  <Override PartName="/ppt/theme/themeOverride20.xml" ContentType="application/vnd.openxmlformats-officedocument.themeOverride+xml"/>
  <Override PartName="/ppt/notesSlides/notesSlide42.xml" ContentType="application/vnd.openxmlformats-officedocument.presentationml.notesSlide+xml"/>
  <Override PartName="/ppt/charts/chart36.xml" ContentType="application/vnd.openxmlformats-officedocument.drawingml.chart+xml"/>
  <Override PartName="/ppt/theme/themeOverride21.xml" ContentType="application/vnd.openxmlformats-officedocument.themeOverride+xml"/>
  <Override PartName="/ppt/notesSlides/notesSlide43.xml" ContentType="application/vnd.openxmlformats-officedocument.presentationml.notesSlide+xml"/>
  <Override PartName="/ppt/charts/chart37.xml" ContentType="application/vnd.openxmlformats-officedocument.drawingml.chart+xml"/>
  <Override PartName="/ppt/theme/themeOverride22.xml" ContentType="application/vnd.openxmlformats-officedocument.themeOverride+xml"/>
  <Override PartName="/ppt/notesSlides/notesSlide44.xml" ContentType="application/vnd.openxmlformats-officedocument.presentationml.notesSlide+xml"/>
  <Override PartName="/ppt/charts/chart38.xml" ContentType="application/vnd.openxmlformats-officedocument.drawingml.chart+xml"/>
  <Override PartName="/ppt/theme/themeOverride23.xml" ContentType="application/vnd.openxmlformats-officedocument.themeOverride+xml"/>
  <Override PartName="/ppt/notesSlides/notesSlide45.xml" ContentType="application/vnd.openxmlformats-officedocument.presentationml.notesSlide+xml"/>
  <Override PartName="/ppt/charts/chart39.xml" ContentType="application/vnd.openxmlformats-officedocument.drawingml.chart+xml"/>
  <Override PartName="/ppt/theme/themeOverride2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0.xml" ContentType="application/vnd.openxmlformats-officedocument.drawingml.chart+xml"/>
  <Override PartName="/ppt/notesSlides/notesSlide48.xml" ContentType="application/vnd.openxmlformats-officedocument.presentationml.notesSlide+xml"/>
  <Override PartName="/ppt/charts/chart41.xml" ContentType="application/vnd.openxmlformats-officedocument.drawingml.chart+xml"/>
  <Override PartName="/ppt/theme/themeOverride25.xml" ContentType="application/vnd.openxmlformats-officedocument.themeOverride+xml"/>
  <Override PartName="/ppt/notesSlides/notesSlide49.xml" ContentType="application/vnd.openxmlformats-officedocument.presentationml.notesSlide+xml"/>
  <Override PartName="/ppt/charts/chart42.xml" ContentType="application/vnd.openxmlformats-officedocument.drawingml.chart+xml"/>
  <Override PartName="/ppt/notesSlides/notesSlide50.xml" ContentType="application/vnd.openxmlformats-officedocument.presentationml.notesSlide+xml"/>
  <Override PartName="/ppt/charts/chart43.xml" ContentType="application/vnd.openxmlformats-officedocument.drawingml.chart+xml"/>
  <Override PartName="/ppt/theme/themeOverride26.xml" ContentType="application/vnd.openxmlformats-officedocument.themeOverride+xml"/>
  <Override PartName="/ppt/notesSlides/notesSlide51.xml" ContentType="application/vnd.openxmlformats-officedocument.presentationml.notesSlide+xml"/>
  <Override PartName="/ppt/charts/chart44.xml" ContentType="application/vnd.openxmlformats-officedocument.drawingml.chart+xml"/>
  <Override PartName="/ppt/notesSlides/notesSlide52.xml" ContentType="application/vnd.openxmlformats-officedocument.presentationml.notesSlide+xml"/>
  <Override PartName="/ppt/charts/chart45.xml" ContentType="application/vnd.openxmlformats-officedocument.drawingml.chart+xml"/>
  <Override PartName="/ppt/notesSlides/notesSlide53.xml" ContentType="application/vnd.openxmlformats-officedocument.presentationml.notesSlide+xml"/>
  <Override PartName="/ppt/charts/chart46.xml" ContentType="application/vnd.openxmlformats-officedocument.drawingml.chart+xml"/>
  <Override PartName="/ppt/theme/themeOverride27.xml" ContentType="application/vnd.openxmlformats-officedocument.themeOverride+xml"/>
  <Override PartName="/ppt/notesSlides/notesSlide54.xml" ContentType="application/vnd.openxmlformats-officedocument.presentationml.notesSlide+xml"/>
  <Override PartName="/ppt/charts/chart47.xml" ContentType="application/vnd.openxmlformats-officedocument.drawingml.chart+xml"/>
  <Override PartName="/ppt/theme/themeOverride28.xml" ContentType="application/vnd.openxmlformats-officedocument.themeOverride+xml"/>
  <Override PartName="/ppt/notesSlides/notesSlide55.xml" ContentType="application/vnd.openxmlformats-officedocument.presentationml.notesSlide+xml"/>
  <Override PartName="/ppt/charts/chart48.xml" ContentType="application/vnd.openxmlformats-officedocument.drawingml.chart+xml"/>
  <Override PartName="/ppt/theme/themeOverride29.xml" ContentType="application/vnd.openxmlformats-officedocument.themeOverride+xml"/>
  <Override PartName="/ppt/notesSlides/notesSlide56.xml" ContentType="application/vnd.openxmlformats-officedocument.presentationml.notesSlide+xml"/>
  <Override PartName="/ppt/charts/chart49.xml" ContentType="application/vnd.openxmlformats-officedocument.drawingml.chart+xml"/>
  <Override PartName="/ppt/theme/themeOverride30.xml" ContentType="application/vnd.openxmlformats-officedocument.themeOverride+xml"/>
  <Override PartName="/ppt/notesSlides/notesSlide57.xml" ContentType="application/vnd.openxmlformats-officedocument.presentationml.notesSlide+xml"/>
  <Override PartName="/ppt/charts/chart50.xml" ContentType="application/vnd.openxmlformats-officedocument.drawingml.chart+xml"/>
  <Override PartName="/ppt/theme/themeOverride31.xml" ContentType="application/vnd.openxmlformats-officedocument.themeOverr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51.xml" ContentType="application/vnd.openxmlformats-officedocument.drawingml.chart+xml"/>
  <Override PartName="/ppt/theme/themeOverride32.xml" ContentType="application/vnd.openxmlformats-officedocument.themeOverride+xml"/>
  <Override PartName="/ppt/notesSlides/notesSlide60.xml" ContentType="application/vnd.openxmlformats-officedocument.presentationml.notesSlide+xml"/>
  <Override PartName="/ppt/charts/chart52.xml" ContentType="application/vnd.openxmlformats-officedocument.drawingml.chart+xml"/>
  <Override PartName="/ppt/theme/themeOverride33.xml" ContentType="application/vnd.openxmlformats-officedocument.themeOverride+xml"/>
  <Override PartName="/ppt/notesSlides/notesSlide61.xml" ContentType="application/vnd.openxmlformats-officedocument.presentationml.notesSlide+xml"/>
  <Override PartName="/ppt/charts/chart53.xml" ContentType="application/vnd.openxmlformats-officedocument.drawingml.chart+xml"/>
  <Override PartName="/ppt/theme/themeOverride34.xml" ContentType="application/vnd.openxmlformats-officedocument.themeOverride+xml"/>
  <Override PartName="/ppt/notesSlides/notesSlide62.xml" ContentType="application/vnd.openxmlformats-officedocument.presentationml.notesSlide+xml"/>
  <Override PartName="/ppt/charts/chart54.xml" ContentType="application/vnd.openxmlformats-officedocument.drawingml.chart+xml"/>
  <Override PartName="/ppt/theme/themeOverride35.xml" ContentType="application/vnd.openxmlformats-officedocument.themeOverride+xml"/>
  <Override PartName="/ppt/notesSlides/notesSlide63.xml" ContentType="application/vnd.openxmlformats-officedocument.presentationml.notesSlide+xml"/>
  <Override PartName="/ppt/charts/chart55.xml" ContentType="application/vnd.openxmlformats-officedocument.drawingml.chart+xml"/>
  <Override PartName="/ppt/theme/themeOverride36.xml" ContentType="application/vnd.openxmlformats-officedocument.themeOverride+xml"/>
  <Override PartName="/ppt/notesSlides/notesSlide64.xml" ContentType="application/vnd.openxmlformats-officedocument.presentationml.notesSlide+xml"/>
  <Override PartName="/ppt/charts/chart56.xml" ContentType="application/vnd.openxmlformats-officedocument.drawingml.chart+xml"/>
  <Override PartName="/ppt/notesSlides/notesSlide65.xml" ContentType="application/vnd.openxmlformats-officedocument.presentationml.notesSlide+xml"/>
  <Override PartName="/ppt/charts/chart5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5"/>
  </p:sldMasterIdLst>
  <p:notesMasterIdLst>
    <p:notesMasterId r:id="rId71"/>
  </p:notesMasterIdLst>
  <p:handoutMasterIdLst>
    <p:handoutMasterId r:id="rId72"/>
  </p:handoutMasterIdLst>
  <p:sldIdLst>
    <p:sldId id="258" r:id="rId6"/>
    <p:sldId id="33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332" r:id="rId18"/>
    <p:sldId id="333" r:id="rId19"/>
    <p:sldId id="273" r:id="rId20"/>
    <p:sldId id="274" r:id="rId21"/>
    <p:sldId id="275" r:id="rId22"/>
    <p:sldId id="276" r:id="rId23"/>
    <p:sldId id="335" r:id="rId24"/>
    <p:sldId id="341" r:id="rId25"/>
    <p:sldId id="279" r:id="rId26"/>
    <p:sldId id="280" r:id="rId27"/>
    <p:sldId id="35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302" r:id="rId44"/>
    <p:sldId id="297" r:id="rId45"/>
    <p:sldId id="303" r:id="rId46"/>
    <p:sldId id="298" r:id="rId47"/>
    <p:sldId id="338" r:id="rId48"/>
    <p:sldId id="300" r:id="rId49"/>
    <p:sldId id="301" r:id="rId50"/>
    <p:sldId id="304" r:id="rId51"/>
    <p:sldId id="305" r:id="rId52"/>
    <p:sldId id="306" r:id="rId53"/>
    <p:sldId id="355" r:id="rId54"/>
    <p:sldId id="313" r:id="rId55"/>
    <p:sldId id="353" r:id="rId56"/>
    <p:sldId id="354" r:id="rId57"/>
    <p:sldId id="309" r:id="rId58"/>
    <p:sldId id="310" r:id="rId59"/>
    <p:sldId id="356" r:id="rId60"/>
    <p:sldId id="312" r:id="rId61"/>
    <p:sldId id="314" r:id="rId62"/>
    <p:sldId id="344" r:id="rId63"/>
    <p:sldId id="345" r:id="rId64"/>
    <p:sldId id="357" r:id="rId65"/>
    <p:sldId id="358" r:id="rId66"/>
    <p:sldId id="350" r:id="rId67"/>
    <p:sldId id="346" r:id="rId68"/>
    <p:sldId id="347" r:id="rId69"/>
    <p:sldId id="349" r:id="rId70"/>
  </p:sldIdLst>
  <p:sldSz cx="9144000" cy="6858000" type="screen4x3"/>
  <p:notesSz cx="6797675" cy="9928225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ED2"/>
    <a:srgbClr val="01B2E5"/>
    <a:srgbClr val="395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Objects="1">
      <p:cViewPr>
        <p:scale>
          <a:sx n="100" d="100"/>
          <a:sy n="100" d="100"/>
        </p:scale>
        <p:origin x="1224" y="-378"/>
      </p:cViewPr>
      <p:guideLst>
        <p:guide orient="horz" pos="2160"/>
        <p:guide orient="horz" pos="3657"/>
        <p:guide orient="horz" pos="119"/>
        <p:guide orient="horz" pos="572"/>
        <p:guide orient="horz" pos="799"/>
        <p:guide orient="horz" pos="1026"/>
        <p:guide orient="horz" pos="4201"/>
        <p:guide orient="horz" pos="3884"/>
        <p:guide orient="horz" pos="3521"/>
        <p:guide pos="2154"/>
        <p:guide pos="240"/>
        <p:guide pos="519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6" d="100"/>
          <a:sy n="126" d="100"/>
        </p:scale>
        <p:origin x="-489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2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1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2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3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5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6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17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8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9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0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1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22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23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4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25.xm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26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7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28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29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30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31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32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33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34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35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5.xlsx"/><Relationship Id="rId1" Type="http://schemas.openxmlformats.org/officeDocument/2006/relationships/themeOverride" Target="../theme/themeOverride36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33"/>
          <c:y val="1.2811042504578976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13</c:v>
                </c:pt>
                <c:pt idx="1">
                  <c:v>23</c:v>
                </c:pt>
                <c:pt idx="2">
                  <c:v>15</c:v>
                </c:pt>
                <c:pt idx="3">
                  <c:v>16</c:v>
                </c:pt>
                <c:pt idx="4">
                  <c:v>19</c:v>
                </c:pt>
                <c:pt idx="5">
                  <c:v>12</c:v>
                </c:pt>
                <c:pt idx="6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13</c:v>
                </c:pt>
                <c:pt idx="1">
                  <c:v>23</c:v>
                </c:pt>
                <c:pt idx="2">
                  <c:v>13</c:v>
                </c:pt>
                <c:pt idx="3">
                  <c:v>15</c:v>
                </c:pt>
                <c:pt idx="4">
                  <c:v>18</c:v>
                </c:pt>
                <c:pt idx="5">
                  <c:v>15</c:v>
                </c:pt>
                <c:pt idx="6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>
                  <c:v>21</c:v>
                </c:pt>
                <c:pt idx="1">
                  <c:v>18</c:v>
                </c:pt>
                <c:pt idx="2">
                  <c:v>14</c:v>
                </c:pt>
                <c:pt idx="3">
                  <c:v>16</c:v>
                </c:pt>
                <c:pt idx="4">
                  <c:v>15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Sheet1!$B$5:$H$5</c:f>
              <c:numCache>
                <c:formatCode>0</c:formatCode>
                <c:ptCount val="7"/>
                <c:pt idx="0">
                  <c:v>22</c:v>
                </c:pt>
                <c:pt idx="1">
                  <c:v>20</c:v>
                </c:pt>
                <c:pt idx="2">
                  <c:v>13</c:v>
                </c:pt>
                <c:pt idx="3">
                  <c:v>15</c:v>
                </c:pt>
                <c:pt idx="4">
                  <c:v>14</c:v>
                </c:pt>
                <c:pt idx="5">
                  <c:v>13</c:v>
                </c:pt>
                <c:pt idx="6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Korkeintaan kuukausi</c:v>
                </c:pt>
                <c:pt idx="1">
                  <c:v>Vähintään kuukausi, mutta alle 3 kuukautta</c:v>
                </c:pt>
                <c:pt idx="2">
                  <c:v>Vähintään 3 kuukautta, mutta alle puoli vuotta</c:v>
                </c:pt>
                <c:pt idx="3">
                  <c:v>Vähintään puoli vuotta, mutta alle vuosi</c:v>
                </c:pt>
                <c:pt idx="4">
                  <c:v>1 - 2 vuotta</c:v>
                </c:pt>
                <c:pt idx="5">
                  <c:v>Ei suunnittele lainkaan</c:v>
                </c:pt>
                <c:pt idx="6">
                  <c:v>Ei osaa sanoa</c:v>
                </c:pt>
              </c:strCache>
            </c:strRef>
          </c:cat>
          <c:val>
            <c:numRef>
              <c:f>Sheet1!$B$6:$H$6</c:f>
              <c:numCache>
                <c:formatCode>General</c:formatCode>
                <c:ptCount val="7"/>
                <c:pt idx="0">
                  <c:v>22</c:v>
                </c:pt>
                <c:pt idx="1">
                  <c:v>19</c:v>
                </c:pt>
                <c:pt idx="2">
                  <c:v>15</c:v>
                </c:pt>
                <c:pt idx="3">
                  <c:v>16</c:v>
                </c:pt>
                <c:pt idx="4">
                  <c:v>14</c:v>
                </c:pt>
                <c:pt idx="5">
                  <c:v>12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4892288"/>
        <c:axId val="84988288"/>
      </c:barChart>
      <c:catAx>
        <c:axId val="84892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49882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49882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48922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457867176057852"/>
          <c:y val="0.86763137521479661"/>
          <c:w val="0.5254943706796118"/>
          <c:h val="9.6397401763628515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67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10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Sheet1!$B$2:$B$31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SIJOITUSAIKA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VEROTTOMUUS TAI MUUT VEROEDUT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EKOLOGISUUS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ELÄKETURVA/ELÄKEVUOSIIN VARAUTUMINEN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30"/>
                <c:pt idx="0">
                  <c:v>19</c:v>
                </c:pt>
                <c:pt idx="1">
                  <c:v>22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6">
                  <c:v>23</c:v>
                </c:pt>
                <c:pt idx="7">
                  <c:v>25</c:v>
                </c:pt>
                <c:pt idx="8">
                  <c:v>25</c:v>
                </c:pt>
                <c:pt idx="9">
                  <c:v>30</c:v>
                </c:pt>
                <c:pt idx="10">
                  <c:v>31</c:v>
                </c:pt>
                <c:pt idx="12">
                  <c:v>24</c:v>
                </c:pt>
                <c:pt idx="13">
                  <c:v>25</c:v>
                </c:pt>
                <c:pt idx="14">
                  <c:v>24</c:v>
                </c:pt>
                <c:pt idx="15">
                  <c:v>21</c:v>
                </c:pt>
                <c:pt idx="16">
                  <c:v>26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24</c:v>
                </c:pt>
                <c:pt idx="22">
                  <c:v>28</c:v>
                </c:pt>
                <c:pt idx="24">
                  <c:v>26</c:v>
                </c:pt>
                <c:pt idx="25">
                  <c:v>29</c:v>
                </c:pt>
                <c:pt idx="26">
                  <c:v>29</c:v>
                </c:pt>
                <c:pt idx="27">
                  <c:v>25</c:v>
                </c:pt>
                <c:pt idx="28">
                  <c:v>30</c:v>
                </c:pt>
              </c:numCache>
            </c:numRef>
          </c:val>
        </c:ser>
        <c:ser>
          <c:idx val="11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Sheet1!$B$2:$B$31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SIJOITUSAIKA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VEROTTOMUUS TAI MUUT VEROEDUT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EKOLOGISUUS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ELÄKETURVA/ELÄKEVUOSIIN VARAUTUMINEN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30"/>
                <c:pt idx="0">
                  <c:v>58</c:v>
                </c:pt>
                <c:pt idx="1">
                  <c:v>54</c:v>
                </c:pt>
                <c:pt idx="2">
                  <c:v>55</c:v>
                </c:pt>
                <c:pt idx="3">
                  <c:v>55</c:v>
                </c:pt>
                <c:pt idx="4">
                  <c:v>54</c:v>
                </c:pt>
                <c:pt idx="6">
                  <c:v>52</c:v>
                </c:pt>
                <c:pt idx="7">
                  <c:v>49</c:v>
                </c:pt>
                <c:pt idx="8">
                  <c:v>48</c:v>
                </c:pt>
                <c:pt idx="9">
                  <c:v>47</c:v>
                </c:pt>
                <c:pt idx="10">
                  <c:v>49</c:v>
                </c:pt>
                <c:pt idx="12">
                  <c:v>51</c:v>
                </c:pt>
                <c:pt idx="13">
                  <c:v>49</c:v>
                </c:pt>
                <c:pt idx="14">
                  <c:v>49</c:v>
                </c:pt>
                <c:pt idx="15">
                  <c:v>50</c:v>
                </c:pt>
                <c:pt idx="16">
                  <c:v>50</c:v>
                </c:pt>
                <c:pt idx="18">
                  <c:v>40</c:v>
                </c:pt>
                <c:pt idx="19">
                  <c:v>37</c:v>
                </c:pt>
                <c:pt idx="20">
                  <c:v>37</c:v>
                </c:pt>
                <c:pt idx="21">
                  <c:v>38</c:v>
                </c:pt>
                <c:pt idx="22">
                  <c:v>39</c:v>
                </c:pt>
                <c:pt idx="24">
                  <c:v>51</c:v>
                </c:pt>
                <c:pt idx="25">
                  <c:v>47</c:v>
                </c:pt>
                <c:pt idx="26">
                  <c:v>48</c:v>
                </c:pt>
                <c:pt idx="27">
                  <c:v>48</c:v>
                </c:pt>
                <c:pt idx="28">
                  <c:v>48</c:v>
                </c:pt>
              </c:numCache>
            </c:numRef>
          </c:val>
        </c:ser>
        <c:ser>
          <c:idx val="12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Sheet1!$B$2:$B$31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SIJOITUSAIKA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VEROTTOMUUS TAI MUUT VEROEDUT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EKOLOGISUUS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ELÄKETURVA/ELÄKEVUOSIIN VARAUTUMINEN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Sheet1!$E$2:$E$31</c:f>
              <c:numCache>
                <c:formatCode>General</c:formatCode>
                <c:ptCount val="30"/>
                <c:pt idx="0">
                  <c:v>19</c:v>
                </c:pt>
                <c:pt idx="1">
                  <c:v>21</c:v>
                </c:pt>
                <c:pt idx="2">
                  <c:v>20</c:v>
                </c:pt>
                <c:pt idx="3">
                  <c:v>21</c:v>
                </c:pt>
                <c:pt idx="4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25</c:v>
                </c:pt>
                <c:pt idx="9">
                  <c:v>20</c:v>
                </c:pt>
                <c:pt idx="10">
                  <c:v>18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27</c:v>
                </c:pt>
                <c:pt idx="16">
                  <c:v>22</c:v>
                </c:pt>
                <c:pt idx="18">
                  <c:v>33</c:v>
                </c:pt>
                <c:pt idx="19">
                  <c:v>35</c:v>
                </c:pt>
                <c:pt idx="20">
                  <c:v>36</c:v>
                </c:pt>
                <c:pt idx="21">
                  <c:v>36</c:v>
                </c:pt>
                <c:pt idx="22">
                  <c:v>32</c:v>
                </c:pt>
                <c:pt idx="24">
                  <c:v>21</c:v>
                </c:pt>
                <c:pt idx="25">
                  <c:v>21</c:v>
                </c:pt>
                <c:pt idx="26">
                  <c:v>22</c:v>
                </c:pt>
                <c:pt idx="27">
                  <c:v>23</c:v>
                </c:pt>
                <c:pt idx="28">
                  <c:v>20</c:v>
                </c:pt>
              </c:numCache>
            </c:numRef>
          </c:val>
        </c:ser>
        <c:ser>
          <c:idx val="13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Sheet1!$B$2:$B$31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SIJOITUSAIKA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VEROTTOMUUS TAI MUUT VEROEDUT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EKOLOGISUUS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ELÄKETURVA/ELÄKEVUOSIIN VARAUTUMINEN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EETTISYYS, VASTUULLISUUS</c:v>
                </c:pt>
              </c:strCache>
            </c:strRef>
          </c:cat>
          <c:val>
            <c:numRef>
              <c:f>Sheet1!$F$2:$F$31</c:f>
              <c:numCache>
                <c:formatCode>General</c:formatCode>
                <c:ptCount val="3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4">
                  <c:v>2</c:v>
                </c:pt>
                <c:pt idx="25">
                  <c:v>3</c:v>
                </c:pt>
                <c:pt idx="26">
                  <c:v>1</c:v>
                </c:pt>
                <c:pt idx="27">
                  <c:v>4</c:v>
                </c:pt>
                <c:pt idx="28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17822592"/>
        <c:axId val="117824128"/>
      </c:barChart>
      <c:catAx>
        <c:axId val="117822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17824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7824128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178225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14"/>
          <c:y val="0.86763137521479694"/>
          <c:w val="0.52683426583926607"/>
          <c:h val="9.63974017636285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Sheet1!$E$1:$O$1</c:f>
              <c:strCache>
                <c:ptCount val="11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Sheet1!$E$2:$O$2</c:f>
              <c:numCache>
                <c:formatCode>General</c:formatCode>
                <c:ptCount val="11"/>
                <c:pt idx="0">
                  <c:v>52</c:v>
                </c:pt>
                <c:pt idx="1">
                  <c:v>50</c:v>
                </c:pt>
                <c:pt idx="2">
                  <c:v>51</c:v>
                </c:pt>
                <c:pt idx="3">
                  <c:v>51</c:v>
                </c:pt>
                <c:pt idx="4" formatCode="0">
                  <c:v>51</c:v>
                </c:pt>
                <c:pt idx="5" formatCode="0">
                  <c:v>50</c:v>
                </c:pt>
                <c:pt idx="6">
                  <c:v>49</c:v>
                </c:pt>
                <c:pt idx="7">
                  <c:v>50</c:v>
                </c:pt>
                <c:pt idx="8">
                  <c:v>53</c:v>
                </c:pt>
                <c:pt idx="9" formatCode="0">
                  <c:v>53</c:v>
                </c:pt>
                <c:pt idx="10" formatCode="0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Sheet1!$E$1:$O$1</c:f>
              <c:strCache>
                <c:ptCount val="11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Sheet1!$E$3:$O$3</c:f>
              <c:numCache>
                <c:formatCode>General</c:formatCode>
                <c:ptCount val="11"/>
                <c:pt idx="0">
                  <c:v>28</c:v>
                </c:pt>
                <c:pt idx="1">
                  <c:v>29</c:v>
                </c:pt>
                <c:pt idx="2">
                  <c:v>29</c:v>
                </c:pt>
                <c:pt idx="3">
                  <c:v>31</c:v>
                </c:pt>
                <c:pt idx="4" formatCode="0">
                  <c:v>30</c:v>
                </c:pt>
                <c:pt idx="5" formatCode="0">
                  <c:v>30</c:v>
                </c:pt>
                <c:pt idx="6">
                  <c:v>28</c:v>
                </c:pt>
                <c:pt idx="7">
                  <c:v>30</c:v>
                </c:pt>
                <c:pt idx="8">
                  <c:v>32</c:v>
                </c:pt>
                <c:pt idx="9" formatCode="0">
                  <c:v>31</c:v>
                </c:pt>
                <c:pt idx="10" formatCode="0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On kulutusluottoa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Sheet1!$E$1:$O$1</c:f>
              <c:strCache>
                <c:ptCount val="11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Sheet1!$E$4:$O$4</c:f>
              <c:numCache>
                <c:formatCode>General</c:formatCode>
                <c:ptCount val="11"/>
                <c:pt idx="0">
                  <c:v>34</c:v>
                </c:pt>
                <c:pt idx="1">
                  <c:v>34</c:v>
                </c:pt>
                <c:pt idx="2">
                  <c:v>33</c:v>
                </c:pt>
                <c:pt idx="3">
                  <c:v>32</c:v>
                </c:pt>
                <c:pt idx="4" formatCode="0">
                  <c:v>32</c:v>
                </c:pt>
                <c:pt idx="5" formatCode="0">
                  <c:v>28</c:v>
                </c:pt>
                <c:pt idx="6">
                  <c:v>30</c:v>
                </c:pt>
                <c:pt idx="7">
                  <c:v>30</c:v>
                </c:pt>
                <c:pt idx="8">
                  <c:v>33</c:v>
                </c:pt>
                <c:pt idx="9" formatCode="0">
                  <c:v>33</c:v>
                </c:pt>
                <c:pt idx="10" formatCode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On opintolainaa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Sheet1!$E$1:$O$1</c:f>
              <c:strCache>
                <c:ptCount val="11"/>
                <c:pt idx="0">
                  <c:v>Kevät
2004</c:v>
                </c:pt>
                <c:pt idx="1">
                  <c:v>Kevät
 2005</c:v>
                </c:pt>
                <c:pt idx="2">
                  <c:v>Kevät
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Sheet1!$E$5:$O$5</c:f>
              <c:numCache>
                <c:formatCode>General</c:formatCode>
                <c:ptCount val="11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6</c:v>
                </c:pt>
                <c:pt idx="4" formatCode="0">
                  <c:v>6</c:v>
                </c:pt>
                <c:pt idx="5" formatCode="0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6</c:v>
                </c:pt>
                <c:pt idx="9" formatCode="0">
                  <c:v>7</c:v>
                </c:pt>
                <c:pt idx="10" formatCode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8994432"/>
        <c:axId val="119017472"/>
      </c:barChart>
      <c:catAx>
        <c:axId val="118994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fi-FI"/>
          </a:p>
        </c:txPr>
        <c:crossAx val="119017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9017472"/>
        <c:scaling>
          <c:orientation val="minMax"/>
          <c:max val="7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fi-FI"/>
          </a:p>
        </c:txPr>
        <c:crossAx val="11899443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5244588281341856"/>
          <c:y val="0.86906776940652197"/>
          <c:w val="0.74760277204755043"/>
          <c:h val="8.6671953775562263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fi-FI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Kaikki 
2010</c:v>
                </c:pt>
                <c:pt idx="1">
                  <c:v>Kaikki 
2011</c:v>
                </c:pt>
                <c:pt idx="2">
                  <c:v>Kaikki 
2012</c:v>
                </c:pt>
                <c:pt idx="3">
                  <c:v>Kaikki 
2013</c:v>
                </c:pt>
                <c:pt idx="4">
                  <c:v>Kaikki 
2014</c:v>
                </c:pt>
                <c:pt idx="5">
                  <c:v>Alle 20 
vuotta</c:v>
                </c:pt>
                <c:pt idx="6">
                  <c:v>20-28 
vuotta</c:v>
                </c:pt>
                <c:pt idx="7">
                  <c:v>29-39 
vuotta</c:v>
                </c:pt>
                <c:pt idx="8">
                  <c:v>40-49 
vuotta</c:v>
                </c:pt>
                <c:pt idx="9">
                  <c:v>Yli 50 
vuotta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1.7</c:v>
                </c:pt>
                <c:pt idx="2">
                  <c:v>1.3</c:v>
                </c:pt>
                <c:pt idx="3" formatCode="0.0">
                  <c:v>2.42</c:v>
                </c:pt>
                <c:pt idx="4" formatCode="0.0">
                  <c:v>1.6</c:v>
                </c:pt>
                <c:pt idx="5" formatCode="0.0">
                  <c:v>0.5</c:v>
                </c:pt>
                <c:pt idx="6" formatCode="0.0">
                  <c:v>2.2000000000000002</c:v>
                </c:pt>
                <c:pt idx="7" formatCode="0.0">
                  <c:v>0.9</c:v>
                </c:pt>
                <c:pt idx="8" formatCode="0.0">
                  <c:v>2.6</c:v>
                </c:pt>
                <c:pt idx="9" formatCode="0.0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46114688"/>
        <c:axId val="117770880"/>
      </c:barChart>
      <c:catAx>
        <c:axId val="461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117770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7770880"/>
        <c:scaling>
          <c:orientation val="minMax"/>
          <c:max val="1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6114688"/>
        <c:crosses val="max"/>
        <c:crossBetween val="between"/>
        <c:majorUnit val="2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6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Aikoo ottaa lainaa/luottoa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Sheet1!$B$1:$M$1</c:f>
              <c:strCache>
                <c:ptCount val="12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2006</c:v>
                </c:pt>
                <c:pt idx="4">
                  <c:v>Kevät 2007</c:v>
                </c:pt>
                <c:pt idx="5">
                  <c:v>Kevät 2008</c:v>
                </c:pt>
                <c:pt idx="6">
                  <c:v>Kevät 2009</c:v>
                </c:pt>
                <c:pt idx="7">
                  <c:v>Kevät 2010</c:v>
                </c:pt>
                <c:pt idx="8">
                  <c:v>Kevät 2011</c:v>
                </c:pt>
                <c:pt idx="9">
                  <c:v>Kevät 2012</c:v>
                </c:pt>
                <c:pt idx="10">
                  <c:v>Kevät 2013</c:v>
                </c:pt>
                <c:pt idx="11">
                  <c:v>Kevät 2014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12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  <c:pt idx="7">
                  <c:v>11</c:v>
                </c:pt>
                <c:pt idx="8" formatCode="0">
                  <c:v>7</c:v>
                </c:pt>
                <c:pt idx="9">
                  <c:v>9</c:v>
                </c:pt>
                <c:pt idx="10" formatCode="0">
                  <c:v>10</c:v>
                </c:pt>
                <c:pt idx="11" formatCode="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8290688"/>
        <c:axId val="118736000"/>
      </c:barChart>
      <c:catAx>
        <c:axId val="11829068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18736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8736000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18290688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84317585302007"/>
          <c:y val="1.5925455554614821E-2"/>
          <c:w val="0.52719127296588431"/>
          <c:h val="0.78600250237537561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Sheet1!$I$1</c:f>
              <c:strCache>
                <c:ptCount val="1"/>
                <c:pt idx="0">
                  <c:v>Kevät 2007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Sheet1!$J$1</c:f>
              <c:strCache>
                <c:ptCount val="1"/>
                <c:pt idx="0">
                  <c:v>Kevät 2008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Sheet1!$J$2:$J$5</c:f>
              <c:numCache>
                <c:formatCode>0</c:formatCode>
                <c:ptCount val="4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2"/>
          <c:tx>
            <c:strRef>
              <c:f>Sheet1!$K$1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Sheet1!$K$2:$K$5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3"/>
          <c:tx>
            <c:strRef>
              <c:f>Sheet1!$L$1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3"/>
          <c:order val="4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Sheet1!$O$2:$O$5</c:f>
              <c:numCache>
                <c:formatCode>0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Sheet1!$P$1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Asuntolainaa</c:v>
                </c:pt>
                <c:pt idx="1">
                  <c:v>Kulutusluottoa pankista</c:v>
                </c:pt>
                <c:pt idx="2">
                  <c:v>Muuta kulutusluottoa</c:v>
                </c:pt>
                <c:pt idx="3">
                  <c:v>Opintolainaa</c:v>
                </c:pt>
              </c:strCache>
            </c:strRef>
          </c:cat>
          <c:val>
            <c:numRef>
              <c:f>Sheet1!$P$2:$P$5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6916352"/>
        <c:axId val="66917888"/>
      </c:barChart>
      <c:catAx>
        <c:axId val="66916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69178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6917888"/>
        <c:scaling>
          <c:orientation val="minMax"/>
          <c:max val="2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6916352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472"/>
          <c:y val="0.86891955709837843"/>
          <c:w val="0.52773906386701652"/>
          <c:h val="9.5238148994816585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13"/>
          <c:y val="1.5925455554614821E-2"/>
          <c:w val="0.52719127296588453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Kaikki vastaajat (n=2394)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54</c:v>
                </c:pt>
                <c:pt idx="1">
                  <c:v>24</c:v>
                </c:pt>
                <c:pt idx="2">
                  <c:v>16</c:v>
                </c:pt>
                <c:pt idx="3">
                  <c:v>12</c:v>
                </c:pt>
                <c:pt idx="4">
                  <c:v>9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Ovat aikeissa ottaa asuntolainaa (n=89)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</c:v>
                </c:pt>
                <c:pt idx="1">
                  <c:v>30</c:v>
                </c:pt>
                <c:pt idx="2">
                  <c:v>21</c:v>
                </c:pt>
                <c:pt idx="3">
                  <c:v>21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6959616"/>
        <c:axId val="66961408"/>
      </c:barChart>
      <c:catAx>
        <c:axId val="66959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69614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696140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6959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43"/>
          <c:y val="0.8689195570983832"/>
          <c:w val="0.52249442257218481"/>
          <c:h val="9.523814899481683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"/>
          <c:y val="1.5925455554614821E-2"/>
          <c:w val="0.52719127296588508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</c:v>
                </c:pt>
                <c:pt idx="1">
                  <c:v>31</c:v>
                </c:pt>
                <c:pt idx="2">
                  <c:v>17</c:v>
                </c:pt>
                <c:pt idx="3">
                  <c:v>17</c:v>
                </c:pt>
                <c:pt idx="4">
                  <c:v>13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38</c:v>
                </c:pt>
                <c:pt idx="1">
                  <c:v>28</c:v>
                </c:pt>
                <c:pt idx="2">
                  <c:v>20</c:v>
                </c:pt>
                <c:pt idx="3">
                  <c:v>11</c:v>
                </c:pt>
                <c:pt idx="4">
                  <c:v>13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35</c:v>
                </c:pt>
                <c:pt idx="1">
                  <c:v>32</c:v>
                </c:pt>
                <c:pt idx="2">
                  <c:v>19</c:v>
                </c:pt>
                <c:pt idx="3">
                  <c:v>12</c:v>
                </c:pt>
                <c:pt idx="4">
                  <c:v>18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Kävisi pankin konttorissa</c:v>
                </c:pt>
                <c:pt idx="1">
                  <c:v>Soittaisi pankkiin</c:v>
                </c:pt>
                <c:pt idx="2">
                  <c:v>Jättäisi yhteydenottopyynnön verkkopankin tai pankin avoimien nettisivujen kautta</c:v>
                </c:pt>
                <c:pt idx="3">
                  <c:v>Lähettäisi sähköpostiviestin 
tutulle henkilölle pankkiin</c:v>
                </c:pt>
                <c:pt idx="4">
                  <c:v>Jättäisi lainahakemuksen 
verkkopankin kautta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38</c:v>
                </c:pt>
                <c:pt idx="1">
                  <c:v>30</c:v>
                </c:pt>
                <c:pt idx="2">
                  <c:v>21</c:v>
                </c:pt>
                <c:pt idx="3">
                  <c:v>21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029632"/>
        <c:axId val="67031424"/>
      </c:barChart>
      <c:catAx>
        <c:axId val="67029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031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0314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0296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76"/>
          <c:y val="0.86891955709838375"/>
          <c:w val="0.44483989501312327"/>
          <c:h val="4.3409815708520295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39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2539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539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25399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 w="25399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25399">
                <a:noFill/>
              </a:ln>
            </c:spPr>
          </c:dPt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Sheet1!$B$1:$N$1</c:f>
              <c:strCache>
                <c:ptCount val="13"/>
                <c:pt idx="0">
                  <c:v>Kaikki 2008</c:v>
                </c:pt>
                <c:pt idx="1">
                  <c:v>Kaikki 2009</c:v>
                </c:pt>
                <c:pt idx="2">
                  <c:v>Kaikki 2010</c:v>
                </c:pt>
                <c:pt idx="3">
                  <c:v>Kaikki 2011</c:v>
                </c:pt>
                <c:pt idx="4">
                  <c:v>Kaikki 2012</c:v>
                </c:pt>
                <c:pt idx="5">
                  <c:v>Kaikki 2013</c:v>
                </c:pt>
                <c:pt idx="6">
                  <c:v>Kaikki 2014</c:v>
                </c:pt>
                <c:pt idx="7">
                  <c:v>Alle 20 000</c:v>
                </c:pt>
                <c:pt idx="8">
                  <c:v>20 000 - 40 000</c:v>
                </c:pt>
                <c:pt idx="9">
                  <c:v>40 001 - 60 000</c:v>
                </c:pt>
                <c:pt idx="10">
                  <c:v>60 001 - 100 000</c:v>
                </c:pt>
                <c:pt idx="11">
                  <c:v>100 001 - 150 000</c:v>
                </c:pt>
                <c:pt idx="12">
                  <c:v>Yli 150 000</c:v>
                </c:pt>
              </c:strCache>
            </c:strRef>
          </c:cat>
          <c:val>
            <c:numRef>
              <c:f>Sheet1!$B$2:$N$2</c:f>
              <c:numCache>
                <c:formatCode>0.0</c:formatCode>
                <c:ptCount val="13"/>
                <c:pt idx="0" formatCode="General">
                  <c:v>18.8</c:v>
                </c:pt>
                <c:pt idx="1">
                  <c:v>18.5</c:v>
                </c:pt>
                <c:pt idx="2">
                  <c:v>17.399999999999999</c:v>
                </c:pt>
                <c:pt idx="3" formatCode="General">
                  <c:v>17.8</c:v>
                </c:pt>
                <c:pt idx="4" formatCode="General">
                  <c:v>17.399999999999999</c:v>
                </c:pt>
                <c:pt idx="5" formatCode="General">
                  <c:v>17.899999999999999</c:v>
                </c:pt>
                <c:pt idx="6" formatCode="General">
                  <c:v>16.899999999999999</c:v>
                </c:pt>
                <c:pt idx="7" formatCode="General">
                  <c:v>6.5</c:v>
                </c:pt>
                <c:pt idx="8" formatCode="General">
                  <c:v>10.5</c:v>
                </c:pt>
                <c:pt idx="9" formatCode="General">
                  <c:v>11.9</c:v>
                </c:pt>
                <c:pt idx="10" formatCode="General">
                  <c:v>19.2</c:v>
                </c:pt>
                <c:pt idx="11" formatCode="General">
                  <c:v>20.8</c:v>
                </c:pt>
                <c:pt idx="12" formatCode="General">
                  <c:v>19.600000000000001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054592"/>
        <c:axId val="67109248"/>
      </c:barChart>
      <c:catAx>
        <c:axId val="6705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67109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109248"/>
        <c:scaling>
          <c:orientation val="minMax"/>
          <c:max val="3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054592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6E-2"/>
          <c:w val="0.526878718285214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1998 (n=113)</c:v>
                </c:pt>
                <c:pt idx="1">
                  <c:v>Kevät 2007 (n=283)</c:v>
                </c:pt>
                <c:pt idx="2">
                  <c:v>Kevät 2008 (n=262)</c:v>
                </c:pt>
                <c:pt idx="3">
                  <c:v>Kevät 2009 (n=239)</c:v>
                </c:pt>
                <c:pt idx="4">
                  <c:v>Kevät 2010 (n=242)</c:v>
                </c:pt>
                <c:pt idx="5">
                  <c:v>Kevät 2011 (n=220)</c:v>
                </c:pt>
                <c:pt idx="6">
                  <c:v>Kevät 2012 (n=235)</c:v>
                </c:pt>
                <c:pt idx="7">
                  <c:v>Kevät 2013 (n=224)</c:v>
                </c:pt>
                <c:pt idx="8">
                  <c:v>Kevät 2014 (n=211)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 formatCode="0.0">
                  <c:v>11</c:v>
                </c:pt>
                <c:pt idx="1">
                  <c:v>17.600000000000001</c:v>
                </c:pt>
                <c:pt idx="2">
                  <c:v>18.8</c:v>
                </c:pt>
                <c:pt idx="3">
                  <c:v>18.5</c:v>
                </c:pt>
                <c:pt idx="4">
                  <c:v>17.399999999999999</c:v>
                </c:pt>
                <c:pt idx="5">
                  <c:v>17.8</c:v>
                </c:pt>
                <c:pt idx="6">
                  <c:v>17.399999999999999</c:v>
                </c:pt>
                <c:pt idx="7">
                  <c:v>17.899999999999999</c:v>
                </c:pt>
                <c:pt idx="8" formatCode="0.0">
                  <c:v>16.899999999999999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148416"/>
        <c:axId val="67163648"/>
      </c:barChart>
      <c:catAx>
        <c:axId val="6714841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163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163648"/>
        <c:scaling>
          <c:orientation val="minMax"/>
          <c:max val="25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/>
                  <a:t>vuotta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148416"/>
        <c:crosses val="max"/>
        <c:crossBetween val="between"/>
        <c:majorUnit val="5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(Sheet1!$B$1:$F$1;Sheet1!$H$1:$P$1)</c:f>
              <c:strCache>
                <c:ptCount val="14"/>
                <c:pt idx="0">
                  <c:v>Kevät 1999</c:v>
                </c:pt>
                <c:pt idx="1">
                  <c:v>Kevät 2001</c:v>
                </c:pt>
                <c:pt idx="2">
                  <c:v>Kevät 2003</c:v>
                </c:pt>
                <c:pt idx="3">
                  <c:v>Kevät 2004</c:v>
                </c:pt>
                <c:pt idx="4">
                  <c:v>Kevät 2005</c:v>
                </c:pt>
                <c:pt idx="5">
                  <c:v>Kevät 2006</c:v>
                </c:pt>
                <c:pt idx="6">
                  <c:v>Kevät 2007</c:v>
                </c:pt>
                <c:pt idx="7">
                  <c:v>Kevät 2008</c:v>
                </c:pt>
                <c:pt idx="8">
                  <c:v>Kevät 2009</c:v>
                </c:pt>
                <c:pt idx="9">
                  <c:v>Kevät 2010</c:v>
                </c:pt>
                <c:pt idx="10">
                  <c:v>Kevät 2011</c:v>
                </c:pt>
                <c:pt idx="11">
                  <c:v>Kevät 2012</c:v>
                </c:pt>
                <c:pt idx="12">
                  <c:v>Kevät 2013</c:v>
                </c:pt>
                <c:pt idx="13">
                  <c:v>Kevät 2014</c:v>
                </c:pt>
              </c:strCache>
            </c:strRef>
          </c:cat>
          <c:val>
            <c:numRef>
              <c:f>(Sheet1!$B$2:$F$2;Sheet1!$H$2:$P$2)</c:f>
              <c:numCache>
                <c:formatCode>General</c:formatCode>
                <c:ptCount val="14"/>
                <c:pt idx="0">
                  <c:v>20300</c:v>
                </c:pt>
                <c:pt idx="1">
                  <c:v>30200</c:v>
                </c:pt>
                <c:pt idx="2">
                  <c:v>35800</c:v>
                </c:pt>
                <c:pt idx="3">
                  <c:v>42000</c:v>
                </c:pt>
                <c:pt idx="4">
                  <c:v>44900</c:v>
                </c:pt>
                <c:pt idx="5">
                  <c:v>58300</c:v>
                </c:pt>
                <c:pt idx="6" formatCode="#,##0">
                  <c:v>65300</c:v>
                </c:pt>
                <c:pt idx="7" formatCode="#,##0">
                  <c:v>71500</c:v>
                </c:pt>
                <c:pt idx="8" formatCode="#,##0">
                  <c:v>76500</c:v>
                </c:pt>
                <c:pt idx="9" formatCode="#,##0">
                  <c:v>81800</c:v>
                </c:pt>
                <c:pt idx="10" formatCode="#,##0">
                  <c:v>82000</c:v>
                </c:pt>
                <c:pt idx="11" formatCode="#,##0">
                  <c:v>85800</c:v>
                </c:pt>
                <c:pt idx="12" formatCode="#,##0">
                  <c:v>89500</c:v>
                </c:pt>
                <c:pt idx="13" formatCode="#,##0">
                  <c:v>89200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6685568"/>
        <c:axId val="66688512"/>
      </c:barChart>
      <c:catAx>
        <c:axId val="666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666885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6688512"/>
        <c:scaling>
          <c:orientation val="minMax"/>
          <c:max val="1000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#,##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6685568"/>
        <c:crosses val="max"/>
        <c:crossBetween val="between"/>
        <c:majorUnit val="2000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789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35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56</c:v>
                </c:pt>
                <c:pt idx="1">
                  <c:v>35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58</c:v>
                </c:pt>
                <c:pt idx="1">
                  <c:v>34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57</c:v>
                </c:pt>
                <c:pt idx="1">
                  <c:v>33</c:v>
                </c:pt>
                <c:pt idx="2">
                  <c:v>7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Tulot suuremmat kuin menot</c:v>
                </c:pt>
                <c:pt idx="1">
                  <c:v>Tulot yhtä suuret kuin menot</c:v>
                </c:pt>
                <c:pt idx="2">
                  <c:v>Tulot pienemmät kuin menot, käyttää säästöjä</c:v>
                </c:pt>
                <c:pt idx="3">
                  <c:v>Tulot pienemmät kuin menot, ottaa lainaa</c:v>
                </c:pt>
                <c:pt idx="4">
                  <c:v>Ei osaa sanoa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58</c:v>
                </c:pt>
                <c:pt idx="1">
                  <c:v>35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17402240"/>
        <c:axId val="117408128"/>
      </c:barChart>
      <c:catAx>
        <c:axId val="1174022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17408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740812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174022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52613735783663"/>
          <c:y val="0.86763137521479661"/>
          <c:w val="0.5268832020997376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08761090196969"/>
          <c:y val="3.9829113087482805E-2"/>
          <c:w val="0.53840863280934304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numFmt formatCode="0.0" sourceLinked="0"/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70.400000000000006</c:v>
                </c:pt>
                <c:pt idx="1">
                  <c:v>78.900000000000006</c:v>
                </c:pt>
                <c:pt idx="2">
                  <c:v>81.099999999999994</c:v>
                </c:pt>
                <c:pt idx="3" formatCode="#,##0">
                  <c:v>85.3</c:v>
                </c:pt>
                <c:pt idx="4" formatCode="#,##0">
                  <c:v>96.2</c:v>
                </c:pt>
                <c:pt idx="5" formatCode="#,##0">
                  <c:v>107.5</c:v>
                </c:pt>
                <c:pt idx="6" formatCode="#,##0">
                  <c:v>102.9</c:v>
                </c:pt>
                <c:pt idx="7" formatCode="#,##0">
                  <c:v>108.5</c:v>
                </c:pt>
                <c:pt idx="8" formatCode="#,##0">
                  <c:v>115.5</c:v>
                </c:pt>
                <c:pt idx="9" formatCode="#,##0">
                  <c:v>120.5</c:v>
                </c:pt>
                <c:pt idx="10" formatCode="#,##0">
                  <c:v>114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6747392"/>
        <c:axId val="66770816"/>
      </c:barChart>
      <c:catAx>
        <c:axId val="667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66770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6770816"/>
        <c:scaling>
          <c:orientation val="minMax"/>
          <c:max val="140"/>
          <c:min val="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674739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15086">
                  <a:lumMod val="60000"/>
                  <a:lumOff val="40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395AA8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79646"/>
              </a:solidFill>
            </c:spPr>
          </c:dPt>
          <c:dPt>
            <c:idx val="3"/>
            <c:invertIfNegative val="0"/>
            <c:bubble3D val="0"/>
            <c:spPr>
              <a:solidFill>
                <a:srgbClr val="8DCED2"/>
              </a:solidFill>
            </c:spPr>
          </c:dPt>
          <c:dPt>
            <c:idx val="4"/>
            <c:invertIfNegative val="0"/>
            <c:bubble3D val="0"/>
            <c:spPr>
              <a:solidFill>
                <a:srgbClr val="FDB93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6"/>
            <c:invertIfNegative val="0"/>
            <c:bubble3D val="0"/>
            <c:spPr>
              <a:solidFill>
                <a:srgbClr val="C15086"/>
              </a:solidFill>
            </c:spPr>
          </c:dPt>
          <c:cat>
            <c:strRef>
              <c:f>Sheet1!$A$1:$A$15</c:f>
              <c:strCache>
                <c:ptCount val="15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Kevät 2014</c:v>
                </c:pt>
                <c:pt idx="9">
                  <c:v>Asuntolainan määrä:</c:v>
                </c:pt>
                <c:pt idx="10">
                  <c:v>Alle 40 000 euroa</c:v>
                </c:pt>
                <c:pt idx="11">
                  <c:v>40 001 - 60 000 euroa</c:v>
                </c:pt>
                <c:pt idx="12">
                  <c:v>60 001 - 100 000 euroa</c:v>
                </c:pt>
                <c:pt idx="13">
                  <c:v>100 001 - 150 000 euroa</c:v>
                </c:pt>
                <c:pt idx="14">
                  <c:v>Yli 150 000 euroa</c:v>
                </c:pt>
              </c:strCache>
            </c:strRef>
          </c:cat>
          <c:val>
            <c:numRef>
              <c:f>Sheet1!$B$1:$B$15</c:f>
              <c:numCache>
                <c:formatCode>General</c:formatCode>
                <c:ptCount val="15"/>
                <c:pt idx="0">
                  <c:v>72</c:v>
                </c:pt>
                <c:pt idx="1">
                  <c:v>71</c:v>
                </c:pt>
                <c:pt idx="2">
                  <c:v>72</c:v>
                </c:pt>
                <c:pt idx="3">
                  <c:v>76</c:v>
                </c:pt>
                <c:pt idx="4">
                  <c:v>74</c:v>
                </c:pt>
                <c:pt idx="5">
                  <c:v>71</c:v>
                </c:pt>
                <c:pt idx="6">
                  <c:v>73</c:v>
                </c:pt>
                <c:pt idx="7">
                  <c:v>75</c:v>
                </c:pt>
                <c:pt idx="8">
                  <c:v>71</c:v>
                </c:pt>
                <c:pt idx="10" formatCode="0">
                  <c:v>52</c:v>
                </c:pt>
                <c:pt idx="11">
                  <c:v>58</c:v>
                </c:pt>
                <c:pt idx="12" formatCode="0">
                  <c:v>76</c:v>
                </c:pt>
                <c:pt idx="13" formatCode="0">
                  <c:v>76</c:v>
                </c:pt>
                <c:pt idx="14" formatCode="0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6864640"/>
        <c:axId val="66866176"/>
      </c:barChart>
      <c:catAx>
        <c:axId val="668646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68661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68661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68646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1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22</c:v>
                </c:pt>
                <c:pt idx="1">
                  <c:v>23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21</c:v>
                </c:pt>
                <c:pt idx="9" formatCode="0">
                  <c:v>21</c:v>
                </c:pt>
                <c:pt idx="10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Kevät 2004</c:v>
                </c:pt>
                <c:pt idx="1">
                  <c:v>Kevät 2005</c:v>
                </c:pt>
                <c:pt idx="2">
                  <c:v>Kevät 2006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25</c:v>
                </c:pt>
                <c:pt idx="1">
                  <c:v>27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29</c:v>
                </c:pt>
                <c:pt idx="7">
                  <c:v>28</c:v>
                </c:pt>
                <c:pt idx="8">
                  <c:v>28</c:v>
                </c:pt>
                <c:pt idx="9" formatCode="0">
                  <c:v>29</c:v>
                </c:pt>
                <c:pt idx="10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443712"/>
        <c:axId val="67449600"/>
      </c:barChart>
      <c:catAx>
        <c:axId val="674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-1800000" vert="horz"/>
          <a:lstStyle/>
          <a:p>
            <a:pPr>
              <a:defRPr/>
            </a:pPr>
            <a:endParaRPr lang="fi-FI"/>
          </a:p>
        </c:txPr>
        <c:crossAx val="67449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449600"/>
        <c:scaling>
          <c:orientation val="minMax"/>
          <c:max val="5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443712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439033075135008"/>
          <c:y val="0.86763137521479683"/>
          <c:w val="0.63812780381975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6"/>
          <c:y val="1.5925455554614821E-2"/>
          <c:w val="0.5271912729658853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29</c:v>
                </c:pt>
                <c:pt idx="1">
                  <c:v>19</c:v>
                </c:pt>
                <c:pt idx="2">
                  <c:v>22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Sheet1!$G$1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30</c:v>
                </c:pt>
                <c:pt idx="1">
                  <c:v>19</c:v>
                </c:pt>
                <c:pt idx="2">
                  <c:v>21</c:v>
                </c:pt>
                <c:pt idx="3">
                  <c:v>11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31</c:v>
                </c:pt>
                <c:pt idx="1">
                  <c:v>20</c:v>
                </c:pt>
                <c:pt idx="2">
                  <c:v>22</c:v>
                </c:pt>
                <c:pt idx="3">
                  <c:v>11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Sheet1!$I$2:$I$7</c:f>
              <c:numCache>
                <c:formatCode>0</c:formatCode>
                <c:ptCount val="6"/>
                <c:pt idx="0">
                  <c:v>32</c:v>
                </c:pt>
                <c:pt idx="1">
                  <c:v>19</c:v>
                </c:pt>
                <c:pt idx="2">
                  <c:v>22</c:v>
                </c:pt>
                <c:pt idx="3">
                  <c:v>10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Korkeintaan 10 %</c:v>
                </c:pt>
                <c:pt idx="1">
                  <c:v>11 - 20 %</c:v>
                </c:pt>
                <c:pt idx="2">
                  <c:v>21 - 30 %</c:v>
                </c:pt>
                <c:pt idx="3">
                  <c:v>31 - 40 %</c:v>
                </c:pt>
                <c:pt idx="4">
                  <c:v>41- 50 %</c:v>
                </c:pt>
                <c:pt idx="5">
                  <c:v>yli 50 %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31</c:v>
                </c:pt>
                <c:pt idx="1">
                  <c:v>19</c:v>
                </c:pt>
                <c:pt idx="2">
                  <c:v>22</c:v>
                </c:pt>
                <c:pt idx="3">
                  <c:v>11</c:v>
                </c:pt>
                <c:pt idx="4" formatCode="0">
                  <c:v>5</c:v>
                </c:pt>
                <c:pt idx="5" formatCode="0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520000"/>
        <c:axId val="67521536"/>
      </c:barChart>
      <c:catAx>
        <c:axId val="675200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521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521536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52000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06550743657041"/>
          <c:y val="0.87056867891513567"/>
          <c:w val="0.5268832020997376"/>
          <c:h val="9.3589027178054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35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74</c:v>
                </c:pt>
                <c:pt idx="1">
                  <c:v>8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</c:ser>
        <c:ser>
          <c:idx val="0"/>
          <c:order val="1"/>
          <c:tx>
            <c:strRef>
              <c:f>Sheet1!$G$1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75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75</c:v>
                </c:pt>
                <c:pt idx="1">
                  <c:v>10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Sheet1!$I$1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Sheet1!$I$2:$I$5</c:f>
              <c:numCache>
                <c:formatCode>0</c:formatCode>
                <c:ptCount val="4"/>
                <c:pt idx="0">
                  <c:v>71</c:v>
                </c:pt>
                <c:pt idx="1">
                  <c:v>9</c:v>
                </c:pt>
                <c:pt idx="2">
                  <c:v>11</c:v>
                </c:pt>
                <c:pt idx="3">
                  <c:v>9</c:v>
                </c:pt>
              </c:numCache>
            </c:numRef>
          </c:val>
        </c:ser>
        <c:ser>
          <c:idx val="4"/>
          <c:order val="4"/>
          <c:tx>
            <c:strRef>
              <c:f>Sheet1!$J$1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Maksettu alkuperäisen suunnitelman mukaan</c:v>
                </c:pt>
                <c:pt idx="1">
                  <c:v>Maksettu nopeammin</c:v>
                </c:pt>
                <c:pt idx="2">
                  <c:v>Maksettu hitaammin</c:v>
                </c:pt>
                <c:pt idx="3">
                  <c:v>Ei osaa sanoa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73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693568"/>
        <c:axId val="67576576"/>
      </c:barChart>
      <c:catAx>
        <c:axId val="676935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5765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57657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6935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354"/>
          <c:y val="0.86891955709838375"/>
          <c:w val="0.5268832020997376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"/>
          <c:y val="1.5925455554614821E-2"/>
          <c:w val="0.52719127296588508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Elämäntilanne muuttunut</c:v>
                </c:pt>
                <c:pt idx="1">
                  <c:v>Työttömyys / lomautus</c:v>
                </c:pt>
                <c:pt idx="2">
                  <c:v>Taloudellinen tilanne muuttunut</c:v>
                </c:pt>
                <c:pt idx="3">
                  <c:v>Käytetty lyhennysvapaita jaksoja</c:v>
                </c:pt>
                <c:pt idx="4">
                  <c:v>Ollut muita ylimääräisiä kuluja</c:v>
                </c:pt>
                <c:pt idx="5">
                  <c:v>Opiskelun takia</c:v>
                </c:pt>
                <c:pt idx="6">
                  <c:v>Otettu lisää lainaa</c:v>
                </c:pt>
                <c:pt idx="7">
                  <c:v>Remontin takia</c:v>
                </c:pt>
                <c:pt idx="8">
                  <c:v>Muu syy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0" formatCode="General">
                  <c:v>24</c:v>
                </c:pt>
                <c:pt idx="1">
                  <c:v>18</c:v>
                </c:pt>
                <c:pt idx="2" formatCode="General">
                  <c:v>15</c:v>
                </c:pt>
                <c:pt idx="3">
                  <c:v>13</c:v>
                </c:pt>
                <c:pt idx="4">
                  <c:v>12</c:v>
                </c:pt>
                <c:pt idx="5" formatCode="General">
                  <c:v>5</c:v>
                </c:pt>
                <c:pt idx="6" formatCode="General">
                  <c:v>5</c:v>
                </c:pt>
                <c:pt idx="7">
                  <c:v>3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625344"/>
        <c:axId val="67626880"/>
      </c:barChart>
      <c:catAx>
        <c:axId val="676253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6268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626880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62534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6"/>
          <c:y val="1.5925455554614821E-2"/>
          <c:w val="0.5271912729658853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On asuntolainaa</c:v>
                </c:pt>
                <c:pt idx="2">
                  <c:v>Korkeintaan 10 000 euroa</c:v>
                </c:pt>
                <c:pt idx="3">
                  <c:v>10 001 - 40 000 euroa</c:v>
                </c:pt>
                <c:pt idx="4">
                  <c:v>40 001 - 60 000 euroa</c:v>
                </c:pt>
                <c:pt idx="5">
                  <c:v>60 001 - 100 000 euroa</c:v>
                </c:pt>
                <c:pt idx="6">
                  <c:v>100 001 - 150 000 euroa</c:v>
                </c:pt>
                <c:pt idx="7">
                  <c:v>Yli 150 000 euroa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15</c:v>
                </c:pt>
                <c:pt idx="2">
                  <c:v>8</c:v>
                </c:pt>
                <c:pt idx="3">
                  <c:v>12</c:v>
                </c:pt>
                <c:pt idx="4">
                  <c:v>13</c:v>
                </c:pt>
                <c:pt idx="5" formatCode="0">
                  <c:v>15</c:v>
                </c:pt>
                <c:pt idx="6">
                  <c:v>19</c:v>
                </c:pt>
                <c:pt idx="7">
                  <c:v>22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On asuntolainaa</c:v>
                </c:pt>
                <c:pt idx="2">
                  <c:v>Korkeintaan 10 000 euroa</c:v>
                </c:pt>
                <c:pt idx="3">
                  <c:v>10 001 - 40 000 euroa</c:v>
                </c:pt>
                <c:pt idx="4">
                  <c:v>40 001 - 60 000 euroa</c:v>
                </c:pt>
                <c:pt idx="5">
                  <c:v>60 001 - 100 000 euroa</c:v>
                </c:pt>
                <c:pt idx="6">
                  <c:v>100 001 - 150 000 euroa</c:v>
                </c:pt>
                <c:pt idx="7">
                  <c:v>Yli 150 000 euroa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19</c:v>
                </c:pt>
                <c:pt idx="2">
                  <c:v>15</c:v>
                </c:pt>
                <c:pt idx="3">
                  <c:v>12</c:v>
                </c:pt>
                <c:pt idx="4">
                  <c:v>20</c:v>
                </c:pt>
                <c:pt idx="5">
                  <c:v>20</c:v>
                </c:pt>
                <c:pt idx="6">
                  <c:v>30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Sheet1!$B$1:$I$1</c:f>
              <c:strCache>
                <c:ptCount val="8"/>
                <c:pt idx="0">
                  <c:v>On asuntolainaa</c:v>
                </c:pt>
                <c:pt idx="2">
                  <c:v>Korkeintaan 10 000 euroa</c:v>
                </c:pt>
                <c:pt idx="3">
                  <c:v>10 001 - 40 000 euroa</c:v>
                </c:pt>
                <c:pt idx="4">
                  <c:v>40 001 - 60 000 euroa</c:v>
                </c:pt>
                <c:pt idx="5">
                  <c:v>60 001 - 100 000 euroa</c:v>
                </c:pt>
                <c:pt idx="6">
                  <c:v>100 001 - 150 000 euroa</c:v>
                </c:pt>
                <c:pt idx="7">
                  <c:v>Yli 150 000 euroa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18</c:v>
                </c:pt>
                <c:pt idx="2" formatCode="0">
                  <c:v>19</c:v>
                </c:pt>
                <c:pt idx="3" formatCode="0">
                  <c:v>11</c:v>
                </c:pt>
                <c:pt idx="4">
                  <c:v>13</c:v>
                </c:pt>
                <c:pt idx="5">
                  <c:v>22</c:v>
                </c:pt>
                <c:pt idx="6">
                  <c:v>22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248128"/>
        <c:axId val="67249664"/>
      </c:barChart>
      <c:catAx>
        <c:axId val="672481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7249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249664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2481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807436570428667"/>
          <c:h val="9.3589027178054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 formatCode="0">
                  <c:v>50.51</c:v>
                </c:pt>
                <c:pt idx="1">
                  <c:v>49</c:v>
                </c:pt>
                <c:pt idx="2">
                  <c:v>30</c:v>
                </c:pt>
                <c:pt idx="3">
                  <c:v>21</c:v>
                </c:pt>
                <c:pt idx="4">
                  <c:v>12</c:v>
                </c:pt>
                <c:pt idx="5">
                  <c:v>13</c:v>
                </c:pt>
                <c:pt idx="6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51</c:v>
                </c:pt>
                <c:pt idx="1">
                  <c:v>49</c:v>
                </c:pt>
                <c:pt idx="2">
                  <c:v>26</c:v>
                </c:pt>
                <c:pt idx="3">
                  <c:v>19</c:v>
                </c:pt>
                <c:pt idx="4">
                  <c:v>9</c:v>
                </c:pt>
                <c:pt idx="5">
                  <c:v>12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46</c:v>
                </c:pt>
                <c:pt idx="1">
                  <c:v>54</c:v>
                </c:pt>
                <c:pt idx="2">
                  <c:v>32</c:v>
                </c:pt>
                <c:pt idx="3">
                  <c:v>22</c:v>
                </c:pt>
                <c:pt idx="4">
                  <c:v>12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Ei koe minkään uhkaavan 
taloudellista tilannettaan</c:v>
                </c:pt>
                <c:pt idx="1">
                  <c:v>Kokee joidenkin riskien uhkaavan yhteensä </c:v>
                </c:pt>
                <c:pt idx="2">
                  <c:v>Omien tai oman talouden tulojen lasku 
(esim. sairastuminen, työkyvyttömyys, 
avioero tai lähiomaisen kuolema)</c:v>
                </c:pt>
                <c:pt idx="3">
                  <c:v>Työttömyys</c:v>
                </c:pt>
                <c:pt idx="4">
                  <c:v>Lomautukset</c:v>
                </c:pt>
                <c:pt idx="5">
                  <c:v>Säästöjen tai sijoitusten arvon lasku</c:v>
                </c:pt>
                <c:pt idx="6">
                  <c:v>Asunnon arvon lasku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47</c:v>
                </c:pt>
                <c:pt idx="1">
                  <c:v>53</c:v>
                </c:pt>
                <c:pt idx="2">
                  <c:v>30</c:v>
                </c:pt>
                <c:pt idx="3">
                  <c:v>24</c:v>
                </c:pt>
                <c:pt idx="4">
                  <c:v>15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67411328"/>
        <c:axId val="67433600"/>
      </c:barChart>
      <c:catAx>
        <c:axId val="67411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4336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743360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674113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38"/>
          <c:y val="0.86891955709838375"/>
          <c:w val="0.52678433945756753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Luottamalla ammattiliittoon / 
työttömyyskassaan</c:v>
                </c:pt>
                <c:pt idx="5">
                  <c:v>Panostamalla työhön / työtä hakemalla</c:v>
                </c:pt>
                <c:pt idx="6">
                  <c:v>Omaisuutta realisoimalla</c:v>
                </c:pt>
                <c:pt idx="7">
                  <c:v>Ei ota enempää lainaa /  
lainaa vain vähän jäljellä</c:v>
                </c:pt>
                <c:pt idx="8">
                  <c:v>Luottamalla sukulaisten apuun</c:v>
                </c:pt>
                <c:pt idx="9">
                  <c:v>Opiskelemalla</c:v>
                </c:pt>
                <c:pt idx="10">
                  <c:v>Omasta terveydestähuolehtimalla</c:v>
                </c:pt>
                <c:pt idx="11">
                  <c:v>Vain tilannetta seuraamalla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57</c:v>
                </c:pt>
                <c:pt idx="1">
                  <c:v>9</c:v>
                </c:pt>
                <c:pt idx="2">
                  <c:v>15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Luottamalla ammattiliittoon / 
työttömyyskassaan</c:v>
                </c:pt>
                <c:pt idx="5">
                  <c:v>Panostamalla työhön / työtä hakemalla</c:v>
                </c:pt>
                <c:pt idx="6">
                  <c:v>Omaisuutta realisoimalla</c:v>
                </c:pt>
                <c:pt idx="7">
                  <c:v>Ei ota enempää lainaa /  
lainaa vain vähän jäljellä</c:v>
                </c:pt>
                <c:pt idx="8">
                  <c:v>Luottamalla sukulaisten apuun</c:v>
                </c:pt>
                <c:pt idx="9">
                  <c:v>Opiskelemalla</c:v>
                </c:pt>
                <c:pt idx="10">
                  <c:v>Omasta terveydestähuolehtimalla</c:v>
                </c:pt>
                <c:pt idx="11">
                  <c:v>Vain tilannetta seuraamalla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60</c:v>
                </c:pt>
                <c:pt idx="1">
                  <c:v>9</c:v>
                </c:pt>
                <c:pt idx="2">
                  <c:v>10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Luottamalla ammattiliittoon / 
työttömyyskassaan</c:v>
                </c:pt>
                <c:pt idx="5">
                  <c:v>Panostamalla työhön / työtä hakemalla</c:v>
                </c:pt>
                <c:pt idx="6">
                  <c:v>Omaisuutta realisoimalla</c:v>
                </c:pt>
                <c:pt idx="7">
                  <c:v>Ei ota enempää lainaa /  
lainaa vain vähän jäljellä</c:v>
                </c:pt>
                <c:pt idx="8">
                  <c:v>Luottamalla sukulaisten apuun</c:v>
                </c:pt>
                <c:pt idx="9">
                  <c:v>Opiskelemalla</c:v>
                </c:pt>
                <c:pt idx="10">
                  <c:v>Omasta terveydestähuolehtimalla</c:v>
                </c:pt>
                <c:pt idx="11">
                  <c:v>Vain tilannetta seuraamalla</c:v>
                </c:pt>
              </c:strCache>
            </c:strRef>
          </c:cat>
          <c:val>
            <c:numRef>
              <c:f>Sheet1!$F$2:$F$13</c:f>
              <c:numCache>
                <c:formatCode>0</c:formatCode>
                <c:ptCount val="12"/>
                <c:pt idx="0">
                  <c:v>60</c:v>
                </c:pt>
                <c:pt idx="1">
                  <c:v>8</c:v>
                </c:pt>
                <c:pt idx="2">
                  <c:v>11</c:v>
                </c:pt>
                <c:pt idx="3">
                  <c:v>8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Sheet1!$A$2:$A$13</c:f>
              <c:strCache>
                <c:ptCount val="12"/>
                <c:pt idx="0">
                  <c:v>Säästämällä / säästöillä</c:v>
                </c:pt>
                <c:pt idx="1">
                  <c:v>Sijoituksilla</c:v>
                </c:pt>
                <c:pt idx="2">
                  <c:v>Vakuutuksilla / lainaturvavakuutuksella</c:v>
                </c:pt>
                <c:pt idx="3">
                  <c:v>Elämällä säästäväisesti</c:v>
                </c:pt>
                <c:pt idx="4">
                  <c:v>Luottamalla ammattiliittoon / 
työttömyyskassaan</c:v>
                </c:pt>
                <c:pt idx="5">
                  <c:v>Panostamalla työhön / työtä hakemalla</c:v>
                </c:pt>
                <c:pt idx="6">
                  <c:v>Omaisuutta realisoimalla</c:v>
                </c:pt>
                <c:pt idx="7">
                  <c:v>Ei ota enempää lainaa /  
lainaa vain vähän jäljellä</c:v>
                </c:pt>
                <c:pt idx="8">
                  <c:v>Luottamalla sukulaisten apuun</c:v>
                </c:pt>
                <c:pt idx="9">
                  <c:v>Opiskelemalla</c:v>
                </c:pt>
                <c:pt idx="10">
                  <c:v>Omasta terveydestähuolehtimalla</c:v>
                </c:pt>
                <c:pt idx="11">
                  <c:v>Vain tilannetta seuraamalla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64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680704"/>
        <c:axId val="88690688"/>
      </c:barChart>
      <c:catAx>
        <c:axId val="88680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88690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6906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886807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43"/>
          <c:y val="0.86891955709838387"/>
          <c:w val="0.52678433945756753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Terveydelliset asiat, sairastuminen, kuolema</c:v>
                </c:pt>
                <c:pt idx="5">
                  <c:v>Yleismaailmallinen / EU:n tilanne / 
lama / taantuma</c:v>
                </c:pt>
                <c:pt idx="6">
                  <c:v>Talouden maksuvaikeudet</c:v>
                </c:pt>
                <c:pt idx="7">
                  <c:v>Asunnon arvon lasku / 
asuntojen hintojen muutokset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13</c:v>
                </c:pt>
                <c:pt idx="2">
                  <c:v>20</c:v>
                </c:pt>
                <c:pt idx="3">
                  <c:v>57</c:v>
                </c:pt>
                <c:pt idx="4">
                  <c:v>17</c:v>
                </c:pt>
                <c:pt idx="5">
                  <c:v>7</c:v>
                </c:pt>
                <c:pt idx="6">
                  <c:v>8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Terveydelliset asiat, sairastuminen, kuolema</c:v>
                </c:pt>
                <c:pt idx="5">
                  <c:v>Yleismaailmallinen / EU:n tilanne / 
lama / taantuma</c:v>
                </c:pt>
                <c:pt idx="6">
                  <c:v>Talouden maksuvaikeudet</c:v>
                </c:pt>
                <c:pt idx="7">
                  <c:v>Asunnon arvon lasku / 
asuntojen hintojen muutokset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14</c:v>
                </c:pt>
                <c:pt idx="2">
                  <c:v>31</c:v>
                </c:pt>
                <c:pt idx="3">
                  <c:v>48</c:v>
                </c:pt>
                <c:pt idx="4">
                  <c:v>13</c:v>
                </c:pt>
                <c:pt idx="5">
                  <c:v>13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Terveydelliset asiat, sairastuminen, kuolema</c:v>
                </c:pt>
                <c:pt idx="5">
                  <c:v>Yleismaailmallinen / EU:n tilanne / 
lama / taantuma</c:v>
                </c:pt>
                <c:pt idx="6">
                  <c:v>Talouden maksuvaikeudet</c:v>
                </c:pt>
                <c:pt idx="7">
                  <c:v>Asunnon arvon lasku / 
asuntojen hintojen muutokset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19</c:v>
                </c:pt>
                <c:pt idx="2" formatCode="0">
                  <c:v>31</c:v>
                </c:pt>
                <c:pt idx="3" formatCode="0">
                  <c:v>46</c:v>
                </c:pt>
                <c:pt idx="4" formatCode="0">
                  <c:v>9</c:v>
                </c:pt>
                <c:pt idx="5" formatCode="0">
                  <c:v>4</c:v>
                </c:pt>
                <c:pt idx="6" formatCode="0">
                  <c:v>4</c:v>
                </c:pt>
                <c:pt idx="7" formatCode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Näkee asuntolainaan liittyvän riskejä</c:v>
                </c:pt>
                <c:pt idx="1">
                  <c:v>MITÄ RISKEJÄ ASUNTOLAINAAN LIITTYY</c:v>
                </c:pt>
                <c:pt idx="2">
                  <c:v>Työttömyys, lomautukset, työasiat yleensä</c:v>
                </c:pt>
                <c:pt idx="3">
                  <c:v>Korkojen nouseminen / vaihtelu</c:v>
                </c:pt>
                <c:pt idx="4">
                  <c:v>Terveydelliset asiat, sairastuminen, kuolema</c:v>
                </c:pt>
                <c:pt idx="5">
                  <c:v>Yleismaailmallinen / EU:n tilanne / 
lama / taantuma</c:v>
                </c:pt>
                <c:pt idx="6">
                  <c:v>Talouden maksuvaikeudet</c:v>
                </c:pt>
                <c:pt idx="7">
                  <c:v>Asunnon arvon lasku / 
asuntojen hintojen muutokset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0">
                  <c:v>17</c:v>
                </c:pt>
                <c:pt idx="2">
                  <c:v>41</c:v>
                </c:pt>
                <c:pt idx="3">
                  <c:v>33</c:v>
                </c:pt>
                <c:pt idx="4">
                  <c:v>16</c:v>
                </c:pt>
                <c:pt idx="5">
                  <c:v>12</c:v>
                </c:pt>
                <c:pt idx="6">
                  <c:v>11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567808"/>
        <c:axId val="88569344"/>
      </c:barChart>
      <c:catAx>
        <c:axId val="88567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85693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5693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85678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54"/>
          <c:y val="0.86891955709838409"/>
          <c:w val="0.52678433945756753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68</c:v>
                </c:pt>
                <c:pt idx="1">
                  <c:v>25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68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Sheet1!$B$1:$E$1</c:f>
              <c:strCache>
                <c:ptCount val="4"/>
                <c:pt idx="0">
                  <c:v>Kyllä, säännöllisesti</c:v>
                </c:pt>
                <c:pt idx="1">
                  <c:v>Kyllä, satunnaisesti</c:v>
                </c:pt>
                <c:pt idx="2">
                  <c:v>Ei lainkaan</c:v>
                </c:pt>
                <c:pt idx="3">
                  <c:v>Ei osaa sanoa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69</c:v>
                </c:pt>
                <c:pt idx="1">
                  <c:v>24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814784"/>
        <c:axId val="35832960"/>
      </c:barChart>
      <c:catAx>
        <c:axId val="358147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8329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8329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8147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5121799554022"/>
          <c:y val="0.87010309862346513"/>
          <c:w val="0.52390775633286923"/>
          <c:h val="9.392567835495392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(Sheet1!$A$2:$A$9;Sheet1!$A$11)</c:f>
              <c:strCache>
                <c:ptCount val="9"/>
                <c:pt idx="0">
                  <c:v>Säästämällä</c:v>
                </c:pt>
                <c:pt idx="1">
                  <c:v>On lainaturvavakuutus / muita vakuutuksia</c:v>
                </c:pt>
                <c:pt idx="2">
                  <c:v>Huomioitu lainaa otettaessa</c:v>
                </c:pt>
                <c:pt idx="3">
                  <c:v>Lainassa korkokatto</c:v>
                </c:pt>
                <c:pt idx="4">
                  <c:v>Omaa taloutta suunnittelemalla</c:v>
                </c:pt>
                <c:pt idx="5">
                  <c:v>Myymällä tarvittaessa asunnon / 
realisoimalla muuta omaisuutta</c:v>
                </c:pt>
                <c:pt idx="6">
                  <c:v>Seuraamalla tilannetta</c:v>
                </c:pt>
                <c:pt idx="7">
                  <c:v>Panostamalla työntekoon</c:v>
                </c:pt>
                <c:pt idx="8">
                  <c:v>Jokin muu</c:v>
                </c:pt>
              </c:strCache>
            </c:strRef>
          </c:cat>
          <c:val>
            <c:numRef>
              <c:f>(Sheet1!$G$2:$G$9;Sheet1!$G$11)</c:f>
              <c:numCache>
                <c:formatCode>General</c:formatCode>
                <c:ptCount val="9"/>
                <c:pt idx="0">
                  <c:v>46</c:v>
                </c:pt>
                <c:pt idx="1">
                  <c:v>18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 formatCode="0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615168"/>
        <c:axId val="88621056"/>
      </c:barChart>
      <c:catAx>
        <c:axId val="88615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8621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621056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86151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72.5</c:v>
                </c:pt>
                <c:pt idx="1">
                  <c:v>10.4</c:v>
                </c:pt>
                <c:pt idx="2">
                  <c:v>7.7</c:v>
                </c:pt>
                <c:pt idx="3">
                  <c:v>9.4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73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73</c:v>
                </c:pt>
                <c:pt idx="1">
                  <c:v>11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Koko lainassani on vaihtuva korko 
kuten euribor tai primekorko</c:v>
                </c:pt>
                <c:pt idx="1">
                  <c:v>Koko lainassani on kiinteä korko</c:v>
                </c:pt>
                <c:pt idx="2">
                  <c:v>Osa lainastani on sidottu vaihtuvaan korkoon 
ja osa kiinteään korkoon</c:v>
                </c:pt>
                <c:pt idx="3">
                  <c:v>Ei osaa sanoa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73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669184"/>
        <c:axId val="89084672"/>
      </c:barChart>
      <c:catAx>
        <c:axId val="88669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084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0846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86691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490113735783287"/>
          <c:y val="0.87056867891513567"/>
          <c:w val="0.52678433945756753"/>
          <c:h val="9.3589027178054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874015748305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65</c:v>
                </c:pt>
                <c:pt idx="1">
                  <c:v>24</c:v>
                </c:pt>
                <c:pt idx="2">
                  <c:v>11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61</c:v>
                </c:pt>
                <c:pt idx="1">
                  <c:v>27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Sheet1!$D$2:$D$4</c:f>
              <c:numCache>
                <c:formatCode>0</c:formatCode>
                <c:ptCount val="3"/>
                <c:pt idx="0">
                  <c:v>60</c:v>
                </c:pt>
                <c:pt idx="1">
                  <c:v>31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64</c:v>
                </c:pt>
                <c:pt idx="1">
                  <c:v>29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181184"/>
        <c:axId val="89199360"/>
      </c:barChart>
      <c:catAx>
        <c:axId val="89181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199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19936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1811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51224846894132"/>
          <c:y val="0.87056867891513567"/>
          <c:w val="0.52817322834645652"/>
          <c:h val="9.3589027178054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07874015748316"/>
          <c:y val="1.5925455554614821E-2"/>
          <c:w val="0.52719127296588486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Laina otettu alle vuosi sitten (n=73)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33</c:v>
                </c:pt>
                <c:pt idx="2">
                  <c:v>8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Laina otettu 1-2 vuotta sitten (n=138)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Laina otettu 3-5 vuotta sitten (n=202)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60</c:v>
                </c:pt>
                <c:pt idx="1">
                  <c:v>34</c:v>
                </c:pt>
                <c:pt idx="2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Laina otettu yli 5 vuotta sitten (n=352)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Asuntolainan maksuerän suuruus pysyy jatkuvasti samana ja esimerkiksi korkotason muutokset eivät vaikuta maksuerään</c:v>
                </c:pt>
                <c:pt idx="1">
                  <c:v>Asuntolainan maksuerän suuruus muuttuu laina-ajan kuluessa, esimerkiksi korkotason muuttuessa</c:v>
                </c:pt>
                <c:pt idx="2">
                  <c:v>Ei osaa sanoa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254912"/>
        <c:axId val="89264896"/>
      </c:barChart>
      <c:catAx>
        <c:axId val="892549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264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2648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25491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962335958005288"/>
          <c:y val="0.87056867891513567"/>
          <c:w val="0.59125262467191253"/>
          <c:h val="9.279334706817564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5"/>
          <c:order val="0"/>
          <c:spPr>
            <a:solidFill>
              <a:srgbClr val="395AA8"/>
            </a:solidFill>
          </c:spPr>
          <c:invertIfNegative val="0"/>
          <c:cat>
            <c:strRef>
              <c:f>Sheet1!$A$1:$A$9</c:f>
              <c:strCache>
                <c:ptCount val="9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2011</c:v>
                </c:pt>
                <c:pt idx="7">
                  <c:v>Kevät 2013</c:v>
                </c:pt>
                <c:pt idx="8">
                  <c:v>Kevät 2014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76</c:v>
                </c:pt>
                <c:pt idx="1">
                  <c:v>71</c:v>
                </c:pt>
                <c:pt idx="2">
                  <c:v>72</c:v>
                </c:pt>
                <c:pt idx="3" formatCode="0">
                  <c:v>68</c:v>
                </c:pt>
                <c:pt idx="4">
                  <c:v>77</c:v>
                </c:pt>
                <c:pt idx="5">
                  <c:v>75</c:v>
                </c:pt>
                <c:pt idx="6">
                  <c:v>79</c:v>
                </c:pt>
                <c:pt idx="7">
                  <c:v>72</c:v>
                </c:pt>
                <c:pt idx="8" formatCode="0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300352"/>
        <c:axId val="89314432"/>
      </c:barChart>
      <c:catAx>
        <c:axId val="89300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314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3144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3003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8"/>
          <c:order val="0"/>
          <c:tx>
            <c:strRef>
              <c:f>Sheet1!$J$1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Sheet1!$J$4:$J$8</c:f>
              <c:numCache>
                <c:formatCode>General</c:formatCode>
                <c:ptCount val="5"/>
                <c:pt idx="0">
                  <c:v>46</c:v>
                </c:pt>
                <c:pt idx="1">
                  <c:v>70</c:v>
                </c:pt>
                <c:pt idx="2">
                  <c:v>68</c:v>
                </c:pt>
                <c:pt idx="3">
                  <c:v>80</c:v>
                </c:pt>
                <c:pt idx="4">
                  <c:v>91</c:v>
                </c:pt>
              </c:numCache>
            </c:numRef>
          </c:val>
        </c:ser>
        <c:ser>
          <c:idx val="9"/>
          <c:order val="1"/>
          <c:tx>
            <c:strRef>
              <c:f>Sheet1!$K$1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Sheet1!$K$4:$K$8</c:f>
              <c:numCache>
                <c:formatCode>0</c:formatCode>
                <c:ptCount val="5"/>
                <c:pt idx="0">
                  <c:v>40</c:v>
                </c:pt>
                <c:pt idx="1">
                  <c:v>55</c:v>
                </c:pt>
                <c:pt idx="2">
                  <c:v>71</c:v>
                </c:pt>
                <c:pt idx="3">
                  <c:v>72</c:v>
                </c:pt>
                <c:pt idx="4">
                  <c:v>83</c:v>
                </c:pt>
              </c:numCache>
            </c:numRef>
          </c:val>
        </c:ser>
        <c:ser>
          <c:idx val="10"/>
          <c:order val="2"/>
          <c:tx>
            <c:strRef>
              <c:f>Sheet1!$L$1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Sheet1!$A$4:$A$8</c:f>
              <c:strCache>
                <c:ptCount val="5"/>
                <c:pt idx="0">
                  <c:v>Alle 10 000 € asuntolainaa</c:v>
                </c:pt>
                <c:pt idx="1">
                  <c:v>10 001 - 20 000 € asuntolainaa</c:v>
                </c:pt>
                <c:pt idx="2">
                  <c:v>20 001 - 40 000 € asuntolainaa</c:v>
                </c:pt>
                <c:pt idx="3">
                  <c:v>40 001 - 80 000 € asuntolainaa</c:v>
                </c:pt>
                <c:pt idx="4">
                  <c:v>Yli 80 000 € asuntolainaa</c:v>
                </c:pt>
              </c:strCache>
            </c:strRef>
          </c:cat>
          <c:val>
            <c:numRef>
              <c:f>Sheet1!$L$4:$L$8</c:f>
              <c:numCache>
                <c:formatCode>General</c:formatCode>
                <c:ptCount val="5"/>
                <c:pt idx="0">
                  <c:v>61</c:v>
                </c:pt>
                <c:pt idx="1">
                  <c:v>53</c:v>
                </c:pt>
                <c:pt idx="2">
                  <c:v>65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971520"/>
        <c:axId val="88973312"/>
      </c:barChart>
      <c:catAx>
        <c:axId val="889715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89733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97331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89715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18175853018371"/>
          <c:y val="0.87056867891513567"/>
          <c:w val="0.52678433945756753"/>
          <c:h val="9.358902717805445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Tiedostaa mahdollisuuden / seuraa tilannetta</c:v>
                </c:pt>
                <c:pt idx="5">
                  <c:v>Laina-aikaa pidentämällä / 
tarpeeksi maksuaikaa</c:v>
                </c:pt>
                <c:pt idx="6">
                  <c:v>Tasaeräinen laina</c:v>
                </c:pt>
                <c:pt idx="7">
                  <c:v>Kiinteä korko</c:v>
                </c:pt>
                <c:pt idx="8">
                  <c:v>Pieni laina / vain vähän jäljellä </c:v>
                </c:pt>
                <c:pt idx="9">
                  <c:v>Tiukentaa taloutta tarvittaessa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26</c:v>
                </c:pt>
                <c:pt idx="1">
                  <c:v>15</c:v>
                </c:pt>
                <c:pt idx="2">
                  <c:v>10</c:v>
                </c:pt>
                <c:pt idx="3">
                  <c:v>8</c:v>
                </c:pt>
                <c:pt idx="4">
                  <c:v>9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Tiedostaa mahdollisuuden / seuraa tilannetta</c:v>
                </c:pt>
                <c:pt idx="5">
                  <c:v>Laina-aikaa pidentämällä / 
tarpeeksi maksuaikaa</c:v>
                </c:pt>
                <c:pt idx="6">
                  <c:v>Tasaeräinen laina</c:v>
                </c:pt>
                <c:pt idx="7">
                  <c:v>Kiinteä korko</c:v>
                </c:pt>
                <c:pt idx="8">
                  <c:v>Pieni laina / vain vähän jäljellä </c:v>
                </c:pt>
                <c:pt idx="9">
                  <c:v>Tiukentaa taloutta tarvittaessa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30</c:v>
                </c:pt>
                <c:pt idx="1">
                  <c:v>24</c:v>
                </c:pt>
                <c:pt idx="2">
                  <c:v>9</c:v>
                </c:pt>
                <c:pt idx="3">
                  <c:v>10</c:v>
                </c:pt>
                <c:pt idx="4">
                  <c:v>7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Tiedostaa mahdollisuuden / seuraa tilannetta</c:v>
                </c:pt>
                <c:pt idx="5">
                  <c:v>Laina-aikaa pidentämällä / 
tarpeeksi maksuaikaa</c:v>
                </c:pt>
                <c:pt idx="6">
                  <c:v>Tasaeräinen laina</c:v>
                </c:pt>
                <c:pt idx="7">
                  <c:v>Kiinteä korko</c:v>
                </c:pt>
                <c:pt idx="8">
                  <c:v>Pieni laina / vain vähän jäljellä </c:v>
                </c:pt>
                <c:pt idx="9">
                  <c:v>Tiukentaa taloutta tarvittaessa</c:v>
                </c:pt>
              </c:strCache>
            </c:strRef>
          </c:cat>
          <c:val>
            <c:numRef>
              <c:f>Sheet1!$H$2:$H$11</c:f>
              <c:numCache>
                <c:formatCode>0</c:formatCode>
                <c:ptCount val="10"/>
                <c:pt idx="0">
                  <c:v>25</c:v>
                </c:pt>
                <c:pt idx="1">
                  <c:v>17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Säästämällä etukäteen / on säästöjä </c:v>
                </c:pt>
                <c:pt idx="1">
                  <c:v>Huomioitu lainaa hakiessa / 
kohtuullinen kk-erä</c:v>
                </c:pt>
                <c:pt idx="2">
                  <c:v>Rahaa tarpeeksi / ei vaikutusta</c:v>
                </c:pt>
                <c:pt idx="3">
                  <c:v>Lainassa korkokatto</c:v>
                </c:pt>
                <c:pt idx="4">
                  <c:v>Tiedostaa mahdollisuuden / seuraa tilannetta</c:v>
                </c:pt>
                <c:pt idx="5">
                  <c:v>Laina-aikaa pidentämällä / 
tarpeeksi maksuaikaa</c:v>
                </c:pt>
                <c:pt idx="6">
                  <c:v>Tasaeräinen laina</c:v>
                </c:pt>
                <c:pt idx="7">
                  <c:v>Kiinteä korko</c:v>
                </c:pt>
                <c:pt idx="8">
                  <c:v>Pieni laina / vain vähän jäljellä </c:v>
                </c:pt>
                <c:pt idx="9">
                  <c:v>Tiukentaa taloutta tarvittaessa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36</c:v>
                </c:pt>
                <c:pt idx="1">
                  <c:v>18</c:v>
                </c:pt>
                <c:pt idx="2">
                  <c:v>10</c:v>
                </c:pt>
                <c:pt idx="3">
                  <c:v>8</c:v>
                </c:pt>
                <c:pt idx="4">
                  <c:v>6</c:v>
                </c:pt>
                <c:pt idx="5" formatCode="0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8905984"/>
        <c:axId val="88920064"/>
      </c:barChart>
      <c:catAx>
        <c:axId val="88905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8920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920064"/>
        <c:scaling>
          <c:orientation val="minMax"/>
          <c:max val="5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8905984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483"/>
          <c:y val="0.86891955709838475"/>
          <c:w val="0.52956211723534519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02"/>
          <c:y val="1.5925455554614821E-2"/>
          <c:w val="0.52719127296588408"/>
          <c:h val="0.78600250237537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tarvetta / Ei ole tuntunut tarpelliselta</c:v>
                </c:pt>
                <c:pt idx="2">
                  <c:v>Ei tiedä miten varautua / 
Ei osaa varautua / Ei pysty varautumaan</c:v>
                </c:pt>
                <c:pt idx="3">
                  <c:v>                 Ei murehdi etukäteen / 
Miettii sitten kun on ajankohtaista</c:v>
                </c:pt>
                <c:pt idx="4">
                  <c:v>Ei usko koron nousevan / 
Luottaa, että ei nouse</c:v>
                </c:pt>
                <c:pt idx="5">
                  <c:v>Ei tuota ongelmia / 
Uskoo pystyvänsä maksamaan</c:v>
                </c:pt>
                <c:pt idx="6">
                  <c:v>Ei ole ajatellut / Ei ole tullut mieleen</c:v>
                </c:pt>
                <c:pt idx="7">
                  <c:v>Kiinteä korko</c:v>
                </c:pt>
                <c:pt idx="8">
                  <c:v>Tasaeräinen laina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19</c:v>
                </c:pt>
                <c:pt idx="1">
                  <c:v>14</c:v>
                </c:pt>
                <c:pt idx="2">
                  <c:v>3</c:v>
                </c:pt>
                <c:pt idx="3">
                  <c:v>9</c:v>
                </c:pt>
                <c:pt idx="4">
                  <c:v>9</c:v>
                </c:pt>
                <c:pt idx="5">
                  <c:v>7</c:v>
                </c:pt>
                <c:pt idx="6">
                  <c:v>5</c:v>
                </c:pt>
                <c:pt idx="7">
                  <c:v>2</c:v>
                </c:pt>
                <c:pt idx="8">
                  <c:v>10</c:v>
                </c:pt>
              </c:numCache>
            </c:numRef>
          </c:val>
        </c:ser>
        <c:ser>
          <c:idx val="4"/>
          <c:order val="1"/>
          <c:tx>
            <c:strRef>
              <c:f>Sheet1!$G$1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tarvetta / Ei ole tuntunut tarpelliselta</c:v>
                </c:pt>
                <c:pt idx="2">
                  <c:v>Ei tiedä miten varautua / 
Ei osaa varautua / Ei pysty varautumaan</c:v>
                </c:pt>
                <c:pt idx="3">
                  <c:v>                 Ei murehdi etukäteen / 
Miettii sitten kun on ajankohtaista</c:v>
                </c:pt>
                <c:pt idx="4">
                  <c:v>Ei usko koron nousevan / 
Luottaa, että ei nouse</c:v>
                </c:pt>
                <c:pt idx="5">
                  <c:v>Ei tuota ongelmia / 
Uskoo pystyvänsä maksamaan</c:v>
                </c:pt>
                <c:pt idx="6">
                  <c:v>Ei ole ajatellut / Ei ole tullut mieleen</c:v>
                </c:pt>
                <c:pt idx="7">
                  <c:v>Kiinteä korko</c:v>
                </c:pt>
                <c:pt idx="8">
                  <c:v>Tasaeräinen laina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19</c:v>
                </c:pt>
                <c:pt idx="1">
                  <c:v>5</c:v>
                </c:pt>
                <c:pt idx="2">
                  <c:v>9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8</c:v>
                </c:pt>
                <c:pt idx="7">
                  <c:v>3</c:v>
                </c:pt>
                <c:pt idx="8">
                  <c:v>7</c:v>
                </c:pt>
              </c:numCache>
            </c:numRef>
          </c:val>
        </c:ser>
        <c:ser>
          <c:idx val="5"/>
          <c:order val="2"/>
          <c:tx>
            <c:strRef>
              <c:f>Sheet1!$H$1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tarvetta / Ei ole tuntunut tarpelliselta</c:v>
                </c:pt>
                <c:pt idx="2">
                  <c:v>Ei tiedä miten varautua / 
Ei osaa varautua / Ei pysty varautumaan</c:v>
                </c:pt>
                <c:pt idx="3">
                  <c:v>                 Ei murehdi etukäteen / 
Miettii sitten kun on ajankohtaista</c:v>
                </c:pt>
                <c:pt idx="4">
                  <c:v>Ei usko koron nousevan / 
Luottaa, että ei nouse</c:v>
                </c:pt>
                <c:pt idx="5">
                  <c:v>Ei tuota ongelmia / 
Uskoo pystyvänsä maksamaan</c:v>
                </c:pt>
                <c:pt idx="6">
                  <c:v>Ei ole ajatellut / Ei ole tullut mieleen</c:v>
                </c:pt>
                <c:pt idx="7">
                  <c:v>Kiinteä korko</c:v>
                </c:pt>
                <c:pt idx="8">
                  <c:v>Tasaeräinen laina</c:v>
                </c:pt>
              </c:strCache>
            </c:strRef>
          </c:cat>
          <c:val>
            <c:numRef>
              <c:f>Sheet1!$H$2:$H$10</c:f>
              <c:numCache>
                <c:formatCode>0</c:formatCode>
                <c:ptCount val="9"/>
                <c:pt idx="0">
                  <c:v>20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  <c:pt idx="4">
                  <c:v>10</c:v>
                </c:pt>
                <c:pt idx="5">
                  <c:v>6</c:v>
                </c:pt>
                <c:pt idx="6">
                  <c:v>9</c:v>
                </c:pt>
                <c:pt idx="7">
                  <c:v>2</c:v>
                </c:pt>
                <c:pt idx="8">
                  <c:v>7</c:v>
                </c:pt>
              </c:numCache>
            </c:numRef>
          </c:val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Pieni laina / Laina loppuu pian / 
Enää vähän jäljellä</c:v>
                </c:pt>
                <c:pt idx="1">
                  <c:v>Ei tarvetta / Ei ole tuntunut tarpelliselta</c:v>
                </c:pt>
                <c:pt idx="2">
                  <c:v>Ei tiedä miten varautua / 
Ei osaa varautua / Ei pysty varautumaan</c:v>
                </c:pt>
                <c:pt idx="3">
                  <c:v>                 Ei murehdi etukäteen / 
Miettii sitten kun on ajankohtaista</c:v>
                </c:pt>
                <c:pt idx="4">
                  <c:v>Ei usko koron nousevan / 
Luottaa, että ei nouse</c:v>
                </c:pt>
                <c:pt idx="5">
                  <c:v>Ei tuota ongelmia / 
Uskoo pystyvänsä maksamaan</c:v>
                </c:pt>
                <c:pt idx="6">
                  <c:v>Ei ole ajatellut / Ei ole tullut mieleen</c:v>
                </c:pt>
                <c:pt idx="7">
                  <c:v>Kiinteä korko</c:v>
                </c:pt>
                <c:pt idx="8">
                  <c:v>Tasaeräinen laina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17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  <c:pt idx="4">
                  <c:v>10</c:v>
                </c:pt>
                <c:pt idx="5" formatCode="0">
                  <c:v>10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1314816"/>
        <c:axId val="91328896"/>
      </c:barChart>
      <c:catAx>
        <c:axId val="913148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1328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1328896"/>
        <c:scaling>
          <c:orientation val="minMax"/>
          <c:max val="4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1314816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543"/>
          <c:y val="0.86891955709838387"/>
          <c:w val="0.52678433945756753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24"/>
          <c:y val="1.5925455554614821E-2"/>
          <c:w val="0.52719127296588475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21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22</c:v>
                </c:pt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22</c:v>
                </c:pt>
                <c:pt idx="1">
                  <c:v>32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 formatCode="0">
                  <c:v>27</c:v>
                </c:pt>
                <c:pt idx="1">
                  <c:v>39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24</c:v>
                </c:pt>
                <c:pt idx="1">
                  <c:v>38</c:v>
                </c:pt>
              </c:numCache>
            </c:numRef>
          </c:val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Sheet1!$B$1:$C$1</c:f>
              <c:strCache>
                <c:ptCount val="2"/>
                <c:pt idx="0">
                  <c:v>On lainassa korkokatto</c:v>
                </c:pt>
                <c:pt idx="1">
                  <c:v>Aikoo ottaa lainaan korkokaton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 formatCode="0">
                  <c:v>25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967232"/>
        <c:axId val="89977216"/>
      </c:barChart>
      <c:catAx>
        <c:axId val="899672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9772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97721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9672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226093613298483"/>
          <c:y val="0.86891955709838453"/>
          <c:w val="0.52773906386701652"/>
          <c:h val="9.597851343850831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31"/>
          <c:h val="0.7163981570649006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On lainaa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Sheet1!$D$1:$N$1</c:f>
              <c:strCache>
                <c:ptCount val="11"/>
                <c:pt idx="0">
                  <c:v>Kevät 
2004</c:v>
                </c:pt>
                <c:pt idx="1">
                  <c:v>Kevät 
2005</c:v>
                </c:pt>
                <c:pt idx="2">
                  <c:v>Kevät 
2006</c:v>
                </c:pt>
                <c:pt idx="3">
                  <c:v>Kevät 
2007</c:v>
                </c:pt>
                <c:pt idx="4">
                  <c:v>Kevät 
2008</c:v>
                </c:pt>
                <c:pt idx="5">
                  <c:v>Kevät 
2009</c:v>
                </c:pt>
                <c:pt idx="6">
                  <c:v>Kevät 
2010</c:v>
                </c:pt>
                <c:pt idx="7">
                  <c:v>Kevät 
2011</c:v>
                </c:pt>
                <c:pt idx="8">
                  <c:v>Kevät 
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Sheet1!$D$2:$N$2</c:f>
              <c:numCache>
                <c:formatCode>General</c:formatCode>
                <c:ptCount val="11"/>
                <c:pt idx="0">
                  <c:v>26</c:v>
                </c:pt>
                <c:pt idx="1">
                  <c:v>26</c:v>
                </c:pt>
                <c:pt idx="2">
                  <c:v>27</c:v>
                </c:pt>
                <c:pt idx="3">
                  <c:v>28</c:v>
                </c:pt>
                <c:pt idx="4" formatCode="0">
                  <c:v>28</c:v>
                </c:pt>
                <c:pt idx="5" formatCode="0">
                  <c:v>28</c:v>
                </c:pt>
                <c:pt idx="6">
                  <c:v>27</c:v>
                </c:pt>
                <c:pt idx="7">
                  <c:v>24</c:v>
                </c:pt>
                <c:pt idx="8">
                  <c:v>27</c:v>
                </c:pt>
                <c:pt idx="9" formatCode="0">
                  <c:v>25</c:v>
                </c:pt>
                <c:pt idx="10">
                  <c:v>26</c:v>
                </c:pt>
              </c:numCache>
            </c:numRef>
          </c:val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On asuntolainaa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Sheet1!$D$1:$N$1</c:f>
              <c:strCache>
                <c:ptCount val="11"/>
                <c:pt idx="0">
                  <c:v>Kevät 
2004</c:v>
                </c:pt>
                <c:pt idx="1">
                  <c:v>Kevät 
2005</c:v>
                </c:pt>
                <c:pt idx="2">
                  <c:v>Kevät 
2006</c:v>
                </c:pt>
                <c:pt idx="3">
                  <c:v>Kevät 
2007</c:v>
                </c:pt>
                <c:pt idx="4">
                  <c:v>Kevät 
2008</c:v>
                </c:pt>
                <c:pt idx="5">
                  <c:v>Kevät 
2009</c:v>
                </c:pt>
                <c:pt idx="6">
                  <c:v>Kevät 
2010</c:v>
                </c:pt>
                <c:pt idx="7">
                  <c:v>Kevät 
2011</c:v>
                </c:pt>
                <c:pt idx="8">
                  <c:v>Kevät 
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Sheet1!$D$3:$N$3</c:f>
              <c:numCache>
                <c:formatCode>General</c:formatCode>
                <c:ptCount val="11"/>
                <c:pt idx="0">
                  <c:v>34</c:v>
                </c:pt>
                <c:pt idx="1">
                  <c:v>36</c:v>
                </c:pt>
                <c:pt idx="2">
                  <c:v>37</c:v>
                </c:pt>
                <c:pt idx="3">
                  <c:v>37</c:v>
                </c:pt>
                <c:pt idx="4" formatCode="0">
                  <c:v>37</c:v>
                </c:pt>
                <c:pt idx="5" formatCode="0">
                  <c:v>37</c:v>
                </c:pt>
                <c:pt idx="6">
                  <c:v>36</c:v>
                </c:pt>
                <c:pt idx="7">
                  <c:v>32</c:v>
                </c:pt>
                <c:pt idx="8">
                  <c:v>35</c:v>
                </c:pt>
                <c:pt idx="9" formatCode="0">
                  <c:v>33</c:v>
                </c:pt>
                <c:pt idx="10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1436160"/>
        <c:axId val="91437696"/>
      </c:barChart>
      <c:catAx>
        <c:axId val="9143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1437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1437696"/>
        <c:scaling>
          <c:orientation val="minMax"/>
          <c:max val="5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1436160"/>
        <c:crosses val="max"/>
        <c:crossBetween val="between"/>
        <c:majorUnit val="1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772366226199281"/>
          <c:y val="0.86763137521479694"/>
          <c:w val="0.67007225175768281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(Sheet1!$B$1:$C$1;Sheet1!$E$1;Sheet1!$G$1;Sheet1!$I$1;Sheet1!$K$1:$R$1)</c:f>
              <c:strCache>
                <c:ptCount val="13"/>
                <c:pt idx="0">
                  <c:v>2001</c:v>
                </c:pt>
                <c:pt idx="1">
                  <c:v>Kevät 2003</c:v>
                </c:pt>
                <c:pt idx="2">
                  <c:v>Kevät 2004</c:v>
                </c:pt>
                <c:pt idx="3">
                  <c:v>Kevät 2005</c:v>
                </c:pt>
                <c:pt idx="4">
                  <c:v>Kevät 2006</c:v>
                </c:pt>
                <c:pt idx="5">
                  <c:v>Kevät 2007</c:v>
                </c:pt>
                <c:pt idx="6">
                  <c:v>Kevät 2008</c:v>
                </c:pt>
                <c:pt idx="7">
                  <c:v>Kevät 2009</c:v>
                </c:pt>
                <c:pt idx="8">
                  <c:v>Kevät 2010</c:v>
                </c:pt>
                <c:pt idx="9">
                  <c:v>Kevät 2011</c:v>
                </c:pt>
                <c:pt idx="10">
                  <c:v>Kevät 2012</c:v>
                </c:pt>
                <c:pt idx="11">
                  <c:v>Kevät 2013</c:v>
                </c:pt>
                <c:pt idx="12">
                  <c:v>Kevät 2014</c:v>
                </c:pt>
              </c:strCache>
            </c:strRef>
          </c:cat>
          <c:val>
            <c:numRef>
              <c:f>(Sheet1!$B$2:$C$2;Sheet1!$E$2;Sheet1!$G$2;Sheet1!$I$2;Sheet1!$K$2:$R$2)</c:f>
              <c:numCache>
                <c:formatCode>General</c:formatCode>
                <c:ptCount val="13"/>
                <c:pt idx="0">
                  <c:v>27</c:v>
                </c:pt>
                <c:pt idx="1">
                  <c:v>37</c:v>
                </c:pt>
                <c:pt idx="2">
                  <c:v>46</c:v>
                </c:pt>
                <c:pt idx="3" formatCode="0">
                  <c:v>51</c:v>
                </c:pt>
                <c:pt idx="4" formatCode="0">
                  <c:v>52</c:v>
                </c:pt>
                <c:pt idx="5" formatCode="0">
                  <c:v>52</c:v>
                </c:pt>
                <c:pt idx="6" formatCode="0">
                  <c:v>55</c:v>
                </c:pt>
                <c:pt idx="7" formatCode="0">
                  <c:v>58</c:v>
                </c:pt>
                <c:pt idx="8" formatCode="0">
                  <c:v>56</c:v>
                </c:pt>
                <c:pt idx="9">
                  <c:v>56</c:v>
                </c:pt>
                <c:pt idx="10">
                  <c:v>59</c:v>
                </c:pt>
                <c:pt idx="11">
                  <c:v>59</c:v>
                </c:pt>
                <c:pt idx="12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125120"/>
        <c:axId val="35136256"/>
      </c:barChart>
      <c:catAx>
        <c:axId val="35125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136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1362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1251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71128608924043"/>
          <c:y val="3.9189939387073353E-2"/>
          <c:w val="0.53521205161854768"/>
          <c:h val="0.761225287486550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(Sheet1!$B$1;Sheet1!$D$1;Sheet1!$F$1:$N$1)</c:f>
              <c:strCache>
                <c:ptCount val="11"/>
                <c:pt idx="0">
                  <c:v>Kevät 2003</c:v>
                </c:pt>
                <c:pt idx="1">
                  <c:v>Kevät 2004</c:v>
                </c:pt>
                <c:pt idx="2">
                  <c:v>Kevät 2005</c:v>
                </c:pt>
                <c:pt idx="3">
                  <c:v>Kevät 2007</c:v>
                </c:pt>
                <c:pt idx="4">
                  <c:v>Kevät 2008</c:v>
                </c:pt>
                <c:pt idx="5">
                  <c:v>Kevät 2009</c:v>
                </c:pt>
                <c:pt idx="6">
                  <c:v>Kevät 2010</c:v>
                </c:pt>
                <c:pt idx="7">
                  <c:v>Kevät 2011</c:v>
                </c:pt>
                <c:pt idx="8">
                  <c:v>Kevät 2012</c:v>
                </c:pt>
                <c:pt idx="9">
                  <c:v>Kevät 2013</c:v>
                </c:pt>
                <c:pt idx="10">
                  <c:v>Kevät 2014</c:v>
                </c:pt>
              </c:strCache>
            </c:strRef>
          </c:cat>
          <c:val>
            <c:numRef>
              <c:f>(Sheet1!$B$2;Sheet1!$D$2;Sheet1!$F$2:$N$2)</c:f>
              <c:numCache>
                <c:formatCode>General</c:formatCode>
                <c:ptCount val="11"/>
                <c:pt idx="0">
                  <c:v>64</c:v>
                </c:pt>
                <c:pt idx="1">
                  <c:v>71</c:v>
                </c:pt>
                <c:pt idx="2">
                  <c:v>76</c:v>
                </c:pt>
                <c:pt idx="3">
                  <c:v>82</c:v>
                </c:pt>
                <c:pt idx="4">
                  <c:v>84</c:v>
                </c:pt>
                <c:pt idx="5">
                  <c:v>86</c:v>
                </c:pt>
                <c:pt idx="6">
                  <c:v>88</c:v>
                </c:pt>
                <c:pt idx="7">
                  <c:v>90</c:v>
                </c:pt>
                <c:pt idx="8" formatCode="0">
                  <c:v>90</c:v>
                </c:pt>
                <c:pt idx="9" formatCode="0">
                  <c:v>93</c:v>
                </c:pt>
                <c:pt idx="10">
                  <c:v>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1503232"/>
        <c:axId val="91510272"/>
      </c:barChart>
      <c:catAx>
        <c:axId val="91503232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15102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15102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150323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13"/>
          <c:y val="1.5925455554614821E-2"/>
          <c:w val="0.52719127296588453"/>
          <c:h val="0.7860025023753756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1992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</c:v>
                </c:pt>
                <c:pt idx="1">
                  <c:v>7</c:v>
                </c:pt>
                <c:pt idx="3">
                  <c:v>42</c:v>
                </c:pt>
                <c:pt idx="4">
                  <c:v>7</c:v>
                </c:pt>
                <c:pt idx="5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1999</c:v>
                </c:pt>
              </c:strCache>
            </c:strRef>
          </c:tx>
          <c:spPr>
            <a:solidFill>
              <a:srgbClr val="01B2E5">
                <a:lumMod val="60000"/>
                <a:lumOff val="40000"/>
              </a:srgb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</c:v>
                </c:pt>
                <c:pt idx="1">
                  <c:v>16</c:v>
                </c:pt>
                <c:pt idx="3">
                  <c:v>20</c:v>
                </c:pt>
                <c:pt idx="4">
                  <c:v>40</c:v>
                </c:pt>
                <c:pt idx="5">
                  <c:v>29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  <c:pt idx="0">
                  <c:v>Kevät 2003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34</c:v>
                </c:pt>
                <c:pt idx="1">
                  <c:v>17</c:v>
                </c:pt>
                <c:pt idx="3">
                  <c:v>10</c:v>
                </c:pt>
                <c:pt idx="4">
                  <c:v>34</c:v>
                </c:pt>
                <c:pt idx="5">
                  <c:v>12</c:v>
                </c:pt>
              </c:numCache>
            </c:numRef>
          </c:val>
        </c:ser>
        <c:ser>
          <c:idx val="9"/>
          <c:order val="3"/>
          <c:tx>
            <c:strRef>
              <c:f>Sheet1!$J$1</c:f>
              <c:strCache>
                <c:ptCount val="1"/>
                <c:pt idx="0">
                  <c:v>Kevät 2005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Sheet1!$J$2:$J$7</c:f>
              <c:numCache>
                <c:formatCode>0</c:formatCode>
                <c:ptCount val="6"/>
                <c:pt idx="0">
                  <c:v>64</c:v>
                </c:pt>
                <c:pt idx="1">
                  <c:v>9</c:v>
                </c:pt>
                <c:pt idx="3">
                  <c:v>6</c:v>
                </c:pt>
                <c:pt idx="4">
                  <c:v>13</c:v>
                </c:pt>
                <c:pt idx="5">
                  <c:v>5</c:v>
                </c:pt>
              </c:numCache>
            </c:numRef>
          </c:val>
        </c:ser>
        <c:ser>
          <c:idx val="5"/>
          <c:order val="4"/>
          <c:tx>
            <c:strRef>
              <c:f>Sheet1!$L$1</c:f>
              <c:strCache>
                <c:ptCount val="1"/>
                <c:pt idx="0">
                  <c:v>Kevät 2007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395AA8"/>
              </a:solidFill>
            </c:spPr>
          </c:dPt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Sheet1!$L$2:$L$7</c:f>
              <c:numCache>
                <c:formatCode>0</c:formatCode>
                <c:ptCount val="6"/>
                <c:pt idx="0">
                  <c:v>67</c:v>
                </c:pt>
                <c:pt idx="1">
                  <c:v>13</c:v>
                </c:pt>
                <c:pt idx="2" formatCode="General">
                  <c:v>2</c:v>
                </c:pt>
                <c:pt idx="3">
                  <c:v>4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ser>
          <c:idx val="12"/>
          <c:order val="5"/>
          <c:tx>
            <c:strRef>
              <c:f>Sheet1!$N$1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Sheet1!$N$2:$N$7</c:f>
              <c:numCache>
                <c:formatCode>0</c:formatCode>
                <c:ptCount val="6"/>
                <c:pt idx="0">
                  <c:v>75</c:v>
                </c:pt>
                <c:pt idx="1">
                  <c:v>10</c:v>
                </c:pt>
                <c:pt idx="3">
                  <c:v>4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ser>
          <c:idx val="14"/>
          <c:order val="6"/>
          <c:tx>
            <c:strRef>
              <c:f>Sheet1!$P$1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Sheet1!$P$2:$P$7</c:f>
              <c:numCache>
                <c:formatCode>General</c:formatCode>
                <c:ptCount val="6"/>
                <c:pt idx="0">
                  <c:v>81</c:v>
                </c:pt>
                <c:pt idx="1">
                  <c:v>8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15"/>
          <c:order val="7"/>
          <c:tx>
            <c:strRef>
              <c:f>Sheet1!$Q$1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Sheet1!$Q$2:$Q$7</c:f>
              <c:numCache>
                <c:formatCode>0</c:formatCode>
                <c:ptCount val="6"/>
                <c:pt idx="0">
                  <c:v>81</c:v>
                </c:pt>
                <c:pt idx="1">
                  <c:v>8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6"/>
          <c:order val="8"/>
          <c:tx>
            <c:strRef>
              <c:f>Sheet1!$R$1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Sheet1!$R$2:$R$7</c:f>
              <c:numCache>
                <c:formatCode>0</c:formatCode>
                <c:ptCount val="6"/>
                <c:pt idx="0">
                  <c:v>86</c:v>
                </c:pt>
                <c:pt idx="1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7"/>
          <c:order val="9"/>
          <c:tx>
            <c:strRef>
              <c:f>Sheet1!$S$1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tai e-laskulla*</c:v>
                </c:pt>
                <c:pt idx="1">
                  <c:v>Suoraveloituksena</c:v>
                </c:pt>
                <c:pt idx="2">
                  <c:v>Suoramaksuna</c:v>
                </c:pt>
                <c:pt idx="3">
                  <c:v>Maksupalveluna käyttäen       maksupalvelukuorta</c:v>
                </c:pt>
                <c:pt idx="4">
                  <c:v>Laskunmaksu-
automaatilla</c:v>
                </c:pt>
                <c:pt idx="5">
                  <c:v>      Pankin tiskillä joko 
käteisellä tai tilisiirrolla</c:v>
                </c:pt>
              </c:strCache>
            </c:strRef>
          </c:cat>
          <c:val>
            <c:numRef>
              <c:f>Sheet1!$S$2:$S$7</c:f>
              <c:numCache>
                <c:formatCode>General</c:formatCode>
                <c:ptCount val="6"/>
                <c:pt idx="0">
                  <c:v>87</c:v>
                </c:pt>
                <c:pt idx="1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633536"/>
        <c:axId val="89635072"/>
      </c:barChart>
      <c:catAx>
        <c:axId val="89633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6350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63507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896335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503871391076365"/>
          <c:y val="0.86891955709838509"/>
          <c:w val="0.52496128608923887"/>
          <c:h val="9.5182833328629646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5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Tavallisin laskunmaksutapa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Verkkopankissa tai e-laskulla*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Suoraveloituksena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Suoramaksuna</c:v>
                </c:pt>
                <c:pt idx="9">
                  <c:v>2014</c:v>
                </c:pt>
                <c:pt idx="10">
                  <c:v>Maksupalveluna käyttäen maksupalvelukuorta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Laskunmaksu-automaatilla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Pankin tiskillä joko käteisellä tai tilisiirrolla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strCache>
            </c:strRef>
          </c:cat>
          <c:val>
            <c:numRef>
              <c:f>Sheet1!$B$2:$W$2</c:f>
              <c:numCache>
                <c:formatCode>0</c:formatCode>
                <c:ptCount val="22"/>
                <c:pt idx="1">
                  <c:v>81</c:v>
                </c:pt>
                <c:pt idx="2">
                  <c:v>86</c:v>
                </c:pt>
                <c:pt idx="3">
                  <c:v>87</c:v>
                </c:pt>
                <c:pt idx="5">
                  <c:v>8</c:v>
                </c:pt>
                <c:pt idx="6">
                  <c:v>7</c:v>
                </c:pt>
                <c:pt idx="7">
                  <c:v>3</c:v>
                </c:pt>
                <c:pt idx="9">
                  <c:v>2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Muut kaytetyt laskunmaksutavat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Verkkopankissa tai e-laskulla*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Suoraveloituksena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Suoramaksuna</c:v>
                </c:pt>
                <c:pt idx="9">
                  <c:v>2014</c:v>
                </c:pt>
                <c:pt idx="10">
                  <c:v>Maksupalveluna käyttäen maksupalvelukuorta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Laskunmaksu-automaatilla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Pankin tiskillä joko käteisellä tai tilisiirrolla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strCache>
            </c:strRef>
          </c:cat>
          <c:val>
            <c:numRef>
              <c:f>Sheet1!$B$3:$W$3</c:f>
              <c:numCache>
                <c:formatCode>0</c:formatCode>
                <c:ptCount val="22"/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5">
                  <c:v>15</c:v>
                </c:pt>
                <c:pt idx="6">
                  <c:v>16</c:v>
                </c:pt>
                <c:pt idx="7">
                  <c:v>9</c:v>
                </c:pt>
                <c:pt idx="9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Sheet1!$B$1:$W$1</c:f>
              <c:strCache>
                <c:ptCount val="22"/>
                <c:pt idx="0">
                  <c:v>Verkkopankissa tai e-laskulla*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Suoraveloituksena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Suoramaksuna</c:v>
                </c:pt>
                <c:pt idx="9">
                  <c:v>2014</c:v>
                </c:pt>
                <c:pt idx="10">
                  <c:v>Maksupalveluna käyttäen maksupalvelukuorta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Laskunmaksu-automaatilla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Pankin tiskillä joko käteisellä tai tilisiirrolla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strCache>
            </c:strRef>
          </c:cat>
          <c:val>
            <c:numRef>
              <c:f>Sheet1!$B$4:$W$4</c:f>
              <c:numCache>
                <c:formatCode>0</c:formatCode>
                <c:ptCount val="22"/>
                <c:pt idx="1">
                  <c:v>85</c:v>
                </c:pt>
                <c:pt idx="2">
                  <c:v>91</c:v>
                </c:pt>
                <c:pt idx="3">
                  <c:v>91</c:v>
                </c:pt>
                <c:pt idx="5">
                  <c:v>23</c:v>
                </c:pt>
                <c:pt idx="6">
                  <c:v>23</c:v>
                </c:pt>
                <c:pt idx="7">
                  <c:v>12</c:v>
                </c:pt>
                <c:pt idx="9">
                  <c:v>7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9">
                  <c:v>6</c:v>
                </c:pt>
                <c:pt idx="20">
                  <c:v>4</c:v>
                </c:pt>
                <c:pt idx="21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89785856"/>
        <c:axId val="89787392"/>
      </c:barChart>
      <c:catAx>
        <c:axId val="8978585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897873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78739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78585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477"/>
          <c:y val="0.86763137521479594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875"/>
          <c:h val="0.680426934043316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15-17 (n=106)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54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5">
                  <c:v>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18-24 (n=279)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95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25-39 (n=593)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40-54 (n=645)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94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55-64 (n=455)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83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65-74 (n=316)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Verkkopankissa 
tai e-laskulla</c:v>
                </c:pt>
                <c:pt idx="1">
                  <c:v>Laskun-
maksu-
automaatilla</c:v>
                </c:pt>
                <c:pt idx="2">
                  <c:v>Suora-
veloituksena</c:v>
                </c:pt>
                <c:pt idx="3">
                  <c:v>Suora-
maksuna</c:v>
                </c:pt>
                <c:pt idx="4">
                  <c:v>Maksupalvelu 
käyttäen 
maksupalvelukuorta</c:v>
                </c:pt>
                <c:pt idx="5">
                  <c:v>Pankin 
tiskillä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66</c:v>
                </c:pt>
                <c:pt idx="1">
                  <c:v>4</c:v>
                </c:pt>
                <c:pt idx="2">
                  <c:v>10</c:v>
                </c:pt>
                <c:pt idx="3">
                  <c:v>7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89886080"/>
        <c:axId val="89904256"/>
      </c:barChart>
      <c:catAx>
        <c:axId val="8988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904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9904256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8988608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1494588964850062"/>
          <c:y val="0.86763137521479716"/>
          <c:w val="0.64616520627353524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55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Maksaa tavallisimmin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83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Muut käytetyt maksutavat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Sheet1!$B$3:$D$3</c:f>
              <c:numCache>
                <c:formatCode>0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Tietokoneella</c:v>
                </c:pt>
                <c:pt idx="1">
                  <c:v>Taulutietokoneella tai tabletilla</c:v>
                </c:pt>
                <c:pt idx="2">
                  <c:v>Matkapuhelimella</c:v>
                </c:pt>
              </c:strCache>
            </c:strRef>
          </c:cat>
          <c:val>
            <c:numRef>
              <c:f>Sheet1!$B$4:$D$4</c:f>
              <c:numCache>
                <c:formatCode>0</c:formatCode>
                <c:ptCount val="3"/>
                <c:pt idx="0">
                  <c:v>87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3599616"/>
        <c:axId val="93601152"/>
      </c:barChart>
      <c:catAx>
        <c:axId val="93599616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3601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360115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359961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334044181977494"/>
          <c:y val="0.86763137521479616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65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 formatCode="General">
                  <c:v>15</c:v>
                </c:pt>
                <c:pt idx="1">
                  <c:v>22</c:v>
                </c:pt>
                <c:pt idx="2" formatCode="General">
                  <c:v>26</c:v>
                </c:pt>
                <c:pt idx="3" formatCode="General">
                  <c:v>29</c:v>
                </c:pt>
                <c:pt idx="4" formatCode="General">
                  <c:v>33</c:v>
                </c:pt>
                <c:pt idx="5">
                  <c:v>41</c:v>
                </c:pt>
                <c:pt idx="6" formatCode="General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2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 formatCode="General">
                  <c:v>84</c:v>
                </c:pt>
                <c:pt idx="1">
                  <c:v>78</c:v>
                </c:pt>
                <c:pt idx="2" formatCode="General">
                  <c:v>73</c:v>
                </c:pt>
                <c:pt idx="3" formatCode="General">
                  <c:v>70</c:v>
                </c:pt>
                <c:pt idx="4" formatCode="General">
                  <c:v>66</c:v>
                </c:pt>
                <c:pt idx="5">
                  <c:v>58</c:v>
                </c:pt>
                <c:pt idx="6" formatCode="General">
                  <c:v>37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3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 formatCode="0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2039424"/>
        <c:axId val="92061696"/>
      </c:barChart>
      <c:catAx>
        <c:axId val="9203942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2061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061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203942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455"/>
          <c:y val="0.86763137521479572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5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Sheet1!$B$2:$H$2</c:f>
              <c:numCache>
                <c:formatCode>0</c:formatCode>
                <c:ptCount val="7"/>
                <c:pt idx="0" formatCode="General">
                  <c:v>22</c:v>
                </c:pt>
                <c:pt idx="1">
                  <c:v>17</c:v>
                </c:pt>
                <c:pt idx="2">
                  <c:v>22</c:v>
                </c:pt>
                <c:pt idx="3" formatCode="General">
                  <c:v>16</c:v>
                </c:pt>
                <c:pt idx="4" formatCode="General">
                  <c:v>20</c:v>
                </c:pt>
                <c:pt idx="5">
                  <c:v>20</c:v>
                </c:pt>
                <c:pt idx="6" formatCode="General">
                  <c:v>22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Sheet1!$B$3:$H$3</c:f>
              <c:numCache>
                <c:formatCode>0</c:formatCode>
                <c:ptCount val="7"/>
                <c:pt idx="0" formatCode="General">
                  <c:v>67</c:v>
                </c:pt>
                <c:pt idx="1">
                  <c:v>71</c:v>
                </c:pt>
                <c:pt idx="2">
                  <c:v>66</c:v>
                </c:pt>
                <c:pt idx="3" formatCode="General">
                  <c:v>71</c:v>
                </c:pt>
                <c:pt idx="4" formatCode="General">
                  <c:v>68</c:v>
                </c:pt>
                <c:pt idx="5">
                  <c:v>66</c:v>
                </c:pt>
                <c:pt idx="6" formatCode="General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7"/>
                <c:pt idx="0">
                  <c:v>Kevät 2008</c:v>
                </c:pt>
                <c:pt idx="1">
                  <c:v>Kevät 2009</c:v>
                </c:pt>
                <c:pt idx="2">
                  <c:v>Kevät 2010</c:v>
                </c:pt>
                <c:pt idx="3">
                  <c:v>Kevät 2011</c:v>
                </c:pt>
                <c:pt idx="4">
                  <c:v>Kevät 2012</c:v>
                </c:pt>
                <c:pt idx="5">
                  <c:v>Kevät 2013</c:v>
                </c:pt>
                <c:pt idx="6">
                  <c:v>Kevät 2014</c:v>
                </c:pt>
              </c:strCache>
            </c:strRef>
          </c:cat>
          <c:val>
            <c:numRef>
              <c:f>Sheet1!$B$4:$H$4</c:f>
              <c:numCache>
                <c:formatCode>0</c:formatCode>
                <c:ptCount val="7"/>
                <c:pt idx="0" formatCode="General">
                  <c:v>11</c:v>
                </c:pt>
                <c:pt idx="1">
                  <c:v>12</c:v>
                </c:pt>
                <c:pt idx="2">
                  <c:v>12</c:v>
                </c:pt>
                <c:pt idx="3" formatCode="General">
                  <c:v>13</c:v>
                </c:pt>
                <c:pt idx="4" formatCode="General">
                  <c:v>13</c:v>
                </c:pt>
                <c:pt idx="5">
                  <c:v>15</c:v>
                </c:pt>
                <c:pt idx="6" formatCode="General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2414720"/>
        <c:axId val="92416256"/>
      </c:barChart>
      <c:catAx>
        <c:axId val="92414720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24162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41625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241472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16"/>
          <c:y val="0.86763137521479672"/>
          <c:w val="0.52703980752406165"/>
          <c:h val="9.7888177646858629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5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  <c:pt idx="5">
                  <c:v>Kevät 2014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31</c:v>
                </c:pt>
                <c:pt idx="1">
                  <c:v>30</c:v>
                </c:pt>
                <c:pt idx="2">
                  <c:v>31</c:v>
                </c:pt>
                <c:pt idx="3" formatCode="0">
                  <c:v>29</c:v>
                </c:pt>
                <c:pt idx="4" formatCode="0">
                  <c:v>28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  <c:pt idx="5">
                  <c:v>Kevät 2014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23</c:v>
                </c:pt>
                <c:pt idx="2">
                  <c:v>21</c:v>
                </c:pt>
                <c:pt idx="3" formatCode="0">
                  <c:v>23</c:v>
                </c:pt>
                <c:pt idx="4" formatCode="0">
                  <c:v>21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  <c:pt idx="5">
                  <c:v>Kevät 2014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</c:v>
                </c:pt>
                <c:pt idx="1">
                  <c:v>11</c:v>
                </c:pt>
                <c:pt idx="2">
                  <c:v>10</c:v>
                </c:pt>
                <c:pt idx="3" formatCode="0">
                  <c:v>11</c:v>
                </c:pt>
                <c:pt idx="4" formatCode="0">
                  <c:v>9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  <c:pt idx="5">
                  <c:v>Kevät 2014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23</c:v>
                </c:pt>
                <c:pt idx="1">
                  <c:v>16</c:v>
                </c:pt>
                <c:pt idx="2">
                  <c:v>13</c:v>
                </c:pt>
                <c:pt idx="3" formatCode="0">
                  <c:v>10</c:v>
                </c:pt>
                <c:pt idx="4" formatCode="0">
                  <c:v>5</c:v>
                </c:pt>
                <c:pt idx="5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Saa jo e-laskuja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Kevät 2009</c:v>
                </c:pt>
                <c:pt idx="1">
                  <c:v>Kevät 2010</c:v>
                </c:pt>
                <c:pt idx="2">
                  <c:v>Kevät 2011</c:v>
                </c:pt>
                <c:pt idx="3">
                  <c:v>Kevät 2012</c:v>
                </c:pt>
                <c:pt idx="4">
                  <c:v>Kevät 2013</c:v>
                </c:pt>
                <c:pt idx="5">
                  <c:v>Kevät 2014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17</c:v>
                </c:pt>
                <c:pt idx="1">
                  <c:v>21</c:v>
                </c:pt>
                <c:pt idx="2">
                  <c:v>25</c:v>
                </c:pt>
                <c:pt idx="3" formatCode="0">
                  <c:v>28</c:v>
                </c:pt>
                <c:pt idx="4" formatCode="0">
                  <c:v>37</c:v>
                </c:pt>
                <c:pt idx="5">
                  <c:v>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3525888"/>
        <c:axId val="93527424"/>
      </c:barChart>
      <c:catAx>
        <c:axId val="93525888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3527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352742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35258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16"/>
          <c:y val="0.86763137521479683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415573053368328"/>
          <c:y val="1.2811042504578948E-2"/>
          <c:w val="0.5268787182852146"/>
          <c:h val="0.7876041843690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Kyllä, tietää hyvin</c:v>
                </c:pt>
              </c:strCache>
            </c:strRef>
          </c:tx>
          <c:spPr>
            <a:solidFill>
              <a:srgbClr val="395AA8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(n=1505)</c:v>
                </c:pt>
                <c:pt idx="1">
                  <c:v>Kevät 2014 (n=1057)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45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Kyllä, tietää siitä jonkin verran</c:v>
                </c:pt>
              </c:strCache>
            </c:strRef>
          </c:tx>
          <c:spPr>
            <a:solidFill>
              <a:srgbClr val="C15086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(n=1505)</c:v>
                </c:pt>
                <c:pt idx="1">
                  <c:v>Kevät 2014 (n=1057)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33</c:v>
                </c:pt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 kuullut vain nimeltä</c:v>
                </c:pt>
              </c:strCache>
            </c:strRef>
          </c:tx>
          <c:spPr>
            <a:solidFill>
              <a:srgbClr val="01B2E5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Kevät 2013 (n=1505)</c:v>
                </c:pt>
                <c:pt idx="1">
                  <c:v>Kevät 2014 (n=1057)</c:v>
                </c:pt>
              </c:strCache>
            </c:strRef>
          </c:cat>
          <c:val>
            <c:numRef>
              <c:f>Sheet1!$D$2:$D$3</c:f>
              <c:numCache>
                <c:formatCode>0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Ei tiedä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Kevät 2013 (n=1505)</c:v>
                </c:pt>
                <c:pt idx="1">
                  <c:v>Kevät 2014 (n=1057)</c:v>
                </c:pt>
              </c:strCache>
            </c:strRef>
          </c:cat>
          <c:val>
            <c:numRef>
              <c:f>Sheet1!$E$2:$E$3</c:f>
              <c:numCache>
                <c:formatCode>0</c:formatCode>
                <c:ptCount val="2"/>
                <c:pt idx="0">
                  <c:v>8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3714304"/>
        <c:axId val="93715840"/>
      </c:barChart>
      <c:catAx>
        <c:axId val="93714304"/>
        <c:scaling>
          <c:orientation val="maxMin"/>
        </c:scaling>
        <c:delete val="0"/>
        <c:axPos val="l"/>
        <c:numFmt formatCode="mmm/yy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3715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371584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371430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334044181977527"/>
          <c:y val="0.86763137521479694"/>
          <c:w val="0.52703980752406165"/>
          <c:h val="9.6264279914651044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13"/>
          <c:y val="1.5925455554614821E-2"/>
          <c:w val="0.52719127296588453"/>
          <c:h val="0.78600250237537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21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Kevät 2003</c:v>
                </c:pt>
              </c:strCache>
            </c:strRef>
          </c:tx>
          <c:spPr>
            <a:solidFill>
              <a:srgbClr val="01B2E5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58</c:v>
                </c:pt>
                <c:pt idx="1">
                  <c:v>30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5"/>
          <c:order val="2"/>
          <c:tx>
            <c:strRef>
              <c:f>Sheet1!$H$1</c:f>
              <c:strCache>
                <c:ptCount val="1"/>
                <c:pt idx="0">
                  <c:v>Kevät 2005</c:v>
                </c:pt>
              </c:strCache>
            </c:strRef>
          </c:tx>
          <c:spPr>
            <a:solidFill>
              <a:srgbClr val="C15086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45</c:v>
                </c:pt>
                <c:pt idx="1">
                  <c:v>43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7"/>
          <c:order val="3"/>
          <c:tx>
            <c:strRef>
              <c:f>Sheet1!$J$1</c:f>
              <c:strCache>
                <c:ptCount val="1"/>
                <c:pt idx="0">
                  <c:v>Kevät 2007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39</c:v>
                </c:pt>
                <c:pt idx="1">
                  <c:v>48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</c:ser>
        <c:ser>
          <c:idx val="10"/>
          <c:order val="4"/>
          <c:tx>
            <c:strRef>
              <c:f>Sheet1!$L$1</c:f>
              <c:strCache>
                <c:ptCount val="1"/>
                <c:pt idx="0">
                  <c:v>Kevät 2009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Sheet1!$L$2:$L$5</c:f>
              <c:numCache>
                <c:formatCode>0</c:formatCode>
                <c:ptCount val="4"/>
                <c:pt idx="0">
                  <c:v>35</c:v>
                </c:pt>
                <c:pt idx="1">
                  <c:v>45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</c:ser>
        <c:ser>
          <c:idx val="11"/>
          <c:order val="5"/>
          <c:tx>
            <c:strRef>
              <c:f>Sheet1!$M$1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Sheet1!$M$2:$M$5</c:f>
              <c:numCache>
                <c:formatCode>0</c:formatCode>
                <c:ptCount val="4"/>
                <c:pt idx="0">
                  <c:v>32</c:v>
                </c:pt>
                <c:pt idx="1">
                  <c:v>52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12"/>
          <c:order val="6"/>
          <c:tx>
            <c:strRef>
              <c:f>Sheet1!$N$1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0">
                  <c:v>28</c:v>
                </c:pt>
                <c:pt idx="1">
                  <c:v>53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ser>
          <c:idx val="13"/>
          <c:order val="7"/>
          <c:tx>
            <c:strRef>
              <c:f>Sheet1!$O$1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Sheet1!$O$2:$O$5</c:f>
              <c:numCache>
                <c:formatCode>0</c:formatCode>
                <c:ptCount val="4"/>
                <c:pt idx="0">
                  <c:v>28</c:v>
                </c:pt>
                <c:pt idx="1">
                  <c:v>54</c:v>
                </c:pt>
                <c:pt idx="2">
                  <c:v>13</c:v>
                </c:pt>
                <c:pt idx="3">
                  <c:v>4</c:v>
                </c:pt>
              </c:numCache>
            </c:numRef>
          </c:val>
        </c:ser>
        <c:ser>
          <c:idx val="14"/>
          <c:order val="8"/>
          <c:tx>
            <c:strRef>
              <c:f>Sheet1!$P$1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Sheet1!$P$2:$P$5</c:f>
              <c:numCache>
                <c:formatCode>0</c:formatCode>
                <c:ptCount val="4"/>
                <c:pt idx="0">
                  <c:v>26</c:v>
                </c:pt>
                <c:pt idx="1">
                  <c:v>52</c:v>
                </c:pt>
                <c:pt idx="2">
                  <c:v>13</c:v>
                </c:pt>
                <c:pt idx="3">
                  <c:v>5</c:v>
                </c:pt>
              </c:numCache>
            </c:numRef>
          </c:val>
        </c:ser>
        <c:ser>
          <c:idx val="15"/>
          <c:order val="9"/>
          <c:tx>
            <c:strRef>
              <c:f>Sheet1!$Q$1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pankkikorttiominaisuudella/
debit-ominaisuudella *)</c:v>
                </c:pt>
                <c:pt idx="2">
                  <c:v>Visa Electron- tai muulla Electron-kortilla</c:v>
                </c:pt>
                <c:pt idx="3">
                  <c:v>Yleisluottokortilla/
luottokorttiominaisuudella/
credit-ominaisuudella **)</c:v>
                </c:pt>
              </c:strCache>
            </c:strRef>
          </c:cat>
          <c:val>
            <c:numRef>
              <c:f>Sheet1!$Q$2:$Q$5</c:f>
              <c:numCache>
                <c:formatCode>0</c:formatCode>
                <c:ptCount val="4"/>
                <c:pt idx="0">
                  <c:v>23</c:v>
                </c:pt>
                <c:pt idx="1">
                  <c:v>62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4368896"/>
        <c:axId val="94370432"/>
      </c:barChart>
      <c:catAx>
        <c:axId val="943688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43704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370432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9436889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7503871391076626"/>
          <c:y val="0.86891955709837843"/>
          <c:w val="0.52496128608923887"/>
          <c:h val="9.5182833328629646E-2"/>
        </c:manualLayout>
      </c:layout>
      <c:overlay val="0"/>
      <c:spPr>
        <a:solidFill>
          <a:schemeClr val="bg1"/>
        </a:solidFill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55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3"/>
          <c:order val="0"/>
          <c:tx>
            <c:strRef>
              <c:f>Sheet1!$O$1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(Sheet1!$A$2:$A$6;Sheet1!$A$8:$A$9)</c:f>
              <c:strCache>
                <c:ptCount val="7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Sijoitusasunnon muodossa </c:v>
                </c:pt>
                <c:pt idx="6">
                  <c:v>Säästö- ja sijoitusvakuutuksissa</c:v>
                </c:pt>
              </c:strCache>
            </c:strRef>
          </c:cat>
          <c:val>
            <c:numRef>
              <c:f>(Sheet1!$O$2:$O$6;Sheet1!$O$8:$O$9)</c:f>
              <c:numCache>
                <c:formatCode>General</c:formatCode>
                <c:ptCount val="7"/>
                <c:pt idx="0">
                  <c:v>34</c:v>
                </c:pt>
                <c:pt idx="1">
                  <c:v>29</c:v>
                </c:pt>
                <c:pt idx="2">
                  <c:v>19</c:v>
                </c:pt>
                <c:pt idx="3">
                  <c:v>17</c:v>
                </c:pt>
                <c:pt idx="4">
                  <c:v>12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ser>
          <c:idx val="14"/>
          <c:order val="1"/>
          <c:tx>
            <c:strRef>
              <c:f>Sheet1!$P$1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(Sheet1!$A$2:$A$6;Sheet1!$A$8:$A$9)</c:f>
              <c:strCache>
                <c:ptCount val="7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Sijoitusasunnon muodossa </c:v>
                </c:pt>
                <c:pt idx="6">
                  <c:v>Säästö- ja sijoitusvakuutuksissa</c:v>
                </c:pt>
              </c:strCache>
            </c:strRef>
          </c:cat>
          <c:val>
            <c:numRef>
              <c:f>(Sheet1!$P$2:$P$6;Sheet1!$P$8:$P$9)</c:f>
              <c:numCache>
                <c:formatCode>General</c:formatCode>
                <c:ptCount val="7"/>
                <c:pt idx="0">
                  <c:v>37</c:v>
                </c:pt>
                <c:pt idx="1">
                  <c:v>29</c:v>
                </c:pt>
                <c:pt idx="2">
                  <c:v>17</c:v>
                </c:pt>
                <c:pt idx="3">
                  <c:v>15</c:v>
                </c:pt>
                <c:pt idx="4">
                  <c:v>10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15"/>
          <c:order val="2"/>
          <c:tx>
            <c:strRef>
              <c:f>Sheet1!$Q$1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(Sheet1!$A$2:$A$6;Sheet1!$A$8:$A$9)</c:f>
              <c:strCache>
                <c:ptCount val="7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Sijoitusasunnon muodossa </c:v>
                </c:pt>
                <c:pt idx="6">
                  <c:v>Säästö- ja sijoitusvakuutuksissa</c:v>
                </c:pt>
              </c:strCache>
            </c:strRef>
          </c:cat>
          <c:val>
            <c:numRef>
              <c:f>(Sheet1!$Q$2:$Q$6;Sheet1!$Q$8:$Q$9)</c:f>
              <c:numCache>
                <c:formatCode>General</c:formatCode>
                <c:ptCount val="7"/>
                <c:pt idx="0">
                  <c:v>37</c:v>
                </c:pt>
                <c:pt idx="1">
                  <c:v>31</c:v>
                </c:pt>
                <c:pt idx="2">
                  <c:v>19</c:v>
                </c:pt>
                <c:pt idx="3">
                  <c:v>16</c:v>
                </c:pt>
                <c:pt idx="4">
                  <c:v>10</c:v>
                </c:pt>
                <c:pt idx="5">
                  <c:v>6</c:v>
                </c:pt>
                <c:pt idx="6">
                  <c:v>6</c:v>
                </c:pt>
              </c:numCache>
            </c:numRef>
          </c:val>
        </c:ser>
        <c:ser>
          <c:idx val="16"/>
          <c:order val="3"/>
          <c:tx>
            <c:strRef>
              <c:f>Sheet1!$R$1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(Sheet1!$A$2:$A$6;Sheet1!$A$8:$A$9)</c:f>
              <c:strCache>
                <c:ptCount val="7"/>
                <c:pt idx="0">
                  <c:v>Säästö-, sijoitus- tai muulla pankkitilillä</c:v>
                </c:pt>
                <c:pt idx="1">
                  <c:v>Käyttötilillä (esim. palkkatilillä)</c:v>
                </c:pt>
                <c:pt idx="2">
                  <c:v>Sijoitusrahastoissa</c:v>
                </c:pt>
                <c:pt idx="3">
                  <c:v>Pörssiosakkeissa</c:v>
                </c:pt>
                <c:pt idx="4">
                  <c:v>Vapaaehtoisissa yksilöllisissä eläkevakuutuksissa</c:v>
                </c:pt>
                <c:pt idx="5">
                  <c:v>Sijoitusasunnon muodossa </c:v>
                </c:pt>
                <c:pt idx="6">
                  <c:v>Säästö- ja sijoitusvakuutuksissa</c:v>
                </c:pt>
              </c:strCache>
            </c:strRef>
          </c:cat>
          <c:val>
            <c:numRef>
              <c:f>(Sheet1!$R$2:$R$6;Sheet1!$R$8:$R$9)</c:f>
              <c:numCache>
                <c:formatCode>General</c:formatCode>
                <c:ptCount val="7"/>
                <c:pt idx="0">
                  <c:v>39</c:v>
                </c:pt>
                <c:pt idx="1">
                  <c:v>36</c:v>
                </c:pt>
                <c:pt idx="2">
                  <c:v>24</c:v>
                </c:pt>
                <c:pt idx="3">
                  <c:v>16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191808"/>
        <c:axId val="35197696"/>
      </c:barChart>
      <c:catAx>
        <c:axId val="35191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197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197696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1918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03"/>
          <c:y val="0.86763137521479683"/>
          <c:w val="0.52817328610819003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09"/>
          <c:h val="0.680426934043316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15-19 (n=192)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31</c:v>
                </c:pt>
                <c:pt idx="1">
                  <c:v>39</c:v>
                </c:pt>
                <c:pt idx="2">
                  <c:v>26</c:v>
                </c:pt>
                <c:pt idx="3">
                  <c:v>3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20-24 (n=193)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57</c:v>
                </c:pt>
                <c:pt idx="2">
                  <c:v>31</c:v>
                </c:pt>
                <c:pt idx="3">
                  <c:v>2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25-34 (n=405)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</c:v>
                </c:pt>
                <c:pt idx="1">
                  <c:v>69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35-44 (n=386)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14</c:v>
                </c:pt>
                <c:pt idx="1">
                  <c:v>75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45-54 (n=447)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23</c:v>
                </c:pt>
                <c:pt idx="1">
                  <c:v>69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55-64 (n=455)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32</c:v>
                </c:pt>
                <c:pt idx="1">
                  <c:v>60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65-74 (n=316)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Käteisellä</c:v>
                </c:pt>
                <c:pt idx="1">
                  <c:v>Pankkikortilla/
pankkikorttiomin./
debit-omin.</c:v>
                </c:pt>
                <c:pt idx="2">
                  <c:v>Visa Electron-/
muulla Electron-kortilla</c:v>
                </c:pt>
                <c:pt idx="3">
                  <c:v>Yleisluottokortilla/
luottokorttiomin./
credit-omin.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38</c:v>
                </c:pt>
                <c:pt idx="1">
                  <c:v>49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3841664"/>
        <c:axId val="93851648"/>
      </c:barChart>
      <c:catAx>
        <c:axId val="9384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38516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3851648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384166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772366226199281"/>
          <c:y val="0.86763137521479761"/>
          <c:w val="0.72949854872031372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46"/>
          <c:y val="1.5925455554614821E-2"/>
          <c:w val="0.5271912729658853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Kyllä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1B2E5"/>
              </a:solidFill>
            </c:spPr>
          </c:dPt>
          <c:dPt>
            <c:idx val="1"/>
            <c:invertIfNegative val="0"/>
            <c:bubble3D val="0"/>
            <c:spPr>
              <a:solidFill>
                <a:srgbClr val="C15086"/>
              </a:solidFill>
            </c:spPr>
          </c:dPt>
          <c:cat>
            <c:strRef>
              <c:f>Sheet1!$E$1:$O$1</c:f>
              <c:strCache>
                <c:ptCount val="11"/>
                <c:pt idx="0">
                  <c:v>Kevät 2008</c:v>
                </c:pt>
                <c:pt idx="1">
                  <c:v>Kevät 2013</c:v>
                </c:pt>
                <c:pt idx="2">
                  <c:v>Kevät 2014</c:v>
                </c:pt>
                <c:pt idx="4">
                  <c:v>15-17 -vuotiaat</c:v>
                </c:pt>
                <c:pt idx="5">
                  <c:v>18-24 -vuotiaat</c:v>
                </c:pt>
                <c:pt idx="6">
                  <c:v>25-34 -vuotiaat</c:v>
                </c:pt>
                <c:pt idx="7">
                  <c:v>35-44 -vuotiaat</c:v>
                </c:pt>
                <c:pt idx="8">
                  <c:v>45-54 -vuotiaat</c:v>
                </c:pt>
                <c:pt idx="9">
                  <c:v>55-64 -vuotiaat</c:v>
                </c:pt>
                <c:pt idx="10">
                  <c:v>65-74 -vuotiaat</c:v>
                </c:pt>
              </c:strCache>
            </c:strRef>
          </c:cat>
          <c:val>
            <c:numRef>
              <c:f>Sheet1!$E$2:$O$2</c:f>
              <c:numCache>
                <c:formatCode>0</c:formatCode>
                <c:ptCount val="11"/>
                <c:pt idx="0" formatCode="General">
                  <c:v>93</c:v>
                </c:pt>
                <c:pt idx="1">
                  <c:v>97</c:v>
                </c:pt>
                <c:pt idx="2" formatCode="General">
                  <c:v>97</c:v>
                </c:pt>
                <c:pt idx="4">
                  <c:v>92</c:v>
                </c:pt>
                <c:pt idx="5" formatCode="General">
                  <c:v>98</c:v>
                </c:pt>
                <c:pt idx="6" formatCode="General">
                  <c:v>99</c:v>
                </c:pt>
                <c:pt idx="7" formatCode="General">
                  <c:v>97</c:v>
                </c:pt>
                <c:pt idx="8" formatCode="General">
                  <c:v>98</c:v>
                </c:pt>
                <c:pt idx="9" formatCode="General">
                  <c:v>96</c:v>
                </c:pt>
                <c:pt idx="10" formatCode="General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2153728"/>
        <c:axId val="92155264"/>
      </c:barChart>
      <c:catAx>
        <c:axId val="92153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21552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155264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921537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Maksukortissa on lähimaksuominaisuus</c:v>
                </c:pt>
                <c:pt idx="1">
                  <c:v>Maksukortissa ei ole lähimaksuominaisuutta</c:v>
                </c:pt>
                <c:pt idx="2">
                  <c:v>Ei tiedä, onko kortissa 
lähimaksuominaisuutta / ei osaa sanoa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86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2307840"/>
        <c:axId val="92310528"/>
      </c:barChart>
      <c:catAx>
        <c:axId val="92307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23105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310528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92307840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7"/>
          <c:y val="1.5925455554614821E-2"/>
          <c:w val="0.52719127296588575"/>
          <c:h val="0.7860025023753756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On käyttänyt</c:v>
                </c:pt>
                <c:pt idx="1">
                  <c:v>Ei ole käyttänyt</c:v>
                </c:pt>
                <c:pt idx="2">
                  <c:v>Ei osaa sanoa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22</c:v>
                </c:pt>
                <c:pt idx="1">
                  <c:v>76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2243072"/>
        <c:axId val="92250112"/>
      </c:barChart>
      <c:catAx>
        <c:axId val="922430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2250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250112"/>
        <c:scaling>
          <c:orientation val="minMax"/>
          <c:max val="100"/>
          <c:min val="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9224307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384317585302052"/>
          <c:y val="1.5925455554614821E-2"/>
          <c:w val="0.52719127296588553"/>
          <c:h val="0.78600250237537561"/>
        </c:manualLayout>
      </c:layout>
      <c:barChart>
        <c:barDir val="bar"/>
        <c:grouping val="stack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Tavallisin käteisen nostotapa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Pankin konttorista</c:v>
                </c:pt>
                <c:pt idx="4">
                  <c:v>2013</c:v>
                </c:pt>
                <c:pt idx="5">
                  <c:v>2014</c:v>
                </c:pt>
                <c:pt idx="6">
                  <c:v>Kaupan kassalta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Sheet1!$B$2:$J$2</c:f>
              <c:numCache>
                <c:formatCode>0</c:formatCode>
                <c:ptCount val="9"/>
                <c:pt idx="1">
                  <c:v>89.25</c:v>
                </c:pt>
                <c:pt idx="2" formatCode="General">
                  <c:v>92</c:v>
                </c:pt>
                <c:pt idx="4">
                  <c:v>3.63</c:v>
                </c:pt>
                <c:pt idx="5" formatCode="General">
                  <c:v>3</c:v>
                </c:pt>
                <c:pt idx="7">
                  <c:v>0.54</c:v>
                </c:pt>
                <c:pt idx="8" formatCode="General">
                  <c:v>1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Muut käytetyt nostotavat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Pankin konttorista</c:v>
                </c:pt>
                <c:pt idx="4">
                  <c:v>2013</c:v>
                </c:pt>
                <c:pt idx="5">
                  <c:v>2014</c:v>
                </c:pt>
                <c:pt idx="6">
                  <c:v>Kaupan kassalta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1">
                  <c:v>1</c:v>
                </c:pt>
                <c:pt idx="2">
                  <c:v>1</c:v>
                </c:pt>
                <c:pt idx="4">
                  <c:v>18</c:v>
                </c:pt>
                <c:pt idx="5">
                  <c:v>13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Yhteensä</c:v>
                </c:pt>
              </c:strCache>
            </c:strRef>
          </c:tx>
          <c:spPr>
            <a:noFill/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fi-FI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Sheet1!$B$1:$J$1</c:f>
              <c:strCache>
                <c:ptCount val="9"/>
                <c:pt idx="0">
                  <c:v>Automaatista</c:v>
                </c:pt>
                <c:pt idx="1">
                  <c:v>2013</c:v>
                </c:pt>
                <c:pt idx="2">
                  <c:v>2014</c:v>
                </c:pt>
                <c:pt idx="3">
                  <c:v>Pankin konttorista</c:v>
                </c:pt>
                <c:pt idx="4">
                  <c:v>2013</c:v>
                </c:pt>
                <c:pt idx="5">
                  <c:v>2014</c:v>
                </c:pt>
                <c:pt idx="6">
                  <c:v>Kaupan kassalta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Sheet1!$B$4:$J$4</c:f>
              <c:numCache>
                <c:formatCode>0</c:formatCode>
                <c:ptCount val="9"/>
                <c:pt idx="1">
                  <c:v>90.29</c:v>
                </c:pt>
                <c:pt idx="2" formatCode="General">
                  <c:v>93</c:v>
                </c:pt>
                <c:pt idx="4">
                  <c:v>21.84</c:v>
                </c:pt>
                <c:pt idx="5" formatCode="General">
                  <c:v>16</c:v>
                </c:pt>
                <c:pt idx="7">
                  <c:v>6.5</c:v>
                </c:pt>
                <c:pt idx="8" formatCode="General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93942528"/>
        <c:axId val="93944064"/>
      </c:barChart>
      <c:catAx>
        <c:axId val="939425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39440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394406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9394252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3748393482064743"/>
          <c:y val="0.87056867891513567"/>
          <c:w val="0.52662532808398965"/>
          <c:h val="9.3589027178054451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36539035054576"/>
          <c:y val="3.9829113087482805E-2"/>
          <c:w val="0.77174199166032953"/>
          <c:h val="0.68042693404331667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15-19 (n=192)</c:v>
                </c:pt>
              </c:strCache>
            </c:strRef>
          </c:tx>
          <c:spPr>
            <a:solidFill>
              <a:srgbClr val="395AA8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</c:v>
                </c:pt>
                <c:pt idx="1">
                  <c:v>2</c:v>
                </c:pt>
                <c:pt idx="2">
                  <c:v>0.5</c:v>
                </c:pt>
                <c:pt idx="3">
                  <c:v>5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20-24 (n=193)</c:v>
                </c:pt>
              </c:strCache>
            </c:strRef>
          </c:tx>
          <c:spPr>
            <a:solidFill>
              <a:srgbClr val="C15086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93</c:v>
                </c:pt>
                <c:pt idx="1">
                  <c:v>0</c:v>
                </c:pt>
                <c:pt idx="2">
                  <c:v>0.5</c:v>
                </c:pt>
                <c:pt idx="3">
                  <c:v>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25-34 (n=405)</c:v>
                </c:pt>
              </c:strCache>
            </c:strRef>
          </c:tx>
          <c:spPr>
            <a:solidFill>
              <a:srgbClr val="01B2E5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94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35-44 (n=386)</c:v>
                </c:pt>
              </c:strCache>
            </c:strRef>
          </c:tx>
          <c:spPr>
            <a:solidFill>
              <a:srgbClr val="FDB930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93</c:v>
                </c:pt>
                <c:pt idx="1">
                  <c:v>0</c:v>
                </c:pt>
                <c:pt idx="2">
                  <c:v>0.8</c:v>
                </c:pt>
                <c:pt idx="3">
                  <c:v>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45-54 (n=447)</c:v>
                </c:pt>
              </c:strCache>
            </c:strRef>
          </c:tx>
          <c:spPr>
            <a:solidFill>
              <a:srgbClr val="8DCED2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91</c:v>
                </c:pt>
                <c:pt idx="1">
                  <c:v>2</c:v>
                </c:pt>
                <c:pt idx="2">
                  <c:v>0.7</c:v>
                </c:pt>
                <c:pt idx="3">
                  <c:v>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55-64 (n=455)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1.3</c:v>
                </c:pt>
                <c:pt idx="3">
                  <c:v>3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65-74 (n=316)</c:v>
                </c:pt>
              </c:strCache>
            </c:strRef>
          </c:tx>
          <c:spPr>
            <a:solidFill>
              <a:srgbClr val="395AA8">
                <a:lumMod val="60000"/>
                <a:lumOff val="40000"/>
              </a:srgbClr>
            </a:solidFill>
          </c:spPr>
          <c:invertIfNegative val="0"/>
          <c:dLbls>
            <c:dLbl>
              <c:idx val="2"/>
              <c:spPr/>
              <c:txPr>
                <a:bodyPr rot="-5400000" vert="horz"/>
                <a:lstStyle/>
                <a:p>
                  <a:pPr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Automaatista</c:v>
                </c:pt>
                <c:pt idx="1">
                  <c:v>Pankin 
konttorista</c:v>
                </c:pt>
                <c:pt idx="2">
                  <c:v>Kaupan kassalta</c:v>
                </c:pt>
                <c:pt idx="3">
                  <c:v>En juuri koskaan nosta käteistä rahaa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89</c:v>
                </c:pt>
                <c:pt idx="1">
                  <c:v>8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4076288"/>
        <c:axId val="94098560"/>
      </c:barChart>
      <c:catAx>
        <c:axId val="9407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4098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098560"/>
        <c:scaling>
          <c:orientation val="minMax"/>
          <c:max val="100"/>
        </c:scaling>
        <c:delete val="0"/>
        <c:axPos val="r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407628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772366226199281"/>
          <c:y val="0.86763137521479783"/>
          <c:w val="0.73227632680187305"/>
          <c:h val="9.632375988972601E-2"/>
        </c:manualLayout>
      </c:layout>
      <c:overlay val="0"/>
      <c:spPr>
        <a:solidFill>
          <a:schemeClr val="bg1"/>
        </a:solidFill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044"/>
          <c:y val="1.2811042504578957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Sheet1!$B$1:$R$1</c:f>
              <c:strCache>
                <c:ptCount val="17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15-17 vuotta</c:v>
                </c:pt>
                <c:pt idx="5">
                  <c:v>18-19 vuotta</c:v>
                </c:pt>
                <c:pt idx="6">
                  <c:v>20-24 vuotta</c:v>
                </c:pt>
                <c:pt idx="7">
                  <c:v>25-28 vuotta</c:v>
                </c:pt>
                <c:pt idx="8">
                  <c:v>29-34 vuotta</c:v>
                </c:pt>
                <c:pt idx="9">
                  <c:v>35-39 vuotta</c:v>
                </c:pt>
                <c:pt idx="10">
                  <c:v>40-44 vuotta</c:v>
                </c:pt>
                <c:pt idx="11">
                  <c:v>45-49 vuotta</c:v>
                </c:pt>
                <c:pt idx="12">
                  <c:v>50-54 vuotta</c:v>
                </c:pt>
                <c:pt idx="13">
                  <c:v>55-59 vuotta</c:v>
                </c:pt>
                <c:pt idx="14">
                  <c:v>60-64 vuotta</c:v>
                </c:pt>
                <c:pt idx="15">
                  <c:v>65-69 vuotta</c:v>
                </c:pt>
                <c:pt idx="16">
                  <c:v>70-74 vuotta</c:v>
                </c:pt>
              </c:strCache>
            </c:strRef>
          </c:cat>
          <c:val>
            <c:numRef>
              <c:f>Sheet1!$B$2:$R$2</c:f>
              <c:numCache>
                <c:formatCode>0</c:formatCode>
                <c:ptCount val="17"/>
                <c:pt idx="1">
                  <c:v>49</c:v>
                </c:pt>
                <c:pt idx="2">
                  <c:v>51</c:v>
                </c:pt>
                <c:pt idx="4">
                  <c:v>4</c:v>
                </c:pt>
                <c:pt idx="5">
                  <c:v>4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10</c:v>
                </c:pt>
                <c:pt idx="15">
                  <c:v>7</c:v>
                </c:pt>
                <c:pt idx="1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94206208"/>
        <c:axId val="94213248"/>
      </c:barChart>
      <c:catAx>
        <c:axId val="94206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942132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421324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9420620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056"/>
          <c:y val="1.2811042504578955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25399">
              <a:noFill/>
            </a:ln>
          </c:spPr>
          <c:invertIfNegative val="0"/>
          <c:dLbls>
            <c:spPr>
              <a:noFill/>
              <a:ln w="2539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Sheet1!$S$1:$AD$1</c:f>
              <c:strCache>
                <c:ptCount val="12"/>
                <c:pt idx="0">
                  <c:v>ASUINPAIKKAKUNNAN TYYPPI</c:v>
                </c:pt>
                <c:pt idx="1">
                  <c:v>Suur-Helsinki</c:v>
                </c:pt>
                <c:pt idx="2">
                  <c:v>Tampere, Turku</c:v>
                </c:pt>
                <c:pt idx="3">
                  <c:v>Yli 50.000 asukkaan kaupunki</c:v>
                </c:pt>
                <c:pt idx="4">
                  <c:v>Alle 50.000 asukkaan kaupunki</c:v>
                </c:pt>
                <c:pt idx="5">
                  <c:v>Maalaiskunta</c:v>
                </c:pt>
                <c:pt idx="6">
                  <c:v>ASUMISMUOTO</c:v>
                </c:pt>
                <c:pt idx="7">
                  <c:v>Omistusasunto</c:v>
                </c:pt>
                <c:pt idx="8">
                  <c:v>Vuokra-asunto/Työsuhdeasunto</c:v>
                </c:pt>
                <c:pt idx="9">
                  <c:v>Asumioikeus-/Osaomistusasunto</c:v>
                </c:pt>
                <c:pt idx="10">
                  <c:v>Opiskelija-asuntola/-asunto</c:v>
                </c:pt>
                <c:pt idx="11">
                  <c:v>Muu</c:v>
                </c:pt>
              </c:strCache>
            </c:strRef>
          </c:cat>
          <c:val>
            <c:numRef>
              <c:f>Sheet1!$S$2:$AD$2</c:f>
              <c:numCache>
                <c:formatCode>0</c:formatCode>
                <c:ptCount val="12"/>
                <c:pt idx="1">
                  <c:v>19</c:v>
                </c:pt>
                <c:pt idx="2">
                  <c:v>8</c:v>
                </c:pt>
                <c:pt idx="3">
                  <c:v>24</c:v>
                </c:pt>
                <c:pt idx="4">
                  <c:v>28</c:v>
                </c:pt>
                <c:pt idx="5">
                  <c:v>22</c:v>
                </c:pt>
                <c:pt idx="7">
                  <c:v>73</c:v>
                </c:pt>
                <c:pt idx="8">
                  <c:v>23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01124352"/>
        <c:axId val="101180544"/>
      </c:barChart>
      <c:catAx>
        <c:axId val="101124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1180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01180544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1011243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+mn-lt"/>
          <a:ea typeface="Tahoma"/>
          <a:cs typeface="Tahoma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79199475065811"/>
          <c:y val="1.2811042504578938E-2"/>
          <c:w val="0.52819280402449764"/>
          <c:h val="0.78760418436904034"/>
        </c:manualLayout>
      </c:layout>
      <c:barChart>
        <c:barDir val="bar"/>
        <c:grouping val="clustered"/>
        <c:varyColors val="0"/>
        <c:ser>
          <c:idx val="4"/>
          <c:order val="0"/>
          <c:spPr>
            <a:solidFill>
              <a:schemeClr val="accent1"/>
            </a:solidFill>
          </c:spPr>
          <c:invertIfNegative val="0"/>
          <c:cat>
            <c:strRef>
              <c:f>(Sheet1!$G$1;Sheet1!$I$1:$P$1)</c:f>
              <c:strCache>
                <c:ptCount val="9"/>
                <c:pt idx="0">
                  <c:v>Kevät 2006</c:v>
                </c:pt>
                <c:pt idx="1">
                  <c:v>Kevät 2007</c:v>
                </c:pt>
                <c:pt idx="2">
                  <c:v>Kevät 2008</c:v>
                </c:pt>
                <c:pt idx="3">
                  <c:v>Kevät 2009</c:v>
                </c:pt>
                <c:pt idx="4">
                  <c:v>Kevät 2010</c:v>
                </c:pt>
                <c:pt idx="5">
                  <c:v>Kevät 2011</c:v>
                </c:pt>
                <c:pt idx="6">
                  <c:v>Kevät 2012</c:v>
                </c:pt>
                <c:pt idx="7">
                  <c:v>Kevät 2013</c:v>
                </c:pt>
                <c:pt idx="8">
                  <c:v>Kevät 2014</c:v>
                </c:pt>
              </c:strCache>
            </c:strRef>
          </c:cat>
          <c:val>
            <c:numRef>
              <c:f>(Sheet1!$G$2;Sheet1!$I$2:$P$2)</c:f>
              <c:numCache>
                <c:formatCode>General</c:formatCode>
                <c:ptCount val="9"/>
                <c:pt idx="0">
                  <c:v>39</c:v>
                </c:pt>
                <c:pt idx="1">
                  <c:v>43</c:v>
                </c:pt>
                <c:pt idx="2">
                  <c:v>44</c:v>
                </c:pt>
                <c:pt idx="3">
                  <c:v>48</c:v>
                </c:pt>
                <c:pt idx="4" formatCode="0">
                  <c:v>51</c:v>
                </c:pt>
                <c:pt idx="5" formatCode="0">
                  <c:v>43</c:v>
                </c:pt>
                <c:pt idx="6" formatCode="0">
                  <c:v>46</c:v>
                </c:pt>
                <c:pt idx="7">
                  <c:v>48</c:v>
                </c:pt>
                <c:pt idx="8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280384"/>
        <c:axId val="35281920"/>
      </c:barChart>
      <c:catAx>
        <c:axId val="35280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281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281920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5280384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78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0"/>
          <c:order val="0"/>
          <c:tx>
            <c:strRef>
              <c:f>Sheet1!$M$1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Sheet1!$M$2:$M$8</c:f>
              <c:numCache>
                <c:formatCode>General</c:formatCode>
                <c:ptCount val="7"/>
                <c:pt idx="0">
                  <c:v>20</c:v>
                </c:pt>
                <c:pt idx="1">
                  <c:v>11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</c:ser>
        <c:ser>
          <c:idx val="11"/>
          <c:order val="1"/>
          <c:tx>
            <c:strRef>
              <c:f>Sheet1!$N$1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Sheet1!$N$2:$N$8</c:f>
              <c:numCache>
                <c:formatCode>General</c:formatCode>
                <c:ptCount val="7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2"/>
          <c:order val="2"/>
          <c:tx>
            <c:strRef>
              <c:f>Sheet1!$O$1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Sheet1!$O$2:$O$8</c:f>
              <c:numCache>
                <c:formatCode>General</c:formatCode>
                <c:ptCount val="7"/>
                <c:pt idx="0">
                  <c:v>26</c:v>
                </c:pt>
                <c:pt idx="1">
                  <c:v>13</c:v>
                </c:pt>
                <c:pt idx="2">
                  <c:v>10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ser>
          <c:idx val="14"/>
          <c:order val="3"/>
          <c:tx>
            <c:strRef>
              <c:f>Sheet1!$P$1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Säästö-, sijoitus- tai muulle pankkitilille</c:v>
                </c:pt>
                <c:pt idx="1">
                  <c:v>Käyttötilille (esim. palkka-, eläke- tms. tili)</c:v>
                </c:pt>
                <c:pt idx="2">
                  <c:v>Sijoitusrahastoihin</c:v>
                </c:pt>
                <c:pt idx="3">
                  <c:v>Pörssiosakkeisiin</c:v>
                </c:pt>
                <c:pt idx="4">
                  <c:v>Vapaaehtoisiin yksilöllisiin eläkevakuutuksiin</c:v>
                </c:pt>
                <c:pt idx="5">
                  <c:v>Sijoitusasunnon ostamiseen </c:v>
                </c:pt>
                <c:pt idx="6">
                  <c:v>Säästö- ja sijoitusvakuutuksiin</c:v>
                </c:pt>
              </c:strCache>
            </c:strRef>
          </c:cat>
          <c:val>
            <c:numRef>
              <c:f>Sheet1!$P$2:$P$8</c:f>
              <c:numCache>
                <c:formatCode>General</c:formatCode>
                <c:ptCount val="7"/>
                <c:pt idx="0">
                  <c:v>24</c:v>
                </c:pt>
                <c:pt idx="1">
                  <c:v>14</c:v>
                </c:pt>
                <c:pt idx="2">
                  <c:v>13</c:v>
                </c:pt>
                <c:pt idx="3">
                  <c:v>7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6967936"/>
        <c:axId val="36969472"/>
      </c:barChart>
      <c:catAx>
        <c:axId val="36967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69694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969472"/>
        <c:scaling>
          <c:orientation val="minMax"/>
          <c:max val="6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36967936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25"/>
          <c:y val="0.86763137521479705"/>
          <c:w val="0.52817328610819003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78"/>
          <c:y val="1.2811042504578938E-2"/>
          <c:w val="0.52641694295898256"/>
          <c:h val="0.78760418436904034"/>
        </c:manualLayout>
      </c:layout>
      <c:barChart>
        <c:barDir val="bar"/>
        <c:grouping val="clustered"/>
        <c:varyColors val="0"/>
        <c:ser>
          <c:idx val="11"/>
          <c:order val="0"/>
          <c:tx>
            <c:strRef>
              <c:f>Sheet1!$C$1</c:f>
              <c:strCache>
                <c:ptCount val="1"/>
                <c:pt idx="0">
                  <c:v>Kevät 2010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(Sheet1!$A$2:$A$7;Sheet1!$A$9;Sheet1!$A$11)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(Sheet1!$C$2:$C$7;Sheet1!$C$9;Sheet1!$C$11)</c:f>
              <c:numCache>
                <c:formatCode>General</c:formatCode>
                <c:ptCount val="8"/>
                <c:pt idx="0">
                  <c:v>56</c:v>
                </c:pt>
                <c:pt idx="1">
                  <c:v>24</c:v>
                </c:pt>
                <c:pt idx="2">
                  <c:v>28</c:v>
                </c:pt>
                <c:pt idx="3">
                  <c:v>17</c:v>
                </c:pt>
                <c:pt idx="4">
                  <c:v>10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2"/>
          <c:order val="1"/>
          <c:tx>
            <c:strRef>
              <c:f>Sheet1!$D$1</c:f>
              <c:strCache>
                <c:ptCount val="1"/>
                <c:pt idx="0">
                  <c:v>Kevät 2011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(Sheet1!$A$2:$A$7;Sheet1!$A$9;Sheet1!$A$11)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(Sheet1!$D$2:$D$7;Sheet1!$D$9;Sheet1!$D$11)</c:f>
              <c:numCache>
                <c:formatCode>General</c:formatCode>
                <c:ptCount val="8"/>
                <c:pt idx="0">
                  <c:v>52</c:v>
                </c:pt>
                <c:pt idx="1">
                  <c:v>26</c:v>
                </c:pt>
                <c:pt idx="2">
                  <c:v>23</c:v>
                </c:pt>
                <c:pt idx="3">
                  <c:v>17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3"/>
          <c:order val="2"/>
          <c:tx>
            <c:strRef>
              <c:f>Sheet1!$E$1</c:f>
              <c:strCache>
                <c:ptCount val="1"/>
                <c:pt idx="0">
                  <c:v>Kevät 2012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(Sheet1!$A$2:$A$7;Sheet1!$A$9;Sheet1!$A$11)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(Sheet1!$E$2:$E$7;Sheet1!$E$9;Sheet1!$E$11)</c:f>
              <c:numCache>
                <c:formatCode>General</c:formatCode>
                <c:ptCount val="8"/>
                <c:pt idx="0">
                  <c:v>55</c:v>
                </c:pt>
                <c:pt idx="1">
                  <c:v>20</c:v>
                </c:pt>
                <c:pt idx="2">
                  <c:v>25</c:v>
                </c:pt>
                <c:pt idx="3">
                  <c:v>18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0"/>
          <c:order val="3"/>
          <c:tx>
            <c:strRef>
              <c:f>Sheet1!$F$1</c:f>
              <c:strCache>
                <c:ptCount val="1"/>
                <c:pt idx="0">
                  <c:v>Kevät 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(Sheet1!$A$2:$A$7;Sheet1!$A$9;Sheet1!$A$11)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(Sheet1!$F$2:$F$7;Sheet1!$F$9;Sheet1!$F$11)</c:f>
              <c:numCache>
                <c:formatCode>General</c:formatCode>
                <c:ptCount val="8"/>
                <c:pt idx="0">
                  <c:v>56</c:v>
                </c:pt>
                <c:pt idx="1">
                  <c:v>21</c:v>
                </c:pt>
                <c:pt idx="2">
                  <c:v>23</c:v>
                </c:pt>
                <c:pt idx="3">
                  <c:v>19</c:v>
                </c:pt>
                <c:pt idx="4">
                  <c:v>9</c:v>
                </c:pt>
                <c:pt idx="5">
                  <c:v>6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1"/>
          <c:order val="4"/>
          <c:tx>
            <c:strRef>
              <c:f>Sheet1!$G$1</c:f>
              <c:strCache>
                <c:ptCount val="1"/>
                <c:pt idx="0">
                  <c:v>Kevät 2014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(Sheet1!$A$2:$A$7;Sheet1!$A$9;Sheet1!$A$11)</c:f>
              <c:strCache>
                <c:ptCount val="8"/>
                <c:pt idx="0">
                  <c:v>Vararahastoksi tai pahanpäivän varalle</c:v>
                </c:pt>
                <c:pt idx="1">
                  <c:v>Eläkeaikoja varten</c:v>
                </c:pt>
                <c:pt idx="2">
                  <c:v>Erilaisten kulutustavaroiden hankkimiseksi</c:v>
                </c:pt>
                <c:pt idx="3">
                  <c:v>Asunnon hankintaa varten</c:v>
                </c:pt>
                <c:pt idx="4">
                  <c:v>Perinnöksi</c:v>
                </c:pt>
                <c:pt idx="5">
                  <c:v>Lomamatkaan</c:v>
                </c:pt>
                <c:pt idx="6">
                  <c:v>Remonttiin</c:v>
                </c:pt>
                <c:pt idx="7">
                  <c:v>Opiskeluun</c:v>
                </c:pt>
              </c:strCache>
            </c:strRef>
          </c:cat>
          <c:val>
            <c:numRef>
              <c:f>(Sheet1!$G$2:$G$7;Sheet1!$G$9;Sheet1!$G$11)</c:f>
              <c:numCache>
                <c:formatCode>General</c:formatCode>
                <c:ptCount val="8"/>
                <c:pt idx="0">
                  <c:v>57</c:v>
                </c:pt>
                <c:pt idx="1">
                  <c:v>26</c:v>
                </c:pt>
                <c:pt idx="2">
                  <c:v>24</c:v>
                </c:pt>
                <c:pt idx="3">
                  <c:v>20</c:v>
                </c:pt>
                <c:pt idx="4">
                  <c:v>12</c:v>
                </c:pt>
                <c:pt idx="5">
                  <c:v>5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5889152"/>
        <c:axId val="35890688"/>
      </c:barChart>
      <c:catAx>
        <c:axId val="35889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5890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890688"/>
        <c:scaling>
          <c:orientation val="minMax"/>
          <c:max val="100"/>
        </c:scaling>
        <c:delete val="0"/>
        <c:axPos val="b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35889152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25"/>
          <c:y val="0.86763137521479705"/>
          <c:w val="0.52679445831085536"/>
          <c:h val="9.632375988972601E-2"/>
        </c:manualLayout>
      </c:layout>
      <c:overlay val="0"/>
      <c:spPr>
        <a:noFill/>
        <a:ln w="25399">
          <a:noFill/>
        </a:ln>
      </c:spPr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62230693595155"/>
          <c:y val="1.2811042504578938E-2"/>
          <c:w val="0.52641694295898256"/>
          <c:h val="0.78760418436904034"/>
        </c:manualLayout>
      </c:layout>
      <c:barChart>
        <c:barDir val="bar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Paljon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Sheet1!$B$32:$B$61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TUOTTO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RAHAKSI MUUTAMISEN HELPPOUS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VAIVATTOMUUS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SIJOITUSKOHTEEN RISKITTÖMYYS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TURVALLISUUS</c:v>
                </c:pt>
              </c:strCache>
            </c:strRef>
          </c:cat>
          <c:val>
            <c:numRef>
              <c:f>Sheet1!$C$32:$C$61</c:f>
              <c:numCache>
                <c:formatCode>General</c:formatCode>
                <c:ptCount val="30"/>
                <c:pt idx="0">
                  <c:v>38</c:v>
                </c:pt>
                <c:pt idx="1">
                  <c:v>39</c:v>
                </c:pt>
                <c:pt idx="2">
                  <c:v>39</c:v>
                </c:pt>
                <c:pt idx="3">
                  <c:v>43</c:v>
                </c:pt>
                <c:pt idx="4">
                  <c:v>44</c:v>
                </c:pt>
                <c:pt idx="6">
                  <c:v>41</c:v>
                </c:pt>
                <c:pt idx="7">
                  <c:v>41</c:v>
                </c:pt>
                <c:pt idx="8">
                  <c:v>43</c:v>
                </c:pt>
                <c:pt idx="9">
                  <c:v>44</c:v>
                </c:pt>
                <c:pt idx="10">
                  <c:v>43</c:v>
                </c:pt>
                <c:pt idx="12">
                  <c:v>46</c:v>
                </c:pt>
                <c:pt idx="13">
                  <c:v>49</c:v>
                </c:pt>
                <c:pt idx="14">
                  <c:v>47</c:v>
                </c:pt>
                <c:pt idx="15">
                  <c:v>46</c:v>
                </c:pt>
                <c:pt idx="16">
                  <c:v>48</c:v>
                </c:pt>
                <c:pt idx="18">
                  <c:v>52</c:v>
                </c:pt>
                <c:pt idx="19">
                  <c:v>58</c:v>
                </c:pt>
                <c:pt idx="20">
                  <c:v>60</c:v>
                </c:pt>
                <c:pt idx="21">
                  <c:v>62</c:v>
                </c:pt>
                <c:pt idx="22">
                  <c:v>60</c:v>
                </c:pt>
                <c:pt idx="24">
                  <c:v>66</c:v>
                </c:pt>
                <c:pt idx="25">
                  <c:v>70</c:v>
                </c:pt>
                <c:pt idx="26">
                  <c:v>70</c:v>
                </c:pt>
                <c:pt idx="27">
                  <c:v>72</c:v>
                </c:pt>
                <c:pt idx="28">
                  <c:v>72</c:v>
                </c:pt>
              </c:numCache>
            </c:numRef>
          </c:val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Jonkin verran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Sheet1!$B$32:$B$61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TUOTTO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RAHAKSI MUUTAMISEN HELPPOUS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VAIVATTOMUUS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SIJOITUSKOHTEEN RISKITTÖMYYS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TURVALLISUUS</c:v>
                </c:pt>
              </c:strCache>
            </c:strRef>
          </c:cat>
          <c:val>
            <c:numRef>
              <c:f>Sheet1!$D$32:$D$61</c:f>
              <c:numCache>
                <c:formatCode>General</c:formatCode>
                <c:ptCount val="30"/>
                <c:pt idx="0">
                  <c:v>48</c:v>
                </c:pt>
                <c:pt idx="1">
                  <c:v>47</c:v>
                </c:pt>
                <c:pt idx="2">
                  <c:v>46</c:v>
                </c:pt>
                <c:pt idx="3">
                  <c:v>43</c:v>
                </c:pt>
                <c:pt idx="4">
                  <c:v>45</c:v>
                </c:pt>
                <c:pt idx="6">
                  <c:v>43</c:v>
                </c:pt>
                <c:pt idx="7">
                  <c:v>42</c:v>
                </c:pt>
                <c:pt idx="8">
                  <c:v>42</c:v>
                </c:pt>
                <c:pt idx="9">
                  <c:v>40</c:v>
                </c:pt>
                <c:pt idx="10">
                  <c:v>43</c:v>
                </c:pt>
                <c:pt idx="12">
                  <c:v>42</c:v>
                </c:pt>
                <c:pt idx="13">
                  <c:v>39</c:v>
                </c:pt>
                <c:pt idx="14">
                  <c:v>42</c:v>
                </c:pt>
                <c:pt idx="15">
                  <c:v>41</c:v>
                </c:pt>
                <c:pt idx="16">
                  <c:v>43</c:v>
                </c:pt>
                <c:pt idx="18">
                  <c:v>37</c:v>
                </c:pt>
                <c:pt idx="19">
                  <c:v>33</c:v>
                </c:pt>
                <c:pt idx="20">
                  <c:v>32</c:v>
                </c:pt>
                <c:pt idx="21">
                  <c:v>29</c:v>
                </c:pt>
                <c:pt idx="22">
                  <c:v>32</c:v>
                </c:pt>
                <c:pt idx="24">
                  <c:v>27</c:v>
                </c:pt>
                <c:pt idx="25">
                  <c:v>23</c:v>
                </c:pt>
                <c:pt idx="26">
                  <c:v>24</c:v>
                </c:pt>
                <c:pt idx="27">
                  <c:v>21</c:v>
                </c:pt>
                <c:pt idx="28">
                  <c:v>23</c:v>
                </c:pt>
              </c:numCache>
            </c:numRef>
          </c:val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Ei lainkaan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Sheet1!$B$32:$B$61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TUOTTO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RAHAKSI MUUTAMISEN HELPPOUS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VAIVATTOMUUS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SIJOITUSKOHTEEN RISKITTÖMYYS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TURVALLISUUS</c:v>
                </c:pt>
              </c:strCache>
            </c:strRef>
          </c:cat>
          <c:val>
            <c:numRef>
              <c:f>Sheet1!$E$32:$E$61</c:f>
              <c:numCache>
                <c:formatCode>General</c:formatCode>
                <c:ptCount val="30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  <c:pt idx="6">
                  <c:v>14</c:v>
                </c:pt>
                <c:pt idx="7">
                  <c:v>15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11</c:v>
                </c:pt>
                <c:pt idx="16">
                  <c:v>9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7</c:v>
                </c:pt>
                <c:pt idx="24">
                  <c:v>5</c:v>
                </c:pt>
                <c:pt idx="25">
                  <c:v>6</c:v>
                </c:pt>
                <c:pt idx="26">
                  <c:v>5</c:v>
                </c:pt>
                <c:pt idx="27">
                  <c:v>5</c:v>
                </c:pt>
                <c:pt idx="28">
                  <c:v>4</c:v>
                </c:pt>
              </c:numCache>
            </c:numRef>
          </c:val>
        </c:ser>
        <c:ser>
          <c:idx val="5"/>
          <c:order val="3"/>
          <c:tx>
            <c:strRef>
              <c:f>Sheet1!$F$1</c:f>
              <c:strCache>
                <c:ptCount val="1"/>
                <c:pt idx="0">
                  <c:v>Ei osaa sanoa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Sheet1!$B$32:$B$61</c:f>
              <c:strCache>
                <c:ptCount val="30"/>
                <c:pt idx="0">
                  <c:v>Kevät 2014</c:v>
                </c:pt>
                <c:pt idx="1">
                  <c:v>Kevät 2013</c:v>
                </c:pt>
                <c:pt idx="2">
                  <c:v>Kevät 2012</c:v>
                </c:pt>
                <c:pt idx="3">
                  <c:v>Kevät 2011</c:v>
                </c:pt>
                <c:pt idx="4">
                  <c:v>Kevät 2010</c:v>
                </c:pt>
                <c:pt idx="5">
                  <c:v>TUOTTO</c:v>
                </c:pt>
                <c:pt idx="6">
                  <c:v>Kevät 2014</c:v>
                </c:pt>
                <c:pt idx="7">
                  <c:v>Kevät 2013</c:v>
                </c:pt>
                <c:pt idx="8">
                  <c:v>Kevät 2012</c:v>
                </c:pt>
                <c:pt idx="9">
                  <c:v>Kevät 2011</c:v>
                </c:pt>
                <c:pt idx="10">
                  <c:v>Kevät 2010</c:v>
                </c:pt>
                <c:pt idx="11">
                  <c:v>RAHAKSI MUUTAMISEN HELPPOUS</c:v>
                </c:pt>
                <c:pt idx="12">
                  <c:v>Kevät 2014</c:v>
                </c:pt>
                <c:pt idx="13">
                  <c:v>Kevät 2013</c:v>
                </c:pt>
                <c:pt idx="14">
                  <c:v>Kevät 2012</c:v>
                </c:pt>
                <c:pt idx="15">
                  <c:v>Kevät 2011</c:v>
                </c:pt>
                <c:pt idx="16">
                  <c:v>Kevät 2010</c:v>
                </c:pt>
                <c:pt idx="17">
                  <c:v>VAIVATTOMUUS</c:v>
                </c:pt>
                <c:pt idx="18">
                  <c:v>Kevät 2014</c:v>
                </c:pt>
                <c:pt idx="19">
                  <c:v>Kevät 2013</c:v>
                </c:pt>
                <c:pt idx="20">
                  <c:v>Kevät 2012</c:v>
                </c:pt>
                <c:pt idx="21">
                  <c:v>Kevät 2011</c:v>
                </c:pt>
                <c:pt idx="22">
                  <c:v>Kevät 2010</c:v>
                </c:pt>
                <c:pt idx="23">
                  <c:v>SIJOITUSKOHTEEN RISKITTÖMYYS</c:v>
                </c:pt>
                <c:pt idx="24">
                  <c:v>Kevät 2014</c:v>
                </c:pt>
                <c:pt idx="25">
                  <c:v>Kevät 2013</c:v>
                </c:pt>
                <c:pt idx="26">
                  <c:v>Kevät 2012</c:v>
                </c:pt>
                <c:pt idx="27">
                  <c:v>Kevät 2011</c:v>
                </c:pt>
                <c:pt idx="28">
                  <c:v>Kevät 2010</c:v>
                </c:pt>
                <c:pt idx="29">
                  <c:v>TURVALLISUUS</c:v>
                </c:pt>
              </c:strCache>
            </c:strRef>
          </c:cat>
          <c:val>
            <c:numRef>
              <c:f>Sheet1!$F$32:$F$61</c:f>
              <c:numCache>
                <c:formatCode>General</c:formatCode>
                <c:ptCount val="3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2">
                  <c:v>2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8">
                  <c:v>3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45466368"/>
        <c:axId val="45468672"/>
      </c:barChart>
      <c:catAx>
        <c:axId val="4546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fi-FI"/>
          </a:p>
        </c:txPr>
        <c:crossAx val="45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5468672"/>
        <c:scaling>
          <c:orientation val="minMax"/>
          <c:max val="100"/>
        </c:scaling>
        <c:delete val="0"/>
        <c:axPos val="t"/>
        <c:majorGridlines>
          <c:spPr>
            <a:ln w="952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low"/>
        <c:spPr>
          <a:ln w="9525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5466368"/>
        <c:crosses val="max"/>
        <c:crossBetween val="between"/>
        <c:majorUnit val="20"/>
        <c:minorUnit val="1"/>
      </c:valAx>
      <c:spPr>
        <a:noFill/>
        <a:ln w="9525">
          <a:solidFill>
            <a:srgbClr val="C0C0C0"/>
          </a:solidFill>
        </a:ln>
      </c:spPr>
    </c:plotArea>
    <c:legend>
      <c:legendPos val="b"/>
      <c:layout>
        <c:manualLayout>
          <c:xMode val="edge"/>
          <c:yMode val="edge"/>
          <c:x val="0.37318978271979503"/>
          <c:y val="0.86763137521479683"/>
          <c:w val="0.52822315488004756"/>
          <c:h val="9.632375988972601E-2"/>
        </c:manualLayout>
      </c:layout>
      <c:overlay val="0"/>
      <c:spPr>
        <a:noFill/>
        <a:ln w="253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 pitchFamily="34" charset="0"/>
          <a:ea typeface="Tahoma"/>
          <a:cs typeface="Arial" pitchFamily="34" charset="0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36BB-4BDA-E548-B9D6-2E26363761C0}" type="datetime1">
              <a:rPr lang="fi-FI"/>
              <a:pPr/>
              <a:t>26.4.2016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413F1-66D4-7148-8BA3-D21D1538B95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39026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6B3D4-0EBC-FE4F-9A01-9FD400D2C6C7}" type="datetime1">
              <a:rPr lang="fi-FI"/>
              <a:pPr/>
              <a:t>26.4.2016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BEFDC-B6AE-5E4B-925E-95A1C650118B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2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Vain yksi kulutusluotto </a:t>
            </a:r>
            <a:r>
              <a:rPr lang="fi-FI" dirty="0" err="1" smtClean="0"/>
              <a:t>kerraallaan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38</a:t>
            </a:fld>
            <a:endParaRPr lang="fi-F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39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40</a:t>
            </a:fld>
            <a:endParaRPr lang="fi-FI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41</a:t>
            </a:fld>
            <a:endParaRPr lang="fi-FI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42</a:t>
            </a:fld>
            <a:endParaRPr lang="fi-FI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43</a:t>
            </a:fld>
            <a:endParaRPr lang="fi-FI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44</a:t>
            </a:fld>
            <a:endParaRPr lang="fi-FI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45</a:t>
            </a:fld>
            <a:endParaRPr lang="fi-FI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46</a:t>
            </a:fld>
            <a:endParaRPr lang="fi-FI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47</a:t>
            </a:fld>
            <a:endParaRPr lang="fi-FI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48</a:t>
            </a:fld>
            <a:endParaRPr lang="fi-FI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49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50</a:t>
            </a:fld>
            <a:endParaRPr lang="fi-FI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51</a:t>
            </a:fld>
            <a:endParaRPr lang="fi-FI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52</a:t>
            </a:fld>
            <a:endParaRPr lang="fi-FI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53</a:t>
            </a:fld>
            <a:endParaRPr lang="fi-FI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54</a:t>
            </a:fld>
            <a:endParaRPr lang="fi-FI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55</a:t>
            </a:fld>
            <a:endParaRPr lang="fi-FI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56</a:t>
            </a:fld>
            <a:endParaRPr lang="fi-FI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57</a:t>
            </a:fld>
            <a:endParaRPr lang="fi-FI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58</a:t>
            </a:fld>
            <a:endParaRPr lang="fi-FI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59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60</a:t>
            </a:fld>
            <a:endParaRPr lang="fi-FI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61</a:t>
            </a:fld>
            <a:endParaRPr lang="fi-FI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62</a:t>
            </a:fld>
            <a:endParaRPr lang="fi-FI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63</a:t>
            </a:fld>
            <a:endParaRPr lang="fi-FI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64</a:t>
            </a:fld>
            <a:endParaRPr lang="fi-FI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65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BEFDC-B6AE-5E4B-925E-95A1C650118B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Suunnittelujänne on lyhyt ja pikemminkin lyhentynyt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D208CA-79CD-4328-A806-0D5052DFD72A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OTSIKKO</a:t>
            </a:r>
            <a:br>
              <a:rPr lang="fi-FI"/>
            </a:br>
            <a:r>
              <a:rPr lang="fi-FI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Paikka</a:t>
            </a:r>
          </a:p>
          <a:p>
            <a:r>
              <a:rPr lang="fi-FI"/>
              <a:t>Päivämäärä, aika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166630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title</a:t>
            </a:r>
            <a:br>
              <a:rPr lang="fi-FI"/>
            </a:br>
            <a:r>
              <a:rPr lang="fi-FI"/>
              <a:t>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Name, title</a:t>
            </a:r>
          </a:p>
          <a:p>
            <a:r>
              <a:rPr lang="fi-FI"/>
              <a:t>Place</a:t>
            </a:r>
          </a:p>
          <a:p>
            <a:r>
              <a:rPr lang="fi-FI"/>
              <a:t>Date, time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292135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6600" y="2348880"/>
            <a:ext cx="5105400" cy="1232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ltainen va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276600" y="2276872"/>
            <a:ext cx="5105400" cy="130452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itos-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76600" y="2438400"/>
            <a:ext cx="4495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000"/>
              </a:lnSpc>
              <a:defRPr sz="3600" b="1" i="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Nimi, titteli</a:t>
            </a:r>
          </a:p>
          <a:p>
            <a:r>
              <a:rPr lang="fi-FI"/>
              <a:t>Puh.</a:t>
            </a:r>
          </a:p>
          <a:p>
            <a:r>
              <a:rPr lang="fi-FI"/>
              <a:t>Päivämäärä, aika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K_ppt_majakka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179388" y="3009900"/>
            <a:ext cx="8785225" cy="9302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179388" y="195263"/>
            <a:ext cx="8785225" cy="27257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11" descr="tunnus 1_tomi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6113" y="5029200"/>
            <a:ext cx="698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FK_logo_tomi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9613" y="6172200"/>
            <a:ext cx="3175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3500" y="32099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179388" y="190500"/>
            <a:ext cx="8785225" cy="936625"/>
          </a:xfrm>
          <a:prstGeom prst="rect">
            <a:avLst/>
          </a:prstGeom>
          <a:solidFill>
            <a:srgbClr val="A29B6C">
              <a:alpha val="7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b="0" kern="0" dirty="0"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76600" y="1524000"/>
            <a:ext cx="5257800" cy="20764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spcAft>
                <a:spcPts val="0"/>
              </a:spcAft>
              <a:defRPr sz="3600" b="1" i="0" cap="all" baseline="0">
                <a:solidFill>
                  <a:schemeClr val="bg1"/>
                </a:solidFill>
                <a:latin typeface="Arial Bold"/>
                <a:cs typeface="Arial Bold"/>
              </a:defRPr>
            </a:lvl1pPr>
          </a:lstStyle>
          <a:p>
            <a:r>
              <a:rPr lang="fi-FI"/>
              <a:t>titel</a:t>
            </a:r>
            <a:br>
              <a:rPr lang="fi-FI"/>
            </a:br>
            <a:r>
              <a:rPr lang="fi-FI"/>
              <a:t>HÄR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3886200"/>
            <a:ext cx="5257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Namn, titel</a:t>
            </a:r>
          </a:p>
          <a:p>
            <a:r>
              <a:rPr lang="fi-FI"/>
              <a:t>Plats</a:t>
            </a:r>
          </a:p>
          <a:p>
            <a:r>
              <a:rPr lang="fi-FI"/>
              <a:t>Datum, tid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6588224" y="5545930"/>
            <a:ext cx="2555776" cy="945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12608"/>
            <a:ext cx="2039239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1000" y="1340768"/>
            <a:ext cx="83820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Otsikon paikkamerkki 1"/>
          <p:cNvSpPr>
            <a:spLocks noGrp="1"/>
          </p:cNvSpPr>
          <p:nvPr>
            <p:ph type="title"/>
          </p:nvPr>
        </p:nvSpPr>
        <p:spPr>
          <a:xfrm>
            <a:off x="32400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altosivu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48200" y="1339200"/>
            <a:ext cx="4114800" cy="46847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8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kuva kesk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81000" y="5713200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2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Suorakulmio 13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sivu iso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0" y="1223367"/>
            <a:ext cx="9144000" cy="56464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6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af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81000" y="5712296"/>
            <a:ext cx="83820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95AA8"/>
              </a:buClr>
              <a:buSzPct val="100000"/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2pPr>
            <a:lvl3pPr marL="7747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3pPr>
            <a:lvl4pPr marL="400050" indent="-342900">
              <a:buClr>
                <a:srgbClr val="395AA8"/>
              </a:buClr>
              <a:buFont typeface="+mj-lt"/>
              <a:buAutoNum type="arabicPeriod"/>
              <a:defRPr sz="1800" baseline="0">
                <a:latin typeface="Arial"/>
              </a:defRPr>
            </a:lvl4pPr>
            <a:lvl5pPr marL="641350" indent="-342900">
              <a:buClr>
                <a:srgbClr val="01B2E5"/>
              </a:buClr>
              <a:buFont typeface="+mj-lt"/>
              <a:buAutoNum type="arabicPeriod"/>
              <a:defRPr sz="1800" baseline="0">
                <a:latin typeface="Arial"/>
              </a:defRPr>
            </a:lvl5pPr>
            <a:lvl6pPr>
              <a:defRPr baseline="0"/>
            </a:lvl6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81000" y="1339200"/>
            <a:ext cx="8382000" cy="4297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85750">
              <a:buClr>
                <a:srgbClr val="395AA8"/>
              </a:buClr>
              <a:buSzPct val="100000"/>
              <a:buFontTx/>
              <a:buBlip>
                <a:blip r:embed="rId3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58420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 marL="825500" indent="-285750">
              <a:buClr>
                <a:srgbClr val="01B2E5"/>
              </a:buClr>
              <a:buSzPct val="100000"/>
              <a:buFontTx/>
              <a:buBlip>
                <a:blip r:embed="rId2"/>
              </a:buBlip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342900" indent="-285750">
              <a:buClr>
                <a:srgbClr val="395AA8"/>
              </a:buClr>
              <a:buFont typeface="+mj-lt"/>
              <a:buAutoNum type="arabicPeriod"/>
              <a:defRPr sz="2000" baseline="0">
                <a:latin typeface="+mn-lt"/>
              </a:defRPr>
            </a:lvl4pPr>
            <a:lvl5pPr marL="584200" indent="-285750">
              <a:buClr>
                <a:srgbClr val="01B2E5"/>
              </a:buClr>
              <a:buFont typeface="+mj-lt"/>
              <a:buAutoNum type="arabicPeriod"/>
              <a:defRPr sz="2000" baseline="0">
                <a:latin typeface="+mn-lt"/>
              </a:defRPr>
            </a:lvl5pPr>
            <a:lvl6pPr>
              <a:defRPr sz="2000" baseline="0">
                <a:latin typeface="+mn-lt"/>
              </a:defRPr>
            </a:lvl6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3367"/>
          </a:xfrm>
          <a:prstGeom prst="rect">
            <a:avLst/>
          </a:prstGeom>
        </p:spPr>
      </p:pic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323850" y="90703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05507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431568" y="1009536"/>
            <a:ext cx="252000" cy="43200"/>
          </a:xfrm>
          <a:prstGeom prst="rect">
            <a:avLst/>
          </a:prstGeom>
          <a:solidFill>
            <a:srgbClr val="8DCE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81000" y="1339200"/>
            <a:ext cx="8382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0003"/>
            <a:ext cx="378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5F5E62"/>
                </a:solidFill>
                <a:latin typeface="+mj-lt"/>
                <a:cs typeface="Palatino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23850" y="90000"/>
            <a:ext cx="843915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xtBox 7"/>
          <p:cNvSpPr txBox="1"/>
          <p:nvPr/>
        </p:nvSpPr>
        <p:spPr>
          <a:xfrm>
            <a:off x="395536" y="6459379"/>
            <a:ext cx="106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9120417-C1C7-4801-8E1C-70EFB633E335}" type="slidenum">
              <a:rPr lang="fi-FI" sz="1000" b="1" i="0" smtClean="0">
                <a:solidFill>
                  <a:schemeClr val="accent1"/>
                </a:solidFill>
              </a:rPr>
              <a:pPr/>
              <a:t>‹#›</a:t>
            </a:fld>
            <a:endParaRPr lang="fi-FI" sz="1000" b="1" i="0" dirty="0">
              <a:solidFill>
                <a:schemeClr val="accent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2" y="6069505"/>
            <a:ext cx="419682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6" r:id="rId9"/>
    <p:sldLayoutId id="2147483670" r:id="rId10"/>
    <p:sldLayoutId id="2147483671" r:id="rId11"/>
    <p:sldLayoutId id="2147483672" r:id="rId12"/>
    <p:sldLayoutId id="2147483673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4" r:id="rId23"/>
    <p:sldLayoutId id="2147483677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1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7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2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5500" indent="-285750" algn="l" defTabSz="457200" rtl="0" eaLnBrk="1" latinLnBrk="0" hangingPunct="1">
        <a:lnSpc>
          <a:spcPct val="100000"/>
        </a:lnSpc>
        <a:spcBef>
          <a:spcPct val="20000"/>
        </a:spcBef>
        <a:buSzPct val="100000"/>
        <a:buFontTx/>
        <a:buBlip>
          <a:blip r:embed="rId28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429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395AA8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842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50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01B2E5"/>
        </a:buClr>
        <a:buFont typeface="+mj-lt"/>
        <a:buAutoNum type="arabicPeriod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Säästäminen, luotonkäyttö ja maksutavat 2014</a:t>
            </a:r>
            <a:endParaRPr lang="fi-FI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r>
              <a:rPr lang="fi-FI"/>
              <a:t>Esitys </a:t>
            </a:r>
            <a:r>
              <a:rPr lang="fi-FI" smtClean="0"/>
              <a:t>27.4.2014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AIKOO SÄÄSTÄÄ TAI SIJOITTAA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säästää tai sijoittaa varoja?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  <a:tabLst>
                <a:tab pos="85725" algn="l"/>
              </a:tabLs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AIOTUT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seuraavista kohteista aiotte säästää tai sijoittaa?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7" name="Tekstikehys 6"/>
          <p:cNvSpPr txBox="1"/>
          <p:nvPr/>
        </p:nvSpPr>
        <p:spPr>
          <a:xfrm>
            <a:off x="6439224" y="3357572"/>
            <a:ext cx="20932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Pörssiosakkeiden suosio laskenut eniten: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25-44 -vuotiaat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50-54 -vuotiaat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6439224" y="1700808"/>
            <a:ext cx="20932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Käyttötilisäästämisen suosio lisääntynyt erityisesti: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yli 60-vuotiailla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6439224" y="2529190"/>
            <a:ext cx="209321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Sijoitusrahastojen suosio lisääntynyt etenkin: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45-49 -vuotiailla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60-64 -vuotiailla</a:t>
            </a:r>
          </a:p>
        </p:txBody>
      </p:sp>
      <p:sp>
        <p:nvSpPr>
          <p:cNvPr id="12" name="Ylänuoli 11"/>
          <p:cNvSpPr/>
          <p:nvPr/>
        </p:nvSpPr>
        <p:spPr bwMode="auto">
          <a:xfrm>
            <a:off x="4799721" y="314096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Ylänuoli 13"/>
          <p:cNvSpPr/>
          <p:nvPr/>
        </p:nvSpPr>
        <p:spPr bwMode="auto">
          <a:xfrm>
            <a:off x="3923928" y="494116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Ylänuoli 14"/>
          <p:cNvSpPr/>
          <p:nvPr/>
        </p:nvSpPr>
        <p:spPr bwMode="auto">
          <a:xfrm>
            <a:off x="4932040" y="256490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kstikehys 16"/>
          <p:cNvSpPr txBox="1"/>
          <p:nvPr/>
        </p:nvSpPr>
        <p:spPr>
          <a:xfrm>
            <a:off x="6439224" y="5014337"/>
            <a:ext cx="20916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Hajauttaminen lisääntynyt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lähes kaikissa ikäryhmissä, mutta eniten 29-39 -vuotiailla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  <p:sp>
        <p:nvSpPr>
          <p:cNvPr id="18" name="Ylänuoli 17"/>
          <p:cNvSpPr/>
          <p:nvPr/>
        </p:nvSpPr>
        <p:spPr bwMode="auto">
          <a:xfrm>
            <a:off x="3923928" y="5501027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9" name="Alanuoli 18"/>
          <p:cNvSpPr/>
          <p:nvPr/>
        </p:nvSpPr>
        <p:spPr bwMode="auto">
          <a:xfrm>
            <a:off x="4427984" y="372929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0" name="Alanuoli 19"/>
          <p:cNvSpPr/>
          <p:nvPr/>
        </p:nvSpPr>
        <p:spPr bwMode="auto">
          <a:xfrm>
            <a:off x="5764854" y="192909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kstikehys 20"/>
          <p:cNvSpPr txBox="1"/>
          <p:nvPr/>
        </p:nvSpPr>
        <p:spPr>
          <a:xfrm>
            <a:off x="6439224" y="4185954"/>
            <a:ext cx="20916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Sijoitusasuntoon aikovat sijoittaa useimmiten: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johtavassa asemassa olevat ja yrittäjät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MIHIN ASIOIHIN TAI TARKOITUKSEEN AIKOO KÄYTTÄÄ            SÄÄSTÖJÄ TAI SIJOITUKSIA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Minkälaisiin asioihin tai tarkoitukseen aiotte käyttää säästöjänne tai sijoituksianne?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268414"/>
            <a:ext cx="4808538" cy="369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smtClean="0"/>
              <a:t>% niistä, joilla säästöjä/sijoituksia tai jotka aikovat säästää/sijoittaa         (n=1669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4" name="Tekstikehys 13"/>
          <p:cNvSpPr txBox="1"/>
          <p:nvPr/>
        </p:nvSpPr>
        <p:spPr>
          <a:xfrm>
            <a:off x="5868144" y="3973172"/>
            <a:ext cx="3024811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Perinnöksi</a:t>
            </a:r>
            <a:r>
              <a:rPr lang="fi-FI" sz="1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eniten yli 55-vuotiaat, osuus noussut yli kymmenellä prosenttiyksiköllä</a:t>
            </a:r>
          </a:p>
        </p:txBody>
      </p:sp>
      <p:sp>
        <p:nvSpPr>
          <p:cNvPr id="15" name="Tekstikehys 14"/>
          <p:cNvSpPr txBox="1"/>
          <p:nvPr/>
        </p:nvSpPr>
        <p:spPr>
          <a:xfrm>
            <a:off x="5867887" y="2281322"/>
            <a:ext cx="302514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Vararahastoksi tai pahan päivän varalle: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yhtälailla kaikki yli 25-vuotiaat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viimeisten kahden vuoden aikana asuntolainaa ottaneet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5869678" y="4649820"/>
            <a:ext cx="302280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Kulutustavaroiden hankkimiseksi: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alle 25-vuotiaat </a:t>
            </a:r>
          </a:p>
        </p:txBody>
      </p:sp>
      <p:sp>
        <p:nvSpPr>
          <p:cNvPr id="17" name="Tekstikehys 16"/>
          <p:cNvSpPr txBox="1"/>
          <p:nvPr/>
        </p:nvSpPr>
        <p:spPr>
          <a:xfrm>
            <a:off x="5869678" y="5157192"/>
            <a:ext cx="302280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Asunnon hankintaa varten: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alle 29-vuotiaat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yksin elävät ja lapsettomat pariskunnat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5015745" y="240468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Ylänuoli 17"/>
          <p:cNvSpPr/>
          <p:nvPr/>
        </p:nvSpPr>
        <p:spPr bwMode="auto">
          <a:xfrm>
            <a:off x="4295665" y="398885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9" name="Tekstikehys 18"/>
          <p:cNvSpPr txBox="1"/>
          <p:nvPr/>
        </p:nvSpPr>
        <p:spPr>
          <a:xfrm>
            <a:off x="5868144" y="3127247"/>
            <a:ext cx="302481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Eläkeaikoja varten</a:t>
            </a:r>
            <a:r>
              <a:rPr lang="fi-FI" sz="1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40-59 -vuotiaat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pariskunnat, joiden lapset muuttaneet kotoa</a:t>
            </a:r>
            <a:endParaRPr lang="fi-FI" sz="1100" dirty="0"/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osuus noussut kaikilla yli 29-vuotiailla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(1/2)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SÄÄSTÖ- JA SIJOITUSKOHTEIDEN VALINTAKRITEERIT (2/2)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 verran seuraavilla asioilla on vaikutusta valitessanne säästämis- tai sijoituskohdetta?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LUOTONOTTO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LUOTTOTILANNE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jotain lainaa tai luottoa? Mitä seuraavista lainoista tai luotoista teillä on?      Mikäli Teillä on yhteistä lainaa tai luottoa puolisonne kanssa, ottakaa sekin huomioon.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lipsi 10"/>
          <p:cNvSpPr/>
          <p:nvPr/>
        </p:nvSpPr>
        <p:spPr bwMode="auto">
          <a:xfrm>
            <a:off x="7596336" y="3429000"/>
            <a:ext cx="647552" cy="36004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3" name="Ellipsi 12"/>
          <p:cNvSpPr/>
          <p:nvPr/>
        </p:nvSpPr>
        <p:spPr bwMode="auto">
          <a:xfrm>
            <a:off x="7506000" y="2420888"/>
            <a:ext cx="348341" cy="333830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187624" y="1496591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7" name="Tekstikehys 16"/>
          <p:cNvSpPr txBox="1"/>
          <p:nvPr/>
        </p:nvSpPr>
        <p:spPr>
          <a:xfrm>
            <a:off x="4499992" y="1435423"/>
            <a:ext cx="367188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Minkälainen korko asuntolainassa: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73 %:lla vaihtuva korko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  9 %:lla koko lainassa kiinteä korko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  9 %:lla osa sidottu vaihtuvaan, osa kiinteään korkoon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529907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dirty="0" err="1" smtClean="0"/>
              <a:t>kyllä-osuudet</a:t>
            </a:r>
            <a:r>
              <a:rPr lang="fi-FI" sz="1100" dirty="0" smtClean="0"/>
              <a:t> -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PIKALUOTOT VIIMEISEN 12 KUUKAUDEN AIKANA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ottanut pikaluottoa eli pikavippiä,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siis lyhytaikaista esim. tekstiviestillä otettua luottoa?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355976" y="6021288"/>
            <a:ext cx="3862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vastaajan</a:t>
            </a:r>
            <a:r>
              <a:rPr lang="fi-FI" sz="1200" b="0" dirty="0" smtClean="0">
                <a:solidFill>
                  <a:schemeClr val="tx1"/>
                </a:solidFill>
              </a:rPr>
              <a:t> ikä</a:t>
            </a:r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5580112" y="2468215"/>
            <a:ext cx="288032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Pikavippejä suosivat erityisesti: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menot ovat suuremmat kuin tulot, lainaa menojen kattamiseen, osuus kasvanut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pikavippejä ottaneilla myös enemmän muita kulutusluottoja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5580112" y="1798077"/>
            <a:ext cx="288032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Lakimuutos 2013 kesäkuussa: </a:t>
            </a:r>
          </a:p>
          <a:p>
            <a:r>
              <a:rPr lang="fi-FI" sz="1100" dirty="0" smtClean="0">
                <a:solidFill>
                  <a:schemeClr val="tx1"/>
                </a:solidFill>
              </a:rPr>
              <a:t>Tiukennettiin pienlainojen myöntämistä </a:t>
            </a:r>
          </a:p>
          <a:p>
            <a:r>
              <a:rPr lang="fi-FI" sz="1100" dirty="0" smtClean="0">
                <a:solidFill>
                  <a:schemeClr val="tx1"/>
                </a:solidFill>
              </a:rPr>
              <a:t>→ pikavippien määrät laskeneet.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580112" y="3476908"/>
            <a:ext cx="288032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Pikavippejä vuoden aikana: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51 % ottanut useammin kuin kerran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</a:t>
            </a:r>
            <a:r>
              <a:rPr lang="fi-FI" sz="1100" dirty="0" smtClean="0">
                <a:solidFill>
                  <a:schemeClr val="tx1"/>
                </a:solidFill>
              </a:rPr>
              <a:t>keskimäärin 2,5 kertaa</a:t>
            </a:r>
            <a:endParaRPr lang="fi-FI" sz="1100" dirty="0">
              <a:solidFill>
                <a:schemeClr val="tx1"/>
              </a:solidFill>
            </a:endParaRPr>
          </a:p>
        </p:txBody>
      </p:sp>
      <p:cxnSp>
        <p:nvCxnSpPr>
          <p:cNvPr id="12" name="Suora nuoliyhdysviiva 11"/>
          <p:cNvCxnSpPr/>
          <p:nvPr/>
        </p:nvCxnSpPr>
        <p:spPr>
          <a:xfrm>
            <a:off x="3557577" y="4221219"/>
            <a:ext cx="1014423" cy="35990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seuraavien 12 kuukauden aikana ottaa uutta lainaa tai luottoa?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Alanuoli 5"/>
          <p:cNvSpPr/>
          <p:nvPr/>
        </p:nvSpPr>
        <p:spPr bwMode="auto">
          <a:xfrm>
            <a:off x="4932040" y="531346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LUOTONOTTOSUUNNITELMAT LUOTTOMUODOITTAIN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lainoista ja luotoista aiotte ottaa seuraavien 12 kuukauden aikana?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6084168" y="2708920"/>
            <a:ext cx="208823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Asuntolainan ottoaikeiden osuus laskenut selvästi: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alle kouluikäisten lasten perheillä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6084168" y="1700808"/>
            <a:ext cx="2088232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Asuntolainan ottoaikeita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25-39 -vuotiaat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lapsiperheet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lapsettomat parit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kehys 4"/>
          <p:cNvSpPr txBox="1"/>
          <p:nvPr/>
        </p:nvSpPr>
        <p:spPr>
          <a:xfrm>
            <a:off x="463549" y="1635125"/>
            <a:ext cx="7780339" cy="20959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60000"/>
              </a:lnSpc>
              <a:buFont typeface="Courier New" pitchFamily="49" charset="0"/>
              <a:buChar char="o"/>
            </a:pPr>
            <a:endParaRPr lang="fi-FI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Courier New" pitchFamily="49" charset="0"/>
              <a:buChar char="o"/>
            </a:pPr>
            <a:r>
              <a:rPr lang="fi-FI" sz="2400" dirty="0" smtClean="0">
                <a:latin typeface="Arial" pitchFamily="34" charset="0"/>
                <a:cs typeface="Arial" pitchFamily="34" charset="0"/>
              </a:rPr>
              <a:t> Tutkimusta on tehty vuodesta 1979 lähtien.</a:t>
            </a:r>
          </a:p>
          <a:p>
            <a:pPr lvl="0">
              <a:buFont typeface="Courier New" pitchFamily="49" charset="0"/>
              <a:buChar char="o"/>
            </a:pPr>
            <a:r>
              <a:rPr lang="fi-FI" sz="2400" dirty="0" smtClean="0"/>
              <a:t> Tiedonkeruu puhelinhaastatteluina tammi-</a:t>
            </a:r>
          </a:p>
          <a:p>
            <a:pPr lvl="0"/>
            <a:r>
              <a:rPr lang="fi-FI" sz="2400" dirty="0" smtClean="0"/>
              <a:t>helmikuussa 2014.</a:t>
            </a:r>
          </a:p>
          <a:p>
            <a:pPr>
              <a:buFont typeface="Courier New" pitchFamily="49" charset="0"/>
              <a:buChar char="o"/>
            </a:pPr>
            <a:r>
              <a:rPr lang="fi-FI" sz="2400" dirty="0" smtClean="0"/>
              <a:t> Haastatteluja 2394, edustaen väestöä iän, sukupuolen ja  asuinpaikkakunnan tyypin mukaisesti.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TUTKIMUKSEN TOTEUTTAMISESTA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vuonna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                            pankkiin hakiessanne asuntolainaa?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6084168" y="2321004"/>
            <a:ext cx="244827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Jokin muu yhteydenottotapa kuin konttorissa käynti yleisin: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25-54 -vuotiaat, ikäryhmä laajenee vuosi vuodelta (vuosi sitten 25-49v.)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aikeissa ottaa asuntolainaa (n=89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OTTAISI ENSIMMÄISEN KERRAN YHTEYTTÄ PANKKIIN      ASUNTOLAINAA HAKIESSAAN, VUOSIVERTAILU ASUNTOLAINAA OTTAVISTA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olisitte ottamassa asuntolainaa, miten ottaisitte ensimmäisen kerran yhteyttä                             pankkiin hakiessanne asuntolainaa?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anuoli 4"/>
          <p:cNvSpPr/>
          <p:nvPr/>
        </p:nvSpPr>
        <p:spPr bwMode="auto">
          <a:xfrm>
            <a:off x="4644008" y="5445224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4727713" y="463693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5591809" y="213285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Ylänuoli 9"/>
          <p:cNvSpPr/>
          <p:nvPr/>
        </p:nvSpPr>
        <p:spPr bwMode="auto">
          <a:xfrm>
            <a:off x="4727713" y="384484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3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(n=211 v.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ASUNTOLAINAN TAKAISINMAKSUAIKA LAINAN SUURUUDEN MUKAAN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4644008" y="6429374"/>
            <a:ext cx="35744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b="0" dirty="0" smtClean="0">
                <a:solidFill>
                  <a:schemeClr val="tx1"/>
                </a:solidFill>
              </a:rPr>
              <a:t>lainamäärä, euroa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keskimääräinen takaisinmaksuaika, vuotta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0" name="Suora nuoliyhdysviiva 9"/>
          <p:cNvCxnSpPr/>
          <p:nvPr/>
        </p:nvCxnSpPr>
        <p:spPr>
          <a:xfrm>
            <a:off x="1760533" y="2707277"/>
            <a:ext cx="2883475" cy="21589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ikehys 10"/>
          <p:cNvSpPr txBox="1"/>
          <p:nvPr/>
        </p:nvSpPr>
        <p:spPr>
          <a:xfrm>
            <a:off x="6084168" y="1844824"/>
            <a:ext cx="208823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Tyypillisin laina-aika: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>
                <a:solidFill>
                  <a:schemeClr val="tx1"/>
                </a:solidFill>
              </a:rPr>
              <a:t> edelleen 20 vuotta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niistä, jotka ovat ottaneet asuntolainan viimeisen 2 vuoden aikana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ASUNTOLAINAN TAKAISINMAKSUAIKA LAINAN SUURUUDEN MUKAAN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pitkäaikaisen lainan otitte, eli mikä on asuntolainanne alkuperäinen takaisinmaksuaika?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3886200" y="1471613"/>
            <a:ext cx="433228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On asuntolainaa (n=770 v.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ASUNTOLAINAMÄÄRÄT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paljon teillä on tällä hetkellä asuntolainaa? Mikäli Teillä on yhteistä lainaa tai luottoa puolisonne kanssa, ottakaa sekin huomioon.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7450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KESKIMÄÄRÄISET UUSIEN ASUNTOLAINOJEN LAINAMÄÄRÄT</a:t>
            </a:r>
          </a:p>
          <a:p>
            <a:pPr algn="ctr" eaLnBrk="0" hangingPunct="0">
              <a:spcAft>
                <a:spcPts val="0"/>
              </a:spcAft>
              <a:tabLst>
                <a:tab pos="628650" algn="l"/>
              </a:tabLs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Kun viimeksi otitte asuntolainaa, minkä suuruisen lainan otitte?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43608" y="1471613"/>
            <a:ext cx="2917825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1000 euroa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86050" y="1471613"/>
            <a:ext cx="5962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Asuntolaina otettu viim. 2 vuoden aikana (n=211 v.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Taulukko 8"/>
          <p:cNvGraphicFramePr>
            <a:graphicFrameLocks noGrp="1"/>
          </p:cNvGraphicFramePr>
          <p:nvPr/>
        </p:nvGraphicFramePr>
        <p:xfrm>
          <a:off x="5961928" y="1768475"/>
          <a:ext cx="2642520" cy="38159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558"/>
                <a:gridCol w="633481"/>
                <a:gridCol w="633481"/>
              </a:tblGrid>
              <a:tr h="6092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Lainamäärä</a:t>
                      </a:r>
                      <a:endParaRPr lang="fi-FI" sz="1050" dirty="0"/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Kevät 2013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%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/>
                        <a:t>Kevät </a:t>
                      </a:r>
                      <a:r>
                        <a:rPr lang="fi-FI" sz="1050" dirty="0" smtClean="0"/>
                        <a:t>2014</a:t>
                      </a:r>
                      <a:endParaRPr lang="fi-FI" sz="105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%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2000" marR="72000" marT="0" marB="72000" anchor="b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Alle 10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10 001 – 20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3,9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20 001 – 40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6,1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11,3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40 001 – 60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9,8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9,8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60 001 – 80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11,7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13,7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80 001 – 100 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8,4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7,4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/>
                        <a:t>100 001 – 150 </a:t>
                      </a:r>
                      <a:r>
                        <a:rPr lang="fi-FI" sz="1050" dirty="0" smtClean="0"/>
                        <a:t>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23,4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23,5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150</a:t>
                      </a:r>
                      <a:r>
                        <a:rPr lang="fi-FI" sz="1050" dirty="0"/>
                        <a:t> </a:t>
                      </a:r>
                      <a:r>
                        <a:rPr lang="fi-FI" sz="1050" dirty="0" smtClean="0"/>
                        <a:t>001 - 200 000 €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19,2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15,2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dirty="0" smtClean="0"/>
                        <a:t>Yli 200 000 €</a:t>
                      </a:r>
                      <a:endParaRPr lang="fi-FI" sz="10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>
                          <a:latin typeface="Arial"/>
                          <a:ea typeface="Times New Roman"/>
                          <a:cs typeface="Times New Roman"/>
                        </a:rPr>
                        <a:t>13,6</a:t>
                      </a:r>
                      <a:endParaRPr lang="fi-FI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dirty="0" smtClean="0">
                          <a:latin typeface="Arial"/>
                          <a:ea typeface="Times New Roman"/>
                          <a:cs typeface="Times New Roman"/>
                        </a:rPr>
                        <a:t>13,2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0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050" b="1" dirty="0" smtClean="0"/>
                        <a:t>Keskimäärin</a:t>
                      </a:r>
                      <a:r>
                        <a:rPr lang="fi-FI" sz="1050" b="1" baseline="0" dirty="0" smtClean="0"/>
                        <a:t> €</a:t>
                      </a:r>
                      <a:endParaRPr lang="fi-FI" sz="10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b="1" dirty="0">
                          <a:latin typeface="Arial"/>
                          <a:ea typeface="Times New Roman"/>
                          <a:cs typeface="Times New Roman"/>
                        </a:rPr>
                        <a:t>120 500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050" b="1" dirty="0" smtClean="0">
                          <a:latin typeface="Arial"/>
                          <a:ea typeface="Times New Roman"/>
                          <a:cs typeface="Times New Roman"/>
                        </a:rPr>
                        <a:t>114 000</a:t>
                      </a:r>
                      <a:endParaRPr lang="fi-FI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Ylänuoli 24"/>
          <p:cNvSpPr/>
          <p:nvPr/>
        </p:nvSpPr>
        <p:spPr bwMode="auto">
          <a:xfrm>
            <a:off x="8616145" y="306896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Ellipsi 14"/>
          <p:cNvSpPr/>
          <p:nvPr/>
        </p:nvSpPr>
        <p:spPr bwMode="auto">
          <a:xfrm>
            <a:off x="8064440" y="4626000"/>
            <a:ext cx="468000" cy="631867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Ellipsi 17"/>
          <p:cNvSpPr/>
          <p:nvPr/>
        </p:nvSpPr>
        <p:spPr bwMode="auto">
          <a:xfrm>
            <a:off x="7452320" y="4626000"/>
            <a:ext cx="468000" cy="631867"/>
          </a:xfrm>
          <a:prstGeom prst="ellips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1" name="Alanuoli 20"/>
          <p:cNvSpPr/>
          <p:nvPr/>
        </p:nvSpPr>
        <p:spPr bwMode="auto">
          <a:xfrm>
            <a:off x="8634145" y="480941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7" name="Ylänuoli 26"/>
          <p:cNvSpPr/>
          <p:nvPr/>
        </p:nvSpPr>
        <p:spPr bwMode="auto">
          <a:xfrm>
            <a:off x="8616145" y="371703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niillä, jotka ovat ottaneet lainan viimeisen 2 v. aikana (n=211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LAINAN OSUUS ASUNNON RAHOITUKSESSA                                    LAINAN SUURUUDEN MUKAAN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asunnon ostosta suunnilleen rahoitettiin lainalla?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(n=1254 vuonna 2014)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(n=770 vuonna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VELANHOITOMENOJEN OSUUS KÄTEEN JÄÄVISTÄ TULOISTA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kuukausittain käteen jäävistä tuloista suunnilleen                    menee lainojen lyhennyksiin ja korkoihin?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1331640" y="1873568"/>
            <a:ext cx="321922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dirty="0" smtClean="0"/>
              <a:t>Kahdeksalla prosentilla</a:t>
            </a:r>
            <a:r>
              <a:rPr lang="fi-FI" sz="1100" dirty="0" smtClean="0"/>
              <a:t> velkarasitus nousee yli 40 %:in, pysynyt samalla tasolla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4932040" y="1873568"/>
            <a:ext cx="321922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Velkarasitus keskimääräistä suurempi: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29-39 -vuotiaat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alle kouluikäisten lasten perheet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ensiasunnon ostajat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asuntolainaan koetaan liittyvän riskejä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niillä, joilla on lainaa (n=1254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VELANHOITOMENOJEN OSUUS KÄTEEN JÄÄVISTÄ TULOISTA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monta prosenttia kuukausittain käteen jäävistä tuloista suunnilleen                    menee lainojen lyhennyksiin ja korkoihin?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lainaa (n=1254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LAINOJEN MAKSUSUUNNITELMIEN MUUTOKSET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maksanut lainanne alkuperäisten suunnitelmien mukaan vai onko alkuperäisiä maksusuunnitelmia muutettu?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086351" y="4653136"/>
            <a:ext cx="3518098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Hitaammin maksaneet: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käyttäneet selvästi keskimääräistä useammin lyhennysvapaita jaksoja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5086351" y="3454120"/>
            <a:ext cx="3518098" cy="1123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Lainaa maksettu keskimääräistä hitaammin: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lainanhoitokulujen osuus käytettävissä olevista tuloista on yli 40 prosenttia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useampia erilaisia kulutusluottoja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lainaturvavakuutus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pieni- ja keskituloisten lisäksi myös suurituloisia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Raha-asioiden suunnitteleminen ja nykyinen Rahatilanne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maksaneet hitaammin (n=130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MAKSANUT HITAAMMIN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syystä olette maksanut hitaammin?                                                                  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4871729" y="312476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5292080" y="220486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vastaajista, joilla on asuntolainaa (n=770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LYHENNYSVAPAIDEN JAKSOJEN KÄYTTÖ                         ASUNTOLAINAN KOON MUKAAN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viimeisen 12 kuukauden aikana käyttänyt lainaa takaisin maksaessanne lyhennysvapaita jaksoja?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446911" y="2420888"/>
            <a:ext cx="301352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Lyhennysvapaiden käyttö yleisempää: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lainanhoitokulujen osuus käytettävissä olevista tuloista on yli 40 prosenttia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käytetään eri tuloluokissa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myös vähemmän lainaa omaavat käyttävät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TALOUDEN JA ASUNTOLAINOJEN RISKIT JA NIIHIN VARAUTUMINEN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LIITTYVÄT RISKITEKIJÄT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Luettelen vielä joitakin omaan talouteenne mahdollisesti liittyviä riskitekijöitä.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Sanokaa kunkin kohdalla koetteko te sen uhkaavan omaa taloudellista tilannettanne. 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5940152" y="3870627"/>
            <a:ext cx="2879924" cy="1646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Kokee riskien uhkaavan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on muita useammin taloudellisia ja muita velvoitteita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lainanhoitoon menee yli 20 % kuukausituloista (aiemmin raja 40 %)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asuntolainaa ja kulutusluottoja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etenkin työttömät ja lomautetut, mutta myös työväestö ja ylemmät toimihenkilötkin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905622" y="2644775"/>
            <a:ext cx="2492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100" b="1" u="sng" dirty="0" smtClean="0">
                <a:solidFill>
                  <a:schemeClr val="tx1"/>
                </a:solidFill>
              </a:rPr>
              <a:t>Josta yksittäisten riskien osuudet:</a:t>
            </a:r>
            <a:endParaRPr lang="fi-FI" sz="1100" b="1" u="sng" dirty="0">
              <a:solidFill>
                <a:schemeClr val="tx1"/>
              </a:solidFill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179512" y="5057308"/>
            <a:ext cx="1728192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Lomautusten uhkan kokeminen lisääntynyt etenkin: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25-28 -vuotiailla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40-44 -vuotiailla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55-59 -vuotiailla</a:t>
            </a:r>
          </a:p>
        </p:txBody>
      </p:sp>
      <p:sp>
        <p:nvSpPr>
          <p:cNvPr id="10" name="Ylänuoli 9"/>
          <p:cNvSpPr/>
          <p:nvPr/>
        </p:nvSpPr>
        <p:spPr bwMode="auto">
          <a:xfrm>
            <a:off x="4439681" y="434889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4" name="Ylänuoli 13"/>
          <p:cNvSpPr/>
          <p:nvPr/>
        </p:nvSpPr>
        <p:spPr bwMode="auto">
          <a:xfrm>
            <a:off x="4788024" y="371703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5940152" y="2852936"/>
            <a:ext cx="288032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Pelko omien/talouden tulojen laskusta:</a:t>
            </a:r>
            <a:r>
              <a:rPr lang="fi-FI" sz="11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</a:t>
            </a:r>
            <a:r>
              <a:rPr lang="fi-FI" sz="1100" dirty="0" smtClean="0">
                <a:solidFill>
                  <a:schemeClr val="tx1"/>
                </a:solidFill>
              </a:rPr>
              <a:t>liittyy vielä aiempaakin selvemmin työttömyyden / lomautusten uhkan kokemiseen.</a:t>
            </a:r>
          </a:p>
        </p:txBody>
      </p:sp>
      <p:sp>
        <p:nvSpPr>
          <p:cNvPr id="16" name="Tekstikehys 15"/>
          <p:cNvSpPr txBox="1"/>
          <p:nvPr/>
        </p:nvSpPr>
        <p:spPr>
          <a:xfrm>
            <a:off x="395536" y="3434163"/>
            <a:ext cx="1728192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Työttömyyden uhkan kokeminen lisääntynyt erityisen paljon: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25-28 -vuotiailla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50-54 -vuotiailla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kokevat riskien uhkaavan ja ovat varautuneet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riskeihin jotenkin (n=819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OMAAN TALOUTEEN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omaa talouttanne koskeviin mahdollisiin riskitekijöihin?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6815945" y="175661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4295665" y="206084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3851920" y="5529492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vastaajista, joilla on asuntolainaa (n=770 vuonna 2014)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(n=128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LIITTYVÄT RISKIT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Näettekö tällä hetkellä, että asuntolainaanne liittyisi joku tai joitakin riskejä? (niiltä, joilla on asuntolainaa)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riskejä näette asuntolainaanne liittyvän? (niiltä, jotka näkevät asuntolainaansa liittyvän riskejä)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3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516216" y="3613953"/>
            <a:ext cx="2448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Useampia yksittäisiä riskejä samanaikaisesti.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5980878" y="342900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1" name="Ylänuoli 10"/>
          <p:cNvSpPr/>
          <p:nvPr/>
        </p:nvSpPr>
        <p:spPr bwMode="auto">
          <a:xfrm>
            <a:off x="5663817" y="290873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6" name="Alanuoli 15"/>
          <p:cNvSpPr/>
          <p:nvPr/>
        </p:nvSpPr>
        <p:spPr bwMode="auto">
          <a:xfrm>
            <a:off x="4644008" y="1857084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kstikehys 11"/>
          <p:cNvSpPr txBox="1"/>
          <p:nvPr/>
        </p:nvSpPr>
        <p:spPr>
          <a:xfrm>
            <a:off x="6516216" y="1700808"/>
            <a:ext cx="2448272" cy="18312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Kokee asuntolainaan liittyviä riskejä keskimääräistä enemmän: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yli 100 000 € asuntolainaa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yli 200 000 € asuntolaina otettu viimeisten kahden vuoden aikana</a:t>
            </a:r>
            <a:endParaRPr lang="fi-FI" sz="1100" b="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lainan takaisinmaksuaika pidempi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lainojen lyhennykset ja korot vievät keskimääräistä suuremman osan kk-tuloista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näkevät asuntolainaansa liittyvän jotain riskejä ja ovat 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varautuneet riskeihin jotenkin (n=91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ASUNTOLAINAAN LIITTYVIIN RISKITEKIJÖIHIN VARAUTUMINEN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olette varautunut näihin asuntolainaanne liittyviin riskeihin?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7464017" y="1756611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5159761" y="22176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(n=770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MINKÄLAINEN KORKO ASUNTOLAINASSA ON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Minkälainen korko asuntolainassanne on?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(n=770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KORKOTASON MUUTOKSEN VAIKUTUS ASUNTOLAINAN MAKSUERÄÄN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korkotason muutos vaikuttaa asuntolainanne maksuerään?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 vuonna 2014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KORKOTASON MUUTOKSEN VAIKUTUS ASUNTOLAINAN MAKSUERÄÄN SEN MUKAAN MILLOIN ASUNTOLAINA ON OTETTU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korkotason muutos vaikuttaa asuntolainanne maksuerään?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PITKÄLLÄ AIKAVÄLILLÄ SUUNNITTELEE RAHA-ASIOITAAN</a:t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Kuinka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pitkällä aikavälillä yleensä suunnittelette raha-asioitanne?</a:t>
            </a: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6305549" y="1768475"/>
            <a:ext cx="1905001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Alle 25-vuotiaista: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31 % vähintään kolmeksi kuukaudeksi, osuus kasvanut</a:t>
            </a:r>
          </a:p>
          <a:p>
            <a:endParaRPr lang="fi-FI" sz="1100" dirty="0" smtClean="0"/>
          </a:p>
          <a:p>
            <a:r>
              <a:rPr lang="fi-FI" sz="1100" b="1" u="sng" dirty="0" smtClean="0"/>
              <a:t>Alle 18-vuotiaista: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joka viides ei suunnittele lainkaan, osuus kasvanut hivenen</a:t>
            </a:r>
            <a:endParaRPr lang="fi-FI" sz="1100" b="0" dirty="0" smtClean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Char char="o"/>
            </a:pPr>
            <a:endParaRPr lang="fi-FI" sz="1100" dirty="0" smtClean="0"/>
          </a:p>
          <a:p>
            <a:r>
              <a:rPr lang="fi-FI" sz="1100" b="1" u="sng" dirty="0" smtClean="0">
                <a:solidFill>
                  <a:schemeClr val="tx1"/>
                </a:solidFill>
              </a:rPr>
              <a:t>Yli 60-vuotiaista: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reilu neljännes ei suunnittele lainkaan, osuus kasvanut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8" name="Ylänuoli 7"/>
          <p:cNvSpPr/>
          <p:nvPr/>
        </p:nvSpPr>
        <p:spPr bwMode="auto">
          <a:xfrm>
            <a:off x="4427984" y="371703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4540718" y="495342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4427984" y="312476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(n=770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mukanaan tuomaan lainanhoitokulujen kasvuun?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362742" y="1628800"/>
            <a:ext cx="198000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Koron nousuun varautuminen tyypillisempää: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isoissa lainoissa </a:t>
            </a:r>
          </a:p>
          <a:p>
            <a:r>
              <a:rPr lang="fi-FI" sz="1100" b="0" dirty="0" smtClean="0">
                <a:solidFill>
                  <a:schemeClr val="tx1"/>
                </a:solidFill>
              </a:rPr>
              <a:t>– esim. yli 80 000 € lainoissa osuus 80 %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niistä, joilla on asuntolainaa (n=770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VARAUTUMINEN MAHDOLLISEEN KORON NOUSUUN                             ERI MÄÄRÄN ASUNTOLAINAA OMAAVILLA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varautunut asuntolainanne koron mahdolliseen nousuun ja sen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mukanaan tuomaan lainanhoitokulujen kasvuun?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ovat </a:t>
            </a:r>
            <a:r>
              <a:rPr lang="fi-FI" sz="1100" b="0" dirty="0" err="1" smtClean="0">
                <a:solidFill>
                  <a:schemeClr val="tx1"/>
                </a:solidFill>
              </a:rPr>
              <a:t>varautun</a:t>
            </a:r>
            <a:r>
              <a:rPr lang="fi-FI" sz="1100" b="0" dirty="0" smtClean="0">
                <a:solidFill>
                  <a:schemeClr val="tx1"/>
                </a:solidFill>
              </a:rPr>
              <a:t>. asuntolainan koron nousuun (n=552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MITEN ON VARAUTUNUT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olette varautunut, miten olette varautunut koron nousuun?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7236296" y="182861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eivät ole </a:t>
            </a:r>
            <a:r>
              <a:rPr lang="fi-FI" sz="1100" b="0" dirty="0" err="1" smtClean="0">
                <a:solidFill>
                  <a:schemeClr val="tx1"/>
                </a:solidFill>
              </a:rPr>
              <a:t>varautun</a:t>
            </a:r>
            <a:r>
              <a:rPr lang="fi-FI" sz="1100" b="0" dirty="0" smtClean="0">
                <a:solidFill>
                  <a:schemeClr val="tx1"/>
                </a:solidFill>
              </a:rPr>
              <a:t>. asuntolainan koron nousuun (n=218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MIKSI EI OLE VARAUTUNUT MAHDOLLISEEN KORON NOUSUUN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ette ole varautunut koron nousuun, mistä syystä tai syistä johtuen ette ole varautunut?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Spontaanit maininnat luokiteltuina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5220072" y="2276872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6" name="Ylänuoli 5"/>
          <p:cNvSpPr/>
          <p:nvPr/>
        </p:nvSpPr>
        <p:spPr bwMode="auto">
          <a:xfrm>
            <a:off x="5045900" y="321297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5045900" y="413287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096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joilla on asuntolainaa/kulutusluottoa pankista (n=956 vuonna 2014)</a:t>
            </a:r>
          </a:p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niistä, jotka aikovat ottaa asuntolainaa/pankin kulutusluottoa (n=144 v.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KORKOKATTO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lainassanne korkokatto, jolla varmistatte, ettei korko nouse yli sovitun rajan?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Aiotteko ottaa lainaanne korkokaton, jolla voitte suojautua siihen,                                        ettei lainanne korko nouse yli sovitun rajan?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lanuoli 4"/>
          <p:cNvSpPr/>
          <p:nvPr/>
        </p:nvSpPr>
        <p:spPr bwMode="auto">
          <a:xfrm>
            <a:off x="5580112" y="5457484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4885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niistä, joilla on jotain lainaa (n=1254 vuonna 2014) tai asunto</a:t>
            </a:r>
            <a:r>
              <a:rPr lang="fi-FI" sz="1100" b="0" dirty="0" smtClean="0">
                <a:solidFill>
                  <a:schemeClr val="tx1"/>
                </a:solidFill>
              </a:rPr>
              <a:t>lainaa (n=770 vuonna 2014)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34886" name="Rectangle 6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LAINATURVAVAKUUTUKSET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johonkin lainoistanne liitetty lainaturvavakuutus, joka turvaa lainan takaisinmaksun?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3744400" y="1815207"/>
            <a:ext cx="4428000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Turva työttömyyden ja tilapäisen työkyvyttömyyden varalta 46 %:</a:t>
            </a:r>
            <a:r>
              <a:rPr lang="fi-FI" sz="1100" dirty="0" err="1" smtClean="0">
                <a:solidFill>
                  <a:schemeClr val="tx1"/>
                </a:solidFill>
              </a:rPr>
              <a:t>lla</a:t>
            </a:r>
            <a:r>
              <a:rPr lang="fi-FI" sz="1100" dirty="0" smtClean="0">
                <a:solidFill>
                  <a:schemeClr val="tx1"/>
                </a:solidFill>
              </a:rPr>
              <a:t>.</a:t>
            </a:r>
          </a:p>
          <a:p>
            <a:r>
              <a:rPr lang="fi-FI" sz="1100" dirty="0" smtClean="0"/>
              <a:t>Turva pysyvän työkyvyttömyyden varalta 42 %:</a:t>
            </a:r>
            <a:r>
              <a:rPr lang="fi-FI" sz="1100" dirty="0" err="1" smtClean="0"/>
              <a:t>lla</a:t>
            </a:r>
            <a:r>
              <a:rPr lang="fi-FI" sz="1100" dirty="0" smtClean="0"/>
              <a:t>.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MAKSUTAVAT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INTERNETIN KÄYTTÄJÄT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Käytättekö Internetiä?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1187450" y="1492249"/>
            <a:ext cx="45561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/>
        </p:nvGraphicFramePr>
        <p:xfrm>
          <a:off x="6156176" y="1768475"/>
          <a:ext cx="2540589" cy="4037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429079"/>
                <a:gridCol w="555755"/>
                <a:gridCol w="555755"/>
              </a:tblGrid>
              <a:tr h="53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Käyttää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b="1" dirty="0" smtClean="0">
                          <a:latin typeface="+mn-lt"/>
                        </a:rPr>
                        <a:t>Internetiä %</a:t>
                      </a:r>
                      <a:endParaRPr lang="fi-FI" sz="1100" b="1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Kevät 2013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Kevät 2014</a:t>
                      </a:r>
                      <a:endParaRPr lang="fi-FI" sz="1100" dirty="0">
                        <a:latin typeface="+mn-lt"/>
                      </a:endParaRPr>
                    </a:p>
                  </a:txBody>
                  <a:tcPr marL="72000" marR="72000" marT="0" marB="72000" anchor="b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15 - 19 -vuotiaista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20</a:t>
                      </a:r>
                      <a:r>
                        <a:rPr lang="fi-FI" sz="1100" baseline="0" dirty="0" smtClean="0">
                          <a:latin typeface="+mn-lt"/>
                        </a:rPr>
                        <a:t> - 28 -vuotiaista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100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29 - 39 -vuotiaista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99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40</a:t>
                      </a:r>
                      <a:r>
                        <a:rPr lang="fi-FI" sz="1100" baseline="0" dirty="0" smtClean="0">
                          <a:latin typeface="+mn-lt"/>
                        </a:rPr>
                        <a:t> - 49 -vuotiaista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97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50 - 59 -vuotiaista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94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60 - 69 -vuotiaista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84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9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 smtClean="0">
                          <a:latin typeface="+mn-lt"/>
                        </a:rPr>
                        <a:t>70 - 74 -vuotiaista</a:t>
                      </a:r>
                      <a:endParaRPr lang="fi-FI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latin typeface="+mn-lt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 dirty="0" smtClean="0">
                          <a:latin typeface="+mn-lt"/>
                        </a:rPr>
                        <a:t>67</a:t>
                      </a:r>
                      <a:endParaRPr lang="fi-FI" sz="1100" b="0" i="0" u="none" strike="noStrike" dirty="0"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Ylänuoli 6"/>
          <p:cNvSpPr/>
          <p:nvPr/>
        </p:nvSpPr>
        <p:spPr bwMode="auto">
          <a:xfrm>
            <a:off x="8748464" y="4428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8748464" y="5400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2" name="Ylänuoli 11"/>
          <p:cNvSpPr/>
          <p:nvPr/>
        </p:nvSpPr>
        <p:spPr bwMode="auto">
          <a:xfrm>
            <a:off x="8748464" y="494116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Ylänuoli 4"/>
          <p:cNvSpPr/>
          <p:nvPr/>
        </p:nvSpPr>
        <p:spPr bwMode="auto">
          <a:xfrm>
            <a:off x="7895545" y="206084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4860032" y="2557352"/>
            <a:ext cx="3275545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Kansallinen suoraveloitus päättyi tammikuun 2014 lopussa. Aktiivisilla verkkopankin käyttäjillä sen korvaa e-lasku ja niillä, joilla ei ole käytössään verkkopankkia sen korvaa suoramaksu tai muu laskunmaksutapa.</a:t>
            </a: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334969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JA MUUT LASKUNMAKSUTAVAT YHTEENSÄ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 Mitä muita laskunmaksutapoja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7" name="Text Box 1025"/>
          <p:cNvSpPr txBox="1">
            <a:spLocks noChangeArrowheads="1"/>
          </p:cNvSpPr>
          <p:nvPr/>
        </p:nvSpPr>
        <p:spPr bwMode="auto">
          <a:xfrm>
            <a:off x="334969" y="5893446"/>
            <a:ext cx="4669079" cy="27185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wrap="square" lIns="27432" tIns="22860" rIns="27432" bIns="2286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*) e-laskulla lisätty </a:t>
            </a: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vuonna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2014, </a:t>
            </a:r>
            <a:endParaRPr lang="fi-FI" sz="1000" b="0" i="0" u="none" strike="noStrike" baseline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defRPr sz="1000"/>
            </a:pPr>
            <a:r>
              <a:rPr lang="fi-FI" sz="1000" b="0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aiemmin </a:t>
            </a:r>
            <a:r>
              <a:rPr lang="fi-FI" sz="10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pelkästään verkkopankissa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NYKYINEN RAHATILANNE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</a:t>
            </a:r>
            <a:r>
              <a:rPr lang="fi-FI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seuraavista kuvaa nykyistä rahatilannettanne?</a:t>
            </a: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6" name="Ylänuoli 5"/>
          <p:cNvSpPr/>
          <p:nvPr/>
        </p:nvSpPr>
        <p:spPr bwMode="auto">
          <a:xfrm>
            <a:off x="5447793" y="3024000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7" name="Ylänuoli 6"/>
          <p:cNvSpPr/>
          <p:nvPr/>
        </p:nvSpPr>
        <p:spPr bwMode="auto">
          <a:xfrm>
            <a:off x="6527913" y="2204864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8" name="Alanuoli 7"/>
          <p:cNvSpPr/>
          <p:nvPr/>
        </p:nvSpPr>
        <p:spPr bwMode="auto">
          <a:xfrm>
            <a:off x="3779912" y="4665396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3964654" y="381600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TAVALLISIMMAT LASKUNMAKSUTAVAT IKÄRYHMITTÄIN 2014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Mikä on tavallisin tapa, jolla maksatte laskunne?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2014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2013)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VERKKOPANKIN KÄYTTÖ 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Jos maksatte laskuja Internetin kautta tai verkkopankissa, maksatteko TAVALLISIMMIN tietokoneella, taulutietokoneella/tabletilla vai matkapuhelimella?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Mitä muita maksutapoja käytätte?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kehys 9"/>
          <p:cNvSpPr txBox="1"/>
          <p:nvPr/>
        </p:nvSpPr>
        <p:spPr>
          <a:xfrm>
            <a:off x="5220392" y="3717032"/>
            <a:ext cx="2880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Kaiken kaikkiaan 25 % suomalaisista käyttää </a:t>
            </a:r>
            <a:r>
              <a:rPr lang="fi-FI" sz="1100" dirty="0" err="1" smtClean="0">
                <a:solidFill>
                  <a:schemeClr val="tx1"/>
                </a:solidFill>
              </a:rPr>
              <a:t>mobiililaitteita</a:t>
            </a:r>
            <a:r>
              <a:rPr lang="fi-FI" sz="1100" dirty="0" smtClean="0">
                <a:solidFill>
                  <a:schemeClr val="tx1"/>
                </a:solidFill>
              </a:rPr>
              <a:t> verkkopankissa laskuja maksaessaan.</a:t>
            </a:r>
          </a:p>
        </p:txBody>
      </p:sp>
      <p:sp>
        <p:nvSpPr>
          <p:cNvPr id="11" name="Tekstikehys 10"/>
          <p:cNvSpPr txBox="1"/>
          <p:nvPr/>
        </p:nvSpPr>
        <p:spPr>
          <a:xfrm>
            <a:off x="5220392" y="3061409"/>
            <a:ext cx="2880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Kysymystä muutettu 2014 kaksivaiheiseksi: Kysyttiin erikseen tavallisin ja muut verkkopankin käyttölaitteet </a:t>
            </a:r>
          </a:p>
        </p:txBody>
      </p:sp>
      <p:sp>
        <p:nvSpPr>
          <p:cNvPr id="7" name="Ylänuoli 6"/>
          <p:cNvSpPr/>
          <p:nvPr/>
        </p:nvSpPr>
        <p:spPr bwMode="auto">
          <a:xfrm>
            <a:off x="4427984" y="494116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8" name="Ylänuoli 7"/>
          <p:cNvSpPr/>
          <p:nvPr/>
        </p:nvSpPr>
        <p:spPr bwMode="auto">
          <a:xfrm>
            <a:off x="4427984" y="3573016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Saatteko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573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 (n=2155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HALUAISIKO E-LASKUJA VERKKOPANKKIIN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Haluaisitteko e-laskuja suoraan verkkopankkiinne?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19213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niistä, jotka maksavat laskuja verkkopankissa, mutta eivät vielä saa e-laskuja verkkopankkiinsa (n=815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3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E-LASKUJEN TUNTEMINEN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Tiedättekö, mikä on e-lasku?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2376" name="Rectangle 6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niistä, jotka eivät saa e-laskuja tai eivät maksa laskuja verkkopankissa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ikehys 6"/>
          <p:cNvSpPr txBox="1"/>
          <p:nvPr/>
        </p:nvSpPr>
        <p:spPr>
          <a:xfrm>
            <a:off x="396056" y="5837202"/>
            <a:ext cx="2951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*) 2009 ja sitä aiemmin kysytty pankkikortilla      </a:t>
            </a:r>
          </a:p>
          <a:p>
            <a:pPr>
              <a:defRPr sz="1000"/>
            </a:pPr>
            <a:r>
              <a:rPr lang="fi-FI" sz="1000" b="0" dirty="0" smtClean="0">
                <a:solidFill>
                  <a:srgbClr val="000000"/>
                </a:solidFill>
                <a:cs typeface="Arial"/>
              </a:rPr>
              <a:t>**) 2009 ja sitä aiemmin kysytty yleisluottokortilla</a:t>
            </a:r>
          </a:p>
        </p:txBody>
      </p:sp>
      <p:sp>
        <p:nvSpPr>
          <p:cNvPr id="6" name="Alanuoli 5"/>
          <p:cNvSpPr/>
          <p:nvPr/>
        </p:nvSpPr>
        <p:spPr bwMode="auto">
          <a:xfrm>
            <a:off x="4427984" y="4521380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9" name="Ylänuoli 8"/>
          <p:cNvSpPr/>
          <p:nvPr/>
        </p:nvSpPr>
        <p:spPr bwMode="auto">
          <a:xfrm>
            <a:off x="6671929" y="342505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0" name="Alanuoli 9"/>
          <p:cNvSpPr/>
          <p:nvPr/>
        </p:nvSpPr>
        <p:spPr bwMode="auto">
          <a:xfrm>
            <a:off x="5076056" y="2420888"/>
            <a:ext cx="319314" cy="275772"/>
          </a:xfrm>
          <a:prstGeom prst="downArrow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2014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PÄIVITTÄISTAVARAOSTOSTEN TAVALLISIN MAKSUTAPA IKÄRYHMITTÄIN 2014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Millä tavalla maksatte tavallisimmin päivittäistavaraostoksenne?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KÄTEISEN RAHAN NOSTAMINEN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2014), </a:t>
            </a: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AUTOMAATTIKÄYTTÖÖN SOVELTUVA MAKSUKORTTI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jokin automaattikäyttöön soveltuva pankin myöntämä maksukortti,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kuten pankkikortti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debitkortti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Visa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tai pankki- tai </a:t>
            </a:r>
            <a:r>
              <a:rPr lang="fi-FI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debitkortin</a:t>
            </a: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 luottokortin yhdistelmä?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OMIEN MENOJEN SEURAAMINEN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Seuraatteko omia menojanne jollakin tavalla?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5724128" y="2967335"/>
            <a:ext cx="2486423" cy="12772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Omien menojen seuraaminen: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säännöllisyys yleisempää </a:t>
            </a:r>
          </a:p>
          <a:p>
            <a:r>
              <a:rPr lang="fi-FI" sz="1100" dirty="0" smtClean="0"/>
              <a:t>yli 60-vuotiailla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alle 18-vuotiaista 10 % ei seuraa vielä lainkaan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18-25 -vuotiaista jo 2/3 seuraa säännöllisesti</a:t>
            </a:r>
            <a:endParaRPr lang="fi-FI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412800"/>
            <a:ext cx="5708650" cy="2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fi-FI" sz="1100" b="0" dirty="0" smtClean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niistä, joilla automaattikäyttöön soveltuva pankin myöntämä maksukortti </a:t>
            </a:r>
          </a:p>
          <a:p>
            <a:pPr eaLnBrk="0" hangingPunct="0"/>
            <a:r>
              <a:rPr lang="fi-FI" sz="1100" dirty="0" smtClean="0">
                <a:latin typeface="Arial" pitchFamily="34" charset="0"/>
                <a:cs typeface="Arial" pitchFamily="34" charset="0"/>
              </a:rPr>
              <a:t>(n=2316 vuonna 2014)</a:t>
            </a:r>
            <a:endParaRPr lang="fi-FI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PANKIN MYÖNTÄMÄÄN MAKSUKORTTIIN LIITETTY LÄHIMAKSUOMINAISUUS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pankin myöntämään maksukorttiinne liitetty lähimaksuominaisuus? 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5364088" y="4942909"/>
            <a:ext cx="282232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Epätietoisia keskimääräistä enemmän alle 18-vuotiaiden ja eläkeläisten keskuudessa.</a:t>
            </a:r>
          </a:p>
        </p:txBody>
      </p:sp>
      <p:sp>
        <p:nvSpPr>
          <p:cNvPr id="6" name="Tekstikehys 5"/>
          <p:cNvSpPr txBox="1"/>
          <p:nvPr/>
        </p:nvSpPr>
        <p:spPr>
          <a:xfrm>
            <a:off x="5364088" y="1700808"/>
            <a:ext cx="2808312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b="1" u="sng" dirty="0" smtClean="0">
                <a:solidFill>
                  <a:schemeClr val="tx1"/>
                </a:solidFill>
              </a:rPr>
              <a:t>Automaattikäyttöön soveltuva pankin myöntämä maksukortti: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97 %:lla suomalaisista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keskimääräistä harvemmin alle 18 ja yli </a:t>
            </a:r>
          </a:p>
          <a:p>
            <a:r>
              <a:rPr lang="fi-FI" sz="1100" dirty="0" smtClean="0"/>
              <a:t>70-vuotiailla, mutta heistäkin yli 90 %:lla</a:t>
            </a:r>
            <a:endParaRPr lang="fi-FI" sz="11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484808"/>
            <a:ext cx="5708650" cy="2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>
              <a:defRPr sz="1000"/>
            </a:pPr>
            <a:r>
              <a:rPr lang="fi-FI" sz="1100" b="0" dirty="0" smtClean="0">
                <a:solidFill>
                  <a:schemeClr val="tx1"/>
                </a:solidFill>
              </a:rPr>
              <a:t>% </a:t>
            </a:r>
            <a:r>
              <a:rPr lang="fi-FI" sz="1100" dirty="0" smtClean="0">
                <a:latin typeface="Arial" pitchFamily="34" charset="0"/>
                <a:cs typeface="Arial" pitchFamily="34" charset="0"/>
              </a:rPr>
              <a:t>niistä, joiden kortissa on lähimaksuominaisuus (n=193 vuonna 2014)</a:t>
            </a:r>
            <a:endParaRPr lang="fi-FI" sz="11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0"/>
              </a:spcAft>
            </a:pP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LÄHIMAKSUOMINAISUUDEN KÄYTTÄMINEN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Oletteko koskaan käyttänyt korttinne lähimaksuominaisuutta? </a:t>
            </a:r>
          </a:p>
        </p:txBody>
      </p:sp>
      <p:sp>
        <p:nvSpPr>
          <p:cNvPr id="5" name="Tekstikehys 4"/>
          <p:cNvSpPr txBox="1"/>
          <p:nvPr/>
        </p:nvSpPr>
        <p:spPr>
          <a:xfrm>
            <a:off x="6372400" y="1700808"/>
            <a:ext cx="1800000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Lähimaksuominaisuutta käyttäneitä eniten: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alle 29-vuotiaissa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" y="1543050"/>
          <a:ext cx="91440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435350" y="1346400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ts val="0"/>
              </a:spcAft>
            </a:pPr>
            <a:r>
              <a:rPr lang="fi-FI" sz="1100" b="0" dirty="0" smtClean="0">
                <a:solidFill>
                  <a:schemeClr val="tx1"/>
                </a:solidFill>
              </a:rPr>
              <a:t>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443398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KÄTEISEN NOSTOTAVAT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  <a:p>
            <a:pPr algn="ctr" eaLnBrk="0" hangingPunct="0">
              <a:spcAft>
                <a:spcPts val="0"/>
              </a:spcAft>
            </a:pP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muualta nostatte käteistä rahaa ainakin joskus?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5364088" y="5229200"/>
            <a:ext cx="24482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chemeClr val="tx1"/>
                </a:solidFill>
              </a:rPr>
              <a:t>6 % suomalaisista ei nosta juuri koskaan käteistä rahaa</a:t>
            </a:r>
            <a:endParaRPr lang="fi-FI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1471613"/>
            <a:ext cx="7031038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r"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  <a:latin typeface="+mj-lt"/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  <a:latin typeface="+mj-lt"/>
              </a:rPr>
              <a:t>vastaajista vuonna 2014</a:t>
            </a:r>
            <a:endParaRPr lang="fi-FI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ts val="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TAVALLISIN KÄTEISEN NOSTOTAPA IKÄRYHMITTÄIN 2014</a:t>
            </a:r>
            <a: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Mistä nostatte tavallisimmin käteisen rahanne?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(1/2)</a:t>
            </a:r>
            <a:endParaRPr lang="fi-FI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AINEISTON RAKENNE (2/2)</a:t>
            </a:r>
            <a:endParaRPr lang="fi-FI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43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endParaRPr lang="fi-FI" sz="200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000" dirty="0" smtClean="0"/>
              <a:t>SÄÄSTÄMINEN JA SIJOITTAMINEN</a:t>
            </a:r>
            <a:endParaRPr lang="fi-FI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400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2968" name="Rectangle 2"/>
          <p:cNvSpPr>
            <a:spLocks noChangeArrowheads="1"/>
          </p:cNvSpPr>
          <p:nvPr/>
        </p:nvSpPr>
        <p:spPr bwMode="auto">
          <a:xfrm>
            <a:off x="0" y="190500"/>
            <a:ext cx="914400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SÄÄSTÖJÄ TAI SIJOITUKSIA</a:t>
            </a:r>
            <a: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i-FI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Onko teillä itsellänne tällä hetkellä säästettynä tai sijoitettuna varoja eri kohteisiin?         </a:t>
            </a:r>
            <a:r>
              <a:rPr lang="fi-FI" sz="1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Älkää laskeko mukaan mahdollista omassa käytössä olevaa omistusasuntoanne. Mikäli teillä on yhteistä omaisuutta puolisonne kanssa, ottakaa myös tämä huomioon.</a:t>
            </a:r>
            <a:endParaRPr lang="fi-FI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69" name="Rectangle 3"/>
          <p:cNvSpPr>
            <a:spLocks noChangeArrowheads="1"/>
          </p:cNvSpPr>
          <p:nvPr/>
        </p:nvSpPr>
        <p:spPr bwMode="auto">
          <a:xfrm>
            <a:off x="3435350" y="1347788"/>
            <a:ext cx="5708650" cy="290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 err="1" smtClean="0">
                <a:solidFill>
                  <a:schemeClr val="tx1"/>
                </a:solidFill>
              </a:rPr>
              <a:t>kyllä-osuudet</a:t>
            </a:r>
            <a:r>
              <a:rPr lang="fi-FI" sz="1100" b="0" dirty="0" smtClean="0">
                <a:solidFill>
                  <a:schemeClr val="tx1"/>
                </a:solidFill>
              </a:rPr>
              <a:t> - % 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52971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0" y="1562100"/>
          <a:ext cx="9143999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9896" name="Rectangle 2"/>
          <p:cNvSpPr>
            <a:spLocks noChangeArrowheads="1"/>
          </p:cNvSpPr>
          <p:nvPr/>
        </p:nvSpPr>
        <p:spPr bwMode="auto">
          <a:xfrm>
            <a:off x="0" y="180975"/>
            <a:ext cx="91440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>
              <a:spcAft>
                <a:spcPct val="150000"/>
              </a:spcAft>
            </a:pPr>
            <a: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NYKYISET SÄÄSTÖ- JA SIJOITUSKOHTEET</a:t>
            </a:r>
            <a:br>
              <a:rPr lang="fi-FI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Missä seuraavista kohteista teillä on säästöjä tai sijoituksia?</a:t>
            </a:r>
            <a:endParaRPr lang="fi-FI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9897" name="Rectangle 3"/>
          <p:cNvSpPr>
            <a:spLocks noChangeArrowheads="1"/>
          </p:cNvSpPr>
          <p:nvPr/>
        </p:nvSpPr>
        <p:spPr bwMode="auto">
          <a:xfrm>
            <a:off x="3435350" y="1362074"/>
            <a:ext cx="28416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>
              <a:spcAft>
                <a:spcPct val="150000"/>
              </a:spcAft>
            </a:pPr>
            <a:r>
              <a:rPr lang="fi-FI" sz="1100" b="0" dirty="0">
                <a:solidFill>
                  <a:schemeClr val="tx1"/>
                </a:solidFill>
              </a:rPr>
              <a:t>% </a:t>
            </a:r>
            <a:r>
              <a:rPr lang="fi-FI" sz="1100" b="0" dirty="0" smtClean="0">
                <a:solidFill>
                  <a:schemeClr val="tx1"/>
                </a:solidFill>
              </a:rPr>
              <a:t>vastaajista (n=2394 vuonna 2014)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549899" name="Text Box 6"/>
          <p:cNvSpPr txBox="1">
            <a:spLocks noChangeArrowheads="1"/>
          </p:cNvSpPr>
          <p:nvPr/>
        </p:nvSpPr>
        <p:spPr bwMode="auto">
          <a:xfrm>
            <a:off x="1670050" y="62611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endParaRPr lang="fi-FI" b="0"/>
          </a:p>
        </p:txBody>
      </p:sp>
      <p:sp>
        <p:nvSpPr>
          <p:cNvPr id="11" name="Tekstikehys 10"/>
          <p:cNvSpPr txBox="1"/>
          <p:nvPr/>
        </p:nvSpPr>
        <p:spPr>
          <a:xfrm>
            <a:off x="6084168" y="2614904"/>
            <a:ext cx="2808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>
                <a:solidFill>
                  <a:schemeClr val="tx1"/>
                </a:solidFill>
              </a:rPr>
              <a:t>Sijoitusrahastoja:</a:t>
            </a:r>
            <a:r>
              <a:rPr lang="fi-FI" sz="1100" b="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b="0" dirty="0" smtClean="0">
                <a:solidFill>
                  <a:schemeClr val="tx1"/>
                </a:solidFill>
              </a:rPr>
              <a:t> eniten 45-54 </a:t>
            </a:r>
            <a:r>
              <a:rPr lang="fi-FI" sz="1100" dirty="0" smtClean="0"/>
              <a:t>-</a:t>
            </a:r>
            <a:r>
              <a:rPr lang="fi-FI" sz="1100" b="0" dirty="0" smtClean="0">
                <a:solidFill>
                  <a:schemeClr val="tx1"/>
                </a:solidFill>
              </a:rPr>
              <a:t>vuotiailla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osuus kasvanut lähes kaikissa ikä-ryhmissä, eniten 29-34 ja yli 40-vuotialla</a:t>
            </a:r>
          </a:p>
        </p:txBody>
      </p:sp>
      <p:sp>
        <p:nvSpPr>
          <p:cNvPr id="7" name="Tekstikehys 6"/>
          <p:cNvSpPr txBox="1"/>
          <p:nvPr/>
        </p:nvSpPr>
        <p:spPr>
          <a:xfrm>
            <a:off x="6084168" y="5205100"/>
            <a:ext cx="2808312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Naiset  &gt;&lt; miehet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naiset tilisäästäjiä 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miehet osakesäästäjiä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6084168" y="3431730"/>
            <a:ext cx="28083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Pörssiosakkeita:</a:t>
            </a:r>
            <a:r>
              <a:rPr lang="fi-FI" sz="11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etenkin 60-69 -vuotiailla</a:t>
            </a:r>
          </a:p>
        </p:txBody>
      </p:sp>
      <p:sp>
        <p:nvSpPr>
          <p:cNvPr id="12" name="Tekstikehys 11"/>
          <p:cNvSpPr txBox="1"/>
          <p:nvPr/>
        </p:nvSpPr>
        <p:spPr>
          <a:xfrm>
            <a:off x="6084168" y="4388274"/>
            <a:ext cx="28083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Sijoitusasunto: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eniten johtavassa asemassa olevilla, ylemmillä toimihenkilöillä ja yrittäjillä sekä eläkeläisillä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3" name="Tekstikehys 12"/>
          <p:cNvSpPr txBox="1"/>
          <p:nvPr/>
        </p:nvSpPr>
        <p:spPr>
          <a:xfrm>
            <a:off x="6084168" y="1628800"/>
            <a:ext cx="2808312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Tilisäästäjiä: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eniten yli 60-vuotiaissa, heillä säästö- ja sijoitustilien osuus laskenut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käyttötilille säästävien osuus noussut kaikissa ikäryhmissä</a:t>
            </a:r>
          </a:p>
        </p:txBody>
      </p:sp>
      <p:sp>
        <p:nvSpPr>
          <p:cNvPr id="14" name="Ylänuoli 13"/>
          <p:cNvSpPr/>
          <p:nvPr/>
        </p:nvSpPr>
        <p:spPr bwMode="auto">
          <a:xfrm>
            <a:off x="4871729" y="3140968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9" name="Ylänuoli 18"/>
          <p:cNvSpPr/>
          <p:nvPr/>
        </p:nvSpPr>
        <p:spPr bwMode="auto">
          <a:xfrm>
            <a:off x="4067944" y="4924963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0" name="Ylänuoli 19"/>
          <p:cNvSpPr/>
          <p:nvPr/>
        </p:nvSpPr>
        <p:spPr bwMode="auto">
          <a:xfrm>
            <a:off x="5580112" y="1972635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467544" y="3356992"/>
            <a:ext cx="1224136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0" dirty="0" smtClean="0">
                <a:solidFill>
                  <a:schemeClr val="tx1"/>
                </a:solidFill>
              </a:rPr>
              <a:t>Säästöjen </a:t>
            </a:r>
          </a:p>
          <a:p>
            <a:r>
              <a:rPr lang="fi-FI" sz="1100" b="1" dirty="0" smtClean="0">
                <a:solidFill>
                  <a:schemeClr val="tx1"/>
                </a:solidFill>
              </a:rPr>
              <a:t>hajauttaminen</a:t>
            </a:r>
            <a:r>
              <a:rPr lang="fi-FI" sz="11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fi-FI" sz="1100" b="0" dirty="0" smtClean="0">
                <a:solidFill>
                  <a:schemeClr val="tx1"/>
                </a:solidFill>
              </a:rPr>
              <a:t>lisääntynyt</a:t>
            </a:r>
            <a:endParaRPr lang="fi-FI" sz="1100" b="0" dirty="0">
              <a:solidFill>
                <a:schemeClr val="tx1"/>
              </a:solidFill>
            </a:endParaRPr>
          </a:p>
        </p:txBody>
      </p:sp>
      <p:sp>
        <p:nvSpPr>
          <p:cNvPr id="16" name="Ylänuoli 15"/>
          <p:cNvSpPr/>
          <p:nvPr/>
        </p:nvSpPr>
        <p:spPr bwMode="auto">
          <a:xfrm>
            <a:off x="5447793" y="254869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7" name="Ylänuoli 16"/>
          <p:cNvSpPr/>
          <p:nvPr/>
        </p:nvSpPr>
        <p:spPr bwMode="auto">
          <a:xfrm>
            <a:off x="4067944" y="5501027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18" name="Ylänuoli 17"/>
          <p:cNvSpPr/>
          <p:nvPr/>
        </p:nvSpPr>
        <p:spPr bwMode="auto">
          <a:xfrm>
            <a:off x="4295665" y="4348899"/>
            <a:ext cx="348343" cy="232229"/>
          </a:xfrm>
          <a:prstGeom prst="upArrow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kstikehys 20"/>
          <p:cNvSpPr txBox="1"/>
          <p:nvPr/>
        </p:nvSpPr>
        <p:spPr>
          <a:xfrm>
            <a:off x="6084168" y="3910002"/>
            <a:ext cx="2808312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C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1100" b="1" u="sng" dirty="0" smtClean="0"/>
              <a:t>Vapaaehtoisia eläkevakuutuksia: </a:t>
            </a:r>
          </a:p>
          <a:p>
            <a:pPr>
              <a:buFont typeface="Courier New" pitchFamily="49" charset="0"/>
              <a:buChar char="o"/>
            </a:pPr>
            <a:r>
              <a:rPr lang="fi-FI" sz="1100" dirty="0" smtClean="0"/>
              <a:t> 35-54 -vuotiailla eniten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K_powerpoint_tyhjapohja_final">
  <a:themeElements>
    <a:clrScheme name="FKL EXCEL 2013 PINKKI">
      <a:dk1>
        <a:sysClr val="windowText" lastClr="000000"/>
      </a:dk1>
      <a:lt1>
        <a:sysClr val="window" lastClr="FFFFFF"/>
      </a:lt1>
      <a:dk2>
        <a:srgbClr val="F79646"/>
      </a:dk2>
      <a:lt2>
        <a:srgbClr val="EEECE1"/>
      </a:lt2>
      <a:accent1>
        <a:srgbClr val="395AA8"/>
      </a:accent1>
      <a:accent2>
        <a:srgbClr val="C15086"/>
      </a:accent2>
      <a:accent3>
        <a:srgbClr val="01B2E5"/>
      </a:accent3>
      <a:accent4>
        <a:srgbClr val="FDB930"/>
      </a:accent4>
      <a:accent5>
        <a:srgbClr val="8DCED2"/>
      </a:accent5>
      <a:accent6>
        <a:srgbClr val="777777"/>
      </a:accent6>
      <a:hlink>
        <a:srgbClr val="F79646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FKL">
    <a:dk1>
      <a:srgbClr val="000000"/>
    </a:dk1>
    <a:lt1>
      <a:srgbClr val="FFFFFF"/>
    </a:lt1>
    <a:dk2>
      <a:srgbClr val="959487"/>
    </a:dk2>
    <a:lt2>
      <a:srgbClr val="EEECE1"/>
    </a:lt2>
    <a:accent1>
      <a:srgbClr val="01B2E5"/>
    </a:accent1>
    <a:accent2>
      <a:srgbClr val="E2D057"/>
    </a:accent2>
    <a:accent3>
      <a:srgbClr val="A29B6C"/>
    </a:accent3>
    <a:accent4>
      <a:srgbClr val="8DCED2"/>
    </a:accent4>
    <a:accent5>
      <a:srgbClr val="F7AE2C"/>
    </a:accent5>
    <a:accent6>
      <a:srgbClr val="7F7E82"/>
    </a:accent6>
    <a:hlink>
      <a:srgbClr val="C7F2FF"/>
    </a:hlink>
    <a:folHlink>
      <a:srgbClr val="8DCED2"/>
    </a:folHlink>
  </a:clrScheme>
  <a:fontScheme name="Mukautettu 1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E106A4F9CAD6E4D891E4C99C177D26F" ma:contentTypeVersion="12" ma:contentTypeDescription="Luo uusi asiakirja." ma:contentTypeScope="" ma:versionID="6bf8c22eb7e77b08554aec714589a006">
  <xsd:schema xmlns:xsd="http://www.w3.org/2001/XMLSchema" xmlns:xs="http://www.w3.org/2001/XMLSchema" xmlns:p="http://schemas.microsoft.com/office/2006/metadata/properties" xmlns:ns2="879095ad-9298-46b1-abb4-88acdd8ab572" xmlns:ns3="3f7baa18-e8c3-4a96-b5df-b125792204c2" targetNamespace="http://schemas.microsoft.com/office/2006/metadata/properties" ma:root="true" ma:fieldsID="4481d166ca6ec69d426333bd419f0696" ns2:_="" ns3:_="">
    <xsd:import namespace="879095ad-9298-46b1-abb4-88acdd8ab572"/>
    <xsd:import namespace="3f7baa18-e8c3-4a96-b5df-b125792204c2"/>
    <xsd:element name="properties">
      <xsd:complexType>
        <xsd:sequence>
          <xsd:element name="documentManagement">
            <xsd:complexType>
              <xsd:all>
                <xsd:element ref="ns2:p37d2282c7114a85bbb1d37773b53136" minOccurs="0"/>
                <xsd:element ref="ns3:TaxCatchAll" minOccurs="0"/>
                <xsd:element ref="ns2:h91f5f5c8ce94f5ebd3ee7c0d8a6ec47" minOccurs="0"/>
                <xsd:element ref="ns3:TaxKeywordTaxHTField" minOccurs="0"/>
                <xsd:element ref="ns2:FKPublishDate" minOccurs="0"/>
                <xsd:element ref="ns2:FKLangu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095ad-9298-46b1-abb4-88acdd8ab572" elementFormDefault="qualified">
    <xsd:import namespace="http://schemas.microsoft.com/office/2006/documentManagement/types"/>
    <xsd:import namespace="http://schemas.microsoft.com/office/infopath/2007/PartnerControls"/>
    <xsd:element name="p37d2282c7114a85bbb1d37773b53136" ma:index="9" nillable="true" ma:taxonomy="true" ma:internalName="p37d2282c7114a85bbb1d37773b53136" ma:taxonomyFieldName="FKDocType" ma:displayName="Asiakirjatyyppi" ma:readOnly="false" ma:default="" ma:fieldId="{937d2282-c711-4a85-bbb1-d37773b53136}" ma:taxonomyMulti="true" ma:sspId="d92eb3bd-95d3-4ebe-8301-9f6701864dbf" ma:termSetId="f0126561-3e6b-4118-8629-5272a7a08fe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91f5f5c8ce94f5ebd3ee7c0d8a6ec47" ma:index="12" nillable="true" ma:taxonomy="true" ma:internalName="h91f5f5c8ce94f5ebd3ee7c0d8a6ec47" ma:taxonomyFieldName="FKTopic" ma:displayName="Aiheluokittelu" ma:readOnly="false" ma:default="" ma:fieldId="{191f5f5c-8ce9-4f5e-bd3e-e7c0d8a6ec4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KPublishDate" ma:index="15" nillable="true" ma:displayName="Julkaisupäivä" ma:default="[today]" ma:format="DateOnly" ma:internalName="FKPublishDate">
      <xsd:simpleType>
        <xsd:restriction base="dms:DateTime"/>
      </xsd:simpleType>
    </xsd:element>
    <xsd:element name="FKLanguage" ma:index="16" nillable="true" ma:displayName="Kieli" ma:default="Suom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baa18-e8c3-4a96-b5df-b125792204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20aaa1b-80d6-4c91-97e9-f720dfbeb0a9}" ma:internalName="TaxCatchAll" ma:showField="CatchAllData" ma:web="3f7baa18-e8c3-4a96-b5df-b12579220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Asiasanat" ma:readOnly="false" ma:fieldId="{23f27201-bee3-471e-b2e7-b64fd8b7ca38}" ma:taxonomyMulti="true" ma:sspId="d92eb3bd-95d3-4ebe-8301-9f6701864d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7baa18-e8c3-4a96-b5df-b125792204c2">
      <Value>7</Value>
      <Value>78</Value>
    </TaxCatchAll>
    <FKLanguage xmlns="879095ad-9298-46b1-abb4-88acdd8ab572">Suomi</FKLanguage>
    <TaxKeywordTaxHTField xmlns="3f7baa18-e8c3-4a96-b5df-b125792204c2">
      <Terms xmlns="http://schemas.microsoft.com/office/infopath/2007/PartnerControls"/>
    </TaxKeywordTaxHTField>
    <FKPublishDate xmlns="879095ad-9298-46b1-abb4-88acdd8ab572">2014-04-26T21:00:00+00:00</FKPublishDate>
    <h91f5f5c8ce94f5ebd3ee7c0d8a6ec47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pankki</TermName>
          <TermId xmlns="http://schemas.microsoft.com/office/infopath/2007/PartnerControls">f53a48c1-21f7-422c-be93-ed28fc23f5cc</TermId>
        </TermInfo>
      </Terms>
    </h91f5f5c8ce94f5ebd3ee7c0d8a6ec47>
    <p37d2282c7114a85bbb1d37773b53136 xmlns="879095ad-9298-46b1-abb4-88acdd8ab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</Terms>
    </p37d2282c7114a85bbb1d37773b53136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9B8B33-FB50-49D6-B604-C48E5FA076B0}"/>
</file>

<file path=customXml/itemProps2.xml><?xml version="1.0" encoding="utf-8"?>
<ds:datastoreItem xmlns:ds="http://schemas.openxmlformats.org/officeDocument/2006/customXml" ds:itemID="{1A185515-BB79-4ABA-9B62-CC7EEFFE8351}"/>
</file>

<file path=customXml/itemProps3.xml><?xml version="1.0" encoding="utf-8"?>
<ds:datastoreItem xmlns:ds="http://schemas.openxmlformats.org/officeDocument/2006/customXml" ds:itemID="{49CB1D1F-B6EA-47A9-B554-5B9F1956D1C8}"/>
</file>

<file path=customXml/itemProps4.xml><?xml version="1.0" encoding="utf-8"?>
<ds:datastoreItem xmlns:ds="http://schemas.openxmlformats.org/officeDocument/2006/customXml" ds:itemID="{49CB1D1F-B6EA-47A9-B554-5B9F1956D1C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</TotalTime>
  <Words>2111</Words>
  <Application>Microsoft Office PowerPoint</Application>
  <PresentationFormat>Näytössä katseltava diaesitys (4:3)</PresentationFormat>
  <Paragraphs>438</Paragraphs>
  <Slides>65</Slides>
  <Notes>65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65</vt:i4>
      </vt:variant>
    </vt:vector>
  </HeadingPairs>
  <TitlesOfParts>
    <vt:vector size="66" baseType="lpstr">
      <vt:lpstr>FK_powerpoint_tyhjapohja_final</vt:lpstr>
      <vt:lpstr>Säästäminen, luotonkäyttö ja maksutavat 2014</vt:lpstr>
      <vt:lpstr>PowerPoint-esitys</vt:lpstr>
      <vt:lpstr>Raha-asioiden suunnitteleminen ja nykyinen Rahatilanne</vt:lpstr>
      <vt:lpstr>PowerPoint-esitys</vt:lpstr>
      <vt:lpstr>PowerPoint-esitys</vt:lpstr>
      <vt:lpstr>PowerPoint-esitys</vt:lpstr>
      <vt:lpstr>SÄÄSTÄMINEN JA SIJOITTAMINEN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LUOTONOTTO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TALOUDEN JA ASUNTOLAINOJEN RISKIT JA NIIHIN VARAUTUMINEN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MAKSUTAVAT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KÄTEISEN RAHAN NOSTAMINEN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Säästäminen, luotonkäyttö ja maksutavat 2014 kuvat</dc:title>
  <dc:creator>Nissilä Heidi</dc:creator>
  <cp:keywords/>
  <cp:lastModifiedBy>Mannismäki Maija-Reetta</cp:lastModifiedBy>
  <cp:revision>657</cp:revision>
  <dcterms:created xsi:type="dcterms:W3CDTF">2012-04-02T08:05:30Z</dcterms:created>
  <dcterms:modified xsi:type="dcterms:W3CDTF">2016-04-26T12:53:36Z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0x0101006E106A4F9CAD6E4D891E4C99C177D26F</vt:lpwstr>
  </property>
  <property fmtid="{D5CDD505-2E9C-101B-9397-08002B2CF9AE}" pid="3" name="_dlc_DocIdItemGuid">
    <vt:lpwstr>8a9db132-ee40-41d2-a7a7-fe071f12e35f</vt:lpwstr>
  </property>
  <property fmtid="{D5CDD505-2E9C-101B-9397-08002B2CF9AE}" pid="4" name="Tags">
    <vt:lpwstr/>
  </property>
  <property fmtid="{D5CDD505-2E9C-101B-9397-08002B2CF9AE}" pid="5" name="C_x0020_Organisaatiot">
    <vt:lpwstr>21;#Finanssialan Keskusliitto|a986a8ab-0b81-4c11-8cfa-b7b758f01c9a</vt:lpwstr>
  </property>
  <property fmtid="{D5CDD505-2E9C-101B-9397-08002B2CF9AE}" pid="6" name="FKDocumentState">
    <vt:lpwstr>27;#Valmis|40aa8d17-dadd-4ab0-93da-3124749a5963</vt:lpwstr>
  </property>
  <property fmtid="{D5CDD505-2E9C-101B-9397-08002B2CF9AE}" pid="7" name="FKDocumentPublicity">
    <vt:lpwstr>28;#Julkinen|0806a4a5-db6a-4fa4-8ed3-7457b5b4e8de</vt:lpwstr>
  </property>
  <property fmtid="{D5CDD505-2E9C-101B-9397-08002B2CF9AE}" pid="8" name="TaxKeyword">
    <vt:lpwstr/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FKTopic">
    <vt:lpwstr>7;#pankki|f53a48c1-21f7-422c-be93-ed28fc23f5cc</vt:lpwstr>
  </property>
  <property fmtid="{D5CDD505-2E9C-101B-9397-08002B2CF9AE}" pid="11" name="FKDocType">
    <vt:lpwstr>78;#diaesitys|fc209ee7-fe67-4bc6-a4f4-93f5714eb903</vt:lpwstr>
  </property>
  <property fmtid="{D5CDD505-2E9C-101B-9397-08002B2CF9AE}" pid="12" name="Order">
    <vt:r8>14600</vt:r8>
  </property>
  <property fmtid="{D5CDD505-2E9C-101B-9397-08002B2CF9AE}" pid="13" name="_CopySource">
    <vt:lpwstr>http://majakka/tietopankki/materiaalit/Saastaminen_luotonkaytto_ja_maksutavat_2014_kuvat.pptx</vt:lpwstr>
  </property>
  <property fmtid="{D5CDD505-2E9C-101B-9397-08002B2CF9AE}" pid="14" name="xd_ProgID">
    <vt:lpwstr/>
  </property>
  <property fmtid="{D5CDD505-2E9C-101B-9397-08002B2CF9AE}" pid="15" name="_SharedFileIndex">
    <vt:lpwstr/>
  </property>
  <property fmtid="{D5CDD505-2E9C-101B-9397-08002B2CF9AE}" pid="16" name="_SourceUrl">
    <vt:lpwstr/>
  </property>
  <property fmtid="{D5CDD505-2E9C-101B-9397-08002B2CF9AE}" pid="17" name="TemplateUrl">
    <vt:lpwstr/>
  </property>
</Properties>
</file>