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notesSlides/notesSlide31.xml" ContentType="application/vnd.openxmlformats-officedocument.presentationml.notesSlide+xml"/>
  <Override PartName="/ppt/charts/chart26.xml" ContentType="application/vnd.openxmlformats-officedocument.drawingml.chart+xml"/>
  <Override PartName="/ppt/notesSlides/notesSlide32.xml" ContentType="application/vnd.openxmlformats-officedocument.presentationml.notesSlide+xml"/>
  <Override PartName="/ppt/charts/chart27.xml" ContentType="application/vnd.openxmlformats-officedocument.drawingml.chart+xml"/>
  <Override PartName="/ppt/theme/themeOverride6.xml" ContentType="application/vnd.openxmlformats-officedocument.themeOverride+xml"/>
  <Override PartName="/ppt/notesSlides/notesSlide33.xml" ContentType="application/vnd.openxmlformats-officedocument.presentationml.notesSlide+xml"/>
  <Override PartName="/ppt/charts/chart28.xml" ContentType="application/vnd.openxmlformats-officedocument.drawingml.chart+xml"/>
  <Override PartName="/ppt/theme/themeOverride7.xml" ContentType="application/vnd.openxmlformats-officedocument.themeOverride+xml"/>
  <Override PartName="/ppt/notesSlides/notesSlide34.xml" ContentType="application/vnd.openxmlformats-officedocument.presentationml.notesSlide+xml"/>
  <Override PartName="/ppt/charts/chart29.xml" ContentType="application/vnd.openxmlformats-officedocument.drawingml.chart+xml"/>
  <Override PartName="/ppt/theme/themeOverride8.xml" ContentType="application/vnd.openxmlformats-officedocument.themeOverride+xml"/>
  <Override PartName="/ppt/notesSlides/notesSlide35.xml" ContentType="application/vnd.openxmlformats-officedocument.presentationml.notesSlide+xml"/>
  <Override PartName="/ppt/charts/chart30.xml" ContentType="application/vnd.openxmlformats-officedocument.drawingml.chart+xml"/>
  <Override PartName="/ppt/theme/themeOverride9.xml" ContentType="application/vnd.openxmlformats-officedocument.themeOverride+xml"/>
  <Override PartName="/ppt/notesSlides/notesSlide36.xml" ContentType="application/vnd.openxmlformats-officedocument.presentationml.notesSlide+xml"/>
  <Override PartName="/ppt/charts/chart31.xml" ContentType="application/vnd.openxmlformats-officedocument.drawingml.chart+xml"/>
  <Override PartName="/ppt/theme/themeOverride10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32.xml" ContentType="application/vnd.openxmlformats-officedocument.drawingml.chart+xml"/>
  <Override PartName="/ppt/theme/themeOverride11.xml" ContentType="application/vnd.openxmlformats-officedocument.themeOverride+xml"/>
  <Override PartName="/ppt/notesSlides/notesSlide39.xml" ContentType="application/vnd.openxmlformats-officedocument.presentationml.notesSlide+xml"/>
  <Override PartName="/ppt/charts/chart33.xml" ContentType="application/vnd.openxmlformats-officedocument.drawingml.chart+xml"/>
  <Override PartName="/ppt/theme/themeOverride12.xml" ContentType="application/vnd.openxmlformats-officedocument.themeOverride+xml"/>
  <Override PartName="/ppt/notesSlides/notesSlide40.xml" ContentType="application/vnd.openxmlformats-officedocument.presentationml.notesSlide+xml"/>
  <Override PartName="/ppt/charts/chart34.xml" ContentType="application/vnd.openxmlformats-officedocument.drawingml.chart+xml"/>
  <Override PartName="/ppt/theme/themeOverride13.xml" ContentType="application/vnd.openxmlformats-officedocument.themeOverride+xml"/>
  <Override PartName="/ppt/notesSlides/notesSlide41.xml" ContentType="application/vnd.openxmlformats-officedocument.presentationml.notesSlide+xml"/>
  <Override PartName="/ppt/charts/chart35.xml" ContentType="application/vnd.openxmlformats-officedocument.drawingml.chart+xml"/>
  <Override PartName="/ppt/theme/themeOverride14.xml" ContentType="application/vnd.openxmlformats-officedocument.themeOverride+xml"/>
  <Override PartName="/ppt/notesSlides/notesSlide42.xml" ContentType="application/vnd.openxmlformats-officedocument.presentationml.notesSlide+xml"/>
  <Override PartName="/ppt/charts/chart36.xml" ContentType="application/vnd.openxmlformats-officedocument.drawingml.chart+xml"/>
  <Override PartName="/ppt/theme/themeOverride15.xml" ContentType="application/vnd.openxmlformats-officedocument.themeOverride+xml"/>
  <Override PartName="/ppt/notesSlides/notesSlide43.xml" ContentType="application/vnd.openxmlformats-officedocument.presentationml.notesSlide+xml"/>
  <Override PartName="/ppt/charts/chart37.xml" ContentType="application/vnd.openxmlformats-officedocument.drawingml.chart+xml"/>
  <Override PartName="/ppt/theme/themeOverride16.xml" ContentType="application/vnd.openxmlformats-officedocument.themeOverride+xml"/>
  <Override PartName="/ppt/notesSlides/notesSlide44.xml" ContentType="application/vnd.openxmlformats-officedocument.presentationml.notesSlide+xml"/>
  <Override PartName="/ppt/charts/chart3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5"/>
  </p:sldMasterIdLst>
  <p:notesMasterIdLst>
    <p:notesMasterId r:id="rId50"/>
  </p:notesMasterIdLst>
  <p:handoutMasterIdLst>
    <p:handoutMasterId r:id="rId51"/>
  </p:handoutMasterIdLst>
  <p:sldIdLst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354" r:id="rId14"/>
    <p:sldId id="267" r:id="rId15"/>
    <p:sldId id="268" r:id="rId16"/>
    <p:sldId id="355" r:id="rId17"/>
    <p:sldId id="269" r:id="rId18"/>
    <p:sldId id="356" r:id="rId19"/>
    <p:sldId id="332" r:id="rId20"/>
    <p:sldId id="357" r:id="rId21"/>
    <p:sldId id="358" r:id="rId22"/>
    <p:sldId id="359" r:id="rId23"/>
    <p:sldId id="290" r:id="rId24"/>
    <p:sldId id="291" r:id="rId25"/>
    <p:sldId id="346" r:id="rId26"/>
    <p:sldId id="292" r:id="rId27"/>
    <p:sldId id="304" r:id="rId28"/>
    <p:sldId id="305" r:id="rId29"/>
    <p:sldId id="306" r:id="rId30"/>
    <p:sldId id="360" r:id="rId31"/>
    <p:sldId id="352" r:id="rId32"/>
    <p:sldId id="361" r:id="rId33"/>
    <p:sldId id="374" r:id="rId34"/>
    <p:sldId id="375" r:id="rId35"/>
    <p:sldId id="308" r:id="rId36"/>
    <p:sldId id="309" r:id="rId37"/>
    <p:sldId id="353" r:id="rId38"/>
    <p:sldId id="376" r:id="rId39"/>
    <p:sldId id="312" r:id="rId40"/>
    <p:sldId id="362" r:id="rId41"/>
    <p:sldId id="366" r:id="rId42"/>
    <p:sldId id="367" r:id="rId43"/>
    <p:sldId id="377" r:id="rId44"/>
    <p:sldId id="378" r:id="rId45"/>
    <p:sldId id="368" r:id="rId46"/>
    <p:sldId id="373" r:id="rId47"/>
    <p:sldId id="379" r:id="rId48"/>
    <p:sldId id="339" r:id="rId49"/>
  </p:sldIdLst>
  <p:sldSz cx="9144000" cy="6858000" type="screen4x3"/>
  <p:notesSz cx="6797675" cy="9928225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AA8"/>
    <a:srgbClr val="8DCED2"/>
    <a:srgbClr val="01B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Objects="1">
      <p:cViewPr>
        <p:scale>
          <a:sx n="100" d="100"/>
          <a:sy n="100" d="100"/>
        </p:scale>
        <p:origin x="-72" y="456"/>
      </p:cViewPr>
      <p:guideLst>
        <p:guide orient="horz" pos="2160"/>
        <p:guide orient="horz" pos="3657"/>
        <p:guide orient="horz" pos="119"/>
        <p:guide orient="horz" pos="572"/>
        <p:guide orient="horz" pos="799"/>
        <p:guide orient="horz" pos="1026"/>
        <p:guide orient="horz" pos="4201"/>
        <p:guide orient="horz" pos="3884"/>
        <p:guide orient="horz" pos="3521"/>
        <p:guide pos="2154"/>
        <p:guide pos="249"/>
        <p:guide pos="519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6" d="100"/>
          <a:sy n="126" d="100"/>
        </p:scale>
        <p:origin x="-489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4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5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6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"/>
          <c:y val="1.2811042504578957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Max 1 kk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1">
                  <c:v>12</c:v>
                </c:pt>
                <c:pt idx="2">
                  <c:v>18</c:v>
                </c:pt>
                <c:pt idx="3">
                  <c:v>26</c:v>
                </c:pt>
                <c:pt idx="4" formatCode="0">
                  <c:v>31</c:v>
                </c:pt>
                <c:pt idx="5">
                  <c:v>27</c:v>
                </c:pt>
                <c:pt idx="7">
                  <c:v>19</c:v>
                </c:pt>
                <c:pt idx="8">
                  <c:v>25</c:v>
                </c:pt>
                <c:pt idx="9">
                  <c:v>28</c:v>
                </c:pt>
                <c:pt idx="10">
                  <c:v>42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1-3 kk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1">
                  <c:v>19</c:v>
                </c:pt>
                <c:pt idx="2">
                  <c:v>18</c:v>
                </c:pt>
                <c:pt idx="3">
                  <c:v>9</c:v>
                </c:pt>
                <c:pt idx="4" formatCode="0">
                  <c:v>12</c:v>
                </c:pt>
                <c:pt idx="5">
                  <c:v>12</c:v>
                </c:pt>
                <c:pt idx="7">
                  <c:v>14</c:v>
                </c:pt>
                <c:pt idx="8">
                  <c:v>11</c:v>
                </c:pt>
                <c:pt idx="9">
                  <c:v>12</c:v>
                </c:pt>
                <c:pt idx="10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3-6 kk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1">
                  <c:v>11</c:v>
                </c:pt>
                <c:pt idx="2">
                  <c:v>8</c:v>
                </c:pt>
                <c:pt idx="3" formatCode="General">
                  <c:v>7</c:v>
                </c:pt>
                <c:pt idx="4">
                  <c:v>7</c:v>
                </c:pt>
                <c:pt idx="5" formatCode="General">
                  <c:v>10</c:v>
                </c:pt>
                <c:pt idx="7" formatCode="General">
                  <c:v>12</c:v>
                </c:pt>
                <c:pt idx="8" formatCode="General">
                  <c:v>11</c:v>
                </c:pt>
                <c:pt idx="9" formatCode="General">
                  <c:v>8</c:v>
                </c:pt>
                <c:pt idx="10" formatCode="General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6-12 kk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1">
                  <c:v>15</c:v>
                </c:pt>
                <c:pt idx="2">
                  <c:v>9</c:v>
                </c:pt>
                <c:pt idx="3">
                  <c:v>12</c:v>
                </c:pt>
                <c:pt idx="4" formatCode="0">
                  <c:v>10</c:v>
                </c:pt>
                <c:pt idx="5">
                  <c:v>12</c:v>
                </c:pt>
                <c:pt idx="7">
                  <c:v>15</c:v>
                </c:pt>
                <c:pt idx="8">
                  <c:v>11</c:v>
                </c:pt>
                <c:pt idx="9">
                  <c:v>12</c:v>
                </c:pt>
                <c:pt idx="10">
                  <c:v>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1-2 vuotta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1">
                  <c:v>15</c:v>
                </c:pt>
                <c:pt idx="2">
                  <c:v>13</c:v>
                </c:pt>
                <c:pt idx="3">
                  <c:v>11</c:v>
                </c:pt>
                <c:pt idx="4" formatCode="0">
                  <c:v>11</c:v>
                </c:pt>
                <c:pt idx="5">
                  <c:v>10</c:v>
                </c:pt>
                <c:pt idx="7">
                  <c:v>13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Ei suunnittele lainkaan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1">
                  <c:v>28</c:v>
                </c:pt>
                <c:pt idx="2">
                  <c:v>32</c:v>
                </c:pt>
                <c:pt idx="3">
                  <c:v>34</c:v>
                </c:pt>
                <c:pt idx="4" formatCode="0">
                  <c:v>27</c:v>
                </c:pt>
                <c:pt idx="5">
                  <c:v>29</c:v>
                </c:pt>
                <c:pt idx="7">
                  <c:v>25</c:v>
                </c:pt>
                <c:pt idx="8">
                  <c:v>33</c:v>
                </c:pt>
                <c:pt idx="9">
                  <c:v>32</c:v>
                </c:pt>
                <c:pt idx="10">
                  <c:v>25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2">
                  <c:v>2</c:v>
                </c:pt>
                <c:pt idx="3">
                  <c:v>1</c:v>
                </c:pt>
                <c:pt idx="4" formatCode="0">
                  <c:v>2</c:v>
                </c:pt>
                <c:pt idx="7">
                  <c:v>2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7270400"/>
        <c:axId val="97284480"/>
      </c:barChart>
      <c:catAx>
        <c:axId val="972704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72844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28448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727040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18152309509220294"/>
          <c:y val="0.86763137521479738"/>
          <c:w val="0.71847689397166359"/>
          <c:h val="9.6323759889726024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44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Kevät 2010 (n=339)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(Sheet1!$B$1:$H$1;Sheet1!$J$1:$K$1)</c:f>
              <c:strCache>
                <c:ptCount val="9"/>
                <c:pt idx="0">
                  <c:v>Vararahastoksi tai pahanpäivän varalle</c:v>
                </c:pt>
                <c:pt idx="1">
                  <c:v>Perinnöksi</c:v>
                </c:pt>
                <c:pt idx="2">
                  <c:v>Erilaisten kulutustavaroiden hankkimiseksi</c:v>
                </c:pt>
                <c:pt idx="3">
                  <c:v>Eläkeaikoja varten</c:v>
                </c:pt>
                <c:pt idx="4">
                  <c:v>Asunnon hankintaa varten</c:v>
                </c:pt>
                <c:pt idx="5">
                  <c:v>Remonttiin</c:v>
                </c:pt>
                <c:pt idx="6">
                  <c:v>Lomamatkaan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(Sheet1!$B$3:$H$3;Sheet1!$J$3:$K$3)</c:f>
              <c:numCache>
                <c:formatCode>General</c:formatCode>
                <c:ptCount val="9"/>
                <c:pt idx="0" formatCode="0">
                  <c:v>57</c:v>
                </c:pt>
                <c:pt idx="1">
                  <c:v>23</c:v>
                </c:pt>
                <c:pt idx="2">
                  <c:v>16</c:v>
                </c:pt>
                <c:pt idx="3">
                  <c:v>17</c:v>
                </c:pt>
                <c:pt idx="4">
                  <c:v>7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Kevät 2011 (n=320)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(Sheet1!$B$1:$H$1;Sheet1!$J$1:$K$1)</c:f>
              <c:strCache>
                <c:ptCount val="9"/>
                <c:pt idx="0">
                  <c:v>Vararahastoksi tai pahanpäivän varalle</c:v>
                </c:pt>
                <c:pt idx="1">
                  <c:v>Perinnöksi</c:v>
                </c:pt>
                <c:pt idx="2">
                  <c:v>Erilaisten kulutustavaroiden hankkimiseksi</c:v>
                </c:pt>
                <c:pt idx="3">
                  <c:v>Eläkeaikoja varten</c:v>
                </c:pt>
                <c:pt idx="4">
                  <c:v>Asunnon hankintaa varten</c:v>
                </c:pt>
                <c:pt idx="5">
                  <c:v>Remonttiin</c:v>
                </c:pt>
                <c:pt idx="6">
                  <c:v>Lomamatkaan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(Sheet1!$B$4:$H$4;Sheet1!$J$4:$K$4)</c:f>
              <c:numCache>
                <c:formatCode>General</c:formatCode>
                <c:ptCount val="9"/>
                <c:pt idx="0" formatCode="0">
                  <c:v>51</c:v>
                </c:pt>
                <c:pt idx="1">
                  <c:v>23</c:v>
                </c:pt>
                <c:pt idx="2">
                  <c:v>24</c:v>
                </c:pt>
                <c:pt idx="3">
                  <c:v>14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Kevät 2012 (n=342)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(Sheet1!$B$1:$H$1;Sheet1!$J$1:$K$1)</c:f>
              <c:strCache>
                <c:ptCount val="9"/>
                <c:pt idx="0">
                  <c:v>Vararahastoksi tai pahanpäivän varalle</c:v>
                </c:pt>
                <c:pt idx="1">
                  <c:v>Perinnöksi</c:v>
                </c:pt>
                <c:pt idx="2">
                  <c:v>Erilaisten kulutustavaroiden hankkimiseksi</c:v>
                </c:pt>
                <c:pt idx="3">
                  <c:v>Eläkeaikoja varten</c:v>
                </c:pt>
                <c:pt idx="4">
                  <c:v>Asunnon hankintaa varten</c:v>
                </c:pt>
                <c:pt idx="5">
                  <c:v>Remonttiin</c:v>
                </c:pt>
                <c:pt idx="6">
                  <c:v>Lomamatkaan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(Sheet1!$B$5:$H$5;Sheet1!$J$5:$K$5)</c:f>
              <c:numCache>
                <c:formatCode>General</c:formatCode>
                <c:ptCount val="9"/>
                <c:pt idx="0">
                  <c:v>62</c:v>
                </c:pt>
                <c:pt idx="1">
                  <c:v>20</c:v>
                </c:pt>
                <c:pt idx="2">
                  <c:v>18</c:v>
                </c:pt>
                <c:pt idx="3">
                  <c:v>11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  <c:pt idx="8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Kevät 2013 (n=366)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(Sheet1!$B$1:$H$1;Sheet1!$J$1:$K$1)</c:f>
              <c:strCache>
                <c:ptCount val="9"/>
                <c:pt idx="0">
                  <c:v>Vararahastoksi tai pahanpäivän varalle</c:v>
                </c:pt>
                <c:pt idx="1">
                  <c:v>Perinnöksi</c:v>
                </c:pt>
                <c:pt idx="2">
                  <c:v>Erilaisten kulutustavaroiden hankkimiseksi</c:v>
                </c:pt>
                <c:pt idx="3">
                  <c:v>Eläkeaikoja varten</c:v>
                </c:pt>
                <c:pt idx="4">
                  <c:v>Asunnon hankintaa varten</c:v>
                </c:pt>
                <c:pt idx="5">
                  <c:v>Remonttiin</c:v>
                </c:pt>
                <c:pt idx="6">
                  <c:v>Lomamatkaan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(Sheet1!$B$6:$H$6;Sheet1!$J$6:$K$6)</c:f>
              <c:numCache>
                <c:formatCode>General</c:formatCode>
                <c:ptCount val="9"/>
                <c:pt idx="0">
                  <c:v>58</c:v>
                </c:pt>
                <c:pt idx="1">
                  <c:v>16</c:v>
                </c:pt>
                <c:pt idx="2">
                  <c:v>16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Kevät 2014 (n=358)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(Sheet1!$B$1:$H$1;Sheet1!$J$1:$K$1)</c:f>
              <c:strCache>
                <c:ptCount val="9"/>
                <c:pt idx="0">
                  <c:v>Vararahastoksi tai pahanpäivän varalle</c:v>
                </c:pt>
                <c:pt idx="1">
                  <c:v>Perinnöksi</c:v>
                </c:pt>
                <c:pt idx="2">
                  <c:v>Erilaisten kulutustavaroiden hankkimiseksi</c:v>
                </c:pt>
                <c:pt idx="3">
                  <c:v>Eläkeaikoja varten</c:v>
                </c:pt>
                <c:pt idx="4">
                  <c:v>Asunnon hankintaa varten</c:v>
                </c:pt>
                <c:pt idx="5">
                  <c:v>Remonttiin</c:v>
                </c:pt>
                <c:pt idx="6">
                  <c:v>Lomamatkaan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(Sheet1!$B$7:$H$7;Sheet1!$J$7:$K$7)</c:f>
              <c:numCache>
                <c:formatCode>General</c:formatCode>
                <c:ptCount val="9"/>
                <c:pt idx="0">
                  <c:v>56</c:v>
                </c:pt>
                <c:pt idx="1">
                  <c:v>25</c:v>
                </c:pt>
                <c:pt idx="2">
                  <c:v>21</c:v>
                </c:pt>
                <c:pt idx="3">
                  <c:v>16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217088"/>
        <c:axId val="46218624"/>
      </c:barChart>
      <c:catAx>
        <c:axId val="46217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62186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621862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621708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75"/>
          <c:y val="0.86763137521479794"/>
          <c:w val="0.52681020634407372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55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7"/>
          <c:order val="0"/>
          <c:tx>
            <c:strRef>
              <c:f>Sheet1!$A$9</c:f>
              <c:strCache>
                <c:ptCount val="1"/>
                <c:pt idx="0">
                  <c:v>65-69 -vuotiaat (n=116)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(Sheet1!$B$1:$H$1;Sheet1!$J$1:$K$1)</c:f>
              <c:strCache>
                <c:ptCount val="9"/>
                <c:pt idx="0">
                  <c:v>Vararahastoksi tai pahanpäivän varalle</c:v>
                </c:pt>
                <c:pt idx="1">
                  <c:v>Perinnöksi</c:v>
                </c:pt>
                <c:pt idx="2">
                  <c:v>Erilaisten kulutustavaroiden hankkimiseksi</c:v>
                </c:pt>
                <c:pt idx="3">
                  <c:v>Eläkeaikoja varten</c:v>
                </c:pt>
                <c:pt idx="4">
                  <c:v>Asunnon hankintaa varten</c:v>
                </c:pt>
                <c:pt idx="5">
                  <c:v>Remonttiin</c:v>
                </c:pt>
                <c:pt idx="6">
                  <c:v>Lomamatkaan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(Sheet1!$B$9:$H$9;Sheet1!$J$9:$K$9)</c:f>
              <c:numCache>
                <c:formatCode>General</c:formatCode>
                <c:ptCount val="9"/>
                <c:pt idx="0">
                  <c:v>61</c:v>
                </c:pt>
                <c:pt idx="1">
                  <c:v>26</c:v>
                </c:pt>
                <c:pt idx="2">
                  <c:v>24</c:v>
                </c:pt>
                <c:pt idx="3">
                  <c:v>15</c:v>
                </c:pt>
                <c:pt idx="4">
                  <c:v>8</c:v>
                </c:pt>
                <c:pt idx="5">
                  <c:v>6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ser>
          <c:idx val="8"/>
          <c:order val="1"/>
          <c:tx>
            <c:strRef>
              <c:f>Sheet1!$A$10</c:f>
              <c:strCache>
                <c:ptCount val="1"/>
                <c:pt idx="0">
                  <c:v>70-74 -vuotiaat (n=102)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(Sheet1!$B$1:$H$1;Sheet1!$J$1:$K$1)</c:f>
              <c:strCache>
                <c:ptCount val="9"/>
                <c:pt idx="0">
                  <c:v>Vararahastoksi tai pahanpäivän varalle</c:v>
                </c:pt>
                <c:pt idx="1">
                  <c:v>Perinnöksi</c:v>
                </c:pt>
                <c:pt idx="2">
                  <c:v>Erilaisten kulutustavaroiden hankkimiseksi</c:v>
                </c:pt>
                <c:pt idx="3">
                  <c:v>Eläkeaikoja varten</c:v>
                </c:pt>
                <c:pt idx="4">
                  <c:v>Asunnon hankintaa varten</c:v>
                </c:pt>
                <c:pt idx="5">
                  <c:v>Remonttiin</c:v>
                </c:pt>
                <c:pt idx="6">
                  <c:v>Lomamatkaan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(Sheet1!$B$10:$H$10;Sheet1!$J$10:$K$10)</c:f>
              <c:numCache>
                <c:formatCode>General</c:formatCode>
                <c:ptCount val="9"/>
                <c:pt idx="0">
                  <c:v>59</c:v>
                </c:pt>
                <c:pt idx="1">
                  <c:v>23</c:v>
                </c:pt>
                <c:pt idx="2">
                  <c:v>16</c:v>
                </c:pt>
                <c:pt idx="3">
                  <c:v>20</c:v>
                </c:pt>
                <c:pt idx="4">
                  <c:v>3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</c:numCache>
            </c:numRef>
          </c:val>
        </c:ser>
        <c:ser>
          <c:idx val="9"/>
          <c:order val="2"/>
          <c:tx>
            <c:strRef>
              <c:f>Sheet1!$A$11</c:f>
              <c:strCache>
                <c:ptCount val="1"/>
                <c:pt idx="0">
                  <c:v>75-79 -vuotiaat (n=77)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(Sheet1!$B$1:$H$1;Sheet1!$J$1:$K$1)</c:f>
              <c:strCache>
                <c:ptCount val="9"/>
                <c:pt idx="0">
                  <c:v>Vararahastoksi tai pahanpäivän varalle</c:v>
                </c:pt>
                <c:pt idx="1">
                  <c:v>Perinnöksi</c:v>
                </c:pt>
                <c:pt idx="2">
                  <c:v>Erilaisten kulutustavaroiden hankkimiseksi</c:v>
                </c:pt>
                <c:pt idx="3">
                  <c:v>Eläkeaikoja varten</c:v>
                </c:pt>
                <c:pt idx="4">
                  <c:v>Asunnon hankintaa varten</c:v>
                </c:pt>
                <c:pt idx="5">
                  <c:v>Remonttiin</c:v>
                </c:pt>
                <c:pt idx="6">
                  <c:v>Lomamatkaan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(Sheet1!$B$11:$H$11;Sheet1!$J$11:$K$11)</c:f>
              <c:numCache>
                <c:formatCode>General</c:formatCode>
                <c:ptCount val="9"/>
                <c:pt idx="0">
                  <c:v>53</c:v>
                </c:pt>
                <c:pt idx="1">
                  <c:v>19</c:v>
                </c:pt>
                <c:pt idx="2">
                  <c:v>22</c:v>
                </c:pt>
                <c:pt idx="3">
                  <c:v>18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</c:ser>
        <c:ser>
          <c:idx val="10"/>
          <c:order val="3"/>
          <c:tx>
            <c:strRef>
              <c:f>Sheet1!$A$12</c:f>
              <c:strCache>
                <c:ptCount val="1"/>
                <c:pt idx="0">
                  <c:v>80-85 -vuotiaat (n=63)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(Sheet1!$B$1:$H$1;Sheet1!$J$1:$K$1)</c:f>
              <c:strCache>
                <c:ptCount val="9"/>
                <c:pt idx="0">
                  <c:v>Vararahastoksi tai pahanpäivän varalle</c:v>
                </c:pt>
                <c:pt idx="1">
                  <c:v>Perinnöksi</c:v>
                </c:pt>
                <c:pt idx="2">
                  <c:v>Erilaisten kulutustavaroiden hankkimiseksi</c:v>
                </c:pt>
                <c:pt idx="3">
                  <c:v>Eläkeaikoja varten</c:v>
                </c:pt>
                <c:pt idx="4">
                  <c:v>Asunnon hankintaa varten</c:v>
                </c:pt>
                <c:pt idx="5">
                  <c:v>Remonttiin</c:v>
                </c:pt>
                <c:pt idx="6">
                  <c:v>Lomamatkaan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(Sheet1!$B$12:$H$12;Sheet1!$J$12:$K$12)</c:f>
              <c:numCache>
                <c:formatCode>General</c:formatCode>
                <c:ptCount val="9"/>
                <c:pt idx="0">
                  <c:v>46</c:v>
                </c:pt>
                <c:pt idx="1">
                  <c:v>33</c:v>
                </c:pt>
                <c:pt idx="2">
                  <c:v>24</c:v>
                </c:pt>
                <c:pt idx="3">
                  <c:v>13</c:v>
                </c:pt>
                <c:pt idx="4">
                  <c:v>3</c:v>
                </c:pt>
                <c:pt idx="5" formatCode="0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558208"/>
        <c:axId val="46572288"/>
      </c:barChart>
      <c:catAx>
        <c:axId val="465582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65722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657228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65582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86"/>
          <c:y val="0.86763137521479805"/>
          <c:w val="0.52681020634407372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22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Sheet1!$A$32:$B$61</c:f>
              <c:strCache>
                <c:ptCount val="30"/>
                <c:pt idx="0">
                  <c:v>Kevät 2014 (n=522)</c:v>
                </c:pt>
                <c:pt idx="1">
                  <c:v>Kevät 2013 (n=524)</c:v>
                </c:pt>
                <c:pt idx="2">
                  <c:v>Kevät 2012 (n=492)</c:v>
                </c:pt>
                <c:pt idx="3">
                  <c:v>Kevät 2011 (n=488)</c:v>
                </c:pt>
                <c:pt idx="4">
                  <c:v>Kevät 2010 (n=493)</c:v>
                </c:pt>
                <c:pt idx="5">
                  <c:v>TUOTTO</c:v>
                </c:pt>
                <c:pt idx="6">
                  <c:v>Kevät 2014 (n=522)</c:v>
                </c:pt>
                <c:pt idx="7">
                  <c:v>Kevät 2013 (n=524)</c:v>
                </c:pt>
                <c:pt idx="8">
                  <c:v>Kevät 2012 (n=492)</c:v>
                </c:pt>
                <c:pt idx="9">
                  <c:v>Kevät 2011 (n=488)</c:v>
                </c:pt>
                <c:pt idx="10">
                  <c:v>Kevät 2010 (n=493)</c:v>
                </c:pt>
                <c:pt idx="11">
                  <c:v>RAHAKSI MUUTTAMISEN HELPPOUS</c:v>
                </c:pt>
                <c:pt idx="12">
                  <c:v>Kevät 2014 (n=522)</c:v>
                </c:pt>
                <c:pt idx="13">
                  <c:v>Kevät 2013 (n=524)</c:v>
                </c:pt>
                <c:pt idx="14">
                  <c:v>Kevät 2012 (n=492)</c:v>
                </c:pt>
                <c:pt idx="15">
                  <c:v>Kevät 2011 (n=488)</c:v>
                </c:pt>
                <c:pt idx="16">
                  <c:v>Kevät 2010 (n=493)</c:v>
                </c:pt>
                <c:pt idx="17">
                  <c:v>VAIVATTOMUUS</c:v>
                </c:pt>
                <c:pt idx="18">
                  <c:v>Kevät 2014 (n=522)</c:v>
                </c:pt>
                <c:pt idx="19">
                  <c:v>Kevät 2013 (n=524)</c:v>
                </c:pt>
                <c:pt idx="20">
                  <c:v>Kevät 2012 (n=492)</c:v>
                </c:pt>
                <c:pt idx="21">
                  <c:v>Kevät 2011 (n=488)</c:v>
                </c:pt>
                <c:pt idx="22">
                  <c:v>Kevät 2010 (n=493)</c:v>
                </c:pt>
                <c:pt idx="23">
                  <c:v>SIJOITUSKOHTEEN RISKITTÖMYYS</c:v>
                </c:pt>
                <c:pt idx="24">
                  <c:v>Kevät 2014 (n=522)</c:v>
                </c:pt>
                <c:pt idx="25">
                  <c:v>Kevät 2013 (n=524)</c:v>
                </c:pt>
                <c:pt idx="26">
                  <c:v>Kevät 2012 (n=492)</c:v>
                </c:pt>
                <c:pt idx="27">
                  <c:v>Kevät 2011 (n=488)</c:v>
                </c:pt>
                <c:pt idx="28">
                  <c:v>Kevät 2010 (n=493)</c:v>
                </c:pt>
                <c:pt idx="29">
                  <c:v>TURVALLISUUS</c:v>
                </c:pt>
              </c:strCache>
            </c:strRef>
          </c:cat>
          <c:val>
            <c:numRef>
              <c:f>Sheet1!$C$32:$C$61</c:f>
              <c:numCache>
                <c:formatCode>0</c:formatCode>
                <c:ptCount val="30"/>
                <c:pt idx="0" formatCode="General">
                  <c:v>32</c:v>
                </c:pt>
                <c:pt idx="1">
                  <c:v>31</c:v>
                </c:pt>
                <c:pt idx="2" formatCode="General">
                  <c:v>30</c:v>
                </c:pt>
                <c:pt idx="3" formatCode="General">
                  <c:v>33</c:v>
                </c:pt>
                <c:pt idx="4" formatCode="General">
                  <c:v>35</c:v>
                </c:pt>
                <c:pt idx="6" formatCode="General">
                  <c:v>36</c:v>
                </c:pt>
                <c:pt idx="7">
                  <c:v>36</c:v>
                </c:pt>
                <c:pt idx="8" formatCode="General">
                  <c:v>36</c:v>
                </c:pt>
                <c:pt idx="9" formatCode="General">
                  <c:v>37</c:v>
                </c:pt>
                <c:pt idx="10" formatCode="General">
                  <c:v>38</c:v>
                </c:pt>
                <c:pt idx="12" formatCode="General">
                  <c:v>50</c:v>
                </c:pt>
                <c:pt idx="13">
                  <c:v>54</c:v>
                </c:pt>
                <c:pt idx="14" formatCode="General">
                  <c:v>52</c:v>
                </c:pt>
                <c:pt idx="15" formatCode="General">
                  <c:v>43</c:v>
                </c:pt>
                <c:pt idx="16" formatCode="General">
                  <c:v>55</c:v>
                </c:pt>
                <c:pt idx="18" formatCode="General">
                  <c:v>54</c:v>
                </c:pt>
                <c:pt idx="19">
                  <c:v>61</c:v>
                </c:pt>
                <c:pt idx="20" formatCode="General">
                  <c:v>64</c:v>
                </c:pt>
                <c:pt idx="21" formatCode="General">
                  <c:v>58</c:v>
                </c:pt>
                <c:pt idx="22" formatCode="General">
                  <c:v>62</c:v>
                </c:pt>
                <c:pt idx="24" formatCode="General">
                  <c:v>69</c:v>
                </c:pt>
                <c:pt idx="25">
                  <c:v>73</c:v>
                </c:pt>
                <c:pt idx="26" formatCode="General">
                  <c:v>72</c:v>
                </c:pt>
                <c:pt idx="27" formatCode="General">
                  <c:v>71</c:v>
                </c:pt>
                <c:pt idx="28" formatCode="General">
                  <c:v>72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Sheet1!$A$32:$B$61</c:f>
              <c:strCache>
                <c:ptCount val="30"/>
                <c:pt idx="0">
                  <c:v>Kevät 2014 (n=522)</c:v>
                </c:pt>
                <c:pt idx="1">
                  <c:v>Kevät 2013 (n=524)</c:v>
                </c:pt>
                <c:pt idx="2">
                  <c:v>Kevät 2012 (n=492)</c:v>
                </c:pt>
                <c:pt idx="3">
                  <c:v>Kevät 2011 (n=488)</c:v>
                </c:pt>
                <c:pt idx="4">
                  <c:v>Kevät 2010 (n=493)</c:v>
                </c:pt>
                <c:pt idx="5">
                  <c:v>TUOTTO</c:v>
                </c:pt>
                <c:pt idx="6">
                  <c:v>Kevät 2014 (n=522)</c:v>
                </c:pt>
                <c:pt idx="7">
                  <c:v>Kevät 2013 (n=524)</c:v>
                </c:pt>
                <c:pt idx="8">
                  <c:v>Kevät 2012 (n=492)</c:v>
                </c:pt>
                <c:pt idx="9">
                  <c:v>Kevät 2011 (n=488)</c:v>
                </c:pt>
                <c:pt idx="10">
                  <c:v>Kevät 2010 (n=493)</c:v>
                </c:pt>
                <c:pt idx="11">
                  <c:v>RAHAKSI MUUTTAMISEN HELPPOUS</c:v>
                </c:pt>
                <c:pt idx="12">
                  <c:v>Kevät 2014 (n=522)</c:v>
                </c:pt>
                <c:pt idx="13">
                  <c:v>Kevät 2013 (n=524)</c:v>
                </c:pt>
                <c:pt idx="14">
                  <c:v>Kevät 2012 (n=492)</c:v>
                </c:pt>
                <c:pt idx="15">
                  <c:v>Kevät 2011 (n=488)</c:v>
                </c:pt>
                <c:pt idx="16">
                  <c:v>Kevät 2010 (n=493)</c:v>
                </c:pt>
                <c:pt idx="17">
                  <c:v>VAIVATTOMUUS</c:v>
                </c:pt>
                <c:pt idx="18">
                  <c:v>Kevät 2014 (n=522)</c:v>
                </c:pt>
                <c:pt idx="19">
                  <c:v>Kevät 2013 (n=524)</c:v>
                </c:pt>
                <c:pt idx="20">
                  <c:v>Kevät 2012 (n=492)</c:v>
                </c:pt>
                <c:pt idx="21">
                  <c:v>Kevät 2011 (n=488)</c:v>
                </c:pt>
                <c:pt idx="22">
                  <c:v>Kevät 2010 (n=493)</c:v>
                </c:pt>
                <c:pt idx="23">
                  <c:v>SIJOITUSKOHTEEN RISKITTÖMYYS</c:v>
                </c:pt>
                <c:pt idx="24">
                  <c:v>Kevät 2014 (n=522)</c:v>
                </c:pt>
                <c:pt idx="25">
                  <c:v>Kevät 2013 (n=524)</c:v>
                </c:pt>
                <c:pt idx="26">
                  <c:v>Kevät 2012 (n=492)</c:v>
                </c:pt>
                <c:pt idx="27">
                  <c:v>Kevät 2011 (n=488)</c:v>
                </c:pt>
                <c:pt idx="28">
                  <c:v>Kevät 2010 (n=493)</c:v>
                </c:pt>
                <c:pt idx="29">
                  <c:v>TURVALLISUUS</c:v>
                </c:pt>
              </c:strCache>
            </c:strRef>
          </c:cat>
          <c:val>
            <c:numRef>
              <c:f>Sheet1!$D$32:$D$61</c:f>
              <c:numCache>
                <c:formatCode>0</c:formatCode>
                <c:ptCount val="30"/>
                <c:pt idx="0" formatCode="General">
                  <c:v>39</c:v>
                </c:pt>
                <c:pt idx="1">
                  <c:v>43</c:v>
                </c:pt>
                <c:pt idx="2" formatCode="General">
                  <c:v>41</c:v>
                </c:pt>
                <c:pt idx="3" formatCode="General">
                  <c:v>38</c:v>
                </c:pt>
                <c:pt idx="4" formatCode="General">
                  <c:v>42</c:v>
                </c:pt>
                <c:pt idx="6" formatCode="General">
                  <c:v>32</c:v>
                </c:pt>
                <c:pt idx="7">
                  <c:v>36</c:v>
                </c:pt>
                <c:pt idx="8" formatCode="General">
                  <c:v>34</c:v>
                </c:pt>
                <c:pt idx="9" formatCode="General">
                  <c:v>30</c:v>
                </c:pt>
                <c:pt idx="10" formatCode="General">
                  <c:v>35</c:v>
                </c:pt>
                <c:pt idx="12" formatCode="General">
                  <c:v>32</c:v>
                </c:pt>
                <c:pt idx="13">
                  <c:v>30</c:v>
                </c:pt>
                <c:pt idx="14" formatCode="General">
                  <c:v>27</c:v>
                </c:pt>
                <c:pt idx="15" formatCode="General">
                  <c:v>35</c:v>
                </c:pt>
                <c:pt idx="16" formatCode="General">
                  <c:v>29</c:v>
                </c:pt>
                <c:pt idx="18" formatCode="General">
                  <c:v>25</c:v>
                </c:pt>
                <c:pt idx="19">
                  <c:v>22</c:v>
                </c:pt>
                <c:pt idx="20" formatCode="General">
                  <c:v>17</c:v>
                </c:pt>
                <c:pt idx="21" formatCode="General">
                  <c:v>20</c:v>
                </c:pt>
                <c:pt idx="22" formatCode="General">
                  <c:v>22</c:v>
                </c:pt>
                <c:pt idx="24" formatCode="General">
                  <c:v>17</c:v>
                </c:pt>
                <c:pt idx="25">
                  <c:v>16</c:v>
                </c:pt>
                <c:pt idx="26" formatCode="General">
                  <c:v>14</c:v>
                </c:pt>
                <c:pt idx="27" formatCode="General">
                  <c:v>15</c:v>
                </c:pt>
                <c:pt idx="28" formatCode="General">
                  <c:v>19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Sheet1!$A$32:$B$61</c:f>
              <c:strCache>
                <c:ptCount val="30"/>
                <c:pt idx="0">
                  <c:v>Kevät 2014 (n=522)</c:v>
                </c:pt>
                <c:pt idx="1">
                  <c:v>Kevät 2013 (n=524)</c:v>
                </c:pt>
                <c:pt idx="2">
                  <c:v>Kevät 2012 (n=492)</c:v>
                </c:pt>
                <c:pt idx="3">
                  <c:v>Kevät 2011 (n=488)</c:v>
                </c:pt>
                <c:pt idx="4">
                  <c:v>Kevät 2010 (n=493)</c:v>
                </c:pt>
                <c:pt idx="5">
                  <c:v>TUOTTO</c:v>
                </c:pt>
                <c:pt idx="6">
                  <c:v>Kevät 2014 (n=522)</c:v>
                </c:pt>
                <c:pt idx="7">
                  <c:v>Kevät 2013 (n=524)</c:v>
                </c:pt>
                <c:pt idx="8">
                  <c:v>Kevät 2012 (n=492)</c:v>
                </c:pt>
                <c:pt idx="9">
                  <c:v>Kevät 2011 (n=488)</c:v>
                </c:pt>
                <c:pt idx="10">
                  <c:v>Kevät 2010 (n=493)</c:v>
                </c:pt>
                <c:pt idx="11">
                  <c:v>RAHAKSI MUUTTAMISEN HELPPOUS</c:v>
                </c:pt>
                <c:pt idx="12">
                  <c:v>Kevät 2014 (n=522)</c:v>
                </c:pt>
                <c:pt idx="13">
                  <c:v>Kevät 2013 (n=524)</c:v>
                </c:pt>
                <c:pt idx="14">
                  <c:v>Kevät 2012 (n=492)</c:v>
                </c:pt>
                <c:pt idx="15">
                  <c:v>Kevät 2011 (n=488)</c:v>
                </c:pt>
                <c:pt idx="16">
                  <c:v>Kevät 2010 (n=493)</c:v>
                </c:pt>
                <c:pt idx="17">
                  <c:v>VAIVATTOMUUS</c:v>
                </c:pt>
                <c:pt idx="18">
                  <c:v>Kevät 2014 (n=522)</c:v>
                </c:pt>
                <c:pt idx="19">
                  <c:v>Kevät 2013 (n=524)</c:v>
                </c:pt>
                <c:pt idx="20">
                  <c:v>Kevät 2012 (n=492)</c:v>
                </c:pt>
                <c:pt idx="21">
                  <c:v>Kevät 2011 (n=488)</c:v>
                </c:pt>
                <c:pt idx="22">
                  <c:v>Kevät 2010 (n=493)</c:v>
                </c:pt>
                <c:pt idx="23">
                  <c:v>SIJOITUSKOHTEEN RISKITTÖMYYS</c:v>
                </c:pt>
                <c:pt idx="24">
                  <c:v>Kevät 2014 (n=522)</c:v>
                </c:pt>
                <c:pt idx="25">
                  <c:v>Kevät 2013 (n=524)</c:v>
                </c:pt>
                <c:pt idx="26">
                  <c:v>Kevät 2012 (n=492)</c:v>
                </c:pt>
                <c:pt idx="27">
                  <c:v>Kevät 2011 (n=488)</c:v>
                </c:pt>
                <c:pt idx="28">
                  <c:v>Kevät 2010 (n=493)</c:v>
                </c:pt>
                <c:pt idx="29">
                  <c:v>TURVALLISUUS</c:v>
                </c:pt>
              </c:strCache>
            </c:strRef>
          </c:cat>
          <c:val>
            <c:numRef>
              <c:f>Sheet1!$E$32:$E$61</c:f>
              <c:numCache>
                <c:formatCode>0</c:formatCode>
                <c:ptCount val="30"/>
                <c:pt idx="0" formatCode="General">
                  <c:v>22</c:v>
                </c:pt>
                <c:pt idx="1">
                  <c:v>20</c:v>
                </c:pt>
                <c:pt idx="2" formatCode="General">
                  <c:v>25</c:v>
                </c:pt>
                <c:pt idx="3" formatCode="General">
                  <c:v>26</c:v>
                </c:pt>
                <c:pt idx="4" formatCode="General">
                  <c:v>19</c:v>
                </c:pt>
                <c:pt idx="6" formatCode="General">
                  <c:v>23</c:v>
                </c:pt>
                <c:pt idx="7">
                  <c:v>21</c:v>
                </c:pt>
                <c:pt idx="8" formatCode="General">
                  <c:v>25</c:v>
                </c:pt>
                <c:pt idx="9" formatCode="General">
                  <c:v>28</c:v>
                </c:pt>
                <c:pt idx="10" formatCode="General">
                  <c:v>22</c:v>
                </c:pt>
                <c:pt idx="12" formatCode="General">
                  <c:v>11</c:v>
                </c:pt>
                <c:pt idx="13">
                  <c:v>10</c:v>
                </c:pt>
                <c:pt idx="14" formatCode="General">
                  <c:v>17</c:v>
                </c:pt>
                <c:pt idx="15" formatCode="General">
                  <c:v>17</c:v>
                </c:pt>
                <c:pt idx="16" formatCode="General">
                  <c:v>11</c:v>
                </c:pt>
                <c:pt idx="18" formatCode="General">
                  <c:v>12</c:v>
                </c:pt>
                <c:pt idx="19">
                  <c:v>9</c:v>
                </c:pt>
                <c:pt idx="20" formatCode="General">
                  <c:v>14</c:v>
                </c:pt>
                <c:pt idx="21" formatCode="General">
                  <c:v>16</c:v>
                </c:pt>
                <c:pt idx="22" formatCode="General">
                  <c:v>11</c:v>
                </c:pt>
                <c:pt idx="24" formatCode="General">
                  <c:v>8</c:v>
                </c:pt>
                <c:pt idx="25">
                  <c:v>7</c:v>
                </c:pt>
                <c:pt idx="26" formatCode="General">
                  <c:v>10</c:v>
                </c:pt>
                <c:pt idx="27" formatCode="General">
                  <c:v>11</c:v>
                </c:pt>
                <c:pt idx="28" formatCode="General">
                  <c:v>5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Sheet1!$A$32:$B$61</c:f>
              <c:strCache>
                <c:ptCount val="30"/>
                <c:pt idx="0">
                  <c:v>Kevät 2014 (n=522)</c:v>
                </c:pt>
                <c:pt idx="1">
                  <c:v>Kevät 2013 (n=524)</c:v>
                </c:pt>
                <c:pt idx="2">
                  <c:v>Kevät 2012 (n=492)</c:v>
                </c:pt>
                <c:pt idx="3">
                  <c:v>Kevät 2011 (n=488)</c:v>
                </c:pt>
                <c:pt idx="4">
                  <c:v>Kevät 2010 (n=493)</c:v>
                </c:pt>
                <c:pt idx="5">
                  <c:v>TUOTTO</c:v>
                </c:pt>
                <c:pt idx="6">
                  <c:v>Kevät 2014 (n=522)</c:v>
                </c:pt>
                <c:pt idx="7">
                  <c:v>Kevät 2013 (n=524)</c:v>
                </c:pt>
                <c:pt idx="8">
                  <c:v>Kevät 2012 (n=492)</c:v>
                </c:pt>
                <c:pt idx="9">
                  <c:v>Kevät 2011 (n=488)</c:v>
                </c:pt>
                <c:pt idx="10">
                  <c:v>Kevät 2010 (n=493)</c:v>
                </c:pt>
                <c:pt idx="11">
                  <c:v>RAHAKSI MUUTTAMISEN HELPPOUS</c:v>
                </c:pt>
                <c:pt idx="12">
                  <c:v>Kevät 2014 (n=522)</c:v>
                </c:pt>
                <c:pt idx="13">
                  <c:v>Kevät 2013 (n=524)</c:v>
                </c:pt>
                <c:pt idx="14">
                  <c:v>Kevät 2012 (n=492)</c:v>
                </c:pt>
                <c:pt idx="15">
                  <c:v>Kevät 2011 (n=488)</c:v>
                </c:pt>
                <c:pt idx="16">
                  <c:v>Kevät 2010 (n=493)</c:v>
                </c:pt>
                <c:pt idx="17">
                  <c:v>VAIVATTOMUUS</c:v>
                </c:pt>
                <c:pt idx="18">
                  <c:v>Kevät 2014 (n=522)</c:v>
                </c:pt>
                <c:pt idx="19">
                  <c:v>Kevät 2013 (n=524)</c:v>
                </c:pt>
                <c:pt idx="20">
                  <c:v>Kevät 2012 (n=492)</c:v>
                </c:pt>
                <c:pt idx="21">
                  <c:v>Kevät 2011 (n=488)</c:v>
                </c:pt>
                <c:pt idx="22">
                  <c:v>Kevät 2010 (n=493)</c:v>
                </c:pt>
                <c:pt idx="23">
                  <c:v>SIJOITUSKOHTEEN RISKITTÖMYYS</c:v>
                </c:pt>
                <c:pt idx="24">
                  <c:v>Kevät 2014 (n=522)</c:v>
                </c:pt>
                <c:pt idx="25">
                  <c:v>Kevät 2013 (n=524)</c:v>
                </c:pt>
                <c:pt idx="26">
                  <c:v>Kevät 2012 (n=492)</c:v>
                </c:pt>
                <c:pt idx="27">
                  <c:v>Kevät 2011 (n=488)</c:v>
                </c:pt>
                <c:pt idx="28">
                  <c:v>Kevät 2010 (n=493)</c:v>
                </c:pt>
                <c:pt idx="29">
                  <c:v>TURVALLISUUS</c:v>
                </c:pt>
              </c:strCache>
            </c:strRef>
          </c:cat>
          <c:val>
            <c:numRef>
              <c:f>Sheet1!$F$32:$F$61</c:f>
              <c:numCache>
                <c:formatCode>0</c:formatCode>
                <c:ptCount val="30"/>
                <c:pt idx="0" formatCode="General">
                  <c:v>7</c:v>
                </c:pt>
                <c:pt idx="1">
                  <c:v>6</c:v>
                </c:pt>
                <c:pt idx="2" formatCode="General">
                  <c:v>4</c:v>
                </c:pt>
                <c:pt idx="3" formatCode="General">
                  <c:v>3</c:v>
                </c:pt>
                <c:pt idx="4" formatCode="General">
                  <c:v>4</c:v>
                </c:pt>
                <c:pt idx="6" formatCode="General">
                  <c:v>9</c:v>
                </c:pt>
                <c:pt idx="7">
                  <c:v>7</c:v>
                </c:pt>
                <c:pt idx="8" formatCode="General">
                  <c:v>5</c:v>
                </c:pt>
                <c:pt idx="9" formatCode="General">
                  <c:v>5</c:v>
                </c:pt>
                <c:pt idx="10" formatCode="General">
                  <c:v>5</c:v>
                </c:pt>
                <c:pt idx="12" formatCode="General">
                  <c:v>7</c:v>
                </c:pt>
                <c:pt idx="13">
                  <c:v>6</c:v>
                </c:pt>
                <c:pt idx="14" formatCode="General">
                  <c:v>4</c:v>
                </c:pt>
                <c:pt idx="15" formatCode="General">
                  <c:v>5</c:v>
                </c:pt>
                <c:pt idx="16" formatCode="General">
                  <c:v>5</c:v>
                </c:pt>
                <c:pt idx="18" formatCode="General">
                  <c:v>9</c:v>
                </c:pt>
                <c:pt idx="19">
                  <c:v>8</c:v>
                </c:pt>
                <c:pt idx="20" formatCode="General">
                  <c:v>5</c:v>
                </c:pt>
                <c:pt idx="21" formatCode="General">
                  <c:v>6</c:v>
                </c:pt>
                <c:pt idx="22" formatCode="General">
                  <c:v>5</c:v>
                </c:pt>
                <c:pt idx="24" formatCode="General">
                  <c:v>6</c:v>
                </c:pt>
                <c:pt idx="25">
                  <c:v>4</c:v>
                </c:pt>
                <c:pt idx="26" formatCode="General">
                  <c:v>4</c:v>
                </c:pt>
                <c:pt idx="27" formatCode="General">
                  <c:v>3</c:v>
                </c:pt>
                <c:pt idx="28" formatCode="General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8088704"/>
        <c:axId val="38091008"/>
      </c:barChart>
      <c:catAx>
        <c:axId val="3808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380910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8091008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80887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53"/>
          <c:y val="0.86763137521479772"/>
          <c:w val="0.52683426583926318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33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Sheet1!$A$2:$B$31</c:f>
              <c:strCache>
                <c:ptCount val="30"/>
                <c:pt idx="0">
                  <c:v>Kevät 2014 (n=522)</c:v>
                </c:pt>
                <c:pt idx="1">
                  <c:v>Kevät 2013 (n=524)</c:v>
                </c:pt>
                <c:pt idx="2">
                  <c:v>Kevät 2012 (n=492)</c:v>
                </c:pt>
                <c:pt idx="3">
                  <c:v>Kevät 2011 (n=488)</c:v>
                </c:pt>
                <c:pt idx="4">
                  <c:v>Kevät 2010 (n=493)</c:v>
                </c:pt>
                <c:pt idx="5">
                  <c:v>SIJOITUSAIKA</c:v>
                </c:pt>
                <c:pt idx="6">
                  <c:v>Kevät 2014 (n=522)</c:v>
                </c:pt>
                <c:pt idx="7">
                  <c:v>Kevät 2013 (n=524)</c:v>
                </c:pt>
                <c:pt idx="8">
                  <c:v>Kevät 2012 (n=492)</c:v>
                </c:pt>
                <c:pt idx="9">
                  <c:v>Kevät 2011 (n=488)</c:v>
                </c:pt>
                <c:pt idx="10">
                  <c:v>Kevät 2010 (n=493)</c:v>
                </c:pt>
                <c:pt idx="11">
                  <c:v>VEROTTOMUUS JA MUUT VEROEDUT</c:v>
                </c:pt>
                <c:pt idx="12">
                  <c:v>Kevät 2014 (n=522)</c:v>
                </c:pt>
                <c:pt idx="13">
                  <c:v>Kevät 2013 (n=524)</c:v>
                </c:pt>
                <c:pt idx="14">
                  <c:v>Kevät 2012 (n=492)</c:v>
                </c:pt>
                <c:pt idx="15">
                  <c:v>Kevät 2011 (n=488)</c:v>
                </c:pt>
                <c:pt idx="16">
                  <c:v>Kevät 2010 (n=493)</c:v>
                </c:pt>
                <c:pt idx="17">
                  <c:v>ELÄKETURVA/ELÄKEVUOSIIN VARAUTUMINEN</c:v>
                </c:pt>
                <c:pt idx="18">
                  <c:v>Kevät 2014 (n=522)</c:v>
                </c:pt>
                <c:pt idx="19">
                  <c:v>Kevät 2013 (n=524)</c:v>
                </c:pt>
                <c:pt idx="20">
                  <c:v>Kevät 2012 (n=492)</c:v>
                </c:pt>
                <c:pt idx="21">
                  <c:v>Kevät 2011 (n=488)</c:v>
                </c:pt>
                <c:pt idx="22">
                  <c:v>Kevät 2010 (n=493)</c:v>
                </c:pt>
                <c:pt idx="23">
                  <c:v>EKOLOGISUUS</c:v>
                </c:pt>
                <c:pt idx="24">
                  <c:v>Kevät 2014 (n=522)</c:v>
                </c:pt>
                <c:pt idx="25">
                  <c:v>Kevät 2013 (n=524)</c:v>
                </c:pt>
                <c:pt idx="26">
                  <c:v>Kevät 2012 (n=492)</c:v>
                </c:pt>
                <c:pt idx="27">
                  <c:v>Kevät 2011 (n=488)</c:v>
                </c:pt>
                <c:pt idx="28">
                  <c:v>Kevät 2010 (n=493)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 formatCode="0">
                  <c:v>22</c:v>
                </c:pt>
                <c:pt idx="1">
                  <c:v>26</c:v>
                </c:pt>
                <c:pt idx="2">
                  <c:v>26</c:v>
                </c:pt>
                <c:pt idx="3">
                  <c:v>20</c:v>
                </c:pt>
                <c:pt idx="4">
                  <c:v>22</c:v>
                </c:pt>
                <c:pt idx="6" formatCode="0">
                  <c:v>25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31</c:v>
                </c:pt>
                <c:pt idx="12" formatCode="0">
                  <c:v>28</c:v>
                </c:pt>
                <c:pt idx="13">
                  <c:v>25</c:v>
                </c:pt>
                <c:pt idx="14">
                  <c:v>19</c:v>
                </c:pt>
                <c:pt idx="15">
                  <c:v>18</c:v>
                </c:pt>
                <c:pt idx="16">
                  <c:v>24</c:v>
                </c:pt>
                <c:pt idx="18" formatCode="0">
                  <c:v>31</c:v>
                </c:pt>
                <c:pt idx="19">
                  <c:v>29</c:v>
                </c:pt>
                <c:pt idx="20">
                  <c:v>25</c:v>
                </c:pt>
                <c:pt idx="21">
                  <c:v>21</c:v>
                </c:pt>
                <c:pt idx="22">
                  <c:v>35</c:v>
                </c:pt>
                <c:pt idx="24">
                  <c:v>32</c:v>
                </c:pt>
                <c:pt idx="25">
                  <c:v>31</c:v>
                </c:pt>
                <c:pt idx="26">
                  <c:v>28</c:v>
                </c:pt>
                <c:pt idx="27">
                  <c:v>26</c:v>
                </c:pt>
                <c:pt idx="28">
                  <c:v>35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Sheet1!$A$2:$B$31</c:f>
              <c:strCache>
                <c:ptCount val="30"/>
                <c:pt idx="0">
                  <c:v>Kevät 2014 (n=522)</c:v>
                </c:pt>
                <c:pt idx="1">
                  <c:v>Kevät 2013 (n=524)</c:v>
                </c:pt>
                <c:pt idx="2">
                  <c:v>Kevät 2012 (n=492)</c:v>
                </c:pt>
                <c:pt idx="3">
                  <c:v>Kevät 2011 (n=488)</c:v>
                </c:pt>
                <c:pt idx="4">
                  <c:v>Kevät 2010 (n=493)</c:v>
                </c:pt>
                <c:pt idx="5">
                  <c:v>SIJOITUSAIKA</c:v>
                </c:pt>
                <c:pt idx="6">
                  <c:v>Kevät 2014 (n=522)</c:v>
                </c:pt>
                <c:pt idx="7">
                  <c:v>Kevät 2013 (n=524)</c:v>
                </c:pt>
                <c:pt idx="8">
                  <c:v>Kevät 2012 (n=492)</c:v>
                </c:pt>
                <c:pt idx="9">
                  <c:v>Kevät 2011 (n=488)</c:v>
                </c:pt>
                <c:pt idx="10">
                  <c:v>Kevät 2010 (n=493)</c:v>
                </c:pt>
                <c:pt idx="11">
                  <c:v>VEROTTOMUUS JA MUUT VEROEDUT</c:v>
                </c:pt>
                <c:pt idx="12">
                  <c:v>Kevät 2014 (n=522)</c:v>
                </c:pt>
                <c:pt idx="13">
                  <c:v>Kevät 2013 (n=524)</c:v>
                </c:pt>
                <c:pt idx="14">
                  <c:v>Kevät 2012 (n=492)</c:v>
                </c:pt>
                <c:pt idx="15">
                  <c:v>Kevät 2011 (n=488)</c:v>
                </c:pt>
                <c:pt idx="16">
                  <c:v>Kevät 2010 (n=493)</c:v>
                </c:pt>
                <c:pt idx="17">
                  <c:v>ELÄKETURVA/ELÄKEVUOSIIN VARAUTUMINEN</c:v>
                </c:pt>
                <c:pt idx="18">
                  <c:v>Kevät 2014 (n=522)</c:v>
                </c:pt>
                <c:pt idx="19">
                  <c:v>Kevät 2013 (n=524)</c:v>
                </c:pt>
                <c:pt idx="20">
                  <c:v>Kevät 2012 (n=492)</c:v>
                </c:pt>
                <c:pt idx="21">
                  <c:v>Kevät 2011 (n=488)</c:v>
                </c:pt>
                <c:pt idx="22">
                  <c:v>Kevät 2010 (n=493)</c:v>
                </c:pt>
                <c:pt idx="23">
                  <c:v>EKOLOGISUUS</c:v>
                </c:pt>
                <c:pt idx="24">
                  <c:v>Kevät 2014 (n=522)</c:v>
                </c:pt>
                <c:pt idx="25">
                  <c:v>Kevät 2013 (n=524)</c:v>
                </c:pt>
                <c:pt idx="26">
                  <c:v>Kevät 2012 (n=492)</c:v>
                </c:pt>
                <c:pt idx="27">
                  <c:v>Kevät 2011 (n=488)</c:v>
                </c:pt>
                <c:pt idx="28">
                  <c:v>Kevät 2010 (n=493)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 formatCode="0">
                  <c:v>43</c:v>
                </c:pt>
                <c:pt idx="1">
                  <c:v>43</c:v>
                </c:pt>
                <c:pt idx="2">
                  <c:v>39</c:v>
                </c:pt>
                <c:pt idx="3">
                  <c:v>39</c:v>
                </c:pt>
                <c:pt idx="4">
                  <c:v>41</c:v>
                </c:pt>
                <c:pt idx="6" formatCode="0">
                  <c:v>36</c:v>
                </c:pt>
                <c:pt idx="7">
                  <c:v>40</c:v>
                </c:pt>
                <c:pt idx="8">
                  <c:v>33</c:v>
                </c:pt>
                <c:pt idx="9">
                  <c:v>37</c:v>
                </c:pt>
                <c:pt idx="10">
                  <c:v>38</c:v>
                </c:pt>
                <c:pt idx="12" formatCode="0">
                  <c:v>20</c:v>
                </c:pt>
                <c:pt idx="13">
                  <c:v>23</c:v>
                </c:pt>
                <c:pt idx="14">
                  <c:v>15</c:v>
                </c:pt>
                <c:pt idx="15">
                  <c:v>20</c:v>
                </c:pt>
                <c:pt idx="16">
                  <c:v>23</c:v>
                </c:pt>
                <c:pt idx="18" formatCode="0">
                  <c:v>38</c:v>
                </c:pt>
                <c:pt idx="19">
                  <c:v>40</c:v>
                </c:pt>
                <c:pt idx="20">
                  <c:v>38</c:v>
                </c:pt>
                <c:pt idx="21">
                  <c:v>38</c:v>
                </c:pt>
                <c:pt idx="22">
                  <c:v>40</c:v>
                </c:pt>
                <c:pt idx="24">
                  <c:v>36</c:v>
                </c:pt>
                <c:pt idx="25">
                  <c:v>37</c:v>
                </c:pt>
                <c:pt idx="26">
                  <c:v>34</c:v>
                </c:pt>
                <c:pt idx="27">
                  <c:v>36</c:v>
                </c:pt>
                <c:pt idx="28">
                  <c:v>37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Sheet1!$A$2:$B$31</c:f>
              <c:strCache>
                <c:ptCount val="30"/>
                <c:pt idx="0">
                  <c:v>Kevät 2014 (n=522)</c:v>
                </c:pt>
                <c:pt idx="1">
                  <c:v>Kevät 2013 (n=524)</c:v>
                </c:pt>
                <c:pt idx="2">
                  <c:v>Kevät 2012 (n=492)</c:v>
                </c:pt>
                <c:pt idx="3">
                  <c:v>Kevät 2011 (n=488)</c:v>
                </c:pt>
                <c:pt idx="4">
                  <c:v>Kevät 2010 (n=493)</c:v>
                </c:pt>
                <c:pt idx="5">
                  <c:v>SIJOITUSAIKA</c:v>
                </c:pt>
                <c:pt idx="6">
                  <c:v>Kevät 2014 (n=522)</c:v>
                </c:pt>
                <c:pt idx="7">
                  <c:v>Kevät 2013 (n=524)</c:v>
                </c:pt>
                <c:pt idx="8">
                  <c:v>Kevät 2012 (n=492)</c:v>
                </c:pt>
                <c:pt idx="9">
                  <c:v>Kevät 2011 (n=488)</c:v>
                </c:pt>
                <c:pt idx="10">
                  <c:v>Kevät 2010 (n=493)</c:v>
                </c:pt>
                <c:pt idx="11">
                  <c:v>VEROTTOMUUS JA MUUT VEROEDUT</c:v>
                </c:pt>
                <c:pt idx="12">
                  <c:v>Kevät 2014 (n=522)</c:v>
                </c:pt>
                <c:pt idx="13">
                  <c:v>Kevät 2013 (n=524)</c:v>
                </c:pt>
                <c:pt idx="14">
                  <c:v>Kevät 2012 (n=492)</c:v>
                </c:pt>
                <c:pt idx="15">
                  <c:v>Kevät 2011 (n=488)</c:v>
                </c:pt>
                <c:pt idx="16">
                  <c:v>Kevät 2010 (n=493)</c:v>
                </c:pt>
                <c:pt idx="17">
                  <c:v>ELÄKETURVA/ELÄKEVUOSIIN VARAUTUMINEN</c:v>
                </c:pt>
                <c:pt idx="18">
                  <c:v>Kevät 2014 (n=522)</c:v>
                </c:pt>
                <c:pt idx="19">
                  <c:v>Kevät 2013 (n=524)</c:v>
                </c:pt>
                <c:pt idx="20">
                  <c:v>Kevät 2012 (n=492)</c:v>
                </c:pt>
                <c:pt idx="21">
                  <c:v>Kevät 2011 (n=488)</c:v>
                </c:pt>
                <c:pt idx="22">
                  <c:v>Kevät 2010 (n=493)</c:v>
                </c:pt>
                <c:pt idx="23">
                  <c:v>EKOLOGISUUS</c:v>
                </c:pt>
                <c:pt idx="24">
                  <c:v>Kevät 2014 (n=522)</c:v>
                </c:pt>
                <c:pt idx="25">
                  <c:v>Kevät 2013 (n=524)</c:v>
                </c:pt>
                <c:pt idx="26">
                  <c:v>Kevät 2012 (n=492)</c:v>
                </c:pt>
                <c:pt idx="27">
                  <c:v>Kevät 2011 (n=488)</c:v>
                </c:pt>
                <c:pt idx="28">
                  <c:v>Kevät 2010 (n=493)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 formatCode="0">
                  <c:v>24</c:v>
                </c:pt>
                <c:pt idx="1">
                  <c:v>23</c:v>
                </c:pt>
                <c:pt idx="2">
                  <c:v>28</c:v>
                </c:pt>
                <c:pt idx="3">
                  <c:v>34</c:v>
                </c:pt>
                <c:pt idx="4">
                  <c:v>31</c:v>
                </c:pt>
                <c:pt idx="6" formatCode="0">
                  <c:v>31</c:v>
                </c:pt>
                <c:pt idx="7">
                  <c:v>28</c:v>
                </c:pt>
                <c:pt idx="8">
                  <c:v>38</c:v>
                </c:pt>
                <c:pt idx="9">
                  <c:v>34</c:v>
                </c:pt>
                <c:pt idx="10">
                  <c:v>26</c:v>
                </c:pt>
                <c:pt idx="12" formatCode="0">
                  <c:v>44</c:v>
                </c:pt>
                <c:pt idx="13">
                  <c:v>45</c:v>
                </c:pt>
                <c:pt idx="14">
                  <c:v>61</c:v>
                </c:pt>
                <c:pt idx="15">
                  <c:v>57</c:v>
                </c:pt>
                <c:pt idx="16">
                  <c:v>47</c:v>
                </c:pt>
                <c:pt idx="18" formatCode="0">
                  <c:v>22</c:v>
                </c:pt>
                <c:pt idx="19">
                  <c:v>22</c:v>
                </c:pt>
                <c:pt idx="20">
                  <c:v>31</c:v>
                </c:pt>
                <c:pt idx="21">
                  <c:v>36</c:v>
                </c:pt>
                <c:pt idx="22">
                  <c:v>19</c:v>
                </c:pt>
                <c:pt idx="24">
                  <c:v>21</c:v>
                </c:pt>
                <c:pt idx="25">
                  <c:v>22</c:v>
                </c:pt>
                <c:pt idx="26">
                  <c:v>31</c:v>
                </c:pt>
                <c:pt idx="27">
                  <c:v>30</c:v>
                </c:pt>
                <c:pt idx="28">
                  <c:v>22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Sheet1!$A$2:$B$31</c:f>
              <c:strCache>
                <c:ptCount val="30"/>
                <c:pt idx="0">
                  <c:v>Kevät 2014 (n=522)</c:v>
                </c:pt>
                <c:pt idx="1">
                  <c:v>Kevät 2013 (n=524)</c:v>
                </c:pt>
                <c:pt idx="2">
                  <c:v>Kevät 2012 (n=492)</c:v>
                </c:pt>
                <c:pt idx="3">
                  <c:v>Kevät 2011 (n=488)</c:v>
                </c:pt>
                <c:pt idx="4">
                  <c:v>Kevät 2010 (n=493)</c:v>
                </c:pt>
                <c:pt idx="5">
                  <c:v>SIJOITUSAIKA</c:v>
                </c:pt>
                <c:pt idx="6">
                  <c:v>Kevät 2014 (n=522)</c:v>
                </c:pt>
                <c:pt idx="7">
                  <c:v>Kevät 2013 (n=524)</c:v>
                </c:pt>
                <c:pt idx="8">
                  <c:v>Kevät 2012 (n=492)</c:v>
                </c:pt>
                <c:pt idx="9">
                  <c:v>Kevät 2011 (n=488)</c:v>
                </c:pt>
                <c:pt idx="10">
                  <c:v>Kevät 2010 (n=493)</c:v>
                </c:pt>
                <c:pt idx="11">
                  <c:v>VEROTTOMUUS JA MUUT VEROEDUT</c:v>
                </c:pt>
                <c:pt idx="12">
                  <c:v>Kevät 2014 (n=522)</c:v>
                </c:pt>
                <c:pt idx="13">
                  <c:v>Kevät 2013 (n=524)</c:v>
                </c:pt>
                <c:pt idx="14">
                  <c:v>Kevät 2012 (n=492)</c:v>
                </c:pt>
                <c:pt idx="15">
                  <c:v>Kevät 2011 (n=488)</c:v>
                </c:pt>
                <c:pt idx="16">
                  <c:v>Kevät 2010 (n=493)</c:v>
                </c:pt>
                <c:pt idx="17">
                  <c:v>ELÄKETURVA/ELÄKEVUOSIIN VARAUTUMINEN</c:v>
                </c:pt>
                <c:pt idx="18">
                  <c:v>Kevät 2014 (n=522)</c:v>
                </c:pt>
                <c:pt idx="19">
                  <c:v>Kevät 2013 (n=524)</c:v>
                </c:pt>
                <c:pt idx="20">
                  <c:v>Kevät 2012 (n=492)</c:v>
                </c:pt>
                <c:pt idx="21">
                  <c:v>Kevät 2011 (n=488)</c:v>
                </c:pt>
                <c:pt idx="22">
                  <c:v>Kevät 2010 (n=493)</c:v>
                </c:pt>
                <c:pt idx="23">
                  <c:v>EKOLOGISUUS</c:v>
                </c:pt>
                <c:pt idx="24">
                  <c:v>Kevät 2014 (n=522)</c:v>
                </c:pt>
                <c:pt idx="25">
                  <c:v>Kevät 2013 (n=524)</c:v>
                </c:pt>
                <c:pt idx="26">
                  <c:v>Kevät 2012 (n=492)</c:v>
                </c:pt>
                <c:pt idx="27">
                  <c:v>Kevät 2011 (n=488)</c:v>
                </c:pt>
                <c:pt idx="28">
                  <c:v>Kevät 2010 (n=493)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Sheet1!$F$2:$F$31</c:f>
              <c:numCache>
                <c:formatCode>General</c:formatCode>
                <c:ptCount val="30"/>
                <c:pt idx="0" formatCode="0">
                  <c:v>11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6" formatCode="0">
                  <c:v>8</c:v>
                </c:pt>
                <c:pt idx="7">
                  <c:v>8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2" formatCode="0">
                  <c:v>8</c:v>
                </c:pt>
                <c:pt idx="13">
                  <c:v>7</c:v>
                </c:pt>
                <c:pt idx="14">
                  <c:v>5</c:v>
                </c:pt>
                <c:pt idx="15">
                  <c:v>5</c:v>
                </c:pt>
                <c:pt idx="16">
                  <c:v>6</c:v>
                </c:pt>
                <c:pt idx="18" formatCode="0">
                  <c:v>9</c:v>
                </c:pt>
                <c:pt idx="19">
                  <c:v>9</c:v>
                </c:pt>
                <c:pt idx="20">
                  <c:v>6</c:v>
                </c:pt>
                <c:pt idx="21">
                  <c:v>5</c:v>
                </c:pt>
                <c:pt idx="22">
                  <c:v>6</c:v>
                </c:pt>
                <c:pt idx="24">
                  <c:v>11</c:v>
                </c:pt>
                <c:pt idx="25">
                  <c:v>10</c:v>
                </c:pt>
                <c:pt idx="26">
                  <c:v>7</c:v>
                </c:pt>
                <c:pt idx="27">
                  <c:v>8</c:v>
                </c:pt>
                <c:pt idx="28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7972608"/>
        <c:axId val="37982592"/>
      </c:barChart>
      <c:catAx>
        <c:axId val="3797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37982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982592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9726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64"/>
          <c:y val="0.86763137521479783"/>
          <c:w val="0.52683426583926696"/>
          <c:h val="9.63974017636285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44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(Sheet1!$A$27:$B$30;Sheet1!$A$31:$B$35;Sheet1!$A$36:$B$40;Sheet1!$A$41:$B$45;Sheet1!$A$46:$B$50;Sheet1!$A$51:$B$51)</c:f>
              <c:strCache>
                <c:ptCount val="25"/>
                <c:pt idx="0">
                  <c:v>80-85 v. (n=100)</c:v>
                </c:pt>
                <c:pt idx="1">
                  <c:v>75-79 v. (n=106)</c:v>
                </c:pt>
                <c:pt idx="2">
                  <c:v>70-74 v. (n=141)</c:v>
                </c:pt>
                <c:pt idx="3">
                  <c:v>65-69 v. (n=175)</c:v>
                </c:pt>
                <c:pt idx="4">
                  <c:v>TUOTTO</c:v>
                </c:pt>
                <c:pt idx="5">
                  <c:v>80-85 v. (n=100)</c:v>
                </c:pt>
                <c:pt idx="6">
                  <c:v>75-79 v. (n=106)</c:v>
                </c:pt>
                <c:pt idx="7">
                  <c:v>70-74 v. (n=141)</c:v>
                </c:pt>
                <c:pt idx="8">
                  <c:v>65-69 v. (n=175)</c:v>
                </c:pt>
                <c:pt idx="9">
                  <c:v>RAHAKSI MUUTTAMISEN HELPPOUS</c:v>
                </c:pt>
                <c:pt idx="10">
                  <c:v>80-85 v. (n=100)</c:v>
                </c:pt>
                <c:pt idx="11">
                  <c:v>75-79 v. (n=106)</c:v>
                </c:pt>
                <c:pt idx="12">
                  <c:v>70-74 v. (n=141)</c:v>
                </c:pt>
                <c:pt idx="13">
                  <c:v>65-69 v. (n=175)</c:v>
                </c:pt>
                <c:pt idx="14">
                  <c:v>VAIVATTOMUUS</c:v>
                </c:pt>
                <c:pt idx="15">
                  <c:v>80-85 v. (n=100)</c:v>
                </c:pt>
                <c:pt idx="16">
                  <c:v>75-79 v. (n=106)</c:v>
                </c:pt>
                <c:pt idx="17">
                  <c:v>70-74 v. (n=141)</c:v>
                </c:pt>
                <c:pt idx="18">
                  <c:v>65-69 v. (n=175)</c:v>
                </c:pt>
                <c:pt idx="19">
                  <c:v>SIJOITUSKOHTEEN RISKITTÖMYYS</c:v>
                </c:pt>
                <c:pt idx="20">
                  <c:v>80-85 v. (n=100)</c:v>
                </c:pt>
                <c:pt idx="21">
                  <c:v>75-79 v. (n=106)</c:v>
                </c:pt>
                <c:pt idx="22">
                  <c:v>70-74 v. (n=141)</c:v>
                </c:pt>
                <c:pt idx="23">
                  <c:v>65-69 v. (n=175)</c:v>
                </c:pt>
                <c:pt idx="24">
                  <c:v>TURVALLISUUS</c:v>
                </c:pt>
              </c:strCache>
            </c:strRef>
          </c:cat>
          <c:val>
            <c:numRef>
              <c:f>(Sheet1!$C$27:$C$30;Sheet1!$C$31:$C$35;Sheet1!$C$36:$C$40;Sheet1!$C$41:$C$45;Sheet1!$C$46:$C$50;Sheet1!$C$51)</c:f>
              <c:numCache>
                <c:formatCode>General</c:formatCode>
                <c:ptCount val="25"/>
                <c:pt idx="0">
                  <c:v>28</c:v>
                </c:pt>
                <c:pt idx="1">
                  <c:v>24</c:v>
                </c:pt>
                <c:pt idx="2">
                  <c:v>34</c:v>
                </c:pt>
                <c:pt idx="3">
                  <c:v>38</c:v>
                </c:pt>
                <c:pt idx="5">
                  <c:v>26</c:v>
                </c:pt>
                <c:pt idx="6">
                  <c:v>28</c:v>
                </c:pt>
                <c:pt idx="7">
                  <c:v>38</c:v>
                </c:pt>
                <c:pt idx="8">
                  <c:v>45</c:v>
                </c:pt>
                <c:pt idx="10">
                  <c:v>47</c:v>
                </c:pt>
                <c:pt idx="11">
                  <c:v>57</c:v>
                </c:pt>
                <c:pt idx="12">
                  <c:v>47</c:v>
                </c:pt>
                <c:pt idx="13">
                  <c:v>51</c:v>
                </c:pt>
                <c:pt idx="15">
                  <c:v>45</c:v>
                </c:pt>
                <c:pt idx="16">
                  <c:v>48</c:v>
                </c:pt>
                <c:pt idx="17">
                  <c:v>55</c:v>
                </c:pt>
                <c:pt idx="18">
                  <c:v>63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74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(Sheet1!$A$27:$B$30;Sheet1!$A$31:$B$35;Sheet1!$A$36:$B$40;Sheet1!$A$41:$B$45;Sheet1!$A$46:$B$50;Sheet1!$A$51:$B$51)</c:f>
              <c:strCache>
                <c:ptCount val="25"/>
                <c:pt idx="0">
                  <c:v>80-85 v. (n=100)</c:v>
                </c:pt>
                <c:pt idx="1">
                  <c:v>75-79 v. (n=106)</c:v>
                </c:pt>
                <c:pt idx="2">
                  <c:v>70-74 v. (n=141)</c:v>
                </c:pt>
                <c:pt idx="3">
                  <c:v>65-69 v. (n=175)</c:v>
                </c:pt>
                <c:pt idx="4">
                  <c:v>TUOTTO</c:v>
                </c:pt>
                <c:pt idx="5">
                  <c:v>80-85 v. (n=100)</c:v>
                </c:pt>
                <c:pt idx="6">
                  <c:v>75-79 v. (n=106)</c:v>
                </c:pt>
                <c:pt idx="7">
                  <c:v>70-74 v. (n=141)</c:v>
                </c:pt>
                <c:pt idx="8">
                  <c:v>65-69 v. (n=175)</c:v>
                </c:pt>
                <c:pt idx="9">
                  <c:v>RAHAKSI MUUTTAMISEN HELPPOUS</c:v>
                </c:pt>
                <c:pt idx="10">
                  <c:v>80-85 v. (n=100)</c:v>
                </c:pt>
                <c:pt idx="11">
                  <c:v>75-79 v. (n=106)</c:v>
                </c:pt>
                <c:pt idx="12">
                  <c:v>70-74 v. (n=141)</c:v>
                </c:pt>
                <c:pt idx="13">
                  <c:v>65-69 v. (n=175)</c:v>
                </c:pt>
                <c:pt idx="14">
                  <c:v>VAIVATTOMUUS</c:v>
                </c:pt>
                <c:pt idx="15">
                  <c:v>80-85 v. (n=100)</c:v>
                </c:pt>
                <c:pt idx="16">
                  <c:v>75-79 v. (n=106)</c:v>
                </c:pt>
                <c:pt idx="17">
                  <c:v>70-74 v. (n=141)</c:v>
                </c:pt>
                <c:pt idx="18">
                  <c:v>65-69 v. (n=175)</c:v>
                </c:pt>
                <c:pt idx="19">
                  <c:v>SIJOITUSKOHTEEN RISKITTÖMYYS</c:v>
                </c:pt>
                <c:pt idx="20">
                  <c:v>80-85 v. (n=100)</c:v>
                </c:pt>
                <c:pt idx="21">
                  <c:v>75-79 v. (n=106)</c:v>
                </c:pt>
                <c:pt idx="22">
                  <c:v>70-74 v. (n=141)</c:v>
                </c:pt>
                <c:pt idx="23">
                  <c:v>65-69 v. (n=175)</c:v>
                </c:pt>
                <c:pt idx="24">
                  <c:v>TURVALLISUUS</c:v>
                </c:pt>
              </c:strCache>
            </c:strRef>
          </c:cat>
          <c:val>
            <c:numRef>
              <c:f>(Sheet1!$D$27:$D$30;Sheet1!$D$31:$D$35;Sheet1!$D$36:$D$40;Sheet1!$D$41:$D$45;Sheet1!$D$46:$D$50;Sheet1!$D$51)</c:f>
              <c:numCache>
                <c:formatCode>General</c:formatCode>
                <c:ptCount val="25"/>
                <c:pt idx="0">
                  <c:v>33</c:v>
                </c:pt>
                <c:pt idx="1">
                  <c:v>40</c:v>
                </c:pt>
                <c:pt idx="2">
                  <c:v>44</c:v>
                </c:pt>
                <c:pt idx="3">
                  <c:v>38</c:v>
                </c:pt>
                <c:pt idx="5">
                  <c:v>24</c:v>
                </c:pt>
                <c:pt idx="6">
                  <c:v>27</c:v>
                </c:pt>
                <c:pt idx="7">
                  <c:v>39</c:v>
                </c:pt>
                <c:pt idx="8">
                  <c:v>33</c:v>
                </c:pt>
                <c:pt idx="10">
                  <c:v>21</c:v>
                </c:pt>
                <c:pt idx="11">
                  <c:v>21</c:v>
                </c:pt>
                <c:pt idx="12">
                  <c:v>41</c:v>
                </c:pt>
                <c:pt idx="13">
                  <c:v>37</c:v>
                </c:pt>
                <c:pt idx="15">
                  <c:v>19</c:v>
                </c:pt>
                <c:pt idx="16">
                  <c:v>26</c:v>
                </c:pt>
                <c:pt idx="17">
                  <c:v>32</c:v>
                </c:pt>
                <c:pt idx="18">
                  <c:v>22</c:v>
                </c:pt>
                <c:pt idx="20">
                  <c:v>13</c:v>
                </c:pt>
                <c:pt idx="21">
                  <c:v>16</c:v>
                </c:pt>
                <c:pt idx="22">
                  <c:v>21</c:v>
                </c:pt>
                <c:pt idx="23">
                  <c:v>15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(Sheet1!$A$27:$B$30;Sheet1!$A$31:$B$35;Sheet1!$A$36:$B$40;Sheet1!$A$41:$B$45;Sheet1!$A$46:$B$50;Sheet1!$A$51:$B$51)</c:f>
              <c:strCache>
                <c:ptCount val="25"/>
                <c:pt idx="0">
                  <c:v>80-85 v. (n=100)</c:v>
                </c:pt>
                <c:pt idx="1">
                  <c:v>75-79 v. (n=106)</c:v>
                </c:pt>
                <c:pt idx="2">
                  <c:v>70-74 v. (n=141)</c:v>
                </c:pt>
                <c:pt idx="3">
                  <c:v>65-69 v. (n=175)</c:v>
                </c:pt>
                <c:pt idx="4">
                  <c:v>TUOTTO</c:v>
                </c:pt>
                <c:pt idx="5">
                  <c:v>80-85 v. (n=100)</c:v>
                </c:pt>
                <c:pt idx="6">
                  <c:v>75-79 v. (n=106)</c:v>
                </c:pt>
                <c:pt idx="7">
                  <c:v>70-74 v. (n=141)</c:v>
                </c:pt>
                <c:pt idx="8">
                  <c:v>65-69 v. (n=175)</c:v>
                </c:pt>
                <c:pt idx="9">
                  <c:v>RAHAKSI MUUTTAMISEN HELPPOUS</c:v>
                </c:pt>
                <c:pt idx="10">
                  <c:v>80-85 v. (n=100)</c:v>
                </c:pt>
                <c:pt idx="11">
                  <c:v>75-79 v. (n=106)</c:v>
                </c:pt>
                <c:pt idx="12">
                  <c:v>70-74 v. (n=141)</c:v>
                </c:pt>
                <c:pt idx="13">
                  <c:v>65-69 v. (n=175)</c:v>
                </c:pt>
                <c:pt idx="14">
                  <c:v>VAIVATTOMUUS</c:v>
                </c:pt>
                <c:pt idx="15">
                  <c:v>80-85 v. (n=100)</c:v>
                </c:pt>
                <c:pt idx="16">
                  <c:v>75-79 v. (n=106)</c:v>
                </c:pt>
                <c:pt idx="17">
                  <c:v>70-74 v. (n=141)</c:v>
                </c:pt>
                <c:pt idx="18">
                  <c:v>65-69 v. (n=175)</c:v>
                </c:pt>
                <c:pt idx="19">
                  <c:v>SIJOITUSKOHTEEN RISKITTÖMYYS</c:v>
                </c:pt>
                <c:pt idx="20">
                  <c:v>80-85 v. (n=100)</c:v>
                </c:pt>
                <c:pt idx="21">
                  <c:v>75-79 v. (n=106)</c:v>
                </c:pt>
                <c:pt idx="22">
                  <c:v>70-74 v. (n=141)</c:v>
                </c:pt>
                <c:pt idx="23">
                  <c:v>65-69 v. (n=175)</c:v>
                </c:pt>
                <c:pt idx="24">
                  <c:v>TURVALLISUUS</c:v>
                </c:pt>
              </c:strCache>
            </c:strRef>
          </c:cat>
          <c:val>
            <c:numRef>
              <c:f>(Sheet1!$E$27:$E$30;Sheet1!$E$31:$E$35;Sheet1!$E$36:$E$40;Sheet1!$E$41:$E$45;Sheet1!$E$46:$E$50;Sheet1!$E$51)</c:f>
              <c:numCache>
                <c:formatCode>General</c:formatCode>
                <c:ptCount val="25"/>
                <c:pt idx="0">
                  <c:v>24</c:v>
                </c:pt>
                <c:pt idx="1">
                  <c:v>29</c:v>
                </c:pt>
                <c:pt idx="2">
                  <c:v>18</c:v>
                </c:pt>
                <c:pt idx="3">
                  <c:v>20</c:v>
                </c:pt>
                <c:pt idx="5">
                  <c:v>27</c:v>
                </c:pt>
                <c:pt idx="6">
                  <c:v>34</c:v>
                </c:pt>
                <c:pt idx="7">
                  <c:v>17</c:v>
                </c:pt>
                <c:pt idx="8">
                  <c:v>19</c:v>
                </c:pt>
                <c:pt idx="10">
                  <c:v>16</c:v>
                </c:pt>
                <c:pt idx="11">
                  <c:v>14</c:v>
                </c:pt>
                <c:pt idx="12">
                  <c:v>8</c:v>
                </c:pt>
                <c:pt idx="13">
                  <c:v>9</c:v>
                </c:pt>
                <c:pt idx="15">
                  <c:v>17</c:v>
                </c:pt>
                <c:pt idx="16">
                  <c:v>15</c:v>
                </c:pt>
                <c:pt idx="17">
                  <c:v>8</c:v>
                </c:pt>
                <c:pt idx="18">
                  <c:v>10</c:v>
                </c:pt>
                <c:pt idx="20">
                  <c:v>9</c:v>
                </c:pt>
                <c:pt idx="21">
                  <c:v>12</c:v>
                </c:pt>
                <c:pt idx="22">
                  <c:v>6</c:v>
                </c:pt>
                <c:pt idx="23">
                  <c:v>8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(Sheet1!$A$27:$B$30;Sheet1!$A$31:$B$35;Sheet1!$A$36:$B$40;Sheet1!$A$41:$B$45;Sheet1!$A$46:$B$50;Sheet1!$A$51:$B$51)</c:f>
              <c:strCache>
                <c:ptCount val="25"/>
                <c:pt idx="0">
                  <c:v>80-85 v. (n=100)</c:v>
                </c:pt>
                <c:pt idx="1">
                  <c:v>75-79 v. (n=106)</c:v>
                </c:pt>
                <c:pt idx="2">
                  <c:v>70-74 v. (n=141)</c:v>
                </c:pt>
                <c:pt idx="3">
                  <c:v>65-69 v. (n=175)</c:v>
                </c:pt>
                <c:pt idx="4">
                  <c:v>TUOTTO</c:v>
                </c:pt>
                <c:pt idx="5">
                  <c:v>80-85 v. (n=100)</c:v>
                </c:pt>
                <c:pt idx="6">
                  <c:v>75-79 v. (n=106)</c:v>
                </c:pt>
                <c:pt idx="7">
                  <c:v>70-74 v. (n=141)</c:v>
                </c:pt>
                <c:pt idx="8">
                  <c:v>65-69 v. (n=175)</c:v>
                </c:pt>
                <c:pt idx="9">
                  <c:v>RAHAKSI MUUTTAMISEN HELPPOUS</c:v>
                </c:pt>
                <c:pt idx="10">
                  <c:v>80-85 v. (n=100)</c:v>
                </c:pt>
                <c:pt idx="11">
                  <c:v>75-79 v. (n=106)</c:v>
                </c:pt>
                <c:pt idx="12">
                  <c:v>70-74 v. (n=141)</c:v>
                </c:pt>
                <c:pt idx="13">
                  <c:v>65-69 v. (n=175)</c:v>
                </c:pt>
                <c:pt idx="14">
                  <c:v>VAIVATTOMUUS</c:v>
                </c:pt>
                <c:pt idx="15">
                  <c:v>80-85 v. (n=100)</c:v>
                </c:pt>
                <c:pt idx="16">
                  <c:v>75-79 v. (n=106)</c:v>
                </c:pt>
                <c:pt idx="17">
                  <c:v>70-74 v. (n=141)</c:v>
                </c:pt>
                <c:pt idx="18">
                  <c:v>65-69 v. (n=175)</c:v>
                </c:pt>
                <c:pt idx="19">
                  <c:v>SIJOITUSKOHTEEN RISKITTÖMYYS</c:v>
                </c:pt>
                <c:pt idx="20">
                  <c:v>80-85 v. (n=100)</c:v>
                </c:pt>
                <c:pt idx="21">
                  <c:v>75-79 v. (n=106)</c:v>
                </c:pt>
                <c:pt idx="22">
                  <c:v>70-74 v. (n=141)</c:v>
                </c:pt>
                <c:pt idx="23">
                  <c:v>65-69 v. (n=175)</c:v>
                </c:pt>
                <c:pt idx="24">
                  <c:v>TURVALLISUUS</c:v>
                </c:pt>
              </c:strCache>
            </c:strRef>
          </c:cat>
          <c:val>
            <c:numRef>
              <c:f>(Sheet1!$F$27:$F$30;Sheet1!$F$31:$F$35;Sheet1!$F$36:$F$40;Sheet1!$F$41:$F$45;Sheet1!$F$46:$F$50;Sheet1!$F$51)</c:f>
              <c:numCache>
                <c:formatCode>General</c:formatCode>
                <c:ptCount val="25"/>
                <c:pt idx="0">
                  <c:v>15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5">
                  <c:v>23</c:v>
                </c:pt>
                <c:pt idx="6">
                  <c:v>11</c:v>
                </c:pt>
                <c:pt idx="7">
                  <c:v>6</c:v>
                </c:pt>
                <c:pt idx="8">
                  <c:v>3</c:v>
                </c:pt>
                <c:pt idx="10">
                  <c:v>16</c:v>
                </c:pt>
                <c:pt idx="11">
                  <c:v>8</c:v>
                </c:pt>
                <c:pt idx="12">
                  <c:v>4</c:v>
                </c:pt>
                <c:pt idx="13">
                  <c:v>3</c:v>
                </c:pt>
                <c:pt idx="15">
                  <c:v>19</c:v>
                </c:pt>
                <c:pt idx="16">
                  <c:v>11</c:v>
                </c:pt>
                <c:pt idx="17">
                  <c:v>5</c:v>
                </c:pt>
                <c:pt idx="18">
                  <c:v>5</c:v>
                </c:pt>
                <c:pt idx="20">
                  <c:v>15</c:v>
                </c:pt>
                <c:pt idx="21">
                  <c:v>6</c:v>
                </c:pt>
                <c:pt idx="22">
                  <c:v>4</c:v>
                </c:pt>
                <c:pt idx="2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061056"/>
        <c:axId val="46062592"/>
      </c:barChart>
      <c:catAx>
        <c:axId val="4606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6062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6062592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606105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75"/>
          <c:y val="0.86763137521479794"/>
          <c:w val="0.52683426583926296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55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Sheet1!$A$2:$B$26</c:f>
              <c:strCache>
                <c:ptCount val="25"/>
                <c:pt idx="0">
                  <c:v>80-85 v. (n=100)</c:v>
                </c:pt>
                <c:pt idx="1">
                  <c:v>75-79 v. (n=106)</c:v>
                </c:pt>
                <c:pt idx="2">
                  <c:v>70-74 v. (n=141)</c:v>
                </c:pt>
                <c:pt idx="3">
                  <c:v>65-69 v. (n=175)</c:v>
                </c:pt>
                <c:pt idx="4">
                  <c:v>SIJOITUSAIKA</c:v>
                </c:pt>
                <c:pt idx="5">
                  <c:v>80-85 v. (n=100)</c:v>
                </c:pt>
                <c:pt idx="6">
                  <c:v>75-79 v. (n=106)</c:v>
                </c:pt>
                <c:pt idx="7">
                  <c:v>70-74 v. (n=141)</c:v>
                </c:pt>
                <c:pt idx="8">
                  <c:v>65-69 v. (n=175)</c:v>
                </c:pt>
                <c:pt idx="9">
                  <c:v>VEROTTOMUUS JA MUUT VEROEDUT</c:v>
                </c:pt>
                <c:pt idx="10">
                  <c:v>80-85 v. (n=100)</c:v>
                </c:pt>
                <c:pt idx="11">
                  <c:v>75-79 v. (n=106)</c:v>
                </c:pt>
                <c:pt idx="12">
                  <c:v>70-74 v. (n=141)</c:v>
                </c:pt>
                <c:pt idx="13">
                  <c:v>65-69 v. (n=175)</c:v>
                </c:pt>
                <c:pt idx="14">
                  <c:v>ELÄKETURVA/ELÄKEVUOSIIN VARAUTUMINEN</c:v>
                </c:pt>
                <c:pt idx="15">
                  <c:v>80-85 v. (n=100)</c:v>
                </c:pt>
                <c:pt idx="16">
                  <c:v>75-79 v. (n=106)</c:v>
                </c:pt>
                <c:pt idx="17">
                  <c:v>70-74 v. (n=141)</c:v>
                </c:pt>
                <c:pt idx="18">
                  <c:v>65-69 v. (n=175)</c:v>
                </c:pt>
                <c:pt idx="19">
                  <c:v>EKOLOGISUUS</c:v>
                </c:pt>
                <c:pt idx="20">
                  <c:v>80-85 v. (n=100)</c:v>
                </c:pt>
                <c:pt idx="21">
                  <c:v>75-79 v. (n=106)</c:v>
                </c:pt>
                <c:pt idx="22">
                  <c:v>70-74 v. (n=141)</c:v>
                </c:pt>
                <c:pt idx="23">
                  <c:v>65-69 v. (n=175)</c:v>
                </c:pt>
                <c:pt idx="24">
                  <c:v>EETTISYYS, VASTUULLISUUS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17</c:v>
                </c:pt>
                <c:pt idx="1">
                  <c:v>24</c:v>
                </c:pt>
                <c:pt idx="2">
                  <c:v>21</c:v>
                </c:pt>
                <c:pt idx="3">
                  <c:v>25</c:v>
                </c:pt>
                <c:pt idx="5">
                  <c:v>28</c:v>
                </c:pt>
                <c:pt idx="6">
                  <c:v>24</c:v>
                </c:pt>
                <c:pt idx="7">
                  <c:v>22</c:v>
                </c:pt>
                <c:pt idx="8">
                  <c:v>25</c:v>
                </c:pt>
                <c:pt idx="10">
                  <c:v>34</c:v>
                </c:pt>
                <c:pt idx="11">
                  <c:v>26</c:v>
                </c:pt>
                <c:pt idx="12">
                  <c:v>28</c:v>
                </c:pt>
                <c:pt idx="13">
                  <c:v>25</c:v>
                </c:pt>
                <c:pt idx="15">
                  <c:v>37</c:v>
                </c:pt>
                <c:pt idx="16">
                  <c:v>29</c:v>
                </c:pt>
                <c:pt idx="17">
                  <c:v>30</c:v>
                </c:pt>
                <c:pt idx="18">
                  <c:v>30</c:v>
                </c:pt>
                <c:pt idx="20">
                  <c:v>31</c:v>
                </c:pt>
                <c:pt idx="21">
                  <c:v>33</c:v>
                </c:pt>
                <c:pt idx="22">
                  <c:v>32</c:v>
                </c:pt>
                <c:pt idx="23">
                  <c:v>31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Sheet1!$A$2:$B$26</c:f>
              <c:strCache>
                <c:ptCount val="25"/>
                <c:pt idx="0">
                  <c:v>80-85 v. (n=100)</c:v>
                </c:pt>
                <c:pt idx="1">
                  <c:v>75-79 v. (n=106)</c:v>
                </c:pt>
                <c:pt idx="2">
                  <c:v>70-74 v. (n=141)</c:v>
                </c:pt>
                <c:pt idx="3">
                  <c:v>65-69 v. (n=175)</c:v>
                </c:pt>
                <c:pt idx="4">
                  <c:v>SIJOITUSAIKA</c:v>
                </c:pt>
                <c:pt idx="5">
                  <c:v>80-85 v. (n=100)</c:v>
                </c:pt>
                <c:pt idx="6">
                  <c:v>75-79 v. (n=106)</c:v>
                </c:pt>
                <c:pt idx="7">
                  <c:v>70-74 v. (n=141)</c:v>
                </c:pt>
                <c:pt idx="8">
                  <c:v>65-69 v. (n=175)</c:v>
                </c:pt>
                <c:pt idx="9">
                  <c:v>VEROTTOMUUS JA MUUT VEROEDUT</c:v>
                </c:pt>
                <c:pt idx="10">
                  <c:v>80-85 v. (n=100)</c:v>
                </c:pt>
                <c:pt idx="11">
                  <c:v>75-79 v. (n=106)</c:v>
                </c:pt>
                <c:pt idx="12">
                  <c:v>70-74 v. (n=141)</c:v>
                </c:pt>
                <c:pt idx="13">
                  <c:v>65-69 v. (n=175)</c:v>
                </c:pt>
                <c:pt idx="14">
                  <c:v>ELÄKETURVA/ELÄKEVUOSIIN VARAUTUMINEN</c:v>
                </c:pt>
                <c:pt idx="15">
                  <c:v>80-85 v. (n=100)</c:v>
                </c:pt>
                <c:pt idx="16">
                  <c:v>75-79 v. (n=106)</c:v>
                </c:pt>
                <c:pt idx="17">
                  <c:v>70-74 v. (n=141)</c:v>
                </c:pt>
                <c:pt idx="18">
                  <c:v>65-69 v. (n=175)</c:v>
                </c:pt>
                <c:pt idx="19">
                  <c:v>EKOLOGISUUS</c:v>
                </c:pt>
                <c:pt idx="20">
                  <c:v>80-85 v. (n=100)</c:v>
                </c:pt>
                <c:pt idx="21">
                  <c:v>75-79 v. (n=106)</c:v>
                </c:pt>
                <c:pt idx="22">
                  <c:v>70-74 v. (n=141)</c:v>
                </c:pt>
                <c:pt idx="23">
                  <c:v>65-69 v. (n=175)</c:v>
                </c:pt>
                <c:pt idx="24">
                  <c:v>EETTISYYS, VASTUULLISUUS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31</c:v>
                </c:pt>
                <c:pt idx="1">
                  <c:v>33</c:v>
                </c:pt>
                <c:pt idx="2">
                  <c:v>54</c:v>
                </c:pt>
                <c:pt idx="3">
                  <c:v>46</c:v>
                </c:pt>
                <c:pt idx="5">
                  <c:v>26</c:v>
                </c:pt>
                <c:pt idx="6">
                  <c:v>24</c:v>
                </c:pt>
                <c:pt idx="7">
                  <c:v>45</c:v>
                </c:pt>
                <c:pt idx="8">
                  <c:v>43</c:v>
                </c:pt>
                <c:pt idx="10">
                  <c:v>17</c:v>
                </c:pt>
                <c:pt idx="11">
                  <c:v>16</c:v>
                </c:pt>
                <c:pt idx="12">
                  <c:v>23</c:v>
                </c:pt>
                <c:pt idx="13">
                  <c:v>21</c:v>
                </c:pt>
                <c:pt idx="15">
                  <c:v>26</c:v>
                </c:pt>
                <c:pt idx="16">
                  <c:v>37</c:v>
                </c:pt>
                <c:pt idx="17">
                  <c:v>45</c:v>
                </c:pt>
                <c:pt idx="18">
                  <c:v>40</c:v>
                </c:pt>
                <c:pt idx="20">
                  <c:v>26</c:v>
                </c:pt>
                <c:pt idx="21">
                  <c:v>35</c:v>
                </c:pt>
                <c:pt idx="22">
                  <c:v>38</c:v>
                </c:pt>
                <c:pt idx="23">
                  <c:v>39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Sheet1!$A$2:$B$26</c:f>
              <c:strCache>
                <c:ptCount val="25"/>
                <c:pt idx="0">
                  <c:v>80-85 v. (n=100)</c:v>
                </c:pt>
                <c:pt idx="1">
                  <c:v>75-79 v. (n=106)</c:v>
                </c:pt>
                <c:pt idx="2">
                  <c:v>70-74 v. (n=141)</c:v>
                </c:pt>
                <c:pt idx="3">
                  <c:v>65-69 v. (n=175)</c:v>
                </c:pt>
                <c:pt idx="4">
                  <c:v>SIJOITUSAIKA</c:v>
                </c:pt>
                <c:pt idx="5">
                  <c:v>80-85 v. (n=100)</c:v>
                </c:pt>
                <c:pt idx="6">
                  <c:v>75-79 v. (n=106)</c:v>
                </c:pt>
                <c:pt idx="7">
                  <c:v>70-74 v. (n=141)</c:v>
                </c:pt>
                <c:pt idx="8">
                  <c:v>65-69 v. (n=175)</c:v>
                </c:pt>
                <c:pt idx="9">
                  <c:v>VEROTTOMUUS JA MUUT VEROEDUT</c:v>
                </c:pt>
                <c:pt idx="10">
                  <c:v>80-85 v. (n=100)</c:v>
                </c:pt>
                <c:pt idx="11">
                  <c:v>75-79 v. (n=106)</c:v>
                </c:pt>
                <c:pt idx="12">
                  <c:v>70-74 v. (n=141)</c:v>
                </c:pt>
                <c:pt idx="13">
                  <c:v>65-69 v. (n=175)</c:v>
                </c:pt>
                <c:pt idx="14">
                  <c:v>ELÄKETURVA/ELÄKEVUOSIIN VARAUTUMINEN</c:v>
                </c:pt>
                <c:pt idx="15">
                  <c:v>80-85 v. (n=100)</c:v>
                </c:pt>
                <c:pt idx="16">
                  <c:v>75-79 v. (n=106)</c:v>
                </c:pt>
                <c:pt idx="17">
                  <c:v>70-74 v. (n=141)</c:v>
                </c:pt>
                <c:pt idx="18">
                  <c:v>65-69 v. (n=175)</c:v>
                </c:pt>
                <c:pt idx="19">
                  <c:v>EKOLOGISUUS</c:v>
                </c:pt>
                <c:pt idx="20">
                  <c:v>80-85 v. (n=100)</c:v>
                </c:pt>
                <c:pt idx="21">
                  <c:v>75-79 v. (n=106)</c:v>
                </c:pt>
                <c:pt idx="22">
                  <c:v>70-74 v. (n=141)</c:v>
                </c:pt>
                <c:pt idx="23">
                  <c:v>65-69 v. (n=175)</c:v>
                </c:pt>
                <c:pt idx="24">
                  <c:v>EETTISYYS, VASTUULLISUUS</c:v>
                </c:pt>
              </c:strCache>
            </c:strRef>
          </c:cat>
          <c:val>
            <c:numRef>
              <c:f>Sheet1!$E$2:$E$26</c:f>
              <c:numCache>
                <c:formatCode>General</c:formatCode>
                <c:ptCount val="25"/>
                <c:pt idx="0">
                  <c:v>26</c:v>
                </c:pt>
                <c:pt idx="1">
                  <c:v>33</c:v>
                </c:pt>
                <c:pt idx="2">
                  <c:v>18</c:v>
                </c:pt>
                <c:pt idx="3">
                  <c:v>23</c:v>
                </c:pt>
                <c:pt idx="5">
                  <c:v>25</c:v>
                </c:pt>
                <c:pt idx="6">
                  <c:v>42</c:v>
                </c:pt>
                <c:pt idx="7">
                  <c:v>28</c:v>
                </c:pt>
                <c:pt idx="8">
                  <c:v>29</c:v>
                </c:pt>
                <c:pt idx="10">
                  <c:v>32</c:v>
                </c:pt>
                <c:pt idx="11">
                  <c:v>49</c:v>
                </c:pt>
                <c:pt idx="12">
                  <c:v>44</c:v>
                </c:pt>
                <c:pt idx="13">
                  <c:v>49</c:v>
                </c:pt>
                <c:pt idx="15">
                  <c:v>17</c:v>
                </c:pt>
                <c:pt idx="16">
                  <c:v>22</c:v>
                </c:pt>
                <c:pt idx="17">
                  <c:v>22</c:v>
                </c:pt>
                <c:pt idx="18">
                  <c:v>25</c:v>
                </c:pt>
                <c:pt idx="20">
                  <c:v>19</c:v>
                </c:pt>
                <c:pt idx="21">
                  <c:v>22</c:v>
                </c:pt>
                <c:pt idx="22">
                  <c:v>23</c:v>
                </c:pt>
                <c:pt idx="23">
                  <c:v>20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Sheet1!$A$2:$B$26</c:f>
              <c:strCache>
                <c:ptCount val="25"/>
                <c:pt idx="0">
                  <c:v>80-85 v. (n=100)</c:v>
                </c:pt>
                <c:pt idx="1">
                  <c:v>75-79 v. (n=106)</c:v>
                </c:pt>
                <c:pt idx="2">
                  <c:v>70-74 v. (n=141)</c:v>
                </c:pt>
                <c:pt idx="3">
                  <c:v>65-69 v. (n=175)</c:v>
                </c:pt>
                <c:pt idx="4">
                  <c:v>SIJOITUSAIKA</c:v>
                </c:pt>
                <c:pt idx="5">
                  <c:v>80-85 v. (n=100)</c:v>
                </c:pt>
                <c:pt idx="6">
                  <c:v>75-79 v. (n=106)</c:v>
                </c:pt>
                <c:pt idx="7">
                  <c:v>70-74 v. (n=141)</c:v>
                </c:pt>
                <c:pt idx="8">
                  <c:v>65-69 v. (n=175)</c:v>
                </c:pt>
                <c:pt idx="9">
                  <c:v>VEROTTOMUUS JA MUUT VEROEDUT</c:v>
                </c:pt>
                <c:pt idx="10">
                  <c:v>80-85 v. (n=100)</c:v>
                </c:pt>
                <c:pt idx="11">
                  <c:v>75-79 v. (n=106)</c:v>
                </c:pt>
                <c:pt idx="12">
                  <c:v>70-74 v. (n=141)</c:v>
                </c:pt>
                <c:pt idx="13">
                  <c:v>65-69 v. (n=175)</c:v>
                </c:pt>
                <c:pt idx="14">
                  <c:v>ELÄKETURVA/ELÄKEVUOSIIN VARAUTUMINEN</c:v>
                </c:pt>
                <c:pt idx="15">
                  <c:v>80-85 v. (n=100)</c:v>
                </c:pt>
                <c:pt idx="16">
                  <c:v>75-79 v. (n=106)</c:v>
                </c:pt>
                <c:pt idx="17">
                  <c:v>70-74 v. (n=141)</c:v>
                </c:pt>
                <c:pt idx="18">
                  <c:v>65-69 v. (n=175)</c:v>
                </c:pt>
                <c:pt idx="19">
                  <c:v>EKOLOGISUUS</c:v>
                </c:pt>
                <c:pt idx="20">
                  <c:v>80-85 v. (n=100)</c:v>
                </c:pt>
                <c:pt idx="21">
                  <c:v>75-79 v. (n=106)</c:v>
                </c:pt>
                <c:pt idx="22">
                  <c:v>70-74 v. (n=141)</c:v>
                </c:pt>
                <c:pt idx="23">
                  <c:v>65-69 v. (n=175)</c:v>
                </c:pt>
                <c:pt idx="24">
                  <c:v>EETTISYYS, VASTUULLISUUS</c:v>
                </c:pt>
              </c:strCache>
            </c:strRef>
          </c:cat>
          <c:val>
            <c:numRef>
              <c:f>Sheet1!$F$2:$F$26</c:f>
              <c:numCache>
                <c:formatCode>General</c:formatCode>
                <c:ptCount val="25"/>
                <c:pt idx="0">
                  <c:v>26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5">
                  <c:v>21</c:v>
                </c:pt>
                <c:pt idx="6">
                  <c:v>10</c:v>
                </c:pt>
                <c:pt idx="7">
                  <c:v>5</c:v>
                </c:pt>
                <c:pt idx="8">
                  <c:v>3</c:v>
                </c:pt>
                <c:pt idx="10">
                  <c:v>17</c:v>
                </c:pt>
                <c:pt idx="11">
                  <c:v>9</c:v>
                </c:pt>
                <c:pt idx="12">
                  <c:v>5</c:v>
                </c:pt>
                <c:pt idx="13">
                  <c:v>5</c:v>
                </c:pt>
                <c:pt idx="15">
                  <c:v>20</c:v>
                </c:pt>
                <c:pt idx="16">
                  <c:v>12</c:v>
                </c:pt>
                <c:pt idx="17">
                  <c:v>3</c:v>
                </c:pt>
                <c:pt idx="18">
                  <c:v>5</c:v>
                </c:pt>
                <c:pt idx="20">
                  <c:v>24</c:v>
                </c:pt>
                <c:pt idx="21">
                  <c:v>10</c:v>
                </c:pt>
                <c:pt idx="22">
                  <c:v>7</c:v>
                </c:pt>
                <c:pt idx="2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6163840"/>
        <c:axId val="46165376"/>
      </c:barChart>
      <c:catAx>
        <c:axId val="4616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61653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6165376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61638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86"/>
          <c:y val="0.86763137521479805"/>
          <c:w val="0.52683426583926285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63"/>
          <c:y val="1.5925455554614821E-2"/>
          <c:w val="0.52719127296588586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Kevät 2010 (n=493)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 formatCode="General">
                  <c:v>58</c:v>
                </c:pt>
                <c:pt idx="1">
                  <c:v>42</c:v>
                </c:pt>
                <c:pt idx="2" formatCode="General">
                  <c:v>27</c:v>
                </c:pt>
                <c:pt idx="3" formatCode="General">
                  <c:v>17</c:v>
                </c:pt>
                <c:pt idx="4" formatCode="General">
                  <c:v>13</c:v>
                </c:pt>
                <c:pt idx="5" formatCode="General">
                  <c:v>1</c:v>
                </c:pt>
                <c:pt idx="6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Kevät 2011 (n=488)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58</c:v>
                </c:pt>
                <c:pt idx="1">
                  <c:v>42</c:v>
                </c:pt>
                <c:pt idx="2">
                  <c:v>28</c:v>
                </c:pt>
                <c:pt idx="3">
                  <c:v>15</c:v>
                </c:pt>
                <c:pt idx="4">
                  <c:v>12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Kevät 2012 (n=492)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54</c:v>
                </c:pt>
                <c:pt idx="1">
                  <c:v>46</c:v>
                </c:pt>
                <c:pt idx="2">
                  <c:v>32</c:v>
                </c:pt>
                <c:pt idx="3">
                  <c:v>18</c:v>
                </c:pt>
                <c:pt idx="4">
                  <c:v>11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Kevät 2013 (n=524)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53</c:v>
                </c:pt>
                <c:pt idx="1">
                  <c:v>47</c:v>
                </c:pt>
                <c:pt idx="2">
                  <c:v>32</c:v>
                </c:pt>
                <c:pt idx="3">
                  <c:v>17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Kevät 2014 (n=522)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58</c:v>
                </c:pt>
                <c:pt idx="1">
                  <c:v>42</c:v>
                </c:pt>
                <c:pt idx="2">
                  <c:v>28</c:v>
                </c:pt>
                <c:pt idx="3">
                  <c:v>16</c:v>
                </c:pt>
                <c:pt idx="4">
                  <c:v>11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8304384"/>
        <c:axId val="38322560"/>
      </c:barChart>
      <c:catAx>
        <c:axId val="38304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83225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832256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83043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93"/>
          <c:y val="0.86891955709838486"/>
          <c:w val="0.52496128608923887"/>
          <c:h val="9.5238148994816557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74"/>
          <c:y val="1.5925455554614821E-2"/>
          <c:w val="0.52719127296588608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65-69 -vuotiaat (n=175)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58</c:v>
                </c:pt>
                <c:pt idx="1">
                  <c:v>42</c:v>
                </c:pt>
                <c:pt idx="2">
                  <c:v>29</c:v>
                </c:pt>
                <c:pt idx="3">
                  <c:v>19</c:v>
                </c:pt>
                <c:pt idx="4">
                  <c:v>10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70-74 -vuotiaat (n=141)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62</c:v>
                </c:pt>
                <c:pt idx="1">
                  <c:v>38</c:v>
                </c:pt>
                <c:pt idx="2">
                  <c:v>30</c:v>
                </c:pt>
                <c:pt idx="3">
                  <c:v>9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75-79 -vuotiaat (n=106)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62</c:v>
                </c:pt>
                <c:pt idx="1">
                  <c:v>38</c:v>
                </c:pt>
                <c:pt idx="2">
                  <c:v>25</c:v>
                </c:pt>
                <c:pt idx="3">
                  <c:v>14</c:v>
                </c:pt>
                <c:pt idx="4">
                  <c:v>13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80-85 -vuotiaat (n=100)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45</c:v>
                </c:pt>
                <c:pt idx="1">
                  <c:v>55</c:v>
                </c:pt>
                <c:pt idx="2">
                  <c:v>29</c:v>
                </c:pt>
                <c:pt idx="3">
                  <c:v>23</c:v>
                </c:pt>
                <c:pt idx="4">
                  <c:v>21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368640"/>
        <c:axId val="46370176"/>
      </c:barChart>
      <c:catAx>
        <c:axId val="463686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63701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63701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63686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087204724409611"/>
          <c:y val="0.86891955709838509"/>
          <c:w val="0.52956211723534363"/>
          <c:h val="9.3341047422835582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63"/>
          <c:y val="1.5925455554614821E-2"/>
          <c:w val="0.52719127296588586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Kevät 2010 (n=118)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Säästämällä/säästöillä</c:v>
                </c:pt>
                <c:pt idx="1">
                  <c:v>Sijoituksilla</c:v>
                </c:pt>
                <c:pt idx="2">
                  <c:v>Elämällä säästäväisesti</c:v>
                </c:pt>
                <c:pt idx="3">
                  <c:v>Vakuutuksilla/Lainaturvavakuutuksella</c:v>
                </c:pt>
                <c:pt idx="4">
                  <c:v>Omasta terveydestä huolehtimalla</c:v>
                </c:pt>
                <c:pt idx="5">
                  <c:v>Omaisuutta realisoimalla</c:v>
                </c:pt>
                <c:pt idx="6">
                  <c:v>Luottamalla sukulaisten/ystävien apuun</c:v>
                </c:pt>
                <c:pt idx="7">
                  <c:v>Vain tilannetta seuraamalla</c:v>
                </c:pt>
                <c:pt idx="8">
                  <c:v>Muu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61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4.99</c:v>
                </c:pt>
                <c:pt idx="8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Kevät 2011 (n=95)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Säästämällä/säästöillä</c:v>
                </c:pt>
                <c:pt idx="1">
                  <c:v>Sijoituksilla</c:v>
                </c:pt>
                <c:pt idx="2">
                  <c:v>Elämällä säästäväisesti</c:v>
                </c:pt>
                <c:pt idx="3">
                  <c:v>Vakuutuksilla/Lainaturvavakuutuksella</c:v>
                </c:pt>
                <c:pt idx="4">
                  <c:v>Omasta terveydestä huolehtimalla</c:v>
                </c:pt>
                <c:pt idx="5">
                  <c:v>Omaisuutta realisoimalla</c:v>
                </c:pt>
                <c:pt idx="6">
                  <c:v>Luottamalla sukulaisten/ystävien apuun</c:v>
                </c:pt>
                <c:pt idx="7">
                  <c:v>Vain tilannetta seuraamalla</c:v>
                </c:pt>
                <c:pt idx="8">
                  <c:v>Muu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63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Kevät 2012 (n=120)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Säästämällä/säästöillä</c:v>
                </c:pt>
                <c:pt idx="1">
                  <c:v>Sijoituksilla</c:v>
                </c:pt>
                <c:pt idx="2">
                  <c:v>Elämällä säästäväisesti</c:v>
                </c:pt>
                <c:pt idx="3">
                  <c:v>Vakuutuksilla/Lainaturvavakuutuksella</c:v>
                </c:pt>
                <c:pt idx="4">
                  <c:v>Omasta terveydestä huolehtimalla</c:v>
                </c:pt>
                <c:pt idx="5">
                  <c:v>Omaisuutta realisoimalla</c:v>
                </c:pt>
                <c:pt idx="6">
                  <c:v>Luottamalla sukulaisten/ystävien apuun</c:v>
                </c:pt>
                <c:pt idx="7">
                  <c:v>Vain tilannetta seuraamalla</c:v>
                </c:pt>
                <c:pt idx="8">
                  <c:v>Muu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68</c:v>
                </c:pt>
                <c:pt idx="1">
                  <c:v>12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7</c:v>
                </c:pt>
                <c:pt idx="6">
                  <c:v>2</c:v>
                </c:pt>
                <c:pt idx="7">
                  <c:v>5</c:v>
                </c:pt>
                <c:pt idx="8" formatCode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Kevät 2013 (n=152)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Säästämällä/säästöillä</c:v>
                </c:pt>
                <c:pt idx="1">
                  <c:v>Sijoituksilla</c:v>
                </c:pt>
                <c:pt idx="2">
                  <c:v>Elämällä säästäväisesti</c:v>
                </c:pt>
                <c:pt idx="3">
                  <c:v>Vakuutuksilla/Lainaturvavakuutuksella</c:v>
                </c:pt>
                <c:pt idx="4">
                  <c:v>Omasta terveydestä huolehtimalla</c:v>
                </c:pt>
                <c:pt idx="5">
                  <c:v>Omaisuutta realisoimalla</c:v>
                </c:pt>
                <c:pt idx="6">
                  <c:v>Luottamalla sukulaisten/ystävien apuun</c:v>
                </c:pt>
                <c:pt idx="7">
                  <c:v>Vain tilannetta seuraamalla</c:v>
                </c:pt>
                <c:pt idx="8">
                  <c:v>Muu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63</c:v>
                </c:pt>
                <c:pt idx="1">
                  <c:v>14</c:v>
                </c:pt>
                <c:pt idx="2">
                  <c:v>5</c:v>
                </c:pt>
                <c:pt idx="3">
                  <c:v>9</c:v>
                </c:pt>
                <c:pt idx="4">
                  <c:v>1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 formatCode="0">
                  <c:v>14</c:v>
                </c:pt>
              </c:numCache>
            </c:numRef>
          </c:val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Kevät 2014 (n=126)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Säästämällä/säästöillä</c:v>
                </c:pt>
                <c:pt idx="1">
                  <c:v>Sijoituksilla</c:v>
                </c:pt>
                <c:pt idx="2">
                  <c:v>Elämällä säästäväisesti</c:v>
                </c:pt>
                <c:pt idx="3">
                  <c:v>Vakuutuksilla/Lainaturvavakuutuksella</c:v>
                </c:pt>
                <c:pt idx="4">
                  <c:v>Omasta terveydestä huolehtimalla</c:v>
                </c:pt>
                <c:pt idx="5">
                  <c:v>Omaisuutta realisoimalla</c:v>
                </c:pt>
                <c:pt idx="6">
                  <c:v>Luottamalla sukulaisten/ystävien apuun</c:v>
                </c:pt>
                <c:pt idx="7">
                  <c:v>Vain tilannetta seuraamalla</c:v>
                </c:pt>
                <c:pt idx="8">
                  <c:v>Muu</c:v>
                </c:pt>
              </c:strCache>
            </c:strRef>
          </c:cat>
          <c:val>
            <c:numRef>
              <c:f>Sheet1!$G$2:$G$10</c:f>
              <c:numCache>
                <c:formatCode>0</c:formatCode>
                <c:ptCount val="9"/>
                <c:pt idx="0">
                  <c:v>65</c:v>
                </c:pt>
                <c:pt idx="1">
                  <c:v>13</c:v>
                </c:pt>
                <c:pt idx="2">
                  <c:v>8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7639680"/>
        <c:axId val="37651200"/>
      </c:barChart>
      <c:catAx>
        <c:axId val="37639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76512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65120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63968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04"/>
          <c:y val="0.86891955709838509"/>
          <c:w val="0.52496128608923887"/>
          <c:h val="9.5978513438508342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26684164479493"/>
          <c:y val="3.9189939387073415E-2"/>
          <c:w val="0.47965649606299232"/>
          <c:h val="0.761225287486550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Kevät 2007 (n=483)</c:v>
                </c:pt>
                <c:pt idx="1">
                  <c:v>Kevät 2008 (n=489)</c:v>
                </c:pt>
                <c:pt idx="2">
                  <c:v>Kevät 2009 (n=487)</c:v>
                </c:pt>
                <c:pt idx="3">
                  <c:v>Kevät 2010 (n=493)</c:v>
                </c:pt>
                <c:pt idx="4">
                  <c:v>Kevät 2011 (n=488)</c:v>
                </c:pt>
                <c:pt idx="5">
                  <c:v>Kevät 2012 (n=492)</c:v>
                </c:pt>
                <c:pt idx="6">
                  <c:v>Kevät 2013 (n=524)</c:v>
                </c:pt>
                <c:pt idx="7">
                  <c:v>Kevät 2014 (n=522)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26</c:v>
                </c:pt>
                <c:pt idx="1">
                  <c:v>29</c:v>
                </c:pt>
                <c:pt idx="2">
                  <c:v>33</c:v>
                </c:pt>
                <c:pt idx="3">
                  <c:v>46</c:v>
                </c:pt>
                <c:pt idx="4">
                  <c:v>49</c:v>
                </c:pt>
                <c:pt idx="5">
                  <c:v>45</c:v>
                </c:pt>
                <c:pt idx="6">
                  <c:v>57</c:v>
                </c:pt>
                <c:pt idx="7">
                  <c:v>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7547008"/>
        <c:axId val="38101376"/>
      </c:barChart>
      <c:catAx>
        <c:axId val="3754700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81013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81013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5470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22"/>
          <c:y val="1.2811042504578938E-2"/>
          <c:w val="0.52819280402449764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Tulot suuremmat kuin menot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1">
                  <c:v>60</c:v>
                </c:pt>
                <c:pt idx="2">
                  <c:v>55</c:v>
                </c:pt>
                <c:pt idx="3">
                  <c:v>54</c:v>
                </c:pt>
                <c:pt idx="4" formatCode="0">
                  <c:v>57</c:v>
                </c:pt>
                <c:pt idx="5">
                  <c:v>56</c:v>
                </c:pt>
                <c:pt idx="7">
                  <c:v>58</c:v>
                </c:pt>
                <c:pt idx="8">
                  <c:v>64</c:v>
                </c:pt>
                <c:pt idx="9">
                  <c:v>54</c:v>
                </c:pt>
                <c:pt idx="10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Tulot yhtä suuret kuin menot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1">
                  <c:v>34</c:v>
                </c:pt>
                <c:pt idx="2">
                  <c:v>39</c:v>
                </c:pt>
                <c:pt idx="3">
                  <c:v>39</c:v>
                </c:pt>
                <c:pt idx="4" formatCode="0">
                  <c:v>38</c:v>
                </c:pt>
                <c:pt idx="5">
                  <c:v>39</c:v>
                </c:pt>
                <c:pt idx="7">
                  <c:v>38</c:v>
                </c:pt>
                <c:pt idx="8">
                  <c:v>32</c:v>
                </c:pt>
                <c:pt idx="9" formatCode="0">
                  <c:v>41.5</c:v>
                </c:pt>
                <c:pt idx="10">
                  <c:v>47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Tulot pienemmät kuin menot, käyttää säästöjä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1">
                  <c:v>4</c:v>
                </c:pt>
                <c:pt idx="2">
                  <c:v>4</c:v>
                </c:pt>
                <c:pt idx="3" formatCode="General">
                  <c:v>5</c:v>
                </c:pt>
                <c:pt idx="4">
                  <c:v>4</c:v>
                </c:pt>
                <c:pt idx="5" formatCode="General">
                  <c:v>4</c:v>
                </c:pt>
                <c:pt idx="7" formatCode="General">
                  <c:v>3</c:v>
                </c:pt>
                <c:pt idx="8" formatCode="General">
                  <c:v>4</c:v>
                </c:pt>
                <c:pt idx="9">
                  <c:v>4.5</c:v>
                </c:pt>
                <c:pt idx="10" formatCode="General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Tulot pienemmät kuin menot, ottaa lainaa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1">
                  <c:v>1</c:v>
                </c:pt>
                <c:pt idx="3">
                  <c:v>1</c:v>
                </c:pt>
                <c:pt idx="7">
                  <c:v>1</c:v>
                </c:pt>
                <c:pt idx="1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 formatCode="0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7069696"/>
        <c:axId val="157071232"/>
      </c:barChart>
      <c:catAx>
        <c:axId val="157069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570712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707123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5706969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3980391513560806"/>
          <c:y val="0.86763137521479738"/>
          <c:w val="0.66019608486439185"/>
          <c:h val="9.5925716120017365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7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Kevät 2009 (n=487)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Verkkopankissa tai e-laskulla*</c:v>
                </c:pt>
                <c:pt idx="1">
                  <c:v>Suoraveloituksella </c:v>
                </c:pt>
                <c:pt idx="2">
                  <c:v>Suoramaksuna</c:v>
                </c:pt>
                <c:pt idx="3">
                  <c:v>Maksupalvelu käyttäen maksupalvelukuorta</c:v>
                </c:pt>
                <c:pt idx="4">
                  <c:v>Pankin laskunmaksuautomaatilla</c:v>
                </c:pt>
                <c:pt idx="5">
                  <c:v>Pankin tiskillä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 formatCode="0">
                  <c:v>26</c:v>
                </c:pt>
                <c:pt idx="1">
                  <c:v>38</c:v>
                </c:pt>
                <c:pt idx="3">
                  <c:v>16</c:v>
                </c:pt>
                <c:pt idx="4" formatCode="0">
                  <c:v>9</c:v>
                </c:pt>
                <c:pt idx="5" formatCode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Kevät 2010 (n=493)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Verkkopankissa tai e-laskulla*</c:v>
                </c:pt>
                <c:pt idx="1">
                  <c:v>Suoraveloituksella </c:v>
                </c:pt>
                <c:pt idx="2">
                  <c:v>Suoramaksuna</c:v>
                </c:pt>
                <c:pt idx="3">
                  <c:v>Maksupalvelu käyttäen maksupalvelukuorta</c:v>
                </c:pt>
                <c:pt idx="4">
                  <c:v>Pankin laskunmaksuautomaatilla</c:v>
                </c:pt>
                <c:pt idx="5">
                  <c:v>Pankin tiskillä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 formatCode="0">
                  <c:v>34</c:v>
                </c:pt>
                <c:pt idx="1">
                  <c:v>33</c:v>
                </c:pt>
                <c:pt idx="3">
                  <c:v>15</c:v>
                </c:pt>
                <c:pt idx="4" formatCode="0">
                  <c:v>7</c:v>
                </c:pt>
                <c:pt idx="5" formatCode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Kevät 2011 (n=488)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395AA8"/>
              </a:solidFill>
            </c:spPr>
          </c:dPt>
          <c:cat>
            <c:strRef>
              <c:f>Sheet1!$B$1:$G$1</c:f>
              <c:strCache>
                <c:ptCount val="6"/>
                <c:pt idx="0">
                  <c:v>Verkkopankissa tai e-laskulla*</c:v>
                </c:pt>
                <c:pt idx="1">
                  <c:v>Suoraveloituksella </c:v>
                </c:pt>
                <c:pt idx="2">
                  <c:v>Suoramaksuna</c:v>
                </c:pt>
                <c:pt idx="3">
                  <c:v>Maksupalvelu käyttäen maksupalvelukuorta</c:v>
                </c:pt>
                <c:pt idx="4">
                  <c:v>Pankin laskunmaksuautomaatilla</c:v>
                </c:pt>
                <c:pt idx="5">
                  <c:v>Pankin tiskillä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 formatCode="General">
                  <c:v>37</c:v>
                </c:pt>
                <c:pt idx="1">
                  <c:v>34</c:v>
                </c:pt>
                <c:pt idx="2" formatCode="General">
                  <c:v>9</c:v>
                </c:pt>
                <c:pt idx="3">
                  <c:v>15</c:v>
                </c:pt>
                <c:pt idx="4" formatCode="General">
                  <c:v>5</c:v>
                </c:pt>
                <c:pt idx="5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Kevät 2012 (n=492)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Verkkopankissa tai e-laskulla*</c:v>
                </c:pt>
                <c:pt idx="1">
                  <c:v>Suoraveloituksella </c:v>
                </c:pt>
                <c:pt idx="2">
                  <c:v>Suoramaksuna</c:v>
                </c:pt>
                <c:pt idx="3">
                  <c:v>Maksupalvelu käyttäen maksupalvelukuorta</c:v>
                </c:pt>
                <c:pt idx="4">
                  <c:v>Pankin laskunmaksuautomaatilla</c:v>
                </c:pt>
                <c:pt idx="5">
                  <c:v>Pankin tiskillä</c:v>
                </c:pt>
              </c:strCache>
            </c:strRef>
          </c:cat>
          <c:val>
            <c:numRef>
              <c:f>Sheet1!$B$8:$G$8</c:f>
              <c:numCache>
                <c:formatCode>General</c:formatCode>
                <c:ptCount val="6"/>
                <c:pt idx="0">
                  <c:v>36</c:v>
                </c:pt>
                <c:pt idx="1">
                  <c:v>34</c:v>
                </c:pt>
                <c:pt idx="3">
                  <c:v>18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Kevät 2013 (n=524)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Verkkopankissa tai e-laskulla*</c:v>
                </c:pt>
                <c:pt idx="1">
                  <c:v>Suoraveloituksella </c:v>
                </c:pt>
                <c:pt idx="2">
                  <c:v>Suoramaksuna</c:v>
                </c:pt>
                <c:pt idx="3">
                  <c:v>Maksupalvelu käyttäen maksupalvelukuorta</c:v>
                </c:pt>
                <c:pt idx="4">
                  <c:v>Pankin laskunmaksuautomaatilla</c:v>
                </c:pt>
                <c:pt idx="5">
                  <c:v>Pankin tiskillä</c:v>
                </c:pt>
              </c:strCache>
            </c:strRef>
          </c:cat>
          <c:val>
            <c:numRef>
              <c:f>Sheet1!$B$9:$G$9</c:f>
              <c:numCache>
                <c:formatCode>General</c:formatCode>
                <c:ptCount val="6"/>
                <c:pt idx="0">
                  <c:v>49</c:v>
                </c:pt>
                <c:pt idx="1">
                  <c:v>30</c:v>
                </c:pt>
                <c:pt idx="3">
                  <c:v>12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Sheet1!$A$10</c:f>
              <c:strCache>
                <c:ptCount val="1"/>
                <c:pt idx="0">
                  <c:v>Kevät 2014 (n=522)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Verkkopankissa tai e-laskulla*</c:v>
                </c:pt>
                <c:pt idx="1">
                  <c:v>Suoraveloituksella </c:v>
                </c:pt>
                <c:pt idx="2">
                  <c:v>Suoramaksuna</c:v>
                </c:pt>
                <c:pt idx="3">
                  <c:v>Maksupalvelu käyttäen maksupalvelukuorta</c:v>
                </c:pt>
                <c:pt idx="4">
                  <c:v>Pankin laskunmaksuautomaatilla</c:v>
                </c:pt>
                <c:pt idx="5">
                  <c:v>Pankin tiskillä</c:v>
                </c:pt>
              </c:strCache>
            </c:strRef>
          </c:cat>
          <c:val>
            <c:numRef>
              <c:f>Sheet1!$B$10:$G$10</c:f>
              <c:numCache>
                <c:formatCode>General</c:formatCode>
                <c:ptCount val="6"/>
                <c:pt idx="0">
                  <c:v>52</c:v>
                </c:pt>
                <c:pt idx="1">
                  <c:v>16</c:v>
                </c:pt>
                <c:pt idx="3">
                  <c:v>13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582016"/>
        <c:axId val="46655360"/>
      </c:barChart>
      <c:catAx>
        <c:axId val="46582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6655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665536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65820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503871391076427"/>
          <c:y val="0.86891955709838631"/>
          <c:w val="0.52645548993875757"/>
          <c:h val="9.5182833328629646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63"/>
          <c:y val="1.5925455554614821E-2"/>
          <c:w val="0.52719127296588586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65-69 -vuotiaat (n=175)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Verkkopankissa tai e-laskulla</c:v>
                </c:pt>
                <c:pt idx="1">
                  <c:v>Suoraveloituksella </c:v>
                </c:pt>
                <c:pt idx="2">
                  <c:v>Suoramaksuna</c:v>
                </c:pt>
                <c:pt idx="3">
                  <c:v>Maksupalvelu käyttäen maksupalvelukuorta</c:v>
                </c:pt>
                <c:pt idx="4">
                  <c:v>Pankin laskunmaksuautomaatilla</c:v>
                </c:pt>
                <c:pt idx="5">
                  <c:v>Pankin tiskillä</c:v>
                </c:pt>
              </c:strCache>
            </c:strRef>
          </c:cat>
          <c:val>
            <c:numRef>
              <c:f>Sheet1!$B$12:$G$12</c:f>
              <c:numCache>
                <c:formatCode>General</c:formatCode>
                <c:ptCount val="6"/>
                <c:pt idx="0">
                  <c:v>73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2</c:v>
                </c:pt>
                <c:pt idx="5" formatCode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70-74 -vuotiaat (n=141)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Verkkopankissa tai e-laskulla</c:v>
                </c:pt>
                <c:pt idx="1">
                  <c:v>Suoraveloituksella </c:v>
                </c:pt>
                <c:pt idx="2">
                  <c:v>Suoramaksuna</c:v>
                </c:pt>
                <c:pt idx="3">
                  <c:v>Maksupalvelu käyttäen maksupalvelukuorta</c:v>
                </c:pt>
                <c:pt idx="4">
                  <c:v>Pankin laskunmaksuautomaatilla</c:v>
                </c:pt>
                <c:pt idx="5">
                  <c:v>Pankin tiskillä</c:v>
                </c:pt>
              </c:strCache>
            </c:strRef>
          </c:cat>
          <c:val>
            <c:numRef>
              <c:f>Sheet1!$B$13:$G$13</c:f>
              <c:numCache>
                <c:formatCode>General</c:formatCode>
                <c:ptCount val="6"/>
                <c:pt idx="0">
                  <c:v>57</c:v>
                </c:pt>
                <c:pt idx="1">
                  <c:v>13</c:v>
                </c:pt>
                <c:pt idx="2">
                  <c:v>7</c:v>
                </c:pt>
                <c:pt idx="3">
                  <c:v>10</c:v>
                </c:pt>
                <c:pt idx="4">
                  <c:v>7</c:v>
                </c:pt>
                <c:pt idx="5" formatCode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Sheet1!$A$14</c:f>
              <c:strCache>
                <c:ptCount val="1"/>
                <c:pt idx="0">
                  <c:v>75-79 -vuotiaat (n=106)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Verkkopankissa tai e-laskulla</c:v>
                </c:pt>
                <c:pt idx="1">
                  <c:v>Suoraveloituksella </c:v>
                </c:pt>
                <c:pt idx="2">
                  <c:v>Suoramaksuna</c:v>
                </c:pt>
                <c:pt idx="3">
                  <c:v>Maksupalvelu käyttäen maksupalvelukuorta</c:v>
                </c:pt>
                <c:pt idx="4">
                  <c:v>Pankin laskunmaksuautomaatilla</c:v>
                </c:pt>
                <c:pt idx="5">
                  <c:v>Pankin tiskillä</c:v>
                </c:pt>
              </c:strCache>
            </c:strRef>
          </c:cat>
          <c:val>
            <c:numRef>
              <c:f>Sheet1!$B$14:$G$14</c:f>
              <c:numCache>
                <c:formatCode>General</c:formatCode>
                <c:ptCount val="6"/>
                <c:pt idx="0">
                  <c:v>41</c:v>
                </c:pt>
                <c:pt idx="1">
                  <c:v>19</c:v>
                </c:pt>
                <c:pt idx="2">
                  <c:v>12</c:v>
                </c:pt>
                <c:pt idx="3">
                  <c:v>12</c:v>
                </c:pt>
                <c:pt idx="4">
                  <c:v>5</c:v>
                </c:pt>
                <c:pt idx="5" formatCode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Sheet1!$A$15</c:f>
              <c:strCache>
                <c:ptCount val="1"/>
                <c:pt idx="0">
                  <c:v>80-85 -vuotiaat (n=100)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Verkkopankissa tai e-laskulla</c:v>
                </c:pt>
                <c:pt idx="1">
                  <c:v>Suoraveloituksella </c:v>
                </c:pt>
                <c:pt idx="2">
                  <c:v>Suoramaksuna</c:v>
                </c:pt>
                <c:pt idx="3">
                  <c:v>Maksupalvelu käyttäen maksupalvelukuorta</c:v>
                </c:pt>
                <c:pt idx="4">
                  <c:v>Pankin laskunmaksuautomaatilla</c:v>
                </c:pt>
                <c:pt idx="5">
                  <c:v>Pankin tiskillä</c:v>
                </c:pt>
              </c:strCache>
            </c:strRef>
          </c:cat>
          <c:val>
            <c:numRef>
              <c:f>Sheet1!$B$15:$G$15</c:f>
              <c:numCache>
                <c:formatCode>0</c:formatCode>
                <c:ptCount val="6"/>
                <c:pt idx="0" formatCode="General">
                  <c:v>22</c:v>
                </c:pt>
                <c:pt idx="1">
                  <c:v>31</c:v>
                </c:pt>
                <c:pt idx="2">
                  <c:v>9</c:v>
                </c:pt>
                <c:pt idx="3" formatCode="General">
                  <c:v>27</c:v>
                </c:pt>
                <c:pt idx="4">
                  <c:v>5</c:v>
                </c:pt>
                <c:pt idx="5" formatCode="General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08063360"/>
        <c:axId val="156726400"/>
      </c:barChart>
      <c:catAx>
        <c:axId val="108063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567264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672640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806336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503871391076438"/>
          <c:y val="0.86891955709838653"/>
          <c:w val="0.52496128608923887"/>
          <c:h val="9.5978513438508342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78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Sheet1!$A$2</c:f>
              <c:strCache>
                <c:ptCount val="1"/>
                <c:pt idx="0">
                  <c:v>Tavallisin laskunmaksutapa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(Sheet1!$B$1;Sheet1!$G$1:$J$1;Sheet1!$O$1:$T$1;Sheet1!$Y$1:$AB$1;Sheet1!$AG$1:$AJ$1;Sheet1!$AO$1:$AQ$1)</c:f>
              <c:strCache>
                <c:ptCount val="22"/>
                <c:pt idx="0">
                  <c:v>VERKKOPANKISSA TAI E-LASKULLA*</c:v>
                </c:pt>
                <c:pt idx="1">
                  <c:v>Kevät 2012 (n=492)</c:v>
                </c:pt>
                <c:pt idx="2">
                  <c:v>Kevät 2013 (n=524)</c:v>
                </c:pt>
                <c:pt idx="3">
                  <c:v>Kevät 2014 (n=522)</c:v>
                </c:pt>
                <c:pt idx="4">
                  <c:v>SUORAVELOITUKSELLA</c:v>
                </c:pt>
                <c:pt idx="5">
                  <c:v>Kevät 2012 (n=492)</c:v>
                </c:pt>
                <c:pt idx="6">
                  <c:v>Kevät 2013 (n=524)</c:v>
                </c:pt>
                <c:pt idx="7">
                  <c:v>Kevät 2014 (n=522)</c:v>
                </c:pt>
                <c:pt idx="8">
                  <c:v>SUORAMAKSUNA</c:v>
                </c:pt>
                <c:pt idx="9">
                  <c:v>Kevät 2014 (n=522)</c:v>
                </c:pt>
                <c:pt idx="10">
                  <c:v>MAKSUPALVELUKUORTA KÄYTTÄEN</c:v>
                </c:pt>
                <c:pt idx="11">
                  <c:v>Kevät 2012 (n=492)</c:v>
                </c:pt>
                <c:pt idx="12">
                  <c:v>Kevät 2013 (n=524)</c:v>
                </c:pt>
                <c:pt idx="13">
                  <c:v>Kevät 2014 (n=522)</c:v>
                </c:pt>
                <c:pt idx="14">
                  <c:v>PANKIN LASKUNMAKSUAUTOMAATILLA</c:v>
                </c:pt>
                <c:pt idx="15">
                  <c:v>Kevät 2012 (n=492)</c:v>
                </c:pt>
                <c:pt idx="16">
                  <c:v>Kevät 2013 (n=524)</c:v>
                </c:pt>
                <c:pt idx="17">
                  <c:v>Kevät 2014 (n=522)</c:v>
                </c:pt>
                <c:pt idx="18">
                  <c:v>PANKIN TISKILLÄ</c:v>
                </c:pt>
                <c:pt idx="19">
                  <c:v>Kevät 2012 (n=492)</c:v>
                </c:pt>
                <c:pt idx="20">
                  <c:v>Kevät 2013 (n=524)</c:v>
                </c:pt>
                <c:pt idx="21">
                  <c:v>Kevät 2014 (n=522)</c:v>
                </c:pt>
              </c:strCache>
            </c:strRef>
          </c:cat>
          <c:val>
            <c:numRef>
              <c:f>(Sheet1!$B$2;Sheet1!$G$2:$J$2;Sheet1!$O$2:$T$2;Sheet1!$Y$2:$AB$2;Sheet1!$AG$2:$AJ$2;Sheet1!$AO$2:$AQ$2)</c:f>
              <c:numCache>
                <c:formatCode>0</c:formatCode>
                <c:ptCount val="22"/>
                <c:pt idx="1">
                  <c:v>36</c:v>
                </c:pt>
                <c:pt idx="2" formatCode="General">
                  <c:v>49</c:v>
                </c:pt>
                <c:pt idx="3" formatCode="General">
                  <c:v>52</c:v>
                </c:pt>
                <c:pt idx="5">
                  <c:v>34</c:v>
                </c:pt>
                <c:pt idx="6" formatCode="General">
                  <c:v>30</c:v>
                </c:pt>
                <c:pt idx="7" formatCode="General">
                  <c:v>16</c:v>
                </c:pt>
                <c:pt idx="9" formatCode="General">
                  <c:v>9</c:v>
                </c:pt>
                <c:pt idx="11">
                  <c:v>18</c:v>
                </c:pt>
                <c:pt idx="12" formatCode="General">
                  <c:v>12</c:v>
                </c:pt>
                <c:pt idx="13" formatCode="General">
                  <c:v>13</c:v>
                </c:pt>
                <c:pt idx="15">
                  <c:v>5</c:v>
                </c:pt>
                <c:pt idx="16" formatCode="General">
                  <c:v>4</c:v>
                </c:pt>
                <c:pt idx="17" formatCode="General">
                  <c:v>4</c:v>
                </c:pt>
                <c:pt idx="19">
                  <c:v>6</c:v>
                </c:pt>
                <c:pt idx="20" formatCode="General">
                  <c:v>4</c:v>
                </c:pt>
                <c:pt idx="21" formatCode="General">
                  <c:v>4</c:v>
                </c:pt>
              </c:numCache>
            </c:numRef>
          </c:val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Muut käytetyt laskunmaksutavat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(Sheet1!$B$1;Sheet1!$G$1:$J$1;Sheet1!$O$1:$T$1;Sheet1!$Y$1:$AB$1;Sheet1!$AG$1:$AJ$1;Sheet1!$AO$1:$AQ$1)</c:f>
              <c:strCache>
                <c:ptCount val="22"/>
                <c:pt idx="0">
                  <c:v>VERKKOPANKISSA TAI E-LASKULLA*</c:v>
                </c:pt>
                <c:pt idx="1">
                  <c:v>Kevät 2012 (n=492)</c:v>
                </c:pt>
                <c:pt idx="2">
                  <c:v>Kevät 2013 (n=524)</c:v>
                </c:pt>
                <c:pt idx="3">
                  <c:v>Kevät 2014 (n=522)</c:v>
                </c:pt>
                <c:pt idx="4">
                  <c:v>SUORAVELOITUKSELLA</c:v>
                </c:pt>
                <c:pt idx="5">
                  <c:v>Kevät 2012 (n=492)</c:v>
                </c:pt>
                <c:pt idx="6">
                  <c:v>Kevät 2013 (n=524)</c:v>
                </c:pt>
                <c:pt idx="7">
                  <c:v>Kevät 2014 (n=522)</c:v>
                </c:pt>
                <c:pt idx="8">
                  <c:v>SUORAMAKSUNA</c:v>
                </c:pt>
                <c:pt idx="9">
                  <c:v>Kevät 2014 (n=522)</c:v>
                </c:pt>
                <c:pt idx="10">
                  <c:v>MAKSUPALVELUKUORTA KÄYTTÄEN</c:v>
                </c:pt>
                <c:pt idx="11">
                  <c:v>Kevät 2012 (n=492)</c:v>
                </c:pt>
                <c:pt idx="12">
                  <c:v>Kevät 2013 (n=524)</c:v>
                </c:pt>
                <c:pt idx="13">
                  <c:v>Kevät 2014 (n=522)</c:v>
                </c:pt>
                <c:pt idx="14">
                  <c:v>PANKIN LASKUNMAKSUAUTOMAATILLA</c:v>
                </c:pt>
                <c:pt idx="15">
                  <c:v>Kevät 2012 (n=492)</c:v>
                </c:pt>
                <c:pt idx="16">
                  <c:v>Kevät 2013 (n=524)</c:v>
                </c:pt>
                <c:pt idx="17">
                  <c:v>Kevät 2014 (n=522)</c:v>
                </c:pt>
                <c:pt idx="18">
                  <c:v>PANKIN TISKILLÄ</c:v>
                </c:pt>
                <c:pt idx="19">
                  <c:v>Kevät 2012 (n=492)</c:v>
                </c:pt>
                <c:pt idx="20">
                  <c:v>Kevät 2013 (n=524)</c:v>
                </c:pt>
                <c:pt idx="21">
                  <c:v>Kevät 2014 (n=522)</c:v>
                </c:pt>
              </c:strCache>
            </c:strRef>
          </c:cat>
          <c:val>
            <c:numRef>
              <c:f>(Sheet1!$B$3;Sheet1!$G$3:$J$3;Sheet1!$O$3:$T$3;Sheet1!$Y$3:$AB$3;Sheet1!$AG$3:$AJ$3;Sheet1!$AO$3:$AQ$3)</c:f>
              <c:numCache>
                <c:formatCode>0</c:formatCode>
                <c:ptCount val="22"/>
                <c:pt idx="1">
                  <c:v>7</c:v>
                </c:pt>
                <c:pt idx="2" formatCode="General">
                  <c:v>8</c:v>
                </c:pt>
                <c:pt idx="3" formatCode="General">
                  <c:v>5</c:v>
                </c:pt>
                <c:pt idx="5">
                  <c:v>18</c:v>
                </c:pt>
                <c:pt idx="6" formatCode="General">
                  <c:v>24</c:v>
                </c:pt>
                <c:pt idx="7" formatCode="General">
                  <c:v>12</c:v>
                </c:pt>
                <c:pt idx="9" formatCode="General">
                  <c:v>6</c:v>
                </c:pt>
                <c:pt idx="11">
                  <c:v>15</c:v>
                </c:pt>
                <c:pt idx="12" formatCode="General">
                  <c:v>12</c:v>
                </c:pt>
                <c:pt idx="13" formatCode="General">
                  <c:v>7</c:v>
                </c:pt>
                <c:pt idx="15">
                  <c:v>4</c:v>
                </c:pt>
                <c:pt idx="16" formatCode="General">
                  <c:v>2</c:v>
                </c:pt>
                <c:pt idx="17" formatCode="General">
                  <c:v>3</c:v>
                </c:pt>
                <c:pt idx="19">
                  <c:v>11</c:v>
                </c:pt>
                <c:pt idx="20" formatCode="General">
                  <c:v>7</c:v>
                </c:pt>
                <c:pt idx="21" formatCode="General">
                  <c:v>8</c:v>
                </c:pt>
              </c:numCache>
            </c:numRef>
          </c:val>
        </c:ser>
        <c:ser>
          <c:idx val="5"/>
          <c:order val="2"/>
          <c:tx>
            <c:strRef>
              <c:f>Sheet1!$A$4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(Sheet1!$B$1;Sheet1!$G$1:$J$1;Sheet1!$O$1:$T$1;Sheet1!$Y$1:$AB$1;Sheet1!$AG$1:$AJ$1;Sheet1!$AO$1:$AQ$1)</c:f>
              <c:strCache>
                <c:ptCount val="22"/>
                <c:pt idx="0">
                  <c:v>VERKKOPANKISSA TAI E-LASKULLA*</c:v>
                </c:pt>
                <c:pt idx="1">
                  <c:v>Kevät 2012 (n=492)</c:v>
                </c:pt>
                <c:pt idx="2">
                  <c:v>Kevät 2013 (n=524)</c:v>
                </c:pt>
                <c:pt idx="3">
                  <c:v>Kevät 2014 (n=522)</c:v>
                </c:pt>
                <c:pt idx="4">
                  <c:v>SUORAVELOITUKSELLA</c:v>
                </c:pt>
                <c:pt idx="5">
                  <c:v>Kevät 2012 (n=492)</c:v>
                </c:pt>
                <c:pt idx="6">
                  <c:v>Kevät 2013 (n=524)</c:v>
                </c:pt>
                <c:pt idx="7">
                  <c:v>Kevät 2014 (n=522)</c:v>
                </c:pt>
                <c:pt idx="8">
                  <c:v>SUORAMAKSUNA</c:v>
                </c:pt>
                <c:pt idx="9">
                  <c:v>Kevät 2014 (n=522)</c:v>
                </c:pt>
                <c:pt idx="10">
                  <c:v>MAKSUPALVELUKUORTA KÄYTTÄEN</c:v>
                </c:pt>
                <c:pt idx="11">
                  <c:v>Kevät 2012 (n=492)</c:v>
                </c:pt>
                <c:pt idx="12">
                  <c:v>Kevät 2013 (n=524)</c:v>
                </c:pt>
                <c:pt idx="13">
                  <c:v>Kevät 2014 (n=522)</c:v>
                </c:pt>
                <c:pt idx="14">
                  <c:v>PANKIN LASKUNMAKSUAUTOMAATILLA</c:v>
                </c:pt>
                <c:pt idx="15">
                  <c:v>Kevät 2012 (n=492)</c:v>
                </c:pt>
                <c:pt idx="16">
                  <c:v>Kevät 2013 (n=524)</c:v>
                </c:pt>
                <c:pt idx="17">
                  <c:v>Kevät 2014 (n=522)</c:v>
                </c:pt>
                <c:pt idx="18">
                  <c:v>PANKIN TISKILLÄ</c:v>
                </c:pt>
                <c:pt idx="19">
                  <c:v>Kevät 2012 (n=492)</c:v>
                </c:pt>
                <c:pt idx="20">
                  <c:v>Kevät 2013 (n=524)</c:v>
                </c:pt>
                <c:pt idx="21">
                  <c:v>Kevät 2014 (n=522)</c:v>
                </c:pt>
              </c:strCache>
            </c:strRef>
          </c:cat>
          <c:val>
            <c:numRef>
              <c:f>(Sheet1!$B$4;Sheet1!$G$4:$J$4;Sheet1!$O$4:$T$4;Sheet1!$Y$4:$AB$4;Sheet1!$AG$4:$AJ$4;Sheet1!$AO$4:$AQ$4)</c:f>
              <c:numCache>
                <c:formatCode>0</c:formatCode>
                <c:ptCount val="22"/>
                <c:pt idx="1">
                  <c:v>43</c:v>
                </c:pt>
                <c:pt idx="2" formatCode="General">
                  <c:v>57</c:v>
                </c:pt>
                <c:pt idx="3" formatCode="General">
                  <c:v>57</c:v>
                </c:pt>
                <c:pt idx="5">
                  <c:v>52</c:v>
                </c:pt>
                <c:pt idx="6" formatCode="General">
                  <c:v>54</c:v>
                </c:pt>
                <c:pt idx="7" formatCode="General">
                  <c:v>28</c:v>
                </c:pt>
                <c:pt idx="9" formatCode="General">
                  <c:v>15</c:v>
                </c:pt>
                <c:pt idx="11">
                  <c:v>33</c:v>
                </c:pt>
                <c:pt idx="12" formatCode="General">
                  <c:v>23</c:v>
                </c:pt>
                <c:pt idx="13" formatCode="General">
                  <c:v>20</c:v>
                </c:pt>
                <c:pt idx="15">
                  <c:v>9</c:v>
                </c:pt>
                <c:pt idx="16" formatCode="General">
                  <c:v>7</c:v>
                </c:pt>
                <c:pt idx="17" formatCode="General">
                  <c:v>7</c:v>
                </c:pt>
                <c:pt idx="19">
                  <c:v>17</c:v>
                </c:pt>
                <c:pt idx="20" formatCode="General">
                  <c:v>11</c:v>
                </c:pt>
                <c:pt idx="21" formatCode="General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8024576"/>
        <c:axId val="108026112"/>
      </c:barChart>
      <c:catAx>
        <c:axId val="108024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08026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802611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high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802457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233588936306866"/>
          <c:y val="0.87010309862346491"/>
          <c:w val="0.5276353376679066"/>
          <c:h val="9.392567835495391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89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Sheet1!$A$2</c:f>
              <c:strCache>
                <c:ptCount val="1"/>
                <c:pt idx="0">
                  <c:v>Tavallisin laskunmaksutapa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Sheet1!$B$1:$AE$1</c:f>
              <c:strCache>
                <c:ptCount val="30"/>
                <c:pt idx="0">
                  <c:v>VERKKOPANKISSA TAI E-LASKULLA</c:v>
                </c:pt>
                <c:pt idx="1">
                  <c:v>65-69 -vuotiaat (n=175)</c:v>
                </c:pt>
                <c:pt idx="2">
                  <c:v>70-74 -vuotiaat (n=141)</c:v>
                </c:pt>
                <c:pt idx="3">
                  <c:v>75-79 -vuotiaat (n=106)</c:v>
                </c:pt>
                <c:pt idx="4">
                  <c:v>80-85 -vuotiaat (n=100)</c:v>
                </c:pt>
                <c:pt idx="5">
                  <c:v>SUORAVELOITUKSELLA</c:v>
                </c:pt>
                <c:pt idx="6">
                  <c:v>65-69 -vuotiaat (n=175)</c:v>
                </c:pt>
                <c:pt idx="7">
                  <c:v>70-74 -vuotiaat (n=141)</c:v>
                </c:pt>
                <c:pt idx="8">
                  <c:v>75-79 -vuotiaat (n=106)</c:v>
                </c:pt>
                <c:pt idx="9">
                  <c:v>80-85 -vuotiaat (n=100)</c:v>
                </c:pt>
                <c:pt idx="10">
                  <c:v>SUORAMAKSUNA</c:v>
                </c:pt>
                <c:pt idx="11">
                  <c:v>65-69 -vuotiaat (n=175)</c:v>
                </c:pt>
                <c:pt idx="12">
                  <c:v>70-74 -vuotiaat (n=141)</c:v>
                </c:pt>
                <c:pt idx="13">
                  <c:v>75-79 -vuotiaat (n=106)</c:v>
                </c:pt>
                <c:pt idx="14">
                  <c:v>80-85 -vuotiaat (n=100)</c:v>
                </c:pt>
                <c:pt idx="15">
                  <c:v>MAKSUPALVELUKUORTA KÄYTTÄEN</c:v>
                </c:pt>
                <c:pt idx="16">
                  <c:v>65-69 -vuotiaat (n=175)</c:v>
                </c:pt>
                <c:pt idx="17">
                  <c:v>70-74 -vuotiaat (n=141)</c:v>
                </c:pt>
                <c:pt idx="18">
                  <c:v>75-79 -vuotiaat (n=106)</c:v>
                </c:pt>
                <c:pt idx="19">
                  <c:v>80-85 -vuotiaat (n=100)</c:v>
                </c:pt>
                <c:pt idx="20">
                  <c:v>PANKIN LASKUNMAKSUAUTOMAATILLA</c:v>
                </c:pt>
                <c:pt idx="21">
                  <c:v>65-69 -vuotiaat (n=175)</c:v>
                </c:pt>
                <c:pt idx="22">
                  <c:v>70-74 -vuotiaat (n=141)</c:v>
                </c:pt>
                <c:pt idx="23">
                  <c:v>75-79 -vuotiaat (n=106)</c:v>
                </c:pt>
                <c:pt idx="24">
                  <c:v>80-85 -vuotiaat (n=100)</c:v>
                </c:pt>
                <c:pt idx="25">
                  <c:v>PANKIN TISKILLÄ</c:v>
                </c:pt>
                <c:pt idx="26">
                  <c:v>65-69 -vuotiaat (n=175)</c:v>
                </c:pt>
                <c:pt idx="27">
                  <c:v>70-74 -vuotiaat (n=141)</c:v>
                </c:pt>
                <c:pt idx="28">
                  <c:v>75-79 -vuotiaat (n=106)</c:v>
                </c:pt>
                <c:pt idx="29">
                  <c:v>80-85 -vuotiaat (n=100)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1">
                  <c:v>73</c:v>
                </c:pt>
                <c:pt idx="2">
                  <c:v>57</c:v>
                </c:pt>
                <c:pt idx="3">
                  <c:v>41</c:v>
                </c:pt>
                <c:pt idx="4">
                  <c:v>22</c:v>
                </c:pt>
                <c:pt idx="6">
                  <c:v>7</c:v>
                </c:pt>
                <c:pt idx="7">
                  <c:v>13</c:v>
                </c:pt>
                <c:pt idx="8">
                  <c:v>19</c:v>
                </c:pt>
                <c:pt idx="9">
                  <c:v>31</c:v>
                </c:pt>
                <c:pt idx="11">
                  <c:v>7</c:v>
                </c:pt>
                <c:pt idx="12">
                  <c:v>7</c:v>
                </c:pt>
                <c:pt idx="13">
                  <c:v>12</c:v>
                </c:pt>
                <c:pt idx="14">
                  <c:v>9</c:v>
                </c:pt>
                <c:pt idx="16">
                  <c:v>8</c:v>
                </c:pt>
                <c:pt idx="17">
                  <c:v>10</c:v>
                </c:pt>
                <c:pt idx="18">
                  <c:v>12</c:v>
                </c:pt>
                <c:pt idx="19">
                  <c:v>27</c:v>
                </c:pt>
                <c:pt idx="21">
                  <c:v>2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6">
                  <c:v>2</c:v>
                </c:pt>
                <c:pt idx="27">
                  <c:v>5</c:v>
                </c:pt>
                <c:pt idx="28">
                  <c:v>7</c:v>
                </c:pt>
                <c:pt idx="29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Muut käytetyt laskunmaksutavat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Sheet1!$B$1:$AE$1</c:f>
              <c:strCache>
                <c:ptCount val="30"/>
                <c:pt idx="0">
                  <c:v>VERKKOPANKISSA TAI E-LASKULLA</c:v>
                </c:pt>
                <c:pt idx="1">
                  <c:v>65-69 -vuotiaat (n=175)</c:v>
                </c:pt>
                <c:pt idx="2">
                  <c:v>70-74 -vuotiaat (n=141)</c:v>
                </c:pt>
                <c:pt idx="3">
                  <c:v>75-79 -vuotiaat (n=106)</c:v>
                </c:pt>
                <c:pt idx="4">
                  <c:v>80-85 -vuotiaat (n=100)</c:v>
                </c:pt>
                <c:pt idx="5">
                  <c:v>SUORAVELOITUKSELLA</c:v>
                </c:pt>
                <c:pt idx="6">
                  <c:v>65-69 -vuotiaat (n=175)</c:v>
                </c:pt>
                <c:pt idx="7">
                  <c:v>70-74 -vuotiaat (n=141)</c:v>
                </c:pt>
                <c:pt idx="8">
                  <c:v>75-79 -vuotiaat (n=106)</c:v>
                </c:pt>
                <c:pt idx="9">
                  <c:v>80-85 -vuotiaat (n=100)</c:v>
                </c:pt>
                <c:pt idx="10">
                  <c:v>SUORAMAKSUNA</c:v>
                </c:pt>
                <c:pt idx="11">
                  <c:v>65-69 -vuotiaat (n=175)</c:v>
                </c:pt>
                <c:pt idx="12">
                  <c:v>70-74 -vuotiaat (n=141)</c:v>
                </c:pt>
                <c:pt idx="13">
                  <c:v>75-79 -vuotiaat (n=106)</c:v>
                </c:pt>
                <c:pt idx="14">
                  <c:v>80-85 -vuotiaat (n=100)</c:v>
                </c:pt>
                <c:pt idx="15">
                  <c:v>MAKSUPALVELUKUORTA KÄYTTÄEN</c:v>
                </c:pt>
                <c:pt idx="16">
                  <c:v>65-69 -vuotiaat (n=175)</c:v>
                </c:pt>
                <c:pt idx="17">
                  <c:v>70-74 -vuotiaat (n=141)</c:v>
                </c:pt>
                <c:pt idx="18">
                  <c:v>75-79 -vuotiaat (n=106)</c:v>
                </c:pt>
                <c:pt idx="19">
                  <c:v>80-85 -vuotiaat (n=100)</c:v>
                </c:pt>
                <c:pt idx="20">
                  <c:v>PANKIN LASKUNMAKSUAUTOMAATILLA</c:v>
                </c:pt>
                <c:pt idx="21">
                  <c:v>65-69 -vuotiaat (n=175)</c:v>
                </c:pt>
                <c:pt idx="22">
                  <c:v>70-74 -vuotiaat (n=141)</c:v>
                </c:pt>
                <c:pt idx="23">
                  <c:v>75-79 -vuotiaat (n=106)</c:v>
                </c:pt>
                <c:pt idx="24">
                  <c:v>80-85 -vuotiaat (n=100)</c:v>
                </c:pt>
                <c:pt idx="25">
                  <c:v>PANKIN TISKILLÄ</c:v>
                </c:pt>
                <c:pt idx="26">
                  <c:v>65-69 -vuotiaat (n=175)</c:v>
                </c:pt>
                <c:pt idx="27">
                  <c:v>70-74 -vuotiaat (n=141)</c:v>
                </c:pt>
                <c:pt idx="28">
                  <c:v>75-79 -vuotiaat (n=106)</c:v>
                </c:pt>
                <c:pt idx="29">
                  <c:v>80-85 -vuotiaat (n=100)</c:v>
                </c:pt>
              </c:strCache>
            </c:strRef>
          </c:cat>
          <c:val>
            <c:numRef>
              <c:f>Sheet1!$B$3:$AE$3</c:f>
              <c:numCache>
                <c:formatCode>General</c:formatCode>
                <c:ptCount val="30"/>
                <c:pt idx="1">
                  <c:v>6</c:v>
                </c:pt>
                <c:pt idx="2">
                  <c:v>7</c:v>
                </c:pt>
                <c:pt idx="3">
                  <c:v>2</c:v>
                </c:pt>
                <c:pt idx="4">
                  <c:v>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9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6</c:v>
                </c:pt>
                <c:pt idx="16">
                  <c:v>3</c:v>
                </c:pt>
                <c:pt idx="17">
                  <c:v>4</c:v>
                </c:pt>
                <c:pt idx="18">
                  <c:v>12</c:v>
                </c:pt>
                <c:pt idx="19">
                  <c:v>12</c:v>
                </c:pt>
                <c:pt idx="21">
                  <c:v>3</c:v>
                </c:pt>
                <c:pt idx="22">
                  <c:v>4</c:v>
                </c:pt>
                <c:pt idx="23">
                  <c:v>2</c:v>
                </c:pt>
                <c:pt idx="24">
                  <c:v>3</c:v>
                </c:pt>
                <c:pt idx="26">
                  <c:v>5</c:v>
                </c:pt>
                <c:pt idx="27">
                  <c:v>9</c:v>
                </c:pt>
                <c:pt idx="28">
                  <c:v>7</c:v>
                </c:pt>
                <c:pt idx="29">
                  <c:v>14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Sheet1!$B$1:$AE$1</c:f>
              <c:strCache>
                <c:ptCount val="30"/>
                <c:pt idx="0">
                  <c:v>VERKKOPANKISSA TAI E-LASKULLA</c:v>
                </c:pt>
                <c:pt idx="1">
                  <c:v>65-69 -vuotiaat (n=175)</c:v>
                </c:pt>
                <c:pt idx="2">
                  <c:v>70-74 -vuotiaat (n=141)</c:v>
                </c:pt>
                <c:pt idx="3">
                  <c:v>75-79 -vuotiaat (n=106)</c:v>
                </c:pt>
                <c:pt idx="4">
                  <c:v>80-85 -vuotiaat (n=100)</c:v>
                </c:pt>
                <c:pt idx="5">
                  <c:v>SUORAVELOITUKSELLA</c:v>
                </c:pt>
                <c:pt idx="6">
                  <c:v>65-69 -vuotiaat (n=175)</c:v>
                </c:pt>
                <c:pt idx="7">
                  <c:v>70-74 -vuotiaat (n=141)</c:v>
                </c:pt>
                <c:pt idx="8">
                  <c:v>75-79 -vuotiaat (n=106)</c:v>
                </c:pt>
                <c:pt idx="9">
                  <c:v>80-85 -vuotiaat (n=100)</c:v>
                </c:pt>
                <c:pt idx="10">
                  <c:v>SUORAMAKSUNA</c:v>
                </c:pt>
                <c:pt idx="11">
                  <c:v>65-69 -vuotiaat (n=175)</c:v>
                </c:pt>
                <c:pt idx="12">
                  <c:v>70-74 -vuotiaat (n=141)</c:v>
                </c:pt>
                <c:pt idx="13">
                  <c:v>75-79 -vuotiaat (n=106)</c:v>
                </c:pt>
                <c:pt idx="14">
                  <c:v>80-85 -vuotiaat (n=100)</c:v>
                </c:pt>
                <c:pt idx="15">
                  <c:v>MAKSUPALVELUKUORTA KÄYTTÄEN</c:v>
                </c:pt>
                <c:pt idx="16">
                  <c:v>65-69 -vuotiaat (n=175)</c:v>
                </c:pt>
                <c:pt idx="17">
                  <c:v>70-74 -vuotiaat (n=141)</c:v>
                </c:pt>
                <c:pt idx="18">
                  <c:v>75-79 -vuotiaat (n=106)</c:v>
                </c:pt>
                <c:pt idx="19">
                  <c:v>80-85 -vuotiaat (n=100)</c:v>
                </c:pt>
                <c:pt idx="20">
                  <c:v>PANKIN LASKUNMAKSUAUTOMAATILLA</c:v>
                </c:pt>
                <c:pt idx="21">
                  <c:v>65-69 -vuotiaat (n=175)</c:v>
                </c:pt>
                <c:pt idx="22">
                  <c:v>70-74 -vuotiaat (n=141)</c:v>
                </c:pt>
                <c:pt idx="23">
                  <c:v>75-79 -vuotiaat (n=106)</c:v>
                </c:pt>
                <c:pt idx="24">
                  <c:v>80-85 -vuotiaat (n=100)</c:v>
                </c:pt>
                <c:pt idx="25">
                  <c:v>PANKIN TISKILLÄ</c:v>
                </c:pt>
                <c:pt idx="26">
                  <c:v>65-69 -vuotiaat (n=175)</c:v>
                </c:pt>
                <c:pt idx="27">
                  <c:v>70-74 -vuotiaat (n=141)</c:v>
                </c:pt>
                <c:pt idx="28">
                  <c:v>75-79 -vuotiaat (n=106)</c:v>
                </c:pt>
                <c:pt idx="29">
                  <c:v>80-85 -vuotiaat (n=100)</c:v>
                </c:pt>
              </c:strCache>
            </c:strRef>
          </c:cat>
          <c:val>
            <c:numRef>
              <c:f>Sheet1!$B$4:$AE$4</c:f>
              <c:numCache>
                <c:formatCode>0</c:formatCode>
                <c:ptCount val="30"/>
                <c:pt idx="1">
                  <c:v>79</c:v>
                </c:pt>
                <c:pt idx="2">
                  <c:v>64</c:v>
                </c:pt>
                <c:pt idx="3">
                  <c:v>43</c:v>
                </c:pt>
                <c:pt idx="4">
                  <c:v>26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1">
                  <c:v>12</c:v>
                </c:pt>
                <c:pt idx="12">
                  <c:v>13</c:v>
                </c:pt>
                <c:pt idx="13">
                  <c:v>19</c:v>
                </c:pt>
                <c:pt idx="14">
                  <c:v>15</c:v>
                </c:pt>
                <c:pt idx="16">
                  <c:v>11</c:v>
                </c:pt>
                <c:pt idx="17">
                  <c:v>14</c:v>
                </c:pt>
                <c:pt idx="18">
                  <c:v>24</c:v>
                </c:pt>
                <c:pt idx="19">
                  <c:v>39</c:v>
                </c:pt>
                <c:pt idx="21">
                  <c:v>5</c:v>
                </c:pt>
                <c:pt idx="22">
                  <c:v>11</c:v>
                </c:pt>
                <c:pt idx="23">
                  <c:v>7</c:v>
                </c:pt>
                <c:pt idx="24">
                  <c:v>8</c:v>
                </c:pt>
                <c:pt idx="26">
                  <c:v>7</c:v>
                </c:pt>
                <c:pt idx="27">
                  <c:v>14</c:v>
                </c:pt>
                <c:pt idx="28">
                  <c:v>14</c:v>
                </c:pt>
                <c:pt idx="29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8515712"/>
        <c:axId val="108517248"/>
      </c:barChart>
      <c:catAx>
        <c:axId val="108515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085172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851724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high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851571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233588936306877"/>
          <c:y val="0.87010309862346502"/>
          <c:w val="0.5276353376679066"/>
          <c:h val="9.39256783549541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4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Maksaa tavallisimmin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52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Muut käytetyt maksutavat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53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8886272"/>
        <c:axId val="108896256"/>
      </c:barChart>
      <c:catAx>
        <c:axId val="10888627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88962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889625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888627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334044181977527"/>
          <c:y val="0.86763137521479672"/>
          <c:w val="0.52703980752406165"/>
          <c:h val="9.788817764685862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46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Maksaa tavallisimmin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TIETOKONEELLA</c:v>
                </c:pt>
                <c:pt idx="1">
                  <c:v>65-69 v. (n=175)</c:v>
                </c:pt>
                <c:pt idx="2">
                  <c:v>70-74 v. (n=141)</c:v>
                </c:pt>
                <c:pt idx="3">
                  <c:v>75-79 v. (n=106)</c:v>
                </c:pt>
                <c:pt idx="4">
                  <c:v>80-85 v. (n=100)</c:v>
                </c:pt>
                <c:pt idx="5">
                  <c:v>TAULUTIETOKONEELLA TAI TABLETILLA</c:v>
                </c:pt>
                <c:pt idx="6">
                  <c:v>65-69 v. (n=175)</c:v>
                </c:pt>
                <c:pt idx="7">
                  <c:v>70-74 v. (n=141)</c:v>
                </c:pt>
                <c:pt idx="8">
                  <c:v>75-79 v. (n=106)</c:v>
                </c:pt>
                <c:pt idx="9">
                  <c:v>80-85 v. (n=100)</c:v>
                </c:pt>
                <c:pt idx="10">
                  <c:v>MATKAPUHELIMELLA</c:v>
                </c:pt>
                <c:pt idx="11">
                  <c:v>65-69 v. (n=175)</c:v>
                </c:pt>
                <c:pt idx="12">
                  <c:v>70-74 v. (n=141)</c:v>
                </c:pt>
                <c:pt idx="13">
                  <c:v>75-79 v. (n=106)</c:v>
                </c:pt>
                <c:pt idx="14">
                  <c:v>80-85 v. (n=100)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71</c:v>
                </c:pt>
                <c:pt idx="2">
                  <c:v>59</c:v>
                </c:pt>
                <c:pt idx="3">
                  <c:v>40</c:v>
                </c:pt>
                <c:pt idx="4">
                  <c:v>24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Muut käytetyt maksutavat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TIETOKONEELLA</c:v>
                </c:pt>
                <c:pt idx="1">
                  <c:v>65-69 v. (n=175)</c:v>
                </c:pt>
                <c:pt idx="2">
                  <c:v>70-74 v. (n=141)</c:v>
                </c:pt>
                <c:pt idx="3">
                  <c:v>75-79 v. (n=106)</c:v>
                </c:pt>
                <c:pt idx="4">
                  <c:v>80-85 v. (n=100)</c:v>
                </c:pt>
                <c:pt idx="5">
                  <c:v>TAULUTIETOKONEELLA TAI TABLETILLA</c:v>
                </c:pt>
                <c:pt idx="6">
                  <c:v>65-69 v. (n=175)</c:v>
                </c:pt>
                <c:pt idx="7">
                  <c:v>70-74 v. (n=141)</c:v>
                </c:pt>
                <c:pt idx="8">
                  <c:v>75-79 v. (n=106)</c:v>
                </c:pt>
                <c:pt idx="9">
                  <c:v>80-85 v. (n=100)</c:v>
                </c:pt>
                <c:pt idx="10">
                  <c:v>MATKAPUHELIMELLA</c:v>
                </c:pt>
                <c:pt idx="11">
                  <c:v>65-69 v. (n=175)</c:v>
                </c:pt>
                <c:pt idx="12">
                  <c:v>70-74 v. (n=141)</c:v>
                </c:pt>
                <c:pt idx="13">
                  <c:v>75-79 v. (n=106)</c:v>
                </c:pt>
                <c:pt idx="14">
                  <c:v>80-85 v. (n=100)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1">
                  <c:v>1</c:v>
                </c:pt>
                <c:pt idx="2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11">
                  <c:v>3</c:v>
                </c:pt>
                <c:pt idx="12">
                  <c:v>1</c:v>
                </c:pt>
                <c:pt idx="1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TIETOKONEELLA</c:v>
                </c:pt>
                <c:pt idx="1">
                  <c:v>65-69 v. (n=175)</c:v>
                </c:pt>
                <c:pt idx="2">
                  <c:v>70-74 v. (n=141)</c:v>
                </c:pt>
                <c:pt idx="3">
                  <c:v>75-79 v. (n=106)</c:v>
                </c:pt>
                <c:pt idx="4">
                  <c:v>80-85 v. (n=100)</c:v>
                </c:pt>
                <c:pt idx="5">
                  <c:v>TAULUTIETOKONEELLA TAI TABLETILLA</c:v>
                </c:pt>
                <c:pt idx="6">
                  <c:v>65-69 v. (n=175)</c:v>
                </c:pt>
                <c:pt idx="7">
                  <c:v>70-74 v. (n=141)</c:v>
                </c:pt>
                <c:pt idx="8">
                  <c:v>75-79 v. (n=106)</c:v>
                </c:pt>
                <c:pt idx="9">
                  <c:v>80-85 v. (n=100)</c:v>
                </c:pt>
                <c:pt idx="10">
                  <c:v>MATKAPUHELIMELLA</c:v>
                </c:pt>
                <c:pt idx="11">
                  <c:v>65-69 v. (n=175)</c:v>
                </c:pt>
                <c:pt idx="12">
                  <c:v>70-74 v. (n=141)</c:v>
                </c:pt>
                <c:pt idx="13">
                  <c:v>75-79 v. (n=106)</c:v>
                </c:pt>
                <c:pt idx="14">
                  <c:v>80-85 v. (n=100)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1">
                  <c:v>72</c:v>
                </c:pt>
                <c:pt idx="2">
                  <c:v>60</c:v>
                </c:pt>
                <c:pt idx="3">
                  <c:v>40</c:v>
                </c:pt>
                <c:pt idx="4">
                  <c:v>24</c:v>
                </c:pt>
                <c:pt idx="6">
                  <c:v>7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8704896"/>
        <c:axId val="108706432"/>
      </c:barChart>
      <c:catAx>
        <c:axId val="10870489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87064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870643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870489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334044181977538"/>
          <c:y val="0.86763137521479683"/>
          <c:w val="0.52733639545056843"/>
          <c:h val="9.6397401763628487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Sheet1!$B$1:$N$1</c:f>
              <c:strCache>
                <c:ptCount val="13"/>
                <c:pt idx="0">
                  <c:v>KAIKKI</c:v>
                </c:pt>
                <c:pt idx="1">
                  <c:v>Kevät 2008 (n=115)</c:v>
                </c:pt>
                <c:pt idx="2">
                  <c:v>Kevät 2009 (n=150)</c:v>
                </c:pt>
                <c:pt idx="3">
                  <c:v>Kevät 2010 (n=198)</c:v>
                </c:pt>
                <c:pt idx="4">
                  <c:v>Kevät 2011 (n=215)</c:v>
                </c:pt>
                <c:pt idx="5">
                  <c:v>Kevät 2012 (n=210)</c:v>
                </c:pt>
                <c:pt idx="6">
                  <c:v>Kevät 2013 (n=298)</c:v>
                </c:pt>
                <c:pt idx="7">
                  <c:v>Kevät 2014 (n=296)</c:v>
                </c:pt>
                <c:pt idx="8">
                  <c:v>IKÄRYHMÄ</c:v>
                </c:pt>
                <c:pt idx="9">
                  <c:v>65-69 -vuotiaat (n=135)</c:v>
                </c:pt>
                <c:pt idx="10">
                  <c:v>70-74 -vuotiaat (n=90)</c:v>
                </c:pt>
                <c:pt idx="11">
                  <c:v>75-79 -vuotiaat (n=45)</c:v>
                </c:pt>
                <c:pt idx="12">
                  <c:v>80-85 -vuotiaat (n=26*)</c:v>
                </c:pt>
              </c:strCache>
            </c:strRef>
          </c:cat>
          <c:val>
            <c:numRef>
              <c:f>Sheet1!$B$2:$N$2</c:f>
              <c:numCache>
                <c:formatCode>0</c:formatCode>
                <c:ptCount val="13"/>
                <c:pt idx="1">
                  <c:v>15</c:v>
                </c:pt>
                <c:pt idx="2">
                  <c:v>18</c:v>
                </c:pt>
                <c:pt idx="3">
                  <c:v>19</c:v>
                </c:pt>
                <c:pt idx="4">
                  <c:v>24</c:v>
                </c:pt>
                <c:pt idx="5">
                  <c:v>27</c:v>
                </c:pt>
                <c:pt idx="6">
                  <c:v>38</c:v>
                </c:pt>
                <c:pt idx="7" formatCode="General">
                  <c:v>64</c:v>
                </c:pt>
                <c:pt idx="9" formatCode="General">
                  <c:v>65</c:v>
                </c:pt>
                <c:pt idx="10" formatCode="General">
                  <c:v>66</c:v>
                </c:pt>
                <c:pt idx="11" formatCode="General">
                  <c:v>53</c:v>
                </c:pt>
                <c:pt idx="12" formatCode="General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Sheet1!$B$1:$N$1</c:f>
              <c:strCache>
                <c:ptCount val="13"/>
                <c:pt idx="0">
                  <c:v>KAIKKI</c:v>
                </c:pt>
                <c:pt idx="1">
                  <c:v>Kevät 2008 (n=115)</c:v>
                </c:pt>
                <c:pt idx="2">
                  <c:v>Kevät 2009 (n=150)</c:v>
                </c:pt>
                <c:pt idx="3">
                  <c:v>Kevät 2010 (n=198)</c:v>
                </c:pt>
                <c:pt idx="4">
                  <c:v>Kevät 2011 (n=215)</c:v>
                </c:pt>
                <c:pt idx="5">
                  <c:v>Kevät 2012 (n=210)</c:v>
                </c:pt>
                <c:pt idx="6">
                  <c:v>Kevät 2013 (n=298)</c:v>
                </c:pt>
                <c:pt idx="7">
                  <c:v>Kevät 2014 (n=296)</c:v>
                </c:pt>
                <c:pt idx="8">
                  <c:v>IKÄRYHMÄ</c:v>
                </c:pt>
                <c:pt idx="9">
                  <c:v>65-69 -vuotiaat (n=135)</c:v>
                </c:pt>
                <c:pt idx="10">
                  <c:v>70-74 -vuotiaat (n=90)</c:v>
                </c:pt>
                <c:pt idx="11">
                  <c:v>75-79 -vuotiaat (n=45)</c:v>
                </c:pt>
                <c:pt idx="12">
                  <c:v>80-85 -vuotiaat (n=26*)</c:v>
                </c:pt>
              </c:strCache>
            </c:strRef>
          </c:cat>
          <c:val>
            <c:numRef>
              <c:f>Sheet1!$B$3:$N$3</c:f>
              <c:numCache>
                <c:formatCode>0</c:formatCode>
                <c:ptCount val="13"/>
                <c:pt idx="1">
                  <c:v>85</c:v>
                </c:pt>
                <c:pt idx="2">
                  <c:v>79</c:v>
                </c:pt>
                <c:pt idx="3">
                  <c:v>79</c:v>
                </c:pt>
                <c:pt idx="4">
                  <c:v>74</c:v>
                </c:pt>
                <c:pt idx="5">
                  <c:v>71</c:v>
                </c:pt>
                <c:pt idx="6">
                  <c:v>60</c:v>
                </c:pt>
                <c:pt idx="7" formatCode="General">
                  <c:v>34</c:v>
                </c:pt>
                <c:pt idx="9" formatCode="General">
                  <c:v>33</c:v>
                </c:pt>
                <c:pt idx="10" formatCode="General">
                  <c:v>31</c:v>
                </c:pt>
                <c:pt idx="11" formatCode="General">
                  <c:v>42</c:v>
                </c:pt>
                <c:pt idx="12" formatCode="General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3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Sheet1!$B$1:$N$1</c:f>
              <c:strCache>
                <c:ptCount val="13"/>
                <c:pt idx="0">
                  <c:v>KAIKKI</c:v>
                </c:pt>
                <c:pt idx="1">
                  <c:v>Kevät 2008 (n=115)</c:v>
                </c:pt>
                <c:pt idx="2">
                  <c:v>Kevät 2009 (n=150)</c:v>
                </c:pt>
                <c:pt idx="3">
                  <c:v>Kevät 2010 (n=198)</c:v>
                </c:pt>
                <c:pt idx="4">
                  <c:v>Kevät 2011 (n=215)</c:v>
                </c:pt>
                <c:pt idx="5">
                  <c:v>Kevät 2012 (n=210)</c:v>
                </c:pt>
                <c:pt idx="6">
                  <c:v>Kevät 2013 (n=298)</c:v>
                </c:pt>
                <c:pt idx="7">
                  <c:v>Kevät 2014 (n=296)</c:v>
                </c:pt>
                <c:pt idx="8">
                  <c:v>IKÄRYHMÄ</c:v>
                </c:pt>
                <c:pt idx="9">
                  <c:v>65-69 -vuotiaat (n=135)</c:v>
                </c:pt>
                <c:pt idx="10">
                  <c:v>70-74 -vuotiaat (n=90)</c:v>
                </c:pt>
                <c:pt idx="11">
                  <c:v>75-79 -vuotiaat (n=45)</c:v>
                </c:pt>
                <c:pt idx="12">
                  <c:v>80-85 -vuotiaat (n=26*)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2" formatCode="0">
                  <c:v>3</c:v>
                </c:pt>
                <c:pt idx="3" formatCode="0">
                  <c:v>2</c:v>
                </c:pt>
                <c:pt idx="4" formatCode="0">
                  <c:v>2</c:v>
                </c:pt>
                <c:pt idx="5" formatCode="0">
                  <c:v>2</c:v>
                </c:pt>
                <c:pt idx="6" formatCode="0">
                  <c:v>2</c:v>
                </c:pt>
                <c:pt idx="7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6590208"/>
        <c:axId val="106591744"/>
      </c:barChart>
      <c:catAx>
        <c:axId val="10659020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6591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659174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65902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577"/>
          <c:y val="0.86763137521479738"/>
          <c:w val="0.52703980752406165"/>
          <c:h val="9.788817764685862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2008 (n=99)</c:v>
                </c:pt>
                <c:pt idx="2">
                  <c:v>Kevät 2009 (n=123)</c:v>
                </c:pt>
                <c:pt idx="3">
                  <c:v>Kevät 2010 (n=162)</c:v>
                </c:pt>
                <c:pt idx="4">
                  <c:v>Kevät 2011 (n=164)</c:v>
                </c:pt>
                <c:pt idx="5">
                  <c:v>Kevät 2012 (n=151)</c:v>
                </c:pt>
                <c:pt idx="6">
                  <c:v>Kevät 2013 (n=180)</c:v>
                </c:pt>
                <c:pt idx="7">
                  <c:v>Kevät 2014 (n=105)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1">
                  <c:v>8</c:v>
                </c:pt>
                <c:pt idx="2">
                  <c:v>10</c:v>
                </c:pt>
                <c:pt idx="3">
                  <c:v>22</c:v>
                </c:pt>
                <c:pt idx="4">
                  <c:v>11</c:v>
                </c:pt>
                <c:pt idx="5">
                  <c:v>13</c:v>
                </c:pt>
                <c:pt idx="6">
                  <c:v>20</c:v>
                </c:pt>
                <c:pt idx="7" formatCode="General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2008 (n=99)</c:v>
                </c:pt>
                <c:pt idx="2">
                  <c:v>Kevät 2009 (n=123)</c:v>
                </c:pt>
                <c:pt idx="3">
                  <c:v>Kevät 2010 (n=162)</c:v>
                </c:pt>
                <c:pt idx="4">
                  <c:v>Kevät 2011 (n=164)</c:v>
                </c:pt>
                <c:pt idx="5">
                  <c:v>Kevät 2012 (n=151)</c:v>
                </c:pt>
                <c:pt idx="6">
                  <c:v>Kevät 2013 (n=180)</c:v>
                </c:pt>
                <c:pt idx="7">
                  <c:v>Kevät 2014 (n=105)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1">
                  <c:v>69</c:v>
                </c:pt>
                <c:pt idx="2">
                  <c:v>72</c:v>
                </c:pt>
                <c:pt idx="3">
                  <c:v>58</c:v>
                </c:pt>
                <c:pt idx="4">
                  <c:v>66</c:v>
                </c:pt>
                <c:pt idx="5">
                  <c:v>69</c:v>
                </c:pt>
                <c:pt idx="6">
                  <c:v>62</c:v>
                </c:pt>
                <c:pt idx="7" formatCode="General">
                  <c:v>54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2008 (n=99)</c:v>
                </c:pt>
                <c:pt idx="2">
                  <c:v>Kevät 2009 (n=123)</c:v>
                </c:pt>
                <c:pt idx="3">
                  <c:v>Kevät 2010 (n=162)</c:v>
                </c:pt>
                <c:pt idx="4">
                  <c:v>Kevät 2011 (n=164)</c:v>
                </c:pt>
                <c:pt idx="5">
                  <c:v>Kevät 2012 (n=151)</c:v>
                </c:pt>
                <c:pt idx="6">
                  <c:v>Kevät 2013 (n=180)</c:v>
                </c:pt>
                <c:pt idx="7">
                  <c:v>Kevät 2014 (n=105)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1">
                  <c:v>23</c:v>
                </c:pt>
                <c:pt idx="2">
                  <c:v>18</c:v>
                </c:pt>
                <c:pt idx="3">
                  <c:v>20</c:v>
                </c:pt>
                <c:pt idx="4">
                  <c:v>23</c:v>
                </c:pt>
                <c:pt idx="5">
                  <c:v>18</c:v>
                </c:pt>
                <c:pt idx="6">
                  <c:v>18</c:v>
                </c:pt>
                <c:pt idx="7" formatCode="General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6363520"/>
        <c:axId val="106373504"/>
      </c:barChart>
      <c:catAx>
        <c:axId val="10636352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6373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637350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636352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577"/>
          <c:y val="0.86763137521479761"/>
          <c:w val="0.527563101487313"/>
          <c:h val="9.63974017636285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Kyllä, tietää hyvin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Kevät 2009 (n=487)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 formatCode="0">
                  <c:v>11</c:v>
                </c:pt>
                <c:pt idx="1">
                  <c:v>21</c:v>
                </c:pt>
                <c:pt idx="2" formatCode="0">
                  <c:v>21</c:v>
                </c:pt>
                <c:pt idx="3" formatCode="0">
                  <c:v>16</c:v>
                </c:pt>
                <c:pt idx="4">
                  <c:v>22</c:v>
                </c:pt>
                <c:pt idx="5">
                  <c:v>23</c:v>
                </c:pt>
                <c:pt idx="7">
                  <c:v>20</c:v>
                </c:pt>
                <c:pt idx="8">
                  <c:v>21</c:v>
                </c:pt>
                <c:pt idx="9">
                  <c:v>24</c:v>
                </c:pt>
                <c:pt idx="10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Kyllä, tietää siitä jonkin verran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Kevät 2009 (n=487)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 formatCode="0">
                  <c:v>9</c:v>
                </c:pt>
                <c:pt idx="1">
                  <c:v>14</c:v>
                </c:pt>
                <c:pt idx="2" formatCode="0">
                  <c:v>16</c:v>
                </c:pt>
                <c:pt idx="3" formatCode="0">
                  <c:v>21</c:v>
                </c:pt>
                <c:pt idx="4">
                  <c:v>23</c:v>
                </c:pt>
                <c:pt idx="5">
                  <c:v>20</c:v>
                </c:pt>
                <c:pt idx="7">
                  <c:v>17</c:v>
                </c:pt>
                <c:pt idx="8">
                  <c:v>18</c:v>
                </c:pt>
                <c:pt idx="9">
                  <c:v>27</c:v>
                </c:pt>
                <c:pt idx="10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kuullut vain nimeltä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Kevät 2009 (n=487)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 formatCode="0">
                  <c:v>6</c:v>
                </c:pt>
                <c:pt idx="1">
                  <c:v>14</c:v>
                </c:pt>
                <c:pt idx="2" formatCode="0">
                  <c:v>15</c:v>
                </c:pt>
                <c:pt idx="3" formatCode="0">
                  <c:v>19</c:v>
                </c:pt>
                <c:pt idx="4">
                  <c:v>16</c:v>
                </c:pt>
                <c:pt idx="5">
                  <c:v>14</c:v>
                </c:pt>
                <c:pt idx="7">
                  <c:v>10</c:v>
                </c:pt>
                <c:pt idx="8">
                  <c:v>11</c:v>
                </c:pt>
                <c:pt idx="9">
                  <c:v>15</c:v>
                </c:pt>
                <c:pt idx="10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Ei tiedä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Kevät 2009 (n=487)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 formatCode="0">
                  <c:v>68</c:v>
                </c:pt>
                <c:pt idx="1">
                  <c:v>43</c:v>
                </c:pt>
                <c:pt idx="2" formatCode="0">
                  <c:v>38</c:v>
                </c:pt>
                <c:pt idx="3" formatCode="0">
                  <c:v>32</c:v>
                </c:pt>
                <c:pt idx="4">
                  <c:v>17</c:v>
                </c:pt>
                <c:pt idx="5">
                  <c:v>7</c:v>
                </c:pt>
                <c:pt idx="7">
                  <c:v>3</c:v>
                </c:pt>
                <c:pt idx="8">
                  <c:v>8</c:v>
                </c:pt>
                <c:pt idx="9">
                  <c:v>11</c:v>
                </c:pt>
                <c:pt idx="10">
                  <c:v>11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Saa jo e-laskuja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Kevät 2009 (n=487)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IKÄRYHMÄ</c:v>
                </c:pt>
                <c:pt idx="7">
                  <c:v>65-69 -vuotiaat (n=175)</c:v>
                </c:pt>
                <c:pt idx="8">
                  <c:v>70-74 -vuotiaat (n=141)</c:v>
                </c:pt>
                <c:pt idx="9">
                  <c:v>75-79 -vuotiaat (n=106)</c:v>
                </c:pt>
                <c:pt idx="10">
                  <c:v>80-85 -vuotiaat (n=100)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 formatCode="0">
                  <c:v>6</c:v>
                </c:pt>
                <c:pt idx="1">
                  <c:v>8</c:v>
                </c:pt>
                <c:pt idx="2" formatCode="0">
                  <c:v>10</c:v>
                </c:pt>
                <c:pt idx="3" formatCode="0">
                  <c:v>12</c:v>
                </c:pt>
                <c:pt idx="4">
                  <c:v>22</c:v>
                </c:pt>
                <c:pt idx="5">
                  <c:v>36</c:v>
                </c:pt>
                <c:pt idx="7">
                  <c:v>50</c:v>
                </c:pt>
                <c:pt idx="8">
                  <c:v>42</c:v>
                </c:pt>
                <c:pt idx="9">
                  <c:v>23</c:v>
                </c:pt>
                <c:pt idx="10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6463232"/>
        <c:axId val="106464768"/>
      </c:barChart>
      <c:catAx>
        <c:axId val="10646323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6464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646476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646323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627"/>
          <c:y val="0.86763137521479838"/>
          <c:w val="0.52703980752406165"/>
          <c:h val="9.626427991465104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Kyllä, tietää hyvin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Kevät 2013 (n=411)</c:v>
                </c:pt>
                <c:pt idx="1">
                  <c:v>Kevät 2014 (n=334)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Kyllä, tietää siitä jonkin verran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Kevät 2013 (n=411)</c:v>
                </c:pt>
                <c:pt idx="1">
                  <c:v>Kevät 2014 (n=334)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  <c:pt idx="1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kuullut vain nimeltä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Kevät 2013 (n=411)</c:v>
                </c:pt>
                <c:pt idx="1">
                  <c:v>Kevät 2014 (n=334)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20</c:v>
                </c:pt>
                <c:pt idx="1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Ei tiedä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Kevät 2013 (n=411)</c:v>
                </c:pt>
                <c:pt idx="1">
                  <c:v>Kevät 2014 (n=334)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21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6549248"/>
        <c:axId val="106550784"/>
      </c:barChart>
      <c:catAx>
        <c:axId val="10654924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65507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655078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654924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638"/>
          <c:y val="0.86763137521479861"/>
          <c:w val="0.52703980752406165"/>
          <c:h val="9.626427991465104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33"/>
          <c:y val="1.2811042504578938E-2"/>
          <c:w val="0.52819280402449764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Kyllä, säännöllisesti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KAIKKI</c:v>
                </c:pt>
                <c:pt idx="1">
                  <c:v>Kevät 2012 (n=492)</c:v>
                </c:pt>
                <c:pt idx="2">
                  <c:v>Kevät 2013 (n=524)</c:v>
                </c:pt>
                <c:pt idx="3">
                  <c:v>Kevät 2014 (n=522)</c:v>
                </c:pt>
                <c:pt idx="4">
                  <c:v>IKÄRYHMÄ</c:v>
                </c:pt>
                <c:pt idx="5">
                  <c:v>65-69 -vuotiaat (n=175)</c:v>
                </c:pt>
                <c:pt idx="6">
                  <c:v>70-74 -vuotiaat (n=141)</c:v>
                </c:pt>
                <c:pt idx="7">
                  <c:v>75-79 -vuotiaat (n=106)</c:v>
                </c:pt>
                <c:pt idx="8">
                  <c:v>80-85 -vuotiaat (n=100)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1">
                  <c:v>78</c:v>
                </c:pt>
                <c:pt idx="2" formatCode="0">
                  <c:v>76</c:v>
                </c:pt>
                <c:pt idx="3">
                  <c:v>78</c:v>
                </c:pt>
                <c:pt idx="5">
                  <c:v>75</c:v>
                </c:pt>
                <c:pt idx="6">
                  <c:v>79</c:v>
                </c:pt>
                <c:pt idx="7">
                  <c:v>80</c:v>
                </c:pt>
                <c:pt idx="8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Kyllä, satunnaisesti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KAIKKI</c:v>
                </c:pt>
                <c:pt idx="1">
                  <c:v>Kevät 2012 (n=492)</c:v>
                </c:pt>
                <c:pt idx="2">
                  <c:v>Kevät 2013 (n=524)</c:v>
                </c:pt>
                <c:pt idx="3">
                  <c:v>Kevät 2014 (n=522)</c:v>
                </c:pt>
                <c:pt idx="4">
                  <c:v>IKÄRYHMÄ</c:v>
                </c:pt>
                <c:pt idx="5">
                  <c:v>65-69 -vuotiaat (n=175)</c:v>
                </c:pt>
                <c:pt idx="6">
                  <c:v>70-74 -vuotiaat (n=141)</c:v>
                </c:pt>
                <c:pt idx="7">
                  <c:v>75-79 -vuotiaat (n=106)</c:v>
                </c:pt>
                <c:pt idx="8">
                  <c:v>80-85 -vuotiaat (n=100)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1">
                  <c:v>12</c:v>
                </c:pt>
                <c:pt idx="2" formatCode="0">
                  <c:v>14</c:v>
                </c:pt>
                <c:pt idx="3">
                  <c:v>12</c:v>
                </c:pt>
                <c:pt idx="5">
                  <c:v>14</c:v>
                </c:pt>
                <c:pt idx="6">
                  <c:v>12</c:v>
                </c:pt>
                <c:pt idx="7">
                  <c:v>9</c:v>
                </c:pt>
                <c:pt idx="8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KAIKKI</c:v>
                </c:pt>
                <c:pt idx="1">
                  <c:v>Kevät 2012 (n=492)</c:v>
                </c:pt>
                <c:pt idx="2">
                  <c:v>Kevät 2013 (n=524)</c:v>
                </c:pt>
                <c:pt idx="3">
                  <c:v>Kevät 2014 (n=522)</c:v>
                </c:pt>
                <c:pt idx="4">
                  <c:v>IKÄRYHMÄ</c:v>
                </c:pt>
                <c:pt idx="5">
                  <c:v>65-69 -vuotiaat (n=175)</c:v>
                </c:pt>
                <c:pt idx="6">
                  <c:v>70-74 -vuotiaat (n=141)</c:v>
                </c:pt>
                <c:pt idx="7">
                  <c:v>75-79 -vuotiaat (n=106)</c:v>
                </c:pt>
                <c:pt idx="8">
                  <c:v>80-85 -vuotiaat (n=100)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1">
                  <c:v>10</c:v>
                </c:pt>
                <c:pt idx="2" formatCode="0">
                  <c:v>8</c:v>
                </c:pt>
                <c:pt idx="3">
                  <c:v>9</c:v>
                </c:pt>
                <c:pt idx="5">
                  <c:v>10</c:v>
                </c:pt>
                <c:pt idx="6">
                  <c:v>7</c:v>
                </c:pt>
                <c:pt idx="7">
                  <c:v>9</c:v>
                </c:pt>
                <c:pt idx="8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KAIKKI</c:v>
                </c:pt>
                <c:pt idx="1">
                  <c:v>Kevät 2012 (n=492)</c:v>
                </c:pt>
                <c:pt idx="2">
                  <c:v>Kevät 2013 (n=524)</c:v>
                </c:pt>
                <c:pt idx="3">
                  <c:v>Kevät 2014 (n=522)</c:v>
                </c:pt>
                <c:pt idx="4">
                  <c:v>IKÄRYHMÄ</c:v>
                </c:pt>
                <c:pt idx="5">
                  <c:v>65-69 -vuotiaat (n=175)</c:v>
                </c:pt>
                <c:pt idx="6">
                  <c:v>70-74 -vuotiaat (n=141)</c:v>
                </c:pt>
                <c:pt idx="7">
                  <c:v>75-79 -vuotiaat (n=106)</c:v>
                </c:pt>
                <c:pt idx="8">
                  <c:v>80-85 -vuotiaat (n=100)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2" formatCode="0">
                  <c:v>2</c:v>
                </c:pt>
                <c:pt idx="3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7335808"/>
        <c:axId val="37337344"/>
      </c:barChart>
      <c:catAx>
        <c:axId val="37335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73373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33734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3358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3424835958005356"/>
          <c:y val="0.86763137521479772"/>
          <c:w val="0.56575164041994763"/>
          <c:h val="9.5925716120017365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7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Sheet1!$E$1</c:f>
              <c:strCache>
                <c:ptCount val="1"/>
                <c:pt idx="0">
                  <c:v>Kevät 2009 (n=487)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Pankkikortilla/pankkikorttiominaisuudella/
debit-ominaisuudella *)</c:v>
                </c:pt>
                <c:pt idx="1">
                  <c:v>Käteisellä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29</c:v>
                </c:pt>
                <c:pt idx="1">
                  <c:v>57</c:v>
                </c:pt>
                <c:pt idx="2">
                  <c:v>8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3"/>
          <c:order val="1"/>
          <c:tx>
            <c:strRef>
              <c:f>Sheet1!$F$1</c:f>
              <c:strCache>
                <c:ptCount val="1"/>
                <c:pt idx="0">
                  <c:v>Kevät 2010 (n=493)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Pankkikortilla/pankkikorttiominaisuudella/
debit-ominaisuudella *)</c:v>
                </c:pt>
                <c:pt idx="1">
                  <c:v>Käteisellä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39</c:v>
                </c:pt>
                <c:pt idx="1">
                  <c:v>51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ser>
          <c:idx val="4"/>
          <c:order val="2"/>
          <c:tx>
            <c:strRef>
              <c:f>Sheet1!$G$1</c:f>
              <c:strCache>
                <c:ptCount val="1"/>
                <c:pt idx="0">
                  <c:v>Kevät 2011 (n=488)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Pankkikortilla/pankkikorttiominaisuudella/
debit-ominaisuudella *)</c:v>
                </c:pt>
                <c:pt idx="1">
                  <c:v>Käteisellä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37</c:v>
                </c:pt>
                <c:pt idx="1">
                  <c:v>50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5"/>
          <c:order val="3"/>
          <c:tx>
            <c:strRef>
              <c:f>Sheet1!$H$1</c:f>
              <c:strCache>
                <c:ptCount val="1"/>
                <c:pt idx="0">
                  <c:v>Kevät 2012 (n=492)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Pankkikortilla/pankkikorttiominaisuudella/
debit-ominaisuudella *)</c:v>
                </c:pt>
                <c:pt idx="1">
                  <c:v>Käteisellä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35</c:v>
                </c:pt>
                <c:pt idx="1">
                  <c:v>53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6"/>
          <c:order val="4"/>
          <c:tx>
            <c:strRef>
              <c:f>Sheet1!$I$1</c:f>
              <c:strCache>
                <c:ptCount val="1"/>
                <c:pt idx="0">
                  <c:v>Kevät 2013 (n=524)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Pankkikortilla/pankkikorttiominaisuudella/
debit-ominaisuudella *)</c:v>
                </c:pt>
                <c:pt idx="1">
                  <c:v>Käteisellä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Sheet1!$I$2:$I$6</c:f>
              <c:numCache>
                <c:formatCode>0</c:formatCode>
                <c:ptCount val="5"/>
                <c:pt idx="0">
                  <c:v>38</c:v>
                </c:pt>
                <c:pt idx="1">
                  <c:v>49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7"/>
          <c:order val="5"/>
          <c:tx>
            <c:strRef>
              <c:f>Sheet1!$J$1</c:f>
              <c:strCache>
                <c:ptCount val="1"/>
                <c:pt idx="0">
                  <c:v>Kevät 2014 (n=522)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Pankkikortilla/pankkikorttiominaisuudella/
debit-ominaisuudella *)</c:v>
                </c:pt>
                <c:pt idx="1">
                  <c:v>Käteisellä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Sheet1!$J$2:$J$6</c:f>
              <c:numCache>
                <c:formatCode>General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06703104"/>
        <c:axId val="106717184"/>
      </c:barChart>
      <c:catAx>
        <c:axId val="106703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67171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671718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67031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87"/>
          <c:y val="0.86891955709837965"/>
          <c:w val="0.52645548993875757"/>
          <c:h val="9.5182833328629632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63"/>
          <c:y val="1.5925455554614821E-2"/>
          <c:w val="0.52719127296588586"/>
          <c:h val="0.78600250237537561"/>
        </c:manualLayout>
      </c:layout>
      <c:barChart>
        <c:barDir val="bar"/>
        <c:grouping val="clustered"/>
        <c:varyColors val="0"/>
        <c:ser>
          <c:idx val="10"/>
          <c:order val="0"/>
          <c:tx>
            <c:strRef>
              <c:f>Sheet1!$L$1</c:f>
              <c:strCache>
                <c:ptCount val="1"/>
                <c:pt idx="0">
                  <c:v>65-69 -vuotiaat (n=175)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Pankkikortilla/pankkikorttiominaisuudella/
debit-ominaisuudella *)</c:v>
                </c:pt>
                <c:pt idx="1">
                  <c:v>Käteisellä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Sheet1!$L$2:$L$6</c:f>
              <c:numCache>
                <c:formatCode>General</c:formatCode>
                <c:ptCount val="5"/>
                <c:pt idx="0">
                  <c:v>53</c:v>
                </c:pt>
                <c:pt idx="1">
                  <c:v>35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Sheet1!$M$1</c:f>
              <c:strCache>
                <c:ptCount val="1"/>
                <c:pt idx="0">
                  <c:v>70-74 -vuotiaat (n=141)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Pankkikortilla/pankkikorttiominaisuudella/
debit-ominaisuudella *)</c:v>
                </c:pt>
                <c:pt idx="1">
                  <c:v>Käteisellä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Sheet1!$M$2:$M$6</c:f>
              <c:numCache>
                <c:formatCode>General</c:formatCode>
                <c:ptCount val="5"/>
                <c:pt idx="0">
                  <c:v>44</c:v>
                </c:pt>
                <c:pt idx="1">
                  <c:v>43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1"/>
          <c:order val="2"/>
          <c:tx>
            <c:strRef>
              <c:f>Sheet1!$N$1</c:f>
              <c:strCache>
                <c:ptCount val="1"/>
                <c:pt idx="0">
                  <c:v>75-79 -vuotiaat (n=106)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Pankkikortilla/pankkikorttiominaisuudella/
debit-ominaisuudella *)</c:v>
                </c:pt>
                <c:pt idx="1">
                  <c:v>Käteisellä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Sheet1!$N$2:$N$6</c:f>
              <c:numCache>
                <c:formatCode>General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8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2"/>
          <c:order val="3"/>
          <c:tx>
            <c:strRef>
              <c:f>Sheet1!$O$1</c:f>
              <c:strCache>
                <c:ptCount val="1"/>
                <c:pt idx="0">
                  <c:v>80-85 -vuotiaat (n=100)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Pankkikortilla/pankkikorttiominaisuudella/
debit-ominaisuudella *)</c:v>
                </c:pt>
                <c:pt idx="1">
                  <c:v>Käteisellä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Sheet1!$O$2:$O$6</c:f>
              <c:numCache>
                <c:formatCode>0</c:formatCode>
                <c:ptCount val="5"/>
                <c:pt idx="0">
                  <c:v>29</c:v>
                </c:pt>
                <c:pt idx="1">
                  <c:v>60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08243584"/>
        <c:axId val="108257664"/>
      </c:barChart>
      <c:catAx>
        <c:axId val="1082435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8257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825766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82435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93"/>
          <c:y val="0.86891955709837976"/>
          <c:w val="0.52496128608923887"/>
          <c:h val="9.5978513438508356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9"/>
          <c:y val="1.5925455554614821E-2"/>
          <c:w val="0.52719127296588653"/>
          <c:h val="0.78600250237537561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rgbClr val="395AA8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1B2E5"/>
              </a:solidFill>
            </c:spPr>
          </c:dPt>
          <c:dPt>
            <c:idx val="2"/>
            <c:invertIfNegative val="0"/>
            <c:bubble3D val="0"/>
            <c:spPr>
              <a:solidFill>
                <a:srgbClr val="C15086"/>
              </a:solidFill>
            </c:spPr>
          </c:dPt>
          <c:cat>
            <c:strRef>
              <c:f>Sheet1!$B$1:$J$1</c:f>
              <c:strCache>
                <c:ptCount val="9"/>
                <c:pt idx="0">
                  <c:v>KAIKKI</c:v>
                </c:pt>
                <c:pt idx="1">
                  <c:v>Kevät 2008 (n=489)</c:v>
                </c:pt>
                <c:pt idx="2">
                  <c:v>Kevät 2013 (n=524)</c:v>
                </c:pt>
                <c:pt idx="3">
                  <c:v>Kevät 2014 (n=522)</c:v>
                </c:pt>
                <c:pt idx="4">
                  <c:v>IKÄRYHMÄ</c:v>
                </c:pt>
                <c:pt idx="5">
                  <c:v>65-69 -vuotiaat (n=175)</c:v>
                </c:pt>
                <c:pt idx="6">
                  <c:v>70-74 -vuotiaat (n=141)</c:v>
                </c:pt>
                <c:pt idx="7">
                  <c:v>75-79 -vuotiaat (n=106)</c:v>
                </c:pt>
                <c:pt idx="8">
                  <c:v>80-85 -vuotiaat (n=100)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1">
                  <c:v>78</c:v>
                </c:pt>
                <c:pt idx="2" formatCode="0">
                  <c:v>90</c:v>
                </c:pt>
                <c:pt idx="3">
                  <c:v>89</c:v>
                </c:pt>
                <c:pt idx="5">
                  <c:v>92</c:v>
                </c:pt>
                <c:pt idx="6">
                  <c:v>95</c:v>
                </c:pt>
                <c:pt idx="7">
                  <c:v>90</c:v>
                </c:pt>
                <c:pt idx="8">
                  <c:v>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06805888"/>
        <c:axId val="106811776"/>
      </c:barChart>
      <c:catAx>
        <c:axId val="106805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68117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6811776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0680588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85"/>
          <c:y val="1.5925455554614821E-2"/>
          <c:w val="0.5271912729658863"/>
          <c:h val="0.78600250237537561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Maksukortissa on lähimaksuominaisuus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Kevät 2014 (n=466)</c:v>
                </c:pt>
                <c:pt idx="1">
                  <c:v>IKÄRYHMÄ</c:v>
                </c:pt>
                <c:pt idx="2">
                  <c:v>65-69 -vuotiaat (n=161)</c:v>
                </c:pt>
                <c:pt idx="3">
                  <c:v>70-74 -vuotiaat (n=134)</c:v>
                </c:pt>
                <c:pt idx="4">
                  <c:v>75-79 -vuotiaat (n=95)</c:v>
                </c:pt>
                <c:pt idx="5">
                  <c:v>80-85 -vuotiaat (n=76)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Maksukortissa ei ole lähimaksuominaisuutta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Kevät 2014 (n=466)</c:v>
                </c:pt>
                <c:pt idx="1">
                  <c:v>IKÄRYHMÄ</c:v>
                </c:pt>
                <c:pt idx="2">
                  <c:v>65-69 -vuotiaat (n=161)</c:v>
                </c:pt>
                <c:pt idx="3">
                  <c:v>70-74 -vuotiaat (n=134)</c:v>
                </c:pt>
                <c:pt idx="4">
                  <c:v>75-79 -vuotiaat (n=95)</c:v>
                </c:pt>
                <c:pt idx="5">
                  <c:v>80-85 -vuotiaat (n=76)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84</c:v>
                </c:pt>
                <c:pt idx="2">
                  <c:v>86</c:v>
                </c:pt>
                <c:pt idx="3">
                  <c:v>86</c:v>
                </c:pt>
                <c:pt idx="4">
                  <c:v>87</c:v>
                </c:pt>
                <c:pt idx="5">
                  <c:v>71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Ei tiedä, onko kortissa lähimaksuominaisuutta / ei osaa sanoa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Kevät 2014 (n=466)</c:v>
                </c:pt>
                <c:pt idx="1">
                  <c:v>IKÄRYHMÄ</c:v>
                </c:pt>
                <c:pt idx="2">
                  <c:v>65-69 -vuotiaat (n=161)</c:v>
                </c:pt>
                <c:pt idx="3">
                  <c:v>70-74 -vuotiaat (n=134)</c:v>
                </c:pt>
                <c:pt idx="4">
                  <c:v>75-79 -vuotiaat (n=95)</c:v>
                </c:pt>
                <c:pt idx="5">
                  <c:v>80-85 -vuotiaat (n=76)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8331776"/>
        <c:axId val="108333312"/>
      </c:barChart>
      <c:catAx>
        <c:axId val="108331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8333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8333312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0833177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22222222222234"/>
          <c:y val="0.87066557540522493"/>
          <c:w val="0.49722222222222234"/>
          <c:h val="9.34921306879650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9"/>
          <c:y val="1.5925455554614821E-2"/>
          <c:w val="0.52719127296588653"/>
          <c:h val="0.7860025023753756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On käyttänyt</c:v>
                </c:pt>
                <c:pt idx="1">
                  <c:v>Ei ole käyttänyt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06071168"/>
        <c:axId val="108395904"/>
      </c:barChart>
      <c:catAx>
        <c:axId val="106071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83959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8395904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060711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01"/>
          <c:y val="1.5925455554614821E-2"/>
          <c:w val="0.52719127296588686"/>
          <c:h val="0.78600250237537561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Automaatista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2013 (n=524)</c:v>
                </c:pt>
                <c:pt idx="2">
                  <c:v>Kevät 2014 (n=522)</c:v>
                </c:pt>
                <c:pt idx="3">
                  <c:v>IKÄRYHMÄ</c:v>
                </c:pt>
                <c:pt idx="4">
                  <c:v>65-69 -vuotiaat (n=175)</c:v>
                </c:pt>
                <c:pt idx="5">
                  <c:v>70-74 -vuotiaat (n=141)</c:v>
                </c:pt>
                <c:pt idx="6">
                  <c:v>75-79 -vuotiaat (n=106)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1">
                  <c:v>76</c:v>
                </c:pt>
                <c:pt idx="2" formatCode="General">
                  <c:v>79</c:v>
                </c:pt>
                <c:pt idx="4" formatCode="General">
                  <c:v>90</c:v>
                </c:pt>
                <c:pt idx="5" formatCode="General">
                  <c:v>87</c:v>
                </c:pt>
                <c:pt idx="6" formatCode="General">
                  <c:v>70</c:v>
                </c:pt>
                <c:pt idx="7" formatCode="General">
                  <c:v>59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Pankin konttorista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2013 (n=524)</c:v>
                </c:pt>
                <c:pt idx="2">
                  <c:v>Kevät 2014 (n=522)</c:v>
                </c:pt>
                <c:pt idx="3">
                  <c:v>IKÄRYHMÄ</c:v>
                </c:pt>
                <c:pt idx="4">
                  <c:v>65-69 -vuotiaat (n=175)</c:v>
                </c:pt>
                <c:pt idx="5">
                  <c:v>70-74 -vuotiaat (n=141)</c:v>
                </c:pt>
                <c:pt idx="6">
                  <c:v>75-79 -vuotiaat (n=106)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1">
                  <c:v>20</c:v>
                </c:pt>
                <c:pt idx="2" formatCode="General">
                  <c:v>18</c:v>
                </c:pt>
                <c:pt idx="4" formatCode="General">
                  <c:v>9</c:v>
                </c:pt>
                <c:pt idx="5" formatCode="General">
                  <c:v>7</c:v>
                </c:pt>
                <c:pt idx="6" formatCode="General">
                  <c:v>27</c:v>
                </c:pt>
                <c:pt idx="7" formatCode="General">
                  <c:v>38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Kaupan kassalta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2013 (n=524)</c:v>
                </c:pt>
                <c:pt idx="2">
                  <c:v>Kevät 2014 (n=522)</c:v>
                </c:pt>
                <c:pt idx="3">
                  <c:v>IKÄRYHMÄ</c:v>
                </c:pt>
                <c:pt idx="4">
                  <c:v>65-69 -vuotiaat (n=175)</c:v>
                </c:pt>
                <c:pt idx="5">
                  <c:v>70-74 -vuotiaat (n=141)</c:v>
                </c:pt>
                <c:pt idx="6">
                  <c:v>75-79 -vuotiaat (n=106)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1">
                  <c:v>1</c:v>
                </c:pt>
                <c:pt idx="2" formatCode="General">
                  <c:v>1</c:v>
                </c:pt>
                <c:pt idx="4">
                  <c:v>0.5</c:v>
                </c:pt>
                <c:pt idx="5">
                  <c:v>2.5</c:v>
                </c:pt>
                <c:pt idx="6" formatCode="General">
                  <c:v>1</c:v>
                </c:pt>
                <c:pt idx="7" formatCode="General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En juuri koskaan nosta käteistä rahaa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2013 (n=524)</c:v>
                </c:pt>
                <c:pt idx="2">
                  <c:v>Kevät 2014 (n=522)</c:v>
                </c:pt>
                <c:pt idx="3">
                  <c:v>IKÄRYHMÄ</c:v>
                </c:pt>
                <c:pt idx="4">
                  <c:v>65-69 -vuotiaat (n=175)</c:v>
                </c:pt>
                <c:pt idx="5">
                  <c:v>70-74 -vuotiaat (n=141)</c:v>
                </c:pt>
                <c:pt idx="6">
                  <c:v>75-79 -vuotiaat (n=106)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1">
                  <c:v>3</c:v>
                </c:pt>
                <c:pt idx="2" formatCode="General">
                  <c:v>2</c:v>
                </c:pt>
                <c:pt idx="4">
                  <c:v>0.5</c:v>
                </c:pt>
                <c:pt idx="5">
                  <c:v>3.5</c:v>
                </c:pt>
                <c:pt idx="6" formatCode="General">
                  <c:v>2</c:v>
                </c:pt>
                <c:pt idx="7" formatCode="General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6147840"/>
        <c:axId val="106149376"/>
      </c:barChart>
      <c:catAx>
        <c:axId val="106147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61493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6149376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061478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577218941382328"/>
          <c:y val="0.87056867891513567"/>
          <c:w val="0.54288954505686748"/>
          <c:h val="9.3589027178054535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01"/>
          <c:y val="1.5925455554614821E-2"/>
          <c:w val="0.52719127296588686"/>
          <c:h val="0.78600250237537561"/>
        </c:manualLayout>
      </c:layout>
      <c:barChart>
        <c:barDir val="bar"/>
        <c:grouping val="stacked"/>
        <c:varyColors val="0"/>
        <c:ser>
          <c:idx val="9"/>
          <c:order val="0"/>
          <c:tx>
            <c:strRef>
              <c:f>Sheet1!$B$1</c:f>
              <c:strCache>
                <c:ptCount val="1"/>
                <c:pt idx="0">
                  <c:v>Tavallisin käteisen nostotapa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AUTOMAATISTA</c:v>
                </c:pt>
                <c:pt idx="1">
                  <c:v>Kevät 2013 (n=524)</c:v>
                </c:pt>
                <c:pt idx="2">
                  <c:v>Kevät 2014 (n=522)</c:v>
                </c:pt>
                <c:pt idx="3">
                  <c:v>PANKIN KONTTORISTA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KAUPAN KASSALTA</c:v>
                </c:pt>
                <c:pt idx="7">
                  <c:v>Kevät 2013 (n=524)</c:v>
                </c:pt>
                <c:pt idx="8">
                  <c:v>Kevät 2014 (n=522)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1">
                  <c:v>76</c:v>
                </c:pt>
                <c:pt idx="2" formatCode="General">
                  <c:v>79</c:v>
                </c:pt>
                <c:pt idx="4">
                  <c:v>20</c:v>
                </c:pt>
                <c:pt idx="5" formatCode="General">
                  <c:v>18</c:v>
                </c:pt>
                <c:pt idx="7">
                  <c:v>1</c:v>
                </c:pt>
                <c:pt idx="8" formatCode="General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Muut käytetyt käteisen nostotavat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AUTOMAATISTA</c:v>
                </c:pt>
                <c:pt idx="1">
                  <c:v>Kevät 2013 (n=524)</c:v>
                </c:pt>
                <c:pt idx="2">
                  <c:v>Kevät 2014 (n=522)</c:v>
                </c:pt>
                <c:pt idx="3">
                  <c:v>PANKIN KONTTORISTA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KAUPAN KASSALTA</c:v>
                </c:pt>
                <c:pt idx="7">
                  <c:v>Kevät 2013 (n=524)</c:v>
                </c:pt>
                <c:pt idx="8">
                  <c:v>Kevät 2014 (n=522)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1">
                  <c:v>4</c:v>
                </c:pt>
                <c:pt idx="2" formatCode="General">
                  <c:v>4</c:v>
                </c:pt>
                <c:pt idx="4">
                  <c:v>22</c:v>
                </c:pt>
                <c:pt idx="5" formatCode="General">
                  <c:v>18</c:v>
                </c:pt>
                <c:pt idx="7">
                  <c:v>4</c:v>
                </c:pt>
                <c:pt idx="8" formatCode="General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AUTOMAATISTA</c:v>
                </c:pt>
                <c:pt idx="1">
                  <c:v>Kevät 2013 (n=524)</c:v>
                </c:pt>
                <c:pt idx="2">
                  <c:v>Kevät 2014 (n=522)</c:v>
                </c:pt>
                <c:pt idx="3">
                  <c:v>PANKIN KONTTORISTA</c:v>
                </c:pt>
                <c:pt idx="4">
                  <c:v>Kevät 2013 (n=524)</c:v>
                </c:pt>
                <c:pt idx="5">
                  <c:v>Kevät 2014 (n=522)</c:v>
                </c:pt>
                <c:pt idx="6">
                  <c:v>KAUPAN KASSALTA</c:v>
                </c:pt>
                <c:pt idx="7">
                  <c:v>Kevät 2013 (n=524)</c:v>
                </c:pt>
                <c:pt idx="8">
                  <c:v>Kevät 2014 (n=522)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1">
                  <c:v>80</c:v>
                </c:pt>
                <c:pt idx="2" formatCode="General">
                  <c:v>83</c:v>
                </c:pt>
                <c:pt idx="4">
                  <c:v>42</c:v>
                </c:pt>
                <c:pt idx="5" formatCode="General">
                  <c:v>36</c:v>
                </c:pt>
                <c:pt idx="7">
                  <c:v>5</c:v>
                </c:pt>
                <c:pt idx="8" formatCode="General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6232064"/>
        <c:axId val="108412928"/>
      </c:barChart>
      <c:catAx>
        <c:axId val="106232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84129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841292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0623206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48393482064743"/>
          <c:y val="0.87056867891513567"/>
          <c:w val="0.52532130358705154"/>
          <c:h val="9.3589027178054757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07"/>
          <c:y val="1.5925455554614821E-2"/>
          <c:w val="0.52719127296588708"/>
          <c:h val="0.78600250237537561"/>
        </c:manualLayout>
      </c:layout>
      <c:barChart>
        <c:barDir val="bar"/>
        <c:grouping val="stacked"/>
        <c:varyColors val="0"/>
        <c:ser>
          <c:idx val="9"/>
          <c:order val="0"/>
          <c:tx>
            <c:strRef>
              <c:f>Sheet1!$B$1</c:f>
              <c:strCache>
                <c:ptCount val="1"/>
                <c:pt idx="0">
                  <c:v>Tavallisin käteisen nostotapa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AUTOMAATISTA</c:v>
                </c:pt>
                <c:pt idx="1">
                  <c:v>65-69 -vuotiaat (n=175)</c:v>
                </c:pt>
                <c:pt idx="2">
                  <c:v>70-74 -vuotiaat (n=141)</c:v>
                </c:pt>
                <c:pt idx="3">
                  <c:v>75-79 -vuotiaat (n=106)</c:v>
                </c:pt>
                <c:pt idx="4">
                  <c:v>80-85 -vuotiaat (n=100)</c:v>
                </c:pt>
                <c:pt idx="5">
                  <c:v>PANKIN KONTTORISTA</c:v>
                </c:pt>
                <c:pt idx="6">
                  <c:v>65-69 -vuotiaat (n=175)</c:v>
                </c:pt>
                <c:pt idx="7">
                  <c:v>70-74 -vuotiaat (n=141)</c:v>
                </c:pt>
                <c:pt idx="8">
                  <c:v>75-79 -vuotiaat (n=106)</c:v>
                </c:pt>
                <c:pt idx="9">
                  <c:v>80-85 -vuotiaat (n=100)</c:v>
                </c:pt>
                <c:pt idx="10">
                  <c:v>KAUPAN KASSALTA</c:v>
                </c:pt>
                <c:pt idx="11">
                  <c:v>65-69 -vuotiaat (n=175)</c:v>
                </c:pt>
                <c:pt idx="12">
                  <c:v>70-74 -vuotiaat (n=141)</c:v>
                </c:pt>
                <c:pt idx="13">
                  <c:v>75-79 -vuotiaat (n=106)</c:v>
                </c:pt>
                <c:pt idx="14">
                  <c:v>80-85 -vuotiaat (n=100)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1">
                  <c:v>90</c:v>
                </c:pt>
                <c:pt idx="2">
                  <c:v>87</c:v>
                </c:pt>
                <c:pt idx="3">
                  <c:v>70</c:v>
                </c:pt>
                <c:pt idx="4">
                  <c:v>59</c:v>
                </c:pt>
                <c:pt idx="6">
                  <c:v>9</c:v>
                </c:pt>
                <c:pt idx="7">
                  <c:v>7</c:v>
                </c:pt>
                <c:pt idx="8">
                  <c:v>27</c:v>
                </c:pt>
                <c:pt idx="9">
                  <c:v>38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Muut käytetyt käteisen nostotavat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AUTOMAATISTA</c:v>
                </c:pt>
                <c:pt idx="1">
                  <c:v>65-69 -vuotiaat (n=175)</c:v>
                </c:pt>
                <c:pt idx="2">
                  <c:v>70-74 -vuotiaat (n=141)</c:v>
                </c:pt>
                <c:pt idx="3">
                  <c:v>75-79 -vuotiaat (n=106)</c:v>
                </c:pt>
                <c:pt idx="4">
                  <c:v>80-85 -vuotiaat (n=100)</c:v>
                </c:pt>
                <c:pt idx="5">
                  <c:v>PANKIN KONTTORISTA</c:v>
                </c:pt>
                <c:pt idx="6">
                  <c:v>65-69 -vuotiaat (n=175)</c:v>
                </c:pt>
                <c:pt idx="7">
                  <c:v>70-74 -vuotiaat (n=141)</c:v>
                </c:pt>
                <c:pt idx="8">
                  <c:v>75-79 -vuotiaat (n=106)</c:v>
                </c:pt>
                <c:pt idx="9">
                  <c:v>80-85 -vuotiaat (n=100)</c:v>
                </c:pt>
                <c:pt idx="10">
                  <c:v>KAUPAN KASSALTA</c:v>
                </c:pt>
                <c:pt idx="11">
                  <c:v>65-69 -vuotiaat (n=175)</c:v>
                </c:pt>
                <c:pt idx="12">
                  <c:v>70-74 -vuotiaat (n=141)</c:v>
                </c:pt>
                <c:pt idx="13">
                  <c:v>75-79 -vuotiaat (n=106)</c:v>
                </c:pt>
                <c:pt idx="14">
                  <c:v>80-85 -vuotiaat (n=100)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11</c:v>
                </c:pt>
                <c:pt idx="6">
                  <c:v>17</c:v>
                </c:pt>
                <c:pt idx="7">
                  <c:v>21</c:v>
                </c:pt>
                <c:pt idx="8">
                  <c:v>14</c:v>
                </c:pt>
                <c:pt idx="9">
                  <c:v>20</c:v>
                </c:pt>
                <c:pt idx="11">
                  <c:v>9</c:v>
                </c:pt>
                <c:pt idx="12">
                  <c:v>3</c:v>
                </c:pt>
                <c:pt idx="13">
                  <c:v>7</c:v>
                </c:pt>
                <c:pt idx="14">
                  <c:v>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AUTOMAATISTA</c:v>
                </c:pt>
                <c:pt idx="1">
                  <c:v>65-69 -vuotiaat (n=175)</c:v>
                </c:pt>
                <c:pt idx="2">
                  <c:v>70-74 -vuotiaat (n=141)</c:v>
                </c:pt>
                <c:pt idx="3">
                  <c:v>75-79 -vuotiaat (n=106)</c:v>
                </c:pt>
                <c:pt idx="4">
                  <c:v>80-85 -vuotiaat (n=100)</c:v>
                </c:pt>
                <c:pt idx="5">
                  <c:v>PANKIN KONTTORISTA</c:v>
                </c:pt>
                <c:pt idx="6">
                  <c:v>65-69 -vuotiaat (n=175)</c:v>
                </c:pt>
                <c:pt idx="7">
                  <c:v>70-74 -vuotiaat (n=141)</c:v>
                </c:pt>
                <c:pt idx="8">
                  <c:v>75-79 -vuotiaat (n=106)</c:v>
                </c:pt>
                <c:pt idx="9">
                  <c:v>80-85 -vuotiaat (n=100)</c:v>
                </c:pt>
                <c:pt idx="10">
                  <c:v>KAUPAN KASSALTA</c:v>
                </c:pt>
                <c:pt idx="11">
                  <c:v>65-69 -vuotiaat (n=175)</c:v>
                </c:pt>
                <c:pt idx="12">
                  <c:v>70-74 -vuotiaat (n=141)</c:v>
                </c:pt>
                <c:pt idx="13">
                  <c:v>75-79 -vuotiaat (n=106)</c:v>
                </c:pt>
                <c:pt idx="14">
                  <c:v>80-85 -vuotiaat (n=100)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1">
                  <c:v>92</c:v>
                </c:pt>
                <c:pt idx="2">
                  <c:v>90</c:v>
                </c:pt>
                <c:pt idx="3">
                  <c:v>72</c:v>
                </c:pt>
                <c:pt idx="4">
                  <c:v>70</c:v>
                </c:pt>
                <c:pt idx="6">
                  <c:v>26</c:v>
                </c:pt>
                <c:pt idx="7">
                  <c:v>28</c:v>
                </c:pt>
                <c:pt idx="8">
                  <c:v>41</c:v>
                </c:pt>
                <c:pt idx="9">
                  <c:v>58</c:v>
                </c:pt>
                <c:pt idx="11">
                  <c:v>10</c:v>
                </c:pt>
                <c:pt idx="12">
                  <c:v>5</c:v>
                </c:pt>
                <c:pt idx="13">
                  <c:v>8</c:v>
                </c:pt>
                <c:pt idx="1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8459136"/>
        <c:axId val="108460672"/>
      </c:barChart>
      <c:catAx>
        <c:axId val="108459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84606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846067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084591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48393482064743"/>
          <c:y val="0.87056867891513567"/>
          <c:w val="0.52532130358705154"/>
          <c:h val="9.3589027178054771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"/>
          <c:y val="1.2811042504578946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65-69 vuotta</c:v>
                </c:pt>
                <c:pt idx="5">
                  <c:v>70-74 vuotta</c:v>
                </c:pt>
                <c:pt idx="6">
                  <c:v>75-79 vuotta</c:v>
                </c:pt>
                <c:pt idx="7">
                  <c:v>80-85 vuotta</c:v>
                </c:pt>
                <c:pt idx="8">
                  <c:v>ASUINPAIKKAKUNNAN TYYPPI</c:v>
                </c:pt>
                <c:pt idx="9">
                  <c:v>Suur-Helsinki</c:v>
                </c:pt>
                <c:pt idx="10">
                  <c:v>Tampere, Turku</c:v>
                </c:pt>
                <c:pt idx="11">
                  <c:v>Yli 50.000 asukkaan kaupunki</c:v>
                </c:pt>
                <c:pt idx="12">
                  <c:v>Alle 50.000 asukkaan kaupunki</c:v>
                </c:pt>
                <c:pt idx="13">
                  <c:v>Maalaiskunta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1">
                  <c:v>60</c:v>
                </c:pt>
                <c:pt idx="2">
                  <c:v>40</c:v>
                </c:pt>
                <c:pt idx="4">
                  <c:v>34</c:v>
                </c:pt>
                <c:pt idx="5">
                  <c:v>27</c:v>
                </c:pt>
                <c:pt idx="6">
                  <c:v>20</c:v>
                </c:pt>
                <c:pt idx="7">
                  <c:v>19</c:v>
                </c:pt>
                <c:pt idx="9">
                  <c:v>23</c:v>
                </c:pt>
                <c:pt idx="10">
                  <c:v>6</c:v>
                </c:pt>
                <c:pt idx="11">
                  <c:v>20</c:v>
                </c:pt>
                <c:pt idx="12">
                  <c:v>27</c:v>
                </c:pt>
                <c:pt idx="1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08835200"/>
        <c:axId val="108837888"/>
      </c:barChart>
      <c:catAx>
        <c:axId val="108835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8837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883788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0883520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33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 säästöjä tai sijoituksia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5"/>
                <c:pt idx="0">
                  <c:v>KAIKKI</c:v>
                </c:pt>
                <c:pt idx="1">
                  <c:v>Kevät 2006 (n=478)</c:v>
                </c:pt>
                <c:pt idx="2">
                  <c:v>Kevät 2007 (n=483)</c:v>
                </c:pt>
                <c:pt idx="3">
                  <c:v>Kevät 2008 (n=489)</c:v>
                </c:pt>
                <c:pt idx="4">
                  <c:v>Kevät 2009 (n=487)</c:v>
                </c:pt>
                <c:pt idx="5">
                  <c:v>Kevät 2010 (n=493)</c:v>
                </c:pt>
                <c:pt idx="6">
                  <c:v>Kevät 2011 (n=488)</c:v>
                </c:pt>
                <c:pt idx="7">
                  <c:v>Kevät 2012 (n=492)</c:v>
                </c:pt>
                <c:pt idx="8">
                  <c:v>Kevät 2013 (n=524)</c:v>
                </c:pt>
                <c:pt idx="9">
                  <c:v>Kevät 2014 (n=522)</c:v>
                </c:pt>
                <c:pt idx="10">
                  <c:v>IKÄRYHMÄ</c:v>
                </c:pt>
                <c:pt idx="11">
                  <c:v>65-69 -vuotiaat (n=175)</c:v>
                </c:pt>
                <c:pt idx="12">
                  <c:v>70-74 -vuotiaat (n=141)</c:v>
                </c:pt>
                <c:pt idx="13">
                  <c:v>75-79 -vuotiaat (n=106)</c:v>
                </c:pt>
                <c:pt idx="14">
                  <c:v>80-85 -vuotiaat (n=100)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1">
                  <c:v>52</c:v>
                </c:pt>
                <c:pt idx="2">
                  <c:v>53</c:v>
                </c:pt>
                <c:pt idx="3">
                  <c:v>60</c:v>
                </c:pt>
                <c:pt idx="4">
                  <c:v>54</c:v>
                </c:pt>
                <c:pt idx="5" formatCode="0">
                  <c:v>62</c:v>
                </c:pt>
                <c:pt idx="6" formatCode="0">
                  <c:v>58</c:v>
                </c:pt>
                <c:pt idx="7">
                  <c:v>64</c:v>
                </c:pt>
                <c:pt idx="8" formatCode="0">
                  <c:v>66</c:v>
                </c:pt>
                <c:pt idx="9">
                  <c:v>64</c:v>
                </c:pt>
                <c:pt idx="11">
                  <c:v>61</c:v>
                </c:pt>
                <c:pt idx="12">
                  <c:v>68</c:v>
                </c:pt>
                <c:pt idx="13">
                  <c:v>69</c:v>
                </c:pt>
                <c:pt idx="14">
                  <c:v>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6919552"/>
        <c:axId val="36934784"/>
      </c:barChart>
      <c:catAx>
        <c:axId val="36919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69347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93478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69195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22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Sheet1!$A$5</c:f>
              <c:strCache>
                <c:ptCount val="1"/>
                <c:pt idx="0">
                  <c:v>Kevät 2009 (n=487)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Käyttelytilillä</c:v>
                </c:pt>
                <c:pt idx="1">
                  <c:v>Säästö-, sijoitus- tai muulla pankkitilillä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Loma-asunnossa</c:v>
                </c:pt>
                <c:pt idx="5">
                  <c:v>Sijoitusasunnon muodossa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 formatCode="General">
                  <c:v>27</c:v>
                </c:pt>
                <c:pt idx="1">
                  <c:v>34</c:v>
                </c:pt>
                <c:pt idx="2" formatCode="General">
                  <c:v>12</c:v>
                </c:pt>
                <c:pt idx="3">
                  <c:v>15</c:v>
                </c:pt>
                <c:pt idx="4" formatCode="General">
                  <c:v>10</c:v>
                </c:pt>
                <c:pt idx="5" formatCode="General">
                  <c:v>4</c:v>
                </c:pt>
              </c:numCache>
            </c:numRef>
          </c:val>
        </c:ser>
        <c:ser>
          <c:idx val="3"/>
          <c:order val="1"/>
          <c:tx>
            <c:strRef>
              <c:f>Sheet1!$A$6</c:f>
              <c:strCache>
                <c:ptCount val="1"/>
                <c:pt idx="0">
                  <c:v>Kevät 2010 (n=493)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Käyttelytilillä</c:v>
                </c:pt>
                <c:pt idx="1">
                  <c:v>Säästö-, sijoitus- tai muulla pankkitilillä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Loma-asunnossa</c:v>
                </c:pt>
                <c:pt idx="5">
                  <c:v>Sijoitusasunnon muodossa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 formatCode="General">
                  <c:v>34</c:v>
                </c:pt>
                <c:pt idx="1">
                  <c:v>38</c:v>
                </c:pt>
                <c:pt idx="2" formatCode="General">
                  <c:v>21</c:v>
                </c:pt>
                <c:pt idx="3">
                  <c:v>19</c:v>
                </c:pt>
                <c:pt idx="4" formatCode="General">
                  <c:v>13</c:v>
                </c:pt>
                <c:pt idx="5" formatCode="General">
                  <c:v>6</c:v>
                </c:pt>
              </c:numCache>
            </c:numRef>
          </c:val>
        </c:ser>
        <c:ser>
          <c:idx val="4"/>
          <c:order val="2"/>
          <c:tx>
            <c:strRef>
              <c:f>Sheet1!$A$7</c:f>
              <c:strCache>
                <c:ptCount val="1"/>
                <c:pt idx="0">
                  <c:v>Kevät 2011 (n=488)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Käyttelytilillä</c:v>
                </c:pt>
                <c:pt idx="1">
                  <c:v>Säästö-, sijoitus- tai muulla pankkitilillä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Loma-asunnossa</c:v>
                </c:pt>
                <c:pt idx="5">
                  <c:v>Sijoitusasunnon muodossa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 formatCode="General">
                  <c:v>38</c:v>
                </c:pt>
                <c:pt idx="1">
                  <c:v>37</c:v>
                </c:pt>
                <c:pt idx="2" formatCode="General">
                  <c:v>17</c:v>
                </c:pt>
                <c:pt idx="3">
                  <c:v>20</c:v>
                </c:pt>
                <c:pt idx="4" formatCode="General">
                  <c:v>15</c:v>
                </c:pt>
                <c:pt idx="5" formatCode="General">
                  <c:v>7</c:v>
                </c:pt>
              </c:numCache>
            </c:numRef>
          </c:val>
        </c:ser>
        <c:ser>
          <c:idx val="5"/>
          <c:order val="3"/>
          <c:tx>
            <c:strRef>
              <c:f>Sheet1!$A$8</c:f>
              <c:strCache>
                <c:ptCount val="1"/>
                <c:pt idx="0">
                  <c:v>Kevät 2012 (n=492)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Käyttelytilillä</c:v>
                </c:pt>
                <c:pt idx="1">
                  <c:v>Säästö-, sijoitus- tai muulla pankkitilillä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Loma-asunnossa</c:v>
                </c:pt>
                <c:pt idx="5">
                  <c:v>Sijoitusasunnon muodossa</c:v>
                </c:pt>
              </c:strCache>
            </c:strRef>
          </c:cat>
          <c:val>
            <c:numRef>
              <c:f>Sheet1!$B$8:$G$8</c:f>
              <c:numCache>
                <c:formatCode>General</c:formatCode>
                <c:ptCount val="6"/>
                <c:pt idx="0">
                  <c:v>33</c:v>
                </c:pt>
                <c:pt idx="1">
                  <c:v>46</c:v>
                </c:pt>
                <c:pt idx="2">
                  <c:v>14</c:v>
                </c:pt>
                <c:pt idx="3">
                  <c:v>17</c:v>
                </c:pt>
                <c:pt idx="4">
                  <c:v>15</c:v>
                </c:pt>
                <c:pt idx="5">
                  <c:v>5</c:v>
                </c:pt>
              </c:numCache>
            </c:numRef>
          </c:val>
        </c:ser>
        <c:ser>
          <c:idx val="6"/>
          <c:order val="4"/>
          <c:tx>
            <c:strRef>
              <c:f>Sheet1!$A$9</c:f>
              <c:strCache>
                <c:ptCount val="1"/>
                <c:pt idx="0">
                  <c:v>Kevät 2013 (n=524)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Käyttelytilillä</c:v>
                </c:pt>
                <c:pt idx="1">
                  <c:v>Säästö-, sijoitus- tai muulla pankkitilillä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Loma-asunnossa</c:v>
                </c:pt>
                <c:pt idx="5">
                  <c:v>Sijoitusasunnon muodossa</c:v>
                </c:pt>
              </c:strCache>
            </c:strRef>
          </c:cat>
          <c:val>
            <c:numRef>
              <c:f>Sheet1!$B$9:$G$9</c:f>
              <c:numCache>
                <c:formatCode>General</c:formatCode>
                <c:ptCount val="6"/>
                <c:pt idx="0">
                  <c:v>38</c:v>
                </c:pt>
                <c:pt idx="1">
                  <c:v>46</c:v>
                </c:pt>
                <c:pt idx="2">
                  <c:v>16</c:v>
                </c:pt>
                <c:pt idx="3">
                  <c:v>16</c:v>
                </c:pt>
                <c:pt idx="4">
                  <c:v>14</c:v>
                </c:pt>
                <c:pt idx="5">
                  <c:v>7</c:v>
                </c:pt>
              </c:numCache>
            </c:numRef>
          </c:val>
        </c:ser>
        <c:ser>
          <c:idx val="7"/>
          <c:order val="5"/>
          <c:tx>
            <c:strRef>
              <c:f>Sheet1!$A$10</c:f>
              <c:strCache>
                <c:ptCount val="1"/>
                <c:pt idx="0">
                  <c:v>Kevät 2014 (n=522)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Käyttelytilillä</c:v>
                </c:pt>
                <c:pt idx="1">
                  <c:v>Säästö-, sijoitus- tai muulla pankkitilillä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Loma-asunnossa</c:v>
                </c:pt>
                <c:pt idx="5">
                  <c:v>Sijoitusasunnon muodossa</c:v>
                </c:pt>
              </c:strCache>
            </c:strRef>
          </c:cat>
          <c:val>
            <c:numRef>
              <c:f>Sheet1!$B$10:$G$10</c:f>
              <c:numCache>
                <c:formatCode>General</c:formatCode>
                <c:ptCount val="6"/>
                <c:pt idx="0">
                  <c:v>45</c:v>
                </c:pt>
                <c:pt idx="1">
                  <c:v>40</c:v>
                </c:pt>
                <c:pt idx="2">
                  <c:v>22</c:v>
                </c:pt>
                <c:pt idx="3">
                  <c:v>21</c:v>
                </c:pt>
                <c:pt idx="4">
                  <c:v>16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7050240"/>
        <c:axId val="37051776"/>
      </c:barChart>
      <c:catAx>
        <c:axId val="37050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70517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0517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370502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53"/>
          <c:y val="0.86763137521479772"/>
          <c:w val="0.52739419590925118"/>
          <c:h val="9.5525217621178632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33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1"/>
          <c:order val="0"/>
          <c:tx>
            <c:strRef>
              <c:f>Sheet1!$A$12</c:f>
              <c:strCache>
                <c:ptCount val="1"/>
                <c:pt idx="0">
                  <c:v>65-69 -vuotiaat (n=175)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Käyttelytilillä</c:v>
                </c:pt>
                <c:pt idx="1">
                  <c:v>Säästö-, sijoitus- tai muulla pankkitilillä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Loma-asunnossa</c:v>
                </c:pt>
                <c:pt idx="5">
                  <c:v>Sijoitusasunnon muodossa</c:v>
                </c:pt>
              </c:strCache>
            </c:strRef>
          </c:cat>
          <c:val>
            <c:numRef>
              <c:f>Sheet1!$B$12:$G$12</c:f>
              <c:numCache>
                <c:formatCode>General</c:formatCode>
                <c:ptCount val="6"/>
                <c:pt idx="0">
                  <c:v>43</c:v>
                </c:pt>
                <c:pt idx="1">
                  <c:v>40</c:v>
                </c:pt>
                <c:pt idx="2">
                  <c:v>24</c:v>
                </c:pt>
                <c:pt idx="3">
                  <c:v>23</c:v>
                </c:pt>
                <c:pt idx="4">
                  <c:v>17</c:v>
                </c:pt>
                <c:pt idx="5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Sheet1!$A$13</c:f>
              <c:strCache>
                <c:ptCount val="1"/>
                <c:pt idx="0">
                  <c:v>70-74 -vuotiaat (n=141)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Käyttelytilillä</c:v>
                </c:pt>
                <c:pt idx="1">
                  <c:v>Säästö-, sijoitus- tai muulla pankkitilillä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Loma-asunnossa</c:v>
                </c:pt>
                <c:pt idx="5">
                  <c:v>Sijoitusasunnon muodossa</c:v>
                </c:pt>
              </c:strCache>
            </c:strRef>
          </c:cat>
          <c:val>
            <c:numRef>
              <c:f>Sheet1!$B$13:$G$13</c:f>
              <c:numCache>
                <c:formatCode>General</c:formatCode>
                <c:ptCount val="6"/>
                <c:pt idx="0">
                  <c:v>48</c:v>
                </c:pt>
                <c:pt idx="1">
                  <c:v>42</c:v>
                </c:pt>
                <c:pt idx="2">
                  <c:v>25</c:v>
                </c:pt>
                <c:pt idx="3">
                  <c:v>22</c:v>
                </c:pt>
                <c:pt idx="4">
                  <c:v>22</c:v>
                </c:pt>
                <c:pt idx="5">
                  <c:v>13</c:v>
                </c:pt>
              </c:numCache>
            </c:numRef>
          </c:val>
        </c:ser>
        <c:ser>
          <c:idx val="1"/>
          <c:order val="2"/>
          <c:tx>
            <c:strRef>
              <c:f>Sheet1!$A$14</c:f>
              <c:strCache>
                <c:ptCount val="1"/>
                <c:pt idx="0">
                  <c:v>75-79 -vuotiaat (n=106)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Käyttelytilillä</c:v>
                </c:pt>
                <c:pt idx="1">
                  <c:v>Säästö-, sijoitus- tai muulla pankkitilillä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Loma-asunnossa</c:v>
                </c:pt>
                <c:pt idx="5">
                  <c:v>Sijoitusasunnon muodossa</c:v>
                </c:pt>
              </c:strCache>
            </c:strRef>
          </c:cat>
          <c:val>
            <c:numRef>
              <c:f>Sheet1!$B$14:$G$14</c:f>
              <c:numCache>
                <c:formatCode>General</c:formatCode>
                <c:ptCount val="6"/>
                <c:pt idx="0">
                  <c:v>49</c:v>
                </c:pt>
                <c:pt idx="1">
                  <c:v>42</c:v>
                </c:pt>
                <c:pt idx="2">
                  <c:v>21</c:v>
                </c:pt>
                <c:pt idx="3">
                  <c:v>21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ser>
          <c:idx val="2"/>
          <c:order val="3"/>
          <c:tx>
            <c:strRef>
              <c:f>Sheet1!$A$15</c:f>
              <c:strCache>
                <c:ptCount val="1"/>
                <c:pt idx="0">
                  <c:v>80-85 -vuotiaat (n=100)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Käyttelytilillä</c:v>
                </c:pt>
                <c:pt idx="1">
                  <c:v>Säästö-, sijoitus- tai muulla pankkitilillä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Loma-asunnossa</c:v>
                </c:pt>
                <c:pt idx="5">
                  <c:v>Sijoitusasunnon muodossa</c:v>
                </c:pt>
              </c:strCache>
            </c:strRef>
          </c:cat>
          <c:val>
            <c:numRef>
              <c:f>Sheet1!$B$15:$G$15</c:f>
              <c:numCache>
                <c:formatCode>0</c:formatCode>
                <c:ptCount val="6"/>
                <c:pt idx="0" formatCode="General">
                  <c:v>40</c:v>
                </c:pt>
                <c:pt idx="1">
                  <c:v>35</c:v>
                </c:pt>
                <c:pt idx="2">
                  <c:v>15</c:v>
                </c:pt>
                <c:pt idx="3" formatCode="General">
                  <c:v>16</c:v>
                </c:pt>
                <c:pt idx="4" formatCode="General">
                  <c:v>9</c:v>
                </c:pt>
                <c:pt idx="5" formatCode="General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7099776"/>
        <c:axId val="37117952"/>
      </c:barChart>
      <c:catAx>
        <c:axId val="37099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71179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1179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3709977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64"/>
          <c:y val="0.86763137521479783"/>
          <c:w val="0.52681020634407383"/>
          <c:h val="9.6397401763628501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44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Aikoo säästää/sijoittaa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Sheet1!$B$1:$P$1</c:f>
              <c:strCache>
                <c:ptCount val="15"/>
                <c:pt idx="0">
                  <c:v>KAIKKI</c:v>
                </c:pt>
                <c:pt idx="1">
                  <c:v>Kevät 2006 (n=478)</c:v>
                </c:pt>
                <c:pt idx="2">
                  <c:v>Kevät 2007 (n=483)</c:v>
                </c:pt>
                <c:pt idx="3">
                  <c:v>Kevät 2008 (n=489)</c:v>
                </c:pt>
                <c:pt idx="4">
                  <c:v>Kevät 2009 (n=487)</c:v>
                </c:pt>
                <c:pt idx="5">
                  <c:v>Kevät 2010 (n=493)</c:v>
                </c:pt>
                <c:pt idx="6">
                  <c:v>Kevät 2011 (n=488)</c:v>
                </c:pt>
                <c:pt idx="7">
                  <c:v>Kevät 2012 (n=492)</c:v>
                </c:pt>
                <c:pt idx="8">
                  <c:v>Kevät 2013 (n=524)</c:v>
                </c:pt>
                <c:pt idx="9">
                  <c:v>Kevät 2014 (n=522)</c:v>
                </c:pt>
                <c:pt idx="10">
                  <c:v>IKÄRYHMÄ</c:v>
                </c:pt>
                <c:pt idx="11">
                  <c:v>65-69 -vuotiaat (n=175)</c:v>
                </c:pt>
                <c:pt idx="12">
                  <c:v>70-74 -vuotiaat (n=141)</c:v>
                </c:pt>
                <c:pt idx="13">
                  <c:v>75-79 -vuotiaat (n=106)</c:v>
                </c:pt>
                <c:pt idx="14">
                  <c:v>80-85 -vuotiaat (n=100)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1">
                  <c:v>18</c:v>
                </c:pt>
                <c:pt idx="2">
                  <c:v>27</c:v>
                </c:pt>
                <c:pt idx="3">
                  <c:v>24</c:v>
                </c:pt>
                <c:pt idx="4">
                  <c:v>33</c:v>
                </c:pt>
                <c:pt idx="5">
                  <c:v>39</c:v>
                </c:pt>
                <c:pt idx="6">
                  <c:v>30</c:v>
                </c:pt>
                <c:pt idx="7">
                  <c:v>34</c:v>
                </c:pt>
                <c:pt idx="8">
                  <c:v>34</c:v>
                </c:pt>
                <c:pt idx="9">
                  <c:v>31</c:v>
                </c:pt>
                <c:pt idx="11">
                  <c:v>34</c:v>
                </c:pt>
                <c:pt idx="12">
                  <c:v>36</c:v>
                </c:pt>
                <c:pt idx="13">
                  <c:v>29</c:v>
                </c:pt>
                <c:pt idx="14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7190656"/>
        <c:axId val="37192448"/>
      </c:barChart>
      <c:catAx>
        <c:axId val="37190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71924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19244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19065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44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Sheet1!$A$5</c:f>
              <c:strCache>
                <c:ptCount val="1"/>
                <c:pt idx="0">
                  <c:v>Kevät 2009 (n=487)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17</c:v>
                </c:pt>
                <c:pt idx="1">
                  <c:v>9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4"/>
          <c:order val="1"/>
          <c:tx>
            <c:strRef>
              <c:f>Sheet1!$A$6</c:f>
              <c:strCache>
                <c:ptCount val="1"/>
                <c:pt idx="0">
                  <c:v>Kevät 2010 (n=493)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5"/>
          <c:order val="2"/>
          <c:tx>
            <c:strRef>
              <c:f>Sheet1!$A$7</c:f>
              <c:strCache>
                <c:ptCount val="1"/>
                <c:pt idx="0">
                  <c:v>Kevät 2011 (n=488)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6"/>
          <c:order val="3"/>
          <c:tx>
            <c:strRef>
              <c:f>Sheet1!$A$8</c:f>
              <c:strCache>
                <c:ptCount val="1"/>
                <c:pt idx="0">
                  <c:v>Kevät 2012 (n=492)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7"/>
          <c:order val="4"/>
          <c:tx>
            <c:strRef>
              <c:f>Sheet1!$A$9</c:f>
              <c:strCache>
                <c:ptCount val="1"/>
                <c:pt idx="0">
                  <c:v>Kevät 2013 (n=524)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19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8"/>
          <c:order val="5"/>
          <c:tx>
            <c:strRef>
              <c:f>Sheet1!$A$10</c:f>
              <c:strCache>
                <c:ptCount val="1"/>
                <c:pt idx="0">
                  <c:v>Kevät 2014 (n=522)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16</c:v>
                </c:pt>
                <c:pt idx="1">
                  <c:v>11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7275136"/>
        <c:axId val="37276672"/>
      </c:barChart>
      <c:catAx>
        <c:axId val="37275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7276672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7276672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72751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75"/>
          <c:y val="0.86763137521479794"/>
          <c:w val="0.52784443655341695"/>
          <c:h val="9.5525217621178632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55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65-69 -vuotiaat (n=175)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</c:strCache>
            </c:strRef>
          </c:cat>
          <c:val>
            <c:numRef>
              <c:f>Sheet1!$B$12:$E$12</c:f>
              <c:numCache>
                <c:formatCode>General</c:formatCode>
                <c:ptCount val="4"/>
                <c:pt idx="0">
                  <c:v>15</c:v>
                </c:pt>
                <c:pt idx="1">
                  <c:v>11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70-74 -vuotiaat (n=141)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</c:strCache>
            </c:strRef>
          </c:cat>
          <c:val>
            <c:numRef>
              <c:f>Sheet1!$B$13:$E$13</c:f>
              <c:numCache>
                <c:formatCode>General</c:formatCode>
                <c:ptCount val="4"/>
                <c:pt idx="0">
                  <c:v>23</c:v>
                </c:pt>
                <c:pt idx="1">
                  <c:v>11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Sheet1!$A$14</c:f>
              <c:strCache>
                <c:ptCount val="1"/>
                <c:pt idx="0">
                  <c:v>75-79 -vuotiaat (n=106)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</c:strCache>
            </c:strRef>
          </c:cat>
          <c:val>
            <c:numRef>
              <c:f>Sheet1!$B$14:$E$14</c:f>
              <c:numCache>
                <c:formatCode>General</c:formatCode>
                <c:ptCount val="4"/>
                <c:pt idx="0">
                  <c:v>11</c:v>
                </c:pt>
                <c:pt idx="1">
                  <c:v>15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Sheet1!$A$15</c:f>
              <c:strCache>
                <c:ptCount val="1"/>
                <c:pt idx="0">
                  <c:v>80-85 -vuotiaat (n=100)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 formatCode="0">
                  <c:v>11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8758272"/>
        <c:axId val="38759808"/>
      </c:barChart>
      <c:catAx>
        <c:axId val="387582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8759808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8759808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875827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86"/>
          <c:y val="0.86763137521479805"/>
          <c:w val="0.52681020634407383"/>
          <c:h val="9.63974017636285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36BB-4BDA-E548-B9D6-2E26363761C0}" type="datetime1">
              <a:rPr lang="fi-FI"/>
              <a:pPr/>
              <a:t>26.4.2016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13F1-66D4-7148-8BA3-D21D1538B95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902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6B3D4-0EBC-FE4F-9A01-9FD400D2C6C7}" type="datetime1">
              <a:rPr lang="fi-FI"/>
              <a:pPr/>
              <a:t>26.4.2016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BEFDC-B6AE-5E4B-925E-95A1C650118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2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29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34</a:t>
            </a:fld>
            <a:endParaRPr lang="fi-F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35</a:t>
            </a:fld>
            <a:endParaRPr 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36</a:t>
            </a:fld>
            <a:endParaRPr lang="fi-F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37</a:t>
            </a:fld>
            <a:endParaRPr lang="fi-F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38</a:t>
            </a:fld>
            <a:endParaRPr lang="fi-F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39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40</a:t>
            </a:fld>
            <a:endParaRPr lang="fi-FI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41</a:t>
            </a:fld>
            <a:endParaRPr lang="fi-FI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42</a:t>
            </a:fld>
            <a:endParaRPr lang="fi-FI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43</a:t>
            </a:fld>
            <a:endParaRPr lang="fi-FI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OTSIKKO</a:t>
            </a:r>
            <a:br>
              <a:rPr lang="fi-FI"/>
            </a:br>
            <a:r>
              <a:rPr lang="fi-FI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Paikka</a:t>
            </a:r>
          </a:p>
          <a:p>
            <a:r>
              <a:rPr lang="fi-FI"/>
              <a:t>Päivämäärä, aika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F5E62"/>
                </a:solidFill>
                <a:effectLst/>
                <a:uLnTx/>
                <a:uFillTx/>
                <a:latin typeface="+mj-lt"/>
                <a:ea typeface="+mn-ea"/>
                <a:cs typeface="Palatino"/>
              </a:rPr>
              <a:t>Senioreiden säästäminen ja maksutavat 2014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F5E62"/>
              </a:solidFill>
              <a:effectLst/>
              <a:uLnTx/>
              <a:uFillTx/>
              <a:latin typeface="+mj-lt"/>
              <a:ea typeface="+mn-ea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F5E62"/>
                </a:solidFill>
                <a:effectLst/>
                <a:uLnTx/>
                <a:uFillTx/>
                <a:latin typeface="+mj-lt"/>
                <a:ea typeface="+mn-ea"/>
                <a:cs typeface="Palatino"/>
              </a:rPr>
              <a:t>Senioreiden säästäminen ja maksutavat 2014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F5E62"/>
              </a:solidFill>
              <a:effectLst/>
              <a:uLnTx/>
              <a:uFillTx/>
              <a:latin typeface="+mj-lt"/>
              <a:ea typeface="+mn-ea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F5E62"/>
                </a:solidFill>
                <a:effectLst/>
                <a:uLnTx/>
                <a:uFillTx/>
                <a:latin typeface="+mj-lt"/>
                <a:ea typeface="+mn-ea"/>
                <a:cs typeface="Palatino"/>
              </a:rPr>
              <a:t>Senioreiden säästäminen ja maksutavat 2014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F5E62"/>
              </a:solidFill>
              <a:effectLst/>
              <a:uLnTx/>
              <a:uFillTx/>
              <a:latin typeface="+mj-lt"/>
              <a:ea typeface="+mn-ea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r>
              <a:rPr lang="fi-FI" dirty="0" smtClean="0"/>
              <a:t>Senioreiden säästäminen ja maksutavat 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r>
              <a:rPr lang="fi-FI" dirty="0" smtClean="0"/>
              <a:t>Senioreiden säästäminen ja maksutavat 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title</a:t>
            </a:r>
            <a:br>
              <a:rPr lang="fi-FI"/>
            </a:br>
            <a:r>
              <a:rPr lang="fi-FI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Name, title</a:t>
            </a:r>
          </a:p>
          <a:p>
            <a:r>
              <a:rPr lang="fi-FI"/>
              <a:t>Place</a:t>
            </a:r>
          </a:p>
          <a:p>
            <a:r>
              <a:rPr lang="fi-FI"/>
              <a:t>Date, time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K_ppt_majakka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79388" y="3009900"/>
            <a:ext cx="8785225" cy="9302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79388" y="195263"/>
            <a:ext cx="8785225" cy="27257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11" descr="tunnus 1_tom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6113" y="5029200"/>
            <a:ext cx="698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K_logo_tomi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6172200"/>
            <a:ext cx="3175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7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3500" y="32099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179388" y="190500"/>
            <a:ext cx="8785225" cy="936625"/>
          </a:xfrm>
          <a:prstGeom prst="rect">
            <a:avLst/>
          </a:prstGeom>
          <a:solidFill>
            <a:srgbClr val="A29B6C"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kern="0"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titel</a:t>
            </a:r>
            <a:br>
              <a:rPr lang="fi-FI"/>
            </a:br>
            <a:r>
              <a:rPr lang="fi-FI"/>
              <a:t>HÄR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Namn, titel</a:t>
            </a:r>
          </a:p>
          <a:p>
            <a:r>
              <a:rPr lang="fi-FI"/>
              <a:t>Plats</a:t>
            </a:r>
          </a:p>
          <a:p>
            <a:r>
              <a:rPr lang="fi-FI"/>
              <a:t>Datum, tid</a:t>
            </a:r>
          </a:p>
        </p:txBody>
      </p:sp>
      <p:sp>
        <p:nvSpPr>
          <p:cNvPr id="8" name="Suorakulmio 7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F5E62"/>
                </a:solidFill>
                <a:effectLst/>
                <a:uLnTx/>
                <a:uFillTx/>
                <a:latin typeface="+mj-lt"/>
                <a:ea typeface="+mn-ea"/>
                <a:cs typeface="Palatino"/>
              </a:rPr>
              <a:t>Senioreiden säästäminen ja maksutavat 2014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F5E62"/>
              </a:solidFill>
              <a:effectLst/>
              <a:uLnTx/>
              <a:uFillTx/>
              <a:latin typeface="+mj-lt"/>
              <a:ea typeface="+mn-ea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F5E62"/>
                </a:solidFill>
                <a:effectLst/>
                <a:uLnTx/>
                <a:uFillTx/>
                <a:latin typeface="+mj-lt"/>
                <a:ea typeface="+mn-ea"/>
                <a:cs typeface="Palatino"/>
              </a:rPr>
              <a:t>Senioreiden säästäminen ja maksutavat 2014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F5E62"/>
              </a:solidFill>
              <a:effectLst/>
              <a:uLnTx/>
              <a:uFillTx/>
              <a:latin typeface="+mj-lt"/>
              <a:ea typeface="+mn-ea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5F5E62"/>
                </a:solidFill>
                <a:effectLst/>
                <a:uLnTx/>
                <a:uFillTx/>
                <a:latin typeface="+mj-lt"/>
                <a:ea typeface="+mn-ea"/>
                <a:cs typeface="Palatino"/>
              </a:rPr>
              <a:t>Senioreiden säästäminen ja maksutavat 2014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5F5E62"/>
              </a:solidFill>
              <a:effectLst/>
              <a:uLnTx/>
              <a:uFillTx/>
              <a:latin typeface="+mj-lt"/>
              <a:ea typeface="+mn-ea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r>
              <a:rPr lang="fi-FI" dirty="0" smtClean="0"/>
              <a:t>Senioreiden säästäminen ja maksutavat 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r>
              <a:rPr lang="fi-FI" dirty="0" smtClean="0"/>
              <a:t>Senioreiden säästäminen ja maksutavat 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r>
              <a:rPr lang="fi-FI" dirty="0" smtClean="0"/>
              <a:t>Senioreiden säästäminen ja maksutavat 2014</a:t>
            </a:r>
            <a:endParaRPr lang="fi-FI" dirty="0"/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37138" y="1253952"/>
            <a:ext cx="2518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 smtClean="0">
                <a:solidFill>
                  <a:schemeClr val="bg1">
                    <a:lumMod val="50000"/>
                  </a:schemeClr>
                </a:solidFill>
              </a:rPr>
              <a:t>Senioreiden säästäminen ja maksutavat 2014</a:t>
            </a:r>
            <a:endParaRPr lang="fi-FI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1339200"/>
            <a:ext cx="8382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53336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r>
              <a:rPr lang="fi-FI" dirty="0" smtClean="0"/>
              <a:t>Senioreiden säästäminen ja maksutavat 2014</a:t>
            </a:r>
            <a:endParaRPr lang="fi-FI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23850" y="9000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xtBox 7"/>
          <p:cNvSpPr txBox="1"/>
          <p:nvPr/>
        </p:nvSpPr>
        <p:spPr>
          <a:xfrm>
            <a:off x="1043608" y="6459379"/>
            <a:ext cx="720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120417-C1C7-4801-8E1C-70EFB633E335}" type="slidenum">
              <a:rPr lang="fi-FI" sz="1000" b="1" i="0" smtClean="0">
                <a:solidFill>
                  <a:schemeClr val="accent1"/>
                </a:solidFill>
              </a:rPr>
              <a:pPr/>
              <a:t>‹#›</a:t>
            </a:fld>
            <a:endParaRPr lang="fi-FI" sz="1000" b="1" i="0" dirty="0" smtClean="0">
              <a:solidFill>
                <a:schemeClr val="accent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82" y="6069505"/>
            <a:ext cx="419682" cy="576000"/>
          </a:xfrm>
          <a:prstGeom prst="rect">
            <a:avLst/>
          </a:prstGeom>
        </p:spPr>
      </p:pic>
      <p:pic>
        <p:nvPicPr>
          <p:cNvPr id="8" name="Kuva 7" descr="IRO_2_2013.jpg"/>
          <p:cNvPicPr>
            <a:picLocks noChangeAspect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>
          <a:xfrm>
            <a:off x="107504" y="6237312"/>
            <a:ext cx="698711" cy="504000"/>
          </a:xfrm>
          <a:prstGeom prst="rect">
            <a:avLst/>
          </a:prstGeom>
        </p:spPr>
      </p:pic>
      <p:sp>
        <p:nvSpPr>
          <p:cNvPr id="12" name="Tekstikehys 11"/>
          <p:cNvSpPr txBox="1"/>
          <p:nvPr userDrawn="1"/>
        </p:nvSpPr>
        <p:spPr>
          <a:xfrm>
            <a:off x="395288" y="1037928"/>
            <a:ext cx="2518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 smtClean="0">
                <a:solidFill>
                  <a:schemeClr val="bg1">
                    <a:lumMod val="50000"/>
                  </a:schemeClr>
                </a:solidFill>
              </a:rPr>
              <a:t>Senioreiden säästäminen ja maksutavat 2014</a:t>
            </a:r>
            <a:endParaRPr lang="fi-FI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6" r:id="rId9"/>
    <p:sldLayoutId id="2147483670" r:id="rId10"/>
    <p:sldLayoutId id="2147483671" r:id="rId11"/>
    <p:sldLayoutId id="2147483672" r:id="rId12"/>
    <p:sldLayoutId id="2147483673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4" r:id="rId23"/>
    <p:sldLayoutId id="214748367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1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8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2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9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55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9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429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395AA8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842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5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Senioreiden säästäminen </a:t>
            </a:r>
            <a:r>
              <a:rPr lang="fi-FI" dirty="0" smtClean="0"/>
              <a:t>ja maksutavat 2014</a:t>
            </a:r>
            <a:endParaRPr lang="fi-FI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fi-FI" dirty="0" smtClean="0"/>
              <a:t>15.5.2014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AIKOO SÄÄSTÄÄ TAI SIJOITTAA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Aiotteko seuraavien 12 kuukauden aikana säästää tai sijoittaa varoja?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  <a:tabLst>
                <a:tab pos="85725" algn="l"/>
              </a:tabLst>
            </a:pPr>
            <a:r>
              <a:rPr lang="fi-FI" sz="1100" dirty="0" err="1" smtClean="0"/>
              <a:t>kyllä-osuudet</a:t>
            </a:r>
            <a:r>
              <a:rPr lang="fi-FI" sz="1100" dirty="0" smtClean="0"/>
              <a:t> - </a:t>
            </a:r>
            <a:r>
              <a:rPr lang="fi-FI" sz="1100" b="0" dirty="0" smtClean="0">
                <a:solidFill>
                  <a:schemeClr val="tx1"/>
                </a:solidFill>
              </a:rPr>
              <a:t>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AIOTUT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seuraavista kohteista aiotte säästää tai sijoittaa?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AIOTUT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seuraavista kohteista aiotte säästää tai sijoittaa?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ikäryhmittäin 2014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ASIOIHIN TAI TARKOITUKSEEN AIKOO KÄYTTÄÄ            SÄÄSTÖJÄ TAI SIJOITUKSIA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Minkälaisiin asioihin tai tarkoitukseen aiotte käyttää säästöjänne tai sijoituksianne?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40421"/>
            <a:ext cx="4808538" cy="36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% niistä, joilla säästöjä/sijoituksia tai jotka aikovat säästää/sijoittaa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ASIOIHIN TAI TARKOITUKSEEN AIKOO KÄYTTÄÄ            SÄÄSTÖJÄ TAI SIJOITUKSIA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Minkälaisiin asioihin tai tarkoitukseen aiotte käyttää säästöjänne tai sijoituksianne?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49" y="1340421"/>
            <a:ext cx="5708649" cy="36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% niistä, joilla säästöjä/sijoituksia tai jotka aikovat säästää/sijoittaa ikäryhmittäin 2014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ikäryhmittäin 2014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ikäryhmittäin 2014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TALOUDEN JA RISKIT JA NIIHIN VARAUTUMINEN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Raha-asioiden suunnitteleminen ja nykyinen Rahatilanne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LIITTYVÄT RISKITEKIJÄT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Luettelen vielä joitakin omaan talouteenne mahdollisesti liittyviä riskitekijöitä.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Sanokaa kunkin kohdalla koetteko te sen uhkaavan omaa taloudellista tilannettanne. 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905622" y="2644775"/>
            <a:ext cx="2492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b="1" u="sng" dirty="0" smtClean="0">
                <a:solidFill>
                  <a:schemeClr val="tx1"/>
                </a:solidFill>
              </a:rPr>
              <a:t>Josta yksittäisten riskien osuudet:</a:t>
            </a:r>
            <a:endParaRPr lang="fi-FI" sz="11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ikäryhmittäin 2014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LIITTYVÄT RISKITEKIJÄT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Luettelen vielä joitakin omaan talouteenne mahdollisesti liittyviä riskitekijöitä.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Sanokaa kunkin kohdalla koetteko te sen uhkaavan omaa taloudellista tilannettanne. 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905622" y="2644775"/>
            <a:ext cx="2492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b="1" u="sng" dirty="0" smtClean="0">
                <a:solidFill>
                  <a:schemeClr val="tx1"/>
                </a:solidFill>
              </a:rPr>
              <a:t>Josta yksittäisten riskien osuudet:</a:t>
            </a:r>
            <a:endParaRPr lang="fi-FI" sz="11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382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kokevat riskien uhkaavan ja ovat varautuneet riskeihin jotenkin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LIITTYVIIN RISKITEKIJÖIHIN VARAUTUMINEN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olette varautunut näihin omaa talouttanne koskeviin mahdollisiin riskitekijöihin?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MAKSUTAVAT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INTERNETIN KÄYTTÄJÄT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Käytättekö Internetiä?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1672059" y="1492249"/>
            <a:ext cx="45561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, 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/>
        </p:nvGraphicFramePr>
        <p:xfrm>
          <a:off x="6156176" y="1768475"/>
          <a:ext cx="2592287" cy="24526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58159"/>
                <a:gridCol w="567064"/>
                <a:gridCol w="567064"/>
              </a:tblGrid>
              <a:tr h="520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 smtClean="0"/>
                        <a:t>Käyttää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 smtClean="0"/>
                        <a:t>Internetiä %</a:t>
                      </a:r>
                      <a:endParaRPr lang="fi-FI" sz="1100" b="1" dirty="0"/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/>
                        <a:t>Kevät 2013</a:t>
                      </a:r>
                      <a:endParaRPr lang="fi-FI" sz="1100" dirty="0"/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/>
                        <a:t>Kevät 2014</a:t>
                      </a:r>
                      <a:endParaRPr lang="fi-FI" sz="1100" dirty="0"/>
                    </a:p>
                  </a:txBody>
                  <a:tcPr marL="72000" marR="72000" marT="0" marB="72000" anchor="b"/>
                </a:tc>
              </a:tr>
              <a:tr h="483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/>
                        <a:t>65 - 69 -vuotiaista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74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77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/>
                        <a:t>70 - 74 -vuotiaista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66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67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lang="fi-FI" sz="11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- 79 -vuotiaista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80 - 85 -vuotiaista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TAVALLISIMMAT LASKUNMAKSUTAVAT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025"/>
          <p:cNvSpPr txBox="1">
            <a:spLocks noChangeArrowheads="1"/>
          </p:cNvSpPr>
          <p:nvPr/>
        </p:nvSpPr>
        <p:spPr bwMode="auto">
          <a:xfrm>
            <a:off x="334969" y="5893446"/>
            <a:ext cx="4669079" cy="27185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*) e-laskulla lisätty </a:t>
            </a: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vuonna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2014, </a:t>
            </a:r>
            <a:endParaRPr lang="fi-FI" sz="1000" b="0" i="0" u="none" strike="noStrike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defRPr sz="1000"/>
            </a:pP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aiemmin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pelkästään verkkopankissa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ikäryhmittäin 2014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TAVALLISIMMAT LASKUNMAKSUTAVAT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KÄYTETYT LASKUNMAKSUTAVAT YHTEENSÄ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 Mitä muita laskunmaksutapoja käytätte?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25"/>
          <p:cNvSpPr txBox="1">
            <a:spLocks noChangeArrowheads="1"/>
          </p:cNvSpPr>
          <p:nvPr/>
        </p:nvSpPr>
        <p:spPr bwMode="auto">
          <a:xfrm>
            <a:off x="334969" y="5893446"/>
            <a:ext cx="4669079" cy="27185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*) e-laskulla lisätty </a:t>
            </a: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vuonna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2014, </a:t>
            </a:r>
            <a:endParaRPr lang="fi-FI" sz="1000" b="0" i="0" u="none" strike="noStrike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defRPr sz="1000"/>
            </a:pP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aiemmin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pelkästään verkkopankissa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ikäryhmittäin 2014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KÄYTETYT LASKUNMAKSUTAVAT YHTEENSÄ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 Mitä muita laskunmaksutapoja käytätte?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(n=522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VERKKOPANKIN KÄYTTÖ 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maksatte laskuja Internetin kautta tai verkkopankissa, maksatteko TAVALLISIMMIN tietokoneella, taulutietokoneella/tabletilla vai matkapuhelimella?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muita maksutapoja käytätte?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PITKÄLLÄ AIKAVÄLILLÄ SUUNNITTELEE RAHA-ASIOITAAN</a:t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</a:t>
            </a:r>
            <a:r>
              <a:rPr lang="fi-FI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pitkällä aikavälillä yleensä suunnittelette raha-asioitanne?</a:t>
            </a: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ikäryhmittäin 2014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VERKKOPANKIN KÄYTTÖ 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maksatte laskuja Internetin kautta tai verkkopankissa, maksatteko TAVALLISIMMIN tietokoneella, taulutietokoneella/tabletilla vai matkapuhelimella?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muita maksutapoja käytätte?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SAAKO E-LASKUJA VERKKOPANKKIIN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Saatteko e-laskuja suoraan verkkopankkiinne?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57313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niistä, jotka maksavat laskuja verkkopankissa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00423" y="5903913"/>
            <a:ext cx="77777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i-FI" sz="1000" b="0" dirty="0">
                <a:solidFill>
                  <a:schemeClr val="tx1"/>
                </a:solidFill>
                <a:latin typeface="+mn-lt"/>
              </a:rPr>
              <a:t>*) </a:t>
            </a:r>
            <a:r>
              <a:rPr lang="fi-FI" sz="1000" b="0" dirty="0" err="1">
                <a:solidFill>
                  <a:schemeClr val="tx1"/>
                </a:solidFill>
                <a:latin typeface="+mn-lt"/>
              </a:rPr>
              <a:t>n=pieni</a:t>
            </a:r>
            <a:endParaRPr lang="fi-FI" sz="10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HALUAISIKO E-LASKUJA VERKKOPANKKIIN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Haluaisitteko e-laskuja suoraan verkkopankkiinne?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4076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laskuja verkkopankissa maksavista, jotka eivät vielä saa e-laskuja verkkopankkiinsa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E-LASKUJEN TUNTEMINEN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Tiedättekö, mikä on e-lasku?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E-LASKUJEN TUNTEMINEN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Tiedättekö, mikä on e-lasku?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niistä, jotka eivät saa e-laskuja tai eivät maksa laskuja verkkopankissa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PÄIVITTÄISTAVARAOSTOSTEN TAVALLISIN MAKSUTAPA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Millä tavalla maksatte tavallisimmin päivittäistavaraostoksenne?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396056" y="5837202"/>
            <a:ext cx="295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*) 2009 ja sitä aiemmin kysytty pankkikortilla      </a:t>
            </a:r>
          </a:p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**) 2009 ja sitä aiemmin kysytty yleisluottokortilla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ikäryhmittäin 2014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PÄIVITTÄISTAVARAOSTOSTEN TAVALLISIN MAKSUTAPA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Millä tavalla maksatte tavallisimmin päivittäistavaraostoksenne?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396056" y="5837202"/>
            <a:ext cx="295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*) 2009 ja sitä aiemmin kysytty pankkikortilla      </a:t>
            </a:r>
          </a:p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**) 2009 ja sitä aiemmin kysytty yleisluottokortilla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KÄTEISEN RAHAN NOSTAMINEN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AUTOMAATTIKÄYTTÖÖN SOVELTUVA MAKSUKORTTI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jokin automaattikäyttöön soveltuva pankin myöntämä maksukortti,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kuten pankkikortti tai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debitkortti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tai Visa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tai pankki- tai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debitkortin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 luottokortin yhdistelmä?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412800"/>
            <a:ext cx="5708650" cy="2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1100" b="0" dirty="0" smtClean="0">
                <a:solidFill>
                  <a:schemeClr val="tx1"/>
                </a:solidFill>
              </a:rPr>
              <a:t>% </a:t>
            </a:r>
            <a:r>
              <a:rPr lang="fi-FI" sz="1100" dirty="0" smtClean="0">
                <a:latin typeface="Arial" pitchFamily="34" charset="0"/>
                <a:cs typeface="Arial" pitchFamily="34" charset="0"/>
              </a:rPr>
              <a:t>niistä, joilla automaattikäyttöön soveltuva pankin myöntämä maksukortti </a:t>
            </a: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PANKIN MYÖNTÄMÄÄN MAKSUKORTTIIN LIITETTY LÄHIMAKSUOMINAISUUS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pankin myöntämään maksukorttiinne liitetty lähimaksuominaisuus?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NYKYINEN RAHATILANNE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</a:t>
            </a:r>
            <a:r>
              <a:rPr lang="fi-FI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seuraavista kuvaa nykyistä rahatilannettanne?</a:t>
            </a: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484808"/>
            <a:ext cx="5708650" cy="2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defRPr sz="1000"/>
            </a:pPr>
            <a:r>
              <a:rPr lang="fi-FI" sz="1100" b="0" dirty="0" smtClean="0">
                <a:solidFill>
                  <a:schemeClr val="tx1"/>
                </a:solidFill>
              </a:rPr>
              <a:t>% </a:t>
            </a:r>
            <a:r>
              <a:rPr lang="fi-FI" sz="1100" dirty="0" smtClean="0">
                <a:latin typeface="Arial" pitchFamily="34" charset="0"/>
                <a:cs typeface="Arial" pitchFamily="34" charset="0"/>
              </a:rPr>
              <a:t>niistä, joiden kortissa on lähimaksuominaisuus (n=37 vuonna 2014)</a:t>
            </a:r>
            <a:endParaRPr lang="fi-FI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Aft>
                <a:spcPts val="0"/>
              </a:spcAft>
            </a:pP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LÄHIMAKSUOMINAISUUDEN KÄYTTÄMINEN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koskaan käyttänyt korttinne lähimaksuominaisuutta?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TAVALLISIN KÄTEISEN NOSTOTAPA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nostatte tavallisimmin käteisen rahanne? 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KÄTEISEN NOSTOTAVAT YHTEENSÄ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nostatte tavallisimmin käteisen rahanne?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muualta nostatte käteistä rahaa ainakin joskus?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ikäryhmittäin 2014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KÄTEISEN NOSTOTAVAT YHTEENSÄ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nostatte tavallisimmin käteisen rahanne?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muualta nostatte käteistä rahaa ainakin joskus?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AINEISTON RAKENNE</a:t>
            </a:r>
            <a:endParaRPr lang="fi-FI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(n=522)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OMIEN MENOJEN SEURAAMINEN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Seuraatteko omia menojanne jollakin tavalla?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SÄÄSTÄMINEN JA SIJOITTAMINEN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SÄÄSTÖJÄ TAI SIJOITUKSIA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itsellänne tällä hetkellä säästettynä tai sijoitettuna varoja eri kohteisiin?         </a:t>
            </a: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Älkää laskeko mukaan mahdollista omassa käytössä olevaa omistusasuntoanne. Mikäli teillä on yhteistä omaisuutta puolisonne kanssa, ottakaa myös tämä huomioon.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NYKYISET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seuraavista kohteista teillä on säästöjä tai sijoituksia?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NYKYISET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seuraavista kohteista teillä on säästöjä tai sijoituksia?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ikäryhmittäin 2014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K_powerpoint_tyhjapohja_final">
  <a:themeElements>
    <a:clrScheme name="FKL EXCEL 2013 PINKKI">
      <a:dk1>
        <a:sysClr val="windowText" lastClr="000000"/>
      </a:dk1>
      <a:lt1>
        <a:sysClr val="window" lastClr="FFFFFF"/>
      </a:lt1>
      <a:dk2>
        <a:srgbClr val="F79646"/>
      </a:dk2>
      <a:lt2>
        <a:srgbClr val="EEECE1"/>
      </a:lt2>
      <a:accent1>
        <a:srgbClr val="395AA8"/>
      </a:accent1>
      <a:accent2>
        <a:srgbClr val="C15086"/>
      </a:accent2>
      <a:accent3>
        <a:srgbClr val="01B2E5"/>
      </a:accent3>
      <a:accent4>
        <a:srgbClr val="FDB930"/>
      </a:accent4>
      <a:accent5>
        <a:srgbClr val="8DCED2"/>
      </a:accent5>
      <a:accent6>
        <a:srgbClr val="777777"/>
      </a:accent6>
      <a:hlink>
        <a:srgbClr val="F79646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5ee646-ea04-4f20-bc3f-7bc06c32b2f8">FKIN-406-27</_dlc_DocId>
    <_dlc_DocIdUrl xmlns="c75ee646-ea04-4f20-bc3f-7bc06c32b2f8">
      <Url>http://majakka/tietopankki/_layouts/DocIdRedir.aspx?ID=FKIN-406-27</Url>
      <Description>FKIN-406-27</Description>
    </_dlc_DocIdUrl>
    <TaxCatchAll xmlns="30cc9ae6-eaf9-405e-9576-3522e3851cf9">
      <Value>21</Value>
      <Value>64</Value>
      <Value>27</Value>
      <Value>28</Value>
      <Value>49</Value>
    </TaxCatchAll>
    <FKLanguage xmlns="bc268a9e-ab94-4061-b089-7d438da856c6">Suomi</FKLanguage>
    <iff51723ad134fabb73ff8d5624dc83e xmlns="bc268a9e-ab94-4061-b089-7d438da856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iff51723ad134fabb73ff8d5624dc83e>
    <jcb8c2c059cc4620a5027833caea8309 xmlns="bc268a9e-ab94-4061-b089-7d438da856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Valmis</TermName>
          <TermId xmlns="http://schemas.microsoft.com/office/infopath/2007/PartnerControls">40aa8d17-dadd-4ab0-93da-3124749a5963</TermId>
        </TermInfo>
      </Terms>
    </jcb8c2c059cc4620a5027833caea8309>
    <d4cce8d21ff9456e86084380ad943dd9 xmlns="30cc9ae6-eaf9-405e-9576-3522e3851c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Finanssialan Keskusliitto</TermName>
          <TermId xmlns="http://schemas.microsoft.com/office/infopath/2007/PartnerControls">a986a8ab-0b81-4c11-8cfa-b7b758f01c9a</TermId>
        </TermInfo>
      </Terms>
    </d4cce8d21ff9456e86084380ad943dd9>
    <TaxKeywordTaxHTField xmlns="c75ee646-ea04-4f20-bc3f-7bc06c32b2f8">
      <Terms xmlns="http://schemas.microsoft.com/office/infopath/2007/PartnerControls"/>
    </TaxKeywordTaxHTField>
    <C_x0020_Lisätiedot xmlns="30cc9ae6-eaf9-405e-9576-3522e3851cf9" xsi:nil="true"/>
    <C_x0020_Asiakirjapvm xmlns="30cc9ae6-eaf9-405e-9576-3522e3851cf9">2014-05-20T21:00:00+00:00</C_x0020_Asiakirjapvm>
    <oe82443a33504593a5f0dd63f7b3bd7a xmlns="bc268a9e-ab94-4061-b089-7d438da856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Julkinen</TermName>
          <TermId xmlns="http://schemas.microsoft.com/office/infopath/2007/PartnerControls">0806a4a5-db6a-4fa4-8ed3-7457b5b4e8de</TermId>
        </TermInfo>
      </Terms>
    </oe82443a33504593a5f0dd63f7b3bd7a>
    <FKPublishDate xmlns="bc268a9e-ab94-4061-b089-7d438da856c6">2014-05-20T21:00:00+00:00</FKPublishDate>
    <cccb8d37394148e4afe9904da1fcb0fa xmlns="bc268a9e-ab94-4061-b089-7d438da856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pankki</TermName>
          <TermId xmlns="http://schemas.microsoft.com/office/infopath/2007/PartnerControls">f53a48c1-21f7-422c-be93-ed28fc23f5cc</TermId>
        </TermInfo>
      </Terms>
    </cccb8d37394148e4afe9904da1fcb0fa>
    <C_x0020_FK_x0020_vastuuhenkilö xmlns="30cc9ae6-eaf9-405e-9576-3522e3851cf9">
      <UserInfo>
        <DisplayName/>
        <AccountId xsi:nil="true"/>
        <AccountType/>
      </UserInfo>
    </C_x0020_FK_x0020_vastuuhenkilö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baa18-e8c3-4a96-b5df-b125792204c2">
      <Value>7</Value>
      <Value>78</Value>
    </TaxCatchAll>
    <FKLanguage xmlns="879095ad-9298-46b1-abb4-88acdd8ab572">Suomi</FKLanguage>
    <TaxKeywordTaxHTField xmlns="3f7baa18-e8c3-4a96-b5df-b125792204c2">
      <Terms xmlns="http://schemas.microsoft.com/office/infopath/2007/PartnerControls"/>
    </TaxKeywordTaxHTField>
    <FKPublishDate xmlns="879095ad-9298-46b1-abb4-88acdd8ab572">2014-05-20T21:00:00+00:00</FKPublishDate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pankki</TermName>
          <TermId xmlns="http://schemas.microsoft.com/office/infopath/2007/PartnerControls">f53a48c1-21f7-422c-be93-ed28fc23f5cc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Props1.xml><?xml version="1.0" encoding="utf-8"?>
<ds:datastoreItem xmlns:ds="http://schemas.openxmlformats.org/officeDocument/2006/customXml" ds:itemID="{0E646B6F-39E9-4CEF-B43C-8513F5AF11D6}"/>
</file>

<file path=customXml/itemProps2.xml><?xml version="1.0" encoding="utf-8"?>
<ds:datastoreItem xmlns:ds="http://schemas.openxmlformats.org/officeDocument/2006/customXml" ds:itemID="{FC8E146C-F29F-40AB-9A50-027C5B9BDA0F}"/>
</file>

<file path=customXml/itemProps3.xml><?xml version="1.0" encoding="utf-8"?>
<ds:datastoreItem xmlns:ds="http://schemas.openxmlformats.org/officeDocument/2006/customXml" ds:itemID="{06DB971E-4C83-4236-A79F-22D0E8670993}"/>
</file>

<file path=customXml/itemProps4.xml><?xml version="1.0" encoding="utf-8"?>
<ds:datastoreItem xmlns:ds="http://schemas.openxmlformats.org/officeDocument/2006/customXml" ds:itemID="{0E646B6F-39E9-4CEF-B43C-8513F5AF11D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</TotalTime>
  <Words>572</Words>
  <Application>Microsoft Office PowerPoint</Application>
  <PresentationFormat>Näytössä katseltava diaesitys (4:3)</PresentationFormat>
  <Paragraphs>179</Paragraphs>
  <Slides>44</Slides>
  <Notes>44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44</vt:i4>
      </vt:variant>
    </vt:vector>
  </HeadingPairs>
  <TitlesOfParts>
    <vt:vector size="45" baseType="lpstr">
      <vt:lpstr>FK_powerpoint_tyhjapohja_final</vt:lpstr>
      <vt:lpstr>Senioreiden säästäminen ja maksutavat 2014</vt:lpstr>
      <vt:lpstr>Raha-asioiden suunnitteleminen ja nykyinen Rahatilanne</vt:lpstr>
      <vt:lpstr>PowerPoint-esitys</vt:lpstr>
      <vt:lpstr>PowerPoint-esitys</vt:lpstr>
      <vt:lpstr>PowerPoint-esitys</vt:lpstr>
      <vt:lpstr>SÄÄSTÄMINEN JA SIJOITTAMINEN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TALOUDEN JA RISKIT JA NIIHIN VARAUTUMINEN</vt:lpstr>
      <vt:lpstr>PowerPoint-esitys</vt:lpstr>
      <vt:lpstr>PowerPoint-esitys</vt:lpstr>
      <vt:lpstr>PowerPoint-esitys</vt:lpstr>
      <vt:lpstr>MAKSUTAVAT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KÄTEISEN RAHAN NOSTAMINEN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Finanssialan Keskusliitto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Senioreiden säästäminen ja maksutavat 2014, esitysaineisto</dc:title>
  <dc:creator>Nissilä Heidi</dc:creator>
  <cp:keywords/>
  <cp:lastModifiedBy>Mannismäki Maija-Reetta</cp:lastModifiedBy>
  <cp:revision>455</cp:revision>
  <dcterms:created xsi:type="dcterms:W3CDTF">2012-04-02T08:05:30Z</dcterms:created>
  <dcterms:modified xsi:type="dcterms:W3CDTF">2016-04-26T12:49:20Z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48503b3b-b448-45ef-a734-c02bba26eb25</vt:lpwstr>
  </property>
  <property fmtid="{D5CDD505-2E9C-101B-9397-08002B2CF9AE}" pid="4" name="Tags">
    <vt:lpwstr/>
  </property>
  <property fmtid="{D5CDD505-2E9C-101B-9397-08002B2CF9AE}" pid="5" name="C Dokumentin tila">
    <vt:lpwstr>27;#Valmis|40aa8d17-dadd-4ab0-93da-3124749a5963</vt:lpwstr>
  </property>
  <property fmtid="{D5CDD505-2E9C-101B-9397-08002B2CF9AE}" pid="6" name="TaxKeyword">
    <vt:lpwstr/>
  </property>
  <property fmtid="{D5CDD505-2E9C-101B-9397-08002B2CF9AE}" pid="7" name="lfd56b04ee8141ed9d283e7c41bffbc1">
    <vt:lpwstr>Valmis|40aa8d17-dadd-4ab0-93da-3124749a5963</vt:lpwstr>
  </property>
  <property fmtid="{D5CDD505-2E9C-101B-9397-08002B2CF9AE}" pid="8" name="add80201e5284a229f17a141beda9441">
    <vt:lpwstr>maksujenvälitys|a5c3aa1f-851c-42bd-a813-c80c7b2bafb2</vt:lpwstr>
  </property>
  <property fmtid="{D5CDD505-2E9C-101B-9397-08002B2CF9AE}" pid="9" name="C Julkisuus">
    <vt:lpwstr>28;#Julkinen|0806a4a5-db6a-4fa4-8ed3-7457b5b4e8de</vt:lpwstr>
  </property>
  <property fmtid="{D5CDD505-2E9C-101B-9397-08002B2CF9AE}" pid="10" name="Julkaisupäivä">
    <vt:filetime>2015-11-01T22:00:00Z</vt:filetime>
  </property>
  <property fmtid="{D5CDD505-2E9C-101B-9397-08002B2CF9AE}" pid="11" name="jf4d10d556c14d3d80ab48606b66a97b">
    <vt:lpwstr>Julkinen|0806a4a5-db6a-4fa4-8ed3-7457b5b4e8de</vt:lpwstr>
  </property>
  <property fmtid="{D5CDD505-2E9C-101B-9397-08002B2CF9AE}" pid="12" name="Aihealue">
    <vt:lpwstr>25;#maksujenvälitys|a5c3aa1f-851c-42bd-a813-c80c7b2bafb2</vt:lpwstr>
  </property>
  <property fmtid="{D5CDD505-2E9C-101B-9397-08002B2CF9AE}" pid="13" name="pf14fcf289664115a5f157ecab3b3fc2">
    <vt:lpwstr>Tilastokuva|2627a176-78c0-4077-9543-04d7b02316a4</vt:lpwstr>
  </property>
  <property fmtid="{D5CDD505-2E9C-101B-9397-08002B2CF9AE}" pid="14" name="C Organisaatiot">
    <vt:lpwstr>21;#Finanssialan Keskusliitto|a986a8ab-0b81-4c11-8cfa-b7b758f01c9a</vt:lpwstr>
  </property>
  <property fmtid="{D5CDD505-2E9C-101B-9397-08002B2CF9AE}" pid="15" name="C_x0020_Organisaatiot">
    <vt:lpwstr>21;#Finanssialan Keskusliitto|a986a8ab-0b81-4c11-8cfa-b7b758f01c9a</vt:lpwstr>
  </property>
  <property fmtid="{D5CDD505-2E9C-101B-9397-08002B2CF9AE}" pid="16" name="e50be5253a3744d5844cb34c2bdeb852">
    <vt:lpwstr>säästäminen|36e43969-b46e-412e-9f51-de024467f1c4;maksutavat|c21037e7-ae60-43ad-b794-b83a818eb0b3;ikääntyneet|a019129c-2a70-41d7-9f04-c979b1c36f9f</vt:lpwstr>
  </property>
  <property fmtid="{D5CDD505-2E9C-101B-9397-08002B2CF9AE}" pid="17" name="C Asiasanat">
    <vt:lpwstr>29;#säästäminen|36e43969-b46e-412e-9f51-de024467f1c4;#30;#maksutavat|c21037e7-ae60-43ad-b794-b83a818eb0b3;#31;#ikääntyneet|a019129c-2a70-41d7-9f04-c979b1c36f9f</vt:lpwstr>
  </property>
  <property fmtid="{D5CDD505-2E9C-101B-9397-08002B2CF9AE}" pid="18" name="C FK Asiakirjatyyppi">
    <vt:lpwstr>26;#Tilastokuva|2627a176-78c0-4077-9543-04d7b02316a4</vt:lpwstr>
  </property>
  <property fmtid="{D5CDD505-2E9C-101B-9397-08002B2CF9AE}" pid="19" name="FKTopic">
    <vt:lpwstr>7;#pankki|f53a48c1-21f7-422c-be93-ed28fc23f5cc</vt:lpwstr>
  </property>
  <property fmtid="{D5CDD505-2E9C-101B-9397-08002B2CF9AE}" pid="20" name="FKDocType">
    <vt:lpwstr>78;#diaesitys|fc209ee7-fe67-4bc6-a4f4-93f5714eb903</vt:lpwstr>
  </property>
  <property fmtid="{D5CDD505-2E9C-101B-9397-08002B2CF9AE}" pid="21" name="FKDocumentState">
    <vt:lpwstr>27;#Valmis|40aa8d17-dadd-4ab0-93da-3124749a5963</vt:lpwstr>
  </property>
  <property fmtid="{D5CDD505-2E9C-101B-9397-08002B2CF9AE}" pid="22" name="FKDocumentPublicity">
    <vt:lpwstr>28;#Julkinen|0806a4a5-db6a-4fa4-8ed3-7457b5b4e8de</vt:lpwstr>
  </property>
  <property fmtid="{D5CDD505-2E9C-101B-9397-08002B2CF9AE}" pid="23" name="Order">
    <vt:r8>2700</vt:r8>
  </property>
  <property fmtid="{D5CDD505-2E9C-101B-9397-08002B2CF9AE}" pid="24" name="xd_ProgID">
    <vt:lpwstr/>
  </property>
  <property fmtid="{D5CDD505-2E9C-101B-9397-08002B2CF9AE}" pid="25" name="_SourceUrl">
    <vt:lpwstr/>
  </property>
  <property fmtid="{D5CDD505-2E9C-101B-9397-08002B2CF9AE}" pid="26" name="_SharedFileIndex">
    <vt:lpwstr/>
  </property>
  <property fmtid="{D5CDD505-2E9C-101B-9397-08002B2CF9AE}" pid="27" name="TemplateUrl">
    <vt:lpwstr/>
  </property>
  <property fmtid="{D5CDD505-2E9C-101B-9397-08002B2CF9AE}" pid="28" name="_CopySource">
    <vt:lpwstr>http://majakka/tietopankki/materiaalit/Senioreiden_saastaminen_ja_maksutavat_2014_esitysaineisto.pptx</vt:lpwstr>
  </property>
</Properties>
</file>