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3.xml" ContentType="application/vnd.openxmlformats-officedocument.drawingml.char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60" r:id="rId5"/>
    <p:sldId id="266" r:id="rId6"/>
    <p:sldId id="262" r:id="rId7"/>
    <p:sldId id="264" r:id="rId8"/>
    <p:sldId id="258" r:id="rId9"/>
    <p:sldId id="259" r:id="rId10"/>
    <p:sldId id="265" r:id="rId11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8DCED2"/>
    <a:srgbClr val="01B2E5"/>
    <a:srgbClr val="395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60"/>
  </p:normalViewPr>
  <p:slideViewPr>
    <p:cSldViewPr snapToObjects="1">
      <p:cViewPr>
        <p:scale>
          <a:sx n="100" d="100"/>
          <a:sy n="100" d="100"/>
        </p:scale>
        <p:origin x="-258" y="-192"/>
      </p:cViewPr>
      <p:guideLst>
        <p:guide orient="horz" pos="2160"/>
        <p:guide orient="horz" pos="3748"/>
        <p:guide orient="horz" pos="119"/>
        <p:guide orient="horz" pos="572"/>
        <p:guide orient="horz" pos="799"/>
        <p:guide pos="2880"/>
        <p:guide pos="240"/>
        <p:guide pos="5520"/>
        <p:guide pos="2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126" d="100"/>
          <a:sy n="126" d="100"/>
        </p:scale>
        <p:origin x="-489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 Työeläkevakuutus</c:v>
                </c:pt>
              </c:strCache>
            </c:strRef>
          </c:tx>
          <c:marker>
            <c:symbol val="none"/>
          </c:marker>
          <c:cat>
            <c:strRef>
              <c:f>Taul1!$A$2:$A$46</c:f>
              <c:strCach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2014e</c:v>
                </c:pt>
              </c:strCache>
            </c:strRef>
          </c:cat>
          <c:val>
            <c:numRef>
              <c:f>Taul1!$B$2:$B$46</c:f>
              <c:numCache>
                <c:formatCode>0.000</c:formatCode>
                <c:ptCount val="45"/>
                <c:pt idx="0">
                  <c:v>7.4675438999999996E-2</c:v>
                </c:pt>
                <c:pt idx="1">
                  <c:v>9.3512487000000005E-2</c:v>
                </c:pt>
                <c:pt idx="2">
                  <c:v>0.131522958</c:v>
                </c:pt>
                <c:pt idx="3">
                  <c:v>0.191734236</c:v>
                </c:pt>
                <c:pt idx="4">
                  <c:v>0.224026318</c:v>
                </c:pt>
                <c:pt idx="5">
                  <c:v>0.30088819999999999</c:v>
                </c:pt>
                <c:pt idx="6">
                  <c:v>0.45091183099999999</c:v>
                </c:pt>
                <c:pt idx="7">
                  <c:v>0.58630311199999996</c:v>
                </c:pt>
                <c:pt idx="8">
                  <c:v>0.53769680099999995</c:v>
                </c:pt>
                <c:pt idx="9">
                  <c:v>0.707398419</c:v>
                </c:pt>
                <c:pt idx="10">
                  <c:v>0.96287587900000005</c:v>
                </c:pt>
                <c:pt idx="11">
                  <c:v>1.091203267</c:v>
                </c:pt>
                <c:pt idx="12">
                  <c:v>1.101294542</c:v>
                </c:pt>
                <c:pt idx="13">
                  <c:v>1.1165996439999999</c:v>
                </c:pt>
                <c:pt idx="14">
                  <c:v>1.199516292</c:v>
                </c:pt>
                <c:pt idx="15">
                  <c:v>1.465757779</c:v>
                </c:pt>
                <c:pt idx="16">
                  <c:v>1.676497251</c:v>
                </c:pt>
                <c:pt idx="17">
                  <c:v>1.901364509</c:v>
                </c:pt>
                <c:pt idx="18">
                  <c:v>2.2358902939999998</c:v>
                </c:pt>
                <c:pt idx="19">
                  <c:v>2.6467733990000002</c:v>
                </c:pt>
                <c:pt idx="20">
                  <c:v>3.3743543690000002</c:v>
                </c:pt>
                <c:pt idx="21">
                  <c:v>3.299006178</c:v>
                </c:pt>
                <c:pt idx="22">
                  <c:v>2.72212159</c:v>
                </c:pt>
                <c:pt idx="23">
                  <c:v>3.1666422789999999</c:v>
                </c:pt>
                <c:pt idx="24">
                  <c:v>3.2362720810000001</c:v>
                </c:pt>
                <c:pt idx="25">
                  <c:v>3.7445359950000001</c:v>
                </c:pt>
                <c:pt idx="26">
                  <c:v>4.1214451380000003</c:v>
                </c:pt>
                <c:pt idx="27">
                  <c:v>4.2443905119999998</c:v>
                </c:pt>
                <c:pt idx="28">
                  <c:v>4.8639948329999996</c:v>
                </c:pt>
                <c:pt idx="29">
                  <c:v>5.3387893499999999</c:v>
                </c:pt>
                <c:pt idx="30">
                  <c:v>5.5650021110000001</c:v>
                </c:pt>
                <c:pt idx="31">
                  <c:v>6.18</c:v>
                </c:pt>
                <c:pt idx="32">
                  <c:v>6.875</c:v>
                </c:pt>
                <c:pt idx="33">
                  <c:v>7.1189999999999998</c:v>
                </c:pt>
                <c:pt idx="34">
                  <c:v>7.4939999999999998</c:v>
                </c:pt>
                <c:pt idx="35">
                  <c:v>8.0459999999999994</c:v>
                </c:pt>
                <c:pt idx="36">
                  <c:v>8.7490000000000006</c:v>
                </c:pt>
                <c:pt idx="37">
                  <c:v>9.1189999999999998</c:v>
                </c:pt>
                <c:pt idx="38">
                  <c:v>10.118</c:v>
                </c:pt>
                <c:pt idx="39">
                  <c:v>10.006</c:v>
                </c:pt>
                <c:pt idx="40">
                  <c:v>10.653</c:v>
                </c:pt>
                <c:pt idx="41">
                  <c:v>11.462</c:v>
                </c:pt>
                <c:pt idx="42">
                  <c:v>12.304</c:v>
                </c:pt>
                <c:pt idx="43">
                  <c:v>12.423999999999999</c:v>
                </c:pt>
                <c:pt idx="44">
                  <c:v>12.61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 Henki- ja muu eläkevakuutus</c:v>
                </c:pt>
              </c:strCache>
            </c:strRef>
          </c:tx>
          <c:marker>
            <c:symbol val="none"/>
          </c:marker>
          <c:cat>
            <c:strRef>
              <c:f>Taul1!$A$2:$A$46</c:f>
              <c:strCach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2014e</c:v>
                </c:pt>
              </c:strCache>
            </c:strRef>
          </c:cat>
          <c:val>
            <c:numRef>
              <c:f>Taul1!$C$2:$C$46</c:f>
              <c:numCache>
                <c:formatCode>0.000</c:formatCode>
                <c:ptCount val="45"/>
                <c:pt idx="0">
                  <c:v>2.7751008000000001E-2</c:v>
                </c:pt>
                <c:pt idx="1">
                  <c:v>2.8423759999999999E-2</c:v>
                </c:pt>
                <c:pt idx="2">
                  <c:v>3.2796645999999999E-2</c:v>
                </c:pt>
                <c:pt idx="3">
                  <c:v>3.9187787000000002E-2</c:v>
                </c:pt>
                <c:pt idx="4">
                  <c:v>4.5578927999999998E-2</c:v>
                </c:pt>
                <c:pt idx="5">
                  <c:v>5.2474633E-2</c:v>
                </c:pt>
                <c:pt idx="6">
                  <c:v>5.6342955E-2</c:v>
                </c:pt>
                <c:pt idx="7">
                  <c:v>6.8116109999999994E-2</c:v>
                </c:pt>
                <c:pt idx="8">
                  <c:v>6.6097854999999997E-2</c:v>
                </c:pt>
                <c:pt idx="9">
                  <c:v>7.8543762000000003E-2</c:v>
                </c:pt>
                <c:pt idx="10">
                  <c:v>9.0485103999999997E-2</c:v>
                </c:pt>
                <c:pt idx="11">
                  <c:v>9.2503360000000007E-2</c:v>
                </c:pt>
                <c:pt idx="12">
                  <c:v>0.111340407</c:v>
                </c:pt>
                <c:pt idx="13">
                  <c:v>0.13757772400000001</c:v>
                </c:pt>
                <c:pt idx="14">
                  <c:v>0.15759208699999999</c:v>
                </c:pt>
                <c:pt idx="15">
                  <c:v>0.17979289300000001</c:v>
                </c:pt>
                <c:pt idx="16">
                  <c:v>0.22453088199999999</c:v>
                </c:pt>
                <c:pt idx="17">
                  <c:v>0.30828846900000001</c:v>
                </c:pt>
                <c:pt idx="18">
                  <c:v>0.38111384100000001</c:v>
                </c:pt>
                <c:pt idx="19">
                  <c:v>0.44351156200000003</c:v>
                </c:pt>
                <c:pt idx="20">
                  <c:v>0.52676458599999998</c:v>
                </c:pt>
                <c:pt idx="21">
                  <c:v>0.71967613699999999</c:v>
                </c:pt>
                <c:pt idx="22">
                  <c:v>0.70689385500000002</c:v>
                </c:pt>
                <c:pt idx="23">
                  <c:v>0.51936431699999996</c:v>
                </c:pt>
                <c:pt idx="24">
                  <c:v>0.68301116900000003</c:v>
                </c:pt>
                <c:pt idx="25">
                  <c:v>1.21263495</c:v>
                </c:pt>
                <c:pt idx="26">
                  <c:v>1.9948769959999999</c:v>
                </c:pt>
                <c:pt idx="27">
                  <c:v>1.914314979</c:v>
                </c:pt>
                <c:pt idx="28">
                  <c:v>2.1930023730000001</c:v>
                </c:pt>
                <c:pt idx="29">
                  <c:v>2.8253889769999998</c:v>
                </c:pt>
                <c:pt idx="30">
                  <c:v>3.849148885</c:v>
                </c:pt>
                <c:pt idx="31">
                  <c:v>3.2010000000000001</c:v>
                </c:pt>
                <c:pt idx="32">
                  <c:v>3.2629999999999999</c:v>
                </c:pt>
                <c:pt idx="33">
                  <c:v>2.911</c:v>
                </c:pt>
                <c:pt idx="34">
                  <c:v>2.907</c:v>
                </c:pt>
                <c:pt idx="35">
                  <c:v>3.1949999999999998</c:v>
                </c:pt>
                <c:pt idx="36">
                  <c:v>3.0619999999999998</c:v>
                </c:pt>
                <c:pt idx="37">
                  <c:v>2.8039999999999998</c:v>
                </c:pt>
                <c:pt idx="38">
                  <c:v>2.617</c:v>
                </c:pt>
                <c:pt idx="39">
                  <c:v>3.0880000000000001</c:v>
                </c:pt>
                <c:pt idx="40">
                  <c:v>4.7910000000000004</c:v>
                </c:pt>
                <c:pt idx="41">
                  <c:v>3.258</c:v>
                </c:pt>
                <c:pt idx="42">
                  <c:v>3.8559999999999999</c:v>
                </c:pt>
                <c:pt idx="43">
                  <c:v>5.3890000000000002</c:v>
                </c:pt>
                <c:pt idx="44">
                  <c:v>5.8550000000000004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 Vahinkoensivakuutus</c:v>
                </c:pt>
              </c:strCache>
            </c:strRef>
          </c:tx>
          <c:marker>
            <c:symbol val="none"/>
          </c:marker>
          <c:cat>
            <c:strRef>
              <c:f>Taul1!$A$2:$A$46</c:f>
              <c:strCach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2014e</c:v>
                </c:pt>
              </c:strCache>
            </c:strRef>
          </c:cat>
          <c:val>
            <c:numRef>
              <c:f>Taul1!$D$2:$D$46</c:f>
              <c:numCache>
                <c:formatCode>0.000</c:formatCode>
                <c:ptCount val="45"/>
                <c:pt idx="0">
                  <c:v>0.11924524</c:v>
                </c:pt>
                <c:pt idx="1">
                  <c:v>0.13925960300000001</c:v>
                </c:pt>
                <c:pt idx="2">
                  <c:v>0.17373812799999999</c:v>
                </c:pt>
                <c:pt idx="3">
                  <c:v>0.23075383499999999</c:v>
                </c:pt>
                <c:pt idx="4">
                  <c:v>0.282051153</c:v>
                </c:pt>
                <c:pt idx="5">
                  <c:v>0.32544363799999998</c:v>
                </c:pt>
                <c:pt idx="6">
                  <c:v>0.37337719699999999</c:v>
                </c:pt>
                <c:pt idx="7">
                  <c:v>0.40398739900000002</c:v>
                </c:pt>
                <c:pt idx="8">
                  <c:v>0.427701897</c:v>
                </c:pt>
                <c:pt idx="9">
                  <c:v>0.46722606</c:v>
                </c:pt>
                <c:pt idx="10">
                  <c:v>0.52575545800000001</c:v>
                </c:pt>
                <c:pt idx="11">
                  <c:v>0.60984942099999995</c:v>
                </c:pt>
                <c:pt idx="12">
                  <c:v>0.72774915799999995</c:v>
                </c:pt>
                <c:pt idx="13">
                  <c:v>0.84463976699999999</c:v>
                </c:pt>
                <c:pt idx="14">
                  <c:v>0.94925265700000006</c:v>
                </c:pt>
                <c:pt idx="15">
                  <c:v>1.0441106469999999</c:v>
                </c:pt>
                <c:pt idx="16">
                  <c:v>1.1499008529999999</c:v>
                </c:pt>
                <c:pt idx="17">
                  <c:v>1.30917482</c:v>
                </c:pt>
                <c:pt idx="18">
                  <c:v>1.5182324119999999</c:v>
                </c:pt>
                <c:pt idx="19">
                  <c:v>1.7057619500000001</c:v>
                </c:pt>
                <c:pt idx="20">
                  <c:v>1.871763434</c:v>
                </c:pt>
                <c:pt idx="21">
                  <c:v>1.8853866560000001</c:v>
                </c:pt>
                <c:pt idx="22">
                  <c:v>1.8322392709999999</c:v>
                </c:pt>
                <c:pt idx="23">
                  <c:v>1.831902895</c:v>
                </c:pt>
                <c:pt idx="24">
                  <c:v>1.811435602</c:v>
                </c:pt>
                <c:pt idx="25">
                  <c:v>1.7945101779999999</c:v>
                </c:pt>
                <c:pt idx="26">
                  <c:v>1.804449075</c:v>
                </c:pt>
                <c:pt idx="27">
                  <c:v>1.879504115</c:v>
                </c:pt>
                <c:pt idx="28">
                  <c:v>2.108619799</c:v>
                </c:pt>
                <c:pt idx="29">
                  <c:v>2.2347129790000002</c:v>
                </c:pt>
                <c:pt idx="30">
                  <c:v>2.34571701</c:v>
                </c:pt>
                <c:pt idx="31">
                  <c:v>2.4529999999999998</c:v>
                </c:pt>
                <c:pt idx="32">
                  <c:v>2.5670000000000002</c:v>
                </c:pt>
                <c:pt idx="33">
                  <c:v>2.6549999999999998</c:v>
                </c:pt>
                <c:pt idx="34">
                  <c:v>2.8029999999999999</c:v>
                </c:pt>
                <c:pt idx="35">
                  <c:v>3.0459999999999998</c:v>
                </c:pt>
                <c:pt idx="36">
                  <c:v>3.137</c:v>
                </c:pt>
                <c:pt idx="37">
                  <c:v>3.129</c:v>
                </c:pt>
                <c:pt idx="38">
                  <c:v>3.25</c:v>
                </c:pt>
                <c:pt idx="39">
                  <c:v>3.33</c:v>
                </c:pt>
                <c:pt idx="40">
                  <c:v>3.5150000000000001</c:v>
                </c:pt>
                <c:pt idx="41">
                  <c:v>3.7229999999999999</c:v>
                </c:pt>
                <c:pt idx="42">
                  <c:v>3.9239999999999999</c:v>
                </c:pt>
                <c:pt idx="43">
                  <c:v>4.149</c:v>
                </c:pt>
                <c:pt idx="44">
                  <c:v>4.3600000000000003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202944"/>
        <c:axId val="121237504"/>
      </c:lineChart>
      <c:catAx>
        <c:axId val="121202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121237504"/>
        <c:crosses val="autoZero"/>
        <c:auto val="1"/>
        <c:lblAlgn val="ctr"/>
        <c:lblOffset val="100"/>
        <c:tickLblSkip val="2"/>
        <c:noMultiLvlLbl val="0"/>
      </c:catAx>
      <c:valAx>
        <c:axId val="1212375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fi-FI" sz="1600" dirty="0" smtClean="0"/>
                  <a:t>Mrd. €</a:t>
                </a:r>
                <a:endParaRPr lang="fi-FI" sz="1600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1212029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 Sijoitussidonnaiset </c:v>
                </c:pt>
              </c:strCache>
            </c:strRef>
          </c:tx>
          <c:invertIfNegative val="0"/>
          <c:dPt>
            <c:idx val="9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cat>
            <c:strRef>
              <c:f>Taul1!$A$2:$A$11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2014e</c:v>
                </c:pt>
              </c:strCache>
            </c:strRef>
          </c:cat>
          <c:val>
            <c:numRef>
              <c:f>Taul1!$B$2:$B$11</c:f>
              <c:numCache>
                <c:formatCode>0.000</c:formatCode>
                <c:ptCount val="10"/>
                <c:pt idx="0">
                  <c:v>1.306</c:v>
                </c:pt>
                <c:pt idx="1">
                  <c:v>1.573</c:v>
                </c:pt>
                <c:pt idx="2">
                  <c:v>1.5329999999999999</c:v>
                </c:pt>
                <c:pt idx="3">
                  <c:v>1.22</c:v>
                </c:pt>
                <c:pt idx="4">
                  <c:v>1.841</c:v>
                </c:pt>
                <c:pt idx="5">
                  <c:v>2.7770000000000001</c:v>
                </c:pt>
                <c:pt idx="6">
                  <c:v>2.2804162520000002</c:v>
                </c:pt>
                <c:pt idx="7">
                  <c:v>2.9523362967200018</c:v>
                </c:pt>
                <c:pt idx="8">
                  <c:v>4.5579999999999998</c:v>
                </c:pt>
                <c:pt idx="9">
                  <c:v>5.0650000000000004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 Laskuperustekorkoiset</c:v>
                </c:pt>
              </c:strCache>
            </c:strRef>
          </c:tx>
          <c:invertIfNegative val="0"/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cat>
            <c:strRef>
              <c:f>Taul1!$A$2:$A$11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2014e</c:v>
                </c:pt>
              </c:strCache>
            </c:strRef>
          </c:cat>
          <c:val>
            <c:numRef>
              <c:f>Taul1!$C$2:$C$11</c:f>
              <c:numCache>
                <c:formatCode>0.000</c:formatCode>
                <c:ptCount val="10"/>
                <c:pt idx="0">
                  <c:v>1.899</c:v>
                </c:pt>
                <c:pt idx="1">
                  <c:v>1.4810000000000001</c:v>
                </c:pt>
                <c:pt idx="2">
                  <c:v>1.2529999999999999</c:v>
                </c:pt>
                <c:pt idx="3">
                  <c:v>1.3919999999999999</c:v>
                </c:pt>
                <c:pt idx="4">
                  <c:v>1.2210000000000001</c:v>
                </c:pt>
                <c:pt idx="5">
                  <c:v>2.0099999999999998</c:v>
                </c:pt>
                <c:pt idx="6">
                  <c:v>0.97163013200000004</c:v>
                </c:pt>
                <c:pt idx="7">
                  <c:v>0.89095411931844337</c:v>
                </c:pt>
                <c:pt idx="8">
                  <c:v>0.82399999999999995</c:v>
                </c:pt>
                <c:pt idx="9">
                  <c:v>0.79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21863168"/>
        <c:axId val="121864960"/>
      </c:barChart>
      <c:catAx>
        <c:axId val="1218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1864960"/>
        <c:crosses val="autoZero"/>
        <c:auto val="1"/>
        <c:lblAlgn val="ctr"/>
        <c:lblOffset val="100"/>
        <c:noMultiLvlLbl val="0"/>
      </c:catAx>
      <c:valAx>
        <c:axId val="1218649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i-FI" dirty="0" smtClean="0"/>
                  <a:t>Mrd. €</a:t>
                </a:r>
                <a:endParaRPr lang="fi-FI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12186316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Taul1!$A$2</c:f>
              <c:strCache>
                <c:ptCount val="1"/>
                <c:pt idx="0">
                  <c:v>Palo- ja muu omaisuusvahinko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2014e</c:v>
                </c:pt>
              </c:strCache>
            </c:strRef>
          </c:cat>
          <c:val>
            <c:numRef>
              <c:f>Taul1!$B$2:$K$2</c:f>
              <c:numCache>
                <c:formatCode>General</c:formatCode>
                <c:ptCount val="10"/>
                <c:pt idx="0">
                  <c:v>660</c:v>
                </c:pt>
                <c:pt idx="1">
                  <c:v>654.18375823999986</c:v>
                </c:pt>
                <c:pt idx="2">
                  <c:v>685.23159689206955</c:v>
                </c:pt>
                <c:pt idx="3">
                  <c:v>720.81986137793865</c:v>
                </c:pt>
                <c:pt idx="4">
                  <c:v>756.93728595375103</c:v>
                </c:pt>
                <c:pt idx="5">
                  <c:v>802.76342111507847</c:v>
                </c:pt>
                <c:pt idx="6">
                  <c:v>846.71647346530347</c:v>
                </c:pt>
                <c:pt idx="7">
                  <c:v>895.51207082999997</c:v>
                </c:pt>
                <c:pt idx="8">
                  <c:v>959.61360987955311</c:v>
                </c:pt>
                <c:pt idx="9">
                  <c:v>1005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Taul1!$A$3</c:f>
              <c:strCache>
                <c:ptCount val="1"/>
                <c:pt idx="0">
                  <c:v>Moottoriajoneuvon vastuu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2014e</c:v>
                </c:pt>
              </c:strCache>
            </c:strRef>
          </c:cat>
          <c:val>
            <c:numRef>
              <c:f>Taul1!$B$3:$K$3</c:f>
              <c:numCache>
                <c:formatCode>General</c:formatCode>
                <c:ptCount val="10"/>
                <c:pt idx="0">
                  <c:v>653.86199999999997</c:v>
                </c:pt>
                <c:pt idx="1">
                  <c:v>686.79663944000004</c:v>
                </c:pt>
                <c:pt idx="2">
                  <c:v>643.71084797091987</c:v>
                </c:pt>
                <c:pt idx="3">
                  <c:v>666.1634927924141</c:v>
                </c:pt>
                <c:pt idx="4">
                  <c:v>693.35679929827131</c:v>
                </c:pt>
                <c:pt idx="5">
                  <c:v>736.14096491999999</c:v>
                </c:pt>
                <c:pt idx="6">
                  <c:v>763.90987017726297</c:v>
                </c:pt>
                <c:pt idx="7">
                  <c:v>793.46650933000001</c:v>
                </c:pt>
                <c:pt idx="8">
                  <c:v>811.43821395999987</c:v>
                </c:pt>
                <c:pt idx="9">
                  <c:v>845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Taul1!$A$4</c:f>
              <c:strCache>
                <c:ptCount val="1"/>
                <c:pt idx="0">
                  <c:v>Maa-ajoneuvot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2014e</c:v>
                </c:pt>
              </c:strCache>
            </c:strRef>
          </c:cat>
          <c:val>
            <c:numRef>
              <c:f>Taul1!$B$4:$K$4</c:f>
              <c:numCache>
                <c:formatCode>General</c:formatCode>
                <c:ptCount val="10"/>
                <c:pt idx="0">
                  <c:v>488.88200000000001</c:v>
                </c:pt>
                <c:pt idx="1">
                  <c:v>518.68539092000003</c:v>
                </c:pt>
                <c:pt idx="2">
                  <c:v>545.25819940980966</c:v>
                </c:pt>
                <c:pt idx="3">
                  <c:v>578.11609283766029</c:v>
                </c:pt>
                <c:pt idx="4">
                  <c:v>606.72331178983893</c:v>
                </c:pt>
                <c:pt idx="5">
                  <c:v>651.06953190415425</c:v>
                </c:pt>
                <c:pt idx="6">
                  <c:v>679.34652741805473</c:v>
                </c:pt>
                <c:pt idx="7">
                  <c:v>718.84933541999999</c:v>
                </c:pt>
                <c:pt idx="8">
                  <c:v>761.51396370999987</c:v>
                </c:pt>
                <c:pt idx="9">
                  <c:v>810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Taul1!$A$5</c:f>
              <c:strCache>
                <c:ptCount val="1"/>
                <c:pt idx="0">
                  <c:v>Lakisääteinen tapaturma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2014e</c:v>
                </c:pt>
              </c:strCache>
            </c:strRef>
          </c:cat>
          <c:val>
            <c:numRef>
              <c:f>Taul1!$B$5:$K$5</c:f>
              <c:numCache>
                <c:formatCode>General</c:formatCode>
                <c:ptCount val="10"/>
                <c:pt idx="0">
                  <c:v>640.99</c:v>
                </c:pt>
                <c:pt idx="1">
                  <c:v>666.15242220000005</c:v>
                </c:pt>
                <c:pt idx="2">
                  <c:v>585.40266714858456</c:v>
                </c:pt>
                <c:pt idx="3">
                  <c:v>583.61160699000015</c:v>
                </c:pt>
                <c:pt idx="4">
                  <c:v>549.95184624608555</c:v>
                </c:pt>
                <c:pt idx="5">
                  <c:v>538.35782547555527</c:v>
                </c:pt>
                <c:pt idx="6">
                  <c:v>584.32980202700617</c:v>
                </c:pt>
                <c:pt idx="7">
                  <c:v>620.08400401999995</c:v>
                </c:pt>
                <c:pt idx="8">
                  <c:v>623.21690699999999</c:v>
                </c:pt>
                <c:pt idx="9">
                  <c:v>620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Taul1!$A$6</c:f>
              <c:strCache>
                <c:ptCount val="1"/>
                <c:pt idx="0">
                  <c:v>Muu tapaturma ja sairaus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2014e</c:v>
                </c:pt>
              </c:strCache>
            </c:strRef>
          </c:cat>
          <c:val>
            <c:numRef>
              <c:f>Taul1!$B$6:$K$6</c:f>
              <c:numCache>
                <c:formatCode>General</c:formatCode>
                <c:ptCount val="10"/>
                <c:pt idx="0">
                  <c:v>204.81700000000001</c:v>
                </c:pt>
                <c:pt idx="1">
                  <c:v>221.18987891999998</c:v>
                </c:pt>
                <c:pt idx="2">
                  <c:v>241.33516840000001</c:v>
                </c:pt>
                <c:pt idx="3">
                  <c:v>279.02490401</c:v>
                </c:pt>
                <c:pt idx="4">
                  <c:v>302.20153485744834</c:v>
                </c:pt>
                <c:pt idx="5">
                  <c:v>337.68225246000003</c:v>
                </c:pt>
                <c:pt idx="6">
                  <c:v>369.58797581332101</c:v>
                </c:pt>
                <c:pt idx="7">
                  <c:v>400.45047049000004</c:v>
                </c:pt>
                <c:pt idx="8">
                  <c:v>446.79663731917242</c:v>
                </c:pt>
                <c:pt idx="9">
                  <c:v>490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Taul1!$A$7</c:f>
              <c:strCache>
                <c:ptCount val="1"/>
                <c:pt idx="0">
                  <c:v>Muu ensivakuutus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2014e</c:v>
                </c:pt>
              </c:strCache>
            </c:strRef>
          </c:cat>
          <c:val>
            <c:numRef>
              <c:f>Taul1!$B$7:$K$7</c:f>
              <c:numCache>
                <c:formatCode>General</c:formatCode>
                <c:ptCount val="10"/>
                <c:pt idx="0">
                  <c:v>135.71</c:v>
                </c:pt>
                <c:pt idx="1">
                  <c:v>178.30158055999999</c:v>
                </c:pt>
                <c:pt idx="2">
                  <c:v>186.52140648228436</c:v>
                </c:pt>
                <c:pt idx="3">
                  <c:v>188.63134778173119</c:v>
                </c:pt>
                <c:pt idx="4">
                  <c:v>186.84951314357409</c:v>
                </c:pt>
                <c:pt idx="5">
                  <c:v>191.41304388040396</c:v>
                </c:pt>
                <c:pt idx="6">
                  <c:v>208.4155195323541</c:v>
                </c:pt>
                <c:pt idx="7">
                  <c:v>208.82329909792725</c:v>
                </c:pt>
                <c:pt idx="8">
                  <c:v>222.42704174618575</c:v>
                </c:pt>
                <c:pt idx="9">
                  <c:v>230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Taul1!$A$8</c:f>
              <c:strCache>
                <c:ptCount val="1"/>
                <c:pt idx="0">
                  <c:v>Vastuu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2014e</c:v>
                </c:pt>
              </c:strCache>
            </c:strRef>
          </c:cat>
          <c:val>
            <c:numRef>
              <c:f>Taul1!$B$8:$K$8</c:f>
              <c:numCache>
                <c:formatCode>General</c:formatCode>
                <c:ptCount val="10"/>
                <c:pt idx="0">
                  <c:v>159.85</c:v>
                </c:pt>
                <c:pt idx="1">
                  <c:v>159.75915357</c:v>
                </c:pt>
                <c:pt idx="2">
                  <c:v>176.6253901621285</c:v>
                </c:pt>
                <c:pt idx="3">
                  <c:v>174.71501903746122</c:v>
                </c:pt>
                <c:pt idx="4">
                  <c:v>165.42243479738474</c:v>
                </c:pt>
                <c:pt idx="5">
                  <c:v>175.23245384050531</c:v>
                </c:pt>
                <c:pt idx="6">
                  <c:v>192.78066607113391</c:v>
                </c:pt>
                <c:pt idx="7">
                  <c:v>204.03461747</c:v>
                </c:pt>
                <c:pt idx="8">
                  <c:v>241.19833097381431</c:v>
                </c:pt>
                <c:pt idx="9">
                  <c:v>255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Taul1!$A$9</c:f>
              <c:strCache>
                <c:ptCount val="1"/>
                <c:pt idx="0">
                  <c:v>Jälleenvakuutus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2014e</c:v>
                </c:pt>
              </c:strCache>
            </c:strRef>
          </c:cat>
          <c:val>
            <c:numRef>
              <c:f>Taul1!$B$9:$K$9</c:f>
              <c:numCache>
                <c:formatCode>General</c:formatCode>
                <c:ptCount val="10"/>
                <c:pt idx="0">
                  <c:v>91.712000000000003</c:v>
                </c:pt>
                <c:pt idx="1">
                  <c:v>131.39758798</c:v>
                </c:pt>
                <c:pt idx="2">
                  <c:v>135.90619364</c:v>
                </c:pt>
                <c:pt idx="3">
                  <c:v>133.51615082999999</c:v>
                </c:pt>
                <c:pt idx="4">
                  <c:v>128.26328383999999</c:v>
                </c:pt>
                <c:pt idx="5">
                  <c:v>124.95220511999999</c:v>
                </c:pt>
                <c:pt idx="6">
                  <c:v>136.60767262999997</c:v>
                </c:pt>
                <c:pt idx="7">
                  <c:v>132.00417981792725</c:v>
                </c:pt>
                <c:pt idx="8">
                  <c:v>139.08772411999996</c:v>
                </c:pt>
                <c:pt idx="9">
                  <c:v>140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907456"/>
        <c:axId val="121921536"/>
      </c:lineChart>
      <c:catAx>
        <c:axId val="121907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121921536"/>
        <c:crosses val="autoZero"/>
        <c:auto val="1"/>
        <c:lblAlgn val="ctr"/>
        <c:lblOffset val="100"/>
        <c:noMultiLvlLbl val="0"/>
      </c:catAx>
      <c:valAx>
        <c:axId val="121921536"/>
        <c:scaling>
          <c:orientation val="minMax"/>
          <c:max val="1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i-FI" dirty="0" smtClean="0"/>
                  <a:t>Milj. €</a:t>
                </a:r>
                <a:endParaRPr lang="fi-FI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121907456"/>
        <c:crosses val="autoZero"/>
        <c:crossBetween val="between"/>
        <c:majorUnit val="100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436BB-4BDA-E548-B9D6-2E26363761C0}" type="datetime1">
              <a:rPr lang="fi-FI"/>
              <a:pPr/>
              <a:t>3.12.2014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413F1-66D4-7148-8BA3-D21D1538B95B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39026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6B3D4-0EBC-FE4F-9A01-9FD400D2C6C7}" type="datetime1">
              <a:rPr lang="fi-FI"/>
              <a:pPr/>
              <a:t>3.12.2014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BEFDC-B6AE-5E4B-925E-95A1C650118B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4228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tu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76600" y="1524000"/>
            <a:ext cx="5257800" cy="2076451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4000"/>
              </a:lnSpc>
              <a:spcAft>
                <a:spcPts val="0"/>
              </a:spcAft>
              <a:defRPr sz="3600" b="1" i="0" cap="all" baseline="0">
                <a:solidFill>
                  <a:schemeClr val="bg1"/>
                </a:solidFill>
                <a:latin typeface="Arial Bold"/>
                <a:cs typeface="Arial Bold"/>
              </a:defRPr>
            </a:lvl1pPr>
          </a:lstStyle>
          <a:p>
            <a:r>
              <a:rPr lang="fi-FI"/>
              <a:t>OTSIKKO</a:t>
            </a:r>
            <a:br>
              <a:rPr lang="fi-FI"/>
            </a:br>
            <a:r>
              <a:rPr lang="fi-FI"/>
              <a:t>TÄHÄN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Nimi, titteli</a:t>
            </a:r>
          </a:p>
          <a:p>
            <a:r>
              <a:rPr lang="fi-FI"/>
              <a:t>Paikka</a:t>
            </a:r>
          </a:p>
          <a:p>
            <a:r>
              <a:rPr lang="fi-FI"/>
              <a:t>Päivämäärä, aika</a:t>
            </a:r>
          </a:p>
        </p:txBody>
      </p:sp>
      <p:sp>
        <p:nvSpPr>
          <p:cNvPr id="4" name="Suorakulmio 3"/>
          <p:cNvSpPr/>
          <p:nvPr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1666303" cy="612000"/>
          </a:xfrm>
          <a:prstGeom prst="rect">
            <a:avLst/>
          </a:prstGeom>
        </p:spPr>
      </p:pic>
      <p:sp>
        <p:nvSpPr>
          <p:cNvPr id="7" name="Suorakulmio 6"/>
          <p:cNvSpPr/>
          <p:nvPr userDrawn="1"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1666303" cy="61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una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105400" cy="12325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lta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276600" y="2276872"/>
            <a:ext cx="5105400" cy="130452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4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itos-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276600" y="2438400"/>
            <a:ext cx="4495800" cy="1143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/>
              <a:t>KIITOS!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Nimi, titteli</a:t>
            </a:r>
          </a:p>
          <a:p>
            <a:r>
              <a:rPr lang="fi-FI"/>
              <a:t>Puh.</a:t>
            </a:r>
          </a:p>
          <a:p>
            <a:r>
              <a:rPr lang="fi-FI"/>
              <a:t>Päivämäärä, aika</a:t>
            </a:r>
          </a:p>
        </p:txBody>
      </p:sp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alt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381000" y="1340768"/>
            <a:ext cx="83820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Otsikon paikkamerkki 1"/>
          <p:cNvSpPr>
            <a:spLocks noGrp="1"/>
          </p:cNvSpPr>
          <p:nvPr>
            <p:ph type="title"/>
          </p:nvPr>
        </p:nvSpPr>
        <p:spPr>
          <a:xfrm>
            <a:off x="32400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orakulmio 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altosivu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41148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4648200" y="1339200"/>
            <a:ext cx="41148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8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1" name="Suorakulmio 10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sivu kuva kesk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2"/>
          </p:nvPr>
        </p:nvSpPr>
        <p:spPr>
          <a:xfrm>
            <a:off x="381000" y="5713200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2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4" name="Suorakulmio 13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sivu iso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0" y="1223367"/>
            <a:ext cx="9144000" cy="56464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9" name="Suorakulmio 8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af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81000" y="5712296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Suorakulmio 11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105400" cy="12325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una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105400" cy="12325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76600" y="1524000"/>
            <a:ext cx="5257800" cy="2076451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4000"/>
              </a:lnSpc>
              <a:spcAft>
                <a:spcPts val="0"/>
              </a:spcAft>
              <a:defRPr sz="3600" b="1" i="0" cap="all" baseline="0">
                <a:solidFill>
                  <a:schemeClr val="bg1"/>
                </a:solidFill>
                <a:latin typeface="Arial Bold"/>
                <a:cs typeface="Arial Bold"/>
              </a:defRPr>
            </a:lvl1pPr>
          </a:lstStyle>
          <a:p>
            <a:r>
              <a:rPr lang="fi-FI"/>
              <a:t>title</a:t>
            </a:r>
            <a:br>
              <a:rPr lang="fi-FI"/>
            </a:br>
            <a:r>
              <a:rPr lang="fi-FI"/>
              <a:t>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Name, title</a:t>
            </a:r>
          </a:p>
          <a:p>
            <a:r>
              <a:rPr lang="fi-FI"/>
              <a:t>Place</a:t>
            </a:r>
          </a:p>
          <a:p>
            <a:r>
              <a:rPr lang="fi-FI"/>
              <a:t>Date, time</a:t>
            </a:r>
          </a:p>
        </p:txBody>
      </p:sp>
      <p:sp>
        <p:nvSpPr>
          <p:cNvPr id="6" name="Suorakulmio 5"/>
          <p:cNvSpPr/>
          <p:nvPr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2292135" cy="612000"/>
          </a:xfrm>
          <a:prstGeom prst="rect">
            <a:avLst/>
          </a:prstGeom>
        </p:spPr>
      </p:pic>
      <p:sp>
        <p:nvSpPr>
          <p:cNvPr id="7" name="Suorakulmio 6"/>
          <p:cNvSpPr/>
          <p:nvPr userDrawn="1"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2292135" cy="61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elta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276600" y="2276872"/>
            <a:ext cx="5105400" cy="130452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iitos-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276600" y="2438400"/>
            <a:ext cx="4495800" cy="1143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/>
              <a:t>KIITOS!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Nimi, titteli</a:t>
            </a:r>
          </a:p>
          <a:p>
            <a:r>
              <a:rPr lang="fi-FI"/>
              <a:t>Puh.</a:t>
            </a:r>
          </a:p>
          <a:p>
            <a:r>
              <a:rPr lang="fi-FI"/>
              <a:t>Päivämäärä, aika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76600" y="1524000"/>
            <a:ext cx="5257800" cy="2076451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4000"/>
              </a:lnSpc>
              <a:spcAft>
                <a:spcPts val="0"/>
              </a:spcAft>
              <a:defRPr sz="3600" b="1" i="0" cap="all" baseline="0">
                <a:solidFill>
                  <a:schemeClr val="bg1"/>
                </a:solidFill>
                <a:latin typeface="Arial Bold"/>
                <a:cs typeface="Arial Bold"/>
              </a:defRPr>
            </a:lvl1pPr>
          </a:lstStyle>
          <a:p>
            <a:r>
              <a:rPr lang="fi-FI"/>
              <a:t>titel</a:t>
            </a:r>
            <a:br>
              <a:rPr lang="fi-FI"/>
            </a:br>
            <a:r>
              <a:rPr lang="fi-FI"/>
              <a:t>HÄR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Namn, titel</a:t>
            </a:r>
          </a:p>
          <a:p>
            <a:r>
              <a:rPr lang="fi-FI"/>
              <a:t>Plats</a:t>
            </a:r>
          </a:p>
          <a:p>
            <a:r>
              <a:rPr lang="fi-FI"/>
              <a:t>Datum, tid</a:t>
            </a:r>
          </a:p>
        </p:txBody>
      </p:sp>
      <p:sp>
        <p:nvSpPr>
          <p:cNvPr id="8" name="Suorakulmio 7"/>
          <p:cNvSpPr/>
          <p:nvPr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2039239" cy="612000"/>
          </a:xfrm>
          <a:prstGeom prst="rect">
            <a:avLst/>
          </a:prstGeom>
        </p:spPr>
      </p:pic>
      <p:sp>
        <p:nvSpPr>
          <p:cNvPr id="7" name="Suorakulmio 6"/>
          <p:cNvSpPr/>
          <p:nvPr userDrawn="1"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2039239" cy="61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alt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381000" y="1340768"/>
            <a:ext cx="83820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Otsikon paikkamerkki 1"/>
          <p:cNvSpPr>
            <a:spLocks noGrp="1"/>
          </p:cNvSpPr>
          <p:nvPr>
            <p:ph type="title"/>
          </p:nvPr>
        </p:nvSpPr>
        <p:spPr>
          <a:xfrm>
            <a:off x="32400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orakulmio 2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8" name="Suorakulmio 7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altosivu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41148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4648200" y="1339200"/>
            <a:ext cx="41148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8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1" name="Suorakulmio 10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 kuva kesk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2"/>
          </p:nvPr>
        </p:nvSpPr>
        <p:spPr>
          <a:xfrm>
            <a:off x="381000" y="5713200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12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4" name="Suorakulmio 13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5" name="Suorakulmio 14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 iso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0" y="1223367"/>
            <a:ext cx="9144000" cy="56464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6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9" name="Suorakulmio 8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0" name="Suorakulmio 9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af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81000" y="5712296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Suorakulmio 11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105400" cy="12325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5600" y="6459379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9120417-C1C7-4801-8E1C-70EFB633E335}" type="slidenum">
              <a:rPr lang="fi-FI" sz="1000" b="1" i="0" smtClean="0">
                <a:solidFill>
                  <a:schemeClr val="accent1"/>
                </a:solidFill>
              </a:rPr>
              <a:t>‹#›</a:t>
            </a:fld>
            <a:endParaRPr lang="fi-FI" sz="1000" b="1" i="0" dirty="0">
              <a:solidFill>
                <a:schemeClr val="accent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81000" y="1339200"/>
            <a:ext cx="8382000" cy="468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052" y="6069505"/>
            <a:ext cx="419682" cy="576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23850" y="90000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  <p:sldLayoutId id="2147483658" r:id="rId19"/>
    <p:sldLayoutId id="2147483659" r:id="rId20"/>
    <p:sldLayoutId id="2147483660" r:id="rId2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600" b="1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24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842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2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55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2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429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395AA8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842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5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2800" b="0" dirty="0"/>
              <a:t>ARVIO VAKUUTUSMARKKINOIDEN</a:t>
            </a:r>
            <a:br>
              <a:rPr lang="fi-FI" sz="2800" b="0" dirty="0"/>
            </a:br>
            <a:r>
              <a:rPr lang="fi-FI" sz="2800" b="0" dirty="0"/>
              <a:t>KEHITYKSESTÄ </a:t>
            </a:r>
            <a:r>
              <a:rPr lang="fi-FI" sz="2800" b="0" dirty="0" smtClean="0"/>
              <a:t>2014</a:t>
            </a:r>
            <a:endParaRPr lang="fi-FI" sz="28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3.12.2014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8374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487651215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Vahinkovakuutuksen maksutulon kehitys luokkaryhmittäin 2005 – 2014e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2092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1"/>
          </p:nvPr>
        </p:nvSpPr>
        <p:spPr>
          <a:xfrm>
            <a:off x="381000" y="1624607"/>
            <a:ext cx="8382000" cy="4684713"/>
          </a:xfrm>
        </p:spPr>
        <p:txBody>
          <a:bodyPr/>
          <a:lstStyle/>
          <a:p>
            <a:r>
              <a:rPr lang="fi-FI" dirty="0" smtClean="0"/>
              <a:t>Vakuutusyhtiöiden </a:t>
            </a:r>
            <a:r>
              <a:rPr lang="fi-FI" dirty="0"/>
              <a:t>kotimainen maksutulo </a:t>
            </a:r>
            <a:r>
              <a:rPr lang="fi-FI" dirty="0" smtClean="0"/>
              <a:t>kasvaa noin 4 prosenttia.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Arvio </a:t>
            </a:r>
            <a:r>
              <a:rPr lang="fi-FI" dirty="0"/>
              <a:t>maksutulosta vuodelle </a:t>
            </a:r>
            <a:r>
              <a:rPr lang="fi-FI" dirty="0" smtClean="0"/>
              <a:t>2014 </a:t>
            </a:r>
            <a:r>
              <a:rPr lang="fi-FI" dirty="0"/>
              <a:t>on </a:t>
            </a:r>
            <a:r>
              <a:rPr lang="fi-FI" dirty="0" smtClean="0"/>
              <a:t>23,0 </a:t>
            </a:r>
            <a:r>
              <a:rPr lang="fi-FI" dirty="0"/>
              <a:t>miljardia euroa</a:t>
            </a:r>
            <a:r>
              <a:rPr lang="fi-FI" dirty="0" smtClean="0"/>
              <a:t>.</a:t>
            </a:r>
            <a:br>
              <a:rPr lang="fi-FI" dirty="0" smtClean="0"/>
            </a:br>
            <a:endParaRPr lang="fi-FI" dirty="0"/>
          </a:p>
          <a:p>
            <a:r>
              <a:rPr lang="fi-FI" dirty="0" smtClean="0"/>
              <a:t>Henkivakuutuksen </a:t>
            </a:r>
            <a:r>
              <a:rPr lang="fi-FI" dirty="0"/>
              <a:t>maksutulo kasvaa arviolta </a:t>
            </a:r>
            <a:r>
              <a:rPr lang="fi-FI" dirty="0" smtClean="0"/>
              <a:t>9 prosenttia.</a:t>
            </a:r>
            <a:br>
              <a:rPr lang="fi-FI" dirty="0" smtClean="0"/>
            </a:br>
            <a:r>
              <a:rPr lang="fi-FI" dirty="0" smtClean="0"/>
              <a:t>Maksutulosta jo 87 prosenttia on sijoitussidonnaista.</a:t>
            </a:r>
            <a:br>
              <a:rPr lang="fi-FI" dirty="0" smtClean="0"/>
            </a:br>
            <a:endParaRPr lang="fi-FI" dirty="0"/>
          </a:p>
          <a:p>
            <a:r>
              <a:rPr lang="fi-FI" dirty="0" smtClean="0"/>
              <a:t>Vahinkovakuutuksen </a:t>
            </a:r>
            <a:r>
              <a:rPr lang="fi-FI" dirty="0"/>
              <a:t>koko maksutulon arvioidaan </a:t>
            </a:r>
            <a:r>
              <a:rPr lang="fi-FI" dirty="0" smtClean="0"/>
              <a:t>kasvavan noin</a:t>
            </a:r>
            <a:br>
              <a:rPr lang="fi-FI" dirty="0" smtClean="0"/>
            </a:br>
            <a:r>
              <a:rPr lang="fi-FI" dirty="0" smtClean="0"/>
              <a:t>5 prosenttia 4,5 </a:t>
            </a:r>
            <a:r>
              <a:rPr lang="fi-FI" dirty="0"/>
              <a:t>miljardiin </a:t>
            </a:r>
            <a:r>
              <a:rPr lang="fi-FI" dirty="0" smtClean="0"/>
              <a:t>euroon.</a:t>
            </a:r>
            <a:br>
              <a:rPr lang="fi-FI" dirty="0" smtClean="0"/>
            </a:br>
            <a:endParaRPr lang="fi-FI" dirty="0"/>
          </a:p>
          <a:p>
            <a:r>
              <a:rPr lang="fi-FI" dirty="0" smtClean="0">
                <a:solidFill>
                  <a:srgbClr val="666666"/>
                </a:solidFill>
              </a:rPr>
              <a:t>Eläkeyhtiöiden maksutulon kasvu </a:t>
            </a:r>
            <a:r>
              <a:rPr lang="fi-FI" dirty="0" smtClean="0"/>
              <a:t>edelleen niukkaa, </a:t>
            </a:r>
            <a:r>
              <a:rPr lang="fi-FI" dirty="0"/>
              <a:t>arvio maksutulosta on </a:t>
            </a:r>
            <a:r>
              <a:rPr lang="fi-FI" dirty="0" smtClean="0"/>
              <a:t>12,6 </a:t>
            </a:r>
            <a:r>
              <a:rPr lang="fi-FI" dirty="0"/>
              <a:t>miljardia euroa.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LYHYESTI</a:t>
            </a:r>
          </a:p>
        </p:txBody>
      </p:sp>
    </p:spTree>
    <p:extLst>
      <p:ext uri="{BB962C8B-B14F-4D97-AF65-F5344CB8AC3E}">
        <p14:creationId xmlns:p14="http://schemas.microsoft.com/office/powerpoint/2010/main" val="1924935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1"/>
          </p:nvPr>
        </p:nvSpPr>
        <p:spPr>
          <a:xfrm>
            <a:off x="381000" y="1628800"/>
            <a:ext cx="8382000" cy="4684713"/>
          </a:xfrm>
        </p:spPr>
        <p:txBody>
          <a:bodyPr>
            <a:normAutofit/>
          </a:bodyPr>
          <a:lstStyle/>
          <a:p>
            <a:r>
              <a:rPr lang="fi-FI" dirty="0" smtClean="0"/>
              <a:t>Henki- ja vahinkovakuutuksen arviot perustuvat </a:t>
            </a:r>
            <a:r>
              <a:rPr lang="fi-FI" dirty="0" err="1" smtClean="0"/>
              <a:t>FK:n</a:t>
            </a:r>
            <a:r>
              <a:rPr lang="fi-FI" dirty="0" smtClean="0"/>
              <a:t> kuukausittaisiin maksutulo- ja korvaustilastoihin.</a:t>
            </a:r>
            <a:br>
              <a:rPr lang="fi-FI" dirty="0" smtClean="0"/>
            </a:br>
            <a:endParaRPr lang="fi-FI" dirty="0" smtClean="0"/>
          </a:p>
          <a:p>
            <a:r>
              <a:rPr lang="fi-FI" dirty="0" smtClean="0"/>
              <a:t>Vuoden 2014 aikana vahinkovakuutuksen tilastointiin tullut mukaan </a:t>
            </a:r>
            <a:r>
              <a:rPr lang="fi-FI" dirty="0" err="1" smtClean="0"/>
              <a:t>LähiTapiola-ryhmän</a:t>
            </a:r>
            <a:r>
              <a:rPr lang="fi-FI" dirty="0" smtClean="0"/>
              <a:t> uudet alueyhtiöt. Tämä muutos on otettu huomioon tehtäessä maksutuloarvioita. </a:t>
            </a:r>
            <a:r>
              <a:rPr lang="fi-FI" dirty="0" smtClean="0"/>
              <a:t>Maksetuissa korvauksissa muutos </a:t>
            </a:r>
            <a:r>
              <a:rPr lang="fi-FI" dirty="0" smtClean="0"/>
              <a:t>ei ole samalla tavalla näkyvä, joten niiden kohdalle on merkitty muutoksen mahdollinen vaikutuskohta</a:t>
            </a:r>
            <a:r>
              <a:rPr lang="fi-FI" dirty="0" smtClean="0"/>
              <a:t>.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 smtClean="0"/>
          </a:p>
          <a:p>
            <a:r>
              <a:rPr lang="fi-FI" dirty="0" smtClean="0"/>
              <a:t>Henkivakuutuksen tilastoinnissa ei ole tapahtunut muutosta.</a:t>
            </a:r>
            <a:br>
              <a:rPr lang="fi-FI" dirty="0" smtClean="0"/>
            </a:br>
            <a:endParaRPr lang="fi-FI" dirty="0" smtClean="0"/>
          </a:p>
          <a:p>
            <a:r>
              <a:rPr lang="fi-FI" dirty="0" smtClean="0"/>
              <a:t>Työeläkeyhtiöiden maksutulo on arvioitu yhtiöiden kotisivuillaan </a:t>
            </a:r>
            <a:br>
              <a:rPr lang="fi-FI" dirty="0" smtClean="0"/>
            </a:br>
            <a:r>
              <a:rPr lang="fi-FI" dirty="0" smtClean="0"/>
              <a:t>antamista luvuista.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perusteista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929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Vuoden 2014 maksutuloarviot			  		</a:t>
            </a:r>
            <a:r>
              <a:rPr lang="fi-FI" dirty="0" smtClean="0"/>
              <a:t>1/3</a:t>
            </a:r>
            <a:endParaRPr lang="fi-FI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541829660"/>
              </p:ext>
            </p:extLst>
          </p:nvPr>
        </p:nvGraphicFramePr>
        <p:xfrm>
          <a:off x="381000" y="1341439"/>
          <a:ext cx="8382000" cy="4000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7064"/>
                <a:gridCol w="1152128"/>
                <a:gridCol w="1152128"/>
                <a:gridCol w="1310680"/>
              </a:tblGrid>
              <a:tr h="453486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Arial"/>
                        </a:rPr>
                        <a:t>muutos-%</a:t>
                      </a: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Eläkevakuutus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lakisääteinen eläkevakuutus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12 610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12 424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Henkivakuutus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- </a:t>
                      </a:r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sijoitussidonnaiset henkivakuutukset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5 065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4 549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- </a:t>
                      </a:r>
                      <a:r>
                        <a:rPr lang="fi-FI" sz="1600" b="0" i="0" u="none" strike="noStrike" dirty="0" smtClean="0">
                          <a:effectLst/>
                          <a:latin typeface="+mn-lt"/>
                        </a:rPr>
                        <a:t>muut henkivakuutukset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790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841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Vahinkovakuutus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lakisääteinen tapaturma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623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</a:t>
                      </a:r>
                      <a:r>
                        <a:rPr lang="fi-FI" sz="1600" b="0" i="0" u="none" strike="noStrike" dirty="0" smtClean="0">
                          <a:effectLst/>
                          <a:latin typeface="+mn-lt"/>
                        </a:rPr>
                        <a:t>- moottoriajoneuvon vastuu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845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- </a:t>
                      </a:r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vapaaehtoiset vakuutukset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2 890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2 715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</a:t>
                      </a:r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-</a:t>
                      </a:r>
                      <a:r>
                        <a:rPr lang="fi-FI" sz="1600" b="0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jälleenvakuutus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Yhteensä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22 960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22 101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42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Vuoden 2014 maksutuloarviot			  		</a:t>
            </a:r>
            <a:r>
              <a:rPr lang="fi-FI" dirty="0" smtClean="0"/>
              <a:t>2/3</a:t>
            </a:r>
            <a:endParaRPr lang="fi-FI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79395541"/>
              </p:ext>
            </p:extLst>
          </p:nvPr>
        </p:nvGraphicFramePr>
        <p:xfrm>
          <a:off x="381000" y="1341439"/>
          <a:ext cx="8382000" cy="4319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7064"/>
                <a:gridCol w="1152128"/>
                <a:gridCol w="1152128"/>
                <a:gridCol w="1310680"/>
              </a:tblGrid>
              <a:tr h="522779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Arial"/>
                        </a:rPr>
                        <a:t>muutos-%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Henkivakuutus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sijoitussidonnainen henkivakuutus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2 350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2 106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- kapitalisaatiosopimus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2 270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1 965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muu henkivakuutus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319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työntekijäin ryhmähenkivakuutus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muu ryhmähenkivakuutus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sijoitussidonnainen yksilöllinen eläkevakuutus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muu yksilöllinen eläkevakuutus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sijoitussidonnainen ryhmäeläkevakuutus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- muu ryhmäeläkevakuutus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- jälleenvakuutus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Henkivakuutus 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5 855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5 389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336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Vuoden 2014 maksutuloarviot			  		</a:t>
            </a:r>
            <a:r>
              <a:rPr lang="fi-FI" dirty="0" smtClean="0"/>
              <a:t>3/3</a:t>
            </a: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614315061"/>
              </p:ext>
            </p:extLst>
          </p:nvPr>
        </p:nvGraphicFramePr>
        <p:xfrm>
          <a:off x="381000" y="1341439"/>
          <a:ext cx="8367464" cy="4581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6864"/>
                <a:gridCol w="792088"/>
                <a:gridCol w="864096"/>
                <a:gridCol w="936104"/>
                <a:gridCol w="2808312"/>
              </a:tblGrid>
              <a:tr h="189234"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Arial"/>
                        </a:rPr>
                        <a:t>muutos-%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 smtClean="0">
                          <a:effectLst/>
                          <a:latin typeface="Arial"/>
                        </a:rPr>
                        <a:t>Huomautus</a:t>
                      </a:r>
                      <a:endParaRPr lang="fi-FI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Vahinkovakuutus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lakisääteinen tapaturma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623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 smtClean="0">
                          <a:effectLst/>
                          <a:latin typeface="Arial"/>
                        </a:rPr>
                        <a:t>Työllisyystilanne</a:t>
                      </a:r>
                      <a:r>
                        <a:rPr lang="fi-FI" sz="1400" b="0" i="0" u="none" strike="noStrike" baseline="0" dirty="0" smtClean="0">
                          <a:effectLst/>
                          <a:latin typeface="Arial"/>
                        </a:rPr>
                        <a:t> edelleen heikko</a:t>
                      </a:r>
                      <a:endParaRPr lang="fi-FI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muu tapaturma ja sairaus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490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447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maa-ajoneuvot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810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762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6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- meri- ja lentoalukset, kuljetus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palo- ja muu omaisuusvahinko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1 005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960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moottoriajoneuvon vastuu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845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vastuu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241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luotto ja takaus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oikeusturva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muu ensivakuutus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Vahinkoensivakuutus 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4 </a:t>
                      </a:r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355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4 149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- kotimainen jälleenvakuutus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ulkomainen jälleenvakuutus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Vahinkovakuutus 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4 </a:t>
                      </a:r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495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4 288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613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277213718"/>
              </p:ext>
            </p:extLst>
          </p:nvPr>
        </p:nvGraphicFramePr>
        <p:xfrm>
          <a:off x="381000" y="1341438"/>
          <a:ext cx="8381998" cy="453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4896"/>
                <a:gridCol w="936104"/>
                <a:gridCol w="936104"/>
                <a:gridCol w="1008112"/>
                <a:gridCol w="2246782"/>
              </a:tblGrid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TAMMI-LOKAKUU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muutos-%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 smtClean="0">
                          <a:effectLst/>
                          <a:latin typeface="+mn-lt"/>
                        </a:rPr>
                        <a:t>Huomautus</a:t>
                      </a:r>
                      <a:endParaRPr lang="fi-FI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Lakisääteinen tapaturma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363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378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-4,0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Muu tapaturma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Maa-ajoneuvot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384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354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effectLst/>
                          <a:latin typeface="+mn-lt"/>
                        </a:rPr>
                        <a:t>Tilastomuutos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Alukset, kalusto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35,3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Kuljetettavat tavarat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-31,0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Omaisuusvahingot: yksityistaloudet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331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230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43,9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dirty="0" smtClean="0">
                          <a:effectLst/>
                          <a:latin typeface="+mn-lt"/>
                        </a:rPr>
                        <a:t>Tilastomuutos</a:t>
                      </a: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Omaisuusvahingot: yritykset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173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Moottoriajoneuvon vastuu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374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-3,7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Vastuu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12,6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dirty="0" smtClean="0">
                          <a:effectLst/>
                          <a:latin typeface="+mn-lt"/>
                        </a:rPr>
                        <a:t>Tilastomuutos</a:t>
                      </a: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Luotto ja takaus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-6,4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Muu ensivakuutus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Yhteensä ilman luottoa ja takausta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2 052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1 917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2 055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1 920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7,0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108000" marR="10800" marT="10800" marB="0" anchor="b"/>
                </a:tc>
              </a:tr>
            </a:tbl>
          </a:graphicData>
        </a:graphic>
      </p:graphicFrame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Vahinkovakuutuksesta Maksettujen korvausten toteutunut kehitys, </a:t>
            </a:r>
            <a:r>
              <a:rPr lang="fi-FI" sz="2000" dirty="0" err="1" smtClean="0"/>
              <a:t>tammi-lokakuu</a:t>
            </a:r>
            <a:r>
              <a:rPr lang="fi-FI" sz="2000" dirty="0" smtClean="0"/>
              <a:t> 2014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14023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600181679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Kotimaan vakuutusmaksutulo </a:t>
            </a:r>
            <a:r>
              <a:rPr lang="fi-FI" dirty="0" smtClean="0"/>
              <a:t>1970-2014e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7849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3502710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Henkivakuutuksen maksutulo </a:t>
            </a:r>
            <a:r>
              <a:rPr lang="fi-FI" dirty="0" smtClean="0"/>
              <a:t>2005 </a:t>
            </a:r>
            <a:r>
              <a:rPr lang="fi-FI" dirty="0"/>
              <a:t>– </a:t>
            </a:r>
            <a:r>
              <a:rPr lang="fi-FI" dirty="0" smtClean="0"/>
              <a:t>2014e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97518134"/>
      </p:ext>
    </p:extLst>
  </p:cSld>
  <p:clrMapOvr>
    <a:masterClrMapping/>
  </p:clrMapOvr>
</p:sld>
</file>

<file path=ppt/theme/theme1.xml><?xml version="1.0" encoding="utf-8"?>
<a:theme xmlns:a="http://schemas.openxmlformats.org/drawingml/2006/main" name="FK_Esitysmalli">
  <a:themeElements>
    <a:clrScheme name="FK-VÄRIT_1303-2012">
      <a:dk1>
        <a:srgbClr val="333333"/>
      </a:dk1>
      <a:lt1>
        <a:srgbClr val="FFFFFF"/>
      </a:lt1>
      <a:dk2>
        <a:srgbClr val="7F7E82"/>
      </a:dk2>
      <a:lt2>
        <a:srgbClr val="BBB1A5"/>
      </a:lt2>
      <a:accent1>
        <a:srgbClr val="01B2E5"/>
      </a:accent1>
      <a:accent2>
        <a:srgbClr val="C15086"/>
      </a:accent2>
      <a:accent3>
        <a:srgbClr val="395AA8"/>
      </a:accent3>
      <a:accent4>
        <a:srgbClr val="FDB930"/>
      </a:accent4>
      <a:accent5>
        <a:srgbClr val="8DCED2"/>
      </a:accent5>
      <a:accent6>
        <a:srgbClr val="F79646"/>
      </a:accent6>
      <a:hlink>
        <a:srgbClr val="395AA8"/>
      </a:hlink>
      <a:folHlink>
        <a:srgbClr val="01B2E5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f7baa18-e8c3-4a96-b5df-b125792204c2">
      <Value>25</Value>
      <Value>78</Value>
    </TaxCatchAll>
    <FKLanguage xmlns="879095ad-9298-46b1-abb4-88acdd8ab572">Suomi</FKLanguage>
    <TaxKeywordTaxHTField xmlns="3f7baa18-e8c3-4a96-b5df-b125792204c2">
      <Terms xmlns="http://schemas.microsoft.com/office/infopath/2007/PartnerControls"/>
    </TaxKeywordTaxHTField>
    <FKPublishDate xmlns="879095ad-9298-46b1-abb4-88acdd8ab572">2014-12-02T22:00:00+00:00</FKPublishDate>
    <h91f5f5c8ce94f5ebd3ee7c0d8a6ec47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vakuutus</TermName>
          <TermId xmlns="http://schemas.microsoft.com/office/infopath/2007/PartnerControls">d435bfef-5764-4d80-921f-a0afc585a587</TermId>
        </TermInfo>
      </Terms>
    </h91f5f5c8ce94f5ebd3ee7c0d8a6ec47>
    <p37d2282c7114a85bbb1d37773b53136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fc209ee7-fe67-4bc6-a4f4-93f5714eb903</TermId>
        </TermInfo>
      </Terms>
    </p37d2282c7114a85bbb1d37773b53136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11B1C403DFD4524B75DA0610032A3AC00E912CE7E68B90F41A09C6F4CA406ACCC" ma:contentTypeVersion="37" ma:contentTypeDescription="Luo uusi asiakirja." ma:contentTypeScope="" ma:versionID="50c718eb97e1e7f0081fe39912381af5">
  <xsd:schema xmlns:xsd="http://www.w3.org/2001/XMLSchema" xmlns:xs="http://www.w3.org/2001/XMLSchema" xmlns:p="http://schemas.microsoft.com/office/2006/metadata/properties" xmlns:ns2="30cc9ae6-eaf9-405e-9576-3522e3851cf9" xmlns:ns3="c75ee646-ea04-4f20-bc3f-7bc06c32b2f8" xmlns:ns4="bc268a9e-ab94-4061-b089-7d438da856c6" targetNamespace="http://schemas.microsoft.com/office/2006/metadata/properties" ma:root="true" ma:fieldsID="1a65c15635785708e2d2a67f8c477494" ns2:_="" ns3:_="" ns4:_="">
    <xsd:import namespace="30cc9ae6-eaf9-405e-9576-3522e3851cf9"/>
    <xsd:import namespace="c75ee646-ea04-4f20-bc3f-7bc06c32b2f8"/>
    <xsd:import namespace="bc268a9e-ab94-4061-b089-7d438da856c6"/>
    <xsd:element name="properties">
      <xsd:complexType>
        <xsd:sequence>
          <xsd:element name="documentManagement">
            <xsd:complexType>
              <xsd:all>
                <xsd:element ref="ns2:C_x0020_FK_x0020_vastuuhenkilö" minOccurs="0"/>
                <xsd:element ref="ns2:C_x0020_Asiakirjapvm" minOccurs="0"/>
                <xsd:element ref="ns2:C_x0020_Lisätiedot" minOccurs="0"/>
                <xsd:element ref="ns3:_dlc_DocId" minOccurs="0"/>
                <xsd:element ref="ns3:_dlc_DocIdUrl" minOccurs="0"/>
                <xsd:element ref="ns3:_dlc_DocIdPersistId" minOccurs="0"/>
                <xsd:element ref="ns2:TaxCatchAll" minOccurs="0"/>
                <xsd:element ref="ns2:d4cce8d21ff9456e86084380ad943dd9" minOccurs="0"/>
                <xsd:element ref="ns4:FKLanguage" minOccurs="0"/>
                <xsd:element ref="ns4:iff51723ad134fabb73ff8d5624dc83e" minOccurs="0"/>
                <xsd:element ref="ns4:cccb8d37394148e4afe9904da1fcb0fa" minOccurs="0"/>
                <xsd:element ref="ns3:TaxKeywordTaxHTField" minOccurs="0"/>
                <xsd:element ref="ns4:FKPublishDate" minOccurs="0"/>
                <xsd:element ref="ns4:jcb8c2c059cc4620a5027833caea8309" minOccurs="0"/>
                <xsd:element ref="ns4:oe82443a33504593a5f0dd63f7b3bd7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c9ae6-eaf9-405e-9576-3522e3851cf9" elementFormDefault="qualified">
    <xsd:import namespace="http://schemas.microsoft.com/office/2006/documentManagement/types"/>
    <xsd:import namespace="http://schemas.microsoft.com/office/infopath/2007/PartnerControls"/>
    <xsd:element name="C_x0020_FK_x0020_vastuuhenkilö" ma:index="3" nillable="true" ma:displayName="FK vastuuhenkilö" ma:list="UserInfo" ma:SearchPeopleOnly="false" ma:SharePointGroup="0" ma:internalName="C_x0020_FK_x0020_vastuuhenkil_x00f6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_x0020_Asiakirjapvm" ma:index="4" nillable="true" ma:displayName="Asiakirjapvm" ma:default="[today]" ma:format="DateOnly" ma:internalName="C_x0020_Asiakirjapvm">
      <xsd:simpleType>
        <xsd:restriction base="dms:DateTime"/>
      </xsd:simpleType>
    </xsd:element>
    <xsd:element name="C_x0020_Lisätiedot" ma:index="5" nillable="true" ma:displayName="Lisätiedot" ma:internalName="C_x0020_Lis_x00e4_tiedot">
      <xsd:simpleType>
        <xsd:restriction base="dms:Note">
          <xsd:maxLength value="255"/>
        </xsd:restriction>
      </xsd:simpleType>
    </xsd:element>
    <xsd:element name="TaxCatchAll" ma:index="11" nillable="true" ma:displayName="Taxonomy Catch All Column" ma:hidden="true" ma:list="{cdeacb01-5bc3-4387-b014-57cd092e21a9}" ma:internalName="TaxCatchAll" ma:showField="CatchAllData" ma:web="c75ee646-ea04-4f20-bc3f-7bc06c32b2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4cce8d21ff9456e86084380ad943dd9" ma:index="12" nillable="true" ma:taxonomy="true" ma:internalName="d4cce8d21ff9456e86084380ad943dd9" ma:taxonomyFieldName="C_x0020_Organisaatiot" ma:displayName="Organisaatiot" ma:default="21;#Finanssialan Keskusliitto|a986a8ab-0b81-4c11-8cfa-b7b758f01c9a" ma:fieldId="{d4cce8d2-1ff9-456e-8608-4380ad943dd9}" ma:taxonomyMulti="true" ma:sspId="d7ec215a-233c-4761-af40-34a00d82655d" ma:termSetId="a7c7996a-e85f-46b5-a5b7-e3eb5aef7a4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ee646-ea04-4f20-bc3f-7bc06c32b2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9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23" nillable="true" ma:taxonomy="true" ma:internalName="TaxKeywordTaxHTField" ma:taxonomyFieldName="TaxKeyword" ma:displayName="Asiasanat" ma:readOnly="false" ma:fieldId="{23f27201-bee3-471e-b2e7-b64fd8b7ca38}" ma:taxonomyMulti="true" ma:sspId="d7ec215a-233c-4761-af40-34a00d82655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68a9e-ab94-4061-b089-7d438da856c6" elementFormDefault="qualified">
    <xsd:import namespace="http://schemas.microsoft.com/office/2006/documentManagement/types"/>
    <xsd:import namespace="http://schemas.microsoft.com/office/infopath/2007/PartnerControls"/>
    <xsd:element name="FKLanguage" ma:index="17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  <xsd:element name="iff51723ad134fabb73ff8d5624dc83e" ma:index="19" ma:taxonomy="true" ma:internalName="iff51723ad134fabb73ff8d5624dc83e" ma:taxonomyFieldName="FKDocType" ma:displayName="Asiakirjatyyppi" ma:default="" ma:fieldId="{2ff51723-ad13-4fab-b73f-f8d5624dc83e}" ma:taxonomyMulti="true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ccb8d37394148e4afe9904da1fcb0fa" ma:index="21" ma:taxonomy="true" ma:internalName="cccb8d37394148e4afe9904da1fcb0fa" ma:taxonomyFieldName="FKTopic" ma:displayName="Aiheluokittelu" ma:readOnly="false" ma:default="" ma:fieldId="{cccb8d37-3941-48e4-afe9-904da1fcb0fa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24" nillable="true" ma:displayName="Julkaisupäivä" ma:default="[today]" ma:format="DateOnly" ma:internalName="FKPublishDate">
      <xsd:simpleType>
        <xsd:restriction base="dms:DateTime"/>
      </xsd:simpleType>
    </xsd:element>
    <xsd:element name="jcb8c2c059cc4620a5027833caea8309" ma:index="26" nillable="true" ma:taxonomy="true" ma:internalName="jcb8c2c059cc4620a5027833caea8309" ma:taxonomyFieldName="FKDocumentState" ma:displayName="Dokumentin tila" ma:default="27;#Valmis|40aa8d17-dadd-4ab0-93da-3124749a5963" ma:fieldId="{3cb8c2c0-59cc-4620-a502-7833caea8309}" ma:sspId="d7ec215a-233c-4761-af40-34a00d82655d" ma:termSetId="a77969e4-0b5b-4ac5-8bb1-3950b68d57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82443a33504593a5f0dd63f7b3bd7a" ma:index="28" nillable="true" ma:taxonomy="true" ma:internalName="oe82443a33504593a5f0dd63f7b3bd7a" ma:taxonomyFieldName="FKDocumentPublicity" ma:displayName="Julkisuus" ma:default="28;#Julkinen|0806a4a5-db6a-4fa4-8ed3-7457b5b4e8de" ma:fieldId="{8e82443a-3350-4593-a5f0-dd63f7b3bd7a}" ma:sspId="d7ec215a-233c-4761-af40-34a00d82655d" ma:termSetId="d30f25d2-ebe8-43ea-9269-85f735816ed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Sisältölaji"/>
        <xsd:element ref="dc:title" minOccurs="0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E106A4F9CAD6E4D891E4C99C177D26F" ma:contentTypeVersion="12" ma:contentTypeDescription="Luo uusi asiakirja." ma:contentTypeScope="" ma:versionID="6bf8c22eb7e77b08554aec714589a006">
  <xsd:schema xmlns:xsd="http://www.w3.org/2001/XMLSchema" xmlns:xs="http://www.w3.org/2001/XMLSchema" xmlns:p="http://schemas.microsoft.com/office/2006/metadata/properties" xmlns:ns2="879095ad-9298-46b1-abb4-88acdd8ab572" xmlns:ns3="3f7baa18-e8c3-4a96-b5df-b125792204c2" targetNamespace="http://schemas.microsoft.com/office/2006/metadata/properties" ma:root="true" ma:fieldsID="4481d166ca6ec69d426333bd419f0696" ns2:_="" ns3:_="">
    <xsd:import namespace="879095ad-9298-46b1-abb4-88acdd8ab572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p37d2282c7114a85bbb1d37773b53136" minOccurs="0"/>
                <xsd:element ref="ns3:TaxCatchAll" minOccurs="0"/>
                <xsd:element ref="ns2:h91f5f5c8ce94f5ebd3ee7c0d8a6ec47" minOccurs="0"/>
                <xsd:element ref="ns3:TaxKeywordTaxHTField" minOccurs="0"/>
                <xsd:element ref="ns2:FKPublishDate" minOccurs="0"/>
                <xsd:element ref="ns2:FKLangu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095ad-9298-46b1-abb4-88acdd8ab572" elementFormDefault="qualified">
    <xsd:import namespace="http://schemas.microsoft.com/office/2006/documentManagement/types"/>
    <xsd:import namespace="http://schemas.microsoft.com/office/infopath/2007/PartnerControls"/>
    <xsd:element name="p37d2282c7114a85bbb1d37773b53136" ma:index="9" nillable="true" ma:taxonomy="true" ma:internalName="p37d2282c7114a85bbb1d37773b53136" ma:taxonomyFieldName="FKDocType" ma:displayName="Asiakirjatyyppi" ma:readOnly="false" ma:default="" ma:fieldId="{937d2282-c711-4a85-bbb1-d37773b53136}" ma:taxonomyMulti="true" ma:sspId="d92eb3bd-95d3-4ebe-8301-9f6701864dbf" ma:termSetId="f0126561-3e6b-4118-8629-5272a7a08fe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h91f5f5c8ce94f5ebd3ee7c0d8a6ec47" ma:index="12" nillable="true" ma:taxonomy="true" ma:internalName="h91f5f5c8ce94f5ebd3ee7c0d8a6ec47" ma:taxonomyFieldName="FKTopic" ma:displayName="Aiheluokittelu" ma:readOnly="false" ma:default="" ma:fieldId="{191f5f5c-8ce9-4f5e-bd3e-e7c0d8a6ec47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15" nillable="true" ma:displayName="Julkaisupäivä" ma:default="[today]" ma:format="DateOnly" ma:internalName="FKPublishDate">
      <xsd:simpleType>
        <xsd:restriction base="dms:DateTime"/>
      </xsd:simpleType>
    </xsd:element>
    <xsd:element name="FKLanguage" ma:index="16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4" nillable="true" ma:taxonomy="true" ma:internalName="TaxKeywordTaxHTField" ma:taxonomyFieldName="TaxKeyword" ma:displayName="Asiasanat" ma:readOnly="false" ma:fieldId="{23f27201-bee3-471e-b2e7-b64fd8b7ca38}" ma:taxonomyMulti="true" ma:sspId="d92eb3bd-95d3-4ebe-8301-9f6701864db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D73E49-3000-46E8-AD57-4FAD9AC11AC0}"/>
</file>

<file path=customXml/itemProps2.xml><?xml version="1.0" encoding="utf-8"?>
<ds:datastoreItem xmlns:ds="http://schemas.openxmlformats.org/officeDocument/2006/customXml" ds:itemID="{F52FEC15-8824-4B5A-A4D3-6863D28E08B1}"/>
</file>

<file path=customXml/itemProps3.xml><?xml version="1.0" encoding="utf-8"?>
<ds:datastoreItem xmlns:ds="http://schemas.openxmlformats.org/officeDocument/2006/customXml" ds:itemID="{80D07E5E-3C49-497C-BA89-ED405F9E7883}"/>
</file>

<file path=customXml/itemProps4.xml><?xml version="1.0" encoding="utf-8"?>
<ds:datastoreItem xmlns:ds="http://schemas.openxmlformats.org/officeDocument/2006/customXml" ds:itemID="{19E1D699-7F21-4866-8102-FBCC1F4DDF51}"/>
</file>

<file path=docProps/app.xml><?xml version="1.0" encoding="utf-8"?>
<Properties xmlns="http://schemas.openxmlformats.org/officeDocument/2006/extended-properties" xmlns:vt="http://schemas.openxmlformats.org/officeDocument/2006/docPropsVTypes">
  <Template>FK_Esitysmalli</Template>
  <TotalTime>105</TotalTime>
  <Words>426</Words>
  <Application>Microsoft Office PowerPoint</Application>
  <PresentationFormat>Näytössä katseltava diaesitys (4:3)</PresentationFormat>
  <Paragraphs>230</Paragraphs>
  <Slides>10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FK_Esitysmalli</vt:lpstr>
      <vt:lpstr>ARVIO VAKUUTUSMARKKINOIDEN KEHITYKSESTÄ 2014</vt:lpstr>
      <vt:lpstr>LYHYESTI</vt:lpstr>
      <vt:lpstr>perusteista</vt:lpstr>
      <vt:lpstr>Vuoden 2014 maksutuloarviot       1/3</vt:lpstr>
      <vt:lpstr>Vuoden 2014 maksutuloarviot       2/3</vt:lpstr>
      <vt:lpstr>Vuoden 2014 maksutuloarviot       3/3</vt:lpstr>
      <vt:lpstr>Vahinkovakuutuksesta Maksettujen korvausten toteutunut kehitys, tammi-lokakuu 2014</vt:lpstr>
      <vt:lpstr>Kotimaan vakuutusmaksutulo 1970-2014e</vt:lpstr>
      <vt:lpstr>Henkivakuutuksen maksutulo 2005 – 2014e</vt:lpstr>
      <vt:lpstr>Vahinkovakuutuksen maksutulon kehitys luokkaryhmittäin 2005 – 2014e</vt:lpstr>
    </vt:vector>
  </TitlesOfParts>
  <Company>Finanssialan Keskusliitto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Arvio vakuutusmarkkinoiden kehityksestä 2014</dc:title>
  <dc:creator>Koivisto Kimmo</dc:creator>
  <cp:keywords/>
  <cp:lastModifiedBy>Koivisto Kimmo</cp:lastModifiedBy>
  <cp:revision>19</cp:revision>
  <dcterms:created xsi:type="dcterms:W3CDTF">2014-12-02T07:00:20Z</dcterms:created>
  <dcterms:modified xsi:type="dcterms:W3CDTF">2014-12-03T07:30:44Z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0x0101006E106A4F9CAD6E4D891E4C99C177D26F</vt:lpwstr>
  </property>
  <property fmtid="{D5CDD505-2E9C-101B-9397-08002B2CF9AE}" pid="3" name="_dlc_DocIdItemGuid">
    <vt:lpwstr>3efcbf27-70aa-4913-96c3-213af15ae06d</vt:lpwstr>
  </property>
  <property fmtid="{D5CDD505-2E9C-101B-9397-08002B2CF9AE}" pid="4" name="Tags">
    <vt:lpwstr/>
  </property>
  <property fmtid="{D5CDD505-2E9C-101B-9397-08002B2CF9AE}" pid="5" name="C Dokumentin tila">
    <vt:lpwstr>27;#Valmis|40aa8d17-dadd-4ab0-93da-3124749a5963</vt:lpwstr>
  </property>
  <property fmtid="{D5CDD505-2E9C-101B-9397-08002B2CF9AE}" pid="6" name="TaxKeyword">
    <vt:lpwstr/>
  </property>
  <property fmtid="{D5CDD505-2E9C-101B-9397-08002B2CF9AE}" pid="7" name="lfd56b04ee8141ed9d283e7c41bffbc1">
    <vt:lpwstr>Valmis|40aa8d17-dadd-4ab0-93da-3124749a5963</vt:lpwstr>
  </property>
  <property fmtid="{D5CDD505-2E9C-101B-9397-08002B2CF9AE}" pid="8" name="add80201e5284a229f17a141beda9441">
    <vt:lpwstr>vakuutus|66db1379-9c53-43c2-88d1-c284cdecbb31</vt:lpwstr>
  </property>
  <property fmtid="{D5CDD505-2E9C-101B-9397-08002B2CF9AE}" pid="9" name="C Julkisuus">
    <vt:lpwstr>28;#Julkinen|0806a4a5-db6a-4fa4-8ed3-7457b5b4e8de</vt:lpwstr>
  </property>
  <property fmtid="{D5CDD505-2E9C-101B-9397-08002B2CF9AE}" pid="10" name="Julkaisupäivä">
    <vt:filetime>2015-11-01T22:00:00Z</vt:filetime>
  </property>
  <property fmtid="{D5CDD505-2E9C-101B-9397-08002B2CF9AE}" pid="11" name="jf4d10d556c14d3d80ab48606b66a97b">
    <vt:lpwstr>Julkinen|0806a4a5-db6a-4fa4-8ed3-7457b5b4e8de</vt:lpwstr>
  </property>
  <property fmtid="{D5CDD505-2E9C-101B-9397-08002B2CF9AE}" pid="12" name="Aihealue">
    <vt:lpwstr>36;#vakuutus|66db1379-9c53-43c2-88d1-c284cdecbb31</vt:lpwstr>
  </property>
  <property fmtid="{D5CDD505-2E9C-101B-9397-08002B2CF9AE}" pid="13" name="pf14fcf289664115a5f157ecab3b3fc2">
    <vt:lpwstr>Diaesitys|d901f4b8-c640-4f39-9ba4-8f33bd174af9</vt:lpwstr>
  </property>
  <property fmtid="{D5CDD505-2E9C-101B-9397-08002B2CF9AE}" pid="14" name="C Organisaatiot">
    <vt:lpwstr>21;#Finanssialan Keskusliitto|a986a8ab-0b81-4c11-8cfa-b7b758f01c9a</vt:lpwstr>
  </property>
  <property fmtid="{D5CDD505-2E9C-101B-9397-08002B2CF9AE}" pid="15" name="C_x0020_Organisaatiot">
    <vt:lpwstr>21;#Finanssialan Keskusliitto|a986a8ab-0b81-4c11-8cfa-b7b758f01c9a</vt:lpwstr>
  </property>
  <property fmtid="{D5CDD505-2E9C-101B-9397-08002B2CF9AE}" pid="16" name="e50be5253a3744d5844cb34c2bdeb852">
    <vt:lpwstr>vakuutus|99191f0d-d2e1-48bf-a5ee-5ad0de7c4616</vt:lpwstr>
  </property>
  <property fmtid="{D5CDD505-2E9C-101B-9397-08002B2CF9AE}" pid="17" name="C Asiasanat">
    <vt:lpwstr>37;#vakuutus|99191f0d-d2e1-48bf-a5ee-5ad0de7c4616</vt:lpwstr>
  </property>
  <property fmtid="{D5CDD505-2E9C-101B-9397-08002B2CF9AE}" pid="18" name="C FK Asiakirjatyyppi">
    <vt:lpwstr>43;#Diaesitys|d901f4b8-c640-4f39-9ba4-8f33bd174af9</vt:lpwstr>
  </property>
  <property fmtid="{D5CDD505-2E9C-101B-9397-08002B2CF9AE}" pid="19" name="FKTopic">
    <vt:lpwstr>25;#vakuutus|d435bfef-5764-4d80-921f-a0afc585a587</vt:lpwstr>
  </property>
  <property fmtid="{D5CDD505-2E9C-101B-9397-08002B2CF9AE}" pid="20" name="FKDocType">
    <vt:lpwstr>78;#diaesitys|fc209ee7-fe67-4bc6-a4f4-93f5714eb903</vt:lpwstr>
  </property>
  <property fmtid="{D5CDD505-2E9C-101B-9397-08002B2CF9AE}" pid="21" name="FKDocumentState">
    <vt:lpwstr>27;#Valmis|40aa8d17-dadd-4ab0-93da-3124749a5963</vt:lpwstr>
  </property>
  <property fmtid="{D5CDD505-2E9C-101B-9397-08002B2CF9AE}" pid="22" name="FKDocumentPublicity">
    <vt:lpwstr>28;#Julkinen|0806a4a5-db6a-4fa4-8ed3-7457b5b4e8de</vt:lpwstr>
  </property>
  <property fmtid="{D5CDD505-2E9C-101B-9397-08002B2CF9AE}" pid="23" name="Order">
    <vt:r8>1800</vt:r8>
  </property>
  <property fmtid="{D5CDD505-2E9C-101B-9397-08002B2CF9AE}" pid="24" name="xd_ProgID">
    <vt:lpwstr/>
  </property>
  <property fmtid="{D5CDD505-2E9C-101B-9397-08002B2CF9AE}" pid="25" name="_SourceUrl">
    <vt:lpwstr/>
  </property>
  <property fmtid="{D5CDD505-2E9C-101B-9397-08002B2CF9AE}" pid="26" name="_SharedFileIndex">
    <vt:lpwstr/>
  </property>
  <property fmtid="{D5CDD505-2E9C-101B-9397-08002B2CF9AE}" pid="27" name="TemplateUrl">
    <vt:lpwstr/>
  </property>
  <property fmtid="{D5CDD505-2E9C-101B-9397-08002B2CF9AE}" pid="28" name="_CopySource">
    <vt:lpwstr>http://majakka/tietopankki/materiaalit/Arvio_vakuutusmarkkinoiden_kehityksesta_2014.pptx</vt:lpwstr>
  </property>
</Properties>
</file>