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slides/slide14.xml" ContentType="application/vnd.openxmlformats-officedocument.presentationml.slide+xml"/>
  <Override PartName="/ppt/drawings/drawing1.xml" ContentType="application/vnd.openxmlformats-officedocument.drawingml.chartshapes+xml"/>
  <Override PartName="/ppt/slides/slide15.xml" ContentType="application/vnd.openxmlformats-officedocument.presentationml.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5.xml" ContentType="application/vnd.openxmlformats-officedocument.drawingml.chart+xml"/>
  <Override PartName="/ppt/theme/theme1.xml" ContentType="application/vnd.openxmlformats-officedocument.theme+xml"/>
  <Override PartName="/ppt/theme/theme3.xml" ContentType="application/vnd.openxmlformats-officedocument.them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9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13.xml" ContentType="application/vnd.openxmlformats-officedocument.drawingml.chart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14.xml" ContentType="application/vnd.openxmlformats-officedocument.drawingml.char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4" r:id="rId4"/>
    <p:sldMasterId id="2147483666" r:id="rId5"/>
    <p:sldMasterId id="2147483668" r:id="rId6"/>
    <p:sldMasterId id="2147483670" r:id="rId7"/>
  </p:sldMasterIdLst>
  <p:sldIdLst>
    <p:sldId id="270" r:id="rId8"/>
    <p:sldId id="256" r:id="rId9"/>
    <p:sldId id="258" r:id="rId10"/>
    <p:sldId id="257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9" r:id="rId21"/>
    <p:sldId id="268" r:id="rId2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customXml" Target="../customXml/item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Taul1!$B$1</c:f>
              <c:strCache>
                <c:ptCount val="1"/>
                <c:pt idx="0">
                  <c:v>Sarake1</c:v>
                </c:pt>
              </c:strCache>
            </c:strRef>
          </c:tx>
          <c:dLbls>
            <c:dLbl>
              <c:idx val="0"/>
              <c:layout>
                <c:manualLayout>
                  <c:x val="7.575757575757576E-3"/>
                  <c:y val="-2.9553007274461104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303030303030303E-3"/>
                  <c:y val="5.91060145489216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0303030303030304E-2"/>
                  <c:y val="2.955300727446109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8787878787878789E-2"/>
                  <c:y val="-1.477650363723055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606060606060607E-2"/>
                  <c:y val="-1.477650363723055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2424242424242427E-2"/>
                  <c:y val="-8.8659021823383321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2121212121212121E-2"/>
                  <c:y val="-5.910834155736901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Taul1!$A$2:$A$7</c:f>
              <c:strCache>
                <c:ptCount val="6"/>
                <c:pt idx="0">
                  <c:v>Pankkitoiminta</c:v>
                </c:pt>
                <c:pt idx="1">
                  <c:v>Vakuutustoiminta</c:v>
                </c:pt>
                <c:pt idx="2">
                  <c:v>Arvopaperitoiminta</c:v>
                </c:pt>
                <c:pt idx="3">
                  <c:v>Rahoitusyhtiöt</c:v>
                </c:pt>
                <c:pt idx="4">
                  <c:v>Tietotekniikka</c:v>
                </c:pt>
                <c:pt idx="5">
                  <c:v>Muut FK jäsenet</c:v>
                </c:pt>
              </c:strCache>
            </c:strRef>
          </c:cat>
          <c:val>
            <c:numRef>
              <c:f>Taul1!$B$2:$B$7</c:f>
              <c:numCache>
                <c:formatCode>#,##0</c:formatCode>
                <c:ptCount val="6"/>
                <c:pt idx="0">
                  <c:v>24065</c:v>
                </c:pt>
                <c:pt idx="1">
                  <c:v>12362</c:v>
                </c:pt>
                <c:pt idx="2">
                  <c:v>1047</c:v>
                </c:pt>
                <c:pt idx="3">
                  <c:v>530</c:v>
                </c:pt>
                <c:pt idx="4">
                  <c:v>704</c:v>
                </c:pt>
                <c:pt idx="5" formatCode="General">
                  <c:v>715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Asiakaspalvelu</c:v>
                </c:pt>
              </c:strCache>
            </c:strRef>
          </c:tx>
          <c:invertIfNegative val="0"/>
          <c:cat>
            <c:strRef>
              <c:f>Taul1!$A$2:$A$5</c:f>
              <c:strCache>
                <c:ptCount val="4"/>
                <c:pt idx="0">
                  <c:v>Suomi</c:v>
                </c:pt>
                <c:pt idx="1">
                  <c:v>Ruotsi</c:v>
                </c:pt>
                <c:pt idx="2">
                  <c:v>Tanska</c:v>
                </c:pt>
                <c:pt idx="3">
                  <c:v>Islanti</c:v>
                </c:pt>
              </c:strCache>
            </c:strRef>
          </c:cat>
          <c:val>
            <c:numRef>
              <c:f>Taul1!$B$2:$B$5</c:f>
              <c:numCache>
                <c:formatCode>General</c:formatCode>
                <c:ptCount val="4"/>
                <c:pt idx="0">
                  <c:v>65.900000000000006</c:v>
                </c:pt>
                <c:pt idx="1">
                  <c:v>51.4</c:v>
                </c:pt>
                <c:pt idx="2">
                  <c:v>51.9</c:v>
                </c:pt>
                <c:pt idx="3">
                  <c:v>47</c:v>
                </c:pt>
              </c:numCache>
            </c:numRef>
          </c:val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Muu konttorityö</c:v>
                </c:pt>
              </c:strCache>
            </c:strRef>
          </c:tx>
          <c:invertIfNegative val="0"/>
          <c:cat>
            <c:strRef>
              <c:f>Taul1!$A$2:$A$5</c:f>
              <c:strCache>
                <c:ptCount val="4"/>
                <c:pt idx="0">
                  <c:v>Suomi</c:v>
                </c:pt>
                <c:pt idx="1">
                  <c:v>Ruotsi</c:v>
                </c:pt>
                <c:pt idx="2">
                  <c:v>Tanska</c:v>
                </c:pt>
                <c:pt idx="3">
                  <c:v>Islanti</c:v>
                </c:pt>
              </c:strCache>
            </c:strRef>
          </c:cat>
          <c:val>
            <c:numRef>
              <c:f>Taul1!$C$2:$C$5</c:f>
              <c:numCache>
                <c:formatCode>General</c:formatCode>
                <c:ptCount val="4"/>
                <c:pt idx="0">
                  <c:v>10.1</c:v>
                </c:pt>
                <c:pt idx="1">
                  <c:v>10.8</c:v>
                </c:pt>
                <c:pt idx="2">
                  <c:v>9.8000000000000007</c:v>
                </c:pt>
                <c:pt idx="3">
                  <c:v>12</c:v>
                </c:pt>
              </c:numCache>
            </c:numRef>
          </c:val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Hallinto</c:v>
                </c:pt>
              </c:strCache>
            </c:strRef>
          </c:tx>
          <c:invertIfNegative val="0"/>
          <c:cat>
            <c:strRef>
              <c:f>Taul1!$A$2:$A$5</c:f>
              <c:strCache>
                <c:ptCount val="4"/>
                <c:pt idx="0">
                  <c:v>Suomi</c:v>
                </c:pt>
                <c:pt idx="1">
                  <c:v>Ruotsi</c:v>
                </c:pt>
                <c:pt idx="2">
                  <c:v>Tanska</c:v>
                </c:pt>
                <c:pt idx="3">
                  <c:v>Islanti</c:v>
                </c:pt>
              </c:strCache>
            </c:strRef>
          </c:cat>
          <c:val>
            <c:numRef>
              <c:f>Taul1!$D$2:$D$5</c:f>
              <c:numCache>
                <c:formatCode>General</c:formatCode>
                <c:ptCount val="4"/>
                <c:pt idx="0">
                  <c:v>10.6</c:v>
                </c:pt>
                <c:pt idx="1">
                  <c:v>12.9</c:v>
                </c:pt>
                <c:pt idx="2">
                  <c:v>16.899999999999999</c:v>
                </c:pt>
                <c:pt idx="3">
                  <c:v>19</c:v>
                </c:pt>
              </c:numCache>
            </c:numRef>
          </c:val>
        </c:ser>
        <c:ser>
          <c:idx val="3"/>
          <c:order val="3"/>
          <c:tx>
            <c:strRef>
              <c:f>Taul1!$E$1</c:f>
              <c:strCache>
                <c:ptCount val="1"/>
                <c:pt idx="0">
                  <c:v>IT</c:v>
                </c:pt>
              </c:strCache>
            </c:strRef>
          </c:tx>
          <c:invertIfNegative val="0"/>
          <c:cat>
            <c:strRef>
              <c:f>Taul1!$A$2:$A$5</c:f>
              <c:strCache>
                <c:ptCount val="4"/>
                <c:pt idx="0">
                  <c:v>Suomi</c:v>
                </c:pt>
                <c:pt idx="1">
                  <c:v>Ruotsi</c:v>
                </c:pt>
                <c:pt idx="2">
                  <c:v>Tanska</c:v>
                </c:pt>
                <c:pt idx="3">
                  <c:v>Islanti</c:v>
                </c:pt>
              </c:strCache>
            </c:strRef>
          </c:cat>
          <c:val>
            <c:numRef>
              <c:f>Taul1!$E$2:$E$5</c:f>
              <c:numCache>
                <c:formatCode>General</c:formatCode>
                <c:ptCount val="4"/>
                <c:pt idx="0">
                  <c:v>7.9</c:v>
                </c:pt>
                <c:pt idx="1">
                  <c:v>11.7</c:v>
                </c:pt>
                <c:pt idx="2">
                  <c:v>5.8</c:v>
                </c:pt>
                <c:pt idx="3">
                  <c:v>12</c:v>
                </c:pt>
              </c:numCache>
            </c:numRef>
          </c:val>
        </c:ser>
        <c:ser>
          <c:idx val="4"/>
          <c:order val="4"/>
          <c:tx>
            <c:strRef>
              <c:f>Taul1!$F$1</c:f>
              <c:strCache>
                <c:ptCount val="1"/>
                <c:pt idx="0">
                  <c:v>Johtamistyö</c:v>
                </c:pt>
              </c:strCache>
            </c:strRef>
          </c:tx>
          <c:invertIfNegative val="0"/>
          <c:cat>
            <c:strRef>
              <c:f>Taul1!$A$2:$A$5</c:f>
              <c:strCache>
                <c:ptCount val="4"/>
                <c:pt idx="0">
                  <c:v>Suomi</c:v>
                </c:pt>
                <c:pt idx="1">
                  <c:v>Ruotsi</c:v>
                </c:pt>
                <c:pt idx="2">
                  <c:v>Tanska</c:v>
                </c:pt>
                <c:pt idx="3">
                  <c:v>Islanti</c:v>
                </c:pt>
              </c:strCache>
            </c:strRef>
          </c:cat>
          <c:val>
            <c:numRef>
              <c:f>Taul1!$F$2:$F$5</c:f>
              <c:numCache>
                <c:formatCode>General</c:formatCode>
                <c:ptCount val="4"/>
                <c:pt idx="0">
                  <c:v>5.6</c:v>
                </c:pt>
                <c:pt idx="1">
                  <c:v>13.2</c:v>
                </c:pt>
                <c:pt idx="2">
                  <c:v>15.6</c:v>
                </c:pt>
                <c:pt idx="3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0247552"/>
        <c:axId val="70249088"/>
      </c:barChart>
      <c:catAx>
        <c:axId val="70247552"/>
        <c:scaling>
          <c:orientation val="maxMin"/>
        </c:scaling>
        <c:delete val="0"/>
        <c:axPos val="l"/>
        <c:majorTickMark val="out"/>
        <c:minorTickMark val="none"/>
        <c:tickLblPos val="nextTo"/>
        <c:crossAx val="70249088"/>
        <c:crosses val="autoZero"/>
        <c:auto val="1"/>
        <c:lblAlgn val="ctr"/>
        <c:lblOffset val="100"/>
        <c:noMultiLvlLbl val="0"/>
      </c:catAx>
      <c:valAx>
        <c:axId val="70249088"/>
        <c:scaling>
          <c:orientation val="minMax"/>
          <c:max val="100"/>
        </c:scaling>
        <c:delete val="0"/>
        <c:axPos val="t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fi-FI" dirty="0" smtClean="0"/>
                  <a:t>%</a:t>
                </a:r>
                <a:endParaRPr lang="fi-FI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02475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Sarake1</c:v>
                </c:pt>
              </c:strCache>
            </c:strRef>
          </c:tx>
          <c:invertIfNegative val="0"/>
          <c:cat>
            <c:strRef>
              <c:f>Taul1!$A$2:$A$6</c:f>
              <c:strCache>
                <c:ptCount val="5"/>
                <c:pt idx="0">
                  <c:v>Ruotsi</c:v>
                </c:pt>
                <c:pt idx="1">
                  <c:v>Islanti</c:v>
                </c:pt>
                <c:pt idx="2">
                  <c:v>Norja</c:v>
                </c:pt>
                <c:pt idx="3">
                  <c:v>Suomi</c:v>
                </c:pt>
                <c:pt idx="4">
                  <c:v>Tanska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1706</c:v>
                </c:pt>
                <c:pt idx="1">
                  <c:v>1694</c:v>
                </c:pt>
                <c:pt idx="2">
                  <c:v>1676</c:v>
                </c:pt>
                <c:pt idx="3">
                  <c:v>1645</c:v>
                </c:pt>
                <c:pt idx="4">
                  <c:v>1606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0836224"/>
        <c:axId val="70837760"/>
      </c:barChart>
      <c:catAx>
        <c:axId val="70836224"/>
        <c:scaling>
          <c:orientation val="maxMin"/>
        </c:scaling>
        <c:delete val="0"/>
        <c:axPos val="l"/>
        <c:majorTickMark val="out"/>
        <c:minorTickMark val="none"/>
        <c:tickLblPos val="nextTo"/>
        <c:crossAx val="70837760"/>
        <c:crosses val="autoZero"/>
        <c:auto val="1"/>
        <c:lblAlgn val="ctr"/>
        <c:lblOffset val="100"/>
        <c:noMultiLvlLbl val="0"/>
      </c:catAx>
      <c:valAx>
        <c:axId val="70837760"/>
        <c:scaling>
          <c:orientation val="minMax"/>
          <c:max val="1800"/>
          <c:min val="0"/>
        </c:scaling>
        <c:delete val="0"/>
        <c:axPos val="t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fi-FI" dirty="0" smtClean="0"/>
                  <a:t>tuntia</a:t>
                </a:r>
                <a:endParaRPr lang="fi-FI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0836224"/>
        <c:crosses val="autoZero"/>
        <c:crossBetween val="between"/>
        <c:majorUnit val="2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Sarake1</c:v>
                </c:pt>
              </c:strCache>
            </c:strRef>
          </c:tx>
          <c:invertIfNegative val="0"/>
          <c:cat>
            <c:strRef>
              <c:f>Taul1!$A$2:$A$6</c:f>
              <c:strCache>
                <c:ptCount val="5"/>
                <c:pt idx="0">
                  <c:v>Islanti</c:v>
                </c:pt>
                <c:pt idx="1">
                  <c:v>Tanska</c:v>
                </c:pt>
                <c:pt idx="2">
                  <c:v>Suomi</c:v>
                </c:pt>
                <c:pt idx="3">
                  <c:v>Ruotsi</c:v>
                </c:pt>
                <c:pt idx="4">
                  <c:v>Norja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98</c:v>
                </c:pt>
                <c:pt idx="1">
                  <c:v>79.7</c:v>
                </c:pt>
                <c:pt idx="2">
                  <c:v>75</c:v>
                </c:pt>
                <c:pt idx="3">
                  <c:v>66</c:v>
                </c:pt>
                <c:pt idx="4">
                  <c:v>64.5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006464"/>
        <c:axId val="71032832"/>
      </c:barChart>
      <c:catAx>
        <c:axId val="71006464"/>
        <c:scaling>
          <c:orientation val="maxMin"/>
        </c:scaling>
        <c:delete val="0"/>
        <c:axPos val="l"/>
        <c:majorTickMark val="out"/>
        <c:minorTickMark val="none"/>
        <c:tickLblPos val="nextTo"/>
        <c:crossAx val="71032832"/>
        <c:crosses val="autoZero"/>
        <c:auto val="1"/>
        <c:lblAlgn val="ctr"/>
        <c:lblOffset val="100"/>
        <c:noMultiLvlLbl val="0"/>
      </c:catAx>
      <c:valAx>
        <c:axId val="71032832"/>
        <c:scaling>
          <c:orientation val="minMax"/>
          <c:max val="100"/>
        </c:scaling>
        <c:delete val="0"/>
        <c:axPos val="t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fi-FI" dirty="0" smtClean="0"/>
                  <a:t>%</a:t>
                </a:r>
                <a:endParaRPr lang="fi-FI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71006464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Rahoitus- ja vakuutusala</c:v>
                </c:pt>
              </c:strCache>
            </c:strRef>
          </c:tx>
          <c:marker>
            <c:symbol val="none"/>
          </c:marker>
          <c:cat>
            <c:numRef>
              <c:f>Taul1!$A$2:$A$39</c:f>
              <c:numCache>
                <c:formatCode>General</c:formatCode>
                <c:ptCount val="38"/>
                <c:pt idx="0">
                  <c:v>1976</c:v>
                </c:pt>
                <c:pt idx="1">
                  <c:v>1977</c:v>
                </c:pt>
                <c:pt idx="2">
                  <c:v>1978</c:v>
                </c:pt>
                <c:pt idx="3">
                  <c:v>1979</c:v>
                </c:pt>
                <c:pt idx="4">
                  <c:v>1980</c:v>
                </c:pt>
                <c:pt idx="5">
                  <c:v>1981</c:v>
                </c:pt>
                <c:pt idx="6">
                  <c:v>1982</c:v>
                </c:pt>
                <c:pt idx="7">
                  <c:v>1983</c:v>
                </c:pt>
                <c:pt idx="8">
                  <c:v>1984</c:v>
                </c:pt>
                <c:pt idx="9">
                  <c:v>1985</c:v>
                </c:pt>
                <c:pt idx="10">
                  <c:v>1986</c:v>
                </c:pt>
                <c:pt idx="11">
                  <c:v>1987</c:v>
                </c:pt>
                <c:pt idx="12">
                  <c:v>1988</c:v>
                </c:pt>
                <c:pt idx="13">
                  <c:v>1989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1993</c:v>
                </c:pt>
                <c:pt idx="18">
                  <c:v>1994</c:v>
                </c:pt>
                <c:pt idx="19">
                  <c:v>1995</c:v>
                </c:pt>
                <c:pt idx="20">
                  <c:v>1996</c:v>
                </c:pt>
                <c:pt idx="21">
                  <c:v>1997</c:v>
                </c:pt>
                <c:pt idx="22">
                  <c:v>1998</c:v>
                </c:pt>
                <c:pt idx="23">
                  <c:v>1999</c:v>
                </c:pt>
                <c:pt idx="24">
                  <c:v>2000</c:v>
                </c:pt>
                <c:pt idx="25">
                  <c:v>2001</c:v>
                </c:pt>
                <c:pt idx="26">
                  <c:v>2002</c:v>
                </c:pt>
                <c:pt idx="27">
                  <c:v>2003</c:v>
                </c:pt>
                <c:pt idx="28">
                  <c:v>2004</c:v>
                </c:pt>
                <c:pt idx="29">
                  <c:v>2005</c:v>
                </c:pt>
                <c:pt idx="30">
                  <c:v>2006</c:v>
                </c:pt>
                <c:pt idx="31">
                  <c:v>2007</c:v>
                </c:pt>
                <c:pt idx="32">
                  <c:v>2008</c:v>
                </c:pt>
                <c:pt idx="33">
                  <c:v>2009</c:v>
                </c:pt>
                <c:pt idx="34">
                  <c:v>2010</c:v>
                </c:pt>
                <c:pt idx="35">
                  <c:v>2011</c:v>
                </c:pt>
                <c:pt idx="36">
                  <c:v>2012</c:v>
                </c:pt>
                <c:pt idx="37">
                  <c:v>2013</c:v>
                </c:pt>
              </c:numCache>
            </c:numRef>
          </c:cat>
          <c:val>
            <c:numRef>
              <c:f>Taul1!$B$2:$B$39</c:f>
              <c:numCache>
                <c:formatCode>General</c:formatCode>
                <c:ptCount val="38"/>
                <c:pt idx="0">
                  <c:v>35.299999999999997</c:v>
                </c:pt>
                <c:pt idx="1">
                  <c:v>36</c:v>
                </c:pt>
                <c:pt idx="2">
                  <c:v>36.6</c:v>
                </c:pt>
                <c:pt idx="3">
                  <c:v>39.1</c:v>
                </c:pt>
                <c:pt idx="4">
                  <c:v>39.700000000000003</c:v>
                </c:pt>
                <c:pt idx="5">
                  <c:v>42.4</c:v>
                </c:pt>
                <c:pt idx="6">
                  <c:v>41.2</c:v>
                </c:pt>
                <c:pt idx="7">
                  <c:v>41.6</c:v>
                </c:pt>
                <c:pt idx="8">
                  <c:v>42.7</c:v>
                </c:pt>
                <c:pt idx="9">
                  <c:v>51.7</c:v>
                </c:pt>
                <c:pt idx="10">
                  <c:v>54.8</c:v>
                </c:pt>
                <c:pt idx="11">
                  <c:v>51</c:v>
                </c:pt>
                <c:pt idx="12">
                  <c:v>51.2</c:v>
                </c:pt>
                <c:pt idx="13">
                  <c:v>53.1</c:v>
                </c:pt>
                <c:pt idx="14">
                  <c:v>62.9</c:v>
                </c:pt>
                <c:pt idx="15">
                  <c:v>58.3</c:v>
                </c:pt>
                <c:pt idx="16">
                  <c:v>56.4</c:v>
                </c:pt>
                <c:pt idx="17">
                  <c:v>56.4</c:v>
                </c:pt>
                <c:pt idx="18">
                  <c:v>65.7</c:v>
                </c:pt>
                <c:pt idx="19">
                  <c:v>78.3</c:v>
                </c:pt>
                <c:pt idx="20">
                  <c:v>82.8</c:v>
                </c:pt>
                <c:pt idx="21">
                  <c:v>86.4</c:v>
                </c:pt>
                <c:pt idx="22">
                  <c:v>92.5</c:v>
                </c:pt>
                <c:pt idx="23">
                  <c:v>108.7</c:v>
                </c:pt>
                <c:pt idx="24">
                  <c:v>100.2</c:v>
                </c:pt>
                <c:pt idx="25">
                  <c:v>100.8</c:v>
                </c:pt>
                <c:pt idx="26">
                  <c:v>89.7</c:v>
                </c:pt>
                <c:pt idx="27">
                  <c:v>85.1</c:v>
                </c:pt>
                <c:pt idx="28">
                  <c:v>90.1</c:v>
                </c:pt>
                <c:pt idx="29">
                  <c:v>96.6</c:v>
                </c:pt>
                <c:pt idx="30">
                  <c:v>98.5</c:v>
                </c:pt>
                <c:pt idx="31">
                  <c:v>102.1</c:v>
                </c:pt>
                <c:pt idx="32">
                  <c:v>101.6</c:v>
                </c:pt>
                <c:pt idx="33">
                  <c:v>98</c:v>
                </c:pt>
                <c:pt idx="34">
                  <c:v>100</c:v>
                </c:pt>
                <c:pt idx="35">
                  <c:v>99.5</c:v>
                </c:pt>
                <c:pt idx="36">
                  <c:v>98.8</c:v>
                </c:pt>
                <c:pt idx="37">
                  <c:v>89.8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Tehdasteollisuus</c:v>
                </c:pt>
              </c:strCache>
            </c:strRef>
          </c:tx>
          <c:marker>
            <c:symbol val="none"/>
          </c:marker>
          <c:cat>
            <c:numRef>
              <c:f>Taul1!$A$2:$A$39</c:f>
              <c:numCache>
                <c:formatCode>General</c:formatCode>
                <c:ptCount val="38"/>
                <c:pt idx="0">
                  <c:v>1976</c:v>
                </c:pt>
                <c:pt idx="1">
                  <c:v>1977</c:v>
                </c:pt>
                <c:pt idx="2">
                  <c:v>1978</c:v>
                </c:pt>
                <c:pt idx="3">
                  <c:v>1979</c:v>
                </c:pt>
                <c:pt idx="4">
                  <c:v>1980</c:v>
                </c:pt>
                <c:pt idx="5">
                  <c:v>1981</c:v>
                </c:pt>
                <c:pt idx="6">
                  <c:v>1982</c:v>
                </c:pt>
                <c:pt idx="7">
                  <c:v>1983</c:v>
                </c:pt>
                <c:pt idx="8">
                  <c:v>1984</c:v>
                </c:pt>
                <c:pt idx="9">
                  <c:v>1985</c:v>
                </c:pt>
                <c:pt idx="10">
                  <c:v>1986</c:v>
                </c:pt>
                <c:pt idx="11">
                  <c:v>1987</c:v>
                </c:pt>
                <c:pt idx="12">
                  <c:v>1988</c:v>
                </c:pt>
                <c:pt idx="13">
                  <c:v>1989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1993</c:v>
                </c:pt>
                <c:pt idx="18">
                  <c:v>1994</c:v>
                </c:pt>
                <c:pt idx="19">
                  <c:v>1995</c:v>
                </c:pt>
                <c:pt idx="20">
                  <c:v>1996</c:v>
                </c:pt>
                <c:pt idx="21">
                  <c:v>1997</c:v>
                </c:pt>
                <c:pt idx="22">
                  <c:v>1998</c:v>
                </c:pt>
                <c:pt idx="23">
                  <c:v>1999</c:v>
                </c:pt>
                <c:pt idx="24">
                  <c:v>2000</c:v>
                </c:pt>
                <c:pt idx="25">
                  <c:v>2001</c:v>
                </c:pt>
                <c:pt idx="26">
                  <c:v>2002</c:v>
                </c:pt>
                <c:pt idx="27">
                  <c:v>2003</c:v>
                </c:pt>
                <c:pt idx="28">
                  <c:v>2004</c:v>
                </c:pt>
                <c:pt idx="29">
                  <c:v>2005</c:v>
                </c:pt>
                <c:pt idx="30">
                  <c:v>2006</c:v>
                </c:pt>
                <c:pt idx="31">
                  <c:v>2007</c:v>
                </c:pt>
                <c:pt idx="32">
                  <c:v>2008</c:v>
                </c:pt>
                <c:pt idx="33">
                  <c:v>2009</c:v>
                </c:pt>
                <c:pt idx="34">
                  <c:v>2010</c:v>
                </c:pt>
                <c:pt idx="35">
                  <c:v>2011</c:v>
                </c:pt>
                <c:pt idx="36">
                  <c:v>2012</c:v>
                </c:pt>
                <c:pt idx="37">
                  <c:v>2013</c:v>
                </c:pt>
              </c:numCache>
            </c:numRef>
          </c:cat>
          <c:val>
            <c:numRef>
              <c:f>Taul1!$C$2:$C$39</c:f>
              <c:numCache>
                <c:formatCode>General</c:formatCode>
                <c:ptCount val="38"/>
                <c:pt idx="0">
                  <c:v>16.3</c:v>
                </c:pt>
                <c:pt idx="1">
                  <c:v>17.100000000000001</c:v>
                </c:pt>
                <c:pt idx="2">
                  <c:v>18.2</c:v>
                </c:pt>
                <c:pt idx="3">
                  <c:v>19.399999999999999</c:v>
                </c:pt>
                <c:pt idx="4">
                  <c:v>20.100000000000001</c:v>
                </c:pt>
                <c:pt idx="5">
                  <c:v>20.9</c:v>
                </c:pt>
                <c:pt idx="6">
                  <c:v>21.7</c:v>
                </c:pt>
                <c:pt idx="7">
                  <c:v>22.8</c:v>
                </c:pt>
                <c:pt idx="8">
                  <c:v>24.1</c:v>
                </c:pt>
                <c:pt idx="9">
                  <c:v>25.5</c:v>
                </c:pt>
                <c:pt idx="10">
                  <c:v>27.1</c:v>
                </c:pt>
                <c:pt idx="11">
                  <c:v>29.1</c:v>
                </c:pt>
                <c:pt idx="12">
                  <c:v>30.7</c:v>
                </c:pt>
                <c:pt idx="13">
                  <c:v>32.6</c:v>
                </c:pt>
                <c:pt idx="14">
                  <c:v>34.1</c:v>
                </c:pt>
                <c:pt idx="15">
                  <c:v>34.299999999999997</c:v>
                </c:pt>
                <c:pt idx="16">
                  <c:v>38.6</c:v>
                </c:pt>
                <c:pt idx="17">
                  <c:v>42.7</c:v>
                </c:pt>
                <c:pt idx="18">
                  <c:v>46.5</c:v>
                </c:pt>
                <c:pt idx="19">
                  <c:v>47.5</c:v>
                </c:pt>
                <c:pt idx="20">
                  <c:v>49.2</c:v>
                </c:pt>
                <c:pt idx="21">
                  <c:v>52</c:v>
                </c:pt>
                <c:pt idx="22">
                  <c:v>55.5</c:v>
                </c:pt>
                <c:pt idx="23">
                  <c:v>60.3</c:v>
                </c:pt>
                <c:pt idx="24">
                  <c:v>67.599999999999994</c:v>
                </c:pt>
                <c:pt idx="25">
                  <c:v>69.8</c:v>
                </c:pt>
                <c:pt idx="26">
                  <c:v>74.099999999999994</c:v>
                </c:pt>
                <c:pt idx="27">
                  <c:v>78.900000000000006</c:v>
                </c:pt>
                <c:pt idx="28">
                  <c:v>84.4</c:v>
                </c:pt>
                <c:pt idx="29">
                  <c:v>88.1</c:v>
                </c:pt>
                <c:pt idx="30">
                  <c:v>97</c:v>
                </c:pt>
                <c:pt idx="31">
                  <c:v>105.4</c:v>
                </c:pt>
                <c:pt idx="32">
                  <c:v>102.2</c:v>
                </c:pt>
                <c:pt idx="33">
                  <c:v>90.3</c:v>
                </c:pt>
                <c:pt idx="34">
                  <c:v>100</c:v>
                </c:pt>
                <c:pt idx="35">
                  <c:v>98.3</c:v>
                </c:pt>
                <c:pt idx="36">
                  <c:v>87.7</c:v>
                </c:pt>
                <c:pt idx="37">
                  <c:v>90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Rakentaminen</c:v>
                </c:pt>
              </c:strCache>
            </c:strRef>
          </c:tx>
          <c:marker>
            <c:symbol val="none"/>
          </c:marker>
          <c:cat>
            <c:numRef>
              <c:f>Taul1!$A$2:$A$39</c:f>
              <c:numCache>
                <c:formatCode>General</c:formatCode>
                <c:ptCount val="38"/>
                <c:pt idx="0">
                  <c:v>1976</c:v>
                </c:pt>
                <c:pt idx="1">
                  <c:v>1977</c:v>
                </c:pt>
                <c:pt idx="2">
                  <c:v>1978</c:v>
                </c:pt>
                <c:pt idx="3">
                  <c:v>1979</c:v>
                </c:pt>
                <c:pt idx="4">
                  <c:v>1980</c:v>
                </c:pt>
                <c:pt idx="5">
                  <c:v>1981</c:v>
                </c:pt>
                <c:pt idx="6">
                  <c:v>1982</c:v>
                </c:pt>
                <c:pt idx="7">
                  <c:v>1983</c:v>
                </c:pt>
                <c:pt idx="8">
                  <c:v>1984</c:v>
                </c:pt>
                <c:pt idx="9">
                  <c:v>1985</c:v>
                </c:pt>
                <c:pt idx="10">
                  <c:v>1986</c:v>
                </c:pt>
                <c:pt idx="11">
                  <c:v>1987</c:v>
                </c:pt>
                <c:pt idx="12">
                  <c:v>1988</c:v>
                </c:pt>
                <c:pt idx="13">
                  <c:v>1989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1993</c:v>
                </c:pt>
                <c:pt idx="18">
                  <c:v>1994</c:v>
                </c:pt>
                <c:pt idx="19">
                  <c:v>1995</c:v>
                </c:pt>
                <c:pt idx="20">
                  <c:v>1996</c:v>
                </c:pt>
                <c:pt idx="21">
                  <c:v>1997</c:v>
                </c:pt>
                <c:pt idx="22">
                  <c:v>1998</c:v>
                </c:pt>
                <c:pt idx="23">
                  <c:v>1999</c:v>
                </c:pt>
                <c:pt idx="24">
                  <c:v>2000</c:v>
                </c:pt>
                <c:pt idx="25">
                  <c:v>2001</c:v>
                </c:pt>
                <c:pt idx="26">
                  <c:v>2002</c:v>
                </c:pt>
                <c:pt idx="27">
                  <c:v>2003</c:v>
                </c:pt>
                <c:pt idx="28">
                  <c:v>2004</c:v>
                </c:pt>
                <c:pt idx="29">
                  <c:v>2005</c:v>
                </c:pt>
                <c:pt idx="30">
                  <c:v>2006</c:v>
                </c:pt>
                <c:pt idx="31">
                  <c:v>2007</c:v>
                </c:pt>
                <c:pt idx="32">
                  <c:v>2008</c:v>
                </c:pt>
                <c:pt idx="33">
                  <c:v>2009</c:v>
                </c:pt>
                <c:pt idx="34">
                  <c:v>2010</c:v>
                </c:pt>
                <c:pt idx="35">
                  <c:v>2011</c:v>
                </c:pt>
                <c:pt idx="36">
                  <c:v>2012</c:v>
                </c:pt>
                <c:pt idx="37">
                  <c:v>2013</c:v>
                </c:pt>
              </c:numCache>
            </c:numRef>
          </c:cat>
          <c:val>
            <c:numRef>
              <c:f>Taul1!$D$2:$D$39</c:f>
              <c:numCache>
                <c:formatCode>General</c:formatCode>
                <c:ptCount val="38"/>
                <c:pt idx="0">
                  <c:v>76.599999999999994</c:v>
                </c:pt>
                <c:pt idx="1">
                  <c:v>79.599999999999994</c:v>
                </c:pt>
                <c:pt idx="2">
                  <c:v>82</c:v>
                </c:pt>
                <c:pt idx="3">
                  <c:v>82.3</c:v>
                </c:pt>
                <c:pt idx="4">
                  <c:v>84.3</c:v>
                </c:pt>
                <c:pt idx="5">
                  <c:v>84</c:v>
                </c:pt>
                <c:pt idx="6">
                  <c:v>86.7</c:v>
                </c:pt>
                <c:pt idx="7">
                  <c:v>88.3</c:v>
                </c:pt>
                <c:pt idx="8">
                  <c:v>85.5</c:v>
                </c:pt>
                <c:pt idx="9">
                  <c:v>86.9</c:v>
                </c:pt>
                <c:pt idx="10">
                  <c:v>90.2</c:v>
                </c:pt>
                <c:pt idx="11">
                  <c:v>88.3</c:v>
                </c:pt>
                <c:pt idx="12">
                  <c:v>91.9</c:v>
                </c:pt>
                <c:pt idx="13">
                  <c:v>97.6</c:v>
                </c:pt>
                <c:pt idx="14">
                  <c:v>97.8</c:v>
                </c:pt>
                <c:pt idx="15">
                  <c:v>101.3</c:v>
                </c:pt>
                <c:pt idx="16">
                  <c:v>107.8</c:v>
                </c:pt>
                <c:pt idx="17">
                  <c:v>111.5</c:v>
                </c:pt>
                <c:pt idx="18">
                  <c:v>112.6</c:v>
                </c:pt>
                <c:pt idx="19">
                  <c:v>104.7</c:v>
                </c:pt>
                <c:pt idx="20">
                  <c:v>114.1</c:v>
                </c:pt>
                <c:pt idx="21">
                  <c:v>110.4</c:v>
                </c:pt>
                <c:pt idx="22">
                  <c:v>110.7</c:v>
                </c:pt>
                <c:pt idx="23">
                  <c:v>102.3</c:v>
                </c:pt>
                <c:pt idx="24">
                  <c:v>99.2</c:v>
                </c:pt>
                <c:pt idx="25">
                  <c:v>91.5</c:v>
                </c:pt>
                <c:pt idx="26">
                  <c:v>91.2</c:v>
                </c:pt>
                <c:pt idx="27">
                  <c:v>95.6</c:v>
                </c:pt>
                <c:pt idx="28">
                  <c:v>99.4</c:v>
                </c:pt>
                <c:pt idx="29">
                  <c:v>99.6</c:v>
                </c:pt>
                <c:pt idx="30">
                  <c:v>98.4</c:v>
                </c:pt>
                <c:pt idx="31">
                  <c:v>98.6</c:v>
                </c:pt>
                <c:pt idx="32">
                  <c:v>93.1</c:v>
                </c:pt>
                <c:pt idx="33">
                  <c:v>93.4</c:v>
                </c:pt>
                <c:pt idx="34">
                  <c:v>100</c:v>
                </c:pt>
                <c:pt idx="35">
                  <c:v>98.7</c:v>
                </c:pt>
                <c:pt idx="36">
                  <c:v>94.7</c:v>
                </c:pt>
                <c:pt idx="37">
                  <c:v>94.8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Taul1!$E$1</c:f>
              <c:strCache>
                <c:ptCount val="1"/>
                <c:pt idx="0">
                  <c:v>Kauppa</c:v>
                </c:pt>
              </c:strCache>
            </c:strRef>
          </c:tx>
          <c:marker>
            <c:symbol val="none"/>
          </c:marker>
          <c:cat>
            <c:numRef>
              <c:f>Taul1!$A$2:$A$39</c:f>
              <c:numCache>
                <c:formatCode>General</c:formatCode>
                <c:ptCount val="38"/>
                <c:pt idx="0">
                  <c:v>1976</c:v>
                </c:pt>
                <c:pt idx="1">
                  <c:v>1977</c:v>
                </c:pt>
                <c:pt idx="2">
                  <c:v>1978</c:v>
                </c:pt>
                <c:pt idx="3">
                  <c:v>1979</c:v>
                </c:pt>
                <c:pt idx="4">
                  <c:v>1980</c:v>
                </c:pt>
                <c:pt idx="5">
                  <c:v>1981</c:v>
                </c:pt>
                <c:pt idx="6">
                  <c:v>1982</c:v>
                </c:pt>
                <c:pt idx="7">
                  <c:v>1983</c:v>
                </c:pt>
                <c:pt idx="8">
                  <c:v>1984</c:v>
                </c:pt>
                <c:pt idx="9">
                  <c:v>1985</c:v>
                </c:pt>
                <c:pt idx="10">
                  <c:v>1986</c:v>
                </c:pt>
                <c:pt idx="11">
                  <c:v>1987</c:v>
                </c:pt>
                <c:pt idx="12">
                  <c:v>1988</c:v>
                </c:pt>
                <c:pt idx="13">
                  <c:v>1989</c:v>
                </c:pt>
                <c:pt idx="14">
                  <c:v>1990</c:v>
                </c:pt>
                <c:pt idx="15">
                  <c:v>1991</c:v>
                </c:pt>
                <c:pt idx="16">
                  <c:v>1992</c:v>
                </c:pt>
                <c:pt idx="17">
                  <c:v>1993</c:v>
                </c:pt>
                <c:pt idx="18">
                  <c:v>1994</c:v>
                </c:pt>
                <c:pt idx="19">
                  <c:v>1995</c:v>
                </c:pt>
                <c:pt idx="20">
                  <c:v>1996</c:v>
                </c:pt>
                <c:pt idx="21">
                  <c:v>1997</c:v>
                </c:pt>
                <c:pt idx="22">
                  <c:v>1998</c:v>
                </c:pt>
                <c:pt idx="23">
                  <c:v>1999</c:v>
                </c:pt>
                <c:pt idx="24">
                  <c:v>2000</c:v>
                </c:pt>
                <c:pt idx="25">
                  <c:v>2001</c:v>
                </c:pt>
                <c:pt idx="26">
                  <c:v>2002</c:v>
                </c:pt>
                <c:pt idx="27">
                  <c:v>2003</c:v>
                </c:pt>
                <c:pt idx="28">
                  <c:v>2004</c:v>
                </c:pt>
                <c:pt idx="29">
                  <c:v>2005</c:v>
                </c:pt>
                <c:pt idx="30">
                  <c:v>2006</c:v>
                </c:pt>
                <c:pt idx="31">
                  <c:v>2007</c:v>
                </c:pt>
                <c:pt idx="32">
                  <c:v>2008</c:v>
                </c:pt>
                <c:pt idx="33">
                  <c:v>2009</c:v>
                </c:pt>
                <c:pt idx="34">
                  <c:v>2010</c:v>
                </c:pt>
                <c:pt idx="35">
                  <c:v>2011</c:v>
                </c:pt>
                <c:pt idx="36">
                  <c:v>2012</c:v>
                </c:pt>
                <c:pt idx="37">
                  <c:v>2013</c:v>
                </c:pt>
              </c:numCache>
            </c:numRef>
          </c:cat>
          <c:val>
            <c:numRef>
              <c:f>Taul1!$E$2:$E$39</c:f>
              <c:numCache>
                <c:formatCode>General</c:formatCode>
                <c:ptCount val="38"/>
                <c:pt idx="0">
                  <c:v>39.4</c:v>
                </c:pt>
                <c:pt idx="1">
                  <c:v>38.200000000000003</c:v>
                </c:pt>
                <c:pt idx="2">
                  <c:v>39.700000000000003</c:v>
                </c:pt>
                <c:pt idx="3">
                  <c:v>41.6</c:v>
                </c:pt>
                <c:pt idx="4">
                  <c:v>42.7</c:v>
                </c:pt>
                <c:pt idx="5">
                  <c:v>42.2</c:v>
                </c:pt>
                <c:pt idx="6">
                  <c:v>44.3</c:v>
                </c:pt>
                <c:pt idx="7">
                  <c:v>45.3</c:v>
                </c:pt>
                <c:pt idx="8">
                  <c:v>47</c:v>
                </c:pt>
                <c:pt idx="9">
                  <c:v>48.5</c:v>
                </c:pt>
                <c:pt idx="10">
                  <c:v>51.9</c:v>
                </c:pt>
                <c:pt idx="11">
                  <c:v>54.8</c:v>
                </c:pt>
                <c:pt idx="12">
                  <c:v>56.8</c:v>
                </c:pt>
                <c:pt idx="13">
                  <c:v>60.8</c:v>
                </c:pt>
                <c:pt idx="14">
                  <c:v>60.2</c:v>
                </c:pt>
                <c:pt idx="15">
                  <c:v>58.8</c:v>
                </c:pt>
                <c:pt idx="16">
                  <c:v>55.5</c:v>
                </c:pt>
                <c:pt idx="17">
                  <c:v>56.4</c:v>
                </c:pt>
                <c:pt idx="18">
                  <c:v>61.2</c:v>
                </c:pt>
                <c:pt idx="19">
                  <c:v>63.8</c:v>
                </c:pt>
                <c:pt idx="20">
                  <c:v>63.3</c:v>
                </c:pt>
                <c:pt idx="21">
                  <c:v>65.7</c:v>
                </c:pt>
                <c:pt idx="22">
                  <c:v>69.2</c:v>
                </c:pt>
                <c:pt idx="23">
                  <c:v>70.400000000000006</c:v>
                </c:pt>
                <c:pt idx="24">
                  <c:v>72.5</c:v>
                </c:pt>
                <c:pt idx="25">
                  <c:v>77.8</c:v>
                </c:pt>
                <c:pt idx="26">
                  <c:v>78.5</c:v>
                </c:pt>
                <c:pt idx="27">
                  <c:v>82.1</c:v>
                </c:pt>
                <c:pt idx="28">
                  <c:v>86.1</c:v>
                </c:pt>
                <c:pt idx="29">
                  <c:v>87.7</c:v>
                </c:pt>
                <c:pt idx="30">
                  <c:v>87.8</c:v>
                </c:pt>
                <c:pt idx="31">
                  <c:v>95.5</c:v>
                </c:pt>
                <c:pt idx="32">
                  <c:v>101.5</c:v>
                </c:pt>
                <c:pt idx="33">
                  <c:v>94.9</c:v>
                </c:pt>
                <c:pt idx="34">
                  <c:v>100</c:v>
                </c:pt>
                <c:pt idx="35">
                  <c:v>103.1</c:v>
                </c:pt>
                <c:pt idx="36">
                  <c:v>102.2</c:v>
                </c:pt>
                <c:pt idx="37">
                  <c:v>103.4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2535040"/>
        <c:axId val="72545024"/>
      </c:lineChart>
      <c:catAx>
        <c:axId val="72535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i-FI"/>
          </a:p>
        </c:txPr>
        <c:crossAx val="72545024"/>
        <c:crosses val="autoZero"/>
        <c:auto val="1"/>
        <c:lblAlgn val="ctr"/>
        <c:lblOffset val="100"/>
        <c:tickLblSkip val="4"/>
        <c:noMultiLvlLbl val="0"/>
      </c:catAx>
      <c:valAx>
        <c:axId val="7254502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fi-FI" sz="1400" b="1" i="0" baseline="0" dirty="0" smtClean="0">
                    <a:effectLst/>
                  </a:rPr>
                  <a:t>Indeksipistettä (2010 = 100)</a:t>
                </a:r>
                <a:endParaRPr lang="fi-FI" sz="1400" dirty="0">
                  <a:effectLst/>
                </a:endParaRP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i-FI"/>
          </a:p>
        </c:txPr>
        <c:crossAx val="7253504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Pankki- ja rahoitusalasta kiinnostuneet</c:v>
                </c:pt>
              </c:strCache>
            </c:strRef>
          </c:tx>
          <c:invertIfNegative val="0"/>
          <c:cat>
            <c:strRef>
              <c:f>Taul1!$A$2:$A$5</c:f>
              <c:strCache>
                <c:ptCount val="4"/>
                <c:pt idx="0">
                  <c:v>Hyvä palkka</c:v>
                </c:pt>
                <c:pt idx="1">
                  <c:v>Etenemismahdollisuudet</c:v>
                </c:pt>
                <c:pt idx="2">
                  <c:v>Työpaikan työilmapiiri</c:v>
                </c:pt>
                <c:pt idx="3">
                  <c:v>Merkitys tulevan urakehityksen kannalta</c:v>
                </c:pt>
              </c:strCache>
            </c:strRef>
          </c:cat>
          <c:val>
            <c:numRef>
              <c:f>Taul1!$B$2:$B$5</c:f>
              <c:numCache>
                <c:formatCode>General</c:formatCode>
                <c:ptCount val="4"/>
                <c:pt idx="0">
                  <c:v>52</c:v>
                </c:pt>
                <c:pt idx="1">
                  <c:v>33</c:v>
                </c:pt>
                <c:pt idx="2">
                  <c:v>29</c:v>
                </c:pt>
                <c:pt idx="3">
                  <c:v>30</c:v>
                </c:pt>
              </c:numCache>
            </c:numRef>
          </c:val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Vakuutusalasta kiinnostuneet</c:v>
                </c:pt>
              </c:strCache>
            </c:strRef>
          </c:tx>
          <c:invertIfNegative val="0"/>
          <c:cat>
            <c:strRef>
              <c:f>Taul1!$A$2:$A$5</c:f>
              <c:strCache>
                <c:ptCount val="4"/>
                <c:pt idx="0">
                  <c:v>Hyvä palkka</c:v>
                </c:pt>
                <c:pt idx="1">
                  <c:v>Etenemismahdollisuudet</c:v>
                </c:pt>
                <c:pt idx="2">
                  <c:v>Työpaikan työilmapiiri</c:v>
                </c:pt>
                <c:pt idx="3">
                  <c:v>Merkitys tulevan urakehityksen kannalta</c:v>
                </c:pt>
              </c:strCache>
            </c:strRef>
          </c:cat>
          <c:val>
            <c:numRef>
              <c:f>Taul1!$C$2:$C$5</c:f>
              <c:numCache>
                <c:formatCode>General</c:formatCode>
                <c:ptCount val="4"/>
                <c:pt idx="0">
                  <c:v>57</c:v>
                </c:pt>
                <c:pt idx="1">
                  <c:v>33</c:v>
                </c:pt>
                <c:pt idx="2">
                  <c:v>27</c:v>
                </c:pt>
                <c:pt idx="3">
                  <c:v>25</c:v>
                </c:pt>
              </c:numCache>
            </c:numRef>
          </c:val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Kaikki vastaajat</c:v>
                </c:pt>
              </c:strCache>
            </c:strRef>
          </c:tx>
          <c:invertIfNegative val="0"/>
          <c:cat>
            <c:strRef>
              <c:f>Taul1!$A$2:$A$5</c:f>
              <c:strCache>
                <c:ptCount val="4"/>
                <c:pt idx="0">
                  <c:v>Hyvä palkka</c:v>
                </c:pt>
                <c:pt idx="1">
                  <c:v>Etenemismahdollisuudet</c:v>
                </c:pt>
                <c:pt idx="2">
                  <c:v>Työpaikan työilmapiiri</c:v>
                </c:pt>
                <c:pt idx="3">
                  <c:v>Merkitys tulevan urakehityksen kannalta</c:v>
                </c:pt>
              </c:strCache>
            </c:strRef>
          </c:cat>
          <c:val>
            <c:numRef>
              <c:f>Taul1!$D$2:$D$5</c:f>
              <c:numCache>
                <c:formatCode>General</c:formatCode>
                <c:ptCount val="4"/>
                <c:pt idx="0">
                  <c:v>40</c:v>
                </c:pt>
                <c:pt idx="1">
                  <c:v>16</c:v>
                </c:pt>
                <c:pt idx="2">
                  <c:v>34</c:v>
                </c:pt>
                <c:pt idx="3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72514944"/>
        <c:axId val="74126464"/>
      </c:barChart>
      <c:catAx>
        <c:axId val="7251494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fi-FI"/>
          </a:p>
        </c:txPr>
        <c:crossAx val="74126464"/>
        <c:crosses val="autoZero"/>
        <c:auto val="1"/>
        <c:lblAlgn val="ctr"/>
        <c:lblOffset val="100"/>
        <c:noMultiLvlLbl val="0"/>
      </c:catAx>
      <c:valAx>
        <c:axId val="7412646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725149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1343472237216163"/>
          <c:y val="0.81072410948098617"/>
          <c:w val="0.52594495573788191"/>
          <c:h val="0.1754646170398489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Vakuutusyhtiöt</c:v>
                </c:pt>
              </c:strCache>
            </c:strRef>
          </c:tx>
          <c:invertIfNegative val="0"/>
          <c:cat>
            <c:numRef>
              <c:f>Taul1!$A$2:$A$51</c:f>
              <c:numCache>
                <c:formatCode>General</c:formatCode>
                <c:ptCount val="50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31</c:v>
                </c:pt>
                <c:pt idx="13">
                  <c:v>32</c:v>
                </c:pt>
                <c:pt idx="14">
                  <c:v>33</c:v>
                </c:pt>
                <c:pt idx="15">
                  <c:v>34</c:v>
                </c:pt>
                <c:pt idx="16">
                  <c:v>35</c:v>
                </c:pt>
                <c:pt idx="17">
                  <c:v>36</c:v>
                </c:pt>
                <c:pt idx="18">
                  <c:v>37</c:v>
                </c:pt>
                <c:pt idx="19">
                  <c:v>38</c:v>
                </c:pt>
                <c:pt idx="20">
                  <c:v>39</c:v>
                </c:pt>
                <c:pt idx="21">
                  <c:v>40</c:v>
                </c:pt>
                <c:pt idx="22">
                  <c:v>41</c:v>
                </c:pt>
                <c:pt idx="23">
                  <c:v>42</c:v>
                </c:pt>
                <c:pt idx="24">
                  <c:v>43</c:v>
                </c:pt>
                <c:pt idx="25">
                  <c:v>44</c:v>
                </c:pt>
                <c:pt idx="26">
                  <c:v>45</c:v>
                </c:pt>
                <c:pt idx="27">
                  <c:v>46</c:v>
                </c:pt>
                <c:pt idx="28">
                  <c:v>47</c:v>
                </c:pt>
                <c:pt idx="29">
                  <c:v>48</c:v>
                </c:pt>
                <c:pt idx="30">
                  <c:v>49</c:v>
                </c:pt>
                <c:pt idx="31">
                  <c:v>50</c:v>
                </c:pt>
                <c:pt idx="32">
                  <c:v>51</c:v>
                </c:pt>
                <c:pt idx="33">
                  <c:v>52</c:v>
                </c:pt>
                <c:pt idx="34">
                  <c:v>53</c:v>
                </c:pt>
                <c:pt idx="35">
                  <c:v>54</c:v>
                </c:pt>
                <c:pt idx="36">
                  <c:v>55</c:v>
                </c:pt>
                <c:pt idx="37">
                  <c:v>56</c:v>
                </c:pt>
                <c:pt idx="38">
                  <c:v>57</c:v>
                </c:pt>
                <c:pt idx="39">
                  <c:v>58</c:v>
                </c:pt>
                <c:pt idx="40">
                  <c:v>59</c:v>
                </c:pt>
                <c:pt idx="41">
                  <c:v>60</c:v>
                </c:pt>
                <c:pt idx="42">
                  <c:v>61</c:v>
                </c:pt>
                <c:pt idx="43">
                  <c:v>62</c:v>
                </c:pt>
                <c:pt idx="44">
                  <c:v>63</c:v>
                </c:pt>
                <c:pt idx="45">
                  <c:v>64</c:v>
                </c:pt>
                <c:pt idx="46">
                  <c:v>65</c:v>
                </c:pt>
                <c:pt idx="47">
                  <c:v>66</c:v>
                </c:pt>
                <c:pt idx="48">
                  <c:v>67</c:v>
                </c:pt>
                <c:pt idx="49">
                  <c:v>68</c:v>
                </c:pt>
              </c:numCache>
            </c:numRef>
          </c:cat>
          <c:val>
            <c:numRef>
              <c:f>Taul1!$B$2:$B$51</c:f>
              <c:numCache>
                <c:formatCode>General</c:formatCode>
                <c:ptCount val="50"/>
                <c:pt idx="0">
                  <c:v>6</c:v>
                </c:pt>
                <c:pt idx="1">
                  <c:v>11</c:v>
                </c:pt>
                <c:pt idx="2">
                  <c:v>14</c:v>
                </c:pt>
                <c:pt idx="3">
                  <c:v>16</c:v>
                </c:pt>
                <c:pt idx="4">
                  <c:v>41</c:v>
                </c:pt>
                <c:pt idx="5">
                  <c:v>99</c:v>
                </c:pt>
                <c:pt idx="6">
                  <c:v>97</c:v>
                </c:pt>
                <c:pt idx="7">
                  <c:v>142</c:v>
                </c:pt>
                <c:pt idx="8">
                  <c:v>167</c:v>
                </c:pt>
                <c:pt idx="9">
                  <c:v>179</c:v>
                </c:pt>
                <c:pt idx="10">
                  <c:v>221</c:v>
                </c:pt>
                <c:pt idx="11">
                  <c:v>247</c:v>
                </c:pt>
                <c:pt idx="12">
                  <c:v>230</c:v>
                </c:pt>
                <c:pt idx="13">
                  <c:v>257</c:v>
                </c:pt>
                <c:pt idx="14">
                  <c:v>247</c:v>
                </c:pt>
                <c:pt idx="15">
                  <c:v>246</c:v>
                </c:pt>
                <c:pt idx="16">
                  <c:v>235</c:v>
                </c:pt>
                <c:pt idx="17">
                  <c:v>251</c:v>
                </c:pt>
                <c:pt idx="18">
                  <c:v>246</c:v>
                </c:pt>
                <c:pt idx="19">
                  <c:v>273</c:v>
                </c:pt>
                <c:pt idx="20">
                  <c:v>242</c:v>
                </c:pt>
                <c:pt idx="21">
                  <c:v>279</c:v>
                </c:pt>
                <c:pt idx="22">
                  <c:v>212</c:v>
                </c:pt>
                <c:pt idx="23">
                  <c:v>248</c:v>
                </c:pt>
                <c:pt idx="24">
                  <c:v>221</c:v>
                </c:pt>
                <c:pt idx="25">
                  <c:v>246</c:v>
                </c:pt>
                <c:pt idx="26">
                  <c:v>254</c:v>
                </c:pt>
                <c:pt idx="27">
                  <c:v>331</c:v>
                </c:pt>
                <c:pt idx="28">
                  <c:v>342</c:v>
                </c:pt>
                <c:pt idx="29">
                  <c:v>319</c:v>
                </c:pt>
                <c:pt idx="30">
                  <c:v>312</c:v>
                </c:pt>
                <c:pt idx="31">
                  <c:v>347</c:v>
                </c:pt>
                <c:pt idx="32">
                  <c:v>327</c:v>
                </c:pt>
                <c:pt idx="33">
                  <c:v>320</c:v>
                </c:pt>
                <c:pt idx="34">
                  <c:v>303</c:v>
                </c:pt>
                <c:pt idx="35">
                  <c:v>260</c:v>
                </c:pt>
                <c:pt idx="36">
                  <c:v>286</c:v>
                </c:pt>
                <c:pt idx="37">
                  <c:v>229</c:v>
                </c:pt>
                <c:pt idx="38">
                  <c:v>298</c:v>
                </c:pt>
                <c:pt idx="39">
                  <c:v>261</c:v>
                </c:pt>
                <c:pt idx="40">
                  <c:v>264</c:v>
                </c:pt>
                <c:pt idx="41">
                  <c:v>214</c:v>
                </c:pt>
                <c:pt idx="42">
                  <c:v>177</c:v>
                </c:pt>
                <c:pt idx="43">
                  <c:v>136</c:v>
                </c:pt>
                <c:pt idx="44">
                  <c:v>60</c:v>
                </c:pt>
                <c:pt idx="45">
                  <c:v>27</c:v>
                </c:pt>
                <c:pt idx="46">
                  <c:v>23</c:v>
                </c:pt>
                <c:pt idx="47">
                  <c:v>4</c:v>
                </c:pt>
                <c:pt idx="48">
                  <c:v>4</c:v>
                </c:pt>
                <c:pt idx="49">
                  <c:v>0</c:v>
                </c:pt>
              </c:numCache>
            </c:numRef>
          </c:val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Pankit</c:v>
                </c:pt>
              </c:strCache>
            </c:strRef>
          </c:tx>
          <c:invertIfNegative val="0"/>
          <c:cat>
            <c:numRef>
              <c:f>Taul1!$A$2:$A$51</c:f>
              <c:numCache>
                <c:formatCode>General</c:formatCode>
                <c:ptCount val="50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27</c:v>
                </c:pt>
                <c:pt idx="9">
                  <c:v>28</c:v>
                </c:pt>
                <c:pt idx="10">
                  <c:v>29</c:v>
                </c:pt>
                <c:pt idx="11">
                  <c:v>30</c:v>
                </c:pt>
                <c:pt idx="12">
                  <c:v>31</c:v>
                </c:pt>
                <c:pt idx="13">
                  <c:v>32</c:v>
                </c:pt>
                <c:pt idx="14">
                  <c:v>33</c:v>
                </c:pt>
                <c:pt idx="15">
                  <c:v>34</c:v>
                </c:pt>
                <c:pt idx="16">
                  <c:v>35</c:v>
                </c:pt>
                <c:pt idx="17">
                  <c:v>36</c:v>
                </c:pt>
                <c:pt idx="18">
                  <c:v>37</c:v>
                </c:pt>
                <c:pt idx="19">
                  <c:v>38</c:v>
                </c:pt>
                <c:pt idx="20">
                  <c:v>39</c:v>
                </c:pt>
                <c:pt idx="21">
                  <c:v>40</c:v>
                </c:pt>
                <c:pt idx="22">
                  <c:v>41</c:v>
                </c:pt>
                <c:pt idx="23">
                  <c:v>42</c:v>
                </c:pt>
                <c:pt idx="24">
                  <c:v>43</c:v>
                </c:pt>
                <c:pt idx="25">
                  <c:v>44</c:v>
                </c:pt>
                <c:pt idx="26">
                  <c:v>45</c:v>
                </c:pt>
                <c:pt idx="27">
                  <c:v>46</c:v>
                </c:pt>
                <c:pt idx="28">
                  <c:v>47</c:v>
                </c:pt>
                <c:pt idx="29">
                  <c:v>48</c:v>
                </c:pt>
                <c:pt idx="30">
                  <c:v>49</c:v>
                </c:pt>
                <c:pt idx="31">
                  <c:v>50</c:v>
                </c:pt>
                <c:pt idx="32">
                  <c:v>51</c:v>
                </c:pt>
                <c:pt idx="33">
                  <c:v>52</c:v>
                </c:pt>
                <c:pt idx="34">
                  <c:v>53</c:v>
                </c:pt>
                <c:pt idx="35">
                  <c:v>54</c:v>
                </c:pt>
                <c:pt idx="36">
                  <c:v>55</c:v>
                </c:pt>
                <c:pt idx="37">
                  <c:v>56</c:v>
                </c:pt>
                <c:pt idx="38">
                  <c:v>57</c:v>
                </c:pt>
                <c:pt idx="39">
                  <c:v>58</c:v>
                </c:pt>
                <c:pt idx="40">
                  <c:v>59</c:v>
                </c:pt>
                <c:pt idx="41">
                  <c:v>60</c:v>
                </c:pt>
                <c:pt idx="42">
                  <c:v>61</c:v>
                </c:pt>
                <c:pt idx="43">
                  <c:v>62</c:v>
                </c:pt>
                <c:pt idx="44">
                  <c:v>63</c:v>
                </c:pt>
                <c:pt idx="45">
                  <c:v>64</c:v>
                </c:pt>
                <c:pt idx="46">
                  <c:v>65</c:v>
                </c:pt>
                <c:pt idx="47">
                  <c:v>66</c:v>
                </c:pt>
                <c:pt idx="48">
                  <c:v>67</c:v>
                </c:pt>
                <c:pt idx="49">
                  <c:v>68</c:v>
                </c:pt>
              </c:numCache>
            </c:numRef>
          </c:cat>
          <c:val>
            <c:numRef>
              <c:f>Taul1!$C$2:$C$51</c:f>
              <c:numCache>
                <c:formatCode>General</c:formatCode>
                <c:ptCount val="50"/>
                <c:pt idx="0">
                  <c:v>7</c:v>
                </c:pt>
                <c:pt idx="1">
                  <c:v>13</c:v>
                </c:pt>
                <c:pt idx="2">
                  <c:v>19</c:v>
                </c:pt>
                <c:pt idx="3">
                  <c:v>83</c:v>
                </c:pt>
                <c:pt idx="4">
                  <c:v>146</c:v>
                </c:pt>
                <c:pt idx="5">
                  <c:v>207</c:v>
                </c:pt>
                <c:pt idx="6">
                  <c:v>322</c:v>
                </c:pt>
                <c:pt idx="7">
                  <c:v>395</c:v>
                </c:pt>
                <c:pt idx="8">
                  <c:v>449</c:v>
                </c:pt>
                <c:pt idx="9">
                  <c:v>505</c:v>
                </c:pt>
                <c:pt idx="10">
                  <c:v>532</c:v>
                </c:pt>
                <c:pt idx="11">
                  <c:v>582</c:v>
                </c:pt>
                <c:pt idx="12">
                  <c:v>574</c:v>
                </c:pt>
                <c:pt idx="13">
                  <c:v>592</c:v>
                </c:pt>
                <c:pt idx="14">
                  <c:v>574</c:v>
                </c:pt>
                <c:pt idx="15">
                  <c:v>538</c:v>
                </c:pt>
                <c:pt idx="16">
                  <c:v>527</c:v>
                </c:pt>
                <c:pt idx="17">
                  <c:v>530</c:v>
                </c:pt>
                <c:pt idx="18">
                  <c:v>527</c:v>
                </c:pt>
                <c:pt idx="19">
                  <c:v>507</c:v>
                </c:pt>
                <c:pt idx="20">
                  <c:v>508</c:v>
                </c:pt>
                <c:pt idx="21">
                  <c:v>411</c:v>
                </c:pt>
                <c:pt idx="22">
                  <c:v>304</c:v>
                </c:pt>
                <c:pt idx="23">
                  <c:v>333</c:v>
                </c:pt>
                <c:pt idx="24">
                  <c:v>342</c:v>
                </c:pt>
                <c:pt idx="25">
                  <c:v>330</c:v>
                </c:pt>
                <c:pt idx="26">
                  <c:v>429</c:v>
                </c:pt>
                <c:pt idx="27">
                  <c:v>469</c:v>
                </c:pt>
                <c:pt idx="28">
                  <c:v>575</c:v>
                </c:pt>
                <c:pt idx="29">
                  <c:v>639</c:v>
                </c:pt>
                <c:pt idx="30">
                  <c:v>726</c:v>
                </c:pt>
                <c:pt idx="31">
                  <c:v>804</c:v>
                </c:pt>
                <c:pt idx="32">
                  <c:v>813</c:v>
                </c:pt>
                <c:pt idx="33">
                  <c:v>761</c:v>
                </c:pt>
                <c:pt idx="34">
                  <c:v>742</c:v>
                </c:pt>
                <c:pt idx="35">
                  <c:v>748</c:v>
                </c:pt>
                <c:pt idx="36">
                  <c:v>656</c:v>
                </c:pt>
                <c:pt idx="37">
                  <c:v>672</c:v>
                </c:pt>
                <c:pt idx="38">
                  <c:v>727</c:v>
                </c:pt>
                <c:pt idx="39">
                  <c:v>732</c:v>
                </c:pt>
                <c:pt idx="40">
                  <c:v>665</c:v>
                </c:pt>
                <c:pt idx="41">
                  <c:v>665</c:v>
                </c:pt>
                <c:pt idx="42">
                  <c:v>498</c:v>
                </c:pt>
                <c:pt idx="43">
                  <c:v>290</c:v>
                </c:pt>
                <c:pt idx="44">
                  <c:v>129</c:v>
                </c:pt>
                <c:pt idx="45">
                  <c:v>44</c:v>
                </c:pt>
                <c:pt idx="46">
                  <c:v>27</c:v>
                </c:pt>
                <c:pt idx="47">
                  <c:v>14</c:v>
                </c:pt>
                <c:pt idx="48">
                  <c:v>7</c:v>
                </c:pt>
                <c:pt idx="49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8652672"/>
        <c:axId val="48654208"/>
      </c:barChart>
      <c:catAx>
        <c:axId val="48652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i-FI"/>
          </a:p>
        </c:txPr>
        <c:crossAx val="48654208"/>
        <c:crosses val="autoZero"/>
        <c:auto val="1"/>
        <c:lblAlgn val="ctr"/>
        <c:lblOffset val="100"/>
        <c:noMultiLvlLbl val="0"/>
      </c:catAx>
      <c:valAx>
        <c:axId val="486542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86526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Merkonomi, merkantti</c:v>
                </c:pt>
              </c:strCache>
            </c:strRef>
          </c:tx>
          <c:marker>
            <c:symbol val="none"/>
          </c:marker>
          <c:dLbls>
            <c:delete val="1"/>
          </c:dLbls>
          <c:cat>
            <c:numRef>
              <c:f>Taul1!$A$2:$A$16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Taul1!$B$2:$B$16</c:f>
              <c:numCache>
                <c:formatCode>0.0</c:formatCode>
                <c:ptCount val="15"/>
                <c:pt idx="0">
                  <c:v>32.158107960144534</c:v>
                </c:pt>
                <c:pt idx="1">
                  <c:v>32.729540647540539</c:v>
                </c:pt>
                <c:pt idx="2">
                  <c:v>33.962212260388881</c:v>
                </c:pt>
                <c:pt idx="3">
                  <c:v>34.761111111111106</c:v>
                </c:pt>
                <c:pt idx="4">
                  <c:v>36.230366492146601</c:v>
                </c:pt>
                <c:pt idx="5">
                  <c:v>37.112780140560432</c:v>
                </c:pt>
                <c:pt idx="6">
                  <c:v>37.987450888406734</c:v>
                </c:pt>
                <c:pt idx="7">
                  <c:v>40.996847320222187</c:v>
                </c:pt>
                <c:pt idx="8">
                  <c:v>38.161915215521077</c:v>
                </c:pt>
                <c:pt idx="9">
                  <c:v>37.508656509695292</c:v>
                </c:pt>
                <c:pt idx="10">
                  <c:v>36.468544849715919</c:v>
                </c:pt>
                <c:pt idx="11">
                  <c:v>35.005593322433526</c:v>
                </c:pt>
                <c:pt idx="12">
                  <c:v>33.963908987882483</c:v>
                </c:pt>
                <c:pt idx="13">
                  <c:v>33.496117447221543</c:v>
                </c:pt>
                <c:pt idx="14">
                  <c:v>32.861865107113339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Tradenomi</c:v>
                </c:pt>
              </c:strCache>
            </c:strRef>
          </c:tx>
          <c:marker>
            <c:symbol val="none"/>
          </c:marker>
          <c:dLbls>
            <c:delete val="1"/>
          </c:dLbls>
          <c:cat>
            <c:numRef>
              <c:f>Taul1!$A$2:$A$16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Taul1!$C$2:$C$16</c:f>
              <c:numCache>
                <c:formatCode>0.0</c:formatCode>
                <c:ptCount val="15"/>
                <c:pt idx="0">
                  <c:v>2.2254461841673052</c:v>
                </c:pt>
                <c:pt idx="1">
                  <c:v>3.0207711914962849</c:v>
                </c:pt>
                <c:pt idx="2">
                  <c:v>4.0317923049421083</c:v>
                </c:pt>
                <c:pt idx="3">
                  <c:v>4.7527777777777782</c:v>
                </c:pt>
                <c:pt idx="4">
                  <c:v>5.2646887725421756</c:v>
                </c:pt>
                <c:pt idx="5">
                  <c:v>6.2317135704159501</c:v>
                </c:pt>
                <c:pt idx="6">
                  <c:v>7.1248460681405028</c:v>
                </c:pt>
                <c:pt idx="7">
                  <c:v>8.8845518690887246</c:v>
                </c:pt>
                <c:pt idx="8">
                  <c:v>10.344418404580379</c:v>
                </c:pt>
                <c:pt idx="9">
                  <c:v>11.634349030470915</c:v>
                </c:pt>
                <c:pt idx="10">
                  <c:v>12.817568959934059</c:v>
                </c:pt>
                <c:pt idx="11">
                  <c:v>13.845624300834697</c:v>
                </c:pt>
                <c:pt idx="12">
                  <c:v>14.840321971348036</c:v>
                </c:pt>
                <c:pt idx="13">
                  <c:v>15.915433147294348</c:v>
                </c:pt>
                <c:pt idx="14">
                  <c:v>16.648655520945905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Yliopistotutkinto</c:v>
                </c:pt>
              </c:strCache>
            </c:strRef>
          </c:tx>
          <c:marker>
            <c:symbol val="none"/>
          </c:marker>
          <c:dLbls>
            <c:delete val="1"/>
          </c:dLbls>
          <c:cat>
            <c:numRef>
              <c:f>Taul1!$A$2:$A$16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Taul1!$D$2:$D$16</c:f>
              <c:numCache>
                <c:formatCode>0.0</c:formatCode>
                <c:ptCount val="15"/>
                <c:pt idx="0">
                  <c:v>7.5577575823935179</c:v>
                </c:pt>
                <c:pt idx="1">
                  <c:v>8.0725635880470747</c:v>
                </c:pt>
                <c:pt idx="2">
                  <c:v>8.5723714969335276</c:v>
                </c:pt>
                <c:pt idx="3">
                  <c:v>9.1972222222222211</c:v>
                </c:pt>
                <c:pt idx="4">
                  <c:v>9.8865619546247814</c:v>
                </c:pt>
                <c:pt idx="5">
                  <c:v>11.012578047235543</c:v>
                </c:pt>
                <c:pt idx="6">
                  <c:v>11.986160792822377</c:v>
                </c:pt>
                <c:pt idx="7">
                  <c:v>13.919831857078515</c:v>
                </c:pt>
                <c:pt idx="8">
                  <c:v>15.191788543119047</c:v>
                </c:pt>
                <c:pt idx="9">
                  <c:v>17.341874422899352</c:v>
                </c:pt>
                <c:pt idx="10">
                  <c:v>17.757367011098353</c:v>
                </c:pt>
                <c:pt idx="11">
                  <c:v>18.406333362017037</c:v>
                </c:pt>
                <c:pt idx="12">
                  <c:v>19.100339987795309</c:v>
                </c:pt>
                <c:pt idx="13">
                  <c:v>19.952681388012618</c:v>
                </c:pt>
                <c:pt idx="14">
                  <c:v>20.977687368889452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Taul1!$E$1</c:f>
              <c:strCache>
                <c:ptCount val="1"/>
                <c:pt idx="0">
                  <c:v>Muu koulutus</c:v>
                </c:pt>
              </c:strCache>
            </c:strRef>
          </c:tx>
          <c:marker>
            <c:symbol val="none"/>
          </c:marker>
          <c:dLbls>
            <c:delete val="1"/>
          </c:dLbls>
          <c:cat>
            <c:numRef>
              <c:f>Taul1!$A$2:$A$16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Taul1!$E$2:$E$16</c:f>
              <c:numCache>
                <c:formatCode>0.0</c:formatCode>
                <c:ptCount val="15"/>
                <c:pt idx="0">
                  <c:v>58.058688273294642</c:v>
                </c:pt>
                <c:pt idx="1">
                  <c:v>56.177124572916107</c:v>
                </c:pt>
                <c:pt idx="2">
                  <c:v>53.433623937735483</c:v>
                </c:pt>
                <c:pt idx="3">
                  <c:v>51.288888888888884</c:v>
                </c:pt>
                <c:pt idx="4">
                  <c:v>48.618382780686446</c:v>
                </c:pt>
                <c:pt idx="5">
                  <c:v>45.64292824178807</c:v>
                </c:pt>
                <c:pt idx="6">
                  <c:v>42.901542250630385</c:v>
                </c:pt>
                <c:pt idx="7">
                  <c:v>36.198768953610575</c:v>
                </c:pt>
                <c:pt idx="8">
                  <c:v>36.301877836779497</c:v>
                </c:pt>
                <c:pt idx="9">
                  <c:v>33.515120036934441</c:v>
                </c:pt>
                <c:pt idx="10">
                  <c:v>32.956519179251671</c:v>
                </c:pt>
                <c:pt idx="11">
                  <c:v>32.742449014714744</c:v>
                </c:pt>
                <c:pt idx="12">
                  <c:v>32.095429052974168</c:v>
                </c:pt>
                <c:pt idx="13">
                  <c:v>30.635768017471488</c:v>
                </c:pt>
                <c:pt idx="14">
                  <c:v>29.511792003051301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4688512"/>
        <c:axId val="44690048"/>
      </c:lineChart>
      <c:catAx>
        <c:axId val="44688512"/>
        <c:scaling>
          <c:orientation val="minMax"/>
        </c:scaling>
        <c:delete val="0"/>
        <c:axPos val="b"/>
        <c:numFmt formatCode="@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000"/>
            </a:pPr>
            <a:endParaRPr lang="fi-FI"/>
          </a:p>
        </c:txPr>
        <c:crossAx val="44690048"/>
        <c:crosses val="autoZero"/>
        <c:auto val="0"/>
        <c:lblAlgn val="ctr"/>
        <c:lblOffset val="100"/>
        <c:noMultiLvlLbl val="0"/>
      </c:catAx>
      <c:valAx>
        <c:axId val="44690048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446885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Vakuutusyhtiöt</c:v>
                </c:pt>
              </c:strCache>
            </c:strRef>
          </c:tx>
          <c:invertIfNegative val="0"/>
          <c:dLbls>
            <c:delete val="1"/>
          </c:dLbls>
          <c:cat>
            <c:strRef>
              <c:f>Taul1!$A$2:$A$5</c:f>
              <c:strCache>
                <c:ptCount val="4"/>
                <c:pt idx="0">
                  <c:v>Merkonomi, merkantti</c:v>
                </c:pt>
                <c:pt idx="1">
                  <c:v>Tradenomi</c:v>
                </c:pt>
                <c:pt idx="2">
                  <c:v>Yliopistotutkinto</c:v>
                </c:pt>
                <c:pt idx="3">
                  <c:v>Muu koulutus</c:v>
                </c:pt>
              </c:strCache>
            </c:strRef>
          </c:cat>
          <c:val>
            <c:numRef>
              <c:f>Taul1!$B$2:$B$5</c:f>
              <c:numCache>
                <c:formatCode>0.0</c:formatCode>
                <c:ptCount val="4"/>
                <c:pt idx="0">
                  <c:v>29.648961211749054</c:v>
                </c:pt>
                <c:pt idx="1">
                  <c:v>13.785692354927848</c:v>
                </c:pt>
                <c:pt idx="2">
                  <c:v>20.202640466687136</c:v>
                </c:pt>
                <c:pt idx="3">
                  <c:v>36.362705966635964</c:v>
                </c:pt>
              </c:numCache>
            </c:numRef>
          </c:val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Pankit</c:v>
                </c:pt>
              </c:strCache>
            </c:strRef>
          </c:tx>
          <c:invertIfNegative val="0"/>
          <c:dLbls>
            <c:delete val="1"/>
          </c:dLbls>
          <c:cat>
            <c:strRef>
              <c:f>Taul1!$A$2:$A$5</c:f>
              <c:strCache>
                <c:ptCount val="4"/>
                <c:pt idx="0">
                  <c:v>Merkonomi, merkantti</c:v>
                </c:pt>
                <c:pt idx="1">
                  <c:v>Tradenomi</c:v>
                </c:pt>
                <c:pt idx="2">
                  <c:v>Yliopistotutkinto</c:v>
                </c:pt>
                <c:pt idx="3">
                  <c:v>Muu koulutus</c:v>
                </c:pt>
              </c:strCache>
            </c:strRef>
          </c:cat>
          <c:val>
            <c:numRef>
              <c:f>Taul1!$C$2:$C$5</c:f>
              <c:numCache>
                <c:formatCode>0.0</c:formatCode>
                <c:ptCount val="4"/>
                <c:pt idx="0">
                  <c:v>34.309160481305611</c:v>
                </c:pt>
                <c:pt idx="1">
                  <c:v>17.938315430362824</c:v>
                </c:pt>
                <c:pt idx="2">
                  <c:v>21.326817574109079</c:v>
                </c:pt>
                <c:pt idx="3">
                  <c:v>26.42570651422249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1593216"/>
        <c:axId val="51594752"/>
      </c:barChart>
      <c:catAx>
        <c:axId val="51593216"/>
        <c:scaling>
          <c:orientation val="minMax"/>
        </c:scaling>
        <c:delete val="0"/>
        <c:axPos val="b"/>
        <c:numFmt formatCode="@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fi-FI"/>
          </a:p>
        </c:txPr>
        <c:crossAx val="51594752"/>
        <c:crosses val="autoZero"/>
        <c:auto val="0"/>
        <c:lblAlgn val="ctr"/>
        <c:lblOffset val="100"/>
        <c:noMultiLvlLbl val="0"/>
      </c:catAx>
      <c:valAx>
        <c:axId val="51594752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515932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2637198759246006"/>
          <c:y val="0.10057400317357412"/>
          <c:w val="0.61151944643283229"/>
          <c:h val="0.866917688824518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Koko henkilöstö</c:v>
                </c:pt>
              </c:strCache>
            </c:strRef>
          </c:tx>
          <c:invertIfNegative val="0"/>
          <c:cat>
            <c:strRef>
              <c:f>Taul1!$A$2:$A$8</c:f>
              <c:strCache>
                <c:ptCount val="7"/>
                <c:pt idx="0">
                  <c:v>Ylioppilas</c:v>
                </c:pt>
                <c:pt idx="1">
                  <c:v>Merkonomi, merkantti</c:v>
                </c:pt>
                <c:pt idx="2">
                  <c:v>Muu keskiasteen koulutus</c:v>
                </c:pt>
                <c:pt idx="3">
                  <c:v>Tradenomi</c:v>
                </c:pt>
                <c:pt idx="4">
                  <c:v>Muu alempi korkeakoulututkinto</c:v>
                </c:pt>
                <c:pt idx="5">
                  <c:v>Yliopistotutkinto</c:v>
                </c:pt>
                <c:pt idx="6">
                  <c:v>Koulutus ei tiedossa tai alempi</c:v>
                </c:pt>
              </c:strCache>
            </c:strRef>
          </c:cat>
          <c:val>
            <c:numRef>
              <c:f>Taul1!$B$2:$B$8</c:f>
              <c:numCache>
                <c:formatCode>General</c:formatCode>
                <c:ptCount val="7"/>
                <c:pt idx="0">
                  <c:v>2765</c:v>
                </c:pt>
                <c:pt idx="1">
                  <c:v>10339</c:v>
                </c:pt>
                <c:pt idx="2">
                  <c:v>2885</c:v>
                </c:pt>
                <c:pt idx="3">
                  <c:v>5238</c:v>
                </c:pt>
                <c:pt idx="4">
                  <c:v>1980</c:v>
                </c:pt>
                <c:pt idx="5">
                  <c:v>6600</c:v>
                </c:pt>
                <c:pt idx="6">
                  <c:v>1655</c:v>
                </c:pt>
              </c:numCache>
            </c:numRef>
          </c:val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Vuosina 2010-2014 tulleet</c:v>
                </c:pt>
              </c:strCache>
            </c:strRef>
          </c:tx>
          <c:invertIfNegative val="0"/>
          <c:cat>
            <c:strRef>
              <c:f>Taul1!$A$2:$A$8</c:f>
              <c:strCache>
                <c:ptCount val="7"/>
                <c:pt idx="0">
                  <c:v>Ylioppilas</c:v>
                </c:pt>
                <c:pt idx="1">
                  <c:v>Merkonomi, merkantti</c:v>
                </c:pt>
                <c:pt idx="2">
                  <c:v>Muu keskiasteen koulutus</c:v>
                </c:pt>
                <c:pt idx="3">
                  <c:v>Tradenomi</c:v>
                </c:pt>
                <c:pt idx="4">
                  <c:v>Muu alempi korkeakoulututkinto</c:v>
                </c:pt>
                <c:pt idx="5">
                  <c:v>Yliopistotutkinto</c:v>
                </c:pt>
                <c:pt idx="6">
                  <c:v>Koulutus ei tiedossa tai alempi</c:v>
                </c:pt>
              </c:strCache>
            </c:strRef>
          </c:cat>
          <c:val>
            <c:numRef>
              <c:f>Taul1!$C$2:$C$8</c:f>
              <c:numCache>
                <c:formatCode>General</c:formatCode>
                <c:ptCount val="7"/>
                <c:pt idx="0">
                  <c:v>1181</c:v>
                </c:pt>
                <c:pt idx="1">
                  <c:v>2421</c:v>
                </c:pt>
                <c:pt idx="2">
                  <c:v>994</c:v>
                </c:pt>
                <c:pt idx="3">
                  <c:v>2674</c:v>
                </c:pt>
                <c:pt idx="4">
                  <c:v>941</c:v>
                </c:pt>
                <c:pt idx="5">
                  <c:v>2602</c:v>
                </c:pt>
                <c:pt idx="6">
                  <c:v>340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633152"/>
        <c:axId val="51659520"/>
      </c:barChart>
      <c:catAx>
        <c:axId val="51633152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i-FI"/>
          </a:p>
        </c:txPr>
        <c:crossAx val="51659520"/>
        <c:crosses val="autoZero"/>
        <c:auto val="1"/>
        <c:lblAlgn val="ctr"/>
        <c:lblOffset val="100"/>
        <c:noMultiLvlLbl val="0"/>
      </c:catAx>
      <c:valAx>
        <c:axId val="51659520"/>
        <c:scaling>
          <c:orientation val="minMax"/>
          <c:max val="14000"/>
        </c:scaling>
        <c:delete val="0"/>
        <c:axPos val="t"/>
        <c:majorGridlines/>
        <c:numFmt formatCode="General" sourceLinked="1"/>
        <c:majorTickMark val="out"/>
        <c:minorTickMark val="none"/>
        <c:tickLblPos val="nextTo"/>
        <c:crossAx val="51633152"/>
        <c:crosses val="autoZero"/>
        <c:crossBetween val="between"/>
        <c:majorUnit val="2000"/>
      </c:valAx>
    </c:plotArea>
    <c:legend>
      <c:legendPos val="r"/>
      <c:layout>
        <c:manualLayout>
          <c:xMode val="edge"/>
          <c:yMode val="edge"/>
          <c:x val="0.63827022190408023"/>
          <c:y val="0.50152593578899429"/>
          <c:w val="0.27688129324743499"/>
          <c:h val="0.12698112772879555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</c:spPr>
      <c:txPr>
        <a:bodyPr/>
        <a:lstStyle/>
        <a:p>
          <a:pPr>
            <a:defRPr sz="1400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600"/>
      </a:pPr>
      <a:endParaRPr lang="fi-FI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Sarake1</c:v>
                </c:pt>
              </c:strCache>
            </c:strRef>
          </c:tx>
          <c:invertIfNegative val="0"/>
          <c:dPt>
            <c:idx val="6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7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</c:spPr>
          </c:dPt>
          <c:cat>
            <c:strRef>
              <c:f>Taul1!$A$2:$A$12</c:f>
              <c:strCache>
                <c:ptCount val="11"/>
                <c:pt idx="0">
                  <c:v>Matkailu- ja ravintolapalvelut</c:v>
                </c:pt>
                <c:pt idx="1">
                  <c:v>Yksityinen sosiaalipalveluala</c:v>
                </c:pt>
                <c:pt idx="2">
                  <c:v>Kauppa</c:v>
                </c:pt>
                <c:pt idx="3">
                  <c:v>Terveyspalveluala</c:v>
                </c:pt>
                <c:pt idx="4">
                  <c:v>Teollisuus, toimihenkilöt</c:v>
                </c:pt>
                <c:pt idx="5">
                  <c:v>Rakentaminen, toimihenkilöt</c:v>
                </c:pt>
                <c:pt idx="6">
                  <c:v>Vakuutusala, konttori</c:v>
                </c:pt>
                <c:pt idx="7">
                  <c:v>Rahoitusala</c:v>
                </c:pt>
                <c:pt idx="8">
                  <c:v>Tietotekniikka</c:v>
                </c:pt>
                <c:pt idx="9">
                  <c:v>Teollisuus, ylemmät toimihenkilöt</c:v>
                </c:pt>
                <c:pt idx="10">
                  <c:v>Vakuutusala, kenttä</c:v>
                </c:pt>
              </c:strCache>
            </c:strRef>
          </c:cat>
          <c:val>
            <c:numRef>
              <c:f>Taul1!$B$2:$B$12</c:f>
              <c:numCache>
                <c:formatCode>General</c:formatCode>
                <c:ptCount val="11"/>
                <c:pt idx="0">
                  <c:v>2365</c:v>
                </c:pt>
                <c:pt idx="1">
                  <c:v>2548</c:v>
                </c:pt>
                <c:pt idx="2">
                  <c:v>2963</c:v>
                </c:pt>
                <c:pt idx="3">
                  <c:v>3140</c:v>
                </c:pt>
                <c:pt idx="4">
                  <c:v>3247</c:v>
                </c:pt>
                <c:pt idx="5">
                  <c:v>3666</c:v>
                </c:pt>
                <c:pt idx="6">
                  <c:v>3868</c:v>
                </c:pt>
                <c:pt idx="7">
                  <c:v>4043</c:v>
                </c:pt>
                <c:pt idx="8">
                  <c:v>4503</c:v>
                </c:pt>
                <c:pt idx="9">
                  <c:v>4828</c:v>
                </c:pt>
                <c:pt idx="10">
                  <c:v>5274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1694208"/>
        <c:axId val="51704192"/>
      </c:barChart>
      <c:catAx>
        <c:axId val="51694208"/>
        <c:scaling>
          <c:orientation val="minMax"/>
        </c:scaling>
        <c:delete val="0"/>
        <c:axPos val="l"/>
        <c:majorTickMark val="out"/>
        <c:minorTickMark val="none"/>
        <c:tickLblPos val="nextTo"/>
        <c:crossAx val="51704192"/>
        <c:crosses val="autoZero"/>
        <c:auto val="1"/>
        <c:lblAlgn val="ctr"/>
        <c:lblOffset val="100"/>
        <c:noMultiLvlLbl val="0"/>
      </c:catAx>
      <c:valAx>
        <c:axId val="51704192"/>
        <c:scaling>
          <c:orientation val="minMax"/>
          <c:max val="5500"/>
          <c:min val="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516942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Sarake1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10"/>
            <c:invertIfNegative val="0"/>
            <c:bubble3D val="0"/>
          </c:dPt>
          <c:dPt>
            <c:idx val="14"/>
            <c:invertIfNegative val="0"/>
            <c:bubble3D val="0"/>
            <c:spPr>
              <a:solidFill>
                <a:schemeClr val="accent2"/>
              </a:solidFill>
            </c:spPr>
          </c:dPt>
          <c:dLbls>
            <c:txPr>
              <a:bodyPr/>
              <a:lstStyle/>
              <a:p>
                <a:pPr>
                  <a:defRPr sz="1400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Taul1!$A$2:$A$17</c:f>
              <c:strCache>
                <c:ptCount val="16"/>
                <c:pt idx="0">
                  <c:v>Yksityinen sosiaalipalveluala</c:v>
                </c:pt>
                <c:pt idx="1">
                  <c:v>Matkailu- ja ravintolapalvelut, työntekijät</c:v>
                </c:pt>
                <c:pt idx="2">
                  <c:v>Elintarviketeollisuus, tekn. ja konttoritoimihenk.</c:v>
                </c:pt>
                <c:pt idx="3">
                  <c:v>Paperiteollisuus, toimihenkilöt</c:v>
                </c:pt>
                <c:pt idx="4">
                  <c:v>Tietotekniikka, vaativat ammattitehtävät</c:v>
                </c:pt>
                <c:pt idx="5">
                  <c:v>Teknologiateollisuus, toimihenkilöt</c:v>
                </c:pt>
                <c:pt idx="6">
                  <c:v>Teknologiateollisuus, ylemmät toimihenkilöt</c:v>
                </c:pt>
                <c:pt idx="7">
                  <c:v>Suunnittelu- ja konsulttiala, toimihenkilöt</c:v>
                </c:pt>
                <c:pt idx="8">
                  <c:v>Vakuutusala, konttori</c:v>
                </c:pt>
                <c:pt idx="9">
                  <c:v>Terveyspalveluala, suorittava taso</c:v>
                </c:pt>
                <c:pt idx="10">
                  <c:v>Kauppa, myyjät</c:v>
                </c:pt>
                <c:pt idx="11">
                  <c:v>Kemianteollisuus, toimihenkilöt</c:v>
                </c:pt>
                <c:pt idx="12">
                  <c:v>Talonrakennusala, toimihenkilöt</c:v>
                </c:pt>
                <c:pt idx="13">
                  <c:v>Energiateollisuus, toimihenkilöt</c:v>
                </c:pt>
                <c:pt idx="14">
                  <c:v>Rahoitusala</c:v>
                </c:pt>
                <c:pt idx="15">
                  <c:v>Opetusala, opetushenkilöstö</c:v>
                </c:pt>
              </c:strCache>
            </c:strRef>
          </c:cat>
          <c:val>
            <c:numRef>
              <c:f>Taul1!$B$2:$B$17</c:f>
              <c:numCache>
                <c:formatCode>General</c:formatCode>
                <c:ptCount val="16"/>
                <c:pt idx="0">
                  <c:v>8.1999999999999993</c:v>
                </c:pt>
                <c:pt idx="1">
                  <c:v>8.5</c:v>
                </c:pt>
                <c:pt idx="2">
                  <c:v>8.6999999999999993</c:v>
                </c:pt>
                <c:pt idx="3">
                  <c:v>9.3000000000000007</c:v>
                </c:pt>
                <c:pt idx="4">
                  <c:v>9.9</c:v>
                </c:pt>
                <c:pt idx="5">
                  <c:v>10.7</c:v>
                </c:pt>
                <c:pt idx="6">
                  <c:v>10.7</c:v>
                </c:pt>
                <c:pt idx="7">
                  <c:v>11.1</c:v>
                </c:pt>
                <c:pt idx="8">
                  <c:v>11.1</c:v>
                </c:pt>
                <c:pt idx="9">
                  <c:v>11.3</c:v>
                </c:pt>
                <c:pt idx="10">
                  <c:v>11.4</c:v>
                </c:pt>
                <c:pt idx="11">
                  <c:v>12.1</c:v>
                </c:pt>
                <c:pt idx="12">
                  <c:v>12.2</c:v>
                </c:pt>
                <c:pt idx="13">
                  <c:v>12.4</c:v>
                </c:pt>
                <c:pt idx="14">
                  <c:v>14.2</c:v>
                </c:pt>
                <c:pt idx="15">
                  <c:v>14.8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63506304"/>
        <c:axId val="63507840"/>
      </c:barChart>
      <c:catAx>
        <c:axId val="6350630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i-FI"/>
          </a:p>
        </c:txPr>
        <c:crossAx val="63507840"/>
        <c:crosses val="autoZero"/>
        <c:auto val="1"/>
        <c:lblAlgn val="ctr"/>
        <c:lblOffset val="100"/>
        <c:noMultiLvlLbl val="0"/>
      </c:catAx>
      <c:valAx>
        <c:axId val="63507840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fi-FI" dirty="0" smtClean="0"/>
                  <a:t>%</a:t>
                </a:r>
                <a:endParaRPr lang="fi-FI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35063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invertIfNegative val="0"/>
          <c:cat>
            <c:strRef>
              <c:f>Taul1!$A$2:$A$6</c:f>
              <c:strCache>
                <c:ptCount val="5"/>
                <c:pt idx="0">
                  <c:v>Suomi</c:v>
                </c:pt>
                <c:pt idx="1">
                  <c:v>Islanti</c:v>
                </c:pt>
                <c:pt idx="2">
                  <c:v>Ruotsi</c:v>
                </c:pt>
                <c:pt idx="3">
                  <c:v>Norja</c:v>
                </c:pt>
                <c:pt idx="4">
                  <c:v>Tanska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74.2</c:v>
                </c:pt>
                <c:pt idx="1">
                  <c:v>64.900000000000006</c:v>
                </c:pt>
                <c:pt idx="2">
                  <c:v>54.7</c:v>
                </c:pt>
                <c:pt idx="3">
                  <c:v>51.8</c:v>
                </c:pt>
                <c:pt idx="4">
                  <c:v>50.8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032000"/>
        <c:axId val="66033536"/>
      </c:barChart>
      <c:catAx>
        <c:axId val="66032000"/>
        <c:scaling>
          <c:orientation val="maxMin"/>
        </c:scaling>
        <c:delete val="0"/>
        <c:axPos val="l"/>
        <c:majorTickMark val="out"/>
        <c:minorTickMark val="none"/>
        <c:tickLblPos val="nextTo"/>
        <c:crossAx val="66033536"/>
        <c:crosses val="autoZero"/>
        <c:auto val="1"/>
        <c:lblAlgn val="ctr"/>
        <c:lblOffset val="100"/>
        <c:noMultiLvlLbl val="0"/>
      </c:catAx>
      <c:valAx>
        <c:axId val="66033536"/>
        <c:scaling>
          <c:orientation val="minMax"/>
        </c:scaling>
        <c:delete val="0"/>
        <c:axPos val="t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fi-FI" dirty="0" smtClean="0"/>
                  <a:t>%</a:t>
                </a:r>
                <a:endParaRPr lang="fi-FI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60320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miehet</c:v>
                </c:pt>
              </c:strCache>
            </c:strRef>
          </c:tx>
          <c:marker>
            <c:symbol val="none"/>
          </c:marker>
          <c:cat>
            <c:numRef>
              <c:f>Taul1!$A$2:$A$16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Taul1!$B$2:$B$16</c:f>
              <c:numCache>
                <c:formatCode>0.0</c:formatCode>
                <c:ptCount val="15"/>
                <c:pt idx="0">
                  <c:v>72.43267914194432</c:v>
                </c:pt>
                <c:pt idx="1">
                  <c:v>70.635631154879135</c:v>
                </c:pt>
                <c:pt idx="2">
                  <c:v>69.545454545454547</c:v>
                </c:pt>
                <c:pt idx="3">
                  <c:v>68.145161290322577</c:v>
                </c:pt>
                <c:pt idx="4">
                  <c:v>67.942804428044283</c:v>
                </c:pt>
                <c:pt idx="5">
                  <c:v>67.908438061041281</c:v>
                </c:pt>
                <c:pt idx="6">
                  <c:v>65.463458110516939</c:v>
                </c:pt>
                <c:pt idx="7">
                  <c:v>64.60450729120636</c:v>
                </c:pt>
                <c:pt idx="8">
                  <c:v>65.923913043478265</c:v>
                </c:pt>
                <c:pt idx="9">
                  <c:v>65.178066704352744</c:v>
                </c:pt>
                <c:pt idx="10">
                  <c:v>62.622415669205658</c:v>
                </c:pt>
                <c:pt idx="11">
                  <c:v>59.97848305540613</c:v>
                </c:pt>
                <c:pt idx="12">
                  <c:v>57.458847736625515</c:v>
                </c:pt>
                <c:pt idx="13">
                  <c:v>57.142857142857139</c:v>
                </c:pt>
                <c:pt idx="14">
                  <c:v>57.792946530147894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naiset</c:v>
                </c:pt>
              </c:strCache>
            </c:strRef>
          </c:tx>
          <c:marker>
            <c:symbol val="none"/>
          </c:marker>
          <c:cat>
            <c:numRef>
              <c:f>Taul1!$A$2:$A$16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Taul1!$C$2:$C$16</c:f>
              <c:numCache>
                <c:formatCode>0.0</c:formatCode>
                <c:ptCount val="15"/>
                <c:pt idx="0">
                  <c:v>27.567320858055684</c:v>
                </c:pt>
                <c:pt idx="1">
                  <c:v>29.364368845120858</c:v>
                </c:pt>
                <c:pt idx="2">
                  <c:v>30.454545454545457</c:v>
                </c:pt>
                <c:pt idx="3">
                  <c:v>31.85483870967742</c:v>
                </c:pt>
                <c:pt idx="4">
                  <c:v>32.057195571955724</c:v>
                </c:pt>
                <c:pt idx="5">
                  <c:v>32.091561938958705</c:v>
                </c:pt>
                <c:pt idx="6">
                  <c:v>34.536541889483061</c:v>
                </c:pt>
                <c:pt idx="7">
                  <c:v>35.395492708793633</c:v>
                </c:pt>
                <c:pt idx="8">
                  <c:v>34.076086956521742</c:v>
                </c:pt>
                <c:pt idx="9">
                  <c:v>34.821933295647256</c:v>
                </c:pt>
                <c:pt idx="10">
                  <c:v>37.377584330794342</c:v>
                </c:pt>
                <c:pt idx="11">
                  <c:v>40.021516944593863</c:v>
                </c:pt>
                <c:pt idx="12">
                  <c:v>42.541152263374485</c:v>
                </c:pt>
                <c:pt idx="13">
                  <c:v>42.857142857142854</c:v>
                </c:pt>
                <c:pt idx="14">
                  <c:v>42.207053469852106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196608"/>
        <c:axId val="70202496"/>
      </c:lineChart>
      <c:catAx>
        <c:axId val="70196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0202496"/>
        <c:crosses val="autoZero"/>
        <c:auto val="1"/>
        <c:lblAlgn val="ctr"/>
        <c:lblOffset val="100"/>
        <c:noMultiLvlLbl val="0"/>
      </c:catAx>
      <c:valAx>
        <c:axId val="70202496"/>
        <c:scaling>
          <c:orientation val="minMax"/>
          <c:max val="8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fi-FI" dirty="0" smtClean="0"/>
                  <a:t>%</a:t>
                </a:r>
                <a:endParaRPr lang="fi-FI" dirty="0"/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crossAx val="701966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0.57377</cdr:x>
      <cdr:y>0.94521</cdr:y>
    </cdr:from>
    <cdr:to>
      <cdr:x>0.88525</cdr:x>
      <cdr:y>1</cdr:y>
    </cdr:to>
    <cdr:sp macro="" textlink="">
      <cdr:nvSpPr>
        <cdr:cNvPr id="2" name="Tekstiruutu 1"/>
        <cdr:cNvSpPr txBox="1"/>
      </cdr:nvSpPr>
      <cdr:spPr>
        <a:xfrm xmlns:a="http://schemas.openxmlformats.org/drawingml/2006/main">
          <a:off x="5040560" y="4968552"/>
          <a:ext cx="273630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0.66401</cdr:x>
      <cdr:y>0.92665</cdr:y>
    </cdr:from>
    <cdr:to>
      <cdr:x>0.91503</cdr:x>
      <cdr:y>1</cdr:y>
    </cdr:to>
    <cdr:sp macro="" textlink="">
      <cdr:nvSpPr>
        <cdr:cNvPr id="3" name="Tekstiruutu 2"/>
        <cdr:cNvSpPr txBox="1"/>
      </cdr:nvSpPr>
      <cdr:spPr>
        <a:xfrm xmlns:a="http://schemas.openxmlformats.org/drawingml/2006/main">
          <a:off x="5904656" y="5112568"/>
          <a:ext cx="2232248" cy="4046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0.03239</cdr:x>
      <cdr:y>0.83529</cdr:y>
    </cdr:from>
    <cdr:to>
      <cdr:x>0.26722</cdr:x>
      <cdr:y>0.95276</cdr:y>
    </cdr:to>
    <cdr:sp macro="" textlink="">
      <cdr:nvSpPr>
        <cdr:cNvPr id="4" name="Tekstiruutu 3"/>
        <cdr:cNvSpPr txBox="1"/>
      </cdr:nvSpPr>
      <cdr:spPr>
        <a:xfrm xmlns:a="http://schemas.openxmlformats.org/drawingml/2006/main">
          <a:off x="288032" y="4608512"/>
          <a:ext cx="2088232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1100" dirty="0" smtClean="0"/>
            <a:t>Lähde: </a:t>
          </a:r>
          <a:r>
            <a:rPr lang="fi-FI" sz="1100" dirty="0" err="1" smtClean="0"/>
            <a:t>T-Media</a:t>
          </a:r>
          <a:r>
            <a:rPr lang="fi-FI" sz="1100" dirty="0" smtClean="0"/>
            <a:t> Työnantajakuvatutkimus 2014</a:t>
          </a:r>
          <a:endParaRPr lang="fi-FI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7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06E1-CC90-47A4-BCD6-4DFBA2995A68}" type="datetimeFigureOut">
              <a:rPr lang="fi-FI" smtClean="0"/>
              <a:t>27.2.2015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C30E-2039-4B14-8FA8-F1C98B6A6B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7018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06E1-CC90-47A4-BCD6-4DFBA2995A68}" type="datetimeFigureOut">
              <a:rPr lang="fi-FI" smtClean="0"/>
              <a:t>27.2.2015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C30E-2039-4B14-8FA8-F1C98B6A6B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5917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06E1-CC90-47A4-BCD6-4DFBA2995A68}" type="datetimeFigureOut">
              <a:rPr lang="fi-FI" smtClean="0"/>
              <a:t>27.2.2015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C30E-2039-4B14-8FA8-F1C98B6A6B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387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Graaf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381000" y="5712296"/>
            <a:ext cx="8382000" cy="381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395AA8"/>
              </a:buClr>
              <a:buSzPct val="100000"/>
              <a:buFontTx/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2pPr>
            <a:lvl3pPr marL="774700" indent="-28575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3pPr>
            <a:lvl4pPr marL="400050" indent="-342900">
              <a:buClr>
                <a:srgbClr val="395AA8"/>
              </a:buClr>
              <a:buFont typeface="+mj-lt"/>
              <a:buAutoNum type="arabicPeriod"/>
              <a:defRPr sz="1800" baseline="0">
                <a:latin typeface="Arial"/>
              </a:defRPr>
            </a:lvl4pPr>
            <a:lvl5pPr marL="641350" indent="-342900">
              <a:buClr>
                <a:srgbClr val="01B2E5"/>
              </a:buClr>
              <a:buFont typeface="+mj-lt"/>
              <a:buAutoNum type="arabicPeriod"/>
              <a:defRPr sz="1800" baseline="0">
                <a:latin typeface="Arial"/>
              </a:defRPr>
            </a:lvl5pPr>
            <a:lvl6pPr>
              <a:defRPr baseline="0"/>
            </a:lvl6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1"/>
          </p:nvPr>
        </p:nvSpPr>
        <p:spPr>
          <a:xfrm>
            <a:off x="381000" y="1339200"/>
            <a:ext cx="8382000" cy="42973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pic>
        <p:nvPicPr>
          <p:cNvPr id="8" name="Kuva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23367"/>
          </a:xfrm>
          <a:prstGeom prst="rect">
            <a:avLst/>
          </a:prstGeom>
        </p:spPr>
      </p:pic>
      <p:sp>
        <p:nvSpPr>
          <p:cNvPr id="11" name="Otsikon paikkamerkki 1"/>
          <p:cNvSpPr>
            <a:spLocks noGrp="1"/>
          </p:cNvSpPr>
          <p:nvPr>
            <p:ph type="title"/>
          </p:nvPr>
        </p:nvSpPr>
        <p:spPr>
          <a:xfrm>
            <a:off x="32385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Suorakulmio 11"/>
          <p:cNvSpPr/>
          <p:nvPr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fi-FI">
              <a:solidFill>
                <a:srgbClr val="FFFFFF"/>
              </a:solidFill>
            </a:endParaRPr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13" name="Suorakulmio 12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fi-FI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42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isalt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23367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381000" y="1340768"/>
            <a:ext cx="8382000" cy="46847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Otsikon paikkamerkki 1"/>
          <p:cNvSpPr>
            <a:spLocks noGrp="1"/>
          </p:cNvSpPr>
          <p:nvPr>
            <p:ph type="title"/>
          </p:nvPr>
        </p:nvSpPr>
        <p:spPr>
          <a:xfrm>
            <a:off x="32400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orakulmio 2"/>
          <p:cNvSpPr/>
          <p:nvPr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fi-FI">
              <a:solidFill>
                <a:srgbClr val="FFFFFF"/>
              </a:solidFill>
            </a:endParaRPr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8" name="Suorakulmio 7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fi-FI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039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Etu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276600" y="1524000"/>
            <a:ext cx="5257800" cy="2076451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ts val="4000"/>
              </a:lnSpc>
              <a:spcAft>
                <a:spcPts val="0"/>
              </a:spcAft>
              <a:defRPr sz="3600" b="1" i="0" cap="all" baseline="0">
                <a:solidFill>
                  <a:schemeClr val="bg1"/>
                </a:solidFill>
                <a:latin typeface="Arial Bold"/>
                <a:cs typeface="Arial Bold"/>
              </a:defRPr>
            </a:lvl1pPr>
          </a:lstStyle>
          <a:p>
            <a:r>
              <a:rPr lang="fi-FI"/>
              <a:t>OTSIKKO</a:t>
            </a:r>
            <a:br>
              <a:rPr lang="fi-FI"/>
            </a:br>
            <a:r>
              <a:rPr lang="fi-FI"/>
              <a:t>TÄHÄN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76600" y="3886200"/>
            <a:ext cx="5257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2400"/>
              </a:lnSpc>
              <a:buNone/>
              <a:defRPr sz="18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Nimi, titteli</a:t>
            </a:r>
          </a:p>
          <a:p>
            <a:r>
              <a:rPr lang="fi-FI"/>
              <a:t>Paikka</a:t>
            </a:r>
          </a:p>
          <a:p>
            <a:r>
              <a:rPr lang="fi-FI"/>
              <a:t>Päivämäärä, aika</a:t>
            </a:r>
          </a:p>
        </p:txBody>
      </p:sp>
      <p:sp>
        <p:nvSpPr>
          <p:cNvPr id="4" name="Suorakulmio 3"/>
          <p:cNvSpPr/>
          <p:nvPr/>
        </p:nvSpPr>
        <p:spPr>
          <a:xfrm>
            <a:off x="6588224" y="5545930"/>
            <a:ext cx="2555776" cy="9453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1" y="5712608"/>
            <a:ext cx="1666303" cy="612000"/>
          </a:xfrm>
          <a:prstGeom prst="rect">
            <a:avLst/>
          </a:prstGeom>
        </p:spPr>
      </p:pic>
      <p:sp>
        <p:nvSpPr>
          <p:cNvPr id="7" name="Suorakulmio 6"/>
          <p:cNvSpPr/>
          <p:nvPr userDrawn="1"/>
        </p:nvSpPr>
        <p:spPr>
          <a:xfrm>
            <a:off x="6588224" y="5545930"/>
            <a:ext cx="2555776" cy="9453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8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1" y="5712608"/>
            <a:ext cx="1666303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296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isalt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23367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381000" y="1340768"/>
            <a:ext cx="8382000" cy="46847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endParaRPr lang="fi-FI"/>
          </a:p>
        </p:txBody>
      </p:sp>
      <p:sp>
        <p:nvSpPr>
          <p:cNvPr id="9" name="Otsikon paikkamerkki 1"/>
          <p:cNvSpPr>
            <a:spLocks noGrp="1"/>
          </p:cNvSpPr>
          <p:nvPr>
            <p:ph type="title"/>
          </p:nvPr>
        </p:nvSpPr>
        <p:spPr>
          <a:xfrm>
            <a:off x="32400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orakulmio 2"/>
          <p:cNvSpPr/>
          <p:nvPr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Graaf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381000" y="5712296"/>
            <a:ext cx="8382000" cy="381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395AA8"/>
              </a:buClr>
              <a:buSzPct val="100000"/>
              <a:buFontTx/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2pPr>
            <a:lvl3pPr marL="774700" indent="-28575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3pPr>
            <a:lvl4pPr marL="400050" indent="-342900">
              <a:buClr>
                <a:srgbClr val="395AA8"/>
              </a:buClr>
              <a:buFont typeface="+mj-lt"/>
              <a:buAutoNum type="arabicPeriod"/>
              <a:defRPr sz="1800" baseline="0">
                <a:latin typeface="Arial"/>
              </a:defRPr>
            </a:lvl4pPr>
            <a:lvl5pPr marL="641350" indent="-342900">
              <a:buClr>
                <a:srgbClr val="01B2E5"/>
              </a:buClr>
              <a:buFont typeface="+mj-lt"/>
              <a:buAutoNum type="arabicPeriod"/>
              <a:defRPr sz="1800" baseline="0">
                <a:latin typeface="Arial"/>
              </a:defRPr>
            </a:lvl5pPr>
            <a:lvl6pPr>
              <a:defRPr baseline="0"/>
            </a:lvl6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1"/>
          </p:nvPr>
        </p:nvSpPr>
        <p:spPr>
          <a:xfrm>
            <a:off x="381000" y="1339200"/>
            <a:ext cx="8382000" cy="42973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pic>
        <p:nvPicPr>
          <p:cNvPr id="8" name="Kuva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23367"/>
          </a:xfrm>
          <a:prstGeom prst="rect">
            <a:avLst/>
          </a:prstGeom>
        </p:spPr>
      </p:pic>
      <p:sp>
        <p:nvSpPr>
          <p:cNvPr id="11" name="Otsikon paikkamerkki 1"/>
          <p:cNvSpPr>
            <a:spLocks noGrp="1"/>
          </p:cNvSpPr>
          <p:nvPr>
            <p:ph type="title"/>
          </p:nvPr>
        </p:nvSpPr>
        <p:spPr>
          <a:xfrm>
            <a:off x="32385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Suorakulmio 11"/>
          <p:cNvSpPr/>
          <p:nvPr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fi-FI">
              <a:solidFill>
                <a:srgbClr val="FFFFFF"/>
              </a:solidFill>
            </a:endParaRPr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13" name="Suorakulmio 12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fi-FI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Graaf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381000" y="5712296"/>
            <a:ext cx="8382000" cy="381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395AA8"/>
              </a:buClr>
              <a:buSzPct val="100000"/>
              <a:buFontTx/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2pPr>
            <a:lvl3pPr marL="774700" indent="-28575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3pPr>
            <a:lvl4pPr marL="400050" indent="-342900">
              <a:buClr>
                <a:srgbClr val="395AA8"/>
              </a:buClr>
              <a:buFont typeface="+mj-lt"/>
              <a:buAutoNum type="arabicPeriod"/>
              <a:defRPr sz="1800" baseline="0">
                <a:latin typeface="Arial"/>
              </a:defRPr>
            </a:lvl4pPr>
            <a:lvl5pPr marL="641350" indent="-342900">
              <a:buClr>
                <a:srgbClr val="01B2E5"/>
              </a:buClr>
              <a:buFont typeface="+mj-lt"/>
              <a:buAutoNum type="arabicPeriod"/>
              <a:defRPr sz="1800" baseline="0">
                <a:latin typeface="Arial"/>
              </a:defRPr>
            </a:lvl5pPr>
            <a:lvl6pPr>
              <a:defRPr baseline="0"/>
            </a:lvl6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1"/>
          </p:nvPr>
        </p:nvSpPr>
        <p:spPr>
          <a:xfrm>
            <a:off x="381000" y="1339200"/>
            <a:ext cx="8382000" cy="42973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pic>
        <p:nvPicPr>
          <p:cNvPr id="8" name="Kuva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23367"/>
          </a:xfrm>
          <a:prstGeom prst="rect">
            <a:avLst/>
          </a:prstGeom>
        </p:spPr>
      </p:pic>
      <p:sp>
        <p:nvSpPr>
          <p:cNvPr id="11" name="Otsikon paikkamerkki 1"/>
          <p:cNvSpPr>
            <a:spLocks noGrp="1"/>
          </p:cNvSpPr>
          <p:nvPr>
            <p:ph type="title"/>
          </p:nvPr>
        </p:nvSpPr>
        <p:spPr>
          <a:xfrm>
            <a:off x="32385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Suorakulmio 11"/>
          <p:cNvSpPr/>
          <p:nvPr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fi-FI">
              <a:solidFill>
                <a:srgbClr val="FFFFFF"/>
              </a:solidFill>
            </a:endParaRPr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13" name="Suorakulmio 12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fi-FI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Graaf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381000" y="5712296"/>
            <a:ext cx="8382000" cy="381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395AA8"/>
              </a:buClr>
              <a:buSzPct val="100000"/>
              <a:buFontTx/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2pPr>
            <a:lvl3pPr marL="774700" indent="-28575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3pPr>
            <a:lvl4pPr marL="400050" indent="-342900">
              <a:buClr>
                <a:srgbClr val="395AA8"/>
              </a:buClr>
              <a:buFont typeface="+mj-lt"/>
              <a:buAutoNum type="arabicPeriod"/>
              <a:defRPr sz="1800" baseline="0">
                <a:latin typeface="Arial"/>
              </a:defRPr>
            </a:lvl4pPr>
            <a:lvl5pPr marL="641350" indent="-342900">
              <a:buClr>
                <a:srgbClr val="01B2E5"/>
              </a:buClr>
              <a:buFont typeface="+mj-lt"/>
              <a:buAutoNum type="arabicPeriod"/>
              <a:defRPr sz="1800" baseline="0">
                <a:latin typeface="Arial"/>
              </a:defRPr>
            </a:lvl5pPr>
            <a:lvl6pPr>
              <a:defRPr baseline="0"/>
            </a:lvl6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1"/>
          </p:nvPr>
        </p:nvSpPr>
        <p:spPr>
          <a:xfrm>
            <a:off x="381000" y="1339200"/>
            <a:ext cx="8382000" cy="42973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pic>
        <p:nvPicPr>
          <p:cNvPr id="8" name="Kuva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23367"/>
          </a:xfrm>
          <a:prstGeom prst="rect">
            <a:avLst/>
          </a:prstGeom>
        </p:spPr>
      </p:pic>
      <p:sp>
        <p:nvSpPr>
          <p:cNvPr id="11" name="Otsikon paikkamerkki 1"/>
          <p:cNvSpPr>
            <a:spLocks noGrp="1"/>
          </p:cNvSpPr>
          <p:nvPr>
            <p:ph type="title"/>
          </p:nvPr>
        </p:nvSpPr>
        <p:spPr>
          <a:xfrm>
            <a:off x="32385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Suorakulmio 11"/>
          <p:cNvSpPr/>
          <p:nvPr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fi-FI">
              <a:solidFill>
                <a:srgbClr val="FFFFFF"/>
              </a:solidFill>
            </a:endParaRPr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13" name="Suorakulmio 12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fi-FI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isalt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23367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381000" y="1340768"/>
            <a:ext cx="8382000" cy="46847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endParaRPr lang="fi-FI"/>
          </a:p>
        </p:txBody>
      </p:sp>
      <p:sp>
        <p:nvSpPr>
          <p:cNvPr id="9" name="Otsikon paikkamerkki 1"/>
          <p:cNvSpPr>
            <a:spLocks noGrp="1"/>
          </p:cNvSpPr>
          <p:nvPr>
            <p:ph type="title"/>
          </p:nvPr>
        </p:nvSpPr>
        <p:spPr>
          <a:xfrm>
            <a:off x="32400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orakulmio 2"/>
          <p:cNvSpPr/>
          <p:nvPr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06E1-CC90-47A4-BCD6-4DFBA2995A68}" type="datetimeFigureOut">
              <a:rPr lang="fi-FI" smtClean="0"/>
              <a:t>27.2.2015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C30E-2039-4B14-8FA8-F1C98B6A6B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93652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06E1-CC90-47A4-BCD6-4DFBA2995A68}" type="datetimeFigureOut">
              <a:rPr lang="fi-FI" smtClean="0"/>
              <a:t>27.2.2015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C30E-2039-4B14-8FA8-F1C98B6A6B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9145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06E1-CC90-47A4-BCD6-4DFBA2995A68}" type="datetimeFigureOut">
              <a:rPr lang="fi-FI" smtClean="0"/>
              <a:t>27.2.2015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C30E-2039-4B14-8FA8-F1C98B6A6B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6200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06E1-CC90-47A4-BCD6-4DFBA2995A68}" type="datetimeFigureOut">
              <a:rPr lang="fi-FI" smtClean="0"/>
              <a:t>27.2.2015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C30E-2039-4B14-8FA8-F1C98B6A6B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4613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06E1-CC90-47A4-BCD6-4DFBA2995A68}" type="datetimeFigureOut">
              <a:rPr lang="fi-FI" smtClean="0"/>
              <a:t>27.2.2015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C30E-2039-4B14-8FA8-F1C98B6A6B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8913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06E1-CC90-47A4-BCD6-4DFBA2995A68}" type="datetimeFigureOut">
              <a:rPr lang="fi-FI" smtClean="0"/>
              <a:t>27.2.2015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C30E-2039-4B14-8FA8-F1C98B6A6B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3708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06E1-CC90-47A4-BCD6-4DFBA2995A68}" type="datetimeFigureOut">
              <a:rPr lang="fi-FI" smtClean="0"/>
              <a:t>27.2.2015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C30E-2039-4B14-8FA8-F1C98B6A6B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4599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306E1-CC90-47A4-BCD6-4DFBA2995A68}" type="datetimeFigureOut">
              <a:rPr lang="fi-FI" smtClean="0"/>
              <a:t>27.2.2015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C30E-2039-4B14-8FA8-F1C98B6A6B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5812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306E1-CC90-47A4-BCD6-4DFBA2995A68}" type="datetimeFigureOut">
              <a:rPr lang="fi-FI" smtClean="0"/>
              <a:t>27.2.2015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7C30E-2039-4B14-8FA8-F1C98B6A6B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226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5600" y="6459379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fld id="{89120417-C1C7-4801-8E1C-70EFB633E335}" type="slidenum">
              <a:rPr lang="fi-FI" sz="1000" b="1">
                <a:solidFill>
                  <a:srgbClr val="01B2E5"/>
                </a:solidFill>
              </a:rPr>
              <a:pPr defTabSz="457200"/>
              <a:t>‹#›</a:t>
            </a:fld>
            <a:endParaRPr lang="fi-FI" sz="1000" b="1" dirty="0">
              <a:solidFill>
                <a:srgbClr val="01B2E5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81000" y="1339200"/>
            <a:ext cx="8382000" cy="468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pPr defTabSz="457200">
              <a:defRPr/>
            </a:pPr>
            <a:endParaRPr lang="fi-FI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2052" y="6069505"/>
            <a:ext cx="419682" cy="576000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323850" y="90000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2831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lnSpc>
          <a:spcPts val="2800"/>
        </a:lnSpc>
        <a:spcBef>
          <a:spcPct val="0"/>
        </a:spcBef>
        <a:buNone/>
        <a:defRPr sz="2600" b="1" kern="1200" cap="all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6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842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7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55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7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3429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395AA8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5842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01B2E5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5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01B2E5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5600" y="6459379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9120417-C1C7-4801-8E1C-70EFB633E335}" type="slidenum">
              <a:rPr lang="fi-FI" sz="1000" b="1">
                <a:solidFill>
                  <a:srgbClr val="01B2E5"/>
                </a:solidFill>
              </a:rPr>
              <a:pPr/>
              <a:t>‹#›</a:t>
            </a:fld>
            <a:endParaRPr lang="fi-FI" sz="1000" b="1" dirty="0">
              <a:solidFill>
                <a:srgbClr val="01B2E5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81000" y="1339200"/>
            <a:ext cx="8382000" cy="468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endParaRPr lang="fi-FI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2052" y="6069505"/>
            <a:ext cx="419682" cy="576000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323850" y="90000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51598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lnSpc>
          <a:spcPts val="2800"/>
        </a:lnSpc>
        <a:spcBef>
          <a:spcPct val="0"/>
        </a:spcBef>
        <a:buNone/>
        <a:defRPr sz="2600" b="1" kern="1200" cap="all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4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842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5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55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5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3429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395AA8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5842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01B2E5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5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01B2E5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5600" y="6459379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fld id="{89120417-C1C7-4801-8E1C-70EFB633E335}" type="slidenum">
              <a:rPr lang="fi-FI" sz="1000" b="1">
                <a:solidFill>
                  <a:srgbClr val="01B2E5"/>
                </a:solidFill>
              </a:rPr>
              <a:pPr defTabSz="457200"/>
              <a:t>‹#›</a:t>
            </a:fld>
            <a:endParaRPr lang="fi-FI" sz="1000" b="1" dirty="0">
              <a:solidFill>
                <a:srgbClr val="01B2E5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81000" y="1339200"/>
            <a:ext cx="8382000" cy="468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pPr defTabSz="457200">
              <a:defRPr/>
            </a:pPr>
            <a:endParaRPr lang="fi-FI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2052" y="6069505"/>
            <a:ext cx="419682" cy="576000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323850" y="90000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040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lnSpc>
          <a:spcPts val="2800"/>
        </a:lnSpc>
        <a:spcBef>
          <a:spcPct val="0"/>
        </a:spcBef>
        <a:buNone/>
        <a:defRPr sz="2600" b="1" kern="1200" cap="all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4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842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5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55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5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3429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395AA8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5842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01B2E5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5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01B2E5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5600" y="6459379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fld id="{89120417-C1C7-4801-8E1C-70EFB633E335}" type="slidenum">
              <a:rPr lang="fi-FI" sz="1000" b="1">
                <a:solidFill>
                  <a:srgbClr val="01B2E5"/>
                </a:solidFill>
              </a:rPr>
              <a:pPr defTabSz="457200"/>
              <a:t>‹#›</a:t>
            </a:fld>
            <a:endParaRPr lang="fi-FI" sz="1000" b="1" dirty="0">
              <a:solidFill>
                <a:srgbClr val="01B2E5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81000" y="1339200"/>
            <a:ext cx="8382000" cy="468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pPr defTabSz="457200">
              <a:defRPr/>
            </a:pPr>
            <a:endParaRPr lang="fi-FI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2052" y="6069505"/>
            <a:ext cx="419682" cy="576000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323850" y="90000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74207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lnSpc>
          <a:spcPts val="2800"/>
        </a:lnSpc>
        <a:spcBef>
          <a:spcPct val="0"/>
        </a:spcBef>
        <a:buNone/>
        <a:defRPr sz="2600" b="1" kern="1200" cap="all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4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842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5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55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5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3429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395AA8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5842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01B2E5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5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01B2E5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5600" y="6459379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fld id="{89120417-C1C7-4801-8E1C-70EFB633E335}" type="slidenum">
              <a:rPr lang="fi-FI" sz="1000" b="1">
                <a:solidFill>
                  <a:srgbClr val="01B2E5"/>
                </a:solidFill>
              </a:rPr>
              <a:pPr defTabSz="457200"/>
              <a:t>‹#›</a:t>
            </a:fld>
            <a:endParaRPr lang="fi-FI" sz="1000" b="1" dirty="0">
              <a:solidFill>
                <a:srgbClr val="01B2E5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81000" y="1339200"/>
            <a:ext cx="8382000" cy="468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pPr defTabSz="457200">
              <a:defRPr/>
            </a:pPr>
            <a:endParaRPr lang="fi-FI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2052" y="6069505"/>
            <a:ext cx="419682" cy="576000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323850" y="90000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43077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lnSpc>
          <a:spcPts val="2800"/>
        </a:lnSpc>
        <a:spcBef>
          <a:spcPct val="0"/>
        </a:spcBef>
        <a:buNone/>
        <a:defRPr sz="2600" b="1" kern="1200" cap="all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4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842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5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55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5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3429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395AA8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5842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01B2E5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5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01B2E5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5600" y="6459379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9120417-C1C7-4801-8E1C-70EFB633E335}" type="slidenum">
              <a:rPr lang="fi-FI" sz="1000" b="1">
                <a:solidFill>
                  <a:srgbClr val="01B2E5"/>
                </a:solidFill>
              </a:rPr>
              <a:pPr/>
              <a:t>‹#›</a:t>
            </a:fld>
            <a:endParaRPr lang="fi-FI" sz="1000" b="1" dirty="0">
              <a:solidFill>
                <a:srgbClr val="01B2E5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81000" y="1339200"/>
            <a:ext cx="8382000" cy="468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endParaRPr lang="fi-FI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2052" y="6069505"/>
            <a:ext cx="419682" cy="576000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323850" y="90000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33671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lnSpc>
          <a:spcPts val="2800"/>
        </a:lnSpc>
        <a:spcBef>
          <a:spcPct val="0"/>
        </a:spcBef>
        <a:buNone/>
        <a:defRPr sz="2600" b="1" kern="1200" cap="all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4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842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5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55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5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3429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395AA8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5842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01B2E5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5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01B2E5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0" dirty="0"/>
              <a:t>TÖISSÄ FINANSSIALALLA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Julkaisun kuvat</a:t>
            </a:r>
          </a:p>
          <a:p>
            <a:r>
              <a:rPr lang="fi-FI" dirty="0" smtClean="0"/>
              <a:t>2.3.2015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9793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isällön paikkamerkki 4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766627912"/>
              </p:ext>
            </p:extLst>
          </p:nvPr>
        </p:nvGraphicFramePr>
        <p:xfrm>
          <a:off x="381000" y="1341438"/>
          <a:ext cx="8382000" cy="4684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 smtClean="0"/>
              <a:t>Naisten osuus finanssialan johdossa kasvanut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986602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fi-FI" dirty="0"/>
              <a:t>Lähde: FA </a:t>
            </a:r>
            <a:r>
              <a:rPr lang="fi-FI" dirty="0" err="1"/>
              <a:t>Nordic</a:t>
            </a:r>
            <a:r>
              <a:rPr lang="fi-FI" dirty="0"/>
              <a:t> </a:t>
            </a:r>
            <a:r>
              <a:rPr lang="fi-FI" dirty="0" err="1"/>
              <a:t>bank</a:t>
            </a:r>
            <a:r>
              <a:rPr lang="fi-FI" dirty="0"/>
              <a:t> </a:t>
            </a:r>
            <a:r>
              <a:rPr lang="fi-FI" dirty="0" err="1"/>
              <a:t>statistic</a:t>
            </a:r>
            <a:r>
              <a:rPr lang="fi-FI" dirty="0"/>
              <a:t> </a:t>
            </a:r>
            <a:r>
              <a:rPr lang="fi-FI" dirty="0" smtClean="0"/>
              <a:t>2013</a:t>
            </a:r>
            <a:endParaRPr lang="fi-FI" dirty="0"/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2862517842"/>
              </p:ext>
            </p:extLst>
          </p:nvPr>
        </p:nvGraphicFramePr>
        <p:xfrm>
          <a:off x="381000" y="1339850"/>
          <a:ext cx="8382000" cy="42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Työtehtävien jakauma, rahoitusala</a:t>
            </a:r>
          </a:p>
        </p:txBody>
      </p:sp>
    </p:spTree>
    <p:extLst>
      <p:ext uri="{BB962C8B-B14F-4D97-AF65-F5344CB8AC3E}">
        <p14:creationId xmlns:p14="http://schemas.microsoft.com/office/powerpoint/2010/main" val="1481440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fi-FI" dirty="0"/>
              <a:t>Lähde: FA </a:t>
            </a:r>
            <a:r>
              <a:rPr lang="fi-FI" dirty="0" err="1"/>
              <a:t>Nordic</a:t>
            </a:r>
            <a:r>
              <a:rPr lang="fi-FI" dirty="0"/>
              <a:t> </a:t>
            </a:r>
            <a:r>
              <a:rPr lang="fi-FI" dirty="0" err="1"/>
              <a:t>bank</a:t>
            </a:r>
            <a:r>
              <a:rPr lang="fi-FI" dirty="0"/>
              <a:t> </a:t>
            </a:r>
            <a:r>
              <a:rPr lang="fi-FI" dirty="0" err="1"/>
              <a:t>statistic</a:t>
            </a:r>
            <a:r>
              <a:rPr lang="fi-FI" dirty="0"/>
              <a:t> </a:t>
            </a:r>
            <a:r>
              <a:rPr lang="fi-FI" dirty="0" smtClean="0"/>
              <a:t>2013</a:t>
            </a:r>
            <a:endParaRPr lang="fi-FI" dirty="0"/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408004488"/>
              </p:ext>
            </p:extLst>
          </p:nvPr>
        </p:nvGraphicFramePr>
        <p:xfrm>
          <a:off x="381000" y="1339850"/>
          <a:ext cx="8382000" cy="42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Työaika rahoitusalalla</a:t>
            </a:r>
            <a:br>
              <a:rPr lang="fi-FI" dirty="0" smtClean="0"/>
            </a:br>
            <a:r>
              <a:rPr lang="fi-FI" sz="2000" dirty="0" smtClean="0"/>
              <a:t>työtunteja vuodessa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746800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fi-FI" dirty="0"/>
              <a:t>Lähde: FA </a:t>
            </a:r>
            <a:r>
              <a:rPr lang="fi-FI" dirty="0" err="1"/>
              <a:t>Nordic</a:t>
            </a:r>
            <a:r>
              <a:rPr lang="fi-FI" dirty="0"/>
              <a:t> </a:t>
            </a:r>
            <a:r>
              <a:rPr lang="fi-FI" dirty="0" err="1"/>
              <a:t>bank</a:t>
            </a:r>
            <a:r>
              <a:rPr lang="fi-FI" dirty="0"/>
              <a:t> </a:t>
            </a:r>
            <a:r>
              <a:rPr lang="fi-FI" dirty="0" err="1"/>
              <a:t>statistic</a:t>
            </a:r>
            <a:r>
              <a:rPr lang="fi-FI" dirty="0"/>
              <a:t> </a:t>
            </a:r>
            <a:r>
              <a:rPr lang="fi-FI" dirty="0" smtClean="0"/>
              <a:t>2013</a:t>
            </a:r>
            <a:endParaRPr lang="fi-FI" dirty="0"/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435755094"/>
              </p:ext>
            </p:extLst>
          </p:nvPr>
        </p:nvGraphicFramePr>
        <p:xfrm>
          <a:off x="381000" y="1339850"/>
          <a:ext cx="8382000" cy="42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Järjestäytymisaste rahoitusalalla</a:t>
            </a:r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3935708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isällön paikkamerkki 2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553921975"/>
              </p:ext>
            </p:extLst>
          </p:nvPr>
        </p:nvGraphicFramePr>
        <p:xfrm>
          <a:off x="381000" y="1341438"/>
          <a:ext cx="8382000" cy="4684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 smtClean="0"/>
              <a:t>Työn </a:t>
            </a:r>
            <a:r>
              <a:rPr lang="fi-FI" sz="2400" dirty="0"/>
              <a:t>tuottavuuden kehitys eri </a:t>
            </a:r>
            <a:r>
              <a:rPr lang="fi-FI" sz="2400" dirty="0" smtClean="0"/>
              <a:t>toimialoilla</a:t>
            </a:r>
            <a:endParaRPr lang="fi-FI" sz="2400" dirty="0"/>
          </a:p>
        </p:txBody>
      </p:sp>
      <p:sp>
        <p:nvSpPr>
          <p:cNvPr id="5" name="Tekstiruutu 4"/>
          <p:cNvSpPr txBox="1"/>
          <p:nvPr/>
        </p:nvSpPr>
        <p:spPr>
          <a:xfrm>
            <a:off x="467544" y="6093296"/>
            <a:ext cx="18562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>
                <a:solidFill>
                  <a:srgbClr val="333333"/>
                </a:solidFill>
              </a:rPr>
              <a:t>Lähde: Tilastokeskus</a:t>
            </a:r>
          </a:p>
        </p:txBody>
      </p:sp>
    </p:spTree>
    <p:extLst>
      <p:ext uri="{BB962C8B-B14F-4D97-AF65-F5344CB8AC3E}">
        <p14:creationId xmlns:p14="http://schemas.microsoft.com/office/powerpoint/2010/main" val="73411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isällön paikkamerkki 5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651663525"/>
              </p:ext>
            </p:extLst>
          </p:nvPr>
        </p:nvGraphicFramePr>
        <p:xfrm>
          <a:off x="251520" y="1340768"/>
          <a:ext cx="8892480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Työpaikan Valintakriteerit 2014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5910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isällön paikkamerkki 5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258816439"/>
              </p:ext>
            </p:extLst>
          </p:nvPr>
        </p:nvGraphicFramePr>
        <p:xfrm>
          <a:off x="381000" y="1339850"/>
          <a:ext cx="8382000" cy="4825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/>
              <a:t>Henkilökunnan määrä FK:n jäsenyhtiöissä vuonna </a:t>
            </a:r>
            <a:r>
              <a:rPr lang="fi-FI" sz="2000" dirty="0" smtClean="0"/>
              <a:t>2013,</a:t>
            </a:r>
            <a:r>
              <a:rPr lang="fi-FI" sz="2000" dirty="0"/>
              <a:t/>
            </a:r>
            <a:br>
              <a:rPr lang="fi-FI" sz="2000" dirty="0"/>
            </a:br>
            <a:r>
              <a:rPr lang="fi-FI" sz="1800" dirty="0"/>
              <a:t>yhteensä </a:t>
            </a:r>
            <a:r>
              <a:rPr lang="fi-FI" sz="1800" dirty="0" smtClean="0"/>
              <a:t>39 423 </a:t>
            </a:r>
            <a:r>
              <a:rPr lang="fi-FI" sz="1800" dirty="0"/>
              <a:t>henkeä</a:t>
            </a:r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1995137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isällön paikkamerkki 6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fi-FI" dirty="0"/>
              <a:t>Lähde: EK:n </a:t>
            </a:r>
            <a:r>
              <a:rPr lang="fi-FI" dirty="0" smtClean="0"/>
              <a:t>palkkatilastot</a:t>
            </a:r>
            <a:endParaRPr lang="fi-FI" dirty="0"/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85231428"/>
              </p:ext>
            </p:extLst>
          </p:nvPr>
        </p:nvGraphicFramePr>
        <p:xfrm>
          <a:off x="381000" y="1339850"/>
          <a:ext cx="8382000" cy="42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Finanssialan </a:t>
            </a:r>
            <a:r>
              <a:rPr lang="fi-FI" dirty="0" smtClean="0"/>
              <a:t>henkilöstö 2014</a:t>
            </a:r>
            <a:br>
              <a:rPr lang="fi-FI" dirty="0" smtClean="0"/>
            </a:br>
            <a:r>
              <a:rPr lang="fi-FI" sz="1800" dirty="0" smtClean="0"/>
              <a:t>iän mukaan</a:t>
            </a: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204617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fi-FI" dirty="0"/>
              <a:t>Lähde: EK:n </a:t>
            </a:r>
            <a:r>
              <a:rPr lang="fi-FI" dirty="0" smtClean="0"/>
              <a:t>palkkatilastot</a:t>
            </a:r>
            <a:endParaRPr lang="fi-FI" dirty="0"/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579540642"/>
              </p:ext>
            </p:extLst>
          </p:nvPr>
        </p:nvGraphicFramePr>
        <p:xfrm>
          <a:off x="381000" y="1339850"/>
          <a:ext cx="8382000" cy="42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Finanssialan henkilöstö </a:t>
            </a:r>
            <a:r>
              <a:rPr lang="fi-FI" dirty="0" smtClean="0"/>
              <a:t>2000-2014</a:t>
            </a:r>
            <a:r>
              <a:rPr lang="fi-FI" sz="2000" dirty="0"/>
              <a:t/>
            </a:r>
            <a:br>
              <a:rPr lang="fi-FI" sz="2000" dirty="0"/>
            </a:br>
            <a:r>
              <a:rPr lang="fi-FI" sz="1800" dirty="0" smtClean="0"/>
              <a:t>koulutusjakaumat, %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20276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fi-FI" dirty="0"/>
              <a:t>Lähde: EK:n </a:t>
            </a:r>
            <a:r>
              <a:rPr lang="fi-FI" dirty="0" smtClean="0"/>
              <a:t>palkkatilastot</a:t>
            </a:r>
            <a:endParaRPr lang="fi-FI" dirty="0"/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4004167547"/>
              </p:ext>
            </p:extLst>
          </p:nvPr>
        </p:nvGraphicFramePr>
        <p:xfrm>
          <a:off x="381000" y="1339850"/>
          <a:ext cx="8382000" cy="42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Finanssialan henkilöstö </a:t>
            </a:r>
            <a:r>
              <a:rPr lang="fi-FI" dirty="0" smtClean="0"/>
              <a:t>2014</a:t>
            </a:r>
            <a:r>
              <a:rPr lang="fi-FI" sz="2000" dirty="0"/>
              <a:t/>
            </a:r>
            <a:br>
              <a:rPr lang="fi-FI" sz="2000" dirty="0"/>
            </a:br>
            <a:r>
              <a:rPr lang="fi-FI" sz="1800" dirty="0" smtClean="0"/>
              <a:t>koulutusjakaumat, %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76114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idx="12"/>
          </p:nvPr>
        </p:nvSpPr>
        <p:spPr/>
        <p:txBody>
          <a:bodyPr>
            <a:normAutofit/>
          </a:bodyPr>
          <a:lstStyle/>
          <a:p>
            <a:r>
              <a:rPr lang="fi-FI" dirty="0"/>
              <a:t>Lähde: EK:n palkkatilastot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2585699338"/>
              </p:ext>
            </p:extLst>
          </p:nvPr>
        </p:nvGraphicFramePr>
        <p:xfrm>
          <a:off x="381000" y="1339850"/>
          <a:ext cx="8382000" cy="42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/>
              <a:t>Finanssialan henkilöstö </a:t>
            </a:r>
            <a:r>
              <a:rPr lang="fi-FI" sz="2400" dirty="0" smtClean="0"/>
              <a:t>2014</a:t>
            </a:r>
            <a:r>
              <a:rPr lang="fi-FI" sz="1800" dirty="0"/>
              <a:t/>
            </a:r>
            <a:br>
              <a:rPr lang="fi-FI" sz="1800" dirty="0"/>
            </a:br>
            <a:r>
              <a:rPr lang="fi-FI" sz="1600" dirty="0"/>
              <a:t>koulutuksen mukaan</a:t>
            </a:r>
            <a:endParaRPr lang="fi-FI" sz="2300" dirty="0"/>
          </a:p>
        </p:txBody>
      </p:sp>
    </p:spTree>
    <p:extLst>
      <p:ext uri="{BB962C8B-B14F-4D97-AF65-F5344CB8AC3E}">
        <p14:creationId xmlns:p14="http://schemas.microsoft.com/office/powerpoint/2010/main" val="4150646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fi-FI" dirty="0">
                <a:latin typeface="Tahoma"/>
                <a:cs typeface="Tahoma"/>
              </a:rPr>
              <a:t>Lähde: EK:n </a:t>
            </a:r>
            <a:r>
              <a:rPr lang="fi-FI" dirty="0" smtClean="0">
                <a:latin typeface="Tahoma"/>
                <a:cs typeface="Tahoma"/>
              </a:rPr>
              <a:t>palkkatilasto</a:t>
            </a:r>
            <a:r>
              <a:rPr lang="fi-FI" dirty="0" smtClean="0"/>
              <a:t>t</a:t>
            </a:r>
            <a:endParaRPr lang="fi-FI" dirty="0">
              <a:latin typeface="Tahoma"/>
              <a:cs typeface="Tahoma"/>
            </a:endParaRPr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290529409"/>
              </p:ext>
            </p:extLst>
          </p:nvPr>
        </p:nvGraphicFramePr>
        <p:xfrm>
          <a:off x="381000" y="1339850"/>
          <a:ext cx="8382000" cy="42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Kilpailukykyinen palkkaus</a:t>
            </a:r>
            <a:br>
              <a:rPr lang="fi-FI" dirty="0" smtClean="0"/>
            </a:br>
            <a:r>
              <a:rPr lang="en-US" sz="2000" b="0" dirty="0" err="1"/>
              <a:t>Keskiansioita</a:t>
            </a:r>
            <a:r>
              <a:rPr lang="en-US" sz="2000" b="0" dirty="0"/>
              <a:t> </a:t>
            </a:r>
            <a:r>
              <a:rPr lang="en-US" sz="2000" b="0" dirty="0" err="1"/>
              <a:t>toimialoittain</a:t>
            </a:r>
            <a:r>
              <a:rPr lang="en-US" sz="2000" b="0" dirty="0"/>
              <a:t> </a:t>
            </a:r>
            <a:r>
              <a:rPr lang="en-US" sz="2000" b="0" dirty="0" err="1"/>
              <a:t>lokakuussa</a:t>
            </a:r>
            <a:r>
              <a:rPr lang="en-US" sz="2000" b="0" dirty="0"/>
              <a:t> </a:t>
            </a:r>
            <a:r>
              <a:rPr lang="en-US" sz="2000" b="0" dirty="0" smtClean="0"/>
              <a:t>2014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694203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2"/>
          </p:nvPr>
        </p:nvSpPr>
        <p:spPr>
          <a:xfrm>
            <a:off x="395536" y="6165304"/>
            <a:ext cx="8382000" cy="381000"/>
          </a:xfrm>
        </p:spPr>
        <p:txBody>
          <a:bodyPr/>
          <a:lstStyle/>
          <a:p>
            <a:r>
              <a:rPr lang="fi-FI" dirty="0">
                <a:latin typeface="Tahoma"/>
                <a:cs typeface="Tahoma"/>
              </a:rPr>
              <a:t>Lähde: EK:n </a:t>
            </a:r>
            <a:r>
              <a:rPr lang="fi-FI" dirty="0" smtClean="0">
                <a:latin typeface="Tahoma"/>
                <a:cs typeface="Tahoma"/>
              </a:rPr>
              <a:t>palkkatilasto</a:t>
            </a:r>
            <a:r>
              <a:rPr lang="fi-FI" dirty="0" smtClean="0"/>
              <a:t>t</a:t>
            </a:r>
            <a:endParaRPr lang="fi-FI" dirty="0">
              <a:latin typeface="Tahoma"/>
              <a:cs typeface="Tahoma"/>
            </a:endParaRPr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203768659"/>
              </p:ext>
            </p:extLst>
          </p:nvPr>
        </p:nvGraphicFramePr>
        <p:xfrm>
          <a:off x="467544" y="1412776"/>
          <a:ext cx="8382000" cy="5113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Ansiokehitys lokakuusta 2009 syyskuuhun 2014 eräillä EK:n aloilla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187005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fi-FI" dirty="0"/>
              <a:t>Lähde: FA </a:t>
            </a:r>
            <a:r>
              <a:rPr lang="fi-FI" dirty="0" err="1"/>
              <a:t>Nordic</a:t>
            </a:r>
            <a:r>
              <a:rPr lang="fi-FI" dirty="0"/>
              <a:t> </a:t>
            </a:r>
            <a:r>
              <a:rPr lang="fi-FI" dirty="0" err="1"/>
              <a:t>bank</a:t>
            </a:r>
            <a:r>
              <a:rPr lang="fi-FI" dirty="0"/>
              <a:t> </a:t>
            </a:r>
            <a:r>
              <a:rPr lang="fi-FI" dirty="0" err="1"/>
              <a:t>statistic</a:t>
            </a:r>
            <a:r>
              <a:rPr lang="fi-FI" dirty="0"/>
              <a:t> </a:t>
            </a:r>
            <a:r>
              <a:rPr lang="fi-FI" dirty="0" smtClean="0"/>
              <a:t>2013</a:t>
            </a:r>
            <a:endParaRPr lang="fi-FI" dirty="0"/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5371529"/>
              </p:ext>
            </p:extLst>
          </p:nvPr>
        </p:nvGraphicFramePr>
        <p:xfrm>
          <a:off x="381000" y="1339850"/>
          <a:ext cx="8382000" cy="42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Naisten osuus työvoimasta, rahoitusala</a:t>
            </a:r>
          </a:p>
        </p:txBody>
      </p:sp>
    </p:spTree>
    <p:extLst>
      <p:ext uri="{BB962C8B-B14F-4D97-AF65-F5344CB8AC3E}">
        <p14:creationId xmlns:p14="http://schemas.microsoft.com/office/powerpoint/2010/main" val="1225221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K esitysmalli">
  <a:themeElements>
    <a:clrScheme name="FK-VÄRIT_1303-2012">
      <a:dk1>
        <a:srgbClr val="333333"/>
      </a:dk1>
      <a:lt1>
        <a:srgbClr val="FFFFFF"/>
      </a:lt1>
      <a:dk2>
        <a:srgbClr val="7F7E82"/>
      </a:dk2>
      <a:lt2>
        <a:srgbClr val="BBB1A5"/>
      </a:lt2>
      <a:accent1>
        <a:srgbClr val="01B2E5"/>
      </a:accent1>
      <a:accent2>
        <a:srgbClr val="C15086"/>
      </a:accent2>
      <a:accent3>
        <a:srgbClr val="395AA8"/>
      </a:accent3>
      <a:accent4>
        <a:srgbClr val="FDB930"/>
      </a:accent4>
      <a:accent5>
        <a:srgbClr val="8DCED2"/>
      </a:accent5>
      <a:accent6>
        <a:srgbClr val="F79646"/>
      </a:accent6>
      <a:hlink>
        <a:srgbClr val="395AA8"/>
      </a:hlink>
      <a:folHlink>
        <a:srgbClr val="01B2E5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FK_teema_130312">
  <a:themeElements>
    <a:clrScheme name="FK-VÄRIT_1303-2012">
      <a:dk1>
        <a:srgbClr val="333333"/>
      </a:dk1>
      <a:lt1>
        <a:srgbClr val="FFFFFF"/>
      </a:lt1>
      <a:dk2>
        <a:srgbClr val="7F7E82"/>
      </a:dk2>
      <a:lt2>
        <a:srgbClr val="BBB1A5"/>
      </a:lt2>
      <a:accent1>
        <a:srgbClr val="01B2E5"/>
      </a:accent1>
      <a:accent2>
        <a:srgbClr val="C15086"/>
      </a:accent2>
      <a:accent3>
        <a:srgbClr val="395AA8"/>
      </a:accent3>
      <a:accent4>
        <a:srgbClr val="FDB930"/>
      </a:accent4>
      <a:accent5>
        <a:srgbClr val="8DCED2"/>
      </a:accent5>
      <a:accent6>
        <a:srgbClr val="F79646"/>
      </a:accent6>
      <a:hlink>
        <a:srgbClr val="395AA8"/>
      </a:hlink>
      <a:folHlink>
        <a:srgbClr val="01B2E5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FK esitysmalli">
  <a:themeElements>
    <a:clrScheme name="FK-VÄRIT_1303-2012">
      <a:dk1>
        <a:srgbClr val="333333"/>
      </a:dk1>
      <a:lt1>
        <a:srgbClr val="FFFFFF"/>
      </a:lt1>
      <a:dk2>
        <a:srgbClr val="7F7E82"/>
      </a:dk2>
      <a:lt2>
        <a:srgbClr val="BBB1A5"/>
      </a:lt2>
      <a:accent1>
        <a:srgbClr val="01B2E5"/>
      </a:accent1>
      <a:accent2>
        <a:srgbClr val="C15086"/>
      </a:accent2>
      <a:accent3>
        <a:srgbClr val="395AA8"/>
      </a:accent3>
      <a:accent4>
        <a:srgbClr val="FDB930"/>
      </a:accent4>
      <a:accent5>
        <a:srgbClr val="8DCED2"/>
      </a:accent5>
      <a:accent6>
        <a:srgbClr val="F79646"/>
      </a:accent6>
      <a:hlink>
        <a:srgbClr val="395AA8"/>
      </a:hlink>
      <a:folHlink>
        <a:srgbClr val="01B2E5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2_FK esitysmalli">
  <a:themeElements>
    <a:clrScheme name="FK-VÄRIT_1303-2012">
      <a:dk1>
        <a:srgbClr val="333333"/>
      </a:dk1>
      <a:lt1>
        <a:srgbClr val="FFFFFF"/>
      </a:lt1>
      <a:dk2>
        <a:srgbClr val="7F7E82"/>
      </a:dk2>
      <a:lt2>
        <a:srgbClr val="BBB1A5"/>
      </a:lt2>
      <a:accent1>
        <a:srgbClr val="01B2E5"/>
      </a:accent1>
      <a:accent2>
        <a:srgbClr val="C15086"/>
      </a:accent2>
      <a:accent3>
        <a:srgbClr val="395AA8"/>
      </a:accent3>
      <a:accent4>
        <a:srgbClr val="FDB930"/>
      </a:accent4>
      <a:accent5>
        <a:srgbClr val="8DCED2"/>
      </a:accent5>
      <a:accent6>
        <a:srgbClr val="F79646"/>
      </a:accent6>
      <a:hlink>
        <a:srgbClr val="395AA8"/>
      </a:hlink>
      <a:folHlink>
        <a:srgbClr val="01B2E5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3_FK esitysmalli">
  <a:themeElements>
    <a:clrScheme name="FK-VÄRIT_1303-2012">
      <a:dk1>
        <a:srgbClr val="333333"/>
      </a:dk1>
      <a:lt1>
        <a:srgbClr val="FFFFFF"/>
      </a:lt1>
      <a:dk2>
        <a:srgbClr val="7F7E82"/>
      </a:dk2>
      <a:lt2>
        <a:srgbClr val="BBB1A5"/>
      </a:lt2>
      <a:accent1>
        <a:srgbClr val="01B2E5"/>
      </a:accent1>
      <a:accent2>
        <a:srgbClr val="C15086"/>
      </a:accent2>
      <a:accent3>
        <a:srgbClr val="395AA8"/>
      </a:accent3>
      <a:accent4>
        <a:srgbClr val="FDB930"/>
      </a:accent4>
      <a:accent5>
        <a:srgbClr val="8DCED2"/>
      </a:accent5>
      <a:accent6>
        <a:srgbClr val="F79646"/>
      </a:accent6>
      <a:hlink>
        <a:srgbClr val="395AA8"/>
      </a:hlink>
      <a:folHlink>
        <a:srgbClr val="01B2E5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1_FK_teema_130312">
  <a:themeElements>
    <a:clrScheme name="FK-VÄRIT_1303-2012">
      <a:dk1>
        <a:srgbClr val="333333"/>
      </a:dk1>
      <a:lt1>
        <a:srgbClr val="FFFFFF"/>
      </a:lt1>
      <a:dk2>
        <a:srgbClr val="7F7E82"/>
      </a:dk2>
      <a:lt2>
        <a:srgbClr val="BBB1A5"/>
      </a:lt2>
      <a:accent1>
        <a:srgbClr val="01B2E5"/>
      </a:accent1>
      <a:accent2>
        <a:srgbClr val="C15086"/>
      </a:accent2>
      <a:accent3>
        <a:srgbClr val="395AA8"/>
      </a:accent3>
      <a:accent4>
        <a:srgbClr val="FDB930"/>
      </a:accent4>
      <a:accent5>
        <a:srgbClr val="8DCED2"/>
      </a:accent5>
      <a:accent6>
        <a:srgbClr val="F79646"/>
      </a:accent6>
      <a:hlink>
        <a:srgbClr val="395AA8"/>
      </a:hlink>
      <a:folHlink>
        <a:srgbClr val="01B2E5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B11B1C403DFD4524B75DA0610032A3AC00E912CE7E68B90F41A09C6F4CA406ACCC" ma:contentTypeVersion="37" ma:contentTypeDescription="Luo uusi asiakirja." ma:contentTypeScope="" ma:versionID="50c718eb97e1e7f0081fe39912381af5">
  <xsd:schema xmlns:xsd="http://www.w3.org/2001/XMLSchema" xmlns:xs="http://www.w3.org/2001/XMLSchema" xmlns:p="http://schemas.microsoft.com/office/2006/metadata/properties" xmlns:ns2="30cc9ae6-eaf9-405e-9576-3522e3851cf9" xmlns:ns3="c75ee646-ea04-4f20-bc3f-7bc06c32b2f8" xmlns:ns4="bc268a9e-ab94-4061-b089-7d438da856c6" targetNamespace="http://schemas.microsoft.com/office/2006/metadata/properties" ma:root="true" ma:fieldsID="1a65c15635785708e2d2a67f8c477494" ns2:_="" ns3:_="" ns4:_="">
    <xsd:import namespace="30cc9ae6-eaf9-405e-9576-3522e3851cf9"/>
    <xsd:import namespace="c75ee646-ea04-4f20-bc3f-7bc06c32b2f8"/>
    <xsd:import namespace="bc268a9e-ab94-4061-b089-7d438da856c6"/>
    <xsd:element name="properties">
      <xsd:complexType>
        <xsd:sequence>
          <xsd:element name="documentManagement">
            <xsd:complexType>
              <xsd:all>
                <xsd:element ref="ns2:C_x0020_FK_x0020_vastuuhenkilö" minOccurs="0"/>
                <xsd:element ref="ns2:C_x0020_Asiakirjapvm" minOccurs="0"/>
                <xsd:element ref="ns2:C_x0020_Lisätiedot" minOccurs="0"/>
                <xsd:element ref="ns3:_dlc_DocId" minOccurs="0"/>
                <xsd:element ref="ns3:_dlc_DocIdUrl" minOccurs="0"/>
                <xsd:element ref="ns3:_dlc_DocIdPersistId" minOccurs="0"/>
                <xsd:element ref="ns2:TaxCatchAll" minOccurs="0"/>
                <xsd:element ref="ns2:d4cce8d21ff9456e86084380ad943dd9" minOccurs="0"/>
                <xsd:element ref="ns4:FKLanguage" minOccurs="0"/>
                <xsd:element ref="ns4:iff51723ad134fabb73ff8d5624dc83e" minOccurs="0"/>
                <xsd:element ref="ns4:cccb8d37394148e4afe9904da1fcb0fa" minOccurs="0"/>
                <xsd:element ref="ns3:TaxKeywordTaxHTField" minOccurs="0"/>
                <xsd:element ref="ns4:FKPublishDate" minOccurs="0"/>
                <xsd:element ref="ns4:jcb8c2c059cc4620a5027833caea8309" minOccurs="0"/>
                <xsd:element ref="ns4:oe82443a33504593a5f0dd63f7b3bd7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cc9ae6-eaf9-405e-9576-3522e3851cf9" elementFormDefault="qualified">
    <xsd:import namespace="http://schemas.microsoft.com/office/2006/documentManagement/types"/>
    <xsd:import namespace="http://schemas.microsoft.com/office/infopath/2007/PartnerControls"/>
    <xsd:element name="C_x0020_FK_x0020_vastuuhenkilö" ma:index="3" nillable="true" ma:displayName="FK vastuuhenkilö" ma:list="UserInfo" ma:SearchPeopleOnly="false" ma:SharePointGroup="0" ma:internalName="C_x0020_FK_x0020_vastuuhenkil_x00f6_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_x0020_Asiakirjapvm" ma:index="4" nillable="true" ma:displayName="Asiakirjapvm" ma:default="[today]" ma:format="DateOnly" ma:internalName="C_x0020_Asiakirjapvm">
      <xsd:simpleType>
        <xsd:restriction base="dms:DateTime"/>
      </xsd:simpleType>
    </xsd:element>
    <xsd:element name="C_x0020_Lisätiedot" ma:index="5" nillable="true" ma:displayName="Lisätiedot" ma:internalName="C_x0020_Lis_x00e4_tiedot">
      <xsd:simpleType>
        <xsd:restriction base="dms:Note">
          <xsd:maxLength value="255"/>
        </xsd:restriction>
      </xsd:simpleType>
    </xsd:element>
    <xsd:element name="TaxCatchAll" ma:index="11" nillable="true" ma:displayName="Taxonomy Catch All Column" ma:hidden="true" ma:list="{cdeacb01-5bc3-4387-b014-57cd092e21a9}" ma:internalName="TaxCatchAll" ma:showField="CatchAllData" ma:web="c75ee646-ea04-4f20-bc3f-7bc06c32b2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4cce8d21ff9456e86084380ad943dd9" ma:index="12" nillable="true" ma:taxonomy="true" ma:internalName="d4cce8d21ff9456e86084380ad943dd9" ma:taxonomyFieldName="C_x0020_Organisaatiot" ma:displayName="Organisaatiot" ma:default="21;#Finanssialan Keskusliitto|a986a8ab-0b81-4c11-8cfa-b7b758f01c9a" ma:fieldId="{d4cce8d2-1ff9-456e-8608-4380ad943dd9}" ma:taxonomyMulti="true" ma:sspId="d7ec215a-233c-4761-af40-34a00d82655d" ma:termSetId="a7c7996a-e85f-46b5-a5b7-e3eb5aef7a45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5ee646-ea04-4f20-bc3f-7bc06c32b2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Tiedostotunnisteen arvo" ma:description="Tälle kohteelle määritetyn tiedostotunnisteen arvo." ma:internalName="_dlc_DocId" ma:readOnly="true">
      <xsd:simpleType>
        <xsd:restriction base="dms:Text"/>
      </xsd:simpleType>
    </xsd:element>
    <xsd:element name="_dlc_DocIdUrl" ma:index="9" nillable="true" ma:displayName="Tiedostotunniste" ma:description="Tämän tiedoston pysyvä linkki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23" nillable="true" ma:taxonomy="true" ma:internalName="TaxKeywordTaxHTField" ma:taxonomyFieldName="TaxKeyword" ma:displayName="Asiasanat" ma:readOnly="false" ma:fieldId="{23f27201-bee3-471e-b2e7-b64fd8b7ca38}" ma:taxonomyMulti="true" ma:sspId="d7ec215a-233c-4761-af40-34a00d82655d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268a9e-ab94-4061-b089-7d438da856c6" elementFormDefault="qualified">
    <xsd:import namespace="http://schemas.microsoft.com/office/2006/documentManagement/types"/>
    <xsd:import namespace="http://schemas.microsoft.com/office/infopath/2007/PartnerControls"/>
    <xsd:element name="FKLanguage" ma:index="17" nillable="true" ma:displayName="Kieli" ma:default="Suomi" ma:format="Dropdown" ma:internalName="FKLanguage">
      <xsd:simpleType>
        <xsd:restriction base="dms:Choice">
          <xsd:enumeration value="Suomi"/>
          <xsd:enumeration value="Englanti"/>
          <xsd:enumeration value="Ruotsi"/>
          <xsd:enumeration value="Muu"/>
        </xsd:restriction>
      </xsd:simpleType>
    </xsd:element>
    <xsd:element name="iff51723ad134fabb73ff8d5624dc83e" ma:index="19" ma:taxonomy="true" ma:internalName="iff51723ad134fabb73ff8d5624dc83e" ma:taxonomyFieldName="FKDocType" ma:displayName="Asiakirjatyyppi" ma:default="" ma:fieldId="{2ff51723-ad13-4fab-b73f-f8d5624dc83e}" ma:taxonomyMulti="true" ma:sspId="d92eb3bd-95d3-4ebe-8301-9f6701864dbf" ma:termSetId="f0126561-3e6b-4118-8629-5272a7a08fe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ccb8d37394148e4afe9904da1fcb0fa" ma:index="21" ma:taxonomy="true" ma:internalName="cccb8d37394148e4afe9904da1fcb0fa" ma:taxonomyFieldName="FKTopic" ma:displayName="Aiheluokittelu" ma:readOnly="false" ma:default="" ma:fieldId="{cccb8d37-3941-48e4-afe9-904da1fcb0fa}" ma:taxonomyMulti="true" ma:sspId="d92eb3bd-95d3-4ebe-8301-9f6701864dbf" ma:termSetId="78f64962-903a-4089-a952-f0c4852607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KPublishDate" ma:index="24" nillable="true" ma:displayName="Julkaisupäivä" ma:default="[today]" ma:format="DateOnly" ma:internalName="FKPublishDate">
      <xsd:simpleType>
        <xsd:restriction base="dms:DateTime"/>
      </xsd:simpleType>
    </xsd:element>
    <xsd:element name="jcb8c2c059cc4620a5027833caea8309" ma:index="26" nillable="true" ma:taxonomy="true" ma:internalName="jcb8c2c059cc4620a5027833caea8309" ma:taxonomyFieldName="FKDocumentState" ma:displayName="Dokumentin tila" ma:default="27;#Valmis|40aa8d17-dadd-4ab0-93da-3124749a5963" ma:fieldId="{3cb8c2c0-59cc-4620-a502-7833caea8309}" ma:sspId="d7ec215a-233c-4761-af40-34a00d82655d" ma:termSetId="a77969e4-0b5b-4ac5-8bb1-3950b68d57f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e82443a33504593a5f0dd63f7b3bd7a" ma:index="28" nillable="true" ma:taxonomy="true" ma:internalName="oe82443a33504593a5f0dd63f7b3bd7a" ma:taxonomyFieldName="FKDocumentPublicity" ma:displayName="Julkisuus" ma:default="28;#Julkinen|0806a4a5-db6a-4fa4-8ed3-7457b5b4e8de" ma:fieldId="{8e82443a-3350-4593-a5f0-dd63f7b3bd7a}" ma:sspId="d7ec215a-233c-4761-af40-34a00d82655d" ma:termSetId="d30f25d2-ebe8-43ea-9269-85f735816ed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Sisältölaji"/>
        <xsd:element ref="dc:title" minOccurs="0" maxOccurs="1" ma:index="1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f7baa18-e8c3-4a96-b5df-b125792204c2">
      <Value>77</Value>
      <Value>78</Value>
    </TaxCatchAll>
    <FKLanguage xmlns="879095ad-9298-46b1-abb4-88acdd8ab572">Suomi</FKLanguage>
    <TaxKeywordTaxHTField xmlns="3f7baa18-e8c3-4a96-b5df-b125792204c2">
      <Terms xmlns="http://schemas.microsoft.com/office/infopath/2007/PartnerControls"/>
    </TaxKeywordTaxHTField>
    <FKPublishDate xmlns="879095ad-9298-46b1-abb4-88acdd8ab572">2015-03-01T22:00:00+00:00</FKPublishDate>
    <h91f5f5c8ce94f5ebd3ee7c0d8a6ec47 xmlns="879095ad-9298-46b1-abb4-88acdd8ab572">
      <Terms xmlns="http://schemas.microsoft.com/office/infopath/2007/PartnerControls">
        <TermInfo xmlns="http://schemas.microsoft.com/office/infopath/2007/PartnerControls">
          <TermName xmlns="http://schemas.microsoft.com/office/infopath/2007/PartnerControls">työelämä</TermName>
          <TermId xmlns="http://schemas.microsoft.com/office/infopath/2007/PartnerControls">98ef1ff8-7057-41dc-9d8a-5ed9db3d836f</TermId>
        </TermInfo>
      </Terms>
    </h91f5f5c8ce94f5ebd3ee7c0d8a6ec47>
    <p37d2282c7114a85bbb1d37773b53136 xmlns="879095ad-9298-46b1-abb4-88acdd8ab572">
      <Terms xmlns="http://schemas.microsoft.com/office/infopath/2007/PartnerControls">
        <TermInfo xmlns="http://schemas.microsoft.com/office/infopath/2007/PartnerControls">
          <TermName xmlns="http://schemas.microsoft.com/office/infopath/2007/PartnerControls">diaesitys</TermName>
          <TermId xmlns="http://schemas.microsoft.com/office/infopath/2007/PartnerControls">fc209ee7-fe67-4bc6-a4f4-93f5714eb903</TermId>
        </TermInfo>
      </Terms>
    </p37d2282c7114a85bbb1d37773b53136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E106A4F9CAD6E4D891E4C99C177D26F" ma:contentTypeVersion="12" ma:contentTypeDescription="Luo uusi asiakirja." ma:contentTypeScope="" ma:versionID="6bf8c22eb7e77b08554aec714589a006">
  <xsd:schema xmlns:xsd="http://www.w3.org/2001/XMLSchema" xmlns:xs="http://www.w3.org/2001/XMLSchema" xmlns:p="http://schemas.microsoft.com/office/2006/metadata/properties" xmlns:ns2="879095ad-9298-46b1-abb4-88acdd8ab572" xmlns:ns3="3f7baa18-e8c3-4a96-b5df-b125792204c2" targetNamespace="http://schemas.microsoft.com/office/2006/metadata/properties" ma:root="true" ma:fieldsID="4481d166ca6ec69d426333bd419f0696" ns2:_="" ns3:_="">
    <xsd:import namespace="879095ad-9298-46b1-abb4-88acdd8ab572"/>
    <xsd:import namespace="3f7baa18-e8c3-4a96-b5df-b125792204c2"/>
    <xsd:element name="properties">
      <xsd:complexType>
        <xsd:sequence>
          <xsd:element name="documentManagement">
            <xsd:complexType>
              <xsd:all>
                <xsd:element ref="ns2:p37d2282c7114a85bbb1d37773b53136" minOccurs="0"/>
                <xsd:element ref="ns3:TaxCatchAll" minOccurs="0"/>
                <xsd:element ref="ns2:h91f5f5c8ce94f5ebd3ee7c0d8a6ec47" minOccurs="0"/>
                <xsd:element ref="ns3:TaxKeywordTaxHTField" minOccurs="0"/>
                <xsd:element ref="ns2:FKPublishDate" minOccurs="0"/>
                <xsd:element ref="ns2:FKLanguag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9095ad-9298-46b1-abb4-88acdd8ab572" elementFormDefault="qualified">
    <xsd:import namespace="http://schemas.microsoft.com/office/2006/documentManagement/types"/>
    <xsd:import namespace="http://schemas.microsoft.com/office/infopath/2007/PartnerControls"/>
    <xsd:element name="p37d2282c7114a85bbb1d37773b53136" ma:index="9" nillable="true" ma:taxonomy="true" ma:internalName="p37d2282c7114a85bbb1d37773b53136" ma:taxonomyFieldName="FKDocType" ma:displayName="Asiakirjatyyppi" ma:readOnly="false" ma:default="" ma:fieldId="{937d2282-c711-4a85-bbb1-d37773b53136}" ma:taxonomyMulti="true" ma:sspId="d92eb3bd-95d3-4ebe-8301-9f6701864dbf" ma:termSetId="f0126561-3e6b-4118-8629-5272a7a08fe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h91f5f5c8ce94f5ebd3ee7c0d8a6ec47" ma:index="12" nillable="true" ma:taxonomy="true" ma:internalName="h91f5f5c8ce94f5ebd3ee7c0d8a6ec47" ma:taxonomyFieldName="FKTopic" ma:displayName="Aiheluokittelu" ma:readOnly="false" ma:default="" ma:fieldId="{191f5f5c-8ce9-4f5e-bd3e-e7c0d8a6ec47}" ma:taxonomyMulti="true" ma:sspId="d92eb3bd-95d3-4ebe-8301-9f6701864dbf" ma:termSetId="78f64962-903a-4089-a952-f0c4852607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KPublishDate" ma:index="15" nillable="true" ma:displayName="Julkaisupäivä" ma:default="[today]" ma:format="DateOnly" ma:internalName="FKPublishDate">
      <xsd:simpleType>
        <xsd:restriction base="dms:DateTime"/>
      </xsd:simpleType>
    </xsd:element>
    <xsd:element name="FKLanguage" ma:index="16" nillable="true" ma:displayName="Kieli" ma:default="Suomi" ma:format="Dropdown" ma:internalName="FKLanguage">
      <xsd:simpleType>
        <xsd:restriction base="dms:Choice">
          <xsd:enumeration value="Suomi"/>
          <xsd:enumeration value="Englanti"/>
          <xsd:enumeration value="Ruotsi"/>
          <xsd:enumeration value="Muu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7baa18-e8c3-4a96-b5df-b125792204c2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20aaa1b-80d6-4c91-97e9-f720dfbeb0a9}" ma:internalName="TaxCatchAll" ma:showField="CatchAllData" ma:web="3f7baa18-e8c3-4a96-b5df-b125792204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4" nillable="true" ma:taxonomy="true" ma:internalName="TaxKeywordTaxHTField" ma:taxonomyFieldName="TaxKeyword" ma:displayName="Asiasanat" ma:readOnly="false" ma:fieldId="{23f27201-bee3-471e-b2e7-b64fd8b7ca38}" ma:taxonomyMulti="true" ma:sspId="d92eb3bd-95d3-4ebe-8301-9f6701864dbf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69F05E-F559-4BFF-82E0-A8D73CD36EFC}"/>
</file>

<file path=customXml/itemProps2.xml><?xml version="1.0" encoding="utf-8"?>
<ds:datastoreItem xmlns:ds="http://schemas.openxmlformats.org/officeDocument/2006/customXml" ds:itemID="{B5B42637-93A6-40E3-A71D-FB77F5479EB3}"/>
</file>

<file path=customXml/itemProps3.xml><?xml version="1.0" encoding="utf-8"?>
<ds:datastoreItem xmlns:ds="http://schemas.openxmlformats.org/officeDocument/2006/customXml" ds:itemID="{0C2E358F-7D88-4DB8-9E57-75ED694625F3}"/>
</file>

<file path=customXml/itemProps4.xml><?xml version="1.0" encoding="utf-8"?>
<ds:datastoreItem xmlns:ds="http://schemas.openxmlformats.org/officeDocument/2006/customXml" ds:itemID="{B5B42637-93A6-40E3-A71D-FB77F5479EB3}"/>
</file>

<file path=customXml/itemProps5.xml><?xml version="1.0" encoding="utf-8"?>
<ds:datastoreItem xmlns:ds="http://schemas.openxmlformats.org/officeDocument/2006/customXml" ds:itemID="{9B1C31CB-80B6-4D5C-9EAD-517E1911B384}"/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141</Words>
  <Application>Microsoft Office PowerPoint</Application>
  <PresentationFormat>Näytössä katseltava diaesitys (4:3)</PresentationFormat>
  <Paragraphs>42</Paragraphs>
  <Slides>15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7</vt:i4>
      </vt:variant>
      <vt:variant>
        <vt:lpstr>Dian otsikot</vt:lpstr>
      </vt:variant>
      <vt:variant>
        <vt:i4>15</vt:i4>
      </vt:variant>
    </vt:vector>
  </HeadingPairs>
  <TitlesOfParts>
    <vt:vector size="22" baseType="lpstr">
      <vt:lpstr>Office-teema</vt:lpstr>
      <vt:lpstr>FK esitysmalli</vt:lpstr>
      <vt:lpstr>FK_teema_130312</vt:lpstr>
      <vt:lpstr>1_FK esitysmalli</vt:lpstr>
      <vt:lpstr>2_FK esitysmalli</vt:lpstr>
      <vt:lpstr>3_FK esitysmalli</vt:lpstr>
      <vt:lpstr>1_FK_teema_130312</vt:lpstr>
      <vt:lpstr>TÖISSÄ FINANSSIALALLA</vt:lpstr>
      <vt:lpstr>Henkilökunnan määrä FK:n jäsenyhtiöissä vuonna 2013, yhteensä 39 423 henkeä</vt:lpstr>
      <vt:lpstr>Finanssialan henkilöstö 2014 iän mukaan</vt:lpstr>
      <vt:lpstr>Finanssialan henkilöstö 2000-2014 koulutusjakaumat, %</vt:lpstr>
      <vt:lpstr>Finanssialan henkilöstö 2014 koulutusjakaumat, %</vt:lpstr>
      <vt:lpstr>Finanssialan henkilöstö 2014 koulutuksen mukaan</vt:lpstr>
      <vt:lpstr>Kilpailukykyinen palkkaus Keskiansioita toimialoittain lokakuussa 2014</vt:lpstr>
      <vt:lpstr>Ansiokehitys lokakuusta 2009 syyskuuhun 2014 eräillä EK:n aloilla</vt:lpstr>
      <vt:lpstr>Naisten osuus työvoimasta, rahoitusala</vt:lpstr>
      <vt:lpstr>Naisten osuus finanssialan johdossa kasvanut</vt:lpstr>
      <vt:lpstr>Työtehtävien jakauma, rahoitusala</vt:lpstr>
      <vt:lpstr>Työaika rahoitusalalla työtunteja vuodessa</vt:lpstr>
      <vt:lpstr>Järjestäytymisaste rahoitusalalla</vt:lpstr>
      <vt:lpstr>Työn tuottavuuden kehitys eri toimialoilla</vt:lpstr>
      <vt:lpstr>Työpaikan Valintakriteerit 2014</vt:lpstr>
    </vt:vector>
  </TitlesOfParts>
  <Company>Finanssialan Keskusliitto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Töissä finanssialalla 2015 kuvat</dc:title>
  <dc:creator>Koivisto Kimmo</dc:creator>
  <cp:keywords/>
  <cp:lastModifiedBy>Kallonen Tarja</cp:lastModifiedBy>
  <cp:revision>3</cp:revision>
  <dcterms:created xsi:type="dcterms:W3CDTF">2015-02-27T07:52:13Z</dcterms:created>
  <dcterms:modified xsi:type="dcterms:W3CDTF">2015-02-27T11:03:18Z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0x0101006E106A4F9CAD6E4D891E4C99C177D26F</vt:lpwstr>
  </property>
  <property fmtid="{D5CDD505-2E9C-101B-9397-08002B2CF9AE}" pid="3" name="_dlc_DocIdItemGuid">
    <vt:lpwstr>38c30c1f-4b80-4e2d-a7b5-caf2ce90bb38</vt:lpwstr>
  </property>
  <property fmtid="{D5CDD505-2E9C-101B-9397-08002B2CF9AE}" pid="4" name="Tags">
    <vt:lpwstr/>
  </property>
  <property fmtid="{D5CDD505-2E9C-101B-9397-08002B2CF9AE}" pid="5" name="C Dokumentin tila">
    <vt:lpwstr>27;#valmis|40aa8d17-dadd-4ab0-93da-3124749a5963</vt:lpwstr>
  </property>
  <property fmtid="{D5CDD505-2E9C-101B-9397-08002B2CF9AE}" pid="6" name="TaxKeyword">
    <vt:lpwstr/>
  </property>
  <property fmtid="{D5CDD505-2E9C-101B-9397-08002B2CF9AE}" pid="7" name="lfd56b04ee8141ed9d283e7c41bffbc1">
    <vt:lpwstr>valmis|40aa8d17-dadd-4ab0-93da-3124749a5963</vt:lpwstr>
  </property>
  <property fmtid="{D5CDD505-2E9C-101B-9397-08002B2CF9AE}" pid="8" name="add80201e5284a229f17a141beda9441">
    <vt:lpwstr>finanssiala|2fdbdb19-277f-40a6-9d65-6b12696a7fe2</vt:lpwstr>
  </property>
  <property fmtid="{D5CDD505-2E9C-101B-9397-08002B2CF9AE}" pid="9" name="C Julkisuus">
    <vt:lpwstr>28;#Julkinen|0806a4a5-db6a-4fa4-8ed3-7457b5b4e8de</vt:lpwstr>
  </property>
  <property fmtid="{D5CDD505-2E9C-101B-9397-08002B2CF9AE}" pid="10" name="Julkaisupäivä">
    <vt:filetime>2015-11-01T22:00:00Z</vt:filetime>
  </property>
  <property fmtid="{D5CDD505-2E9C-101B-9397-08002B2CF9AE}" pid="11" name="jf4d10d556c14d3d80ab48606b66a97b">
    <vt:lpwstr>Julkinen|0806a4a5-db6a-4fa4-8ed3-7457b5b4e8de</vt:lpwstr>
  </property>
  <property fmtid="{D5CDD505-2E9C-101B-9397-08002B2CF9AE}" pid="12" name="Aihealue">
    <vt:lpwstr>38;#finanssiala|2fdbdb19-277f-40a6-9d65-6b12696a7fe2</vt:lpwstr>
  </property>
  <property fmtid="{D5CDD505-2E9C-101B-9397-08002B2CF9AE}" pid="13" name="pf14fcf289664115a5f157ecab3b3fc2">
    <vt:lpwstr>Tilastokuva|2627a176-78c0-4077-9543-04d7b02316a4</vt:lpwstr>
  </property>
  <property fmtid="{D5CDD505-2E9C-101B-9397-08002B2CF9AE}" pid="14" name="C Organisaatiot">
    <vt:lpwstr>21;#Finanssialan Keskusliitto|a986a8ab-0b81-4c11-8cfa-b7b758f01c9a</vt:lpwstr>
  </property>
  <property fmtid="{D5CDD505-2E9C-101B-9397-08002B2CF9AE}" pid="15" name="C_x0020_Organisaatiot">
    <vt:lpwstr>21;#Finanssialan Keskusliitto|a986a8ab-0b81-4c11-8cfa-b7b758f01c9a</vt:lpwstr>
  </property>
  <property fmtid="{D5CDD505-2E9C-101B-9397-08002B2CF9AE}" pid="16" name="e50be5253a3744d5844cb34c2bdeb852">
    <vt:lpwstr>finanssiala|98e6b042-c4c4-463a-ab8e-d3cc602f2ef5;henkilöstö|0877705d-b4f3-47b9-b697-29d58df6508b;työelämä|0979b424-8dcf-451e-b0b0-937be47b2a90;työmarkkinat|ace99427-aed4-4260-8e04-7e09f6a50e68</vt:lpwstr>
  </property>
  <property fmtid="{D5CDD505-2E9C-101B-9397-08002B2CF9AE}" pid="17" name="C Asiasanat">
    <vt:lpwstr>39;#finanssiala|98e6b042-c4c4-463a-ab8e-d3cc602f2ef5;#40;#henkilöstö|0877705d-b4f3-47b9-b697-29d58df6508b;#41;#työelämä|0979b424-8dcf-451e-b0b0-937be47b2a90;#42;#työmarkkinat|ace99427-aed4-4260-8e04-7e09f6a50e68</vt:lpwstr>
  </property>
  <property fmtid="{D5CDD505-2E9C-101B-9397-08002B2CF9AE}" pid="18" name="C FK Asiakirjatyyppi">
    <vt:lpwstr>26;#Tilastokuva|2627a176-78c0-4077-9543-04d7b02316a4</vt:lpwstr>
  </property>
  <property fmtid="{D5CDD505-2E9C-101B-9397-08002B2CF9AE}" pid="19" name="FKTopic">
    <vt:lpwstr>77;#työelämä|98ef1ff8-7057-41dc-9d8a-5ed9db3d836f</vt:lpwstr>
  </property>
  <property fmtid="{D5CDD505-2E9C-101B-9397-08002B2CF9AE}" pid="20" name="FKDocType">
    <vt:lpwstr>78;#diaesitys|fc209ee7-fe67-4bc6-a4f4-93f5714eb903</vt:lpwstr>
  </property>
  <property fmtid="{D5CDD505-2E9C-101B-9397-08002B2CF9AE}" pid="21" name="FKDocumentState">
    <vt:lpwstr>27;#Valmis|40aa8d17-dadd-4ab0-93da-3124749a5963</vt:lpwstr>
  </property>
  <property fmtid="{D5CDD505-2E9C-101B-9397-08002B2CF9AE}" pid="22" name="FKDocumentPublicity">
    <vt:lpwstr>28;#Julkinen|0806a4a5-db6a-4fa4-8ed3-7457b5b4e8de</vt:lpwstr>
  </property>
  <property fmtid="{D5CDD505-2E9C-101B-9397-08002B2CF9AE}" pid="23" name="Order">
    <vt:r8>1500</vt:r8>
  </property>
  <property fmtid="{D5CDD505-2E9C-101B-9397-08002B2CF9AE}" pid="24" name="xd_ProgID">
    <vt:lpwstr/>
  </property>
  <property fmtid="{D5CDD505-2E9C-101B-9397-08002B2CF9AE}" pid="25" name="_SourceUrl">
    <vt:lpwstr/>
  </property>
  <property fmtid="{D5CDD505-2E9C-101B-9397-08002B2CF9AE}" pid="26" name="_SharedFileIndex">
    <vt:lpwstr/>
  </property>
  <property fmtid="{D5CDD505-2E9C-101B-9397-08002B2CF9AE}" pid="27" name="TemplateUrl">
    <vt:lpwstr/>
  </property>
  <property fmtid="{D5CDD505-2E9C-101B-9397-08002B2CF9AE}" pid="28" name="_CopySource">
    <vt:lpwstr>http://majakka/tietopankki/materiaalit/Toissa_finanssialalla_2015_kuvat.pptx</vt:lpwstr>
  </property>
</Properties>
</file>