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2.xml" ContentType="application/vnd.openxmlformats-officedocument.drawingml.chart+xml"/>
  <Override PartName="/ppt/charts/chart11.xml" ContentType="application/vnd.openxmlformats-officedocument.drawingml.char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2.xml" ContentType="application/vnd.openxmlformats-officedocument.theme+xml"/>
  <Override PartName="/ppt/theme/theme1.xml" ContentType="application/vnd.openxmlformats-officedocument.theme+xml"/>
  <Override PartName="/ppt/charts/chart4.xml" ContentType="application/vnd.openxmlformats-officedocument.drawingml.chart+xml"/>
  <Override PartName="/ppt/charts/chart10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7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64" r:id="rId3"/>
    <p:sldId id="257" r:id="rId4"/>
    <p:sldId id="258" r:id="rId5"/>
    <p:sldId id="265" r:id="rId6"/>
    <p:sldId id="259" r:id="rId7"/>
    <p:sldId id="266" r:id="rId8"/>
    <p:sldId id="260" r:id="rId9"/>
    <p:sldId id="256" r:id="rId10"/>
    <p:sldId id="267" r:id="rId11"/>
    <p:sldId id="261" r:id="rId12"/>
    <p:sldId id="268" r:id="rId13"/>
    <p:sldId id="263" r:id="rId14"/>
    <p:sldId id="262" r:id="rId1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customXml" Target="../customXml/item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ustomXml" Target="../customXml/item4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Vahinkovakuutusyhtiöt</c:v>
                </c:pt>
              </c:strCache>
            </c:strRef>
          </c:tx>
          <c:invertIfNegative val="0"/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Taul1!$B$2:$B$11</c:f>
              <c:numCache>
                <c:formatCode>General</c:formatCode>
                <c:ptCount val="10"/>
                <c:pt idx="0">
                  <c:v>2081</c:v>
                </c:pt>
                <c:pt idx="1">
                  <c:v>2143</c:v>
                </c:pt>
                <c:pt idx="2">
                  <c:v>2122</c:v>
                </c:pt>
                <c:pt idx="3">
                  <c:v>2244</c:v>
                </c:pt>
                <c:pt idx="4">
                  <c:v>2229</c:v>
                </c:pt>
                <c:pt idx="5">
                  <c:v>2430</c:v>
                </c:pt>
                <c:pt idx="6">
                  <c:v>2555</c:v>
                </c:pt>
                <c:pt idx="7">
                  <c:v>2719</c:v>
                </c:pt>
                <c:pt idx="8">
                  <c:v>2854</c:v>
                </c:pt>
                <c:pt idx="9">
                  <c:v>2938</c:v>
                </c:pt>
              </c:numCache>
            </c:numRef>
          </c:val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Työeläkevakuutusyhtiöt</c:v>
                </c:pt>
              </c:strCache>
            </c:strRef>
          </c:tx>
          <c:invertIfNegative val="0"/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Taul1!$C$2:$C$11</c:f>
              <c:numCache>
                <c:formatCode>General</c:formatCode>
                <c:ptCount val="10"/>
                <c:pt idx="0">
                  <c:v>6913</c:v>
                </c:pt>
                <c:pt idx="1">
                  <c:v>7412</c:v>
                </c:pt>
                <c:pt idx="2">
                  <c:v>7972</c:v>
                </c:pt>
                <c:pt idx="3">
                  <c:v>8772</c:v>
                </c:pt>
                <c:pt idx="4">
                  <c:v>9651</c:v>
                </c:pt>
                <c:pt idx="5">
                  <c:v>10412</c:v>
                </c:pt>
                <c:pt idx="6">
                  <c:v>11238</c:v>
                </c:pt>
                <c:pt idx="7">
                  <c:v>12016</c:v>
                </c:pt>
                <c:pt idx="8">
                  <c:v>12833</c:v>
                </c:pt>
                <c:pt idx="9">
                  <c:v>13444</c:v>
                </c:pt>
              </c:numCache>
            </c:numRef>
          </c:val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Henkivakuutusyhtiöt</c:v>
                </c:pt>
              </c:strCache>
            </c:strRef>
          </c:tx>
          <c:invertIfNegative val="0"/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Taul1!$D$2:$D$11</c:f>
              <c:numCache>
                <c:formatCode>General</c:formatCode>
                <c:ptCount val="10"/>
                <c:pt idx="0">
                  <c:v>2238</c:v>
                </c:pt>
                <c:pt idx="1">
                  <c:v>2877</c:v>
                </c:pt>
                <c:pt idx="2">
                  <c:v>3011</c:v>
                </c:pt>
                <c:pt idx="3">
                  <c:v>3493</c:v>
                </c:pt>
                <c:pt idx="4">
                  <c:v>2855</c:v>
                </c:pt>
                <c:pt idx="5">
                  <c:v>3919</c:v>
                </c:pt>
                <c:pt idx="6">
                  <c:v>3592</c:v>
                </c:pt>
                <c:pt idx="7">
                  <c:v>3915</c:v>
                </c:pt>
                <c:pt idx="8">
                  <c:v>3896</c:v>
                </c:pt>
                <c:pt idx="9">
                  <c:v>3829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0898304"/>
        <c:axId val="120899840"/>
      </c:barChart>
      <c:catAx>
        <c:axId val="120898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899840"/>
        <c:crosses val="autoZero"/>
        <c:auto val="1"/>
        <c:lblAlgn val="ctr"/>
        <c:lblOffset val="100"/>
        <c:noMultiLvlLbl val="0"/>
      </c:catAx>
      <c:valAx>
        <c:axId val="120899840"/>
        <c:scaling>
          <c:orientation val="minMax"/>
          <c:max val="22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fi-FI" dirty="0" smtClean="0"/>
                  <a:t>Mrd. €</a:t>
                </a:r>
                <a:endParaRPr lang="fi-FI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20898304"/>
        <c:crosses val="autoZero"/>
        <c:crossBetween val="between"/>
        <c:majorUnit val="2000"/>
        <c:dispUnits>
          <c:builtInUnit val="thousands"/>
        </c:dispUnits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Sarake2</c:v>
                </c:pt>
              </c:strCache>
            </c:strRef>
          </c:tx>
          <c:invertIfNegative val="0"/>
          <c:dLbls>
            <c:numFmt formatCode="0.0\ %" sourceLinked="0"/>
            <c:txPr>
              <a:bodyPr/>
              <a:lstStyle/>
              <a:p>
                <a:pPr>
                  <a:defRPr sz="1600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Taul1!$A$2:$A$7</c:f>
              <c:strCache>
                <c:ptCount val="6"/>
                <c:pt idx="0">
                  <c:v>Varma</c:v>
                </c:pt>
                <c:pt idx="1">
                  <c:v>Ilmarinen</c:v>
                </c:pt>
                <c:pt idx="2">
                  <c:v>Elo</c:v>
                </c:pt>
                <c:pt idx="3">
                  <c:v>Etera</c:v>
                </c:pt>
                <c:pt idx="4">
                  <c:v>Eläke-Veritas</c:v>
                </c:pt>
                <c:pt idx="5">
                  <c:v>Pensions-Alandia</c:v>
                </c:pt>
              </c:strCache>
            </c:strRef>
          </c:cat>
          <c:val>
            <c:numRef>
              <c:f>Taul1!$B$2:$B$7</c:f>
              <c:numCache>
                <c:formatCode>0.000</c:formatCode>
                <c:ptCount val="6"/>
                <c:pt idx="0">
                  <c:v>0.3414156092864794</c:v>
                </c:pt>
                <c:pt idx="1">
                  <c:v>0.32761294241523797</c:v>
                </c:pt>
                <c:pt idx="2">
                  <c:v>0.23760485898645561</c:v>
                </c:pt>
                <c:pt idx="3">
                  <c:v>5.3336403003099123E-2</c:v>
                </c:pt>
                <c:pt idx="4">
                  <c:v>3.6960935753562012E-2</c:v>
                </c:pt>
                <c:pt idx="5">
                  <c:v>3.0692505551658646E-3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6146944"/>
        <c:axId val="136148480"/>
      </c:barChart>
      <c:catAx>
        <c:axId val="136146944"/>
        <c:scaling>
          <c:orientation val="maxMin"/>
        </c:scaling>
        <c:delete val="0"/>
        <c:axPos val="l"/>
        <c:majorTickMark val="out"/>
        <c:minorTickMark val="none"/>
        <c:tickLblPos val="nextTo"/>
        <c:crossAx val="136148480"/>
        <c:crosses val="autoZero"/>
        <c:auto val="1"/>
        <c:lblAlgn val="ctr"/>
        <c:lblOffset val="100"/>
        <c:noMultiLvlLbl val="0"/>
      </c:catAx>
      <c:valAx>
        <c:axId val="136148480"/>
        <c:scaling>
          <c:orientation val="minMax"/>
        </c:scaling>
        <c:delete val="1"/>
        <c:axPos val="t"/>
        <c:numFmt formatCode="0" sourceLinked="0"/>
        <c:majorTickMark val="out"/>
        <c:minorTickMark val="none"/>
        <c:tickLblPos val="nextTo"/>
        <c:crossAx val="136146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 Rahoitusmarkkinavälineet</c:v>
                </c:pt>
              </c:strCache>
            </c:strRef>
          </c:tx>
          <c:marker>
            <c:symbol val="none"/>
          </c:marker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Taul1!$B$2:$B$11</c:f>
              <c:numCache>
                <c:formatCode>0.0</c:formatCode>
                <c:ptCount val="10"/>
                <c:pt idx="0">
                  <c:v>53.3</c:v>
                </c:pt>
                <c:pt idx="1">
                  <c:v>48.7</c:v>
                </c:pt>
                <c:pt idx="2">
                  <c:v>45.2</c:v>
                </c:pt>
                <c:pt idx="3">
                  <c:v>48.3</c:v>
                </c:pt>
                <c:pt idx="4">
                  <c:v>47.9</c:v>
                </c:pt>
                <c:pt idx="5">
                  <c:v>42.5</c:v>
                </c:pt>
                <c:pt idx="6">
                  <c:v>46.7</c:v>
                </c:pt>
                <c:pt idx="7">
                  <c:v>47.3</c:v>
                </c:pt>
                <c:pt idx="8">
                  <c:v>48.647857000000002</c:v>
                </c:pt>
                <c:pt idx="9">
                  <c:v>48.601475999999998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 Osakkeet ja osuudet</c:v>
                </c:pt>
              </c:strCache>
            </c:strRef>
          </c:tx>
          <c:marker>
            <c:symbol val="none"/>
          </c:marker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Taul1!$C$2:$C$11</c:f>
              <c:numCache>
                <c:formatCode>0.0</c:formatCode>
                <c:ptCount val="10"/>
                <c:pt idx="0">
                  <c:v>34.9</c:v>
                </c:pt>
                <c:pt idx="1">
                  <c:v>45.1</c:v>
                </c:pt>
                <c:pt idx="2">
                  <c:v>52</c:v>
                </c:pt>
                <c:pt idx="3">
                  <c:v>31.9</c:v>
                </c:pt>
                <c:pt idx="4">
                  <c:v>45.2</c:v>
                </c:pt>
                <c:pt idx="5">
                  <c:v>59.3</c:v>
                </c:pt>
                <c:pt idx="6">
                  <c:v>51.2</c:v>
                </c:pt>
                <c:pt idx="7">
                  <c:v>57</c:v>
                </c:pt>
                <c:pt idx="8">
                  <c:v>64.523142000000007</c:v>
                </c:pt>
                <c:pt idx="9">
                  <c:v>70.174768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 Kiinteistösijoitukset</c:v>
                </c:pt>
              </c:strCache>
            </c:strRef>
          </c:tx>
          <c:marker>
            <c:symbol val="none"/>
          </c:marker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Taul1!$D$2:$D$11</c:f>
              <c:numCache>
                <c:formatCode>0.0</c:formatCode>
                <c:ptCount val="10"/>
                <c:pt idx="0">
                  <c:v>9.4</c:v>
                </c:pt>
                <c:pt idx="1">
                  <c:v>9.6999999999999993</c:v>
                </c:pt>
                <c:pt idx="2">
                  <c:v>10.1</c:v>
                </c:pt>
                <c:pt idx="3">
                  <c:v>10.4</c:v>
                </c:pt>
                <c:pt idx="4">
                  <c:v>11.3</c:v>
                </c:pt>
                <c:pt idx="5">
                  <c:v>12.1</c:v>
                </c:pt>
                <c:pt idx="6">
                  <c:v>12.3</c:v>
                </c:pt>
                <c:pt idx="7">
                  <c:v>12.8</c:v>
                </c:pt>
                <c:pt idx="8">
                  <c:v>12.762181</c:v>
                </c:pt>
                <c:pt idx="9">
                  <c:v>12.419008999999999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 Lainat</c:v>
                </c:pt>
              </c:strCache>
            </c:strRef>
          </c:tx>
          <c:marker>
            <c:symbol val="none"/>
          </c:marker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Taul1!$E$2:$E$11</c:f>
              <c:numCache>
                <c:formatCode>0.0</c:formatCode>
                <c:ptCount val="10"/>
                <c:pt idx="0">
                  <c:v>2.9</c:v>
                </c:pt>
                <c:pt idx="1">
                  <c:v>3</c:v>
                </c:pt>
                <c:pt idx="2">
                  <c:v>3.2</c:v>
                </c:pt>
                <c:pt idx="3">
                  <c:v>6.6</c:v>
                </c:pt>
                <c:pt idx="4">
                  <c:v>8.6999999999999993</c:v>
                </c:pt>
                <c:pt idx="5">
                  <c:v>8.6999999999999993</c:v>
                </c:pt>
                <c:pt idx="6">
                  <c:v>7.3</c:v>
                </c:pt>
                <c:pt idx="7">
                  <c:v>6.3</c:v>
                </c:pt>
                <c:pt idx="8">
                  <c:v>5.4592209999999994</c:v>
                </c:pt>
                <c:pt idx="9">
                  <c:v>4.6482060000000001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Taul1!$F$1</c:f>
              <c:strCache>
                <c:ptCount val="1"/>
                <c:pt idx="0">
                  <c:v> Muut sijoitukset</c:v>
                </c:pt>
              </c:strCache>
            </c:strRef>
          </c:tx>
          <c:marker>
            <c:symbol val="none"/>
          </c:marker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Taul1!$F$2:$F$11</c:f>
              <c:numCache>
                <c:formatCode>0.0</c:formatCode>
                <c:ptCount val="10"/>
                <c:pt idx="0">
                  <c:v>0.9</c:v>
                </c:pt>
                <c:pt idx="1">
                  <c:v>1.3</c:v>
                </c:pt>
                <c:pt idx="2">
                  <c:v>1.3</c:v>
                </c:pt>
                <c:pt idx="3">
                  <c:v>0.9</c:v>
                </c:pt>
                <c:pt idx="4">
                  <c:v>0.6</c:v>
                </c:pt>
                <c:pt idx="5">
                  <c:v>1.1000000000000001</c:v>
                </c:pt>
                <c:pt idx="6">
                  <c:v>0.4</c:v>
                </c:pt>
                <c:pt idx="7">
                  <c:v>0.4</c:v>
                </c:pt>
                <c:pt idx="8">
                  <c:v>0.34148299999999998</c:v>
                </c:pt>
                <c:pt idx="9">
                  <c:v>0.83057899999999996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199744"/>
        <c:axId val="87201280"/>
      </c:lineChart>
      <c:catAx>
        <c:axId val="87199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7201280"/>
        <c:crosses val="autoZero"/>
        <c:auto val="1"/>
        <c:lblAlgn val="ctr"/>
        <c:lblOffset val="100"/>
        <c:noMultiLvlLbl val="0"/>
      </c:catAx>
      <c:valAx>
        <c:axId val="872012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fi-FI" dirty="0" smtClean="0"/>
                  <a:t>Mrd. €</a:t>
                </a:r>
                <a:endParaRPr lang="fi-FI" dirty="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871997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 Vahinkoyhtiöt</c:v>
                </c:pt>
              </c:strCache>
            </c:strRef>
          </c:tx>
          <c:marker>
            <c:symbol val="none"/>
          </c:marker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Taul1!$B$2:$B$11</c:f>
              <c:numCache>
                <c:formatCode>0.0</c:formatCode>
                <c:ptCount val="10"/>
                <c:pt idx="0">
                  <c:v>7.6</c:v>
                </c:pt>
                <c:pt idx="1">
                  <c:v>4.8</c:v>
                </c:pt>
                <c:pt idx="2">
                  <c:v>4.3</c:v>
                </c:pt>
                <c:pt idx="3">
                  <c:v>-3.2</c:v>
                </c:pt>
                <c:pt idx="4">
                  <c:v>8.8000000000000007</c:v>
                </c:pt>
                <c:pt idx="5">
                  <c:v>5.4</c:v>
                </c:pt>
                <c:pt idx="6">
                  <c:v>1.4</c:v>
                </c:pt>
                <c:pt idx="7">
                  <c:v>8.6999999999999993</c:v>
                </c:pt>
                <c:pt idx="8">
                  <c:v>4</c:v>
                </c:pt>
                <c:pt idx="9">
                  <c:v>4.8357618109057121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 Työeläkeyhtiöt</c:v>
                </c:pt>
              </c:strCache>
            </c:strRef>
          </c:tx>
          <c:marker>
            <c:symbol val="none"/>
          </c:marker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Taul1!$C$2:$C$11</c:f>
              <c:numCache>
                <c:formatCode>0.0</c:formatCode>
                <c:ptCount val="10"/>
                <c:pt idx="0">
                  <c:v>11.5</c:v>
                </c:pt>
                <c:pt idx="1">
                  <c:v>8.6</c:v>
                </c:pt>
                <c:pt idx="2">
                  <c:v>5.4</c:v>
                </c:pt>
                <c:pt idx="3">
                  <c:v>-15.2</c:v>
                </c:pt>
                <c:pt idx="4">
                  <c:v>13.9</c:v>
                </c:pt>
                <c:pt idx="5">
                  <c:v>10.6</c:v>
                </c:pt>
                <c:pt idx="6">
                  <c:v>-2.9</c:v>
                </c:pt>
                <c:pt idx="7">
                  <c:v>8.1999999999999993</c:v>
                </c:pt>
                <c:pt idx="8">
                  <c:v>8.3000000000000007</c:v>
                </c:pt>
                <c:pt idx="9">
                  <c:v>6.7523594700870353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 Henkiyhtiöt</c:v>
                </c:pt>
              </c:strCache>
            </c:strRef>
          </c:tx>
          <c:marker>
            <c:symbol val="none"/>
          </c:marker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Taul1!$D$2:$D$11</c:f>
              <c:numCache>
                <c:formatCode>0.0</c:formatCode>
                <c:ptCount val="10"/>
                <c:pt idx="0">
                  <c:v>11.1</c:v>
                </c:pt>
                <c:pt idx="1">
                  <c:v>6.6</c:v>
                </c:pt>
                <c:pt idx="2">
                  <c:v>4.3</c:v>
                </c:pt>
                <c:pt idx="3">
                  <c:v>-6.5</c:v>
                </c:pt>
                <c:pt idx="4">
                  <c:v>10</c:v>
                </c:pt>
                <c:pt idx="5">
                  <c:v>7.6</c:v>
                </c:pt>
                <c:pt idx="6">
                  <c:v>0.7</c:v>
                </c:pt>
                <c:pt idx="7">
                  <c:v>9.6999999999999993</c:v>
                </c:pt>
                <c:pt idx="8">
                  <c:v>4.2</c:v>
                </c:pt>
                <c:pt idx="9">
                  <c:v>7.4966881452103662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569536"/>
        <c:axId val="65571072"/>
      </c:lineChart>
      <c:catAx>
        <c:axId val="65569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65571072"/>
        <c:crossesAt val="-20"/>
        <c:auto val="1"/>
        <c:lblAlgn val="ctr"/>
        <c:lblOffset val="100"/>
        <c:noMultiLvlLbl val="0"/>
      </c:catAx>
      <c:valAx>
        <c:axId val="65571072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fi-FI" dirty="0" smtClean="0"/>
                  <a:t>%</a:t>
                </a:r>
                <a:endParaRPr lang="fi-FI" dirty="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65569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 Vahinkovakuutus</c:v>
                </c:pt>
              </c:strCache>
            </c:strRef>
          </c:tx>
          <c:invertIfNegative val="0"/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Taul1!$B$2:$B$11</c:f>
              <c:numCache>
                <c:formatCode>General</c:formatCode>
                <c:ptCount val="10"/>
                <c:pt idx="0">
                  <c:v>3137</c:v>
                </c:pt>
                <c:pt idx="1">
                  <c:v>3278</c:v>
                </c:pt>
                <c:pt idx="2">
                  <c:v>3265</c:v>
                </c:pt>
                <c:pt idx="3">
                  <c:v>3386</c:v>
                </c:pt>
                <c:pt idx="4">
                  <c:v>3456</c:v>
                </c:pt>
                <c:pt idx="5">
                  <c:v>3640</c:v>
                </c:pt>
                <c:pt idx="6">
                  <c:v>3859</c:v>
                </c:pt>
                <c:pt idx="7">
                  <c:v>4056</c:v>
                </c:pt>
                <c:pt idx="8">
                  <c:v>4288</c:v>
                </c:pt>
                <c:pt idx="9">
                  <c:v>4539</c:v>
                </c:pt>
              </c:numCache>
            </c:numRef>
          </c:val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 Työeläkevakuutus</c:v>
                </c:pt>
              </c:strCache>
            </c:strRef>
          </c:tx>
          <c:invertIfNegative val="0"/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Taul1!$C$2:$C$11</c:f>
              <c:numCache>
                <c:formatCode>General</c:formatCode>
                <c:ptCount val="10"/>
                <c:pt idx="0">
                  <c:v>8046</c:v>
                </c:pt>
                <c:pt idx="1">
                  <c:v>8749</c:v>
                </c:pt>
                <c:pt idx="2">
                  <c:v>9119</c:v>
                </c:pt>
                <c:pt idx="3">
                  <c:v>10118</c:v>
                </c:pt>
                <c:pt idx="4">
                  <c:v>10006</c:v>
                </c:pt>
                <c:pt idx="5">
                  <c:v>10653</c:v>
                </c:pt>
                <c:pt idx="6">
                  <c:v>11462</c:v>
                </c:pt>
                <c:pt idx="7">
                  <c:v>12304</c:v>
                </c:pt>
                <c:pt idx="8">
                  <c:v>12424</c:v>
                </c:pt>
                <c:pt idx="9">
                  <c:v>12722</c:v>
                </c:pt>
              </c:numCache>
            </c:numRef>
          </c:val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 Henkivakuutus </c:v>
                </c:pt>
              </c:strCache>
            </c:strRef>
          </c:tx>
          <c:invertIfNegative val="0"/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Taul1!$D$2:$D$11</c:f>
              <c:numCache>
                <c:formatCode>General</c:formatCode>
                <c:ptCount val="10"/>
                <c:pt idx="0">
                  <c:v>3194</c:v>
                </c:pt>
                <c:pt idx="1">
                  <c:v>3062</c:v>
                </c:pt>
                <c:pt idx="2">
                  <c:v>2804</c:v>
                </c:pt>
                <c:pt idx="3">
                  <c:v>2624</c:v>
                </c:pt>
                <c:pt idx="4">
                  <c:v>3067</c:v>
                </c:pt>
                <c:pt idx="5">
                  <c:v>4791</c:v>
                </c:pt>
                <c:pt idx="6">
                  <c:v>3258</c:v>
                </c:pt>
                <c:pt idx="7">
                  <c:v>3856</c:v>
                </c:pt>
                <c:pt idx="8">
                  <c:v>5389</c:v>
                </c:pt>
                <c:pt idx="9">
                  <c:v>5952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6202880"/>
        <c:axId val="136212864"/>
      </c:barChart>
      <c:catAx>
        <c:axId val="13620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6212864"/>
        <c:crosses val="autoZero"/>
        <c:auto val="1"/>
        <c:lblAlgn val="ctr"/>
        <c:lblOffset val="100"/>
        <c:noMultiLvlLbl val="0"/>
      </c:catAx>
      <c:valAx>
        <c:axId val="136212864"/>
        <c:scaling>
          <c:orientation val="minMax"/>
          <c:max val="25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fi-FI" dirty="0" smtClean="0"/>
                  <a:t>Mrd. €</a:t>
                </a:r>
                <a:endParaRPr lang="fi-FI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6202880"/>
        <c:crosses val="autoZero"/>
        <c:crossBetween val="between"/>
        <c:majorUnit val="5000"/>
        <c:dispUnits>
          <c:builtInUnit val="thousands"/>
        </c:dispUnits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Työeläkeyhtiöt</c:v>
                </c:pt>
              </c:strCache>
            </c:strRef>
          </c:tx>
          <c:invertIfNegative val="0"/>
          <c:cat>
            <c:strRef>
              <c:f>Taul1!$A$2:$A$36</c:f>
              <c:strCache>
                <c:ptCount val="35"/>
                <c:pt idx="0">
                  <c:v>80</c:v>
                </c:pt>
                <c:pt idx="1">
                  <c:v>81</c:v>
                </c:pt>
                <c:pt idx="2">
                  <c:v>82</c:v>
                </c:pt>
                <c:pt idx="3">
                  <c:v>83</c:v>
                </c:pt>
                <c:pt idx="4">
                  <c:v>84</c:v>
                </c:pt>
                <c:pt idx="5">
                  <c:v>85</c:v>
                </c:pt>
                <c:pt idx="6">
                  <c:v>86</c:v>
                </c:pt>
                <c:pt idx="7">
                  <c:v>87</c:v>
                </c:pt>
                <c:pt idx="8">
                  <c:v>88</c:v>
                </c:pt>
                <c:pt idx="9">
                  <c:v>89</c:v>
                </c:pt>
                <c:pt idx="10">
                  <c:v>90</c:v>
                </c:pt>
                <c:pt idx="11">
                  <c:v>91</c:v>
                </c:pt>
                <c:pt idx="12">
                  <c:v>92</c:v>
                </c:pt>
                <c:pt idx="13">
                  <c:v>93</c:v>
                </c:pt>
                <c:pt idx="14">
                  <c:v>94</c:v>
                </c:pt>
                <c:pt idx="15">
                  <c:v>95</c:v>
                </c:pt>
                <c:pt idx="16">
                  <c:v>96</c:v>
                </c:pt>
                <c:pt idx="17">
                  <c:v>97</c:v>
                </c:pt>
                <c:pt idx="18">
                  <c:v>98</c:v>
                </c:pt>
                <c:pt idx="19">
                  <c:v>99</c:v>
                </c:pt>
                <c:pt idx="20">
                  <c:v>00</c:v>
                </c:pt>
                <c:pt idx="21">
                  <c:v>01</c:v>
                </c:pt>
                <c:pt idx="22">
                  <c:v>02</c:v>
                </c:pt>
                <c:pt idx="23">
                  <c:v>03</c:v>
                </c:pt>
                <c:pt idx="24">
                  <c:v>04</c:v>
                </c:pt>
                <c:pt idx="25">
                  <c:v>05</c:v>
                </c:pt>
                <c:pt idx="26">
                  <c:v>06</c:v>
                </c:pt>
                <c:pt idx="27">
                  <c:v>07</c:v>
                </c:pt>
                <c:pt idx="28">
                  <c:v>08</c:v>
                </c:pt>
                <c:pt idx="29">
                  <c:v>09</c:v>
                </c:pt>
                <c:pt idx="30">
                  <c:v>10</c:v>
                </c:pt>
                <c:pt idx="31">
                  <c:v>11</c:v>
                </c:pt>
                <c:pt idx="32">
                  <c:v>12</c:v>
                </c:pt>
                <c:pt idx="33">
                  <c:v>13</c:v>
                </c:pt>
                <c:pt idx="34">
                  <c:v>14</c:v>
                </c:pt>
              </c:strCache>
            </c:strRef>
          </c:cat>
          <c:val>
            <c:numRef>
              <c:f>Taul1!$B$2:$B$36</c:f>
              <c:numCache>
                <c:formatCode>General</c:formatCode>
                <c:ptCount val="35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  <c:pt idx="12">
                  <c:v>7</c:v>
                </c:pt>
                <c:pt idx="13">
                  <c:v>7</c:v>
                </c:pt>
                <c:pt idx="14">
                  <c:v>7</c:v>
                </c:pt>
                <c:pt idx="15">
                  <c:v>6</c:v>
                </c:pt>
                <c:pt idx="16">
                  <c:v>6</c:v>
                </c:pt>
                <c:pt idx="17">
                  <c:v>6</c:v>
                </c:pt>
                <c:pt idx="18">
                  <c:v>6</c:v>
                </c:pt>
                <c:pt idx="19">
                  <c:v>6</c:v>
                </c:pt>
                <c:pt idx="20">
                  <c:v>6</c:v>
                </c:pt>
                <c:pt idx="21">
                  <c:v>6</c:v>
                </c:pt>
                <c:pt idx="22">
                  <c:v>6</c:v>
                </c:pt>
                <c:pt idx="23">
                  <c:v>7</c:v>
                </c:pt>
                <c:pt idx="24">
                  <c:v>7</c:v>
                </c:pt>
                <c:pt idx="25">
                  <c:v>7</c:v>
                </c:pt>
                <c:pt idx="26">
                  <c:v>7</c:v>
                </c:pt>
                <c:pt idx="27">
                  <c:v>7</c:v>
                </c:pt>
                <c:pt idx="28">
                  <c:v>7</c:v>
                </c:pt>
                <c:pt idx="29">
                  <c:v>7</c:v>
                </c:pt>
                <c:pt idx="30">
                  <c:v>7</c:v>
                </c:pt>
                <c:pt idx="31">
                  <c:v>7</c:v>
                </c:pt>
                <c:pt idx="32">
                  <c:v>7</c:v>
                </c:pt>
                <c:pt idx="33">
                  <c:v>7</c:v>
                </c:pt>
                <c:pt idx="34">
                  <c:v>6</c:v>
                </c:pt>
              </c:numCache>
            </c:numRef>
          </c:val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Henkiyhtiöt</c:v>
                </c:pt>
              </c:strCache>
            </c:strRef>
          </c:tx>
          <c:invertIfNegative val="0"/>
          <c:cat>
            <c:strRef>
              <c:f>Taul1!$A$2:$A$36</c:f>
              <c:strCache>
                <c:ptCount val="35"/>
                <c:pt idx="0">
                  <c:v>80</c:v>
                </c:pt>
                <c:pt idx="1">
                  <c:v>81</c:v>
                </c:pt>
                <c:pt idx="2">
                  <c:v>82</c:v>
                </c:pt>
                <c:pt idx="3">
                  <c:v>83</c:v>
                </c:pt>
                <c:pt idx="4">
                  <c:v>84</c:v>
                </c:pt>
                <c:pt idx="5">
                  <c:v>85</c:v>
                </c:pt>
                <c:pt idx="6">
                  <c:v>86</c:v>
                </c:pt>
                <c:pt idx="7">
                  <c:v>87</c:v>
                </c:pt>
                <c:pt idx="8">
                  <c:v>88</c:v>
                </c:pt>
                <c:pt idx="9">
                  <c:v>89</c:v>
                </c:pt>
                <c:pt idx="10">
                  <c:v>90</c:v>
                </c:pt>
                <c:pt idx="11">
                  <c:v>91</c:v>
                </c:pt>
                <c:pt idx="12">
                  <c:v>92</c:v>
                </c:pt>
                <c:pt idx="13">
                  <c:v>93</c:v>
                </c:pt>
                <c:pt idx="14">
                  <c:v>94</c:v>
                </c:pt>
                <c:pt idx="15">
                  <c:v>95</c:v>
                </c:pt>
                <c:pt idx="16">
                  <c:v>96</c:v>
                </c:pt>
                <c:pt idx="17">
                  <c:v>97</c:v>
                </c:pt>
                <c:pt idx="18">
                  <c:v>98</c:v>
                </c:pt>
                <c:pt idx="19">
                  <c:v>99</c:v>
                </c:pt>
                <c:pt idx="20">
                  <c:v>00</c:v>
                </c:pt>
                <c:pt idx="21">
                  <c:v>01</c:v>
                </c:pt>
                <c:pt idx="22">
                  <c:v>02</c:v>
                </c:pt>
                <c:pt idx="23">
                  <c:v>03</c:v>
                </c:pt>
                <c:pt idx="24">
                  <c:v>04</c:v>
                </c:pt>
                <c:pt idx="25">
                  <c:v>05</c:v>
                </c:pt>
                <c:pt idx="26">
                  <c:v>06</c:v>
                </c:pt>
                <c:pt idx="27">
                  <c:v>07</c:v>
                </c:pt>
                <c:pt idx="28">
                  <c:v>08</c:v>
                </c:pt>
                <c:pt idx="29">
                  <c:v>09</c:v>
                </c:pt>
                <c:pt idx="30">
                  <c:v>10</c:v>
                </c:pt>
                <c:pt idx="31">
                  <c:v>11</c:v>
                </c:pt>
                <c:pt idx="32">
                  <c:v>12</c:v>
                </c:pt>
                <c:pt idx="33">
                  <c:v>13</c:v>
                </c:pt>
                <c:pt idx="34">
                  <c:v>14</c:v>
                </c:pt>
              </c:strCache>
            </c:strRef>
          </c:cat>
          <c:val>
            <c:numRef>
              <c:f>Taul1!$C$2:$C$36</c:f>
              <c:numCache>
                <c:formatCode>General</c:formatCode>
                <c:ptCount val="3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6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10</c:v>
                </c:pt>
                <c:pt idx="12">
                  <c:v>9</c:v>
                </c:pt>
                <c:pt idx="13">
                  <c:v>11</c:v>
                </c:pt>
                <c:pt idx="14">
                  <c:v>11</c:v>
                </c:pt>
                <c:pt idx="15">
                  <c:v>10</c:v>
                </c:pt>
                <c:pt idx="16">
                  <c:v>12</c:v>
                </c:pt>
                <c:pt idx="17">
                  <c:v>13</c:v>
                </c:pt>
                <c:pt idx="18">
                  <c:v>13</c:v>
                </c:pt>
                <c:pt idx="19">
                  <c:v>13</c:v>
                </c:pt>
                <c:pt idx="20">
                  <c:v>14</c:v>
                </c:pt>
                <c:pt idx="21">
                  <c:v>14</c:v>
                </c:pt>
                <c:pt idx="22">
                  <c:v>14</c:v>
                </c:pt>
                <c:pt idx="23">
                  <c:v>14</c:v>
                </c:pt>
                <c:pt idx="24">
                  <c:v>14</c:v>
                </c:pt>
                <c:pt idx="25">
                  <c:v>14</c:v>
                </c:pt>
                <c:pt idx="26">
                  <c:v>13</c:v>
                </c:pt>
                <c:pt idx="27">
                  <c:v>12</c:v>
                </c:pt>
                <c:pt idx="28">
                  <c:v>12</c:v>
                </c:pt>
                <c:pt idx="29">
                  <c:v>11</c:v>
                </c:pt>
                <c:pt idx="30">
                  <c:v>11</c:v>
                </c:pt>
                <c:pt idx="31">
                  <c:v>11</c:v>
                </c:pt>
                <c:pt idx="32">
                  <c:v>13</c:v>
                </c:pt>
                <c:pt idx="33">
                  <c:v>13</c:v>
                </c:pt>
                <c:pt idx="34">
                  <c:v>13</c:v>
                </c:pt>
              </c:numCache>
            </c:numRef>
          </c:val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Vahinkoyhtiöt</c:v>
                </c:pt>
              </c:strCache>
            </c:strRef>
          </c:tx>
          <c:invertIfNegative val="0"/>
          <c:cat>
            <c:strRef>
              <c:f>Taul1!$A$2:$A$36</c:f>
              <c:strCache>
                <c:ptCount val="35"/>
                <c:pt idx="0">
                  <c:v>80</c:v>
                </c:pt>
                <c:pt idx="1">
                  <c:v>81</c:v>
                </c:pt>
                <c:pt idx="2">
                  <c:v>82</c:v>
                </c:pt>
                <c:pt idx="3">
                  <c:v>83</c:v>
                </c:pt>
                <c:pt idx="4">
                  <c:v>84</c:v>
                </c:pt>
                <c:pt idx="5">
                  <c:v>85</c:v>
                </c:pt>
                <c:pt idx="6">
                  <c:v>86</c:v>
                </c:pt>
                <c:pt idx="7">
                  <c:v>87</c:v>
                </c:pt>
                <c:pt idx="8">
                  <c:v>88</c:v>
                </c:pt>
                <c:pt idx="9">
                  <c:v>89</c:v>
                </c:pt>
                <c:pt idx="10">
                  <c:v>90</c:v>
                </c:pt>
                <c:pt idx="11">
                  <c:v>91</c:v>
                </c:pt>
                <c:pt idx="12">
                  <c:v>92</c:v>
                </c:pt>
                <c:pt idx="13">
                  <c:v>93</c:v>
                </c:pt>
                <c:pt idx="14">
                  <c:v>94</c:v>
                </c:pt>
                <c:pt idx="15">
                  <c:v>95</c:v>
                </c:pt>
                <c:pt idx="16">
                  <c:v>96</c:v>
                </c:pt>
                <c:pt idx="17">
                  <c:v>97</c:v>
                </c:pt>
                <c:pt idx="18">
                  <c:v>98</c:v>
                </c:pt>
                <c:pt idx="19">
                  <c:v>99</c:v>
                </c:pt>
                <c:pt idx="20">
                  <c:v>00</c:v>
                </c:pt>
                <c:pt idx="21">
                  <c:v>01</c:v>
                </c:pt>
                <c:pt idx="22">
                  <c:v>02</c:v>
                </c:pt>
                <c:pt idx="23">
                  <c:v>03</c:v>
                </c:pt>
                <c:pt idx="24">
                  <c:v>04</c:v>
                </c:pt>
                <c:pt idx="25">
                  <c:v>05</c:v>
                </c:pt>
                <c:pt idx="26">
                  <c:v>06</c:v>
                </c:pt>
                <c:pt idx="27">
                  <c:v>07</c:v>
                </c:pt>
                <c:pt idx="28">
                  <c:v>08</c:v>
                </c:pt>
                <c:pt idx="29">
                  <c:v>09</c:v>
                </c:pt>
                <c:pt idx="30">
                  <c:v>10</c:v>
                </c:pt>
                <c:pt idx="31">
                  <c:v>11</c:v>
                </c:pt>
                <c:pt idx="32">
                  <c:v>12</c:v>
                </c:pt>
                <c:pt idx="33">
                  <c:v>13</c:v>
                </c:pt>
                <c:pt idx="34">
                  <c:v>14</c:v>
                </c:pt>
              </c:strCache>
            </c:strRef>
          </c:cat>
          <c:val>
            <c:numRef>
              <c:f>Taul1!$D$2:$D$36</c:f>
              <c:numCache>
                <c:formatCode>General</c:formatCode>
                <c:ptCount val="35"/>
                <c:pt idx="0">
                  <c:v>41</c:v>
                </c:pt>
                <c:pt idx="1">
                  <c:v>41</c:v>
                </c:pt>
                <c:pt idx="2">
                  <c:v>40</c:v>
                </c:pt>
                <c:pt idx="3">
                  <c:v>40</c:v>
                </c:pt>
                <c:pt idx="4">
                  <c:v>36</c:v>
                </c:pt>
                <c:pt idx="5">
                  <c:v>36</c:v>
                </c:pt>
                <c:pt idx="6">
                  <c:v>36</c:v>
                </c:pt>
                <c:pt idx="7">
                  <c:v>36</c:v>
                </c:pt>
                <c:pt idx="8">
                  <c:v>36</c:v>
                </c:pt>
                <c:pt idx="9">
                  <c:v>38</c:v>
                </c:pt>
                <c:pt idx="10">
                  <c:v>38</c:v>
                </c:pt>
                <c:pt idx="11">
                  <c:v>38</c:v>
                </c:pt>
                <c:pt idx="12">
                  <c:v>38</c:v>
                </c:pt>
                <c:pt idx="13">
                  <c:v>39</c:v>
                </c:pt>
                <c:pt idx="14">
                  <c:v>38</c:v>
                </c:pt>
                <c:pt idx="15">
                  <c:v>34</c:v>
                </c:pt>
                <c:pt idx="16">
                  <c:v>31</c:v>
                </c:pt>
                <c:pt idx="17">
                  <c:v>31</c:v>
                </c:pt>
                <c:pt idx="18">
                  <c:v>34</c:v>
                </c:pt>
                <c:pt idx="19">
                  <c:v>34</c:v>
                </c:pt>
                <c:pt idx="20">
                  <c:v>30</c:v>
                </c:pt>
                <c:pt idx="21">
                  <c:v>30</c:v>
                </c:pt>
                <c:pt idx="22">
                  <c:v>28</c:v>
                </c:pt>
                <c:pt idx="23">
                  <c:v>28</c:v>
                </c:pt>
                <c:pt idx="24">
                  <c:v>27</c:v>
                </c:pt>
                <c:pt idx="25">
                  <c:v>25</c:v>
                </c:pt>
                <c:pt idx="26">
                  <c:v>24</c:v>
                </c:pt>
                <c:pt idx="27">
                  <c:v>24</c:v>
                </c:pt>
                <c:pt idx="28">
                  <c:v>22</c:v>
                </c:pt>
                <c:pt idx="29">
                  <c:v>21</c:v>
                </c:pt>
                <c:pt idx="30">
                  <c:v>21</c:v>
                </c:pt>
                <c:pt idx="31">
                  <c:v>21</c:v>
                </c:pt>
                <c:pt idx="32">
                  <c:v>23</c:v>
                </c:pt>
                <c:pt idx="33">
                  <c:v>38</c:v>
                </c:pt>
                <c:pt idx="34">
                  <c:v>38</c:v>
                </c:pt>
              </c:numCache>
            </c:numRef>
          </c:val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Ulkomaiset yhtiöt</c:v>
                </c:pt>
              </c:strCache>
            </c:strRef>
          </c:tx>
          <c:invertIfNegative val="0"/>
          <c:cat>
            <c:strRef>
              <c:f>Taul1!$A$2:$A$36</c:f>
              <c:strCache>
                <c:ptCount val="35"/>
                <c:pt idx="0">
                  <c:v>80</c:v>
                </c:pt>
                <c:pt idx="1">
                  <c:v>81</c:v>
                </c:pt>
                <c:pt idx="2">
                  <c:v>82</c:v>
                </c:pt>
                <c:pt idx="3">
                  <c:v>83</c:v>
                </c:pt>
                <c:pt idx="4">
                  <c:v>84</c:v>
                </c:pt>
                <c:pt idx="5">
                  <c:v>85</c:v>
                </c:pt>
                <c:pt idx="6">
                  <c:v>86</c:v>
                </c:pt>
                <c:pt idx="7">
                  <c:v>87</c:v>
                </c:pt>
                <c:pt idx="8">
                  <c:v>88</c:v>
                </c:pt>
                <c:pt idx="9">
                  <c:v>89</c:v>
                </c:pt>
                <c:pt idx="10">
                  <c:v>90</c:v>
                </c:pt>
                <c:pt idx="11">
                  <c:v>91</c:v>
                </c:pt>
                <c:pt idx="12">
                  <c:v>92</c:v>
                </c:pt>
                <c:pt idx="13">
                  <c:v>93</c:v>
                </c:pt>
                <c:pt idx="14">
                  <c:v>94</c:v>
                </c:pt>
                <c:pt idx="15">
                  <c:v>95</c:v>
                </c:pt>
                <c:pt idx="16">
                  <c:v>96</c:v>
                </c:pt>
                <c:pt idx="17">
                  <c:v>97</c:v>
                </c:pt>
                <c:pt idx="18">
                  <c:v>98</c:v>
                </c:pt>
                <c:pt idx="19">
                  <c:v>99</c:v>
                </c:pt>
                <c:pt idx="20">
                  <c:v>00</c:v>
                </c:pt>
                <c:pt idx="21">
                  <c:v>01</c:v>
                </c:pt>
                <c:pt idx="22">
                  <c:v>02</c:v>
                </c:pt>
                <c:pt idx="23">
                  <c:v>03</c:v>
                </c:pt>
                <c:pt idx="24">
                  <c:v>04</c:v>
                </c:pt>
                <c:pt idx="25">
                  <c:v>05</c:v>
                </c:pt>
                <c:pt idx="26">
                  <c:v>06</c:v>
                </c:pt>
                <c:pt idx="27">
                  <c:v>07</c:v>
                </c:pt>
                <c:pt idx="28">
                  <c:v>08</c:v>
                </c:pt>
                <c:pt idx="29">
                  <c:v>09</c:v>
                </c:pt>
                <c:pt idx="30">
                  <c:v>10</c:v>
                </c:pt>
                <c:pt idx="31">
                  <c:v>11</c:v>
                </c:pt>
                <c:pt idx="32">
                  <c:v>12</c:v>
                </c:pt>
                <c:pt idx="33">
                  <c:v>13</c:v>
                </c:pt>
                <c:pt idx="34">
                  <c:v>14</c:v>
                </c:pt>
              </c:strCache>
            </c:strRef>
          </c:cat>
          <c:val>
            <c:numRef>
              <c:f>Taul1!$E$2:$E$36</c:f>
              <c:numCache>
                <c:formatCode>General</c:formatCode>
                <c:ptCount val="35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3</c:v>
                </c:pt>
                <c:pt idx="13">
                  <c:v>3</c:v>
                </c:pt>
                <c:pt idx="14">
                  <c:v>5</c:v>
                </c:pt>
                <c:pt idx="15">
                  <c:v>6</c:v>
                </c:pt>
                <c:pt idx="16">
                  <c:v>7</c:v>
                </c:pt>
                <c:pt idx="17">
                  <c:v>8</c:v>
                </c:pt>
                <c:pt idx="18">
                  <c:v>8</c:v>
                </c:pt>
                <c:pt idx="19">
                  <c:v>12</c:v>
                </c:pt>
                <c:pt idx="20">
                  <c:v>15</c:v>
                </c:pt>
                <c:pt idx="21">
                  <c:v>17</c:v>
                </c:pt>
                <c:pt idx="22">
                  <c:v>21</c:v>
                </c:pt>
                <c:pt idx="23">
                  <c:v>22</c:v>
                </c:pt>
                <c:pt idx="24">
                  <c:v>22</c:v>
                </c:pt>
                <c:pt idx="25">
                  <c:v>21</c:v>
                </c:pt>
                <c:pt idx="26">
                  <c:v>21</c:v>
                </c:pt>
                <c:pt idx="27">
                  <c:v>21</c:v>
                </c:pt>
                <c:pt idx="28">
                  <c:v>22</c:v>
                </c:pt>
                <c:pt idx="29">
                  <c:v>24</c:v>
                </c:pt>
                <c:pt idx="30">
                  <c:v>24</c:v>
                </c:pt>
                <c:pt idx="31">
                  <c:v>25</c:v>
                </c:pt>
                <c:pt idx="32">
                  <c:v>25</c:v>
                </c:pt>
                <c:pt idx="33">
                  <c:v>16</c:v>
                </c:pt>
                <c:pt idx="34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19605120"/>
        <c:axId val="120890496"/>
      </c:barChart>
      <c:catAx>
        <c:axId val="11960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890496"/>
        <c:crosses val="autoZero"/>
        <c:auto val="1"/>
        <c:lblAlgn val="ctr"/>
        <c:lblOffset val="100"/>
        <c:noMultiLvlLbl val="0"/>
      </c:catAx>
      <c:valAx>
        <c:axId val="120890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96051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 Yhdistetty kulusuhde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Taul1!$B$2:$B$11</c:f>
              <c:numCache>
                <c:formatCode>General</c:formatCode>
                <c:ptCount val="10"/>
                <c:pt idx="0">
                  <c:v>102</c:v>
                </c:pt>
                <c:pt idx="1">
                  <c:v>101.6</c:v>
                </c:pt>
                <c:pt idx="2">
                  <c:v>98.4</c:v>
                </c:pt>
                <c:pt idx="3">
                  <c:v>99.7</c:v>
                </c:pt>
                <c:pt idx="4">
                  <c:v>97</c:v>
                </c:pt>
                <c:pt idx="5">
                  <c:v>102.1</c:v>
                </c:pt>
                <c:pt idx="6">
                  <c:v>107.2</c:v>
                </c:pt>
                <c:pt idx="7">
                  <c:v>99.2</c:v>
                </c:pt>
                <c:pt idx="8">
                  <c:v>95.6</c:v>
                </c:pt>
                <c:pt idx="9">
                  <c:v>96.9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 Vahinkosuhde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Taul1!$C$2:$C$11</c:f>
              <c:numCache>
                <c:formatCode>General</c:formatCode>
                <c:ptCount val="10"/>
                <c:pt idx="0">
                  <c:v>82.9</c:v>
                </c:pt>
                <c:pt idx="1">
                  <c:v>81.900000000000006</c:v>
                </c:pt>
                <c:pt idx="2">
                  <c:v>78</c:v>
                </c:pt>
                <c:pt idx="3">
                  <c:v>78.8</c:v>
                </c:pt>
                <c:pt idx="4">
                  <c:v>75.900000000000006</c:v>
                </c:pt>
                <c:pt idx="5">
                  <c:v>81.2</c:v>
                </c:pt>
                <c:pt idx="6">
                  <c:v>86.2</c:v>
                </c:pt>
                <c:pt idx="7">
                  <c:v>78.3</c:v>
                </c:pt>
                <c:pt idx="8">
                  <c:v>74.7</c:v>
                </c:pt>
                <c:pt idx="9">
                  <c:v>77.099999999999994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 Liikekulusuhde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Taul1!$D$2:$D$11</c:f>
              <c:numCache>
                <c:formatCode>General</c:formatCode>
                <c:ptCount val="10"/>
                <c:pt idx="0">
                  <c:v>19.100000000000001</c:v>
                </c:pt>
                <c:pt idx="1">
                  <c:v>19.7</c:v>
                </c:pt>
                <c:pt idx="2">
                  <c:v>20.399999999999999</c:v>
                </c:pt>
                <c:pt idx="3">
                  <c:v>20.9</c:v>
                </c:pt>
                <c:pt idx="4">
                  <c:v>21.1</c:v>
                </c:pt>
                <c:pt idx="5">
                  <c:v>20.9</c:v>
                </c:pt>
                <c:pt idx="6">
                  <c:v>21</c:v>
                </c:pt>
                <c:pt idx="7">
                  <c:v>20.8</c:v>
                </c:pt>
                <c:pt idx="8">
                  <c:v>20.9</c:v>
                </c:pt>
                <c:pt idx="9">
                  <c:v>19.8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812032"/>
        <c:axId val="72813568"/>
      </c:lineChart>
      <c:catAx>
        <c:axId val="7281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2813568"/>
        <c:crosses val="autoZero"/>
        <c:auto val="1"/>
        <c:lblAlgn val="ctr"/>
        <c:lblOffset val="100"/>
        <c:noMultiLvlLbl val="0"/>
      </c:catAx>
      <c:valAx>
        <c:axId val="728135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fi-FI" dirty="0" smtClean="0"/>
                  <a:t>%</a:t>
                </a:r>
                <a:endParaRPr lang="fi-FI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28120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Sarake2</c:v>
                </c:pt>
              </c:strCache>
            </c:strRef>
          </c:tx>
          <c:invertIfNegative val="0"/>
          <c:cat>
            <c:strRef>
              <c:f>Taul1!$A$2:$A$13</c:f>
              <c:strCache>
                <c:ptCount val="12"/>
                <c:pt idx="0">
                  <c:v>Palo- ja muu omaisuusvahinko</c:v>
                </c:pt>
                <c:pt idx="1">
                  <c:v>Moottoriajoneuvon vastuu</c:v>
                </c:pt>
                <c:pt idx="2">
                  <c:v>Maa-ajoneuvot</c:v>
                </c:pt>
                <c:pt idx="3">
                  <c:v>Lakisääteinen tapaturma</c:v>
                </c:pt>
                <c:pt idx="4">
                  <c:v>Muu tapaturma ja sairaus</c:v>
                </c:pt>
                <c:pt idx="5">
                  <c:v>Vastuu</c:v>
                </c:pt>
                <c:pt idx="6">
                  <c:v>Meri- ja lentoalukset, kuljetus</c:v>
                </c:pt>
                <c:pt idx="7">
                  <c:v>Oikeusturva</c:v>
                </c:pt>
                <c:pt idx="8">
                  <c:v>Kotimainen jälleenvakuutus</c:v>
                </c:pt>
                <c:pt idx="9">
                  <c:v>Muu ensivakuutus</c:v>
                </c:pt>
                <c:pt idx="10">
                  <c:v>Ulkomainen jälleenvakuutus</c:v>
                </c:pt>
                <c:pt idx="11">
                  <c:v>Luotto ja takaus</c:v>
                </c:pt>
              </c:strCache>
            </c:strRef>
          </c:cat>
          <c:val>
            <c:numRef>
              <c:f>Taul1!$B$2:$B$13</c:f>
              <c:numCache>
                <c:formatCode>General</c:formatCode>
                <c:ptCount val="12"/>
                <c:pt idx="0">
                  <c:v>1002.0748811062651</c:v>
                </c:pt>
                <c:pt idx="1">
                  <c:v>830.6864098302832</c:v>
                </c:pt>
                <c:pt idx="2">
                  <c:v>794.0102723881821</c:v>
                </c:pt>
                <c:pt idx="3">
                  <c:v>589.31252523000001</c:v>
                </c:pt>
                <c:pt idx="4">
                  <c:v>486.86409610203765</c:v>
                </c:pt>
                <c:pt idx="5">
                  <c:v>392.51230036164117</c:v>
                </c:pt>
                <c:pt idx="6">
                  <c:v>128.59365172727703</c:v>
                </c:pt>
                <c:pt idx="7">
                  <c:v>87.172997485893035</c:v>
                </c:pt>
                <c:pt idx="8">
                  <c:v>69.403086030000011</c:v>
                </c:pt>
                <c:pt idx="9">
                  <c:v>66.266024185900363</c:v>
                </c:pt>
                <c:pt idx="10">
                  <c:v>64.869257129999994</c:v>
                </c:pt>
                <c:pt idx="11">
                  <c:v>26.905151352400001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0106496"/>
        <c:axId val="150108032"/>
      </c:barChart>
      <c:catAx>
        <c:axId val="150106496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150108032"/>
        <c:crosses val="autoZero"/>
        <c:auto val="1"/>
        <c:lblAlgn val="ctr"/>
        <c:lblOffset val="100"/>
        <c:noMultiLvlLbl val="0"/>
      </c:catAx>
      <c:valAx>
        <c:axId val="150108032"/>
        <c:scaling>
          <c:orientation val="minMax"/>
          <c:max val="1100"/>
          <c:min val="0"/>
        </c:scaling>
        <c:delete val="0"/>
        <c:axPos val="t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fi-FI" sz="1600" dirty="0" smtClean="0"/>
                  <a:t>Milj. €</a:t>
                </a:r>
                <a:endParaRPr lang="fi-FI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150106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Sarake2</c:v>
                </c:pt>
              </c:strCache>
            </c:strRef>
          </c:tx>
          <c:invertIfNegative val="0"/>
          <c:dLbls>
            <c:numFmt formatCode="0.0\ %" sourceLinked="0"/>
            <c:txPr>
              <a:bodyPr/>
              <a:lstStyle/>
              <a:p>
                <a:pPr>
                  <a:defRPr sz="1600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Taul1!$A$2:$A$10</c:f>
              <c:strCache>
                <c:ptCount val="9"/>
                <c:pt idx="0">
                  <c:v>OP-Pohjola-ryhmä</c:v>
                </c:pt>
                <c:pt idx="1">
                  <c:v>LähiTapiola-ryhmä</c:v>
                </c:pt>
                <c:pt idx="2">
                  <c:v>If-konserni</c:v>
                </c:pt>
                <c:pt idx="3">
                  <c:v>Fennia</c:v>
                </c:pt>
                <c:pt idx="4">
                  <c:v>Pohjantähti</c:v>
                </c:pt>
                <c:pt idx="5">
                  <c:v>Turva</c:v>
                </c:pt>
                <c:pt idx="6">
                  <c:v>Folksam</c:v>
                </c:pt>
                <c:pt idx="7">
                  <c:v>Alandia-bolagen</c:v>
                </c:pt>
                <c:pt idx="8">
                  <c:v>Muut</c:v>
                </c:pt>
              </c:strCache>
            </c:strRef>
          </c:cat>
          <c:val>
            <c:numRef>
              <c:f>Taul1!$B$2:$B$10</c:f>
              <c:numCache>
                <c:formatCode>0.0</c:formatCode>
                <c:ptCount val="9"/>
                <c:pt idx="0">
                  <c:v>0.31721622544392647</c:v>
                </c:pt>
                <c:pt idx="1">
                  <c:v>0.24909562450375378</c:v>
                </c:pt>
                <c:pt idx="2">
                  <c:v>0.24684688894453471</c:v>
                </c:pt>
                <c:pt idx="3">
                  <c:v>9.7909874809748138E-2</c:v>
                </c:pt>
                <c:pt idx="4">
                  <c:v>2.349845199961989E-2</c:v>
                </c:pt>
                <c:pt idx="5">
                  <c:v>2.3126057588305639E-2</c:v>
                </c:pt>
                <c:pt idx="6">
                  <c:v>1.7980678993298329E-2</c:v>
                </c:pt>
                <c:pt idx="7">
                  <c:v>9.8235548991980719E-3</c:v>
                </c:pt>
                <c:pt idx="8">
                  <c:v>1.4502642817614824E-2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2666496"/>
        <c:axId val="84171008"/>
      </c:barChart>
      <c:catAx>
        <c:axId val="72666496"/>
        <c:scaling>
          <c:orientation val="maxMin"/>
        </c:scaling>
        <c:delete val="0"/>
        <c:axPos val="l"/>
        <c:majorTickMark val="none"/>
        <c:minorTickMark val="none"/>
        <c:tickLblPos val="nextTo"/>
        <c:crossAx val="84171008"/>
        <c:crosses val="autoZero"/>
        <c:auto val="1"/>
        <c:lblAlgn val="ctr"/>
        <c:lblOffset val="100"/>
        <c:noMultiLvlLbl val="0"/>
      </c:catAx>
      <c:valAx>
        <c:axId val="84171008"/>
        <c:scaling>
          <c:orientation val="minMax"/>
          <c:max val="0.4"/>
        </c:scaling>
        <c:delete val="1"/>
        <c:axPos val="t"/>
        <c:numFmt formatCode="0" sourceLinked="0"/>
        <c:majorTickMark val="none"/>
        <c:minorTickMark val="none"/>
        <c:tickLblPos val="nextTo"/>
        <c:crossAx val="726664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Säästöhenkivakuutus</c:v>
                </c:pt>
              </c:strCache>
            </c:strRef>
          </c:tx>
          <c:invertIfNegative val="0"/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Taul1!$B$2:$B$11</c:f>
              <c:numCache>
                <c:formatCode>0.0</c:formatCode>
                <c:ptCount val="10"/>
                <c:pt idx="0">
                  <c:v>14.33260511195849</c:v>
                </c:pt>
                <c:pt idx="1">
                  <c:v>15.317664172948612</c:v>
                </c:pt>
                <c:pt idx="2">
                  <c:v>15.625709414727799</c:v>
                </c:pt>
                <c:pt idx="3">
                  <c:v>13.690121531969382</c:v>
                </c:pt>
                <c:pt idx="4">
                  <c:v>14.241135575617019</c:v>
                </c:pt>
                <c:pt idx="5">
                  <c:v>14.585753601221413</c:v>
                </c:pt>
                <c:pt idx="6">
                  <c:v>13.610370303377174</c:v>
                </c:pt>
                <c:pt idx="7">
                  <c:v>14.273486610180282</c:v>
                </c:pt>
                <c:pt idx="8">
                  <c:v>15.575105536186204</c:v>
                </c:pt>
                <c:pt idx="9">
                  <c:v>17.465990534584819</c:v>
                </c:pt>
              </c:numCache>
            </c:numRef>
          </c:val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Yksilöllinen eläkevakuutus</c:v>
                </c:pt>
              </c:strCache>
            </c:strRef>
          </c:tx>
          <c:invertIfNegative val="0"/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Taul1!$C$2:$C$11</c:f>
              <c:numCache>
                <c:formatCode>0.0</c:formatCode>
                <c:ptCount val="10"/>
                <c:pt idx="0">
                  <c:v>7.6171321782015697</c:v>
                </c:pt>
                <c:pt idx="1">
                  <c:v>8.5194954141402484</c:v>
                </c:pt>
                <c:pt idx="2">
                  <c:v>9.2709556338230996</c:v>
                </c:pt>
                <c:pt idx="3">
                  <c:v>8.6978850832107391</c:v>
                </c:pt>
                <c:pt idx="4">
                  <c:v>9.9841881862199191</c:v>
                </c:pt>
                <c:pt idx="5">
                  <c:v>10.891543508455902</c:v>
                </c:pt>
                <c:pt idx="6">
                  <c:v>10.509094194227247</c:v>
                </c:pt>
                <c:pt idx="7">
                  <c:v>10.968659378538936</c:v>
                </c:pt>
                <c:pt idx="8">
                  <c:v>11.503834972817778</c:v>
                </c:pt>
                <c:pt idx="9">
                  <c:v>11.983372291704372</c:v>
                </c:pt>
              </c:numCache>
            </c:numRef>
          </c:val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Ryhmäeläkevakuutus</c:v>
                </c:pt>
              </c:strCache>
            </c:strRef>
          </c:tx>
          <c:invertIfNegative val="0"/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Taul1!$D$2:$D$11</c:f>
              <c:numCache>
                <c:formatCode>0.0</c:formatCode>
                <c:ptCount val="10"/>
                <c:pt idx="0">
                  <c:v>4.1843079999999997</c:v>
                </c:pt>
                <c:pt idx="1">
                  <c:v>4.2955013070000003</c:v>
                </c:pt>
                <c:pt idx="2">
                  <c:v>4.4509234529999997</c:v>
                </c:pt>
                <c:pt idx="3">
                  <c:v>4.6069213245396474</c:v>
                </c:pt>
                <c:pt idx="4">
                  <c:v>4.7675294283900014</c:v>
                </c:pt>
                <c:pt idx="5">
                  <c:v>5.4927245856396487</c:v>
                </c:pt>
                <c:pt idx="6">
                  <c:v>5.5564721102659353</c:v>
                </c:pt>
                <c:pt idx="7">
                  <c:v>5.6603114268796881</c:v>
                </c:pt>
                <c:pt idx="8">
                  <c:v>5.6542246271467542</c:v>
                </c:pt>
                <c:pt idx="9">
                  <c:v>5.7120770987981508</c:v>
                </c:pt>
              </c:numCache>
            </c:numRef>
          </c:val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Kapitalisaatiosopimukset</c:v>
                </c:pt>
              </c:strCache>
            </c:strRef>
          </c:tx>
          <c:invertIfNegative val="0"/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Taul1!$E$2:$E$11</c:f>
              <c:numCache>
                <c:formatCode>0.0</c:formatCode>
                <c:ptCount val="10"/>
                <c:pt idx="0">
                  <c:v>1.090337957598569</c:v>
                </c:pt>
                <c:pt idx="1">
                  <c:v>1.0369520702355004</c:v>
                </c:pt>
                <c:pt idx="2">
                  <c:v>0.87048599999999998</c:v>
                </c:pt>
                <c:pt idx="3">
                  <c:v>0.66603406779999996</c:v>
                </c:pt>
                <c:pt idx="4">
                  <c:v>1.2885272117600002</c:v>
                </c:pt>
                <c:pt idx="5">
                  <c:v>2.1945329703400005</c:v>
                </c:pt>
                <c:pt idx="6">
                  <c:v>2.5294861872100003</c:v>
                </c:pt>
                <c:pt idx="7">
                  <c:v>3.5500125485837293</c:v>
                </c:pt>
                <c:pt idx="8">
                  <c:v>5.5297759483299993</c:v>
                </c:pt>
                <c:pt idx="9">
                  <c:v>7.7173342193799987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9159424"/>
        <c:axId val="119165312"/>
      </c:barChart>
      <c:catAx>
        <c:axId val="119159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9165312"/>
        <c:crosses val="autoZero"/>
        <c:auto val="1"/>
        <c:lblAlgn val="ctr"/>
        <c:lblOffset val="100"/>
        <c:noMultiLvlLbl val="0"/>
      </c:catAx>
      <c:valAx>
        <c:axId val="1191653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fi-FI" dirty="0" smtClean="0"/>
                  <a:t>Mrd. €</a:t>
                </a:r>
                <a:endParaRPr lang="fi-FI" dirty="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1191594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921474588403725"/>
          <c:y val="2.9841258177508705E-2"/>
          <c:w val="0.58596086852779761"/>
          <c:h val="0.940317483644982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Maksutulosta</c:v>
                </c:pt>
              </c:strCache>
            </c:strRef>
          </c:tx>
          <c:invertIfNegative val="0"/>
          <c:dLbls>
            <c:numFmt formatCode="0.0\ 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Taul1!$A$2:$A$8</c:f>
              <c:strCache>
                <c:ptCount val="7"/>
                <c:pt idx="0">
                  <c:v>Nordea Henkivakuutus</c:v>
                </c:pt>
                <c:pt idx="2">
                  <c:v>OP-Pohjola-ryhmän henkivakuutusyhtiöt</c:v>
                </c:pt>
                <c:pt idx="4">
                  <c:v>Mandatum Life + Kaleva</c:v>
                </c:pt>
                <c:pt idx="6">
                  <c:v>Muut</c:v>
                </c:pt>
              </c:strCache>
            </c:strRef>
          </c:cat>
          <c:val>
            <c:numRef>
              <c:f>Taul1!$B$2:$B$8</c:f>
              <c:numCache>
                <c:formatCode>General</c:formatCode>
                <c:ptCount val="7"/>
                <c:pt idx="0" formatCode="0.00%">
                  <c:v>0.42399999999999999</c:v>
                </c:pt>
                <c:pt idx="2" formatCode="0.00%">
                  <c:v>0.22800000000000001</c:v>
                </c:pt>
                <c:pt idx="4" formatCode="0.00%">
                  <c:v>0.19</c:v>
                </c:pt>
                <c:pt idx="6" formatCode="0.00%">
                  <c:v>0.159</c:v>
                </c:pt>
              </c:numCache>
            </c:numRef>
          </c:val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Vakuutussäästöistä</c:v>
                </c:pt>
              </c:strCache>
            </c:strRef>
          </c:tx>
          <c:invertIfNegative val="0"/>
          <c:dLbls>
            <c:numFmt formatCode="0.0\ 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Taul1!$A$2:$A$8</c:f>
              <c:strCache>
                <c:ptCount val="7"/>
                <c:pt idx="0">
                  <c:v>Nordea Henkivakuutus</c:v>
                </c:pt>
                <c:pt idx="2">
                  <c:v>OP-Pohjola-ryhmän henkivakuutusyhtiöt</c:v>
                </c:pt>
                <c:pt idx="4">
                  <c:v>Mandatum Life + Kaleva</c:v>
                </c:pt>
                <c:pt idx="6">
                  <c:v>Muut</c:v>
                </c:pt>
              </c:strCache>
            </c:strRef>
          </c:cat>
          <c:val>
            <c:numRef>
              <c:f>Taul1!$C$2:$C$8</c:f>
              <c:numCache>
                <c:formatCode>General</c:formatCode>
                <c:ptCount val="7"/>
                <c:pt idx="0" formatCode="0.00%">
                  <c:v>0.313</c:v>
                </c:pt>
                <c:pt idx="2" formatCode="0.00%">
                  <c:v>0.247</c:v>
                </c:pt>
                <c:pt idx="4" formatCode="0.00%">
                  <c:v>0.23300000000000001</c:v>
                </c:pt>
                <c:pt idx="6" formatCode="0.00%">
                  <c:v>0.20699999999999999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81084800"/>
        <c:axId val="81086336"/>
      </c:barChart>
      <c:catAx>
        <c:axId val="81084800"/>
        <c:scaling>
          <c:orientation val="maxMin"/>
        </c:scaling>
        <c:delete val="0"/>
        <c:axPos val="l"/>
        <c:majorTickMark val="out"/>
        <c:minorTickMark val="none"/>
        <c:tickLblPos val="nextTo"/>
        <c:crossAx val="81086336"/>
        <c:crosses val="autoZero"/>
        <c:auto val="1"/>
        <c:lblAlgn val="ctr"/>
        <c:lblOffset val="100"/>
        <c:noMultiLvlLbl val="0"/>
      </c:catAx>
      <c:valAx>
        <c:axId val="81086336"/>
        <c:scaling>
          <c:orientation val="minMax"/>
        </c:scaling>
        <c:delete val="1"/>
        <c:axPos val="t"/>
        <c:numFmt formatCode="0.00%" sourceLinked="1"/>
        <c:majorTickMark val="out"/>
        <c:minorTickMark val="none"/>
        <c:tickLblPos val="nextTo"/>
        <c:crossAx val="8108480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2244834168456218"/>
          <c:y val="0.40258484679280171"/>
          <c:w val="0.2730062037699833"/>
          <c:h val="0.14057347336438078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Oma pääoma</c:v>
                </c:pt>
              </c:strCache>
            </c:strRef>
          </c:tx>
          <c:invertIfNegative val="0"/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Taul1!$B$2:$B$11</c:f>
              <c:numCache>
                <c:formatCode>General</c:formatCode>
                <c:ptCount val="10"/>
                <c:pt idx="0">
                  <c:v>271</c:v>
                </c:pt>
                <c:pt idx="1">
                  <c:v>294</c:v>
                </c:pt>
                <c:pt idx="2">
                  <c:v>308</c:v>
                </c:pt>
                <c:pt idx="3">
                  <c:v>323</c:v>
                </c:pt>
                <c:pt idx="4">
                  <c:v>332</c:v>
                </c:pt>
                <c:pt idx="5">
                  <c:v>344</c:v>
                </c:pt>
                <c:pt idx="6">
                  <c:v>333</c:v>
                </c:pt>
                <c:pt idx="7">
                  <c:v>345</c:v>
                </c:pt>
                <c:pt idx="8">
                  <c:v>357</c:v>
                </c:pt>
                <c:pt idx="9">
                  <c:v>374</c:v>
                </c:pt>
              </c:numCache>
            </c:numRef>
          </c:val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Osittamaton lisävakuutusvastuu </c:v>
                </c:pt>
              </c:strCache>
            </c:strRef>
          </c:tx>
          <c:invertIfNegative val="0"/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Taul1!$C$2:$C$11</c:f>
              <c:numCache>
                <c:formatCode>General</c:formatCode>
                <c:ptCount val="10"/>
                <c:pt idx="0">
                  <c:v>7722</c:v>
                </c:pt>
                <c:pt idx="1">
                  <c:v>8891</c:v>
                </c:pt>
                <c:pt idx="2">
                  <c:v>9525</c:v>
                </c:pt>
                <c:pt idx="3">
                  <c:v>3389</c:v>
                </c:pt>
                <c:pt idx="4">
                  <c:v>5135</c:v>
                </c:pt>
                <c:pt idx="5">
                  <c:v>5058</c:v>
                </c:pt>
                <c:pt idx="6">
                  <c:v>2957</c:v>
                </c:pt>
                <c:pt idx="7">
                  <c:v>2674</c:v>
                </c:pt>
                <c:pt idx="8">
                  <c:v>2715</c:v>
                </c:pt>
                <c:pt idx="9">
                  <c:v>2264</c:v>
                </c:pt>
              </c:numCache>
            </c:numRef>
          </c:val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Arvostuserot ja muut erät</c:v>
                </c:pt>
              </c:strCache>
            </c:strRef>
          </c:tx>
          <c:invertIfNegative val="0"/>
          <c:cat>
            <c:numRef>
              <c:f>Taul1!$A$2:$A$11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Taul1!$D$2:$D$11</c:f>
              <c:numCache>
                <c:formatCode>General</c:formatCode>
                <c:ptCount val="10"/>
                <c:pt idx="0">
                  <c:v>6775</c:v>
                </c:pt>
                <c:pt idx="1">
                  <c:v>7918</c:v>
                </c:pt>
                <c:pt idx="2">
                  <c:v>7830</c:v>
                </c:pt>
                <c:pt idx="3">
                  <c:v>5246</c:v>
                </c:pt>
                <c:pt idx="4">
                  <c:v>9215</c:v>
                </c:pt>
                <c:pt idx="5">
                  <c:v>14015</c:v>
                </c:pt>
                <c:pt idx="6">
                  <c:v>11816</c:v>
                </c:pt>
                <c:pt idx="7">
                  <c:v>15545</c:v>
                </c:pt>
                <c:pt idx="8">
                  <c:v>18367</c:v>
                </c:pt>
                <c:pt idx="9">
                  <c:v>21147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5446016"/>
        <c:axId val="116597888"/>
      </c:barChart>
      <c:catAx>
        <c:axId val="85446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116597888"/>
        <c:crosses val="autoZero"/>
        <c:auto val="1"/>
        <c:lblAlgn val="ctr"/>
        <c:lblOffset val="100"/>
        <c:noMultiLvlLbl val="0"/>
      </c:catAx>
      <c:valAx>
        <c:axId val="1165978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fi-FI" dirty="0" smtClean="0"/>
                  <a:t>Mrd. €</a:t>
                </a:r>
                <a:endParaRPr lang="fi-FI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5446016"/>
        <c:crosses val="autoZero"/>
        <c:crossBetween val="between"/>
        <c:dispUnits>
          <c:builtInUnit val="thousands"/>
        </c:dispUnits>
      </c:valAx>
    </c:plotArea>
    <c:legend>
      <c:legendPos val="r"/>
      <c:layout>
        <c:manualLayout>
          <c:xMode val="edge"/>
          <c:yMode val="edge"/>
          <c:x val="0.6982436172751133"/>
          <c:y val="0.61460064140549087"/>
          <c:w val="0.2866048675733715"/>
          <c:h val="0.372628669595911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isalt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381000" y="1340768"/>
            <a:ext cx="83820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Otsikon paikkamerkki 1"/>
          <p:cNvSpPr>
            <a:spLocks noGrp="1"/>
          </p:cNvSpPr>
          <p:nvPr>
            <p:ph type="title"/>
          </p:nvPr>
        </p:nvSpPr>
        <p:spPr>
          <a:xfrm>
            <a:off x="32400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orakulmio 2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i-FI">
              <a:solidFill>
                <a:srgbClr val="FFFFFF"/>
              </a:solidFill>
            </a:endParaRP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8" name="Suorakulmio 7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67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Etu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76600" y="1524000"/>
            <a:ext cx="5257800" cy="2076451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4000"/>
              </a:lnSpc>
              <a:spcAft>
                <a:spcPts val="0"/>
              </a:spcAft>
              <a:defRPr sz="3600" b="1" i="0" cap="all" baseline="0">
                <a:solidFill>
                  <a:schemeClr val="bg1"/>
                </a:solidFill>
                <a:latin typeface="Arial Bold"/>
                <a:cs typeface="Arial Bold"/>
              </a:defRPr>
            </a:lvl1pPr>
          </a:lstStyle>
          <a:p>
            <a:r>
              <a:rPr lang="fi-FI"/>
              <a:t>OTSIKKO</a:t>
            </a:r>
            <a:br>
              <a:rPr lang="fi-FI"/>
            </a:br>
            <a:r>
              <a:rPr lang="fi-FI"/>
              <a:t>TÄHÄN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Nimi, titteli</a:t>
            </a:r>
          </a:p>
          <a:p>
            <a:r>
              <a:rPr lang="fi-FI"/>
              <a:t>Paikka</a:t>
            </a:r>
          </a:p>
          <a:p>
            <a:r>
              <a:rPr lang="fi-FI"/>
              <a:t>Päivämäärä, aika</a:t>
            </a:r>
          </a:p>
        </p:txBody>
      </p:sp>
      <p:sp>
        <p:nvSpPr>
          <p:cNvPr id="4" name="Suorakulmio 3"/>
          <p:cNvSpPr/>
          <p:nvPr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1666303" cy="612000"/>
          </a:xfrm>
          <a:prstGeom prst="rect">
            <a:avLst/>
          </a:prstGeom>
        </p:spPr>
      </p:pic>
      <p:sp>
        <p:nvSpPr>
          <p:cNvPr id="7" name="Suorakulmio 6"/>
          <p:cNvSpPr/>
          <p:nvPr userDrawn="1"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8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166630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560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isalt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381000" y="1340768"/>
            <a:ext cx="83820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Otsikon paikkamerkki 1"/>
          <p:cNvSpPr>
            <a:spLocks noGrp="1"/>
          </p:cNvSpPr>
          <p:nvPr>
            <p:ph type="title"/>
          </p:nvPr>
        </p:nvSpPr>
        <p:spPr>
          <a:xfrm>
            <a:off x="32400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orakulmio 2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i-FI">
              <a:solidFill>
                <a:srgbClr val="FFFFFF"/>
              </a:solidFill>
            </a:endParaRP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8" name="Suorakulmio 7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08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raaf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381000" y="5712296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Suorakulmio 11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i-FI">
              <a:solidFill>
                <a:srgbClr val="FFFFFF"/>
              </a:solidFill>
            </a:endParaRP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9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5600" y="6459379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fld id="{89120417-C1C7-4801-8E1C-70EFB633E335}" type="slidenum">
              <a:rPr lang="fi-FI" sz="1000" b="1">
                <a:solidFill>
                  <a:srgbClr val="01B2E5"/>
                </a:solidFill>
              </a:rPr>
              <a:pPr defTabSz="457200"/>
              <a:t>‹#›</a:t>
            </a:fld>
            <a:endParaRPr lang="fi-FI" sz="1000" b="1" dirty="0">
              <a:solidFill>
                <a:srgbClr val="01B2E5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81000" y="1339200"/>
            <a:ext cx="8382000" cy="468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 defTabSz="457200">
              <a:defRPr/>
            </a:pPr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052" y="6069505"/>
            <a:ext cx="419682" cy="576000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23850" y="90000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42923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600" b="1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842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6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55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6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429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395AA8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842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5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5600" y="6459379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fld id="{89120417-C1C7-4801-8E1C-70EFB633E335}" type="slidenum">
              <a:rPr lang="fi-FI" sz="1000" b="1">
                <a:solidFill>
                  <a:srgbClr val="01B2E5"/>
                </a:solidFill>
              </a:rPr>
              <a:pPr defTabSz="457200"/>
              <a:t>‹#›</a:t>
            </a:fld>
            <a:endParaRPr lang="fi-FI" sz="1000" b="1" dirty="0">
              <a:solidFill>
                <a:srgbClr val="01B2E5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81000" y="1339200"/>
            <a:ext cx="8382000" cy="468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 defTabSz="457200">
              <a:defRPr/>
            </a:pPr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052" y="6069505"/>
            <a:ext cx="419682" cy="576000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23850" y="90000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5756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600" b="1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842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6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55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6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429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395AA8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842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5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Vakuutusyhtiöt suomessa 2014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Julkaisun kuvat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97252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2"/>
          </p:nvPr>
        </p:nvSpPr>
        <p:spPr>
          <a:xfrm>
            <a:off x="381000" y="6000328"/>
            <a:ext cx="8382000" cy="381000"/>
          </a:xfrm>
        </p:spPr>
        <p:txBody>
          <a:bodyPr/>
          <a:lstStyle/>
          <a:p>
            <a:r>
              <a:rPr lang="fi-FI" dirty="0" smtClean="0"/>
              <a:t>** 2005 – 2012 toimintapääoma</a:t>
            </a:r>
            <a:endParaRPr lang="fi-FI" dirty="0"/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171200804"/>
              </p:ext>
            </p:extLst>
          </p:nvPr>
        </p:nvGraphicFramePr>
        <p:xfrm>
          <a:off x="381000" y="1339850"/>
          <a:ext cx="8382000" cy="4681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100" dirty="0" smtClean="0"/>
              <a:t>Vakavaraisuuspääoman** kehitys työeläkeyhtiöissä</a:t>
            </a:r>
            <a:endParaRPr lang="fi-FI" sz="2100" dirty="0"/>
          </a:p>
        </p:txBody>
      </p:sp>
      <p:sp>
        <p:nvSpPr>
          <p:cNvPr id="7" name="Tekstikehys 15"/>
          <p:cNvSpPr txBox="1"/>
          <p:nvPr/>
        </p:nvSpPr>
        <p:spPr bwMode="auto">
          <a:xfrm>
            <a:off x="1259632" y="1268760"/>
            <a:ext cx="6319166" cy="3139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</a:rPr>
              <a:t>* </a:t>
            </a:r>
            <a:r>
              <a:rPr lang="en-US" sz="1200" dirty="0" err="1">
                <a:solidFill>
                  <a:srgbClr val="000000"/>
                </a:solidFill>
              </a:rPr>
              <a:t>Vakavaraisuuspääoma</a:t>
            </a:r>
            <a:r>
              <a:rPr lang="en-US" sz="1200" dirty="0">
                <a:solidFill>
                  <a:srgbClr val="000000"/>
                </a:solidFill>
              </a:rPr>
              <a:t>** % </a:t>
            </a:r>
            <a:r>
              <a:rPr lang="en-US" sz="1200" dirty="0" err="1">
                <a:solidFill>
                  <a:srgbClr val="000000"/>
                </a:solidFill>
              </a:rPr>
              <a:t>vakavaraisuusrajan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err="1">
                <a:solidFill>
                  <a:srgbClr val="000000"/>
                </a:solidFill>
              </a:rPr>
              <a:t>laskennassa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err="1">
                <a:solidFill>
                  <a:srgbClr val="000000"/>
                </a:solidFill>
              </a:rPr>
              <a:t>käytettävästä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err="1">
                <a:solidFill>
                  <a:srgbClr val="000000"/>
                </a:solidFill>
              </a:rPr>
              <a:t>vastuuvelasta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242542" y="1960838"/>
            <a:ext cx="786537" cy="153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15000"/>
              </a:spcAft>
            </a:pPr>
            <a:r>
              <a:rPr lang="en-US" sz="1000" dirty="0">
                <a:solidFill>
                  <a:srgbClr val="000000"/>
                </a:solidFill>
              </a:rPr>
              <a:t>*28%   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331640" y="3040228"/>
            <a:ext cx="698936" cy="1242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15000"/>
              </a:spcAft>
            </a:pPr>
            <a:r>
              <a:rPr lang="en-US" sz="1000" dirty="0">
                <a:solidFill>
                  <a:srgbClr val="000000"/>
                </a:solidFill>
              </a:rPr>
              <a:t>*28%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831482" y="2651528"/>
            <a:ext cx="698936" cy="1242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15000"/>
              </a:spcAft>
            </a:pPr>
            <a:r>
              <a:rPr lang="en-US" sz="1000" dirty="0">
                <a:solidFill>
                  <a:srgbClr val="000000"/>
                </a:solidFill>
              </a:rPr>
              <a:t>*31%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325499" y="2568081"/>
            <a:ext cx="698937" cy="1242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15000"/>
              </a:spcAft>
            </a:pPr>
            <a:r>
              <a:rPr lang="en-US" sz="1000" dirty="0">
                <a:solidFill>
                  <a:srgbClr val="000000"/>
                </a:solidFill>
              </a:rPr>
              <a:t>*30%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799152" y="2280363"/>
            <a:ext cx="698936" cy="153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15000"/>
              </a:spcAft>
            </a:pPr>
            <a:r>
              <a:rPr lang="en-US" sz="1000" dirty="0">
                <a:solidFill>
                  <a:srgbClr val="000000"/>
                </a:solidFill>
              </a:rPr>
              <a:t>*29%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4288616" y="2976638"/>
            <a:ext cx="576407" cy="153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15000"/>
              </a:spcAft>
            </a:pPr>
            <a:r>
              <a:rPr lang="en-US" sz="1000" dirty="0">
                <a:solidFill>
                  <a:srgbClr val="000000"/>
                </a:solidFill>
              </a:rPr>
              <a:t>*22%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4757219" y="2418874"/>
            <a:ext cx="576407" cy="153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15000"/>
              </a:spcAft>
            </a:pPr>
            <a:r>
              <a:rPr lang="en-US" sz="1000" dirty="0">
                <a:solidFill>
                  <a:srgbClr val="000000"/>
                </a:solidFill>
              </a:rPr>
              <a:t>*26%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5745271" y="1565758"/>
            <a:ext cx="698937" cy="153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15000"/>
              </a:spcAft>
            </a:pPr>
            <a:r>
              <a:rPr lang="en-US" sz="1000" dirty="0">
                <a:solidFill>
                  <a:srgbClr val="000000"/>
                </a:solidFill>
              </a:rPr>
              <a:t>*30%   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2811242" y="3994922"/>
            <a:ext cx="698937" cy="1242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15000"/>
              </a:spcAft>
            </a:pPr>
            <a:r>
              <a:rPr lang="en-US" sz="1000" dirty="0">
                <a:solidFill>
                  <a:srgbClr val="000000"/>
                </a:solidFill>
              </a:rPr>
              <a:t>*15%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3285778" y="3054841"/>
            <a:ext cx="698937" cy="153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15000"/>
              </a:spcAft>
            </a:pPr>
            <a:r>
              <a:rPr lang="en-US" sz="1000" dirty="0">
                <a:solidFill>
                  <a:srgbClr val="000000"/>
                </a:solidFill>
              </a:rPr>
              <a:t>*23%</a:t>
            </a:r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045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fi-FI" dirty="0"/>
              <a:t>Vakuutusmaksutulo yhteensä </a:t>
            </a:r>
            <a:r>
              <a:rPr lang="fi-FI" dirty="0" smtClean="0"/>
              <a:t>12,7 </a:t>
            </a:r>
            <a:r>
              <a:rPr lang="fi-FI" dirty="0" err="1"/>
              <a:t>mrd.€</a:t>
            </a:r>
            <a:r>
              <a:rPr lang="fi-FI" dirty="0"/>
              <a:t> </a:t>
            </a: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91644963"/>
              </p:ext>
            </p:extLst>
          </p:nvPr>
        </p:nvGraphicFramePr>
        <p:xfrm>
          <a:off x="381000" y="1339850"/>
          <a:ext cx="83820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Työeläkevakuutuksen markkinaosuudet </a:t>
            </a:r>
            <a:r>
              <a:rPr lang="fi-FI" sz="2400" dirty="0" smtClean="0"/>
              <a:t>2014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135125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798133478"/>
              </p:ext>
            </p:extLst>
          </p:nvPr>
        </p:nvGraphicFramePr>
        <p:xfrm>
          <a:off x="381000" y="1341438"/>
          <a:ext cx="8382000" cy="468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2200" dirty="0"/>
              <a:t>Vakuutusyhtiöiden sijoitusten </a:t>
            </a:r>
            <a:r>
              <a:rPr lang="fi-FI" sz="2200" dirty="0" smtClean="0"/>
              <a:t>kehitys </a:t>
            </a:r>
            <a:r>
              <a:rPr lang="fi-FI" sz="2000" dirty="0"/>
              <a:t/>
            </a:r>
            <a:br>
              <a:rPr lang="fi-FI" sz="2000" dirty="0"/>
            </a:br>
            <a:r>
              <a:rPr lang="fi-FI" sz="1800" dirty="0"/>
              <a:t>käyvin arvoin</a:t>
            </a:r>
          </a:p>
        </p:txBody>
      </p:sp>
    </p:spTree>
    <p:extLst>
      <p:ext uri="{BB962C8B-B14F-4D97-AF65-F5344CB8AC3E}">
        <p14:creationId xmlns:p14="http://schemas.microsoft.com/office/powerpoint/2010/main" val="3879688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Sisällön paikkamerkki 8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035409455"/>
              </p:ext>
            </p:extLst>
          </p:nvPr>
        </p:nvGraphicFramePr>
        <p:xfrm>
          <a:off x="381000" y="1339850"/>
          <a:ext cx="83820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2000" dirty="0"/>
              <a:t>Sijoitustoiminnan nettotuotto käyvin </a:t>
            </a:r>
            <a:r>
              <a:rPr lang="fi-FI" sz="2000" dirty="0" smtClean="0"/>
              <a:t>arvoin</a:t>
            </a:r>
            <a:r>
              <a:rPr lang="fi-FI" sz="2000" dirty="0"/>
              <a:t/>
            </a:r>
            <a:br>
              <a:rPr lang="fi-FI" sz="2000" dirty="0"/>
            </a:br>
            <a:r>
              <a:rPr lang="fi-FI" sz="1800" dirty="0"/>
              <a:t>% sitoutuneesta </a:t>
            </a:r>
            <a:r>
              <a:rPr lang="fi-FI" sz="1800" dirty="0" smtClean="0"/>
              <a:t>pääomasta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22051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571001403"/>
              </p:ext>
            </p:extLst>
          </p:nvPr>
        </p:nvGraphicFramePr>
        <p:xfrm>
          <a:off x="381000" y="1341438"/>
          <a:ext cx="8382000" cy="468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Vakuutusyhtiöiden maksamat </a:t>
            </a:r>
            <a:r>
              <a:rPr lang="fi-FI" dirty="0" smtClean="0"/>
              <a:t>korvaukset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70016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260453482"/>
              </p:ext>
            </p:extLst>
          </p:nvPr>
        </p:nvGraphicFramePr>
        <p:xfrm>
          <a:off x="381000" y="1341438"/>
          <a:ext cx="8382000" cy="468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Vakuutusmaksutulon </a:t>
            </a:r>
            <a:r>
              <a:rPr lang="fi-FI" dirty="0" smtClean="0"/>
              <a:t>jakauma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0829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967664866"/>
              </p:ext>
            </p:extLst>
          </p:nvPr>
        </p:nvGraphicFramePr>
        <p:xfrm>
          <a:off x="381000" y="1341438"/>
          <a:ext cx="8382000" cy="468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Vakuutusyhtiöiden lukumäärä </a:t>
            </a:r>
            <a:r>
              <a:rPr lang="fi-FI" sz="2400" dirty="0" smtClean="0"/>
              <a:t>Suomessa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93714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4124190875"/>
              </p:ext>
            </p:extLst>
          </p:nvPr>
        </p:nvGraphicFramePr>
        <p:xfrm>
          <a:off x="381000" y="1341438"/>
          <a:ext cx="8382000" cy="468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Vahinkovakuutuksen </a:t>
            </a:r>
            <a:r>
              <a:rPr lang="fi-FI" dirty="0" smtClean="0"/>
              <a:t>kulusuhteet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11393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2"/>
          </p:nvPr>
        </p:nvSpPr>
        <p:spPr>
          <a:xfrm>
            <a:off x="381000" y="6021288"/>
            <a:ext cx="8382000" cy="381000"/>
          </a:xfrm>
        </p:spPr>
        <p:txBody>
          <a:bodyPr/>
          <a:lstStyle/>
          <a:p>
            <a:r>
              <a:rPr lang="fi-FI" dirty="0" smtClean="0"/>
              <a:t>Vakuutusmaksutulo </a:t>
            </a:r>
            <a:r>
              <a:rPr lang="fi-FI" dirty="0"/>
              <a:t>yhteensä </a:t>
            </a:r>
            <a:r>
              <a:rPr lang="fi-FI" dirty="0" smtClean="0"/>
              <a:t>4 539 </a:t>
            </a:r>
            <a:r>
              <a:rPr lang="fi-FI" dirty="0" err="1"/>
              <a:t>milj.€</a:t>
            </a:r>
            <a:r>
              <a:rPr lang="fi-FI" dirty="0"/>
              <a:t> </a:t>
            </a: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383178621"/>
              </p:ext>
            </p:extLst>
          </p:nvPr>
        </p:nvGraphicFramePr>
        <p:xfrm>
          <a:off x="381000" y="1196752"/>
          <a:ext cx="83820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200" dirty="0"/>
              <a:t>Vahinkovakuutuksen maksutulon jakauma </a:t>
            </a:r>
            <a:r>
              <a:rPr lang="fi-FI" sz="2200" dirty="0" smtClean="0"/>
              <a:t>2014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99009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2"/>
          </p:nvPr>
        </p:nvSpPr>
        <p:spPr>
          <a:xfrm>
            <a:off x="381000" y="6093296"/>
            <a:ext cx="8382000" cy="381000"/>
          </a:xfrm>
        </p:spPr>
        <p:txBody>
          <a:bodyPr/>
          <a:lstStyle/>
          <a:p>
            <a:r>
              <a:rPr lang="fi-FI" dirty="0"/>
              <a:t>Kotimaisen ensivakuutuksen vakuutusmaksutulo yhteensä </a:t>
            </a:r>
            <a:r>
              <a:rPr lang="fi-FI" dirty="0" smtClean="0"/>
              <a:t>4 388 </a:t>
            </a:r>
            <a:r>
              <a:rPr lang="fi-FI" dirty="0" err="1"/>
              <a:t>milj.€</a:t>
            </a:r>
            <a:endParaRPr lang="fi-FI" dirty="0"/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773294556"/>
              </p:ext>
            </p:extLst>
          </p:nvPr>
        </p:nvGraphicFramePr>
        <p:xfrm>
          <a:off x="381000" y="1339850"/>
          <a:ext cx="8382000" cy="4681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2400" dirty="0"/>
              <a:t>Vahinkovakuutuksen markkinaosuudet </a:t>
            </a:r>
            <a:r>
              <a:rPr lang="fi-FI" sz="2400" dirty="0" smtClean="0"/>
              <a:t>2014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318465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950484841"/>
              </p:ext>
            </p:extLst>
          </p:nvPr>
        </p:nvGraphicFramePr>
        <p:xfrm>
          <a:off x="381000" y="1341438"/>
          <a:ext cx="8382000" cy="468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300" dirty="0"/>
              <a:t>Henkivakuutuksen vakuutussäästöt </a:t>
            </a:r>
            <a:r>
              <a:rPr lang="fi-FI" sz="2300" dirty="0" smtClean="0"/>
              <a:t> 2005 </a:t>
            </a:r>
            <a:r>
              <a:rPr lang="fi-FI" sz="2300" dirty="0"/>
              <a:t>– </a:t>
            </a:r>
            <a:r>
              <a:rPr lang="fi-FI" sz="2300" dirty="0" smtClean="0"/>
              <a:t>2014</a:t>
            </a:r>
            <a:endParaRPr lang="fi-FI" sz="2300" dirty="0"/>
          </a:p>
        </p:txBody>
      </p:sp>
    </p:spTree>
    <p:extLst>
      <p:ext uri="{BB962C8B-B14F-4D97-AF65-F5344CB8AC3E}">
        <p14:creationId xmlns:p14="http://schemas.microsoft.com/office/powerpoint/2010/main" val="1404308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42740353"/>
              </p:ext>
            </p:extLst>
          </p:nvPr>
        </p:nvGraphicFramePr>
        <p:xfrm>
          <a:off x="381000" y="1339850"/>
          <a:ext cx="8382000" cy="4681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Henkivakuutuksen markkinaosuudet </a:t>
            </a:r>
            <a:r>
              <a:rPr lang="fi-FI" sz="2400" dirty="0" smtClean="0"/>
              <a:t>2014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727814775"/>
      </p:ext>
    </p:extLst>
  </p:cSld>
  <p:clrMapOvr>
    <a:masterClrMapping/>
  </p:clrMapOvr>
</p:sld>
</file>

<file path=ppt/theme/theme1.xml><?xml version="1.0" encoding="utf-8"?>
<a:theme xmlns:a="http://schemas.openxmlformats.org/drawingml/2006/main" name="FK esitysmalli">
  <a:themeElements>
    <a:clrScheme name="FK-VÄRIT_1303-2012">
      <a:dk1>
        <a:srgbClr val="333333"/>
      </a:dk1>
      <a:lt1>
        <a:srgbClr val="FFFFFF"/>
      </a:lt1>
      <a:dk2>
        <a:srgbClr val="7F7E82"/>
      </a:dk2>
      <a:lt2>
        <a:srgbClr val="BBB1A5"/>
      </a:lt2>
      <a:accent1>
        <a:srgbClr val="01B2E5"/>
      </a:accent1>
      <a:accent2>
        <a:srgbClr val="C15086"/>
      </a:accent2>
      <a:accent3>
        <a:srgbClr val="395AA8"/>
      </a:accent3>
      <a:accent4>
        <a:srgbClr val="FDB930"/>
      </a:accent4>
      <a:accent5>
        <a:srgbClr val="8DCED2"/>
      </a:accent5>
      <a:accent6>
        <a:srgbClr val="F79646"/>
      </a:accent6>
      <a:hlink>
        <a:srgbClr val="395AA8"/>
      </a:hlink>
      <a:folHlink>
        <a:srgbClr val="01B2E5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FK esitysmalli">
  <a:themeElements>
    <a:clrScheme name="FK-VÄRIT_1303-2012">
      <a:dk1>
        <a:srgbClr val="333333"/>
      </a:dk1>
      <a:lt1>
        <a:srgbClr val="FFFFFF"/>
      </a:lt1>
      <a:dk2>
        <a:srgbClr val="7F7E82"/>
      </a:dk2>
      <a:lt2>
        <a:srgbClr val="BBB1A5"/>
      </a:lt2>
      <a:accent1>
        <a:srgbClr val="01B2E5"/>
      </a:accent1>
      <a:accent2>
        <a:srgbClr val="C15086"/>
      </a:accent2>
      <a:accent3>
        <a:srgbClr val="395AA8"/>
      </a:accent3>
      <a:accent4>
        <a:srgbClr val="FDB930"/>
      </a:accent4>
      <a:accent5>
        <a:srgbClr val="8DCED2"/>
      </a:accent5>
      <a:accent6>
        <a:srgbClr val="F79646"/>
      </a:accent6>
      <a:hlink>
        <a:srgbClr val="395AA8"/>
      </a:hlink>
      <a:folHlink>
        <a:srgbClr val="01B2E5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f7baa18-e8c3-4a96-b5df-b125792204c2">
      <Value>25</Value>
      <Value>78</Value>
    </TaxCatchAll>
    <FKLanguage xmlns="879095ad-9298-46b1-abb4-88acdd8ab572">Suomi</FKLanguage>
    <TaxKeywordTaxHTField xmlns="3f7baa18-e8c3-4a96-b5df-b125792204c2">
      <Terms xmlns="http://schemas.microsoft.com/office/infopath/2007/PartnerControls"/>
    </TaxKeywordTaxHTField>
    <FKPublishDate xmlns="879095ad-9298-46b1-abb4-88acdd8ab572">2015-04-26T21:00:00+00:00</FKPublishDate>
    <h91f5f5c8ce94f5ebd3ee7c0d8a6ec47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vakuutus</TermName>
          <TermId xmlns="http://schemas.microsoft.com/office/infopath/2007/PartnerControls">d435bfef-5764-4d80-921f-a0afc585a587</TermId>
        </TermInfo>
      </Terms>
    </h91f5f5c8ce94f5ebd3ee7c0d8a6ec47>
    <p37d2282c7114a85bbb1d37773b53136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diaesitys</TermName>
          <TermId xmlns="http://schemas.microsoft.com/office/infopath/2007/PartnerControls">fc209ee7-fe67-4bc6-a4f4-93f5714eb903</TermId>
        </TermInfo>
      </Terms>
    </p37d2282c7114a85bbb1d37773b53136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11B1C403DFD4524B75DA0610032A3AC00E912CE7E68B90F41A09C6F4CA406ACCC" ma:contentTypeVersion="37" ma:contentTypeDescription="Luo uusi asiakirja." ma:contentTypeScope="" ma:versionID="50c718eb97e1e7f0081fe39912381af5">
  <xsd:schema xmlns:xsd="http://www.w3.org/2001/XMLSchema" xmlns:xs="http://www.w3.org/2001/XMLSchema" xmlns:p="http://schemas.microsoft.com/office/2006/metadata/properties" xmlns:ns2="30cc9ae6-eaf9-405e-9576-3522e3851cf9" xmlns:ns3="c75ee646-ea04-4f20-bc3f-7bc06c32b2f8" xmlns:ns4="bc268a9e-ab94-4061-b089-7d438da856c6" targetNamespace="http://schemas.microsoft.com/office/2006/metadata/properties" ma:root="true" ma:fieldsID="1a65c15635785708e2d2a67f8c477494" ns2:_="" ns3:_="" ns4:_="">
    <xsd:import namespace="30cc9ae6-eaf9-405e-9576-3522e3851cf9"/>
    <xsd:import namespace="c75ee646-ea04-4f20-bc3f-7bc06c32b2f8"/>
    <xsd:import namespace="bc268a9e-ab94-4061-b089-7d438da856c6"/>
    <xsd:element name="properties">
      <xsd:complexType>
        <xsd:sequence>
          <xsd:element name="documentManagement">
            <xsd:complexType>
              <xsd:all>
                <xsd:element ref="ns2:C_x0020_FK_x0020_vastuuhenkilö" minOccurs="0"/>
                <xsd:element ref="ns2:C_x0020_Asiakirjapvm" minOccurs="0"/>
                <xsd:element ref="ns2:C_x0020_Lisätiedot" minOccurs="0"/>
                <xsd:element ref="ns3:_dlc_DocId" minOccurs="0"/>
                <xsd:element ref="ns3:_dlc_DocIdUrl" minOccurs="0"/>
                <xsd:element ref="ns3:_dlc_DocIdPersistId" minOccurs="0"/>
                <xsd:element ref="ns2:TaxCatchAll" minOccurs="0"/>
                <xsd:element ref="ns2:d4cce8d21ff9456e86084380ad943dd9" minOccurs="0"/>
                <xsd:element ref="ns4:FKLanguage" minOccurs="0"/>
                <xsd:element ref="ns4:iff51723ad134fabb73ff8d5624dc83e" minOccurs="0"/>
                <xsd:element ref="ns4:cccb8d37394148e4afe9904da1fcb0fa" minOccurs="0"/>
                <xsd:element ref="ns3:TaxKeywordTaxHTField" minOccurs="0"/>
                <xsd:element ref="ns4:FKPublishDate" minOccurs="0"/>
                <xsd:element ref="ns4:jcb8c2c059cc4620a5027833caea8309" minOccurs="0"/>
                <xsd:element ref="ns4:oe82443a33504593a5f0dd63f7b3bd7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c9ae6-eaf9-405e-9576-3522e3851cf9" elementFormDefault="qualified">
    <xsd:import namespace="http://schemas.microsoft.com/office/2006/documentManagement/types"/>
    <xsd:import namespace="http://schemas.microsoft.com/office/infopath/2007/PartnerControls"/>
    <xsd:element name="C_x0020_FK_x0020_vastuuhenkilö" ma:index="3" nillable="true" ma:displayName="FK vastuuhenkilö" ma:list="UserInfo" ma:SearchPeopleOnly="false" ma:SharePointGroup="0" ma:internalName="C_x0020_FK_x0020_vastuuhenkil_x00f6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_x0020_Asiakirjapvm" ma:index="4" nillable="true" ma:displayName="Asiakirjapvm" ma:default="[today]" ma:format="DateOnly" ma:internalName="C_x0020_Asiakirjapvm">
      <xsd:simpleType>
        <xsd:restriction base="dms:DateTime"/>
      </xsd:simpleType>
    </xsd:element>
    <xsd:element name="C_x0020_Lisätiedot" ma:index="5" nillable="true" ma:displayName="Lisätiedot" ma:internalName="C_x0020_Lis_x00e4_tiedot">
      <xsd:simpleType>
        <xsd:restriction base="dms:Note">
          <xsd:maxLength value="255"/>
        </xsd:restriction>
      </xsd:simpleType>
    </xsd:element>
    <xsd:element name="TaxCatchAll" ma:index="11" nillable="true" ma:displayName="Taxonomy Catch All Column" ma:hidden="true" ma:list="{cdeacb01-5bc3-4387-b014-57cd092e21a9}" ma:internalName="TaxCatchAll" ma:showField="CatchAllData" ma:web="c75ee646-ea04-4f20-bc3f-7bc06c32b2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4cce8d21ff9456e86084380ad943dd9" ma:index="12" nillable="true" ma:taxonomy="true" ma:internalName="d4cce8d21ff9456e86084380ad943dd9" ma:taxonomyFieldName="C_x0020_Organisaatiot" ma:displayName="Organisaatiot" ma:default="21;#Finanssialan Keskusliitto|a986a8ab-0b81-4c11-8cfa-b7b758f01c9a" ma:fieldId="{d4cce8d2-1ff9-456e-8608-4380ad943dd9}" ma:taxonomyMulti="true" ma:sspId="d7ec215a-233c-4761-af40-34a00d82655d" ma:termSetId="a7c7996a-e85f-46b5-a5b7-e3eb5aef7a4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5ee646-ea04-4f20-bc3f-7bc06c32b2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9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23" nillable="true" ma:taxonomy="true" ma:internalName="TaxKeywordTaxHTField" ma:taxonomyFieldName="TaxKeyword" ma:displayName="Asiasanat" ma:readOnly="false" ma:fieldId="{23f27201-bee3-471e-b2e7-b64fd8b7ca38}" ma:taxonomyMulti="true" ma:sspId="d7ec215a-233c-4761-af40-34a00d82655d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268a9e-ab94-4061-b089-7d438da856c6" elementFormDefault="qualified">
    <xsd:import namespace="http://schemas.microsoft.com/office/2006/documentManagement/types"/>
    <xsd:import namespace="http://schemas.microsoft.com/office/infopath/2007/PartnerControls"/>
    <xsd:element name="FKLanguage" ma:index="17" nillable="true" ma:displayName="Kieli" ma:default="Suom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  <xsd:element name="iff51723ad134fabb73ff8d5624dc83e" ma:index="19" ma:taxonomy="true" ma:internalName="iff51723ad134fabb73ff8d5624dc83e" ma:taxonomyFieldName="FKDocType" ma:displayName="Asiakirjatyyppi" ma:default="" ma:fieldId="{2ff51723-ad13-4fab-b73f-f8d5624dc83e}" ma:taxonomyMulti="true" ma:sspId="d92eb3bd-95d3-4ebe-8301-9f6701864dbf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ccb8d37394148e4afe9904da1fcb0fa" ma:index="21" ma:taxonomy="true" ma:internalName="cccb8d37394148e4afe9904da1fcb0fa" ma:taxonomyFieldName="FKTopic" ma:displayName="Aiheluokittelu" ma:readOnly="false" ma:default="" ma:fieldId="{cccb8d37-3941-48e4-afe9-904da1fcb0fa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ublishDate" ma:index="24" nillable="true" ma:displayName="Julkaisupäivä" ma:default="[today]" ma:format="DateOnly" ma:internalName="FKPublishDate">
      <xsd:simpleType>
        <xsd:restriction base="dms:DateTime"/>
      </xsd:simpleType>
    </xsd:element>
    <xsd:element name="jcb8c2c059cc4620a5027833caea8309" ma:index="26" nillable="true" ma:taxonomy="true" ma:internalName="jcb8c2c059cc4620a5027833caea8309" ma:taxonomyFieldName="FKDocumentState" ma:displayName="Dokumentin tila" ma:default="27;#Valmis|40aa8d17-dadd-4ab0-93da-3124749a5963" ma:fieldId="{3cb8c2c0-59cc-4620-a502-7833caea8309}" ma:sspId="d7ec215a-233c-4761-af40-34a00d82655d" ma:termSetId="a77969e4-0b5b-4ac5-8bb1-3950b68d57f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e82443a33504593a5f0dd63f7b3bd7a" ma:index="28" nillable="true" ma:taxonomy="true" ma:internalName="oe82443a33504593a5f0dd63f7b3bd7a" ma:taxonomyFieldName="FKDocumentPublicity" ma:displayName="Julkisuus" ma:default="28;#Julkinen|0806a4a5-db6a-4fa4-8ed3-7457b5b4e8de" ma:fieldId="{8e82443a-3350-4593-a5f0-dd63f7b3bd7a}" ma:sspId="d7ec215a-233c-4761-af40-34a00d82655d" ma:termSetId="d30f25d2-ebe8-43ea-9269-85f735816ed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Sisältölaji"/>
        <xsd:element ref="dc:title" minOccurs="0" maxOccurs="1" ma:index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E106A4F9CAD6E4D891E4C99C177D26F" ma:contentTypeVersion="12" ma:contentTypeDescription="Luo uusi asiakirja." ma:contentTypeScope="" ma:versionID="6bf8c22eb7e77b08554aec714589a006">
  <xsd:schema xmlns:xsd="http://www.w3.org/2001/XMLSchema" xmlns:xs="http://www.w3.org/2001/XMLSchema" xmlns:p="http://schemas.microsoft.com/office/2006/metadata/properties" xmlns:ns2="879095ad-9298-46b1-abb4-88acdd8ab572" xmlns:ns3="3f7baa18-e8c3-4a96-b5df-b125792204c2" targetNamespace="http://schemas.microsoft.com/office/2006/metadata/properties" ma:root="true" ma:fieldsID="4481d166ca6ec69d426333bd419f0696" ns2:_="" ns3:_="">
    <xsd:import namespace="879095ad-9298-46b1-abb4-88acdd8ab572"/>
    <xsd:import namespace="3f7baa18-e8c3-4a96-b5df-b125792204c2"/>
    <xsd:element name="properties">
      <xsd:complexType>
        <xsd:sequence>
          <xsd:element name="documentManagement">
            <xsd:complexType>
              <xsd:all>
                <xsd:element ref="ns2:p37d2282c7114a85bbb1d37773b53136" minOccurs="0"/>
                <xsd:element ref="ns3:TaxCatchAll" minOccurs="0"/>
                <xsd:element ref="ns2:h91f5f5c8ce94f5ebd3ee7c0d8a6ec47" minOccurs="0"/>
                <xsd:element ref="ns3:TaxKeywordTaxHTField" minOccurs="0"/>
                <xsd:element ref="ns2:FKPublishDate" minOccurs="0"/>
                <xsd:element ref="ns2:FKLangu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095ad-9298-46b1-abb4-88acdd8ab572" elementFormDefault="qualified">
    <xsd:import namespace="http://schemas.microsoft.com/office/2006/documentManagement/types"/>
    <xsd:import namespace="http://schemas.microsoft.com/office/infopath/2007/PartnerControls"/>
    <xsd:element name="p37d2282c7114a85bbb1d37773b53136" ma:index="9" nillable="true" ma:taxonomy="true" ma:internalName="p37d2282c7114a85bbb1d37773b53136" ma:taxonomyFieldName="FKDocType" ma:displayName="Asiakirjatyyppi" ma:readOnly="false" ma:default="" ma:fieldId="{937d2282-c711-4a85-bbb1-d37773b53136}" ma:taxonomyMulti="true" ma:sspId="d92eb3bd-95d3-4ebe-8301-9f6701864dbf" ma:termSetId="f0126561-3e6b-4118-8629-5272a7a08fe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h91f5f5c8ce94f5ebd3ee7c0d8a6ec47" ma:index="12" nillable="true" ma:taxonomy="true" ma:internalName="h91f5f5c8ce94f5ebd3ee7c0d8a6ec47" ma:taxonomyFieldName="FKTopic" ma:displayName="Aiheluokittelu" ma:readOnly="false" ma:default="" ma:fieldId="{191f5f5c-8ce9-4f5e-bd3e-e7c0d8a6ec47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ublishDate" ma:index="15" nillable="true" ma:displayName="Julkaisupäivä" ma:default="[today]" ma:format="DateOnly" ma:internalName="FKPublishDate">
      <xsd:simpleType>
        <xsd:restriction base="dms:DateTime"/>
      </xsd:simpleType>
    </xsd:element>
    <xsd:element name="FKLanguage" ma:index="16" nillable="true" ma:displayName="Kieli" ma:default="Suom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baa18-e8c3-4a96-b5df-b125792204c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0aaa1b-80d6-4c91-97e9-f720dfbeb0a9}" ma:internalName="TaxCatchAll" ma:showField="CatchAllData" ma:web="3f7baa18-e8c3-4a96-b5df-b12579220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4" nillable="true" ma:taxonomy="true" ma:internalName="TaxKeywordTaxHTField" ma:taxonomyFieldName="TaxKeyword" ma:displayName="Asiasanat" ma:readOnly="false" ma:fieldId="{23f27201-bee3-471e-b2e7-b64fd8b7ca38}" ma:taxonomyMulti="true" ma:sspId="d92eb3bd-95d3-4ebe-8301-9f6701864db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ED712C-0044-491C-A51C-3C35F5CC3096}"/>
</file>

<file path=customXml/itemProps2.xml><?xml version="1.0" encoding="utf-8"?>
<ds:datastoreItem xmlns:ds="http://schemas.openxmlformats.org/officeDocument/2006/customXml" ds:itemID="{6E83940D-2025-4315-84C8-136B1F76C69E}"/>
</file>

<file path=customXml/itemProps3.xml><?xml version="1.0" encoding="utf-8"?>
<ds:datastoreItem xmlns:ds="http://schemas.openxmlformats.org/officeDocument/2006/customXml" ds:itemID="{A1B7F21A-9BAD-4166-A9E3-CA8412876D4C}"/>
</file>

<file path=customXml/itemProps4.xml><?xml version="1.0" encoding="utf-8"?>
<ds:datastoreItem xmlns:ds="http://schemas.openxmlformats.org/officeDocument/2006/customXml" ds:itemID="{1BA4AA2A-0B67-4EBC-B8BE-38AFA38A23B3}"/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129</Words>
  <Application>Microsoft Office PowerPoint</Application>
  <PresentationFormat>Näytössä katseltava diaesitys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13</vt:i4>
      </vt:variant>
    </vt:vector>
  </HeadingPairs>
  <TitlesOfParts>
    <vt:vector size="15" baseType="lpstr">
      <vt:lpstr>FK esitysmalli</vt:lpstr>
      <vt:lpstr>1_FK esitysmalli</vt:lpstr>
      <vt:lpstr>Vakuutusyhtiöt suomessa 2014</vt:lpstr>
      <vt:lpstr>Vakuutusyhtiöiden maksamat korvaukset</vt:lpstr>
      <vt:lpstr>Vakuutusmaksutulon jakauma</vt:lpstr>
      <vt:lpstr>Vakuutusyhtiöiden lukumäärä Suomessa</vt:lpstr>
      <vt:lpstr>Vahinkovakuutuksen kulusuhteet</vt:lpstr>
      <vt:lpstr>Vahinkovakuutuksen maksutulon jakauma 2014</vt:lpstr>
      <vt:lpstr>Vahinkovakuutuksen markkinaosuudet 2014</vt:lpstr>
      <vt:lpstr>Henkivakuutuksen vakuutussäästöt  2005 – 2014</vt:lpstr>
      <vt:lpstr>Henkivakuutuksen markkinaosuudet 2014</vt:lpstr>
      <vt:lpstr>Vakavaraisuuspääoman** kehitys työeläkeyhtiöissä</vt:lpstr>
      <vt:lpstr>Työeläkevakuutuksen markkinaosuudet 2014</vt:lpstr>
      <vt:lpstr>Vakuutusyhtiöiden sijoitusten kehitys  käyvin arvoin</vt:lpstr>
      <vt:lpstr>Sijoitustoiminnan nettotuotto käyvin arvoin % sitoutuneesta pääomasta</vt:lpstr>
    </vt:vector>
  </TitlesOfParts>
  <Company>Finanssialan Keskusliitto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Vakuutusyhtiöt Suomessa 2014 kuvat</dc:title>
  <dc:creator>Koivisto Kimmo</dc:creator>
  <cp:keywords/>
  <cp:lastModifiedBy>Koivisto Kimmo</cp:lastModifiedBy>
  <cp:revision>4</cp:revision>
  <dcterms:created xsi:type="dcterms:W3CDTF">2015-04-27T06:19:46Z</dcterms:created>
  <dcterms:modified xsi:type="dcterms:W3CDTF">2015-04-27T06:46:33Z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0x0101006E106A4F9CAD6E4D891E4C99C177D26F</vt:lpwstr>
  </property>
  <property fmtid="{D5CDD505-2E9C-101B-9397-08002B2CF9AE}" pid="3" name="_dlc_DocIdItemGuid">
    <vt:lpwstr>466be28c-8eb2-413e-969c-db4daa87a614</vt:lpwstr>
  </property>
  <property fmtid="{D5CDD505-2E9C-101B-9397-08002B2CF9AE}" pid="4" name="Tags">
    <vt:lpwstr/>
  </property>
  <property fmtid="{D5CDD505-2E9C-101B-9397-08002B2CF9AE}" pid="5" name="TaxKeyword">
    <vt:lpwstr/>
  </property>
  <property fmtid="{D5CDD505-2E9C-101B-9397-08002B2CF9AE}" pid="6" name="Julkaisupäivä">
    <vt:filetime>2015-11-02T12:57:57Z</vt:filetime>
  </property>
  <property fmtid="{D5CDD505-2E9C-101B-9397-08002B2CF9AE}" pid="7" name="C Organisaatiot">
    <vt:lpwstr>21;#Finanssialan Keskusliitto|a986a8ab-0b81-4c11-8cfa-b7b758f01c9a</vt:lpwstr>
  </property>
  <property fmtid="{D5CDD505-2E9C-101B-9397-08002B2CF9AE}" pid="8" name="C_x0020_Organisaatiot">
    <vt:lpwstr>21;#Finanssialan Keskusliitto|a986a8ab-0b81-4c11-8cfa-b7b758f01c9a</vt:lpwstr>
  </property>
  <property fmtid="{D5CDD505-2E9C-101B-9397-08002B2CF9AE}" pid="9" name="FKTopic">
    <vt:lpwstr>25;#vakuutus|d435bfef-5764-4d80-921f-a0afc585a587</vt:lpwstr>
  </property>
  <property fmtid="{D5CDD505-2E9C-101B-9397-08002B2CF9AE}" pid="10" name="FKDocType">
    <vt:lpwstr>78;#diaesitys|fc209ee7-fe67-4bc6-a4f4-93f5714eb903</vt:lpwstr>
  </property>
  <property fmtid="{D5CDD505-2E9C-101B-9397-08002B2CF9AE}" pid="11" name="FKDocumentState">
    <vt:lpwstr>27;#Valmis|40aa8d17-dadd-4ab0-93da-3124749a5963</vt:lpwstr>
  </property>
  <property fmtid="{D5CDD505-2E9C-101B-9397-08002B2CF9AE}" pid="12" name="FKDocumentPublicity">
    <vt:lpwstr>28;#Julkinen|0806a4a5-db6a-4fa4-8ed3-7457b5b4e8de</vt:lpwstr>
  </property>
  <property fmtid="{D5CDD505-2E9C-101B-9397-08002B2CF9AE}" pid="13" name="Order">
    <vt:r8>1000</vt:r8>
  </property>
  <property fmtid="{D5CDD505-2E9C-101B-9397-08002B2CF9AE}" pid="14" name="_CopySource">
    <vt:lpwstr>http://majakka/tietopankki/materiaalit/Vakuutusyhtiot_Suomessa_2014_kuvat.pptx</vt:lpwstr>
  </property>
  <property fmtid="{D5CDD505-2E9C-101B-9397-08002B2CF9AE}" pid="15" name="xd_ProgID">
    <vt:lpwstr/>
  </property>
  <property fmtid="{D5CDD505-2E9C-101B-9397-08002B2CF9AE}" pid="16" name="_SharedFileIndex">
    <vt:lpwstr/>
  </property>
  <property fmtid="{D5CDD505-2E9C-101B-9397-08002B2CF9AE}" pid="17" name="_SourceUrl">
    <vt:lpwstr/>
  </property>
  <property fmtid="{D5CDD505-2E9C-101B-9397-08002B2CF9AE}" pid="18" name="TemplateUrl">
    <vt:lpwstr/>
  </property>
</Properties>
</file>