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8.xml" ContentType="application/vnd.openxmlformats-officedocument.presentationml.slide+xml"/>
  <Override PartName="/ppt/slides/slide24.xml" ContentType="application/vnd.openxmlformats-officedocument.presentationml.slide+xml"/>
  <Override PartName="/ppt/slides/slide16.xml" ContentType="application/vnd.openxmlformats-officedocument.presentationml.slide+xml"/>
  <Override PartName="/ppt/slides/slide26.xml" ContentType="application/vnd.openxmlformats-officedocument.presentationml.slide+xml"/>
  <Override PartName="/ppt/slides/slide29.xml" ContentType="application/vnd.openxmlformats-officedocument.presentationml.slide+xml"/>
  <Override PartName="/ppt/slides/slide23.xml" ContentType="application/vnd.openxmlformats-officedocument.presentationml.slide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diagrams/quickStyle3.xml" ContentType="application/vnd.openxmlformats-officedocument.drawingml.diagramStyle+xml"/>
  <Override PartName="/ppt/theme/theme1.xml" ContentType="application/vnd.openxmlformats-officedocument.theme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6" r:id="rId3"/>
    <p:sldId id="260" r:id="rId4"/>
    <p:sldId id="261" r:id="rId5"/>
    <p:sldId id="281" r:id="rId6"/>
    <p:sldId id="282" r:id="rId7"/>
    <p:sldId id="283" r:id="rId8"/>
    <p:sldId id="316" r:id="rId9"/>
    <p:sldId id="284" r:id="rId10"/>
    <p:sldId id="308" r:id="rId11"/>
    <p:sldId id="295" r:id="rId12"/>
    <p:sldId id="314" r:id="rId13"/>
    <p:sldId id="315" r:id="rId14"/>
    <p:sldId id="309" r:id="rId15"/>
    <p:sldId id="287" r:id="rId16"/>
    <p:sldId id="310" r:id="rId17"/>
    <p:sldId id="288" r:id="rId18"/>
    <p:sldId id="290" r:id="rId19"/>
    <p:sldId id="302" r:id="rId20"/>
    <p:sldId id="311" r:id="rId21"/>
    <p:sldId id="291" r:id="rId22"/>
    <p:sldId id="303" r:id="rId23"/>
    <p:sldId id="292" r:id="rId24"/>
    <p:sldId id="300" r:id="rId25"/>
    <p:sldId id="301" r:id="rId26"/>
    <p:sldId id="293" r:id="rId27"/>
    <p:sldId id="312" r:id="rId28"/>
    <p:sldId id="317" r:id="rId29"/>
    <p:sldId id="318" r:id="rId3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00FF"/>
    <a:srgbClr val="076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43" autoAdjust="0"/>
    <p:restoredTop sz="89675" autoAdjust="0"/>
  </p:normalViewPr>
  <p:slideViewPr>
    <p:cSldViewPr>
      <p:cViewPr>
        <p:scale>
          <a:sx n="100" d="100"/>
          <a:sy n="100" d="100"/>
        </p:scale>
        <p:origin x="-2298" y="-492"/>
      </p:cViewPr>
      <p:guideLst>
        <p:guide orient="horz" pos="2160"/>
        <p:guide pos="31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tu%20Urpilainen\AppData\Local\Microsoft\Windows\Temporary%20Internet%20Files\Content.Outlook\RCERU7J0\Muuttuva_ty&#246;_Finanssialalla_asiakkaat_palveluajat_kuvaaj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753818538964333E-2"/>
          <c:y val="0.18357647416259462"/>
          <c:w val="0.87120680507106485"/>
          <c:h val="0.63874707783713536"/>
        </c:manualLayout>
      </c:layout>
      <c:areaChart>
        <c:grouping val="standard"/>
        <c:varyColors val="0"/>
        <c:ser>
          <c:idx val="0"/>
          <c:order val="0"/>
          <c:tx>
            <c:strRef>
              <c:f>[Muuttuva_työ_Finanssialalla_asiakkaat_palveluajat_kuvaaja.xlsx]Sheet1!$C$4</c:f>
              <c:strCache>
                <c:ptCount val="1"/>
                <c:pt idx="0">
                  <c:v>Ma-Pe</c:v>
                </c:pt>
              </c:strCache>
            </c:strRef>
          </c:tx>
          <c:spPr>
            <a:solidFill>
              <a:schemeClr val="accent1"/>
            </a:solidFill>
          </c:spPr>
          <c:dLbls>
            <c:delete val="1"/>
          </c:dLbls>
          <c:cat>
            <c:strRef>
              <c:f>[Muuttuva_työ_Finanssialalla_asiakkaat_palveluajat_kuvaaja.xlsx]Sheet1!$B$5:$B$16</c:f>
              <c:strCache>
                <c:ptCount val="12"/>
                <c:pt idx="0">
                  <c:v>6-8</c:v>
                </c:pt>
                <c:pt idx="1">
                  <c:v>8-10</c:v>
                </c:pt>
                <c:pt idx="2">
                  <c:v>10-12</c:v>
                </c:pt>
                <c:pt idx="3">
                  <c:v>12-14</c:v>
                </c:pt>
                <c:pt idx="4">
                  <c:v>14-16</c:v>
                </c:pt>
                <c:pt idx="5">
                  <c:v>16-18</c:v>
                </c:pt>
                <c:pt idx="6">
                  <c:v>18-20</c:v>
                </c:pt>
                <c:pt idx="7">
                  <c:v>20-22</c:v>
                </c:pt>
                <c:pt idx="8">
                  <c:v>22-24</c:v>
                </c:pt>
                <c:pt idx="9">
                  <c:v>0-2</c:v>
                </c:pt>
                <c:pt idx="10">
                  <c:v>2-4</c:v>
                </c:pt>
                <c:pt idx="11">
                  <c:v>4-6</c:v>
                </c:pt>
              </c:strCache>
            </c:strRef>
          </c:cat>
          <c:val>
            <c:numRef>
              <c:f>[Muuttuva_työ_Finanssialalla_asiakkaat_palveluajat_kuvaaja.xlsx]Sheet1!$C$5:$C$16</c:f>
              <c:numCache>
                <c:formatCode>0.0</c:formatCode>
                <c:ptCount val="12"/>
                <c:pt idx="0">
                  <c:v>3.7254515607015177</c:v>
                </c:pt>
                <c:pt idx="1">
                  <c:v>32.894976033597615</c:v>
                </c:pt>
                <c:pt idx="2">
                  <c:v>47.26467017809297</c:v>
                </c:pt>
                <c:pt idx="3">
                  <c:v>49.013794782501506</c:v>
                </c:pt>
                <c:pt idx="4">
                  <c:v>53.742440877920899</c:v>
                </c:pt>
                <c:pt idx="5">
                  <c:v>62.218162404563586</c:v>
                </c:pt>
                <c:pt idx="6">
                  <c:v>37.510938855995356</c:v>
                </c:pt>
                <c:pt idx="7">
                  <c:v>13.770708893918908</c:v>
                </c:pt>
                <c:pt idx="8">
                  <c:v>4.133072018822209</c:v>
                </c:pt>
                <c:pt idx="9">
                  <c:v>2.3312147184843535</c:v>
                </c:pt>
                <c:pt idx="10">
                  <c:v>2.0291299248965848</c:v>
                </c:pt>
                <c:pt idx="11">
                  <c:v>1.828406961595493</c:v>
                </c:pt>
              </c:numCache>
            </c:numRef>
          </c:val>
        </c:ser>
        <c:ser>
          <c:idx val="1"/>
          <c:order val="1"/>
          <c:tx>
            <c:strRef>
              <c:f>[Muuttuva_työ_Finanssialalla_asiakkaat_palveluajat_kuvaaja.xlsx]Sheet1!$D$4</c:f>
              <c:strCache>
                <c:ptCount val="1"/>
                <c:pt idx="0">
                  <c:v>La</c:v>
                </c:pt>
              </c:strCache>
            </c:strRef>
          </c:tx>
          <c:spPr>
            <a:solidFill>
              <a:srgbClr val="7030A0"/>
            </a:solidFill>
          </c:spPr>
          <c:dLbls>
            <c:delete val="1"/>
          </c:dLbls>
          <c:cat>
            <c:strRef>
              <c:f>[Muuttuva_työ_Finanssialalla_asiakkaat_palveluajat_kuvaaja.xlsx]Sheet1!$B$5:$B$16</c:f>
              <c:strCache>
                <c:ptCount val="12"/>
                <c:pt idx="0">
                  <c:v>6-8</c:v>
                </c:pt>
                <c:pt idx="1">
                  <c:v>8-10</c:v>
                </c:pt>
                <c:pt idx="2">
                  <c:v>10-12</c:v>
                </c:pt>
                <c:pt idx="3">
                  <c:v>12-14</c:v>
                </c:pt>
                <c:pt idx="4">
                  <c:v>14-16</c:v>
                </c:pt>
                <c:pt idx="5">
                  <c:v>16-18</c:v>
                </c:pt>
                <c:pt idx="6">
                  <c:v>18-20</c:v>
                </c:pt>
                <c:pt idx="7">
                  <c:v>20-22</c:v>
                </c:pt>
                <c:pt idx="8">
                  <c:v>22-24</c:v>
                </c:pt>
                <c:pt idx="9">
                  <c:v>0-2</c:v>
                </c:pt>
                <c:pt idx="10">
                  <c:v>2-4</c:v>
                </c:pt>
                <c:pt idx="11">
                  <c:v>4-6</c:v>
                </c:pt>
              </c:strCache>
            </c:strRef>
          </c:cat>
          <c:val>
            <c:numRef>
              <c:f>[Muuttuva_työ_Finanssialalla_asiakkaat_palveluajat_kuvaaja.xlsx]Sheet1!$D$5:$D$16</c:f>
              <c:numCache>
                <c:formatCode>0.0</c:formatCode>
                <c:ptCount val="12"/>
                <c:pt idx="0">
                  <c:v>1.2</c:v>
                </c:pt>
                <c:pt idx="1">
                  <c:v>5.8</c:v>
                </c:pt>
                <c:pt idx="2">
                  <c:v>24.8</c:v>
                </c:pt>
                <c:pt idx="3">
                  <c:v>37.4</c:v>
                </c:pt>
                <c:pt idx="4">
                  <c:v>29.1</c:v>
                </c:pt>
                <c:pt idx="5">
                  <c:v>16.899999999999999</c:v>
                </c:pt>
                <c:pt idx="6">
                  <c:v>10</c:v>
                </c:pt>
                <c:pt idx="7">
                  <c:v>4.5999999999999996</c:v>
                </c:pt>
                <c:pt idx="8">
                  <c:v>2</c:v>
                </c:pt>
                <c:pt idx="9">
                  <c:v>1.5</c:v>
                </c:pt>
                <c:pt idx="10">
                  <c:v>1</c:v>
                </c:pt>
                <c:pt idx="11">
                  <c:v>0.8</c:v>
                </c:pt>
              </c:numCache>
            </c:numRef>
          </c:val>
        </c:ser>
        <c:ser>
          <c:idx val="2"/>
          <c:order val="2"/>
          <c:tx>
            <c:strRef>
              <c:f>[Muuttuva_työ_Finanssialalla_asiakkaat_palveluajat_kuvaaja.xlsx]Sheet1!$E$4</c:f>
              <c:strCache>
                <c:ptCount val="1"/>
                <c:pt idx="0">
                  <c:v>Su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dLbls>
            <c:delete val="1"/>
          </c:dLbls>
          <c:cat>
            <c:strRef>
              <c:f>[Muuttuva_työ_Finanssialalla_asiakkaat_palveluajat_kuvaaja.xlsx]Sheet1!$B$5:$B$16</c:f>
              <c:strCache>
                <c:ptCount val="12"/>
                <c:pt idx="0">
                  <c:v>6-8</c:v>
                </c:pt>
                <c:pt idx="1">
                  <c:v>8-10</c:v>
                </c:pt>
                <c:pt idx="2">
                  <c:v>10-12</c:v>
                </c:pt>
                <c:pt idx="3">
                  <c:v>12-14</c:v>
                </c:pt>
                <c:pt idx="4">
                  <c:v>14-16</c:v>
                </c:pt>
                <c:pt idx="5">
                  <c:v>16-18</c:v>
                </c:pt>
                <c:pt idx="6">
                  <c:v>18-20</c:v>
                </c:pt>
                <c:pt idx="7">
                  <c:v>20-22</c:v>
                </c:pt>
                <c:pt idx="8">
                  <c:v>22-24</c:v>
                </c:pt>
                <c:pt idx="9">
                  <c:v>0-2</c:v>
                </c:pt>
                <c:pt idx="10">
                  <c:v>2-4</c:v>
                </c:pt>
                <c:pt idx="11">
                  <c:v>4-6</c:v>
                </c:pt>
              </c:strCache>
            </c:strRef>
          </c:cat>
          <c:val>
            <c:numRef>
              <c:f>[Muuttuva_työ_Finanssialalla_asiakkaat_palveluajat_kuvaaja.xlsx]Sheet1!$E$5:$E$16</c:f>
              <c:numCache>
                <c:formatCode>0.0</c:formatCode>
                <c:ptCount val="12"/>
                <c:pt idx="0">
                  <c:v>1.3059473926043503</c:v>
                </c:pt>
                <c:pt idx="1">
                  <c:v>3.5126033825637246</c:v>
                </c:pt>
                <c:pt idx="2">
                  <c:v>11.571340403478263</c:v>
                </c:pt>
                <c:pt idx="3">
                  <c:v>23.878539412608042</c:v>
                </c:pt>
                <c:pt idx="4">
                  <c:v>19.586202336425423</c:v>
                </c:pt>
                <c:pt idx="5">
                  <c:v>12.441736310623</c:v>
                </c:pt>
                <c:pt idx="6">
                  <c:v>8.3481037096648336</c:v>
                </c:pt>
                <c:pt idx="7">
                  <c:v>4.6324944179404373</c:v>
                </c:pt>
                <c:pt idx="8">
                  <c:v>1.5107105098281985</c:v>
                </c:pt>
                <c:pt idx="9">
                  <c:v>1.3069248604843176</c:v>
                </c:pt>
                <c:pt idx="10">
                  <c:v>0.90561364533943967</c:v>
                </c:pt>
                <c:pt idx="11">
                  <c:v>0.80927420357035973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90611072"/>
        <c:axId val="90625152"/>
      </c:areaChart>
      <c:catAx>
        <c:axId val="9061107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0"/>
        <c:majorTickMark val="none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lang="en-US" sz="1100">
                <a:latin typeface="+mn-lt"/>
              </a:defRPr>
            </a:pPr>
            <a:endParaRPr lang="fi-FI"/>
          </a:p>
        </c:txPr>
        <c:crossAx val="90625152"/>
        <c:crosses val="autoZero"/>
        <c:auto val="0"/>
        <c:lblAlgn val="ctr"/>
        <c:lblOffset val="0"/>
        <c:noMultiLvlLbl val="0"/>
      </c:catAx>
      <c:valAx>
        <c:axId val="90625152"/>
        <c:scaling>
          <c:orientation val="minMax"/>
          <c:max val="100"/>
          <c:min val="0"/>
        </c:scaling>
        <c:delete val="0"/>
        <c:axPos val="r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\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lang="en-US" sz="1100">
                <a:latin typeface="+mn-lt"/>
              </a:defRPr>
            </a:pPr>
            <a:endParaRPr lang="fi-FI"/>
          </a:p>
        </c:txPr>
        <c:crossAx val="90611072"/>
        <c:crosses val="max"/>
        <c:crossBetween val="midCat"/>
        <c:majorUnit val="25"/>
      </c:valAx>
      <c:spPr>
        <a:solidFill>
          <a:schemeClr val="bg1">
            <a:lumMod val="95000"/>
          </a:schemeClr>
        </a:solidFill>
        <a:ln>
          <a:solidFill>
            <a:schemeClr val="bg1">
              <a:lumMod val="50000"/>
            </a:schemeClr>
          </a:solidFill>
          <a:prstDash val="sysDash"/>
        </a:ln>
      </c:spPr>
    </c:plotArea>
    <c:legend>
      <c:legendPos val="r"/>
      <c:layout>
        <c:manualLayout>
          <c:xMode val="edge"/>
          <c:yMode val="edge"/>
          <c:x val="0.84584030435420698"/>
          <c:y val="0.33681798617616526"/>
          <c:w val="9.3943622221469625E-2"/>
          <c:h val="0.1505867956216084"/>
        </c:manualLayout>
      </c:layout>
      <c:overlay val="0"/>
      <c:txPr>
        <a:bodyPr/>
        <a:lstStyle/>
        <a:p>
          <a:pPr>
            <a:defRPr sz="1200" baseline="0"/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EBB26A-1408-4931-AED1-93BEACF3A77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70ADAEF-48EE-4959-9FDC-01BD568752F5}">
      <dgm:prSet phldrT="[Teksti]" custT="1"/>
      <dgm:spPr>
        <a:xfrm>
          <a:off x="288499" y="5125344"/>
          <a:ext cx="1140059" cy="1148544"/>
        </a:xfrm>
        <a:noFill/>
        <a:ln>
          <a:noFill/>
        </a:ln>
        <a:effectLst/>
      </dgm:spPr>
      <dgm:t>
        <a:bodyPr/>
        <a:lstStyle/>
        <a:p>
          <a:pPr>
            <a:spcBef>
              <a:spcPct val="0"/>
            </a:spcBef>
            <a:spcAft>
              <a:spcPct val="35000"/>
            </a:spcAft>
          </a:pPr>
          <a:r>
            <a:rPr lang="en-GB" sz="11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02–08/2014</a:t>
          </a:r>
        </a:p>
        <a:p>
          <a:pPr>
            <a:spcBef>
              <a:spcPts val="600"/>
            </a:spcBef>
            <a:spcAft>
              <a:spcPts val="600"/>
            </a:spcAft>
          </a:pPr>
          <a:r>
            <a:rPr lang="en-GB" sz="1100" b="1" noProof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plan</a:t>
          </a:r>
        </a:p>
        <a:p>
          <a:pPr>
            <a:spcBef>
              <a:spcPts val="600"/>
            </a:spcBef>
            <a:spcAft>
              <a:spcPts val="600"/>
            </a:spcAft>
          </a:pPr>
          <a:r>
            <a:rPr lang="en-GB" sz="1100" b="1" noProof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Funding</a:t>
          </a:r>
          <a:endParaRPr lang="en-GB" sz="1100" b="1" noProof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D05434B-84CA-4011-B1FF-7FE1FEBB2BF5}" type="parTrans" cxnId="{E3B7F9C0-D573-48AE-AFC5-9274D08445A9}">
      <dgm:prSet/>
      <dgm:spPr/>
      <dgm:t>
        <a:bodyPr/>
        <a:lstStyle/>
        <a:p>
          <a:endParaRPr lang="fi-FI" sz="1100"/>
        </a:p>
      </dgm:t>
    </dgm:pt>
    <dgm:pt modelId="{A4B34B41-6BF3-47C2-A717-C43027762E07}" type="sibTrans" cxnId="{E3B7F9C0-D573-48AE-AFC5-9274D08445A9}">
      <dgm:prSet/>
      <dgm:spPr/>
      <dgm:t>
        <a:bodyPr/>
        <a:lstStyle/>
        <a:p>
          <a:endParaRPr lang="fi-FI" sz="1100"/>
        </a:p>
      </dgm:t>
    </dgm:pt>
    <dgm:pt modelId="{6398A988-823F-4453-BB91-C1CD81616967}">
      <dgm:prSet phldrT="[Teksti]" custT="1"/>
      <dgm:spPr>
        <a:xfrm>
          <a:off x="2547981" y="3206657"/>
          <a:ext cx="1250718" cy="1596109"/>
        </a:xfrm>
        <a:noFill/>
        <a:ln>
          <a:noFill/>
        </a:ln>
        <a:effectLst/>
      </dgm:spPr>
      <dgm:t>
        <a:bodyPr/>
        <a:lstStyle/>
        <a:p>
          <a:r>
            <a:rPr lang="en-GB" sz="11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1/2015</a:t>
          </a:r>
        </a:p>
        <a:p>
          <a:r>
            <a:rPr lang="en-GB" sz="1100" b="1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Survey</a:t>
          </a:r>
        </a:p>
        <a:p>
          <a:r>
            <a:rPr lang="en-GB" sz="1100" b="1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New work in the financial sector</a:t>
          </a:r>
          <a:endParaRPr lang="en-GB" sz="1100" b="1" noProof="0" dirty="0">
            <a:solidFill>
              <a:schemeClr val="tx1"/>
            </a:solidFill>
            <a:latin typeface="Tahoma"/>
            <a:ea typeface="+mn-ea"/>
            <a:cs typeface="+mn-cs"/>
          </a:endParaRPr>
        </a:p>
      </dgm:t>
    </dgm:pt>
    <dgm:pt modelId="{EAAC3C21-09D7-47EB-AD37-7F030E067156}" type="parTrans" cxnId="{CB157AB1-3D61-485E-B0A7-BF8AE91DBECA}">
      <dgm:prSet/>
      <dgm:spPr/>
      <dgm:t>
        <a:bodyPr/>
        <a:lstStyle/>
        <a:p>
          <a:endParaRPr lang="fi-FI" sz="1100"/>
        </a:p>
      </dgm:t>
    </dgm:pt>
    <dgm:pt modelId="{7EBB5D5A-ECF6-4E52-97F3-94AE8CDD7C97}" type="sibTrans" cxnId="{CB157AB1-3D61-485E-B0A7-BF8AE91DBECA}">
      <dgm:prSet/>
      <dgm:spPr/>
      <dgm:t>
        <a:bodyPr/>
        <a:lstStyle/>
        <a:p>
          <a:endParaRPr lang="fi-FI" sz="1100"/>
        </a:p>
      </dgm:t>
    </dgm:pt>
    <dgm:pt modelId="{F7179198-AD0B-4D21-BE4B-E3AEE96F7C03}">
      <dgm:prSet custT="1"/>
      <dgm:spPr>
        <a:xfrm>
          <a:off x="3964187" y="2718684"/>
          <a:ext cx="1228698" cy="1200610"/>
        </a:xfrm>
        <a:noFill/>
        <a:ln>
          <a:noFill/>
        </a:ln>
        <a:effectLst/>
      </dgm:spPr>
      <dgm:t>
        <a:bodyPr/>
        <a:lstStyle/>
        <a:p>
          <a:r>
            <a:rPr lang="en-GB" sz="11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3–4/2015</a:t>
          </a:r>
        </a:p>
        <a:p>
          <a:r>
            <a:rPr lang="en-GB" sz="1100" b="1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Themed workshops (2)</a:t>
          </a:r>
        </a:p>
      </dgm:t>
    </dgm:pt>
    <dgm:pt modelId="{565DA78A-B558-4BB3-94CA-5EECE4C3CD39}" type="parTrans" cxnId="{61B36354-608C-4E27-9E16-28C90DC6A83D}">
      <dgm:prSet/>
      <dgm:spPr/>
      <dgm:t>
        <a:bodyPr/>
        <a:lstStyle/>
        <a:p>
          <a:endParaRPr lang="fi-FI" sz="1100"/>
        </a:p>
      </dgm:t>
    </dgm:pt>
    <dgm:pt modelId="{0A835BBC-C70C-48D3-A00E-615314FBD7BF}" type="sibTrans" cxnId="{61B36354-608C-4E27-9E16-28C90DC6A83D}">
      <dgm:prSet/>
      <dgm:spPr/>
      <dgm:t>
        <a:bodyPr/>
        <a:lstStyle/>
        <a:p>
          <a:endParaRPr lang="fi-FI" sz="1100"/>
        </a:p>
      </dgm:t>
    </dgm:pt>
    <dgm:pt modelId="{1B4127F4-AC4A-414B-B6FC-9EF3EA8EB5B1}">
      <dgm:prSet custT="1"/>
      <dgm:spPr>
        <a:xfrm>
          <a:off x="5358103" y="2380367"/>
          <a:ext cx="1298701" cy="1802225"/>
        </a:xfrm>
        <a:noFill/>
        <a:ln>
          <a:noFill/>
        </a:ln>
        <a:effectLst/>
      </dgm:spPr>
      <dgm:t>
        <a:bodyPr/>
        <a:lstStyle/>
        <a:p>
          <a:pPr marL="0" indent="0" algn="l"/>
          <a:r>
            <a:rPr lang="en-GB" sz="1100" b="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5/2015</a:t>
          </a:r>
        </a:p>
        <a:p>
          <a:pPr marL="0" indent="0" algn="l"/>
          <a:r>
            <a:rPr lang="en-GB" sz="1100" b="1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Effects of digitalisation </a:t>
          </a:r>
          <a:br>
            <a:rPr lang="en-GB" sz="1100" b="1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</a:br>
          <a:r>
            <a:rPr lang="en-GB" sz="1100" b="1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on productivity</a:t>
          </a:r>
        </a:p>
      </dgm:t>
    </dgm:pt>
    <dgm:pt modelId="{A2689CBC-6CB1-427F-B1B3-B6458919A6C7}" type="parTrans" cxnId="{0DEED0E7-972E-499A-8E99-3E7AF852DF09}">
      <dgm:prSet/>
      <dgm:spPr/>
      <dgm:t>
        <a:bodyPr/>
        <a:lstStyle/>
        <a:p>
          <a:endParaRPr lang="fi-FI" sz="1100"/>
        </a:p>
      </dgm:t>
    </dgm:pt>
    <dgm:pt modelId="{00CAE93A-7EA6-47B6-9E5E-D4F1BF19FBA0}" type="sibTrans" cxnId="{0DEED0E7-972E-499A-8E99-3E7AF852DF09}">
      <dgm:prSet/>
      <dgm:spPr/>
      <dgm:t>
        <a:bodyPr/>
        <a:lstStyle/>
        <a:p>
          <a:endParaRPr lang="fi-FI" sz="1100"/>
        </a:p>
      </dgm:t>
    </dgm:pt>
    <dgm:pt modelId="{112E1641-56F9-41E0-902B-D91987ACE742}">
      <dgm:prSet phldrT="[Teksti]" custT="1"/>
      <dgm:spPr>
        <a:xfrm>
          <a:off x="1314251" y="3973469"/>
          <a:ext cx="1299384" cy="1813498"/>
        </a:xfrm>
        <a:noFill/>
        <a:ln>
          <a:noFill/>
        </a:ln>
        <a:effectLst/>
      </dgm:spPr>
      <dgm:t>
        <a:bodyPr/>
        <a:lstStyle/>
        <a:p>
          <a:r>
            <a:rPr lang="en-GB" sz="11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09–11/2014 </a:t>
          </a:r>
        </a:p>
        <a:p>
          <a:r>
            <a:rPr lang="en-GB" sz="1100" b="1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Union-specific workshops (4)</a:t>
          </a:r>
        </a:p>
      </dgm:t>
    </dgm:pt>
    <dgm:pt modelId="{83854CC4-6112-46D0-AC92-DB518143E78D}" type="sibTrans" cxnId="{AB730391-64CE-4585-AEC2-B98BA8F27EE4}">
      <dgm:prSet/>
      <dgm:spPr/>
      <dgm:t>
        <a:bodyPr/>
        <a:lstStyle/>
        <a:p>
          <a:endParaRPr lang="fi-FI" sz="1100"/>
        </a:p>
      </dgm:t>
    </dgm:pt>
    <dgm:pt modelId="{0243AC76-3F42-48FC-8FA7-095C69F43303}" type="parTrans" cxnId="{AB730391-64CE-4585-AEC2-B98BA8F27EE4}">
      <dgm:prSet/>
      <dgm:spPr/>
      <dgm:t>
        <a:bodyPr/>
        <a:lstStyle/>
        <a:p>
          <a:endParaRPr lang="fi-FI" sz="1100"/>
        </a:p>
      </dgm:t>
    </dgm:pt>
    <dgm:pt modelId="{33140D20-B968-4939-B14B-90766BC88B7F}" type="pres">
      <dgm:prSet presAssocID="{ADEBB26A-1408-4931-AED1-93BEACF3A770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85AF15A8-49DC-4718-864B-ECBF4660ACB6}" type="pres">
      <dgm:prSet presAssocID="{ADEBB26A-1408-4931-AED1-93BEACF3A770}" presName="arrow" presStyleLbl="bgShp" presStyleIdx="0" presStyleCnt="1" custScaleX="95458" custScaleY="91517" custLinFactNeighborX="-63" custLinFactNeighborY="-7720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xfrm>
          <a:off x="195455" y="159365"/>
          <a:ext cx="8450104" cy="5063275"/>
        </a:xfrm>
        <a:prstGeom prst="swooshArrow">
          <a:avLst>
            <a:gd name="adj1" fmla="val 25000"/>
            <a:gd name="adj2" fmla="val 25000"/>
          </a:avLst>
        </a:prstGeom>
        <a:solidFill>
          <a:sysClr val="window" lastClr="FFFFFF"/>
        </a:solidFill>
        <a:ln w="25400" cap="flat" cmpd="sng" algn="ctr">
          <a:solidFill>
            <a:srgbClr val="076E75"/>
          </a:solidFill>
          <a:prstDash val="solid"/>
        </a:ln>
        <a:effectLst/>
      </dgm:spPr>
      <dgm:t>
        <a:bodyPr/>
        <a:lstStyle/>
        <a:p>
          <a:endParaRPr lang="fi-FI"/>
        </a:p>
      </dgm:t>
    </dgm:pt>
    <dgm:pt modelId="{A6A79911-3C49-4BA5-BE95-65B4B1D4760F}" type="pres">
      <dgm:prSet presAssocID="{ADEBB26A-1408-4931-AED1-93BEACF3A770}" presName="arrowDiagram5" presStyleCnt="0"/>
      <dgm:spPr/>
    </dgm:pt>
    <dgm:pt modelId="{3139398A-893C-4AFA-A3A2-CCC429CC32A4}" type="pres">
      <dgm:prSet presAssocID="{970ADAEF-48EE-4959-9FDC-01BD568752F5}" presName="bullet5a" presStyleLbl="node1" presStyleIdx="0" presStyleCnt="5" custLinFactX="-100000" custLinFactY="37494" custLinFactNeighborX="-171712" custLinFactNeighborY="100000"/>
      <dgm:spPr>
        <a:xfrm>
          <a:off x="318733" y="4745800"/>
          <a:ext cx="203599" cy="203599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i-FI"/>
        </a:p>
      </dgm:t>
    </dgm:pt>
    <dgm:pt modelId="{14863203-248E-411F-BFD8-8440C064E637}" type="pres">
      <dgm:prSet presAssocID="{970ADAEF-48EE-4959-9FDC-01BD568752F5}" presName="textBox5a" presStyleLbl="revTx" presStyleIdx="0" presStyleCnt="5" custScaleX="98312" custScaleY="87225" custLinFactNeighborX="-65922" custLinFactNeighborY="3596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fi-FI"/>
        </a:p>
      </dgm:t>
    </dgm:pt>
    <dgm:pt modelId="{33D627A6-4F43-4A93-9BDA-C91D6FCE912E}" type="pres">
      <dgm:prSet presAssocID="{112E1641-56F9-41E0-902B-D91987ACE742}" presName="bullet5b" presStyleLbl="node1" presStyleIdx="1" presStyleCnt="5" custLinFactX="-100000" custLinFactNeighborX="-180541" custLinFactNeighborY="99653"/>
      <dgm:spPr>
        <a:xfrm>
          <a:off x="1080011" y="3724494"/>
          <a:ext cx="318678" cy="318678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i-FI"/>
        </a:p>
      </dgm:t>
    </dgm:pt>
    <dgm:pt modelId="{EE9099B5-9E20-4642-A2F9-C4E044E4B442}" type="pres">
      <dgm:prSet presAssocID="{112E1641-56F9-41E0-902B-D91987ACE742}" presName="textBox5b" presStyleLbl="revTx" presStyleIdx="1" presStyleCnt="5" custScaleX="99304" custScaleY="78230" custLinFactNeighborX="-61808" custLinFactNeighborY="1169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fi-FI"/>
        </a:p>
      </dgm:t>
    </dgm:pt>
    <dgm:pt modelId="{9FDFF062-6E02-429B-AF05-02EB2148E796}" type="pres">
      <dgm:prSet presAssocID="{6398A988-823F-4453-BB91-C1CD81616967}" presName="bullet5c" presStyleLbl="node1" presStyleIdx="2" presStyleCnt="5" custLinFactX="-82806" custLinFactNeighborX="-100000" custLinFactNeighborY="-14059"/>
      <dgm:spPr>
        <a:xfrm>
          <a:off x="2613630" y="2502909"/>
          <a:ext cx="424904" cy="424904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i-FI"/>
        </a:p>
      </dgm:t>
    </dgm:pt>
    <dgm:pt modelId="{AC2F4180-A04D-47BF-9338-D4E37B34FC46}" type="pres">
      <dgm:prSet presAssocID="{6398A988-823F-4453-BB91-C1CD81616967}" presName="textBox5c" presStyleLbl="revTx" presStyleIdx="2" presStyleCnt="5" custScaleX="73207" custScaleY="51333" custLinFactNeighborX="-75139" custLinFactNeighborY="-1045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fi-FI"/>
        </a:p>
      </dgm:t>
    </dgm:pt>
    <dgm:pt modelId="{E0872A3F-9E25-4057-82C0-1EA6518257F4}" type="pres">
      <dgm:prSet presAssocID="{F7179198-AD0B-4D21-BE4B-E3AEE96F7C03}" presName="bullet5d" presStyleLbl="node1" presStyleIdx="3" presStyleCnt="5" custLinFactX="-60484" custLinFactNeighborX="-100000" custLinFactNeighborY="-14915"/>
      <dgm:spPr>
        <a:xfrm>
          <a:off x="4156093" y="1821301"/>
          <a:ext cx="548834" cy="548834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i-FI"/>
        </a:p>
      </dgm:t>
    </dgm:pt>
    <dgm:pt modelId="{8D5AFAC5-D62E-4122-A73E-490A8D3DC102}" type="pres">
      <dgm:prSet presAssocID="{F7179198-AD0B-4D21-BE4B-E3AEE96F7C03}" presName="textBox5d" presStyleLbl="revTx" presStyleIdx="3" presStyleCnt="5" custScaleX="69401" custScaleY="32389" custLinFactNeighborX="-91389" custLinFactNeighborY="-1920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fi-FI"/>
        </a:p>
      </dgm:t>
    </dgm:pt>
    <dgm:pt modelId="{AE5D4599-EA42-47E6-9987-943D6F344A10}" type="pres">
      <dgm:prSet presAssocID="{1B4127F4-AC4A-414B-B6FC-9EF3EA8EB5B1}" presName="bullet5e" presStyleLbl="node1" presStyleIdx="4" presStyleCnt="5" custLinFactX="-70573" custLinFactNeighborX="-100000" custLinFactNeighborY="-20091"/>
      <dgm:spPr>
        <a:xfrm>
          <a:off x="5539221" y="1322263"/>
          <a:ext cx="699321" cy="699321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i-FI"/>
        </a:p>
      </dgm:t>
    </dgm:pt>
    <dgm:pt modelId="{43B8C406-ECFE-4683-9515-CCF5A5D7B0B9}" type="pres">
      <dgm:prSet presAssocID="{1B4127F4-AC4A-414B-B6FC-9EF3EA8EB5B1}" presName="textBox5e" presStyleLbl="revTx" presStyleIdx="4" presStyleCnt="5" custScaleX="92144" custScaleY="44259" custLinFactX="-2635" custLinFactNeighborX="-100000" custLinFactNeighborY="-1392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fi-FI"/>
        </a:p>
      </dgm:t>
    </dgm:pt>
  </dgm:ptLst>
  <dgm:cxnLst>
    <dgm:cxn modelId="{D68C5247-18FB-4C29-92A1-B11DA1417EDC}" type="presOf" srcId="{ADEBB26A-1408-4931-AED1-93BEACF3A770}" destId="{33140D20-B968-4939-B14B-90766BC88B7F}" srcOrd="0" destOrd="0" presId="urn:microsoft.com/office/officeart/2005/8/layout/arrow2"/>
    <dgm:cxn modelId="{AB730391-64CE-4585-AEC2-B98BA8F27EE4}" srcId="{ADEBB26A-1408-4931-AED1-93BEACF3A770}" destId="{112E1641-56F9-41E0-902B-D91987ACE742}" srcOrd="1" destOrd="0" parTransId="{0243AC76-3F42-48FC-8FA7-095C69F43303}" sibTransId="{83854CC4-6112-46D0-AC92-DB518143E78D}"/>
    <dgm:cxn modelId="{5127D315-E142-4DAC-95ED-428F1027DC74}" type="presOf" srcId="{6398A988-823F-4453-BB91-C1CD81616967}" destId="{AC2F4180-A04D-47BF-9338-D4E37B34FC46}" srcOrd="0" destOrd="0" presId="urn:microsoft.com/office/officeart/2005/8/layout/arrow2"/>
    <dgm:cxn modelId="{03523A52-666E-4437-9771-30B4F4C88B63}" type="presOf" srcId="{1B4127F4-AC4A-414B-B6FC-9EF3EA8EB5B1}" destId="{43B8C406-ECFE-4683-9515-CCF5A5D7B0B9}" srcOrd="0" destOrd="0" presId="urn:microsoft.com/office/officeart/2005/8/layout/arrow2"/>
    <dgm:cxn modelId="{AFAC3AF0-3279-4910-AEEC-966C4016BD39}" type="presOf" srcId="{112E1641-56F9-41E0-902B-D91987ACE742}" destId="{EE9099B5-9E20-4642-A2F9-C4E044E4B442}" srcOrd="0" destOrd="0" presId="urn:microsoft.com/office/officeart/2005/8/layout/arrow2"/>
    <dgm:cxn modelId="{B7A108A4-E277-43F7-8E83-AEA86527515A}" type="presOf" srcId="{F7179198-AD0B-4D21-BE4B-E3AEE96F7C03}" destId="{8D5AFAC5-D62E-4122-A73E-490A8D3DC102}" srcOrd="0" destOrd="0" presId="urn:microsoft.com/office/officeart/2005/8/layout/arrow2"/>
    <dgm:cxn modelId="{4D6234D9-8D70-4DB0-A06A-51EB69A10A95}" type="presOf" srcId="{970ADAEF-48EE-4959-9FDC-01BD568752F5}" destId="{14863203-248E-411F-BFD8-8440C064E637}" srcOrd="0" destOrd="0" presId="urn:microsoft.com/office/officeart/2005/8/layout/arrow2"/>
    <dgm:cxn modelId="{0DEED0E7-972E-499A-8E99-3E7AF852DF09}" srcId="{ADEBB26A-1408-4931-AED1-93BEACF3A770}" destId="{1B4127F4-AC4A-414B-B6FC-9EF3EA8EB5B1}" srcOrd="4" destOrd="0" parTransId="{A2689CBC-6CB1-427F-B1B3-B6458919A6C7}" sibTransId="{00CAE93A-7EA6-47B6-9E5E-D4F1BF19FBA0}"/>
    <dgm:cxn modelId="{CB157AB1-3D61-485E-B0A7-BF8AE91DBECA}" srcId="{ADEBB26A-1408-4931-AED1-93BEACF3A770}" destId="{6398A988-823F-4453-BB91-C1CD81616967}" srcOrd="2" destOrd="0" parTransId="{EAAC3C21-09D7-47EB-AD37-7F030E067156}" sibTransId="{7EBB5D5A-ECF6-4E52-97F3-94AE8CDD7C97}"/>
    <dgm:cxn modelId="{E3B7F9C0-D573-48AE-AFC5-9274D08445A9}" srcId="{ADEBB26A-1408-4931-AED1-93BEACF3A770}" destId="{970ADAEF-48EE-4959-9FDC-01BD568752F5}" srcOrd="0" destOrd="0" parTransId="{6D05434B-84CA-4011-B1FF-7FE1FEBB2BF5}" sibTransId="{A4B34B41-6BF3-47C2-A717-C43027762E07}"/>
    <dgm:cxn modelId="{61B36354-608C-4E27-9E16-28C90DC6A83D}" srcId="{ADEBB26A-1408-4931-AED1-93BEACF3A770}" destId="{F7179198-AD0B-4D21-BE4B-E3AEE96F7C03}" srcOrd="3" destOrd="0" parTransId="{565DA78A-B558-4BB3-94CA-5EECE4C3CD39}" sibTransId="{0A835BBC-C70C-48D3-A00E-615314FBD7BF}"/>
    <dgm:cxn modelId="{F42456BD-71BC-432B-9794-9DDC123AC6BA}" type="presParOf" srcId="{33140D20-B968-4939-B14B-90766BC88B7F}" destId="{85AF15A8-49DC-4718-864B-ECBF4660ACB6}" srcOrd="0" destOrd="0" presId="urn:microsoft.com/office/officeart/2005/8/layout/arrow2"/>
    <dgm:cxn modelId="{31E8AAC3-F9B7-4091-84BA-92CA3278920B}" type="presParOf" srcId="{33140D20-B968-4939-B14B-90766BC88B7F}" destId="{A6A79911-3C49-4BA5-BE95-65B4B1D4760F}" srcOrd="1" destOrd="0" presId="urn:microsoft.com/office/officeart/2005/8/layout/arrow2"/>
    <dgm:cxn modelId="{6DDC2599-7446-4D18-96FB-7AC47CD268DA}" type="presParOf" srcId="{A6A79911-3C49-4BA5-BE95-65B4B1D4760F}" destId="{3139398A-893C-4AFA-A3A2-CCC429CC32A4}" srcOrd="0" destOrd="0" presId="urn:microsoft.com/office/officeart/2005/8/layout/arrow2"/>
    <dgm:cxn modelId="{1E51254C-F6EB-4AEB-B4A8-740748BFBBC0}" type="presParOf" srcId="{A6A79911-3C49-4BA5-BE95-65B4B1D4760F}" destId="{14863203-248E-411F-BFD8-8440C064E637}" srcOrd="1" destOrd="0" presId="urn:microsoft.com/office/officeart/2005/8/layout/arrow2"/>
    <dgm:cxn modelId="{40B3088E-B07C-4F58-B261-7B99013185FE}" type="presParOf" srcId="{A6A79911-3C49-4BA5-BE95-65B4B1D4760F}" destId="{33D627A6-4F43-4A93-9BDA-C91D6FCE912E}" srcOrd="2" destOrd="0" presId="urn:microsoft.com/office/officeart/2005/8/layout/arrow2"/>
    <dgm:cxn modelId="{7439A676-2B2E-4931-A575-8EA733BBF117}" type="presParOf" srcId="{A6A79911-3C49-4BA5-BE95-65B4B1D4760F}" destId="{EE9099B5-9E20-4642-A2F9-C4E044E4B442}" srcOrd="3" destOrd="0" presId="urn:microsoft.com/office/officeart/2005/8/layout/arrow2"/>
    <dgm:cxn modelId="{F1DEEBDE-8303-4645-BCAF-19498EDA5186}" type="presParOf" srcId="{A6A79911-3C49-4BA5-BE95-65B4B1D4760F}" destId="{9FDFF062-6E02-429B-AF05-02EB2148E796}" srcOrd="4" destOrd="0" presId="urn:microsoft.com/office/officeart/2005/8/layout/arrow2"/>
    <dgm:cxn modelId="{6A8E4F1C-F31A-4F13-9BBE-C6673A68EB26}" type="presParOf" srcId="{A6A79911-3C49-4BA5-BE95-65B4B1D4760F}" destId="{AC2F4180-A04D-47BF-9338-D4E37B34FC46}" srcOrd="5" destOrd="0" presId="urn:microsoft.com/office/officeart/2005/8/layout/arrow2"/>
    <dgm:cxn modelId="{5A14C9EB-819E-4DC1-B2D8-4E4CD27C6CB8}" type="presParOf" srcId="{A6A79911-3C49-4BA5-BE95-65B4B1D4760F}" destId="{E0872A3F-9E25-4057-82C0-1EA6518257F4}" srcOrd="6" destOrd="0" presId="urn:microsoft.com/office/officeart/2005/8/layout/arrow2"/>
    <dgm:cxn modelId="{E2DBB91A-AB9A-43C9-8556-B0A84FA3ACB1}" type="presParOf" srcId="{A6A79911-3C49-4BA5-BE95-65B4B1D4760F}" destId="{8D5AFAC5-D62E-4122-A73E-490A8D3DC102}" srcOrd="7" destOrd="0" presId="urn:microsoft.com/office/officeart/2005/8/layout/arrow2"/>
    <dgm:cxn modelId="{FD1FEC0E-E1FE-4FA5-A685-F6614D7EA528}" type="presParOf" srcId="{A6A79911-3C49-4BA5-BE95-65B4B1D4760F}" destId="{AE5D4599-EA42-47E6-9987-943D6F344A10}" srcOrd="8" destOrd="0" presId="urn:microsoft.com/office/officeart/2005/8/layout/arrow2"/>
    <dgm:cxn modelId="{C989DACC-E1E5-4605-A3B6-DAB4E95B80B8}" type="presParOf" srcId="{A6A79911-3C49-4BA5-BE95-65B4B1D4760F}" destId="{43B8C406-ECFE-4683-9515-CCF5A5D7B0B9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9E3D4A-8845-0140-B998-69A588FF295D}" type="doc">
      <dgm:prSet loTypeId="urn:microsoft.com/office/officeart/2005/8/layout/radial4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0C8A57DE-1CA8-E341-914D-6F4529DF2A30}">
      <dgm:prSet phldrT="[Teksti]"/>
      <dgm:spPr/>
      <dgm:t>
        <a:bodyPr/>
        <a:lstStyle/>
        <a:p>
          <a:r>
            <a:rPr lang="en-GB" noProof="0" dirty="0" smtClean="0">
              <a:latin typeface="Arial" panose="020B0604020202020204" pitchFamily="34" charset="0"/>
              <a:cs typeface="Arial" panose="020B0604020202020204" pitchFamily="34" charset="0"/>
            </a:rPr>
            <a:t>Traditional financial sector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F2EFE4-168A-5845-BCB7-A5F1E1A2D28C}" type="parTrans" cxnId="{76F11A09-232C-D346-ACEC-1A64623CF946}">
      <dgm:prSet/>
      <dgm:spPr/>
      <dgm:t>
        <a:bodyPr/>
        <a:lstStyle/>
        <a:p>
          <a:endParaRPr lang="fi-FI"/>
        </a:p>
      </dgm:t>
    </dgm:pt>
    <dgm:pt modelId="{9E492B1D-AB6D-3440-8D57-9ACB121964EF}" type="sibTrans" cxnId="{76F11A09-232C-D346-ACEC-1A64623CF946}">
      <dgm:prSet/>
      <dgm:spPr/>
      <dgm:t>
        <a:bodyPr/>
        <a:lstStyle/>
        <a:p>
          <a:endParaRPr lang="fi-FI"/>
        </a:p>
      </dgm:t>
    </dgm:pt>
    <dgm:pt modelId="{9F7AB57E-38EB-C246-AA80-CD380B3AD4E7}">
      <dgm:prSet phldrT="[Teksti]"/>
      <dgm:spPr/>
      <dgm:t>
        <a:bodyPr/>
        <a:lstStyle/>
        <a:p>
          <a:r>
            <a:rPr lang="en-GB" noProof="0" dirty="0" smtClean="0">
              <a:latin typeface="Arial" panose="020B0604020202020204" pitchFamily="34" charset="0"/>
              <a:cs typeface="Arial" panose="020B0604020202020204" pitchFamily="34" charset="0"/>
            </a:rPr>
            <a:t>Global players in Finland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DF9202-CCF2-A14C-A7A3-88AB5B26E822}" type="parTrans" cxnId="{A5E032AC-2C27-AC4F-8873-8BCCA1C86361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 noProof="0" dirty="0"/>
        </a:p>
      </dgm:t>
    </dgm:pt>
    <dgm:pt modelId="{A2C7F069-FC8F-0F42-9855-FE912837588D}" type="sibTrans" cxnId="{A5E032AC-2C27-AC4F-8873-8BCCA1C86361}">
      <dgm:prSet/>
      <dgm:spPr/>
      <dgm:t>
        <a:bodyPr/>
        <a:lstStyle/>
        <a:p>
          <a:endParaRPr lang="fi-FI"/>
        </a:p>
      </dgm:t>
    </dgm:pt>
    <dgm:pt modelId="{C9DF58BA-59DC-9740-B633-66D871D984E7}">
      <dgm:prSet phldrT="[Teksti]"/>
      <dgm:spPr/>
      <dgm:t>
        <a:bodyPr/>
        <a:lstStyle/>
        <a:p>
          <a:r>
            <a:rPr lang="en-GB" noProof="0" dirty="0" smtClean="0">
              <a:latin typeface="Arial" panose="020B0604020202020204" pitchFamily="34" charset="0"/>
              <a:cs typeface="Arial" panose="020B0604020202020204" pitchFamily="34" charset="0"/>
            </a:rPr>
            <a:t>Low-cost operators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1AC95D-0EBE-9241-B32B-2B461802FF6E}" type="parTrans" cxnId="{16C0EA92-CB6A-BF40-909B-1402CA92441A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 noProof="0" dirty="0"/>
        </a:p>
      </dgm:t>
    </dgm:pt>
    <dgm:pt modelId="{FAEC7397-5699-664B-99E0-3807FCCE0DA7}" type="sibTrans" cxnId="{16C0EA92-CB6A-BF40-909B-1402CA92441A}">
      <dgm:prSet/>
      <dgm:spPr/>
      <dgm:t>
        <a:bodyPr/>
        <a:lstStyle/>
        <a:p>
          <a:endParaRPr lang="fi-FI"/>
        </a:p>
      </dgm:t>
    </dgm:pt>
    <dgm:pt modelId="{090165EB-FC24-9743-9956-72076D1E7B6B}">
      <dgm:prSet phldrT="[Teksti]"/>
      <dgm:spPr/>
      <dgm:t>
        <a:bodyPr/>
        <a:lstStyle/>
        <a:p>
          <a:r>
            <a:rPr lang="en-GB" noProof="0" dirty="0" smtClean="0">
              <a:latin typeface="Arial" panose="020B0604020202020204" pitchFamily="34" charset="0"/>
              <a:cs typeface="Arial" panose="020B0604020202020204" pitchFamily="34" charset="0"/>
            </a:rPr>
            <a:t>New technology-based operators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8CC73-7691-2347-B1E1-F323DC7FA3FE}" type="parTrans" cxnId="{28E68752-BCF4-6B46-AF25-2EFFDE1BDC52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 noProof="0" dirty="0"/>
        </a:p>
      </dgm:t>
    </dgm:pt>
    <dgm:pt modelId="{8968819D-2DD4-0743-A5E8-101B1A6F75B2}" type="sibTrans" cxnId="{28E68752-BCF4-6B46-AF25-2EFFDE1BDC52}">
      <dgm:prSet/>
      <dgm:spPr/>
      <dgm:t>
        <a:bodyPr/>
        <a:lstStyle/>
        <a:p>
          <a:endParaRPr lang="fi-FI"/>
        </a:p>
      </dgm:t>
    </dgm:pt>
    <dgm:pt modelId="{B54A056C-BAA6-1446-8268-D72AEB1FCB9C}">
      <dgm:prSet phldrT="[Teksti]"/>
      <dgm:spPr/>
      <dgm:t>
        <a:bodyPr/>
        <a:lstStyle/>
        <a:p>
          <a:r>
            <a:rPr lang="en-GB" noProof="0" dirty="0" smtClean="0">
              <a:latin typeface="Arial" panose="020B0604020202020204" pitchFamily="34" charset="0"/>
              <a:cs typeface="Arial" panose="020B0604020202020204" pitchFamily="34" charset="0"/>
            </a:rPr>
            <a:t>Cross-sector conglomeration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D0A6CC-8334-9447-BC31-AA6A95ACFCB2}" type="parTrans" cxnId="{B3C9FA03-8A90-A248-BFB3-5DB9C9DB211D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 noProof="0" dirty="0"/>
        </a:p>
      </dgm:t>
    </dgm:pt>
    <dgm:pt modelId="{31A63A85-D07D-784E-ADF2-57A72174708D}" type="sibTrans" cxnId="{B3C9FA03-8A90-A248-BFB3-5DB9C9DB211D}">
      <dgm:prSet/>
      <dgm:spPr/>
      <dgm:t>
        <a:bodyPr/>
        <a:lstStyle/>
        <a:p>
          <a:endParaRPr lang="fi-FI"/>
        </a:p>
      </dgm:t>
    </dgm:pt>
    <dgm:pt modelId="{99BB25D2-F3FE-A443-AD00-6C327C2578A4}" type="pres">
      <dgm:prSet presAssocID="{F69E3D4A-8845-0140-B998-69A588FF295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9B86F14A-2680-E74B-A91B-9CEEABDAC44E}" type="pres">
      <dgm:prSet presAssocID="{0C8A57DE-1CA8-E341-914D-6F4529DF2A30}" presName="centerShape" presStyleLbl="node0" presStyleIdx="0" presStyleCnt="1"/>
      <dgm:spPr/>
      <dgm:t>
        <a:bodyPr/>
        <a:lstStyle/>
        <a:p>
          <a:endParaRPr lang="fi-FI"/>
        </a:p>
      </dgm:t>
    </dgm:pt>
    <dgm:pt modelId="{843C56F1-3962-F84B-8389-0C89809F2B2A}" type="pres">
      <dgm:prSet presAssocID="{FEDF9202-CCF2-A14C-A7A3-88AB5B26E822}" presName="parTrans" presStyleLbl="bgSibTrans2D1" presStyleIdx="0" presStyleCnt="4" custLinFactNeighborX="4505" custLinFactNeighborY="-21277"/>
      <dgm:spPr/>
      <dgm:t>
        <a:bodyPr/>
        <a:lstStyle/>
        <a:p>
          <a:endParaRPr lang="fi-FI"/>
        </a:p>
      </dgm:t>
    </dgm:pt>
    <dgm:pt modelId="{1FAFE688-05CA-3140-A28D-0813E167ADD9}" type="pres">
      <dgm:prSet presAssocID="{9F7AB57E-38EB-C246-AA80-CD380B3AD4E7}" presName="node" presStyleLbl="node1" presStyleIdx="0" presStyleCnt="4" custRadScaleRad="98827" custRadScaleInc="35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F31D876-BF9E-654E-B1CE-C8547B6C81DD}" type="pres">
      <dgm:prSet presAssocID="{401AC95D-0EBE-9241-B32B-2B461802FF6E}" presName="parTrans" presStyleLbl="bgSibTrans2D1" presStyleIdx="1" presStyleCnt="4"/>
      <dgm:spPr/>
      <dgm:t>
        <a:bodyPr/>
        <a:lstStyle/>
        <a:p>
          <a:endParaRPr lang="fi-FI"/>
        </a:p>
      </dgm:t>
    </dgm:pt>
    <dgm:pt modelId="{5C50ED64-5ACF-2549-BC4B-860F96CD6DFE}" type="pres">
      <dgm:prSet presAssocID="{C9DF58BA-59DC-9740-B633-66D871D984E7}" presName="node" presStyleLbl="node1" presStyleIdx="1" presStyleCnt="4" custScaleY="8839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F6BDF8F-E737-1F43-9989-51A099A4BF66}" type="pres">
      <dgm:prSet presAssocID="{AF28CC73-7691-2347-B1E1-F323DC7FA3FE}" presName="parTrans" presStyleLbl="bgSibTrans2D1" presStyleIdx="2" presStyleCnt="4"/>
      <dgm:spPr/>
      <dgm:t>
        <a:bodyPr/>
        <a:lstStyle/>
        <a:p>
          <a:endParaRPr lang="fi-FI"/>
        </a:p>
      </dgm:t>
    </dgm:pt>
    <dgm:pt modelId="{9ED18390-47AA-EA49-9DAA-0FE0E4AEDE28}" type="pres">
      <dgm:prSet presAssocID="{090165EB-FC24-9743-9956-72076D1E7B6B}" presName="node" presStyleLbl="node1" presStyleIdx="2" presStyleCnt="4" custScaleX="105458" custScaleY="8562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FEB51B5-1045-484D-8424-E3E865593841}" type="pres">
      <dgm:prSet presAssocID="{87D0A6CC-8334-9447-BC31-AA6A95ACFCB2}" presName="parTrans" presStyleLbl="bgSibTrans2D1" presStyleIdx="3" presStyleCnt="4" custLinFactNeighborX="-4871" custLinFactNeighborY="-29000"/>
      <dgm:spPr/>
      <dgm:t>
        <a:bodyPr/>
        <a:lstStyle/>
        <a:p>
          <a:endParaRPr lang="fi-FI"/>
        </a:p>
      </dgm:t>
    </dgm:pt>
    <dgm:pt modelId="{F9B28037-8929-264F-93EF-A216D94B3575}" type="pres">
      <dgm:prSet presAssocID="{B54A056C-BAA6-1446-8268-D72AEB1FCB9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67C1C63F-3DD8-4D22-B9F3-369BC083A5BC}" type="presOf" srcId="{090165EB-FC24-9743-9956-72076D1E7B6B}" destId="{9ED18390-47AA-EA49-9DAA-0FE0E4AEDE28}" srcOrd="0" destOrd="0" presId="urn:microsoft.com/office/officeart/2005/8/layout/radial4"/>
    <dgm:cxn modelId="{35017DF9-2304-4D27-9CBB-5DF44E752116}" type="presOf" srcId="{FEDF9202-CCF2-A14C-A7A3-88AB5B26E822}" destId="{843C56F1-3962-F84B-8389-0C89809F2B2A}" srcOrd="0" destOrd="0" presId="urn:microsoft.com/office/officeart/2005/8/layout/radial4"/>
    <dgm:cxn modelId="{82B44F10-6E84-468A-A4B7-050F51CA07CB}" type="presOf" srcId="{0C8A57DE-1CA8-E341-914D-6F4529DF2A30}" destId="{9B86F14A-2680-E74B-A91B-9CEEABDAC44E}" srcOrd="0" destOrd="0" presId="urn:microsoft.com/office/officeart/2005/8/layout/radial4"/>
    <dgm:cxn modelId="{16C0EA92-CB6A-BF40-909B-1402CA92441A}" srcId="{0C8A57DE-1CA8-E341-914D-6F4529DF2A30}" destId="{C9DF58BA-59DC-9740-B633-66D871D984E7}" srcOrd="1" destOrd="0" parTransId="{401AC95D-0EBE-9241-B32B-2B461802FF6E}" sibTransId="{FAEC7397-5699-664B-99E0-3807FCCE0DA7}"/>
    <dgm:cxn modelId="{D9240671-FA02-430F-B87A-7487738C7FBC}" type="presOf" srcId="{F69E3D4A-8845-0140-B998-69A588FF295D}" destId="{99BB25D2-F3FE-A443-AD00-6C327C2578A4}" srcOrd="0" destOrd="0" presId="urn:microsoft.com/office/officeart/2005/8/layout/radial4"/>
    <dgm:cxn modelId="{D18A1540-25AD-42EE-AC5C-79147A0971E8}" type="presOf" srcId="{87D0A6CC-8334-9447-BC31-AA6A95ACFCB2}" destId="{9FEB51B5-1045-484D-8424-E3E865593841}" srcOrd="0" destOrd="0" presId="urn:microsoft.com/office/officeart/2005/8/layout/radial4"/>
    <dgm:cxn modelId="{76F11A09-232C-D346-ACEC-1A64623CF946}" srcId="{F69E3D4A-8845-0140-B998-69A588FF295D}" destId="{0C8A57DE-1CA8-E341-914D-6F4529DF2A30}" srcOrd="0" destOrd="0" parTransId="{DCF2EFE4-168A-5845-BCB7-A5F1E1A2D28C}" sibTransId="{9E492B1D-AB6D-3440-8D57-9ACB121964EF}"/>
    <dgm:cxn modelId="{28E68752-BCF4-6B46-AF25-2EFFDE1BDC52}" srcId="{0C8A57DE-1CA8-E341-914D-6F4529DF2A30}" destId="{090165EB-FC24-9743-9956-72076D1E7B6B}" srcOrd="2" destOrd="0" parTransId="{AF28CC73-7691-2347-B1E1-F323DC7FA3FE}" sibTransId="{8968819D-2DD4-0743-A5E8-101B1A6F75B2}"/>
    <dgm:cxn modelId="{B624B876-29F9-4CDC-9EA7-089A95D0022A}" type="presOf" srcId="{C9DF58BA-59DC-9740-B633-66D871D984E7}" destId="{5C50ED64-5ACF-2549-BC4B-860F96CD6DFE}" srcOrd="0" destOrd="0" presId="urn:microsoft.com/office/officeart/2005/8/layout/radial4"/>
    <dgm:cxn modelId="{BBBDD57B-1F18-4ABB-89B4-ABFD7A87149C}" type="presOf" srcId="{9F7AB57E-38EB-C246-AA80-CD380B3AD4E7}" destId="{1FAFE688-05CA-3140-A28D-0813E167ADD9}" srcOrd="0" destOrd="0" presId="urn:microsoft.com/office/officeart/2005/8/layout/radial4"/>
    <dgm:cxn modelId="{1BB4F264-C793-4A5A-ADA2-77F6596EF7AE}" type="presOf" srcId="{401AC95D-0EBE-9241-B32B-2B461802FF6E}" destId="{FF31D876-BF9E-654E-B1CE-C8547B6C81DD}" srcOrd="0" destOrd="0" presId="urn:microsoft.com/office/officeart/2005/8/layout/radial4"/>
    <dgm:cxn modelId="{E5F67885-3413-4DB4-9D47-786C11EA5B12}" type="presOf" srcId="{AF28CC73-7691-2347-B1E1-F323DC7FA3FE}" destId="{7F6BDF8F-E737-1F43-9989-51A099A4BF66}" srcOrd="0" destOrd="0" presId="urn:microsoft.com/office/officeart/2005/8/layout/radial4"/>
    <dgm:cxn modelId="{A5E032AC-2C27-AC4F-8873-8BCCA1C86361}" srcId="{0C8A57DE-1CA8-E341-914D-6F4529DF2A30}" destId="{9F7AB57E-38EB-C246-AA80-CD380B3AD4E7}" srcOrd="0" destOrd="0" parTransId="{FEDF9202-CCF2-A14C-A7A3-88AB5B26E822}" sibTransId="{A2C7F069-FC8F-0F42-9855-FE912837588D}"/>
    <dgm:cxn modelId="{BE678348-72EC-4800-A611-F8B5451EB042}" type="presOf" srcId="{B54A056C-BAA6-1446-8268-D72AEB1FCB9C}" destId="{F9B28037-8929-264F-93EF-A216D94B3575}" srcOrd="0" destOrd="0" presId="urn:microsoft.com/office/officeart/2005/8/layout/radial4"/>
    <dgm:cxn modelId="{B3C9FA03-8A90-A248-BFB3-5DB9C9DB211D}" srcId="{0C8A57DE-1CA8-E341-914D-6F4529DF2A30}" destId="{B54A056C-BAA6-1446-8268-D72AEB1FCB9C}" srcOrd="3" destOrd="0" parTransId="{87D0A6CC-8334-9447-BC31-AA6A95ACFCB2}" sibTransId="{31A63A85-D07D-784E-ADF2-57A72174708D}"/>
    <dgm:cxn modelId="{E1A8B9C3-02F7-489E-BF95-24826B4F3CFC}" type="presParOf" srcId="{99BB25D2-F3FE-A443-AD00-6C327C2578A4}" destId="{9B86F14A-2680-E74B-A91B-9CEEABDAC44E}" srcOrd="0" destOrd="0" presId="urn:microsoft.com/office/officeart/2005/8/layout/radial4"/>
    <dgm:cxn modelId="{33167AE8-AA4E-4E3D-B4C2-0FB07067E04C}" type="presParOf" srcId="{99BB25D2-F3FE-A443-AD00-6C327C2578A4}" destId="{843C56F1-3962-F84B-8389-0C89809F2B2A}" srcOrd="1" destOrd="0" presId="urn:microsoft.com/office/officeart/2005/8/layout/radial4"/>
    <dgm:cxn modelId="{A0712833-8A14-4617-831F-10D5739DC706}" type="presParOf" srcId="{99BB25D2-F3FE-A443-AD00-6C327C2578A4}" destId="{1FAFE688-05CA-3140-A28D-0813E167ADD9}" srcOrd="2" destOrd="0" presId="urn:microsoft.com/office/officeart/2005/8/layout/radial4"/>
    <dgm:cxn modelId="{1742842B-D213-4E6E-A45A-082574A4C6D6}" type="presParOf" srcId="{99BB25D2-F3FE-A443-AD00-6C327C2578A4}" destId="{FF31D876-BF9E-654E-B1CE-C8547B6C81DD}" srcOrd="3" destOrd="0" presId="urn:microsoft.com/office/officeart/2005/8/layout/radial4"/>
    <dgm:cxn modelId="{EA9C43FC-827C-46E0-BDB7-79CDA24E2024}" type="presParOf" srcId="{99BB25D2-F3FE-A443-AD00-6C327C2578A4}" destId="{5C50ED64-5ACF-2549-BC4B-860F96CD6DFE}" srcOrd="4" destOrd="0" presId="urn:microsoft.com/office/officeart/2005/8/layout/radial4"/>
    <dgm:cxn modelId="{24091113-9F0B-48E3-BFCF-431CB7A46740}" type="presParOf" srcId="{99BB25D2-F3FE-A443-AD00-6C327C2578A4}" destId="{7F6BDF8F-E737-1F43-9989-51A099A4BF66}" srcOrd="5" destOrd="0" presId="urn:microsoft.com/office/officeart/2005/8/layout/radial4"/>
    <dgm:cxn modelId="{56828EF6-AE8A-40E1-B26A-187B78385BB3}" type="presParOf" srcId="{99BB25D2-F3FE-A443-AD00-6C327C2578A4}" destId="{9ED18390-47AA-EA49-9DAA-0FE0E4AEDE28}" srcOrd="6" destOrd="0" presId="urn:microsoft.com/office/officeart/2005/8/layout/radial4"/>
    <dgm:cxn modelId="{7736A2F8-D3B5-440D-BB91-413BDCF1D798}" type="presParOf" srcId="{99BB25D2-F3FE-A443-AD00-6C327C2578A4}" destId="{9FEB51B5-1045-484D-8424-E3E865593841}" srcOrd="7" destOrd="0" presId="urn:microsoft.com/office/officeart/2005/8/layout/radial4"/>
    <dgm:cxn modelId="{9D882561-6642-40A3-8B72-70659BFC2F45}" type="presParOf" srcId="{99BB25D2-F3FE-A443-AD00-6C327C2578A4}" destId="{F9B28037-8929-264F-93EF-A216D94B3575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3209E0-34CC-8E4F-853B-A7FB8DE37694}" type="doc">
      <dgm:prSet loTypeId="urn:microsoft.com/office/officeart/2009/layout/CircleArrow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8F4F209-3860-F242-A982-5E3058CC29E4}">
      <dgm:prSet phldrT="[Teksti]"/>
      <dgm:spPr/>
      <dgm:t>
        <a:bodyPr/>
        <a:lstStyle/>
        <a:p>
          <a:r>
            <a:rPr lang="fi-FI" dirty="0" smtClean="0">
              <a:latin typeface="Arial" panose="020B0604020202020204" pitchFamily="34" charset="0"/>
              <a:cs typeface="Arial" panose="020B0604020202020204" pitchFamily="34" charset="0"/>
            </a:rPr>
            <a:t>Mobile</a:t>
          </a:r>
          <a:endParaRPr lang="fi-FI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AB8160-A48D-C64D-B33C-43A8008D0BCE}" type="parTrans" cxnId="{1DE7A3F9-B2E9-BE45-B0A3-400EFD6D424E}">
      <dgm:prSet/>
      <dgm:spPr/>
      <dgm:t>
        <a:bodyPr/>
        <a:lstStyle/>
        <a:p>
          <a:endParaRPr lang="fi-FI"/>
        </a:p>
      </dgm:t>
    </dgm:pt>
    <dgm:pt modelId="{6FE37F50-D3D3-4045-BEA9-40EABBCA667D}" type="sibTrans" cxnId="{1DE7A3F9-B2E9-BE45-B0A3-400EFD6D424E}">
      <dgm:prSet/>
      <dgm:spPr/>
      <dgm:t>
        <a:bodyPr/>
        <a:lstStyle/>
        <a:p>
          <a:endParaRPr lang="fi-FI"/>
        </a:p>
      </dgm:t>
    </dgm:pt>
    <dgm:pt modelId="{B35111DF-07F5-0B44-9E9C-5A06B5FEB07B}">
      <dgm:prSet phldrT="[Teksti]"/>
      <dgm:spPr/>
      <dgm:t>
        <a:bodyPr/>
        <a:lstStyle/>
        <a:p>
          <a:r>
            <a:rPr lang="en-GB" noProof="0" dirty="0" smtClean="0">
              <a:latin typeface="Arial" panose="020B0604020202020204" pitchFamily="34" charset="0"/>
              <a:cs typeface="Arial" panose="020B0604020202020204" pitchFamily="34" charset="0"/>
            </a:rPr>
            <a:t>Multi-location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FB9CC3-2879-404B-8858-46658546D5DD}" type="parTrans" cxnId="{2948DF24-2B6D-7141-8BE4-3F6DABBC695D}">
      <dgm:prSet/>
      <dgm:spPr/>
      <dgm:t>
        <a:bodyPr/>
        <a:lstStyle/>
        <a:p>
          <a:endParaRPr lang="fi-FI"/>
        </a:p>
      </dgm:t>
    </dgm:pt>
    <dgm:pt modelId="{0C899369-470C-404A-86DC-035A6140D643}" type="sibTrans" cxnId="{2948DF24-2B6D-7141-8BE4-3F6DABBC695D}">
      <dgm:prSet/>
      <dgm:spPr/>
      <dgm:t>
        <a:bodyPr/>
        <a:lstStyle/>
        <a:p>
          <a:endParaRPr lang="fi-FI"/>
        </a:p>
      </dgm:t>
    </dgm:pt>
    <dgm:pt modelId="{FBAFCF39-7D4C-2641-AE2A-4261C2F7D921}">
      <dgm:prSet phldrT="[Teksti]"/>
      <dgm:spPr/>
      <dgm:t>
        <a:bodyPr/>
        <a:lstStyle/>
        <a:p>
          <a:r>
            <a:rPr lang="en-GB" noProof="0" dirty="0" smtClean="0">
              <a:latin typeface="Arial" panose="020B0604020202020204" pitchFamily="34" charset="0"/>
              <a:cs typeface="Arial" panose="020B0604020202020204" pitchFamily="34" charset="0"/>
            </a:rPr>
            <a:t>Virtual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015E30-0FDF-EA40-921E-99BC85670B8B}" type="parTrans" cxnId="{40149A0A-6200-BC47-99B8-E94969B2FFD5}">
      <dgm:prSet/>
      <dgm:spPr/>
      <dgm:t>
        <a:bodyPr/>
        <a:lstStyle/>
        <a:p>
          <a:endParaRPr lang="fi-FI"/>
        </a:p>
      </dgm:t>
    </dgm:pt>
    <dgm:pt modelId="{E2A44C31-C032-E64C-8CB4-114807A1A950}" type="sibTrans" cxnId="{40149A0A-6200-BC47-99B8-E94969B2FFD5}">
      <dgm:prSet/>
      <dgm:spPr/>
      <dgm:t>
        <a:bodyPr/>
        <a:lstStyle/>
        <a:p>
          <a:endParaRPr lang="fi-FI"/>
        </a:p>
      </dgm:t>
    </dgm:pt>
    <dgm:pt modelId="{E1B40727-2514-F54E-8D73-0D04654C47B1}" type="pres">
      <dgm:prSet presAssocID="{F53209E0-34CC-8E4F-853B-A7FB8DE37694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07AB3538-CEB7-744B-8614-11930EB587FC}" type="pres">
      <dgm:prSet presAssocID="{D8F4F209-3860-F242-A982-5E3058CC29E4}" presName="Accent1" presStyleCnt="0"/>
      <dgm:spPr/>
    </dgm:pt>
    <dgm:pt modelId="{2C0D338C-D725-0649-879F-813780D06247}" type="pres">
      <dgm:prSet presAssocID="{D8F4F209-3860-F242-A982-5E3058CC29E4}" presName="Accent" presStyleLbl="node1" presStyleIdx="0" presStyleCnt="3" custScaleX="96046" custScaleY="96046" custLinFactNeighborX="-1874" custLinFactNeighborY="-1112"/>
      <dgm:sp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6200000" scaled="0"/>
        </a:gradFill>
      </dgm:spPr>
      <dgm:t>
        <a:bodyPr/>
        <a:lstStyle/>
        <a:p>
          <a:endParaRPr lang="fi-FI"/>
        </a:p>
      </dgm:t>
    </dgm:pt>
    <dgm:pt modelId="{DB5173B6-2D26-F048-B9C2-104486FD17D0}" type="pres">
      <dgm:prSet presAssocID="{D8F4F209-3860-F242-A982-5E3058CC29E4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D884D11-D417-E147-9063-7677E578F527}" type="pres">
      <dgm:prSet presAssocID="{B35111DF-07F5-0B44-9E9C-5A06B5FEB07B}" presName="Accent2" presStyleCnt="0"/>
      <dgm:spPr/>
    </dgm:pt>
    <dgm:pt modelId="{2D2A42C6-A634-D141-A04B-544CF27A0BC4}" type="pres">
      <dgm:prSet presAssocID="{B35111DF-07F5-0B44-9E9C-5A06B5FEB07B}" presName="Accent" presStyleLbl="node1" presStyleIdx="1" presStyleCnt="3" custScaleX="96046" custScaleY="96046"/>
      <dgm:sp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6200000" scaled="0"/>
        </a:gradFill>
      </dgm:spPr>
      <dgm:t>
        <a:bodyPr/>
        <a:lstStyle/>
        <a:p>
          <a:endParaRPr lang="fi-FI"/>
        </a:p>
      </dgm:t>
    </dgm:pt>
    <dgm:pt modelId="{A750170B-0AAA-704F-995D-5C758A110709}" type="pres">
      <dgm:prSet presAssocID="{B35111DF-07F5-0B44-9E9C-5A06B5FEB07B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9EA4ABC-1B56-8C46-84EE-9EEF76D715EA}" type="pres">
      <dgm:prSet presAssocID="{FBAFCF39-7D4C-2641-AE2A-4261C2F7D921}" presName="Accent3" presStyleCnt="0"/>
      <dgm:spPr/>
    </dgm:pt>
    <dgm:pt modelId="{FA1F45DD-21D5-574C-AD51-380D14EB154B}" type="pres">
      <dgm:prSet presAssocID="{FBAFCF39-7D4C-2641-AE2A-4261C2F7D921}" presName="Accent" presStyleLbl="node1" presStyleIdx="2" presStyleCnt="3" custScaleX="96046" custScaleY="96046"/>
      <dgm:sp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6200000" scaled="0"/>
        </a:gradFill>
      </dgm:spPr>
      <dgm:t>
        <a:bodyPr/>
        <a:lstStyle/>
        <a:p>
          <a:endParaRPr lang="fi-FI"/>
        </a:p>
      </dgm:t>
    </dgm:pt>
    <dgm:pt modelId="{CD87FD0A-00B5-964A-BE91-191538399703}" type="pres">
      <dgm:prSet presAssocID="{FBAFCF39-7D4C-2641-AE2A-4261C2F7D921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A7D01CD7-7437-4BA1-8AAE-1968406A72CF}" type="presOf" srcId="{D8F4F209-3860-F242-A982-5E3058CC29E4}" destId="{DB5173B6-2D26-F048-B9C2-104486FD17D0}" srcOrd="0" destOrd="0" presId="urn:microsoft.com/office/officeart/2009/layout/CircleArrowProcess"/>
    <dgm:cxn modelId="{2948DF24-2B6D-7141-8BE4-3F6DABBC695D}" srcId="{F53209E0-34CC-8E4F-853B-A7FB8DE37694}" destId="{B35111DF-07F5-0B44-9E9C-5A06B5FEB07B}" srcOrd="1" destOrd="0" parTransId="{E3FB9CC3-2879-404B-8858-46658546D5DD}" sibTransId="{0C899369-470C-404A-86DC-035A6140D643}"/>
    <dgm:cxn modelId="{40149A0A-6200-BC47-99B8-E94969B2FFD5}" srcId="{F53209E0-34CC-8E4F-853B-A7FB8DE37694}" destId="{FBAFCF39-7D4C-2641-AE2A-4261C2F7D921}" srcOrd="2" destOrd="0" parTransId="{12015E30-0FDF-EA40-921E-99BC85670B8B}" sibTransId="{E2A44C31-C032-E64C-8CB4-114807A1A950}"/>
    <dgm:cxn modelId="{516B4728-1763-42AD-B86F-90C6D58FE56E}" type="presOf" srcId="{B35111DF-07F5-0B44-9E9C-5A06B5FEB07B}" destId="{A750170B-0AAA-704F-995D-5C758A110709}" srcOrd="0" destOrd="0" presId="urn:microsoft.com/office/officeart/2009/layout/CircleArrowProcess"/>
    <dgm:cxn modelId="{F3D0C49B-5952-4337-8859-A3F69DB68C8F}" type="presOf" srcId="{F53209E0-34CC-8E4F-853B-A7FB8DE37694}" destId="{E1B40727-2514-F54E-8D73-0D04654C47B1}" srcOrd="0" destOrd="0" presId="urn:microsoft.com/office/officeart/2009/layout/CircleArrowProcess"/>
    <dgm:cxn modelId="{1C2D970E-CD40-4016-80CB-E3A0454F12C0}" type="presOf" srcId="{FBAFCF39-7D4C-2641-AE2A-4261C2F7D921}" destId="{CD87FD0A-00B5-964A-BE91-191538399703}" srcOrd="0" destOrd="0" presId="urn:microsoft.com/office/officeart/2009/layout/CircleArrowProcess"/>
    <dgm:cxn modelId="{1DE7A3F9-B2E9-BE45-B0A3-400EFD6D424E}" srcId="{F53209E0-34CC-8E4F-853B-A7FB8DE37694}" destId="{D8F4F209-3860-F242-A982-5E3058CC29E4}" srcOrd="0" destOrd="0" parTransId="{2BAB8160-A48D-C64D-B33C-43A8008D0BCE}" sibTransId="{6FE37F50-D3D3-4045-BEA9-40EABBCA667D}"/>
    <dgm:cxn modelId="{19C5FF42-D15A-4472-B0AB-F62E3D931979}" type="presParOf" srcId="{E1B40727-2514-F54E-8D73-0D04654C47B1}" destId="{07AB3538-CEB7-744B-8614-11930EB587FC}" srcOrd="0" destOrd="0" presId="urn:microsoft.com/office/officeart/2009/layout/CircleArrowProcess"/>
    <dgm:cxn modelId="{8626A210-14A2-4794-A369-829584611CEE}" type="presParOf" srcId="{07AB3538-CEB7-744B-8614-11930EB587FC}" destId="{2C0D338C-D725-0649-879F-813780D06247}" srcOrd="0" destOrd="0" presId="urn:microsoft.com/office/officeart/2009/layout/CircleArrowProcess"/>
    <dgm:cxn modelId="{18A1398E-0FCC-42E4-BDA5-36AA4CE1DF36}" type="presParOf" srcId="{E1B40727-2514-F54E-8D73-0D04654C47B1}" destId="{DB5173B6-2D26-F048-B9C2-104486FD17D0}" srcOrd="1" destOrd="0" presId="urn:microsoft.com/office/officeart/2009/layout/CircleArrowProcess"/>
    <dgm:cxn modelId="{6BC0866E-885F-45CA-9A4E-AAB6D2839696}" type="presParOf" srcId="{E1B40727-2514-F54E-8D73-0D04654C47B1}" destId="{5D884D11-D417-E147-9063-7677E578F527}" srcOrd="2" destOrd="0" presId="urn:microsoft.com/office/officeart/2009/layout/CircleArrowProcess"/>
    <dgm:cxn modelId="{A234E6E3-8C5D-4D2D-A047-0D94D69AF3AC}" type="presParOf" srcId="{5D884D11-D417-E147-9063-7677E578F527}" destId="{2D2A42C6-A634-D141-A04B-544CF27A0BC4}" srcOrd="0" destOrd="0" presId="urn:microsoft.com/office/officeart/2009/layout/CircleArrowProcess"/>
    <dgm:cxn modelId="{F2B665FA-9DA5-4A83-A0BC-DD418D3B6382}" type="presParOf" srcId="{E1B40727-2514-F54E-8D73-0D04654C47B1}" destId="{A750170B-0AAA-704F-995D-5C758A110709}" srcOrd="3" destOrd="0" presId="urn:microsoft.com/office/officeart/2009/layout/CircleArrowProcess"/>
    <dgm:cxn modelId="{83327237-8971-412F-89E9-7917A562A1F8}" type="presParOf" srcId="{E1B40727-2514-F54E-8D73-0D04654C47B1}" destId="{E9EA4ABC-1B56-8C46-84EE-9EEF76D715EA}" srcOrd="4" destOrd="0" presId="urn:microsoft.com/office/officeart/2009/layout/CircleArrowProcess"/>
    <dgm:cxn modelId="{9698F72B-6473-4055-98B0-E35D566D8600}" type="presParOf" srcId="{E9EA4ABC-1B56-8C46-84EE-9EEF76D715EA}" destId="{FA1F45DD-21D5-574C-AD51-380D14EB154B}" srcOrd="0" destOrd="0" presId="urn:microsoft.com/office/officeart/2009/layout/CircleArrowProcess"/>
    <dgm:cxn modelId="{97615FF5-FE0A-4C1A-9B0E-261C0A4752B4}" type="presParOf" srcId="{E1B40727-2514-F54E-8D73-0D04654C47B1}" destId="{CD87FD0A-00B5-964A-BE91-191538399703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F15A8-49DC-4718-864B-ECBF4660ACB6}">
      <dsp:nvSpPr>
        <dsp:cNvPr id="0" name=""/>
        <dsp:cNvSpPr/>
      </dsp:nvSpPr>
      <dsp:spPr>
        <a:xfrm>
          <a:off x="116969" y="143711"/>
          <a:ext cx="7620049" cy="4565908"/>
        </a:xfrm>
        <a:prstGeom prst="swooshArrow">
          <a:avLst>
            <a:gd name="adj1" fmla="val 25000"/>
            <a:gd name="adj2" fmla="val 25000"/>
          </a:avLst>
        </a:prstGeom>
        <a:solidFill>
          <a:sysClr val="window" lastClr="FFFFFF"/>
        </a:solidFill>
        <a:ln w="25400" cap="flat" cmpd="sng" algn="ctr">
          <a:solidFill>
            <a:srgbClr val="076E75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3139398A-893C-4AFA-A3A2-CCC429CC32A4}">
      <dsp:nvSpPr>
        <dsp:cNvPr id="0" name=""/>
        <dsp:cNvSpPr/>
      </dsp:nvSpPr>
      <dsp:spPr>
        <a:xfrm>
          <a:off x="228137" y="4279620"/>
          <a:ext cx="183600" cy="183600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63203-248E-411F-BFD8-8440C064E637}">
      <dsp:nvSpPr>
        <dsp:cNvPr id="0" name=""/>
        <dsp:cNvSpPr/>
      </dsp:nvSpPr>
      <dsp:spPr>
        <a:xfrm>
          <a:off x="138265" y="4621880"/>
          <a:ext cx="1028071" cy="103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286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02–08/2014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GB" sz="1100" b="1" kern="1200" noProof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plan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GB" sz="1100" b="1" kern="1200" noProof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Funding</a:t>
          </a:r>
          <a:endParaRPr lang="en-GB" sz="1100" b="1" kern="1200" noProof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8265" y="4621880"/>
        <a:ext cx="1028071" cy="1035722"/>
      </dsp:txXfrm>
    </dsp:sp>
    <dsp:sp modelId="{33D627A6-4F43-4A93-9BDA-C91D6FCE912E}">
      <dsp:nvSpPr>
        <dsp:cNvPr id="0" name=""/>
        <dsp:cNvSpPr/>
      </dsp:nvSpPr>
      <dsp:spPr>
        <a:xfrm>
          <a:off x="914634" y="3358637"/>
          <a:ext cx="287374" cy="287374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9099B5-9E20-4642-A2F9-C4E044E4B442}">
      <dsp:nvSpPr>
        <dsp:cNvPr id="0" name=""/>
        <dsp:cNvSpPr/>
      </dsp:nvSpPr>
      <dsp:spPr>
        <a:xfrm>
          <a:off x="1050108" y="3687928"/>
          <a:ext cx="1315892" cy="1635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274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09–11/2014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Union-specific workshops (4)</a:t>
          </a:r>
        </a:p>
      </dsp:txBody>
      <dsp:txXfrm>
        <a:off x="1050108" y="3687928"/>
        <a:ext cx="1315892" cy="1635357"/>
      </dsp:txXfrm>
    </dsp:sp>
    <dsp:sp modelId="{9FDFF062-6E02-429B-AF05-02EB2148E796}">
      <dsp:nvSpPr>
        <dsp:cNvPr id="0" name=""/>
        <dsp:cNvSpPr/>
      </dsp:nvSpPr>
      <dsp:spPr>
        <a:xfrm>
          <a:off x="2297606" y="2257048"/>
          <a:ext cx="383165" cy="383165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F4180-A04D-47BF-9338-D4E37B34FC46}">
      <dsp:nvSpPr>
        <dsp:cNvPr id="0" name=""/>
        <dsp:cNvSpPr/>
      </dsp:nvSpPr>
      <dsp:spPr>
        <a:xfrm>
          <a:off x="2238406" y="2891667"/>
          <a:ext cx="1127860" cy="1439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032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1/2015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Survey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New work in the financial sector</a:t>
          </a:r>
          <a:endParaRPr lang="en-GB" sz="1100" b="1" kern="1200" noProof="0" dirty="0">
            <a:solidFill>
              <a:schemeClr val="tx1"/>
            </a:solidFill>
            <a:latin typeface="Tahoma"/>
            <a:ea typeface="+mn-ea"/>
            <a:cs typeface="+mn-cs"/>
          </a:endParaRPr>
        </a:p>
      </dsp:txBody>
      <dsp:txXfrm>
        <a:off x="2238406" y="2891667"/>
        <a:ext cx="1127860" cy="1439323"/>
      </dsp:txXfrm>
    </dsp:sp>
    <dsp:sp modelId="{E0872A3F-9E25-4057-82C0-1EA6518257F4}">
      <dsp:nvSpPr>
        <dsp:cNvPr id="0" name=""/>
        <dsp:cNvSpPr/>
      </dsp:nvSpPr>
      <dsp:spPr>
        <a:xfrm>
          <a:off x="3688552" y="1642394"/>
          <a:ext cx="494922" cy="494922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5AFAC5-D62E-4122-A73E-490A8D3DC102}">
      <dsp:nvSpPr>
        <dsp:cNvPr id="0" name=""/>
        <dsp:cNvSpPr/>
      </dsp:nvSpPr>
      <dsp:spPr>
        <a:xfrm>
          <a:off x="3515497" y="2451627"/>
          <a:ext cx="1108003" cy="1082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249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3–4/2015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Themed workshops (2)</a:t>
          </a:r>
        </a:p>
      </dsp:txBody>
      <dsp:txXfrm>
        <a:off x="3515497" y="2451627"/>
        <a:ext cx="1108003" cy="1082674"/>
      </dsp:txXfrm>
    </dsp:sp>
    <dsp:sp modelId="{AE5D4599-EA42-47E6-9987-943D6F344A10}">
      <dsp:nvSpPr>
        <dsp:cNvPr id="0" name=""/>
        <dsp:cNvSpPr/>
      </dsp:nvSpPr>
      <dsp:spPr>
        <a:xfrm>
          <a:off x="4935816" y="1192377"/>
          <a:ext cx="630626" cy="630626"/>
        </a:xfrm>
        <a:prstGeom prst="ellipse">
          <a:avLst/>
        </a:prstGeom>
        <a:solidFill>
          <a:srgbClr val="076E7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8C406-ECFE-4683-9515-CCF5A5D7B0B9}">
      <dsp:nvSpPr>
        <dsp:cNvPr id="0" name=""/>
        <dsp:cNvSpPr/>
      </dsp:nvSpPr>
      <dsp:spPr>
        <a:xfrm>
          <a:off x="4750928" y="2146543"/>
          <a:ext cx="1471101" cy="162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156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0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5/2015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Effects of digitalisation </a:t>
          </a:r>
          <a:br>
            <a:rPr lang="en-GB" sz="1100" b="1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</a:br>
          <a:r>
            <a:rPr lang="en-GB" sz="1100" b="1" kern="1200" noProof="0" dirty="0" smtClean="0">
              <a:solidFill>
                <a:schemeClr val="tx1"/>
              </a:solidFill>
              <a:latin typeface="Tahoma"/>
              <a:ea typeface="+mn-ea"/>
              <a:cs typeface="+mn-cs"/>
            </a:rPr>
            <a:t>on productivity</a:t>
          </a:r>
        </a:p>
      </dsp:txBody>
      <dsp:txXfrm>
        <a:off x="4750928" y="2146543"/>
        <a:ext cx="1471101" cy="16251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6F14A-2680-E74B-A91B-9CEEABDAC44E}">
      <dsp:nvSpPr>
        <dsp:cNvPr id="0" name=""/>
        <dsp:cNvSpPr/>
      </dsp:nvSpPr>
      <dsp:spPr>
        <a:xfrm>
          <a:off x="3009228" y="2264910"/>
          <a:ext cx="2211142" cy="2211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Traditional financial sector</a:t>
          </a:r>
          <a:endParaRPr lang="en-GB" sz="26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33042" y="2588724"/>
        <a:ext cx="1563514" cy="1563514"/>
      </dsp:txXfrm>
    </dsp:sp>
    <dsp:sp modelId="{843C56F1-3962-F84B-8389-0C89809F2B2A}">
      <dsp:nvSpPr>
        <dsp:cNvPr id="0" name=""/>
        <dsp:cNvSpPr/>
      </dsp:nvSpPr>
      <dsp:spPr>
        <a:xfrm rot="11794824">
          <a:off x="1459775" y="2349110"/>
          <a:ext cx="1611633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FAFE688-05CA-3140-A28D-0813E167ADD9}">
      <dsp:nvSpPr>
        <dsp:cNvPr id="0" name=""/>
        <dsp:cNvSpPr/>
      </dsp:nvSpPr>
      <dsp:spPr>
        <a:xfrm>
          <a:off x="370384" y="1728098"/>
          <a:ext cx="2100585" cy="1680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Global players in Finland</a:t>
          </a:r>
          <a:endParaRPr lang="en-GB" sz="22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9603" y="1777317"/>
        <a:ext cx="2002147" cy="1582030"/>
      </dsp:txXfrm>
    </dsp:sp>
    <dsp:sp modelId="{FF31D876-BF9E-654E-B1CE-C8547B6C81DD}">
      <dsp:nvSpPr>
        <dsp:cNvPr id="0" name=""/>
        <dsp:cNvSpPr/>
      </dsp:nvSpPr>
      <dsp:spPr>
        <a:xfrm rot="14700000">
          <a:off x="2438352" y="1222127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C50ED64-5ACF-2549-BC4B-860F96CD6DFE}">
      <dsp:nvSpPr>
        <dsp:cNvPr id="0" name=""/>
        <dsp:cNvSpPr/>
      </dsp:nvSpPr>
      <dsp:spPr>
        <a:xfrm>
          <a:off x="1862425" y="49909"/>
          <a:ext cx="2100585" cy="1485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Low-cost operators</a:t>
          </a:r>
          <a:endParaRPr lang="en-GB" sz="22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05931" y="93415"/>
        <a:ext cx="2013573" cy="1398387"/>
      </dsp:txXfrm>
    </dsp:sp>
    <dsp:sp modelId="{7F6BDF8F-E737-1F43-9989-51A099A4BF66}">
      <dsp:nvSpPr>
        <dsp:cNvPr id="0" name=""/>
        <dsp:cNvSpPr/>
      </dsp:nvSpPr>
      <dsp:spPr>
        <a:xfrm rot="17700000">
          <a:off x="4148085" y="1222127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ED18390-47AA-EA49-9DAA-0FE0E4AEDE28}">
      <dsp:nvSpPr>
        <dsp:cNvPr id="0" name=""/>
        <dsp:cNvSpPr/>
      </dsp:nvSpPr>
      <dsp:spPr>
        <a:xfrm>
          <a:off x="4209264" y="73150"/>
          <a:ext cx="2215235" cy="1438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New technology-based operators</a:t>
          </a:r>
          <a:endParaRPr lang="en-GB" sz="22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51408" y="115294"/>
        <a:ext cx="2130947" cy="1354629"/>
      </dsp:txXfrm>
    </dsp:sp>
    <dsp:sp modelId="{9FEB51B5-1045-484D-8424-E3E865593841}">
      <dsp:nvSpPr>
        <dsp:cNvPr id="0" name=""/>
        <dsp:cNvSpPr/>
      </dsp:nvSpPr>
      <dsp:spPr>
        <a:xfrm rot="20700000">
          <a:off x="5167041" y="2349107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9B28037-8929-264F-93EF-A216D94B3575}">
      <dsp:nvSpPr>
        <dsp:cNvPr id="0" name=""/>
        <dsp:cNvSpPr/>
      </dsp:nvSpPr>
      <dsp:spPr>
        <a:xfrm>
          <a:off x="5811955" y="1794071"/>
          <a:ext cx="2100585" cy="1680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Cross-sector conglomeration</a:t>
          </a:r>
          <a:endParaRPr lang="en-GB" sz="22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61174" y="1843290"/>
        <a:ext cx="2002147" cy="1582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D338C-D725-0649-879F-813780D06247}">
      <dsp:nvSpPr>
        <dsp:cNvPr id="0" name=""/>
        <dsp:cNvSpPr/>
      </dsp:nvSpPr>
      <dsp:spPr>
        <a:xfrm>
          <a:off x="3330341" y="15817"/>
          <a:ext cx="2092330" cy="209264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5173B6-2D26-F048-B9C2-104486FD17D0}">
      <dsp:nvSpPr>
        <dsp:cNvPr id="0" name=""/>
        <dsp:cNvSpPr/>
      </dsp:nvSpPr>
      <dsp:spPr>
        <a:xfrm>
          <a:off x="3809610" y="783583"/>
          <a:ext cx="1210532" cy="605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>
              <a:latin typeface="Arial" panose="020B0604020202020204" pitchFamily="34" charset="0"/>
              <a:cs typeface="Arial" panose="020B0604020202020204" pitchFamily="34" charset="0"/>
            </a:rPr>
            <a:t>Mobile</a:t>
          </a:r>
          <a:endParaRPr lang="fi-FI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09610" y="783583"/>
        <a:ext cx="1210532" cy="605121"/>
      </dsp:txXfrm>
    </dsp:sp>
    <dsp:sp modelId="{2D2A42C6-A634-D141-A04B-544CF27A0BC4}">
      <dsp:nvSpPr>
        <dsp:cNvPr id="0" name=""/>
        <dsp:cNvSpPr/>
      </dsp:nvSpPr>
      <dsp:spPr>
        <a:xfrm>
          <a:off x="2766103" y="1291927"/>
          <a:ext cx="2092330" cy="209264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50170B-0AAA-704F-995D-5C758A110709}">
      <dsp:nvSpPr>
        <dsp:cNvPr id="0" name=""/>
        <dsp:cNvSpPr/>
      </dsp:nvSpPr>
      <dsp:spPr>
        <a:xfrm>
          <a:off x="3207003" y="2042706"/>
          <a:ext cx="1210532" cy="605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Multi-location</a:t>
          </a:r>
          <a:endParaRPr lang="en-GB" sz="21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07003" y="2042706"/>
        <a:ext cx="1210532" cy="605121"/>
      </dsp:txXfrm>
    </dsp:sp>
    <dsp:sp modelId="{FA1F45DD-21D5-574C-AD51-380D14EB154B}">
      <dsp:nvSpPr>
        <dsp:cNvPr id="0" name=""/>
        <dsp:cNvSpPr/>
      </dsp:nvSpPr>
      <dsp:spPr>
        <a:xfrm>
          <a:off x="3520149" y="2687560"/>
          <a:ext cx="1797636" cy="179835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87FD0A-00B5-964A-BE91-191538399703}">
      <dsp:nvSpPr>
        <dsp:cNvPr id="0" name=""/>
        <dsp:cNvSpPr/>
      </dsp:nvSpPr>
      <dsp:spPr>
        <a:xfrm>
          <a:off x="3812473" y="3303639"/>
          <a:ext cx="1210532" cy="605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Virtual</a:t>
          </a:r>
          <a:endParaRPr lang="en-GB" sz="21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12473" y="3303639"/>
        <a:ext cx="1210532" cy="605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>
              <a:latin typeface="Palatino Linotype" pitchFamily="18" charset="0"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E7EF1-C600-4712-BFA3-CF81E635631F}" type="datetimeFigureOut">
              <a:rPr lang="fi-FI" smtClean="0"/>
              <a:t>05.06.2015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>
              <a:latin typeface="Palatino Linotype" pitchFamily="18" charset="0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7BB28-39A1-465B-9500-FE6CA75057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879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latino Linotype" pitchFamily="18" charset="0"/>
              </a:defRPr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5B3C0-CE73-4B36-B1AF-56B27D72510C}" type="datetimeFigureOut">
              <a:rPr lang="fi-FI" smtClean="0"/>
              <a:t>05.06.2015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latino Linotype" pitchFamily="18" charset="0"/>
              </a:defRPr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34C8C-B300-47C3-99F3-243BFCD7D7B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384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699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7615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="1" dirty="0" smtClean="0"/>
              <a:t>Matalan kustannustason toimittajat: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>
                <a:solidFill>
                  <a:schemeClr val="tx1"/>
                </a:solidFill>
              </a:rPr>
              <a:t>72 % asiakkaille hinta ratkaiseva palvelutoimittajan valinnassa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srgbClr val="000000"/>
                </a:solidFill>
              </a:rPr>
              <a:t>Uudet teknologiapohjaiset toimijat:</a:t>
            </a:r>
          </a:p>
          <a:p>
            <a:r>
              <a:rPr lang="fi-FI" sz="1200" dirty="0" smtClean="0">
                <a:solidFill>
                  <a:srgbClr val="000000"/>
                </a:solidFill>
              </a:rPr>
              <a:t>- Digitaaliset ekosysteemit (</a:t>
            </a:r>
            <a:r>
              <a:rPr lang="fi-FI" sz="1200" dirty="0" err="1" smtClean="0">
                <a:solidFill>
                  <a:srgbClr val="000000"/>
                </a:solidFill>
              </a:rPr>
              <a:t>GoogleApple</a:t>
            </a:r>
            <a:r>
              <a:rPr lang="fi-FI" sz="1200" dirty="0" smtClean="0">
                <a:solidFill>
                  <a:srgbClr val="000000"/>
                </a:solidFill>
              </a:rPr>
              <a:t>, </a:t>
            </a:r>
            <a:r>
              <a:rPr lang="fi-FI" sz="1200" dirty="0" err="1" smtClean="0">
                <a:solidFill>
                  <a:srgbClr val="000000"/>
                </a:solidFill>
              </a:rPr>
              <a:t>Facebook</a:t>
            </a:r>
            <a:r>
              <a:rPr lang="fi-FI" sz="1200" dirty="0" smtClean="0">
                <a:solidFill>
                  <a:srgbClr val="000000"/>
                </a:solidFill>
              </a:rPr>
              <a:t> </a:t>
            </a:r>
            <a:r>
              <a:rPr lang="fi-FI" sz="1200" dirty="0" err="1" smtClean="0">
                <a:solidFill>
                  <a:srgbClr val="000000"/>
                </a:solidFill>
              </a:rPr>
              <a:t>jne</a:t>
            </a:r>
            <a:r>
              <a:rPr lang="fi-FI" sz="1200" dirty="0" smtClean="0"/>
              <a:t>)</a:t>
            </a:r>
          </a:p>
          <a:p>
            <a:r>
              <a:rPr lang="fi-FI" sz="1200" dirty="0" smtClean="0">
                <a:solidFill>
                  <a:srgbClr val="000000"/>
                </a:solidFill>
              </a:rPr>
              <a:t>- Maksu- ja pankkipalvelun tarjoajat (</a:t>
            </a:r>
            <a:r>
              <a:rPr lang="fi-FI" sz="1200" dirty="0" err="1" smtClean="0">
                <a:solidFill>
                  <a:srgbClr val="000000"/>
                </a:solidFill>
              </a:rPr>
              <a:t>Izettle</a:t>
            </a:r>
            <a:r>
              <a:rPr lang="fi-FI" sz="1200" dirty="0" smtClean="0">
                <a:solidFill>
                  <a:srgbClr val="000000"/>
                </a:solidFill>
              </a:rPr>
              <a:t>, Holvi ym.)</a:t>
            </a:r>
            <a:endParaRPr lang="fi-FI" sz="12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dirty="0" smtClean="0">
                <a:solidFill>
                  <a:srgbClr val="000000"/>
                </a:solidFill>
              </a:rPr>
              <a:t>- Joukkorahoitus ja vertaislainat (</a:t>
            </a:r>
            <a:r>
              <a:rPr lang="fi-FI" sz="1200" dirty="0" err="1" smtClean="0">
                <a:solidFill>
                  <a:srgbClr val="000000"/>
                </a:solidFill>
              </a:rPr>
              <a:t>Kickstarter</a:t>
            </a:r>
            <a:r>
              <a:rPr lang="fi-FI" sz="1200" dirty="0" smtClean="0">
                <a:solidFill>
                  <a:srgbClr val="000000"/>
                </a:solidFill>
              </a:rPr>
              <a:t> ym.)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dirty="0" smtClean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b="1" dirty="0" smtClean="0">
                <a:solidFill>
                  <a:srgbClr val="000000"/>
                </a:solidFill>
              </a:rPr>
              <a:t>Toimialaliukumat: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err="1" smtClean="0">
                <a:solidFill>
                  <a:schemeClr val="tx1"/>
                </a:solidFill>
              </a:rPr>
              <a:t>S-Pankilla</a:t>
            </a:r>
            <a:r>
              <a:rPr lang="fi-FI" dirty="0" smtClean="0">
                <a:solidFill>
                  <a:schemeClr val="tx1"/>
                </a:solidFill>
              </a:rPr>
              <a:t> 2.7 milj. asiakasta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dirty="0" smtClean="0"/>
          </a:p>
          <a:p>
            <a:endParaRPr lang="fi-FI" sz="1200" b="1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>
              <a:solidFill>
                <a:srgbClr val="00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>
              <a:solidFill>
                <a:schemeClr val="tx1"/>
              </a:solidFill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34C8C-B300-47C3-99F3-243BFCD7D7B5}" type="slidenum">
              <a:rPr lang="fi-FI" smtClean="0"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4419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>
                <a:solidFill>
                  <a:srgbClr val="000000"/>
                </a:solidFill>
              </a:rPr>
              <a:t>Ennen palvelu</a:t>
            </a:r>
            <a:r>
              <a:rPr lang="fi-FI" baseline="0" dirty="0" smtClean="0">
                <a:solidFill>
                  <a:srgbClr val="000000"/>
                </a:solidFill>
              </a:rPr>
              <a:t> tapahtui konttorissa ja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baseline="0" dirty="0" smtClean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aseline="0" dirty="0" smtClean="0">
                <a:solidFill>
                  <a:srgbClr val="000000"/>
                </a:solidFill>
              </a:rPr>
              <a:t>Nyt sekä tulevaisuudessa teknologia-avusteista </a:t>
            </a:r>
            <a:r>
              <a:rPr lang="fi-FI" baseline="0" dirty="0" err="1" smtClean="0">
                <a:solidFill>
                  <a:srgbClr val="000000"/>
                </a:solidFill>
              </a:rPr>
              <a:t>itseasiointia</a:t>
            </a:r>
            <a:r>
              <a:rPr lang="fi-FI" baseline="0" dirty="0" smtClean="0">
                <a:solidFill>
                  <a:srgbClr val="000000"/>
                </a:solidFill>
              </a:rPr>
              <a:t> sekä yksilöllistä henkilökohtaista palvelua eri kanavissa </a:t>
            </a:r>
            <a:r>
              <a:rPr lang="fi-FI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fi-FI" dirty="0" smtClean="0">
                <a:solidFill>
                  <a:srgbClr val="000000"/>
                </a:solidFill>
              </a:rPr>
              <a:t>90 % asiakkaista haluaa tätä, toivoen samalla Laajoja palveluaikoja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34C8C-B300-47C3-99F3-243BFCD7D7B5}" type="slidenum">
              <a:rPr lang="fi-FI" smtClean="0"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3482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5C8F4-A860-45F3-A406-FE5D9E46C247}" type="slidenum">
              <a:rPr lang="fi-FI" smtClean="0"/>
              <a:pPr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3776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34C8C-B300-47C3-99F3-243BFCD7D7B5}" type="slidenum">
              <a:rPr lang="fi-FI" smtClean="0"/>
              <a:t>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5703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5C8F4-A860-45F3-A406-FE5D9E46C247}" type="slidenum">
              <a:rPr lang="fi-FI" smtClean="0"/>
              <a:pPr/>
              <a:t>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694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349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485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0937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85429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200"/>
              </a:spcBef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Constantia" panose="02030602050306030303" pitchFamily="18" charset="0"/>
              </a:defRPr>
            </a:lvl4pPr>
            <a:lvl5pPr>
              <a:defRPr sz="2400">
                <a:latin typeface="Constantia" panose="0203060205030603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81"/>
          <a:stretch/>
        </p:blipFill>
        <p:spPr bwMode="auto">
          <a:xfrm>
            <a:off x="0" y="0"/>
            <a:ext cx="3921368" cy="78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526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1149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51526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Constantia" panose="02030602050306030303" pitchFamily="18" charset="0"/>
              </a:defRPr>
            </a:lvl4pPr>
            <a:lvl5pPr>
              <a:defRPr sz="2000">
                <a:latin typeface="Constantia" panose="0203060205030603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351526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Constantia" panose="02030602050306030303" pitchFamily="18" charset="0"/>
              </a:defRPr>
            </a:lvl4pPr>
            <a:lvl5pPr>
              <a:defRPr sz="2000">
                <a:latin typeface="Constantia" panose="0203060205030603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71400"/>
            <a:ext cx="9361040" cy="1173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tsikko 1"/>
          <p:cNvSpPr txBox="1">
            <a:spLocks/>
          </p:cNvSpPr>
          <p:nvPr userDrawn="1"/>
        </p:nvSpPr>
        <p:spPr>
          <a:xfrm>
            <a:off x="457200" y="53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Stencil Std" pitchFamily="82" charset="0"/>
                <a:ea typeface="+mj-ea"/>
                <a:cs typeface="+mj-cs"/>
              </a:defRPr>
            </a:lvl1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Muokkaa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perustyyl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napsautt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958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71400"/>
            <a:ext cx="9361040" cy="1173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tsikko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176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364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741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Constantia" panose="02030602050306030303" pitchFamily="18" charset="0"/>
              </a:defRPr>
            </a:lvl4pPr>
            <a:lvl5pPr>
              <a:defRPr sz="2000">
                <a:latin typeface="Constantia" panose="02030602050306030303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958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084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81"/>
          <a:stretch/>
        </p:blipFill>
        <p:spPr bwMode="auto">
          <a:xfrm>
            <a:off x="0" y="0"/>
            <a:ext cx="3921368" cy="78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395536" y="635807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076E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67B1641-F5DB-4F00-88F3-742CE9993C0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563888" y="635628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BB0FBE5-48F2-414E-8B2D-604FFF6FD9C9}" type="datetimeFigureOut">
              <a:rPr lang="fi-FI" smtClean="0"/>
              <a:pPr/>
              <a:t>05.06.2015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43003"/>
            <a:ext cx="1987737" cy="100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33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Tahoma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Tahoma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Tahoma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onstantia" panose="02030602050306030303" pitchFamily="18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nstantia" panose="02030602050306030303" pitchFamily="18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/>
        </p:nvSpPr>
        <p:spPr>
          <a:xfrm>
            <a:off x="179512" y="476672"/>
            <a:ext cx="5616624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>
          <a:xfrm>
            <a:off x="107504" y="620688"/>
            <a:ext cx="5940660" cy="792088"/>
          </a:xfrm>
        </p:spPr>
        <p:txBody>
          <a:bodyPr>
            <a:normAutofit/>
          </a:bodyPr>
          <a:lstStyle/>
          <a:p>
            <a:pPr algn="l"/>
            <a:r>
              <a:rPr lang="fi-FI" dirty="0" smtClean="0">
                <a:solidFill>
                  <a:schemeClr val="tx1"/>
                </a:solidFill>
              </a:rPr>
              <a:t>FUTURE OF THE FINANCIAL SECTOR</a:t>
            </a:r>
            <a:endParaRPr lang="fi-FI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107504" y="81357"/>
            <a:ext cx="5904656" cy="70788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4000" dirty="0" smtClean="0">
                <a:latin typeface="Stencil" panose="040409050D0802020404" pitchFamily="82" charset="0"/>
              </a:rPr>
              <a:t>THE JOURNEY FORWARD</a:t>
            </a:r>
            <a:endParaRPr lang="en-GB" sz="4000" dirty="0"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78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yöristetty suorakulmio 29"/>
          <p:cNvSpPr/>
          <p:nvPr/>
        </p:nvSpPr>
        <p:spPr>
          <a:xfrm>
            <a:off x="683570" y="3401707"/>
            <a:ext cx="7789470" cy="1035405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Pyöristetty suorakulmio 30"/>
          <p:cNvSpPr/>
          <p:nvPr/>
        </p:nvSpPr>
        <p:spPr>
          <a:xfrm>
            <a:off x="683570" y="4629292"/>
            <a:ext cx="7789470" cy="1238252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Pyöristetty suorakulmio 31"/>
          <p:cNvSpPr/>
          <p:nvPr/>
        </p:nvSpPr>
        <p:spPr>
          <a:xfrm>
            <a:off x="690233" y="1999202"/>
            <a:ext cx="7789470" cy="1206977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3" name="Ryhmä 32"/>
          <p:cNvGrpSpPr/>
          <p:nvPr/>
        </p:nvGrpSpPr>
        <p:grpSpPr>
          <a:xfrm>
            <a:off x="33589" y="1984928"/>
            <a:ext cx="829726" cy="393136"/>
            <a:chOff x="0" y="2819840"/>
            <a:chExt cx="829726" cy="393136"/>
          </a:xfrm>
        </p:grpSpPr>
        <p:sp>
          <p:nvSpPr>
            <p:cNvPr id="34" name="Pyöristetty suorakulmio 33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kstiruutu 34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1–3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Ryhmä 35"/>
          <p:cNvGrpSpPr/>
          <p:nvPr/>
        </p:nvGrpSpPr>
        <p:grpSpPr>
          <a:xfrm>
            <a:off x="69866" y="3356992"/>
            <a:ext cx="829726" cy="393136"/>
            <a:chOff x="0" y="2819840"/>
            <a:chExt cx="829726" cy="393136"/>
          </a:xfrm>
        </p:grpSpPr>
        <p:sp>
          <p:nvSpPr>
            <p:cNvPr id="37" name="Pyöristetty suorakulmio 36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kstiruutu 37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3–5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Ryhmä 38"/>
          <p:cNvGrpSpPr/>
          <p:nvPr/>
        </p:nvGrpSpPr>
        <p:grpSpPr>
          <a:xfrm>
            <a:off x="69866" y="4581128"/>
            <a:ext cx="829726" cy="393136"/>
            <a:chOff x="0" y="2819840"/>
            <a:chExt cx="829726" cy="393136"/>
          </a:xfrm>
        </p:grpSpPr>
        <p:sp>
          <p:nvSpPr>
            <p:cNvPr id="40" name="Pyöristetty suorakulmio 39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kstiruutu 40"/>
            <p:cNvSpPr txBox="1"/>
            <p:nvPr/>
          </p:nvSpPr>
          <p:spPr>
            <a:xfrm>
              <a:off x="35680" y="2819840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y &lt;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Pyöristetty suorakulmio 4"/>
          <p:cNvSpPr/>
          <p:nvPr/>
        </p:nvSpPr>
        <p:spPr>
          <a:xfrm>
            <a:off x="5150206" y="4725144"/>
            <a:ext cx="3382234" cy="10801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innovation in the sector, networking, concentration of skills</a:t>
            </a:r>
            <a:endParaRPr lang="en-GB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changes and new players</a:t>
            </a:r>
            <a:endParaRPr lang="en-GB" dirty="0"/>
          </a:p>
        </p:txBody>
      </p:sp>
      <p:sp>
        <p:nvSpPr>
          <p:cNvPr id="16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Suorakulmio 3"/>
          <p:cNvSpPr/>
          <p:nvPr/>
        </p:nvSpPr>
        <p:spPr>
          <a:xfrm>
            <a:off x="1037598" y="2152679"/>
            <a:ext cx="3246370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Expanding views; recognising best practices also outside the sector</a:t>
            </a: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5076824" y="2171150"/>
            <a:ext cx="3076235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Recognising best practices also outside the sector</a:t>
            </a: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1037598" y="3608550"/>
            <a:ext cx="3168352" cy="58477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Genuine and open discussion and cooperation culture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orakulmio 24"/>
          <p:cNvSpPr/>
          <p:nvPr/>
        </p:nvSpPr>
        <p:spPr>
          <a:xfrm>
            <a:off x="5076824" y="3627021"/>
            <a:ext cx="3168352" cy="58477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Genuine and open discussion and cooperation culture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Pyöristetty suorakulmio 43"/>
          <p:cNvSpPr/>
          <p:nvPr/>
        </p:nvSpPr>
        <p:spPr>
          <a:xfrm>
            <a:off x="4860033" y="1340768"/>
            <a:ext cx="3528390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Pyöristetty suorakulmio 4"/>
          <p:cNvSpPr/>
          <p:nvPr/>
        </p:nvSpPr>
        <p:spPr>
          <a:xfrm>
            <a:off x="5004047" y="1374513"/>
            <a:ext cx="2374123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Pyöristetty suorakulmio 45"/>
          <p:cNvSpPr/>
          <p:nvPr/>
        </p:nvSpPr>
        <p:spPr>
          <a:xfrm>
            <a:off x="683570" y="1340768"/>
            <a:ext cx="3528391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Pyöristetty suorakulmio 4"/>
          <p:cNvSpPr/>
          <p:nvPr/>
        </p:nvSpPr>
        <p:spPr>
          <a:xfrm>
            <a:off x="853092" y="1343798"/>
            <a:ext cx="2446132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Unions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Suorakulmio 48"/>
          <p:cNvSpPr/>
          <p:nvPr/>
        </p:nvSpPr>
        <p:spPr>
          <a:xfrm>
            <a:off x="1037598" y="4706673"/>
            <a:ext cx="3390386" cy="10772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Sector-wide innovation program and development of competence; reviewing working methods to allow more innovation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75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uoli oikealle 15"/>
          <p:cNvSpPr/>
          <p:nvPr/>
        </p:nvSpPr>
        <p:spPr>
          <a:xfrm>
            <a:off x="2187864" y="4319944"/>
            <a:ext cx="1512168" cy="673276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Changing customers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7"/>
            <a:ext cx="6059016" cy="136815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7200" b="1" dirty="0" smtClean="0"/>
              <a:t>CHANGING VALUES AND ATTITUDES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200" dirty="0" smtClean="0"/>
              <a:t>Demand for ethicality, responsibility, customer orientation and ease of use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200" dirty="0" smtClean="0"/>
              <a:t>Customer loyalty declining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200" dirty="0" smtClean="0"/>
              <a:t>Easier to shop around</a:t>
            </a:r>
            <a:endParaRPr lang="en-GB" dirty="0"/>
          </a:p>
        </p:txBody>
      </p:sp>
      <p:grpSp>
        <p:nvGrpSpPr>
          <p:cNvPr id="15" name="Ryhmä 14"/>
          <p:cNvGrpSpPr/>
          <p:nvPr/>
        </p:nvGrpSpPr>
        <p:grpSpPr>
          <a:xfrm>
            <a:off x="1006004" y="3638253"/>
            <a:ext cx="2002165" cy="2002164"/>
            <a:chOff x="1403647" y="3586387"/>
            <a:chExt cx="2002165" cy="2002164"/>
          </a:xfrm>
        </p:grpSpPr>
        <p:sp>
          <p:nvSpPr>
            <p:cNvPr id="10" name="Kyynel 9"/>
            <p:cNvSpPr/>
            <p:nvPr/>
          </p:nvSpPr>
          <p:spPr>
            <a:xfrm rot="2700000">
              <a:off x="1403648" y="3586386"/>
              <a:ext cx="2002164" cy="2002165"/>
            </a:xfrm>
            <a:prstGeom prst="teardrop">
              <a:avLst>
                <a:gd name="adj" fmla="val 100000"/>
              </a:avLst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Puolivapaa piirto 10"/>
            <p:cNvSpPr/>
            <p:nvPr/>
          </p:nvSpPr>
          <p:spPr>
            <a:xfrm>
              <a:off x="1467870" y="3650883"/>
              <a:ext cx="1873721" cy="1873521"/>
            </a:xfrm>
            <a:custGeom>
              <a:avLst/>
              <a:gdLst>
                <a:gd name="connsiteX0" fmla="*/ 0 w 2212185"/>
                <a:gd name="connsiteY0" fmla="*/ 1105975 h 2211949"/>
                <a:gd name="connsiteX1" fmla="*/ 1106093 w 2212185"/>
                <a:gd name="connsiteY1" fmla="*/ 0 h 2211949"/>
                <a:gd name="connsiteX2" fmla="*/ 2212186 w 2212185"/>
                <a:gd name="connsiteY2" fmla="*/ 1105975 h 2211949"/>
                <a:gd name="connsiteX3" fmla="*/ 1106093 w 2212185"/>
                <a:gd name="connsiteY3" fmla="*/ 2211950 h 2211949"/>
                <a:gd name="connsiteX4" fmla="*/ 0 w 2212185"/>
                <a:gd name="connsiteY4" fmla="*/ 1105975 h 221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2185" h="2211949">
                  <a:moveTo>
                    <a:pt x="0" y="1105975"/>
                  </a:moveTo>
                  <a:cubicBezTo>
                    <a:pt x="0" y="495162"/>
                    <a:pt x="495215" y="0"/>
                    <a:pt x="1106093" y="0"/>
                  </a:cubicBezTo>
                  <a:cubicBezTo>
                    <a:pt x="1716971" y="0"/>
                    <a:pt x="2212186" y="495162"/>
                    <a:pt x="2212186" y="1105975"/>
                  </a:cubicBezTo>
                  <a:cubicBezTo>
                    <a:pt x="2212186" y="1716788"/>
                    <a:pt x="1716971" y="2211950"/>
                    <a:pt x="1106093" y="2211950"/>
                  </a:cubicBezTo>
                  <a:cubicBezTo>
                    <a:pt x="495215" y="2211950"/>
                    <a:pt x="0" y="1716788"/>
                    <a:pt x="0" y="11059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6566" tIns="336373" rIns="336568" bIns="33637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Service at the office</a:t>
              </a:r>
              <a:endParaRPr lang="en-GB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Plus 17"/>
          <p:cNvSpPr/>
          <p:nvPr/>
        </p:nvSpPr>
        <p:spPr>
          <a:xfrm>
            <a:off x="5547387" y="4321377"/>
            <a:ext cx="566198" cy="57606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7" name="Ryhmä 16"/>
          <p:cNvGrpSpPr/>
          <p:nvPr/>
        </p:nvGrpSpPr>
        <p:grpSpPr>
          <a:xfrm>
            <a:off x="4245178" y="2965711"/>
            <a:ext cx="3170616" cy="1351070"/>
            <a:chOff x="1862425" y="49909"/>
            <a:chExt cx="2100585" cy="1485399"/>
          </a:xfrm>
        </p:grpSpPr>
        <p:sp>
          <p:nvSpPr>
            <p:cNvPr id="19" name="Pyöristetty suorakulmio 18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Self-service </a:t>
              </a: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using information technology </a:t>
              </a:r>
              <a:b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digital channels</a:t>
              </a:r>
              <a:endParaRPr lang="en-GB" sz="1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Ryhmä 20"/>
          <p:cNvGrpSpPr/>
          <p:nvPr/>
        </p:nvGrpSpPr>
        <p:grpSpPr>
          <a:xfrm>
            <a:off x="4245178" y="4869160"/>
            <a:ext cx="3170616" cy="1351070"/>
            <a:chOff x="1862425" y="49909"/>
            <a:chExt cx="2100585" cy="1485399"/>
          </a:xfrm>
        </p:grpSpPr>
        <p:sp>
          <p:nvSpPr>
            <p:cNvPr id="22" name="Pyöristetty suorakulmio 21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Personal individual service </a:t>
              </a:r>
              <a:b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different service channels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Ryhmä 23"/>
          <p:cNvGrpSpPr/>
          <p:nvPr/>
        </p:nvGrpSpPr>
        <p:grpSpPr>
          <a:xfrm>
            <a:off x="5975113" y="1285422"/>
            <a:ext cx="2952328" cy="891769"/>
            <a:chOff x="1862425" y="49909"/>
            <a:chExt cx="2100585" cy="1485399"/>
          </a:xfrm>
        </p:grpSpPr>
        <p:sp>
          <p:nvSpPr>
            <p:cNvPr id="25" name="Pyöristetty suorakulmio 24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Trust and information security are crucial!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8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0850" y="116632"/>
            <a:ext cx="8231877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Digitalisation strongly present </a:t>
            </a:r>
            <a:br>
              <a:rPr lang="en-GB" dirty="0" smtClean="0"/>
            </a:br>
            <a:r>
              <a:rPr lang="en-GB" dirty="0" smtClean="0"/>
              <a:t>in customers’ use of services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05743" y="2962989"/>
            <a:ext cx="1944216" cy="2142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Nearly</a:t>
            </a:r>
          </a:p>
          <a:p>
            <a:pPr algn="ctr">
              <a:lnSpc>
                <a:spcPct val="80000"/>
              </a:lnSpc>
            </a:pPr>
            <a:r>
              <a:rPr lang="en-GB" sz="4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prefer to manage their banking </a:t>
            </a:r>
            <a:b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and insurance independently online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76868" y="2890981"/>
            <a:ext cx="201622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49%</a:t>
            </a:r>
            <a:r>
              <a:rPr lang="en-GB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use banking and insurance services with mobile devices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98231" y="3034997"/>
            <a:ext cx="1944216" cy="189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</a:p>
          <a:p>
            <a:pPr algn="ctr">
              <a:lnSpc>
                <a:spcPct val="80000"/>
              </a:lnSpc>
            </a:pPr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  <a:r>
              <a:rPr lang="en-GB" sz="4400" dirty="0" smtClean="0">
                <a:solidFill>
                  <a:srgbClr val="FF6A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expect the bank to provide personal assistance for use of digital services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0479" y="3034997"/>
            <a:ext cx="1944216" cy="2480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</a:p>
          <a:p>
            <a:pPr algn="ctr">
              <a:lnSpc>
                <a:spcPct val="80000"/>
              </a:lnSpc>
            </a:pPr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want personal service in addition to self-service – either at the office, or by phone, online chat or video call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70664" y="5359703"/>
            <a:ext cx="1080120" cy="86793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66%</a:t>
            </a:r>
          </a:p>
          <a:p>
            <a:pPr algn="ctr">
              <a:lnSpc>
                <a:spcPct val="90000"/>
              </a:lnSpc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aged</a:t>
            </a:r>
            <a:b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15–24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58779" y="5362647"/>
            <a:ext cx="108012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28%</a:t>
            </a:r>
          </a:p>
          <a:p>
            <a:pPr algn="ctr">
              <a:lnSpc>
                <a:spcPct val="90000"/>
              </a:lnSpc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aged</a:t>
            </a:r>
            <a:b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65–70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2" r="16337"/>
          <a:stretch/>
        </p:blipFill>
        <p:spPr bwMode="auto">
          <a:xfrm>
            <a:off x="2754590" y="1530485"/>
            <a:ext cx="1460781" cy="142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46" r="15908"/>
          <a:stretch/>
        </p:blipFill>
        <p:spPr bwMode="auto">
          <a:xfrm>
            <a:off x="4983395" y="1530485"/>
            <a:ext cx="1460049" cy="1442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3" r="17040"/>
          <a:stretch/>
        </p:blipFill>
        <p:spPr bwMode="auto">
          <a:xfrm>
            <a:off x="7182507" y="1530485"/>
            <a:ext cx="1440160" cy="145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3" r="15276"/>
          <a:stretch/>
        </p:blipFill>
        <p:spPr bwMode="auto">
          <a:xfrm>
            <a:off x="497250" y="1530485"/>
            <a:ext cx="1528011" cy="145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Suora yhdysviiva 26"/>
          <p:cNvCxnSpPr/>
          <p:nvPr/>
        </p:nvCxnSpPr>
        <p:spPr>
          <a:xfrm flipV="1">
            <a:off x="2257038" y="1510797"/>
            <a:ext cx="0" cy="385185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uora yhdysviiva 27"/>
          <p:cNvCxnSpPr/>
          <p:nvPr/>
        </p:nvCxnSpPr>
        <p:spPr>
          <a:xfrm flipV="1">
            <a:off x="4572000" y="1510797"/>
            <a:ext cx="0" cy="385185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yhdysviiva 28"/>
          <p:cNvCxnSpPr/>
          <p:nvPr/>
        </p:nvCxnSpPr>
        <p:spPr>
          <a:xfrm flipV="1">
            <a:off x="6858471" y="1510797"/>
            <a:ext cx="0" cy="385185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62" y="4619173"/>
            <a:ext cx="1182725" cy="7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470" y="4619174"/>
            <a:ext cx="1166738" cy="77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12</a:t>
            </a:fld>
            <a:endParaRPr lang="en-GB" dirty="0"/>
          </a:p>
        </p:txBody>
      </p:sp>
      <p:cxnSp>
        <p:nvCxnSpPr>
          <p:cNvPr id="4" name="Kulmayhdysviiva 3"/>
          <p:cNvCxnSpPr>
            <a:stCxn id="30" idx="0"/>
            <a:endCxn id="31" idx="0"/>
          </p:cNvCxnSpPr>
          <p:nvPr/>
        </p:nvCxnSpPr>
        <p:spPr>
          <a:xfrm rot="16200000" flipH="1">
            <a:off x="3354781" y="4075116"/>
            <a:ext cx="1" cy="1088114"/>
          </a:xfrm>
          <a:prstGeom prst="bentConnector3">
            <a:avLst>
              <a:gd name="adj1" fmla="val -228600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5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Demand for personal service</a:t>
            </a:r>
            <a:br>
              <a:rPr lang="en-GB" dirty="0" smtClean="0"/>
            </a:br>
            <a:r>
              <a:rPr lang="en-GB" sz="2400" dirty="0" smtClean="0"/>
              <a:t>also during workweek after 4pm and weekends</a:t>
            </a:r>
            <a:endParaRPr lang="en-GB" sz="2400" dirty="0"/>
          </a:p>
        </p:txBody>
      </p:sp>
      <p:sp>
        <p:nvSpPr>
          <p:cNvPr id="4" name="Otsikko 1"/>
          <p:cNvSpPr txBox="1">
            <a:spLocks/>
          </p:cNvSpPr>
          <p:nvPr/>
        </p:nvSpPr>
        <p:spPr>
          <a:xfrm>
            <a:off x="587504" y="10527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5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705860" y="1340768"/>
            <a:ext cx="79928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Mihin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kellonaikoihin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haluaisit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saada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henkilökohtaista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pankki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 ja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vakuutuspalvelua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467544" y="6021288"/>
            <a:ext cx="1941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T-media 2015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korkea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911727"/>
              </p:ext>
            </p:extLst>
          </p:nvPr>
        </p:nvGraphicFramePr>
        <p:xfrm>
          <a:off x="0" y="836712"/>
          <a:ext cx="899173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kstiruutu 5"/>
          <p:cNvSpPr txBox="1"/>
          <p:nvPr/>
        </p:nvSpPr>
        <p:spPr>
          <a:xfrm>
            <a:off x="7884368" y="2852936"/>
            <a:ext cx="576064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rIns="0" rtlCol="0">
            <a:spAutoFit/>
          </a:bodyPr>
          <a:lstStyle/>
          <a:p>
            <a:r>
              <a:rPr lang="en-GB" sz="1000" dirty="0" smtClean="0"/>
              <a:t>Mon–Fri</a:t>
            </a:r>
          </a:p>
          <a:p>
            <a:endParaRPr lang="en-GB" sz="1000" dirty="0"/>
          </a:p>
          <a:p>
            <a:r>
              <a:rPr lang="en-GB" sz="1000" dirty="0" smtClean="0"/>
              <a:t>Sat</a:t>
            </a:r>
          </a:p>
          <a:p>
            <a:endParaRPr lang="en-GB" sz="1000" dirty="0"/>
          </a:p>
          <a:p>
            <a:r>
              <a:rPr lang="en-GB" sz="1000" dirty="0" smtClean="0"/>
              <a:t>Sun</a:t>
            </a:r>
            <a:endParaRPr lang="en-GB" sz="1000" dirty="0"/>
          </a:p>
        </p:txBody>
      </p:sp>
      <p:sp>
        <p:nvSpPr>
          <p:cNvPr id="8" name="Tekstiruutu 7"/>
          <p:cNvSpPr txBox="1"/>
          <p:nvPr/>
        </p:nvSpPr>
        <p:spPr>
          <a:xfrm>
            <a:off x="571490" y="1290454"/>
            <a:ext cx="801694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What times would you like to have access to personal banking and insurance services?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977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yöristetty suorakulmio 29"/>
          <p:cNvSpPr/>
          <p:nvPr/>
        </p:nvSpPr>
        <p:spPr>
          <a:xfrm>
            <a:off x="683570" y="3473715"/>
            <a:ext cx="7789470" cy="1251429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Pyöristetty suorakulmio 30"/>
          <p:cNvSpPr/>
          <p:nvPr/>
        </p:nvSpPr>
        <p:spPr>
          <a:xfrm>
            <a:off x="683570" y="4848025"/>
            <a:ext cx="7789470" cy="1245271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Pyöristetty suorakulmio 31"/>
          <p:cNvSpPr/>
          <p:nvPr/>
        </p:nvSpPr>
        <p:spPr>
          <a:xfrm>
            <a:off x="683570" y="2041391"/>
            <a:ext cx="7789470" cy="124359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Pyöristetty suorakulmio 32"/>
          <p:cNvSpPr/>
          <p:nvPr/>
        </p:nvSpPr>
        <p:spPr>
          <a:xfrm>
            <a:off x="4860033" y="1340768"/>
            <a:ext cx="3528390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Pyöristetty suorakulmio 4"/>
          <p:cNvSpPr/>
          <p:nvPr/>
        </p:nvSpPr>
        <p:spPr>
          <a:xfrm>
            <a:off x="5004047" y="1374513"/>
            <a:ext cx="2374123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Pyöristetty suorakulmio 34"/>
          <p:cNvSpPr/>
          <p:nvPr/>
        </p:nvSpPr>
        <p:spPr>
          <a:xfrm>
            <a:off x="683570" y="1340768"/>
            <a:ext cx="3528391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6" name="Pyöristetty suorakulmio 4"/>
          <p:cNvSpPr/>
          <p:nvPr/>
        </p:nvSpPr>
        <p:spPr>
          <a:xfrm>
            <a:off x="853092" y="1343798"/>
            <a:ext cx="2446132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Unions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Ryhmä 36"/>
          <p:cNvGrpSpPr/>
          <p:nvPr/>
        </p:nvGrpSpPr>
        <p:grpSpPr>
          <a:xfrm>
            <a:off x="33589" y="1984928"/>
            <a:ext cx="829726" cy="393136"/>
            <a:chOff x="0" y="2819840"/>
            <a:chExt cx="829726" cy="393136"/>
          </a:xfrm>
        </p:grpSpPr>
        <p:sp>
          <p:nvSpPr>
            <p:cNvPr id="38" name="Pyöristetty suorakulmio 37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Tekstiruutu 38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1–3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Ryhmä 39"/>
          <p:cNvGrpSpPr/>
          <p:nvPr/>
        </p:nvGrpSpPr>
        <p:grpSpPr>
          <a:xfrm>
            <a:off x="69866" y="3429000"/>
            <a:ext cx="829726" cy="393136"/>
            <a:chOff x="0" y="2819840"/>
            <a:chExt cx="829726" cy="393136"/>
          </a:xfrm>
        </p:grpSpPr>
        <p:sp>
          <p:nvSpPr>
            <p:cNvPr id="41" name="Pyöristetty suorakulmio 40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Tekstiruutu 41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3–5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3" name="Ryhmä 42"/>
          <p:cNvGrpSpPr/>
          <p:nvPr/>
        </p:nvGrpSpPr>
        <p:grpSpPr>
          <a:xfrm>
            <a:off x="69866" y="4799861"/>
            <a:ext cx="829726" cy="393136"/>
            <a:chOff x="0" y="2819840"/>
            <a:chExt cx="829726" cy="393136"/>
          </a:xfrm>
        </p:grpSpPr>
        <p:sp>
          <p:nvSpPr>
            <p:cNvPr id="44" name="Pyöristetty suorakulmio 43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Tekstiruutu 44"/>
            <p:cNvSpPr txBox="1"/>
            <p:nvPr/>
          </p:nvSpPr>
          <p:spPr>
            <a:xfrm>
              <a:off x="35680" y="2819840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y &lt;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Pyöristetty suorakulmio 4"/>
          <p:cNvSpPr/>
          <p:nvPr/>
        </p:nvSpPr>
        <p:spPr>
          <a:xfrm>
            <a:off x="5150206" y="5017714"/>
            <a:ext cx="3382234" cy="7200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innovation in the sector, networking, concentration of skills</a:t>
            </a:r>
            <a:endParaRPr lang="en-GB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yöristetty suorakulmio 4"/>
          <p:cNvSpPr/>
          <p:nvPr/>
        </p:nvSpPr>
        <p:spPr>
          <a:xfrm>
            <a:off x="965590" y="5017714"/>
            <a:ext cx="3246371" cy="1147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Sector-wide innovation program and development of competence; reviewing working methods to allow more innovation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Changing customers</a:t>
            </a:r>
            <a:endParaRPr lang="en-GB" dirty="0"/>
          </a:p>
        </p:txBody>
      </p:sp>
      <p:sp>
        <p:nvSpPr>
          <p:cNvPr id="16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Suorakulmio 3"/>
          <p:cNvSpPr/>
          <p:nvPr/>
        </p:nvSpPr>
        <p:spPr>
          <a:xfrm>
            <a:off x="965590" y="2205394"/>
            <a:ext cx="3318378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reputation and attractiveness of the sector; highlighting trustworthiness, ethicality and work well-being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5076056" y="2205394"/>
            <a:ext cx="3240360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services, change in service culture; customer orientation in service development; improving employer image</a:t>
            </a: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965590" y="3555013"/>
            <a:ext cx="3462394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Expanding views; recognising best practices also outside the sector.</a:t>
            </a:r>
            <a:endParaRPr lang="en-GB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skills and competence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orakulmio 24"/>
          <p:cNvSpPr/>
          <p:nvPr/>
        </p:nvSpPr>
        <p:spPr>
          <a:xfrm>
            <a:off x="5076056" y="3555013"/>
            <a:ext cx="3168352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Recognising best practices also outside the sector</a:t>
            </a:r>
            <a:endParaRPr lang="en-GB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skills and competence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Changes in work and new skill requirements</a:t>
            </a:r>
            <a:endParaRPr lang="en-GB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83165"/>
              </p:ext>
            </p:extLst>
          </p:nvPr>
        </p:nvGraphicFramePr>
        <p:xfrm>
          <a:off x="446856" y="112474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15</a:t>
            </a:fld>
            <a:endParaRPr lang="en-GB" dirty="0"/>
          </a:p>
        </p:txBody>
      </p:sp>
      <p:grpSp>
        <p:nvGrpSpPr>
          <p:cNvPr id="7" name="Ryhmä 6"/>
          <p:cNvGrpSpPr/>
          <p:nvPr/>
        </p:nvGrpSpPr>
        <p:grpSpPr>
          <a:xfrm>
            <a:off x="251520" y="1335272"/>
            <a:ext cx="3024336" cy="4207182"/>
            <a:chOff x="1862425" y="49909"/>
            <a:chExt cx="2100585" cy="1485399"/>
          </a:xfrm>
        </p:grpSpPr>
        <p:sp>
          <p:nvSpPr>
            <p:cNvPr id="8" name="Pyöristetty suorakulmio 7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CHANGES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job descriptions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Telework at home </a:t>
              </a:r>
              <a:b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 other places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Diverse teams </a:t>
              </a:r>
              <a:b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multiple locations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Supporting diversity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Heightened importance </a:t>
              </a:r>
              <a:b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leadership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Attractiveness for </a:t>
              </a:r>
              <a:b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young people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Employer image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Ryhmä 9"/>
          <p:cNvGrpSpPr/>
          <p:nvPr/>
        </p:nvGrpSpPr>
        <p:grpSpPr>
          <a:xfrm>
            <a:off x="5868144" y="1357934"/>
            <a:ext cx="3024336" cy="4207182"/>
            <a:chOff x="1862425" y="49909"/>
            <a:chExt cx="2100585" cy="1485399"/>
          </a:xfrm>
        </p:grpSpPr>
        <p:sp>
          <p:nvSpPr>
            <p:cNvPr id="11" name="Pyöristetty suorakulmio 10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SKILLS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Multi-skill requirement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Based on strong </a:t>
              </a:r>
              <a:b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digital skills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Helping and guiding customers; managing their finances as a whole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Sales and customer service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Ethicality and responsibility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Adaptability to change, innovativeness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537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yöristetty suorakulmio 29"/>
          <p:cNvSpPr/>
          <p:nvPr/>
        </p:nvSpPr>
        <p:spPr>
          <a:xfrm>
            <a:off x="683570" y="3401707"/>
            <a:ext cx="7789470" cy="1611469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Pyöristetty suorakulmio 30"/>
          <p:cNvSpPr/>
          <p:nvPr/>
        </p:nvSpPr>
        <p:spPr>
          <a:xfrm>
            <a:off x="742970" y="5245163"/>
            <a:ext cx="7789470" cy="898507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Pyöristetty suorakulmio 31"/>
          <p:cNvSpPr/>
          <p:nvPr/>
        </p:nvSpPr>
        <p:spPr>
          <a:xfrm>
            <a:off x="683570" y="2041391"/>
            <a:ext cx="7789470" cy="1206977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3" name="Ryhmä 32"/>
          <p:cNvGrpSpPr/>
          <p:nvPr/>
        </p:nvGrpSpPr>
        <p:grpSpPr>
          <a:xfrm>
            <a:off x="33589" y="1984928"/>
            <a:ext cx="829726" cy="393136"/>
            <a:chOff x="0" y="2819840"/>
            <a:chExt cx="829726" cy="393136"/>
          </a:xfrm>
        </p:grpSpPr>
        <p:sp>
          <p:nvSpPr>
            <p:cNvPr id="34" name="Pyöristetty suorakulmio 33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kstiruutu 34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1–3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Ryhmä 35"/>
          <p:cNvGrpSpPr/>
          <p:nvPr/>
        </p:nvGrpSpPr>
        <p:grpSpPr>
          <a:xfrm>
            <a:off x="69866" y="3356992"/>
            <a:ext cx="829726" cy="393136"/>
            <a:chOff x="0" y="2819840"/>
            <a:chExt cx="829726" cy="393136"/>
          </a:xfrm>
        </p:grpSpPr>
        <p:sp>
          <p:nvSpPr>
            <p:cNvPr id="37" name="Pyöristetty suorakulmio 36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kstiruutu 37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3–5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Ryhmä 38"/>
          <p:cNvGrpSpPr/>
          <p:nvPr/>
        </p:nvGrpSpPr>
        <p:grpSpPr>
          <a:xfrm>
            <a:off x="69866" y="5196999"/>
            <a:ext cx="829726" cy="393136"/>
            <a:chOff x="0" y="2819840"/>
            <a:chExt cx="829726" cy="393136"/>
          </a:xfrm>
        </p:grpSpPr>
        <p:sp>
          <p:nvSpPr>
            <p:cNvPr id="40" name="Pyöristetty suorakulmio 39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kstiruutu 40"/>
            <p:cNvSpPr txBox="1"/>
            <p:nvPr/>
          </p:nvSpPr>
          <p:spPr>
            <a:xfrm>
              <a:off x="35680" y="2819840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y &lt;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Pyöristetty suorakulmio 41"/>
          <p:cNvSpPr/>
          <p:nvPr/>
        </p:nvSpPr>
        <p:spPr>
          <a:xfrm>
            <a:off x="4860033" y="1340768"/>
            <a:ext cx="3528390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Pyöristetty suorakulmio 4"/>
          <p:cNvSpPr/>
          <p:nvPr/>
        </p:nvSpPr>
        <p:spPr>
          <a:xfrm>
            <a:off x="5004047" y="1374513"/>
            <a:ext cx="2374123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Pyöristetty suorakulmio 43"/>
          <p:cNvSpPr/>
          <p:nvPr/>
        </p:nvSpPr>
        <p:spPr>
          <a:xfrm>
            <a:off x="683570" y="1340768"/>
            <a:ext cx="3528391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Pyöristetty suorakulmio 4"/>
          <p:cNvSpPr/>
          <p:nvPr/>
        </p:nvSpPr>
        <p:spPr>
          <a:xfrm>
            <a:off x="853092" y="1343798"/>
            <a:ext cx="2446132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Unions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Pyöristetty suorakulmio 4"/>
          <p:cNvSpPr/>
          <p:nvPr/>
        </p:nvSpPr>
        <p:spPr>
          <a:xfrm>
            <a:off x="5150206" y="5449761"/>
            <a:ext cx="3382234" cy="69390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monitoring of work well-being and productivity</a:t>
            </a:r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yöristetty suorakulmio 4"/>
          <p:cNvSpPr/>
          <p:nvPr/>
        </p:nvSpPr>
        <p:spPr>
          <a:xfrm>
            <a:off x="1046757" y="5449761"/>
            <a:ext cx="3525243" cy="78755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Reforming the Working Hours Act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in work and new skill requirements</a:t>
            </a:r>
            <a:endParaRPr lang="en-GB" dirty="0"/>
          </a:p>
        </p:txBody>
      </p:sp>
      <p:sp>
        <p:nvSpPr>
          <p:cNvPr id="16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" name="Suorakulmio 3"/>
          <p:cNvSpPr/>
          <p:nvPr/>
        </p:nvSpPr>
        <p:spPr>
          <a:xfrm>
            <a:off x="984695" y="2169594"/>
            <a:ext cx="3371281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reputation and attractiveness of the sector; highlighting trustworthiness, ethicality and work 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well-being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5076825" y="2188633"/>
            <a:ext cx="2934072" cy="30777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employer image</a:t>
            </a: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984696" y="3537746"/>
            <a:ext cx="3602528" cy="11695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skills and competence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Shared projects to develop working life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Flexible working models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orakulmio 24"/>
          <p:cNvSpPr/>
          <p:nvPr/>
        </p:nvSpPr>
        <p:spPr>
          <a:xfrm>
            <a:off x="5076825" y="3556785"/>
            <a:ext cx="3600400" cy="11695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Renewing leadership models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Handling mobile multi-location work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mobility and flexibility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Working-hours bank and other flexible means of working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6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well-being and leadership</a:t>
            </a:r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17</a:t>
            </a:fld>
            <a:endParaRPr lang="en-GB" dirty="0"/>
          </a:p>
        </p:txBody>
      </p:sp>
      <p:grpSp>
        <p:nvGrpSpPr>
          <p:cNvPr id="12" name="Ryhmä 11"/>
          <p:cNvGrpSpPr/>
          <p:nvPr/>
        </p:nvGrpSpPr>
        <p:grpSpPr>
          <a:xfrm>
            <a:off x="251520" y="1624333"/>
            <a:ext cx="2193659" cy="1012579"/>
            <a:chOff x="1862425" y="49909"/>
            <a:chExt cx="2100585" cy="1485399"/>
          </a:xfrm>
        </p:grpSpPr>
        <p:sp>
          <p:nvSpPr>
            <p:cNvPr id="20" name="Pyöristetty suorakulmio 19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Hierarchies</a:t>
              </a:r>
              <a:endParaRPr lang="en-GB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Ryhmä 21"/>
          <p:cNvGrpSpPr/>
          <p:nvPr/>
        </p:nvGrpSpPr>
        <p:grpSpPr>
          <a:xfrm>
            <a:off x="251520" y="3068960"/>
            <a:ext cx="2193659" cy="1012579"/>
            <a:chOff x="1862425" y="49909"/>
            <a:chExt cx="2100585" cy="1485399"/>
          </a:xfrm>
        </p:grpSpPr>
        <p:sp>
          <p:nvSpPr>
            <p:cNvPr id="23" name="Pyöristetty suorakulmio 22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Inherited leadership models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Ryhmä 27"/>
          <p:cNvGrpSpPr/>
          <p:nvPr/>
        </p:nvGrpSpPr>
        <p:grpSpPr>
          <a:xfrm>
            <a:off x="6732240" y="3662650"/>
            <a:ext cx="2193659" cy="1012579"/>
            <a:chOff x="1862425" y="49909"/>
            <a:chExt cx="2100585" cy="1485399"/>
          </a:xfrm>
        </p:grpSpPr>
        <p:sp>
          <p:nvSpPr>
            <p:cNvPr id="29" name="Pyöristetty suorakulmio 28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Telework and other flexible means of working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Ryhmä 30"/>
          <p:cNvGrpSpPr/>
          <p:nvPr/>
        </p:nvGrpSpPr>
        <p:grpSpPr>
          <a:xfrm>
            <a:off x="6732240" y="2541583"/>
            <a:ext cx="2193659" cy="1012579"/>
            <a:chOff x="1862425" y="49909"/>
            <a:chExt cx="2100585" cy="1485399"/>
          </a:xfrm>
        </p:grpSpPr>
        <p:sp>
          <p:nvSpPr>
            <p:cNvPr id="32" name="Pyöristetty suorakulmio 31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More diversity and digitalisation in work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Ryhmä 33"/>
          <p:cNvGrpSpPr/>
          <p:nvPr/>
        </p:nvGrpSpPr>
        <p:grpSpPr>
          <a:xfrm>
            <a:off x="6732240" y="1417969"/>
            <a:ext cx="2193659" cy="1012579"/>
            <a:chOff x="1862425" y="49909"/>
            <a:chExt cx="2100585" cy="1485399"/>
          </a:xfrm>
        </p:grpSpPr>
        <p:sp>
          <p:nvSpPr>
            <p:cNvPr id="35" name="Pyöristetty suorakulmio 34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Young people’s expectations of leadership and new attitude to work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Ryhmä 36"/>
          <p:cNvGrpSpPr/>
          <p:nvPr/>
        </p:nvGrpSpPr>
        <p:grpSpPr>
          <a:xfrm>
            <a:off x="3445542" y="4005064"/>
            <a:ext cx="2240053" cy="2232248"/>
            <a:chOff x="1862425" y="-778170"/>
            <a:chExt cx="2100585" cy="2313478"/>
          </a:xfrm>
        </p:grpSpPr>
        <p:sp>
          <p:nvSpPr>
            <p:cNvPr id="38" name="Pyöristetty suorakulmio 37"/>
            <p:cNvSpPr/>
            <p:nvPr/>
          </p:nvSpPr>
          <p:spPr>
            <a:xfrm>
              <a:off x="1862425" y="-330400"/>
              <a:ext cx="2100585" cy="186570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Pyöristetty suorakulmio 4"/>
            <p:cNvSpPr/>
            <p:nvPr/>
          </p:nvSpPr>
          <p:spPr>
            <a:xfrm>
              <a:off x="1905931" y="-778170"/>
              <a:ext cx="2013573" cy="2269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well-being </a:t>
              </a:r>
              <a:b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capacity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Balance of work </a:t>
              </a:r>
              <a:b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free time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Flexibility of </a:t>
              </a:r>
              <a:b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working hours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Nuoli vasemmalle 2"/>
          <p:cNvSpPr/>
          <p:nvPr/>
        </p:nvSpPr>
        <p:spPr>
          <a:xfrm>
            <a:off x="2477428" y="2173100"/>
            <a:ext cx="2088232" cy="1371893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extrusionH="76200" contourW="12700" prstMaterial="softEdge">
            <a:bevelT w="12700" prst="cross"/>
            <a:extrusionClr>
              <a:schemeClr val="bg1"/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Traditional, static leadership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Nuoli vasemmalle 39"/>
          <p:cNvSpPr/>
          <p:nvPr/>
        </p:nvSpPr>
        <p:spPr>
          <a:xfrm rot="10800000" flipV="1">
            <a:off x="4572000" y="2173100"/>
            <a:ext cx="2088232" cy="1371893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extrusionH="76200" contourW="12700" prstMaterial="softEdge">
            <a:bevelT w="12700" prst="cross"/>
            <a:extrusionClr>
              <a:schemeClr val="bg1"/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Coaching, agile leadership that supports change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5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Main factors of future well-being</a:t>
            </a:r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10" name="Tekstiruutu 9"/>
          <p:cNvSpPr txBox="1"/>
          <p:nvPr/>
        </p:nvSpPr>
        <p:spPr>
          <a:xfrm>
            <a:off x="559299" y="1260591"/>
            <a:ext cx="8439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your opinion, what are the most important factors of work well-being in the financial and insurance sectors in the future?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5 at most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Ryhmä 12"/>
          <p:cNvGrpSpPr/>
          <p:nvPr/>
        </p:nvGrpSpPr>
        <p:grpSpPr>
          <a:xfrm>
            <a:off x="176064" y="2293614"/>
            <a:ext cx="8725049" cy="3270658"/>
            <a:chOff x="176064" y="2293614"/>
            <a:chExt cx="8725049" cy="3270658"/>
          </a:xfrm>
        </p:grpSpPr>
        <p:sp>
          <p:nvSpPr>
            <p:cNvPr id="7" name="Tekstiruutu 6"/>
            <p:cNvSpPr txBox="1"/>
            <p:nvPr/>
          </p:nvSpPr>
          <p:spPr>
            <a:xfrm>
              <a:off x="194716" y="3933056"/>
              <a:ext cx="1545453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57%</a:t>
              </a:r>
            </a:p>
            <a:p>
              <a:pPr algn="ctr"/>
              <a:r>
                <a:rPr lang="en-GB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Balance between requirements and pay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kstiruutu 11"/>
            <p:cNvSpPr txBox="1"/>
            <p:nvPr/>
          </p:nvSpPr>
          <p:spPr>
            <a:xfrm>
              <a:off x="1876356" y="3933056"/>
              <a:ext cx="158417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56%</a:t>
              </a:r>
            </a:p>
            <a:p>
              <a:pPr algn="ctr"/>
              <a:r>
                <a:rPr lang="en-GB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Good management/ leadership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kstiruutu 13"/>
            <p:cNvSpPr txBox="1"/>
            <p:nvPr/>
          </p:nvSpPr>
          <p:spPr>
            <a:xfrm>
              <a:off x="3647743" y="3933056"/>
              <a:ext cx="1836113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48%</a:t>
              </a:r>
            </a:p>
            <a:p>
              <a:pPr algn="ctr"/>
              <a:r>
                <a:rPr lang="en-GB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Balancing work and personal life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kstiruutu 18"/>
            <p:cNvSpPr txBox="1"/>
            <p:nvPr/>
          </p:nvSpPr>
          <p:spPr>
            <a:xfrm>
              <a:off x="5364088" y="3933056"/>
              <a:ext cx="1944216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47%</a:t>
              </a:r>
            </a:p>
            <a:p>
              <a:pPr algn="ctr"/>
              <a:r>
                <a:rPr lang="en-GB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Genuinely open working culture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249" r="35415"/>
            <a:stretch/>
          </p:blipFill>
          <p:spPr bwMode="auto">
            <a:xfrm>
              <a:off x="1871792" y="2293614"/>
              <a:ext cx="1593304" cy="1495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045" r="13410"/>
            <a:stretch/>
          </p:blipFill>
          <p:spPr bwMode="auto">
            <a:xfrm>
              <a:off x="5503788" y="2293614"/>
              <a:ext cx="1664817" cy="1495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37" r="13377"/>
            <a:stretch/>
          </p:blipFill>
          <p:spPr bwMode="auto">
            <a:xfrm>
              <a:off x="176064" y="2293614"/>
              <a:ext cx="1564105" cy="146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097" r="14070"/>
            <a:stretch/>
          </p:blipFill>
          <p:spPr bwMode="auto">
            <a:xfrm>
              <a:off x="3744000" y="2293614"/>
              <a:ext cx="1614963" cy="1495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6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045" r="13410"/>
            <a:stretch/>
          </p:blipFill>
          <p:spPr bwMode="auto">
            <a:xfrm>
              <a:off x="7236296" y="2293614"/>
              <a:ext cx="1664817" cy="1495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Tekstiruutu 27"/>
            <p:cNvSpPr txBox="1"/>
            <p:nvPr/>
          </p:nvSpPr>
          <p:spPr>
            <a:xfrm>
              <a:off x="7308303" y="3933056"/>
              <a:ext cx="1592809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47%</a:t>
              </a:r>
            </a:p>
            <a:p>
              <a:pPr algn="ctr"/>
              <a:r>
                <a:rPr lang="en-GB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Sensible and motivating goals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8" name="Suora yhdysviiva 17"/>
          <p:cNvCxnSpPr/>
          <p:nvPr/>
        </p:nvCxnSpPr>
        <p:spPr>
          <a:xfrm flipV="1">
            <a:off x="1799784" y="2204864"/>
            <a:ext cx="0" cy="385185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yhdysviiva 39"/>
          <p:cNvCxnSpPr/>
          <p:nvPr/>
        </p:nvCxnSpPr>
        <p:spPr>
          <a:xfrm flipV="1">
            <a:off x="3614716" y="2204864"/>
            <a:ext cx="0" cy="385185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uora yhdysviiva 43"/>
          <p:cNvCxnSpPr/>
          <p:nvPr/>
        </p:nvCxnSpPr>
        <p:spPr>
          <a:xfrm flipV="1">
            <a:off x="5473055" y="2204864"/>
            <a:ext cx="0" cy="385185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uora yhdysviiva 44"/>
          <p:cNvCxnSpPr/>
          <p:nvPr/>
        </p:nvCxnSpPr>
        <p:spPr>
          <a:xfrm flipV="1">
            <a:off x="7236112" y="2204864"/>
            <a:ext cx="0" cy="385185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20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Employees enjoy work </a:t>
            </a:r>
            <a:br>
              <a:rPr lang="en-GB" dirty="0" smtClean="0"/>
            </a:br>
            <a:r>
              <a:rPr lang="en-GB" dirty="0" smtClean="0"/>
              <a:t>and want to develop their competence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31" r="15930"/>
          <a:stretch/>
        </p:blipFill>
        <p:spPr bwMode="auto">
          <a:xfrm>
            <a:off x="663797" y="1268760"/>
            <a:ext cx="140769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4" r="14212"/>
          <a:stretch/>
        </p:blipFill>
        <p:spPr bwMode="auto">
          <a:xfrm>
            <a:off x="4907976" y="1268760"/>
            <a:ext cx="1491917" cy="1393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2" r="15694"/>
          <a:stretch/>
        </p:blipFill>
        <p:spPr bwMode="auto">
          <a:xfrm>
            <a:off x="2712827" y="1268760"/>
            <a:ext cx="1480792" cy="1375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1" t="127" r="13435" b="-127"/>
          <a:stretch/>
        </p:blipFill>
        <p:spPr bwMode="auto">
          <a:xfrm>
            <a:off x="6988109" y="1268760"/>
            <a:ext cx="1528010" cy="1393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5" r="15499"/>
          <a:stretch/>
        </p:blipFill>
        <p:spPr bwMode="auto">
          <a:xfrm>
            <a:off x="2858915" y="4032635"/>
            <a:ext cx="1181120" cy="108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8" r="14030"/>
          <a:stretch/>
        </p:blipFill>
        <p:spPr bwMode="auto">
          <a:xfrm>
            <a:off x="5096642" y="3973722"/>
            <a:ext cx="1162372" cy="10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kstiruutu 21"/>
          <p:cNvSpPr txBox="1"/>
          <p:nvPr/>
        </p:nvSpPr>
        <p:spPr>
          <a:xfrm>
            <a:off x="539552" y="2576637"/>
            <a:ext cx="16561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92%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sector offers constant learning opportunities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iruutu 22"/>
          <p:cNvSpPr txBox="1"/>
          <p:nvPr/>
        </p:nvSpPr>
        <p:spPr>
          <a:xfrm>
            <a:off x="2514558" y="2576637"/>
            <a:ext cx="18773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86%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 am willing to study more to advance 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my career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kstiruutu 25"/>
          <p:cNvSpPr txBox="1"/>
          <p:nvPr/>
        </p:nvSpPr>
        <p:spPr>
          <a:xfrm>
            <a:off x="2446485" y="5015374"/>
            <a:ext cx="2005981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66%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future offers new, exciting jobs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kstiruutu 27"/>
          <p:cNvSpPr txBox="1"/>
          <p:nvPr/>
        </p:nvSpPr>
        <p:spPr>
          <a:xfrm>
            <a:off x="4674837" y="4982420"/>
            <a:ext cx="20059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65%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sector has good working atmosphere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6960296" y="2576637"/>
            <a:ext cx="1583637" cy="129266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 would recommend the sector as an employer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kstiruutu 30"/>
          <p:cNvSpPr txBox="1"/>
          <p:nvPr/>
        </p:nvSpPr>
        <p:spPr>
          <a:xfrm>
            <a:off x="4788024" y="2576637"/>
            <a:ext cx="1728192" cy="129266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82%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Time-related pressure is detrimental for work quality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uora yhdysviiva 31"/>
          <p:cNvCxnSpPr/>
          <p:nvPr/>
        </p:nvCxnSpPr>
        <p:spPr>
          <a:xfrm flipV="1">
            <a:off x="2389653" y="1112712"/>
            <a:ext cx="0" cy="27363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yhdysviiva 39"/>
          <p:cNvCxnSpPr/>
          <p:nvPr/>
        </p:nvCxnSpPr>
        <p:spPr>
          <a:xfrm flipV="1">
            <a:off x="4575390" y="1112712"/>
            <a:ext cx="0" cy="27363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uora yhdysviiva 40"/>
          <p:cNvCxnSpPr/>
          <p:nvPr/>
        </p:nvCxnSpPr>
        <p:spPr>
          <a:xfrm flipV="1">
            <a:off x="6727118" y="1112712"/>
            <a:ext cx="0" cy="27363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iruutu 41"/>
          <p:cNvSpPr txBox="1"/>
          <p:nvPr/>
        </p:nvSpPr>
        <p:spPr>
          <a:xfrm>
            <a:off x="917255" y="6337527"/>
            <a:ext cx="65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Proportion of respondents who fully agree or somewhat agree with the corresponding statements. </a:t>
            </a:r>
            <a:b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T-Media 2015.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98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in the financial sector</a:t>
            </a:r>
            <a:endParaRPr lang="en-GB" dirty="0"/>
          </a:p>
        </p:txBody>
      </p:sp>
      <p:sp>
        <p:nvSpPr>
          <p:cNvPr id="31" name="Sisällön paikkamerkki 4"/>
          <p:cNvSpPr txBox="1">
            <a:spLocks/>
          </p:cNvSpPr>
          <p:nvPr/>
        </p:nvSpPr>
        <p:spPr>
          <a:xfrm>
            <a:off x="323528" y="996124"/>
            <a:ext cx="8229600" cy="4865752"/>
          </a:xfrm>
          <a:prstGeom prst="roundRect">
            <a:avLst/>
          </a:prstGeom>
          <a:solidFill>
            <a:srgbClr val="31B6FD">
              <a:lumMod val="20000"/>
              <a:lumOff val="80000"/>
            </a:srgbClr>
          </a:solidFill>
          <a:ln w="9525" cap="flat" cmpd="sng" algn="ctr">
            <a:solidFill>
              <a:srgbClr val="31B6FD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31B6FD">
                <a:shade val="9000"/>
                <a:alpha val="48000"/>
                <a:satMod val="105000"/>
              </a:srgbClr>
            </a:outerShdw>
          </a:effectLst>
        </p:spPr>
        <p:txBody>
          <a:bodyPr vert="horz" rtlCol="0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5BD078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000" b="0" i="0" u="none" strike="noStrike" kern="120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Ryhmä 12"/>
          <p:cNvGrpSpPr/>
          <p:nvPr/>
        </p:nvGrpSpPr>
        <p:grpSpPr>
          <a:xfrm>
            <a:off x="2699792" y="1212148"/>
            <a:ext cx="4032447" cy="4032447"/>
            <a:chOff x="2699792" y="1212148"/>
            <a:chExt cx="4032447" cy="4032447"/>
          </a:xfrm>
        </p:grpSpPr>
        <p:sp>
          <p:nvSpPr>
            <p:cNvPr id="5" name="Puolivapaa piirto 4"/>
            <p:cNvSpPr/>
            <p:nvPr/>
          </p:nvSpPr>
          <p:spPr>
            <a:xfrm>
              <a:off x="2699792" y="1212148"/>
              <a:ext cx="4032447" cy="4032447"/>
            </a:xfrm>
            <a:custGeom>
              <a:avLst/>
              <a:gdLst>
                <a:gd name="connsiteX0" fmla="*/ 0 w 4032447"/>
                <a:gd name="connsiteY0" fmla="*/ 2016224 h 4032447"/>
                <a:gd name="connsiteX1" fmla="*/ 2016224 w 4032447"/>
                <a:gd name="connsiteY1" fmla="*/ 0 h 4032447"/>
                <a:gd name="connsiteX2" fmla="*/ 4032448 w 4032447"/>
                <a:gd name="connsiteY2" fmla="*/ 2016224 h 4032447"/>
                <a:gd name="connsiteX3" fmla="*/ 2016224 w 4032447"/>
                <a:gd name="connsiteY3" fmla="*/ 4032448 h 4032447"/>
                <a:gd name="connsiteX4" fmla="*/ 0 w 4032447"/>
                <a:gd name="connsiteY4" fmla="*/ 2016224 h 4032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2447" h="4032447">
                  <a:moveTo>
                    <a:pt x="0" y="2016224"/>
                  </a:moveTo>
                  <a:cubicBezTo>
                    <a:pt x="0" y="902694"/>
                    <a:pt x="902694" y="0"/>
                    <a:pt x="2016224" y="0"/>
                  </a:cubicBezTo>
                  <a:cubicBezTo>
                    <a:pt x="3129754" y="0"/>
                    <a:pt x="4032448" y="902694"/>
                    <a:pt x="4032448" y="2016224"/>
                  </a:cubicBezTo>
                  <a:cubicBezTo>
                    <a:pt x="4032448" y="3129754"/>
                    <a:pt x="3129754" y="4032448"/>
                    <a:pt x="2016224" y="4032448"/>
                  </a:cubicBezTo>
                  <a:cubicBezTo>
                    <a:pt x="902694" y="4032448"/>
                    <a:pt x="0" y="3129754"/>
                    <a:pt x="0" y="2016224"/>
                  </a:cubicBezTo>
                  <a:close/>
                </a:path>
              </a:pathLst>
            </a:custGeom>
            <a:solidFill>
              <a:srgbClr val="05E0DB"/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57150" dist="38100" dir="5400000" algn="ctr" rotWithShape="0">
                <a:srgbClr val="A5D028">
                  <a:hueOff val="0"/>
                  <a:satOff val="0"/>
                  <a:lumOff val="0"/>
                  <a:alphaOff val="0"/>
                  <a:shade val="9000"/>
                  <a:alpha val="48000"/>
                  <a:satMod val="105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81591" tIns="374468" rIns="1481592" bIns="3600427" numCol="1" spcCol="1270" anchor="ctr" anchorCtr="0">
              <a:noAutofit/>
            </a:bodyPr>
            <a:lstStyle/>
            <a:p>
              <a:pPr lvl="0" algn="ctr" defTabSz="432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600" b="1" kern="1200" noProof="0" dirty="0">
                <a:solidFill>
                  <a:sysClr val="window" lastClr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" name="Puolivapaa piirto 5"/>
            <p:cNvSpPr/>
            <p:nvPr/>
          </p:nvSpPr>
          <p:spPr>
            <a:xfrm>
              <a:off x="2975456" y="2066800"/>
              <a:ext cx="3481119" cy="2928010"/>
            </a:xfrm>
            <a:custGeom>
              <a:avLst/>
              <a:gdLst>
                <a:gd name="connsiteX0" fmla="*/ 0 w 3481119"/>
                <a:gd name="connsiteY0" fmla="*/ 1464005 h 2928010"/>
                <a:gd name="connsiteX1" fmla="*/ 1740560 w 3481119"/>
                <a:gd name="connsiteY1" fmla="*/ 0 h 2928010"/>
                <a:gd name="connsiteX2" fmla="*/ 3481120 w 3481119"/>
                <a:gd name="connsiteY2" fmla="*/ 1464005 h 2928010"/>
                <a:gd name="connsiteX3" fmla="*/ 1740560 w 3481119"/>
                <a:gd name="connsiteY3" fmla="*/ 2928010 h 2928010"/>
                <a:gd name="connsiteX4" fmla="*/ 0 w 3481119"/>
                <a:gd name="connsiteY4" fmla="*/ 1464005 h 2928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1119" h="2928010">
                  <a:moveTo>
                    <a:pt x="0" y="1464005"/>
                  </a:moveTo>
                  <a:cubicBezTo>
                    <a:pt x="0" y="655457"/>
                    <a:pt x="779275" y="0"/>
                    <a:pt x="1740560" y="0"/>
                  </a:cubicBezTo>
                  <a:cubicBezTo>
                    <a:pt x="2701845" y="0"/>
                    <a:pt x="3481120" y="655457"/>
                    <a:pt x="3481120" y="1464005"/>
                  </a:cubicBezTo>
                  <a:cubicBezTo>
                    <a:pt x="3481120" y="2272553"/>
                    <a:pt x="2701845" y="2928010"/>
                    <a:pt x="1740560" y="2928010"/>
                  </a:cubicBezTo>
                  <a:cubicBezTo>
                    <a:pt x="779275" y="2928010"/>
                    <a:pt x="0" y="2272553"/>
                    <a:pt x="0" y="1464005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57150" dist="38100" dir="5400000" algn="ctr" rotWithShape="0">
                <a:srgbClr val="A5D028">
                  <a:hueOff val="-493895"/>
                  <a:satOff val="5577"/>
                  <a:lumOff val="2990"/>
                  <a:alphaOff val="0"/>
                  <a:shade val="9000"/>
                  <a:alpha val="48000"/>
                  <a:satMod val="105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793" tIns="317240" rIns="1209794" bIns="25718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b="0" kern="1200" noProof="0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" name="Puolivapaa piirto 6"/>
            <p:cNvSpPr/>
            <p:nvPr/>
          </p:nvSpPr>
          <p:spPr>
            <a:xfrm>
              <a:off x="3272748" y="2702657"/>
              <a:ext cx="2907592" cy="2353635"/>
            </a:xfrm>
            <a:custGeom>
              <a:avLst/>
              <a:gdLst>
                <a:gd name="connsiteX0" fmla="*/ 0 w 2907592"/>
                <a:gd name="connsiteY0" fmla="*/ 1176818 h 2353635"/>
                <a:gd name="connsiteX1" fmla="*/ 1453796 w 2907592"/>
                <a:gd name="connsiteY1" fmla="*/ 0 h 2353635"/>
                <a:gd name="connsiteX2" fmla="*/ 2907592 w 2907592"/>
                <a:gd name="connsiteY2" fmla="*/ 1176818 h 2353635"/>
                <a:gd name="connsiteX3" fmla="*/ 1453796 w 2907592"/>
                <a:gd name="connsiteY3" fmla="*/ 2353636 h 2353635"/>
                <a:gd name="connsiteX4" fmla="*/ 0 w 2907592"/>
                <a:gd name="connsiteY4" fmla="*/ 1176818 h 235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7592" h="2353635">
                  <a:moveTo>
                    <a:pt x="0" y="1176818"/>
                  </a:moveTo>
                  <a:cubicBezTo>
                    <a:pt x="0" y="526879"/>
                    <a:pt x="650887" y="0"/>
                    <a:pt x="1453796" y="0"/>
                  </a:cubicBezTo>
                  <a:cubicBezTo>
                    <a:pt x="2256705" y="0"/>
                    <a:pt x="2907592" y="526879"/>
                    <a:pt x="2907592" y="1176818"/>
                  </a:cubicBezTo>
                  <a:cubicBezTo>
                    <a:pt x="2907592" y="1826757"/>
                    <a:pt x="2256705" y="2353636"/>
                    <a:pt x="1453796" y="2353636"/>
                  </a:cubicBezTo>
                  <a:cubicBezTo>
                    <a:pt x="650887" y="2353636"/>
                    <a:pt x="0" y="1826757"/>
                    <a:pt x="0" y="1176818"/>
                  </a:cubicBezTo>
                  <a:close/>
                </a:path>
              </a:pathLst>
            </a:custGeom>
            <a:solidFill>
              <a:srgbClr val="00B0F0"/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57150" dist="38100" dir="5400000" algn="ctr" rotWithShape="0">
                <a:srgbClr val="A5D028">
                  <a:hueOff val="-987791"/>
                  <a:satOff val="11154"/>
                  <a:lumOff val="5980"/>
                  <a:alphaOff val="0"/>
                  <a:shade val="9000"/>
                  <a:alpha val="48000"/>
                  <a:satMod val="105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1812" tIns="309535" rIns="921811" bIns="2013567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0" kern="1200" dirty="0" smtClean="0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Digitalisation</a:t>
              </a:r>
            </a:p>
          </p:txBody>
        </p:sp>
        <p:sp>
          <p:nvSpPr>
            <p:cNvPr id="8" name="Puolivapaa piirto 7"/>
            <p:cNvSpPr/>
            <p:nvPr/>
          </p:nvSpPr>
          <p:spPr>
            <a:xfrm>
              <a:off x="3598066" y="3270380"/>
              <a:ext cx="2217846" cy="1628076"/>
            </a:xfrm>
            <a:custGeom>
              <a:avLst/>
              <a:gdLst>
                <a:gd name="connsiteX0" fmla="*/ 0 w 2217846"/>
                <a:gd name="connsiteY0" fmla="*/ 814038 h 1628076"/>
                <a:gd name="connsiteX1" fmla="*/ 1108923 w 2217846"/>
                <a:gd name="connsiteY1" fmla="*/ 0 h 1628076"/>
                <a:gd name="connsiteX2" fmla="*/ 2217846 w 2217846"/>
                <a:gd name="connsiteY2" fmla="*/ 814038 h 1628076"/>
                <a:gd name="connsiteX3" fmla="*/ 1108923 w 2217846"/>
                <a:gd name="connsiteY3" fmla="*/ 1628076 h 1628076"/>
                <a:gd name="connsiteX4" fmla="*/ 0 w 2217846"/>
                <a:gd name="connsiteY4" fmla="*/ 814038 h 1628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7846" h="1628076">
                  <a:moveTo>
                    <a:pt x="0" y="814038"/>
                  </a:moveTo>
                  <a:cubicBezTo>
                    <a:pt x="0" y="364457"/>
                    <a:pt x="496482" y="0"/>
                    <a:pt x="1108923" y="0"/>
                  </a:cubicBezTo>
                  <a:cubicBezTo>
                    <a:pt x="1721364" y="0"/>
                    <a:pt x="2217846" y="364457"/>
                    <a:pt x="2217846" y="814038"/>
                  </a:cubicBezTo>
                  <a:cubicBezTo>
                    <a:pt x="2217846" y="1263619"/>
                    <a:pt x="1721364" y="1628076"/>
                    <a:pt x="1108923" y="1628076"/>
                  </a:cubicBezTo>
                  <a:cubicBezTo>
                    <a:pt x="496482" y="1628076"/>
                    <a:pt x="0" y="1263619"/>
                    <a:pt x="0" y="814038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57150" dist="38100" dir="5400000" algn="ctr" rotWithShape="0">
                <a:srgbClr val="A5D028">
                  <a:hueOff val="-1481686"/>
                  <a:satOff val="16732"/>
                  <a:lumOff val="8970"/>
                  <a:alphaOff val="0"/>
                  <a:shade val="9000"/>
                  <a:alpha val="48000"/>
                  <a:satMod val="105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5062" tIns="289011" rIns="785063" bIns="1330982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0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+mn-ea"/>
                  <a:cs typeface="Arial" panose="020B0604020202020204" pitchFamily="34" charset="0"/>
                </a:rPr>
                <a:t>Other players</a:t>
              </a:r>
              <a:endParaRPr lang="en-GB" sz="1400" b="0" kern="1200" dirty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Puolivapaa piirto 8"/>
            <p:cNvSpPr/>
            <p:nvPr/>
          </p:nvSpPr>
          <p:spPr>
            <a:xfrm>
              <a:off x="3909526" y="3868297"/>
              <a:ext cx="1612979" cy="947060"/>
            </a:xfrm>
            <a:custGeom>
              <a:avLst/>
              <a:gdLst>
                <a:gd name="connsiteX0" fmla="*/ 0 w 1612979"/>
                <a:gd name="connsiteY0" fmla="*/ 473530 h 947060"/>
                <a:gd name="connsiteX1" fmla="*/ 806490 w 1612979"/>
                <a:gd name="connsiteY1" fmla="*/ 0 h 947060"/>
                <a:gd name="connsiteX2" fmla="*/ 1612980 w 1612979"/>
                <a:gd name="connsiteY2" fmla="*/ 473530 h 947060"/>
                <a:gd name="connsiteX3" fmla="*/ 806490 w 1612979"/>
                <a:gd name="connsiteY3" fmla="*/ 947060 h 947060"/>
                <a:gd name="connsiteX4" fmla="*/ 0 w 1612979"/>
                <a:gd name="connsiteY4" fmla="*/ 473530 h 947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2979" h="947060">
                  <a:moveTo>
                    <a:pt x="0" y="473530"/>
                  </a:moveTo>
                  <a:cubicBezTo>
                    <a:pt x="0" y="212007"/>
                    <a:pt x="361078" y="0"/>
                    <a:pt x="806490" y="0"/>
                  </a:cubicBezTo>
                  <a:cubicBezTo>
                    <a:pt x="1251902" y="0"/>
                    <a:pt x="1612980" y="212007"/>
                    <a:pt x="1612980" y="473530"/>
                  </a:cubicBezTo>
                  <a:cubicBezTo>
                    <a:pt x="1612980" y="735053"/>
                    <a:pt x="1251902" y="947060"/>
                    <a:pt x="806490" y="947060"/>
                  </a:cubicBezTo>
                  <a:cubicBezTo>
                    <a:pt x="361078" y="947060"/>
                    <a:pt x="0" y="735053"/>
                    <a:pt x="0" y="473530"/>
                  </a:cubicBezTo>
                  <a:close/>
                </a:path>
              </a:pathLst>
            </a:custGeom>
            <a:solidFill>
              <a:srgbClr val="31B6FD"/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57150" dist="38100" dir="5400000" algn="ctr" rotWithShape="0">
                <a:srgbClr val="A5D028">
                  <a:hueOff val="-1975582"/>
                  <a:satOff val="22309"/>
                  <a:lumOff val="11960"/>
                  <a:alphaOff val="0"/>
                  <a:shade val="9000"/>
                  <a:alpha val="48000"/>
                  <a:satMod val="105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3244" tIns="391456" rIns="403245" bIns="391456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0" kern="1200" dirty="0" smtClean="0">
                  <a:solidFill>
                    <a:sysClr val="window" lastClr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Customer behaviour</a:t>
              </a:r>
              <a:endParaRPr lang="en-GB" sz="1400" b="0" kern="1200" dirty="0">
                <a:solidFill>
                  <a:sysClr val="window" lastClr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3" name="Kuvaselitesuorakulmio 32"/>
          <p:cNvSpPr/>
          <p:nvPr/>
        </p:nvSpPr>
        <p:spPr>
          <a:xfrm>
            <a:off x="5906785" y="1563775"/>
            <a:ext cx="2180850" cy="612648"/>
          </a:xfrm>
          <a:prstGeom prst="wedgeRectCallout">
            <a:avLst/>
          </a:prstGeom>
          <a:gradFill rotWithShape="1">
            <a:gsLst>
              <a:gs pos="0">
                <a:srgbClr val="A5D028">
                  <a:tint val="98000"/>
                  <a:shade val="25000"/>
                  <a:satMod val="250000"/>
                </a:srgbClr>
              </a:gs>
              <a:gs pos="68000">
                <a:srgbClr val="A5D028">
                  <a:tint val="86000"/>
                  <a:satMod val="115000"/>
                </a:srgbClr>
              </a:gs>
              <a:gs pos="100000">
                <a:srgbClr val="A5D028">
                  <a:tint val="50000"/>
                  <a:satMod val="150000"/>
                </a:srgbClr>
              </a:gs>
            </a:gsLst>
            <a:path path="circle">
              <a:fillToRect l="50000" t="130000" r="50000" b="-30000"/>
            </a:path>
          </a:gradFill>
          <a:ln>
            <a:noFill/>
          </a:ln>
          <a:effectLst>
            <a:outerShdw blurRad="57150" dist="38100" dir="5400000" algn="ctr" rotWithShape="0">
              <a:srgbClr val="A5D028">
                <a:shade val="9000"/>
                <a:alpha val="48000"/>
                <a:satMod val="105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players</a:t>
            </a:r>
          </a:p>
        </p:txBody>
      </p:sp>
      <p:sp>
        <p:nvSpPr>
          <p:cNvPr id="34" name="Kuvaselitesuorakulmio 33"/>
          <p:cNvSpPr/>
          <p:nvPr/>
        </p:nvSpPr>
        <p:spPr>
          <a:xfrm>
            <a:off x="6156176" y="3265644"/>
            <a:ext cx="1931459" cy="612648"/>
          </a:xfrm>
          <a:prstGeom prst="wedgeRectCallout">
            <a:avLst/>
          </a:prstGeom>
          <a:gradFill rotWithShape="1">
            <a:gsLst>
              <a:gs pos="0">
                <a:srgbClr val="05E0DB">
                  <a:tint val="70000"/>
                  <a:satMod val="130000"/>
                </a:srgbClr>
              </a:gs>
              <a:gs pos="43000">
                <a:srgbClr val="05E0DB">
                  <a:tint val="44000"/>
                  <a:satMod val="165000"/>
                </a:srgbClr>
              </a:gs>
              <a:gs pos="93000">
                <a:srgbClr val="05E0DB">
                  <a:tint val="15000"/>
                  <a:satMod val="165000"/>
                </a:srgbClr>
              </a:gs>
              <a:gs pos="100000">
                <a:srgbClr val="05E0DB">
                  <a:tint val="5000"/>
                  <a:satMod val="250000"/>
                </a:srgbClr>
              </a:gs>
            </a:gsLst>
            <a:path path="circle">
              <a:fillToRect l="50000" t="130000" r="50000" b="-30000"/>
            </a:path>
          </a:gradFill>
          <a:ln w="9525" cap="flat" cmpd="sng" algn="ctr">
            <a:solidFill>
              <a:srgbClr val="05E0DB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5E0DB">
                <a:shade val="9000"/>
                <a:alpha val="48000"/>
                <a:satMod val="10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kumimoji="0" lang="en-GB" sz="1200" b="0" i="0" u="none" strike="noStrike" kern="0" cap="none" spc="0" normalizeH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in saving and investing</a:t>
            </a:r>
            <a:endParaRPr kumimoji="0" lang="en-GB" sz="1200" b="0" i="0" u="none" strike="noStrike" kern="0" cap="none" spc="0" normalizeH="0" baseline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Kuvaselitesuorakulmio 34"/>
          <p:cNvSpPr/>
          <p:nvPr/>
        </p:nvSpPr>
        <p:spPr>
          <a:xfrm>
            <a:off x="5776314" y="4509035"/>
            <a:ext cx="1220896" cy="612648"/>
          </a:xfrm>
          <a:prstGeom prst="wedgeRectCallout">
            <a:avLst/>
          </a:prstGeom>
          <a:solidFill>
            <a:srgbClr val="4584D3">
              <a:lumMod val="60000"/>
              <a:lumOff val="40000"/>
            </a:srgb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7150" dist="38100" dir="5400000" algn="ctr" rotWithShape="0">
              <a:srgbClr val="4584D3">
                <a:shade val="9000"/>
                <a:alpha val="48000"/>
                <a:satMod val="10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2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Payments</a:t>
            </a:r>
          </a:p>
        </p:txBody>
      </p:sp>
      <p:sp>
        <p:nvSpPr>
          <p:cNvPr id="36" name="Kuvaselitesuorakulmio 35"/>
          <p:cNvSpPr/>
          <p:nvPr/>
        </p:nvSpPr>
        <p:spPr>
          <a:xfrm>
            <a:off x="1301886" y="2212230"/>
            <a:ext cx="1901962" cy="612648"/>
          </a:xfrm>
          <a:prstGeom prst="wedgeRectCallout">
            <a:avLst/>
          </a:prstGeom>
          <a:solidFill>
            <a:srgbClr val="073E87">
              <a:lumMod val="40000"/>
              <a:lumOff val="60000"/>
            </a:srgbClr>
          </a:solidFill>
          <a:ln>
            <a:noFill/>
          </a:ln>
          <a:effectLst>
            <a:outerShdw blurRad="57150" dist="38100" dir="5400000" algn="ctr" rotWithShape="0">
              <a:sysClr val="windowText" lastClr="000000">
                <a:shade val="9000"/>
                <a:alpha val="48000"/>
                <a:satMod val="105000"/>
              </a:sys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Lending and financing</a:t>
            </a:r>
          </a:p>
        </p:txBody>
      </p:sp>
      <p:sp>
        <p:nvSpPr>
          <p:cNvPr id="37" name="Kuvaselitesuorakulmio 36"/>
          <p:cNvSpPr/>
          <p:nvPr/>
        </p:nvSpPr>
        <p:spPr>
          <a:xfrm>
            <a:off x="1835696" y="3878292"/>
            <a:ext cx="1368152" cy="612648"/>
          </a:xfrm>
          <a:prstGeom prst="wedgeRectCallout">
            <a:avLst/>
          </a:prstGeom>
          <a:solidFill>
            <a:srgbClr val="5BD078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7150" dist="38100" dir="5400000" algn="ctr" rotWithShape="0">
              <a:srgbClr val="5BD078">
                <a:shade val="9000"/>
                <a:alpha val="48000"/>
                <a:satMod val="10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lang="en-GB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  <a:endParaRPr kumimoji="0" lang="en-GB" sz="1200" b="0" i="0" u="none" strike="noStrike" kern="0" cap="none" spc="0" normalizeH="0" baseline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Ellipsi 37"/>
          <p:cNvSpPr/>
          <p:nvPr/>
        </p:nvSpPr>
        <p:spPr>
          <a:xfrm>
            <a:off x="689818" y="1167731"/>
            <a:ext cx="1224136" cy="792088"/>
          </a:xfrm>
          <a:prstGeom prst="ellipse">
            <a:avLst/>
          </a:prstGeom>
          <a:gradFill rotWithShape="1">
            <a:gsLst>
              <a:gs pos="0">
                <a:srgbClr val="31B6FD">
                  <a:tint val="98000"/>
                  <a:shade val="25000"/>
                  <a:satMod val="250000"/>
                </a:srgbClr>
              </a:gs>
              <a:gs pos="68000">
                <a:srgbClr val="31B6FD">
                  <a:tint val="86000"/>
                  <a:satMod val="115000"/>
                </a:srgbClr>
              </a:gs>
              <a:gs pos="100000">
                <a:srgbClr val="31B6FD">
                  <a:tint val="50000"/>
                  <a:satMod val="150000"/>
                </a:srgbClr>
              </a:gs>
            </a:gsLst>
            <a:path path="circle">
              <a:fillToRect l="50000" t="130000" r="50000" b="-30000"/>
            </a:path>
          </a:gradFill>
          <a:ln w="9525" cap="flat" cmpd="sng" algn="ctr">
            <a:solidFill>
              <a:srgbClr val="31B6FD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31B6FD">
                <a:shade val="9000"/>
                <a:alpha val="48000"/>
                <a:satMod val="10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</a:p>
        </p:txBody>
      </p:sp>
      <p:sp>
        <p:nvSpPr>
          <p:cNvPr id="39" name="Nuoli oikealle 38"/>
          <p:cNvSpPr/>
          <p:nvPr/>
        </p:nvSpPr>
        <p:spPr>
          <a:xfrm>
            <a:off x="1043607" y="5301208"/>
            <a:ext cx="1599053" cy="484632"/>
          </a:xfrm>
          <a:prstGeom prst="rightArrow">
            <a:avLst/>
          </a:prstGeom>
          <a:solidFill>
            <a:srgbClr val="31B6FD">
              <a:lumMod val="75000"/>
            </a:srgbClr>
          </a:solidFill>
          <a:ln w="9525" cap="flat" cmpd="sng" algn="ctr">
            <a:solidFill>
              <a:sysClr val="windowText" lastClr="000000">
                <a:shade val="50000"/>
                <a:satMod val="103000"/>
              </a:sysClr>
            </a:solidFill>
            <a:prstDash val="solid"/>
          </a:ln>
          <a:effectLst>
            <a:outerShdw blurRad="57150" dist="38100" dir="5400000" algn="ctr" rotWithShape="0">
              <a:sysClr val="windowText" lastClr="000000">
                <a:shade val="9000"/>
                <a:alpha val="48000"/>
                <a:satMod val="105000"/>
              </a:sysClr>
            </a:outerShdw>
          </a:effectLst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6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</a:p>
        </p:txBody>
      </p:sp>
      <p:sp>
        <p:nvSpPr>
          <p:cNvPr id="40" name="Nuoli oikealle 39"/>
          <p:cNvSpPr/>
          <p:nvPr/>
        </p:nvSpPr>
        <p:spPr>
          <a:xfrm>
            <a:off x="2771800" y="5301208"/>
            <a:ext cx="1838114" cy="484632"/>
          </a:xfrm>
          <a:prstGeom prst="rightArrow">
            <a:avLst/>
          </a:prstGeom>
          <a:solidFill>
            <a:srgbClr val="31B6FD">
              <a:lumMod val="75000"/>
            </a:srgbClr>
          </a:solidFill>
          <a:ln w="9525" cap="flat" cmpd="sng" algn="ctr">
            <a:solidFill>
              <a:sysClr val="windowText" lastClr="000000">
                <a:shade val="50000"/>
                <a:satMod val="103000"/>
              </a:sysClr>
            </a:solidFill>
            <a:prstDash val="solid"/>
          </a:ln>
          <a:effectLst>
            <a:outerShdw blurRad="57150" dist="38100" dir="5400000" algn="ctr" rotWithShape="0">
              <a:sysClr val="windowText" lastClr="000000">
                <a:shade val="9000"/>
                <a:alpha val="48000"/>
                <a:satMod val="105000"/>
              </a:sysClr>
            </a:outerShdw>
          </a:effectLst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6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Profitability</a:t>
            </a:r>
          </a:p>
        </p:txBody>
      </p:sp>
      <p:sp>
        <p:nvSpPr>
          <p:cNvPr id="41" name="Nuoli oikealle 40"/>
          <p:cNvSpPr/>
          <p:nvPr/>
        </p:nvSpPr>
        <p:spPr>
          <a:xfrm>
            <a:off x="4750110" y="5312643"/>
            <a:ext cx="1478074" cy="484632"/>
          </a:xfrm>
          <a:prstGeom prst="rightArrow">
            <a:avLst/>
          </a:prstGeom>
          <a:solidFill>
            <a:srgbClr val="31B6FD">
              <a:lumMod val="75000"/>
            </a:srgbClr>
          </a:solidFill>
          <a:ln w="9525" cap="flat" cmpd="sng" algn="ctr">
            <a:solidFill>
              <a:sysClr val="windowText" lastClr="000000">
                <a:shade val="50000"/>
                <a:satMod val="103000"/>
              </a:sysClr>
            </a:solidFill>
            <a:prstDash val="solid"/>
          </a:ln>
          <a:effectLst>
            <a:outerShdw blurRad="57150" dist="38100" dir="5400000" algn="ctr" rotWithShape="0">
              <a:sysClr val="windowText" lastClr="000000">
                <a:shade val="9000"/>
                <a:alpha val="48000"/>
                <a:satMod val="105000"/>
              </a:sysClr>
            </a:outerShdw>
          </a:effectLst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6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42" name="Nuoli oikealle 41"/>
          <p:cNvSpPr/>
          <p:nvPr/>
        </p:nvSpPr>
        <p:spPr>
          <a:xfrm>
            <a:off x="6455180" y="5312643"/>
            <a:ext cx="1478074" cy="484632"/>
          </a:xfrm>
          <a:prstGeom prst="rightArrow">
            <a:avLst/>
          </a:prstGeom>
          <a:solidFill>
            <a:srgbClr val="31B6FD">
              <a:lumMod val="75000"/>
            </a:srgbClr>
          </a:solidFill>
          <a:ln w="9525" cap="flat" cmpd="sng" algn="ctr">
            <a:solidFill>
              <a:sysClr val="windowText" lastClr="000000">
                <a:shade val="50000"/>
                <a:satMod val="103000"/>
              </a:sysClr>
            </a:solidFill>
            <a:prstDash val="solid"/>
          </a:ln>
          <a:effectLst>
            <a:outerShdw blurRad="57150" dist="38100" dir="5400000" algn="ctr" rotWithShape="0">
              <a:sysClr val="windowText" lastClr="000000">
                <a:shade val="9000"/>
                <a:alpha val="48000"/>
                <a:satMod val="105000"/>
              </a:sysClr>
            </a:outerShdw>
          </a:effectLst>
        </p:spPr>
        <p:txBody>
          <a:bodyPr rtlCol="0" anchor="ctr"/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en-GB" sz="16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Jobs</a:t>
            </a:r>
          </a:p>
        </p:txBody>
      </p:sp>
      <p:sp>
        <p:nvSpPr>
          <p:cNvPr id="18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0" name="Tekstiruutu 9"/>
          <p:cNvSpPr txBox="1"/>
          <p:nvPr/>
        </p:nvSpPr>
        <p:spPr>
          <a:xfrm>
            <a:off x="3999263" y="2170747"/>
            <a:ext cx="1454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Cross-sector</a:t>
            </a:r>
            <a:b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conglomeration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3664260" y="1500767"/>
            <a:ext cx="2085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Globalisation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32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yöristetty suorakulmio 29"/>
          <p:cNvSpPr/>
          <p:nvPr/>
        </p:nvSpPr>
        <p:spPr>
          <a:xfrm>
            <a:off x="683570" y="3201914"/>
            <a:ext cx="7789470" cy="2099294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Pyöristetty suorakulmio 30"/>
          <p:cNvSpPr/>
          <p:nvPr/>
        </p:nvSpPr>
        <p:spPr>
          <a:xfrm>
            <a:off x="683570" y="5482821"/>
            <a:ext cx="7789470" cy="754491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Pyöristetty suorakulmio 31"/>
          <p:cNvSpPr/>
          <p:nvPr/>
        </p:nvSpPr>
        <p:spPr>
          <a:xfrm>
            <a:off x="683570" y="2041391"/>
            <a:ext cx="7789470" cy="1027569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3" name="Ryhmä 32"/>
          <p:cNvGrpSpPr/>
          <p:nvPr/>
        </p:nvGrpSpPr>
        <p:grpSpPr>
          <a:xfrm>
            <a:off x="33589" y="1984928"/>
            <a:ext cx="829726" cy="393136"/>
            <a:chOff x="0" y="2819840"/>
            <a:chExt cx="829726" cy="393136"/>
          </a:xfrm>
        </p:grpSpPr>
        <p:sp>
          <p:nvSpPr>
            <p:cNvPr id="34" name="Pyöristetty suorakulmio 33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kstiruutu 34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1–3 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Ryhmä 35"/>
          <p:cNvGrpSpPr/>
          <p:nvPr/>
        </p:nvGrpSpPr>
        <p:grpSpPr>
          <a:xfrm>
            <a:off x="69866" y="3157199"/>
            <a:ext cx="829726" cy="393136"/>
            <a:chOff x="0" y="2819840"/>
            <a:chExt cx="829726" cy="393136"/>
          </a:xfrm>
        </p:grpSpPr>
        <p:sp>
          <p:nvSpPr>
            <p:cNvPr id="37" name="Pyöristetty suorakulmio 36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kstiruutu 37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3–5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Ryhmä 38"/>
          <p:cNvGrpSpPr/>
          <p:nvPr/>
        </p:nvGrpSpPr>
        <p:grpSpPr>
          <a:xfrm>
            <a:off x="69866" y="5434657"/>
            <a:ext cx="829726" cy="393136"/>
            <a:chOff x="0" y="2819840"/>
            <a:chExt cx="829726" cy="393136"/>
          </a:xfrm>
        </p:grpSpPr>
        <p:sp>
          <p:nvSpPr>
            <p:cNvPr id="40" name="Pyöristetty suorakulmio 39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kstiruutu 40"/>
            <p:cNvSpPr txBox="1"/>
            <p:nvPr/>
          </p:nvSpPr>
          <p:spPr>
            <a:xfrm>
              <a:off x="35680" y="2819840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y &lt;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Pyöristetty suorakulmio 41"/>
          <p:cNvSpPr/>
          <p:nvPr/>
        </p:nvSpPr>
        <p:spPr>
          <a:xfrm>
            <a:off x="4860033" y="1340768"/>
            <a:ext cx="3528390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Pyöristetty suorakulmio 4"/>
          <p:cNvSpPr/>
          <p:nvPr/>
        </p:nvSpPr>
        <p:spPr>
          <a:xfrm>
            <a:off x="5004047" y="1374513"/>
            <a:ext cx="2374123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Pyöristetty suorakulmio 43"/>
          <p:cNvSpPr/>
          <p:nvPr/>
        </p:nvSpPr>
        <p:spPr>
          <a:xfrm>
            <a:off x="683570" y="1340768"/>
            <a:ext cx="3528391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Pyöristetty suorakulmio 4"/>
          <p:cNvSpPr/>
          <p:nvPr/>
        </p:nvSpPr>
        <p:spPr>
          <a:xfrm>
            <a:off x="853092" y="1343798"/>
            <a:ext cx="2446132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Unions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Pyöristetty suorakulmio 4"/>
          <p:cNvSpPr/>
          <p:nvPr/>
        </p:nvSpPr>
        <p:spPr>
          <a:xfrm>
            <a:off x="5150206" y="5645913"/>
            <a:ext cx="3382234" cy="6634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monitoring of work well-being and productivity</a:t>
            </a:r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yöristetty suorakulmio 4"/>
          <p:cNvSpPr/>
          <p:nvPr/>
        </p:nvSpPr>
        <p:spPr>
          <a:xfrm>
            <a:off x="1109606" y="5662222"/>
            <a:ext cx="3382234" cy="50308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Reforming the Working Hours Act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well-being and leadership</a:t>
            </a:r>
            <a:endParaRPr lang="en-GB" dirty="0"/>
          </a:p>
        </p:txBody>
      </p:sp>
      <p:sp>
        <p:nvSpPr>
          <p:cNvPr id="16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4" name="Suorakulmio 3"/>
          <p:cNvSpPr/>
          <p:nvPr/>
        </p:nvSpPr>
        <p:spPr>
          <a:xfrm>
            <a:off x="1109606" y="2188633"/>
            <a:ext cx="3096344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work well-being, effect on productivity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5094312" y="2188633"/>
            <a:ext cx="2934072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Genuine utilisation of existing means of flexible working</a:t>
            </a: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1109606" y="3269883"/>
            <a:ext cx="3382234" cy="18158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of skills and competence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culture of local agreements and genuine discussion and cooperation culture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of flexible working models for the sector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orakulmio 24"/>
          <p:cNvSpPr/>
          <p:nvPr/>
        </p:nvSpPr>
        <p:spPr>
          <a:xfrm>
            <a:off x="5070046" y="3269883"/>
            <a:ext cx="3678418" cy="203132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Reviewing leadership models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skills for new work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(flexible and digital)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Genuine discussion and cooperation culture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Working-hours bank and other flexible means of working; supporting mobility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6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Ryhmä 34"/>
          <p:cNvGrpSpPr/>
          <p:nvPr/>
        </p:nvGrpSpPr>
        <p:grpSpPr>
          <a:xfrm>
            <a:off x="5245224" y="1797968"/>
            <a:ext cx="2193659" cy="1012579"/>
            <a:chOff x="1862425" y="49909"/>
            <a:chExt cx="2100585" cy="1485399"/>
          </a:xfrm>
        </p:grpSpPr>
        <p:sp>
          <p:nvSpPr>
            <p:cNvPr id="36" name="Pyöristetty suorakulmio 35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Robotisaatio</a:t>
              </a:r>
              <a:endParaRPr lang="en-GB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Ryhmä 31"/>
          <p:cNvGrpSpPr/>
          <p:nvPr/>
        </p:nvGrpSpPr>
        <p:grpSpPr>
          <a:xfrm>
            <a:off x="5092824" y="1645568"/>
            <a:ext cx="2193659" cy="1012579"/>
            <a:chOff x="1862425" y="49909"/>
            <a:chExt cx="2100585" cy="1485399"/>
          </a:xfrm>
        </p:grpSpPr>
        <p:sp>
          <p:nvSpPr>
            <p:cNvPr id="33" name="Pyöristetty suorakulmio 32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Robotisaatio</a:t>
              </a:r>
              <a:endParaRPr lang="en-GB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Ryhmä 28"/>
          <p:cNvGrpSpPr/>
          <p:nvPr/>
        </p:nvGrpSpPr>
        <p:grpSpPr>
          <a:xfrm>
            <a:off x="4940424" y="1493168"/>
            <a:ext cx="2193659" cy="1012579"/>
            <a:chOff x="1862425" y="49909"/>
            <a:chExt cx="2100585" cy="1485399"/>
          </a:xfrm>
        </p:grpSpPr>
        <p:sp>
          <p:nvSpPr>
            <p:cNvPr id="30" name="Pyöristetty suorakulmio 29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Robotisaatio</a:t>
              </a:r>
              <a:endParaRPr lang="en-GB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Ryhmä 21"/>
          <p:cNvGrpSpPr/>
          <p:nvPr/>
        </p:nvGrpSpPr>
        <p:grpSpPr>
          <a:xfrm>
            <a:off x="1033476" y="1850114"/>
            <a:ext cx="3878686" cy="1578886"/>
            <a:chOff x="1862425" y="49909"/>
            <a:chExt cx="2100585" cy="1485399"/>
          </a:xfrm>
        </p:grpSpPr>
        <p:sp>
          <p:nvSpPr>
            <p:cNvPr id="23" name="Pyöristetty suorakulmio 22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DIGITALISATION</a:t>
              </a:r>
              <a:endPara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Productivity, competitiveness and new operating methods</a:t>
            </a:r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21</a:t>
            </a:fld>
            <a:endParaRPr lang="en-GB" dirty="0"/>
          </a:p>
        </p:txBody>
      </p:sp>
      <p:grpSp>
        <p:nvGrpSpPr>
          <p:cNvPr id="9" name="Ryhmä 8"/>
          <p:cNvGrpSpPr/>
          <p:nvPr/>
        </p:nvGrpSpPr>
        <p:grpSpPr>
          <a:xfrm>
            <a:off x="4788024" y="1340768"/>
            <a:ext cx="2193659" cy="1012579"/>
            <a:chOff x="1862425" y="49908"/>
            <a:chExt cx="2100585" cy="1485399"/>
          </a:xfrm>
        </p:grpSpPr>
        <p:sp>
          <p:nvSpPr>
            <p:cNvPr id="10" name="Pyöristetty suorakulmio 9"/>
            <p:cNvSpPr/>
            <p:nvPr/>
          </p:nvSpPr>
          <p:spPr>
            <a:xfrm>
              <a:off x="1862425" y="49908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Robotisation</a:t>
              </a: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and automation</a:t>
              </a:r>
              <a:endParaRPr lang="en-GB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Ryhmä 11"/>
          <p:cNvGrpSpPr/>
          <p:nvPr/>
        </p:nvGrpSpPr>
        <p:grpSpPr>
          <a:xfrm>
            <a:off x="1762107" y="3064493"/>
            <a:ext cx="2498993" cy="1012579"/>
            <a:chOff x="1862425" y="49909"/>
            <a:chExt cx="2100585" cy="1485399"/>
          </a:xfrm>
        </p:grpSpPr>
        <p:sp>
          <p:nvSpPr>
            <p:cNvPr id="13" name="Pyöristetty suorakulmio 12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ICT SUPPORTS WORK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Ryhmä 24"/>
          <p:cNvGrpSpPr/>
          <p:nvPr/>
        </p:nvGrpSpPr>
        <p:grpSpPr>
          <a:xfrm>
            <a:off x="3923928" y="4725144"/>
            <a:ext cx="4104456" cy="1505622"/>
            <a:chOff x="1862425" y="49909"/>
            <a:chExt cx="2100585" cy="1485399"/>
          </a:xfrm>
        </p:grpSpPr>
        <p:sp>
          <p:nvSpPr>
            <p:cNvPr id="26" name="Pyöristetty suorakulmio 25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TASKS </a:t>
              </a:r>
              <a:b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SKILL REQUIREMENTS</a:t>
              </a:r>
              <a:b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IN EXPERTISE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Nuoli vasemmalle 27"/>
          <p:cNvSpPr/>
          <p:nvPr/>
        </p:nvSpPr>
        <p:spPr>
          <a:xfrm rot="10800000" flipV="1">
            <a:off x="3491880" y="4750499"/>
            <a:ext cx="792088" cy="473066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extrusionH="76200" contourW="12700" prstMaterial="softEdge">
            <a:bevelT w="12700" prst="cross"/>
            <a:extrusionClr>
              <a:schemeClr val="bg1"/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Ryhmä 37"/>
          <p:cNvGrpSpPr/>
          <p:nvPr/>
        </p:nvGrpSpPr>
        <p:grpSpPr>
          <a:xfrm>
            <a:off x="5251033" y="3447683"/>
            <a:ext cx="2193659" cy="1012579"/>
            <a:chOff x="1862425" y="49909"/>
            <a:chExt cx="2100585" cy="1485399"/>
          </a:xfrm>
        </p:grpSpPr>
        <p:sp>
          <p:nvSpPr>
            <p:cNvPr id="39" name="Pyöristetty suorakulmio 38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Robotisaatio</a:t>
              </a:r>
              <a:endParaRPr lang="en-GB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Ryhmä 40"/>
          <p:cNvGrpSpPr/>
          <p:nvPr/>
        </p:nvGrpSpPr>
        <p:grpSpPr>
          <a:xfrm>
            <a:off x="5098633" y="3295283"/>
            <a:ext cx="2193659" cy="1012579"/>
            <a:chOff x="1862425" y="49909"/>
            <a:chExt cx="2100585" cy="1485399"/>
          </a:xfrm>
        </p:grpSpPr>
        <p:sp>
          <p:nvSpPr>
            <p:cNvPr id="42" name="Pyöristetty suorakulmio 41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Robotisaatio</a:t>
              </a:r>
              <a:endParaRPr lang="en-GB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4" name="Ryhmä 43"/>
          <p:cNvGrpSpPr/>
          <p:nvPr/>
        </p:nvGrpSpPr>
        <p:grpSpPr>
          <a:xfrm>
            <a:off x="4946233" y="3142883"/>
            <a:ext cx="2193659" cy="1012579"/>
            <a:chOff x="1862425" y="49908"/>
            <a:chExt cx="2100585" cy="1485399"/>
          </a:xfrm>
        </p:grpSpPr>
        <p:sp>
          <p:nvSpPr>
            <p:cNvPr id="45" name="Pyöristetty suorakulmio 44"/>
            <p:cNvSpPr/>
            <p:nvPr/>
          </p:nvSpPr>
          <p:spPr>
            <a:xfrm>
              <a:off x="1862425" y="49908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Robotisaatio</a:t>
              </a:r>
              <a:endParaRPr lang="en-GB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Ryhmä 18"/>
          <p:cNvGrpSpPr/>
          <p:nvPr/>
        </p:nvGrpSpPr>
        <p:grpSpPr>
          <a:xfrm>
            <a:off x="4788023" y="2996952"/>
            <a:ext cx="2193659" cy="1012579"/>
            <a:chOff x="1862425" y="49909"/>
            <a:chExt cx="2100585" cy="1485399"/>
          </a:xfrm>
        </p:grpSpPr>
        <p:sp>
          <p:nvSpPr>
            <p:cNvPr id="20" name="Pyöristetty suorakulmio 19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C2C </a:t>
              </a:r>
              <a:b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SERVICES</a:t>
              </a:r>
              <a:endParaRPr lang="en-GB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49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in information work</a:t>
            </a:r>
            <a:endParaRPr lang="en-GB" dirty="0"/>
          </a:p>
        </p:txBody>
      </p:sp>
      <p:sp>
        <p:nvSpPr>
          <p:cNvPr id="10" name="Puolivapaa piirto 9"/>
          <p:cNvSpPr/>
          <p:nvPr/>
        </p:nvSpPr>
        <p:spPr>
          <a:xfrm>
            <a:off x="4649636" y="2667994"/>
            <a:ext cx="3225799" cy="6703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41184"/>
                </a:lnTo>
                <a:lnTo>
                  <a:pt x="3156019" y="341184"/>
                </a:lnTo>
                <a:lnTo>
                  <a:pt x="3156019" y="50065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Puolivapaa piirto 10"/>
          <p:cNvSpPr/>
          <p:nvPr/>
        </p:nvSpPr>
        <p:spPr>
          <a:xfrm>
            <a:off x="4653844" y="2667994"/>
            <a:ext cx="1408658" cy="6703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41184"/>
                </a:lnTo>
                <a:lnTo>
                  <a:pt x="1052006" y="341184"/>
                </a:lnTo>
                <a:lnTo>
                  <a:pt x="1052006" y="50065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Puolivapaa piirto 12"/>
          <p:cNvSpPr/>
          <p:nvPr/>
        </p:nvSpPr>
        <p:spPr>
          <a:xfrm>
            <a:off x="1488992" y="2669608"/>
            <a:ext cx="5363545" cy="6703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156019" y="0"/>
                </a:moveTo>
                <a:lnTo>
                  <a:pt x="3156019" y="341184"/>
                </a:lnTo>
                <a:lnTo>
                  <a:pt x="0" y="341184"/>
                </a:lnTo>
                <a:lnTo>
                  <a:pt x="0" y="50065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4" name="Ryhmä 23"/>
          <p:cNvGrpSpPr/>
          <p:nvPr/>
        </p:nvGrpSpPr>
        <p:grpSpPr>
          <a:xfrm>
            <a:off x="223515" y="3194775"/>
            <a:ext cx="2102792" cy="1280722"/>
            <a:chOff x="1862424" y="49909"/>
            <a:chExt cx="2100586" cy="1485399"/>
          </a:xfrm>
        </p:grpSpPr>
        <p:sp>
          <p:nvSpPr>
            <p:cNvPr id="25" name="Pyöristetty suorakulmio 24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Pyöristetty suorakulmio 4"/>
            <p:cNvSpPr/>
            <p:nvPr/>
          </p:nvSpPr>
          <p:spPr>
            <a:xfrm>
              <a:off x="1862424" y="93416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Routine work </a:t>
              </a:r>
              <a:b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digitalised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Ryhmä 26"/>
          <p:cNvGrpSpPr/>
          <p:nvPr/>
        </p:nvGrpSpPr>
        <p:grpSpPr>
          <a:xfrm>
            <a:off x="2473978" y="3194775"/>
            <a:ext cx="2079135" cy="1266314"/>
            <a:chOff x="1862424" y="49909"/>
            <a:chExt cx="2100586" cy="1485399"/>
          </a:xfrm>
        </p:grpSpPr>
        <p:sp>
          <p:nvSpPr>
            <p:cNvPr id="28" name="Pyöristetty suorakulmio 27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Pyöristetty suorakulmio 4"/>
            <p:cNvSpPr/>
            <p:nvPr/>
          </p:nvSpPr>
          <p:spPr>
            <a:xfrm>
              <a:off x="1862424" y="93416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Some work transferred into customer devices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Ryhmä 30"/>
          <p:cNvGrpSpPr/>
          <p:nvPr/>
        </p:nvGrpSpPr>
        <p:grpSpPr>
          <a:xfrm>
            <a:off x="4697614" y="3194775"/>
            <a:ext cx="2102792" cy="1280722"/>
            <a:chOff x="1862424" y="49909"/>
            <a:chExt cx="2100586" cy="1485399"/>
          </a:xfrm>
        </p:grpSpPr>
        <p:sp>
          <p:nvSpPr>
            <p:cNvPr id="32" name="Pyöristetty suorakulmio 31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Pyöristetty suorakulmio 4"/>
            <p:cNvSpPr/>
            <p:nvPr/>
          </p:nvSpPr>
          <p:spPr>
            <a:xfrm>
              <a:off x="1862424" y="93416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work outsourced to cheaper countries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Ryhmä 33"/>
          <p:cNvGrpSpPr/>
          <p:nvPr/>
        </p:nvGrpSpPr>
        <p:grpSpPr>
          <a:xfrm>
            <a:off x="6919540" y="3194775"/>
            <a:ext cx="2081085" cy="1314345"/>
            <a:chOff x="2361316" y="1457759"/>
            <a:chExt cx="2100585" cy="1540294"/>
          </a:xfrm>
        </p:grpSpPr>
        <p:sp>
          <p:nvSpPr>
            <p:cNvPr id="35" name="Pyöristetty suorakulmio 34"/>
            <p:cNvSpPr/>
            <p:nvPr/>
          </p:nvSpPr>
          <p:spPr>
            <a:xfrm>
              <a:off x="2361316" y="145775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Pyöristetty suorakulmio 4"/>
            <p:cNvSpPr/>
            <p:nvPr/>
          </p:nvSpPr>
          <p:spPr>
            <a:xfrm>
              <a:off x="2438583" y="1599666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/>
                <a:t>More face-to-face service with the customer</a:t>
              </a:r>
              <a:endParaRPr lang="en-GB" sz="1600" dirty="0"/>
            </a:p>
          </p:txBody>
        </p:sp>
      </p:grpSp>
      <p:sp>
        <p:nvSpPr>
          <p:cNvPr id="39" name="Puolivapaa piirto 38"/>
          <p:cNvSpPr/>
          <p:nvPr/>
        </p:nvSpPr>
        <p:spPr>
          <a:xfrm flipH="1">
            <a:off x="3479288" y="2666880"/>
            <a:ext cx="1170348" cy="6703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41184"/>
                </a:lnTo>
                <a:lnTo>
                  <a:pt x="1052006" y="341184"/>
                </a:lnTo>
                <a:lnTo>
                  <a:pt x="1052006" y="50065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Tekstiruutu 37"/>
          <p:cNvSpPr txBox="1"/>
          <p:nvPr/>
        </p:nvSpPr>
        <p:spPr>
          <a:xfrm>
            <a:off x="539552" y="6021288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Matti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Lehti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grpSp>
        <p:nvGrpSpPr>
          <p:cNvPr id="6" name="Ryhmä 5"/>
          <p:cNvGrpSpPr/>
          <p:nvPr/>
        </p:nvGrpSpPr>
        <p:grpSpPr>
          <a:xfrm>
            <a:off x="3456282" y="1677095"/>
            <a:ext cx="2193660" cy="1012579"/>
            <a:chOff x="1862424" y="49909"/>
            <a:chExt cx="2100586" cy="1485399"/>
          </a:xfrm>
        </p:grpSpPr>
        <p:sp>
          <p:nvSpPr>
            <p:cNvPr id="7" name="Pyöristetty suorakulmio 6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yöristetty suorakulmio 4"/>
            <p:cNvSpPr/>
            <p:nvPr/>
          </p:nvSpPr>
          <p:spPr>
            <a:xfrm>
              <a:off x="1862424" y="93416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7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Capacity for renewal and innovation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0000"/>
                </a:solidFill>
              </a:rPr>
              <a:t>Requires: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Co-operative development of new skills and competences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New forums for development, cooperation and innovation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Acceptance of diversity and risks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Entrepreneur-like operating </a:t>
            </a:r>
            <a:br>
              <a:rPr lang="en-GB" dirty="0" smtClean="0">
                <a:solidFill>
                  <a:srgbClr val="000000"/>
                </a:solidFill>
              </a:rPr>
            </a:br>
            <a:r>
              <a:rPr lang="en-GB" dirty="0" smtClean="0">
                <a:solidFill>
                  <a:srgbClr val="000000"/>
                </a:solidFill>
              </a:rPr>
              <a:t>model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Customer involvement in </a:t>
            </a:r>
            <a:br>
              <a:rPr lang="en-GB" dirty="0" smtClean="0">
                <a:solidFill>
                  <a:srgbClr val="000000"/>
                </a:solidFill>
              </a:rPr>
            </a:br>
            <a:r>
              <a:rPr lang="en-GB" dirty="0" smtClean="0">
                <a:solidFill>
                  <a:srgbClr val="000000"/>
                </a:solidFill>
              </a:rPr>
              <a:t>product and service </a:t>
            </a:r>
            <a:br>
              <a:rPr lang="en-GB" dirty="0" smtClean="0">
                <a:solidFill>
                  <a:srgbClr val="000000"/>
                </a:solidFill>
              </a:rPr>
            </a:br>
            <a:r>
              <a:rPr lang="en-GB" dirty="0" smtClean="0">
                <a:solidFill>
                  <a:srgbClr val="000000"/>
                </a:solidFill>
              </a:rPr>
              <a:t>development</a:t>
            </a:r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23</a:t>
            </a:fld>
            <a:endParaRPr lang="en-GB" dirty="0"/>
          </a:p>
        </p:txBody>
      </p:sp>
      <p:grpSp>
        <p:nvGrpSpPr>
          <p:cNvPr id="6" name="Ryhmä 5"/>
          <p:cNvGrpSpPr/>
          <p:nvPr/>
        </p:nvGrpSpPr>
        <p:grpSpPr>
          <a:xfrm>
            <a:off x="5292080" y="3933056"/>
            <a:ext cx="3528392" cy="1656184"/>
            <a:chOff x="1862425" y="49909"/>
            <a:chExt cx="2100585" cy="1485399"/>
          </a:xfrm>
        </p:grpSpPr>
        <p:sp>
          <p:nvSpPr>
            <p:cNvPr id="8" name="Pyöristetty suorakulmio 7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87% of employees agree: 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methods should be explored bravely!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75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Change as seen by Finnish </a:t>
            </a:r>
            <a:br>
              <a:rPr lang="en-GB" dirty="0" smtClean="0"/>
            </a:br>
            <a:r>
              <a:rPr lang="en-GB" dirty="0" smtClean="0"/>
              <a:t>financial employees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36339" y="2989469"/>
            <a:ext cx="201622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believe that technology-assisted self-service will increase substantially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16531" y="2989469"/>
            <a:ext cx="201622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 digital know-how an essential skill</a:t>
            </a: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nearly equal amount believe </a:t>
            </a:r>
            <a:b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importance of consultative sales will increase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0787" y="2989469"/>
            <a:ext cx="201622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87%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think the sector needs brave exploration of new working methods and should change on the basis of gained experiences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15601" y="2989469"/>
            <a:ext cx="201622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88%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trust information technology makes work easier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09" y="1316530"/>
            <a:ext cx="2327920" cy="1553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83" y="1316530"/>
            <a:ext cx="2327920" cy="1553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000" y="1316530"/>
            <a:ext cx="2345797" cy="1565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196" y="1304775"/>
            <a:ext cx="2381034" cy="1588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9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as seen by Finnish </a:t>
            </a:r>
            <a:br>
              <a:rPr lang="en-GB" dirty="0" smtClean="0"/>
            </a:br>
            <a:r>
              <a:rPr lang="en-GB" dirty="0" smtClean="0"/>
              <a:t>financial employees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070302" y="2989469"/>
            <a:ext cx="23042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82%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expect they will need the skill to guide customers with new service channels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59281" y="2989469"/>
            <a:ext cx="20162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82%</a:t>
            </a:r>
            <a:r>
              <a:rPr lang="en-GB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expect flexible working hours will become more popular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8119" y="2989469"/>
            <a:ext cx="20162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44% </a:t>
            </a:r>
          </a:p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predict robots are an everyday thing in the financial sector in the future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302" y="1324424"/>
            <a:ext cx="2304256" cy="153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265" y="1324423"/>
            <a:ext cx="2304256" cy="153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103" y="1324422"/>
            <a:ext cx="2304257" cy="153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314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Potential ways for financial companies </a:t>
            </a:r>
            <a:br>
              <a:rPr lang="en-GB" dirty="0" smtClean="0"/>
            </a:br>
            <a:r>
              <a:rPr lang="en-GB" dirty="0" smtClean="0"/>
              <a:t>to survive competition in the digital world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02190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Continuous development of services</a:t>
            </a:r>
          </a:p>
          <a:p>
            <a:r>
              <a:rPr lang="en-GB" sz="2800" dirty="0" smtClean="0"/>
              <a:t>Continuous development of employees’ skills and working methods, with main focus on expertise and trust</a:t>
            </a:r>
          </a:p>
          <a:p>
            <a:r>
              <a:rPr lang="en-GB" sz="2800" dirty="0" smtClean="0"/>
              <a:t>Responding to customers’ needs for digital services. Establishing a corporate culture of digital services.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Tekstiruutu 4"/>
          <p:cNvSpPr txBox="1"/>
          <p:nvPr/>
        </p:nvSpPr>
        <p:spPr>
          <a:xfrm>
            <a:off x="1691680" y="6309320"/>
            <a:ext cx="2147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Matti</a:t>
            </a:r>
            <a:r>
              <a:rPr lang="en-GB" dirty="0" smtClean="0"/>
              <a:t> </a:t>
            </a:r>
            <a:r>
              <a:rPr lang="en-GB" dirty="0" err="1" smtClean="0"/>
              <a:t>Pohjola</a:t>
            </a:r>
            <a:r>
              <a:rPr lang="en-GB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65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yöristetty suorakulmio 46"/>
          <p:cNvSpPr/>
          <p:nvPr/>
        </p:nvSpPr>
        <p:spPr>
          <a:xfrm>
            <a:off x="683570" y="3201914"/>
            <a:ext cx="7789470" cy="123519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Pyöristetty suorakulmio 47"/>
          <p:cNvSpPr/>
          <p:nvPr/>
        </p:nvSpPr>
        <p:spPr>
          <a:xfrm>
            <a:off x="683570" y="4629292"/>
            <a:ext cx="7789470" cy="1464004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Pyöristetty suorakulmio 48"/>
          <p:cNvSpPr/>
          <p:nvPr/>
        </p:nvSpPr>
        <p:spPr>
          <a:xfrm>
            <a:off x="683570" y="2041391"/>
            <a:ext cx="7789470" cy="1027569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0" name="Ryhmä 49"/>
          <p:cNvGrpSpPr/>
          <p:nvPr/>
        </p:nvGrpSpPr>
        <p:grpSpPr>
          <a:xfrm>
            <a:off x="33589" y="1984928"/>
            <a:ext cx="829726" cy="393136"/>
            <a:chOff x="0" y="2819840"/>
            <a:chExt cx="829726" cy="393136"/>
          </a:xfrm>
        </p:grpSpPr>
        <p:sp>
          <p:nvSpPr>
            <p:cNvPr id="51" name="Pyöristetty suorakulmio 50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Tekstiruutu 51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1–3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Ryhmä 52"/>
          <p:cNvGrpSpPr/>
          <p:nvPr/>
        </p:nvGrpSpPr>
        <p:grpSpPr>
          <a:xfrm>
            <a:off x="69866" y="3157199"/>
            <a:ext cx="829726" cy="393136"/>
            <a:chOff x="0" y="2819840"/>
            <a:chExt cx="829726" cy="393136"/>
          </a:xfrm>
        </p:grpSpPr>
        <p:sp>
          <p:nvSpPr>
            <p:cNvPr id="54" name="Pyöristetty suorakulmio 53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Tekstiruutu 54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3–5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Ryhmä 55"/>
          <p:cNvGrpSpPr/>
          <p:nvPr/>
        </p:nvGrpSpPr>
        <p:grpSpPr>
          <a:xfrm>
            <a:off x="69866" y="4581128"/>
            <a:ext cx="829726" cy="393136"/>
            <a:chOff x="0" y="2819840"/>
            <a:chExt cx="829726" cy="393136"/>
          </a:xfrm>
        </p:grpSpPr>
        <p:sp>
          <p:nvSpPr>
            <p:cNvPr id="57" name="Pyöristetty suorakulmio 56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Tekstiruutu 57"/>
            <p:cNvSpPr txBox="1"/>
            <p:nvPr/>
          </p:nvSpPr>
          <p:spPr>
            <a:xfrm>
              <a:off x="35680" y="2819840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y &lt;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9" name="Pyöristetty suorakulmio 58"/>
          <p:cNvSpPr/>
          <p:nvPr/>
        </p:nvSpPr>
        <p:spPr>
          <a:xfrm>
            <a:off x="4860033" y="1340768"/>
            <a:ext cx="3528390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Pyöristetty suorakulmio 4"/>
          <p:cNvSpPr/>
          <p:nvPr/>
        </p:nvSpPr>
        <p:spPr>
          <a:xfrm>
            <a:off x="5004047" y="1374513"/>
            <a:ext cx="2374123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Pyöristetty suorakulmio 60"/>
          <p:cNvSpPr/>
          <p:nvPr/>
        </p:nvSpPr>
        <p:spPr>
          <a:xfrm>
            <a:off x="683570" y="1340768"/>
            <a:ext cx="3528391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Pyöristetty suorakulmio 4"/>
          <p:cNvSpPr/>
          <p:nvPr/>
        </p:nvSpPr>
        <p:spPr>
          <a:xfrm>
            <a:off x="853092" y="1343798"/>
            <a:ext cx="2446132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Unions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Pyöristetty suorakulmio 4"/>
          <p:cNvSpPr/>
          <p:nvPr/>
        </p:nvSpPr>
        <p:spPr>
          <a:xfrm>
            <a:off x="5150206" y="4795008"/>
            <a:ext cx="3238217" cy="1006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to adopt new technological innovations 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acquiring </a:t>
            </a:r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know-how from or allying with technology companies</a:t>
            </a:r>
            <a:endParaRPr lang="en-GB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yöristetty suorakulmio 4"/>
          <p:cNvSpPr/>
          <p:nvPr/>
        </p:nvSpPr>
        <p:spPr>
          <a:xfrm>
            <a:off x="1117758" y="4801690"/>
            <a:ext cx="3382234" cy="1147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Sector-wide innovation program and competence development; reviewing working methods to allow more innovation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Productivity, competitiveness </a:t>
            </a:r>
            <a:br>
              <a:rPr lang="en-GB" dirty="0" smtClean="0"/>
            </a:br>
            <a:r>
              <a:rPr lang="en-GB" dirty="0" smtClean="0"/>
              <a:t>and new operating models</a:t>
            </a:r>
            <a:endParaRPr lang="en-GB" dirty="0"/>
          </a:p>
        </p:txBody>
      </p:sp>
      <p:sp>
        <p:nvSpPr>
          <p:cNvPr id="16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4" name="Suorakulmio 3"/>
          <p:cNvSpPr/>
          <p:nvPr/>
        </p:nvSpPr>
        <p:spPr>
          <a:xfrm>
            <a:off x="1061874" y="3359894"/>
            <a:ext cx="3096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New forums for development, cooperation and innovation; national networking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uorakulmio 29"/>
          <p:cNvSpPr/>
          <p:nvPr/>
        </p:nvSpPr>
        <p:spPr>
          <a:xfrm>
            <a:off x="5079170" y="3359894"/>
            <a:ext cx="3384376" cy="10772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Acknowledging the effects of robotics and automation, and creating a corporate culture for digital services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kstiruutu 26"/>
          <p:cNvSpPr txBox="1"/>
          <p:nvPr/>
        </p:nvSpPr>
        <p:spPr>
          <a:xfrm>
            <a:off x="5079170" y="2184112"/>
            <a:ext cx="2523448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Constant development of </a:t>
            </a:r>
            <a:b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services and skills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Suorakulmio 62"/>
          <p:cNvSpPr/>
          <p:nvPr/>
        </p:nvSpPr>
        <p:spPr>
          <a:xfrm>
            <a:off x="1117758" y="2184112"/>
            <a:ext cx="3096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Forecasting new competence requirements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21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yöristetty suorakulmio 46"/>
          <p:cNvSpPr/>
          <p:nvPr/>
        </p:nvSpPr>
        <p:spPr>
          <a:xfrm>
            <a:off x="683570" y="2996952"/>
            <a:ext cx="7789470" cy="1440160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Pyöristetty suorakulmio 47"/>
          <p:cNvSpPr/>
          <p:nvPr/>
        </p:nvSpPr>
        <p:spPr>
          <a:xfrm>
            <a:off x="683570" y="4629292"/>
            <a:ext cx="7789470" cy="1464004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Pyöristetty suorakulmio 48"/>
          <p:cNvSpPr/>
          <p:nvPr/>
        </p:nvSpPr>
        <p:spPr>
          <a:xfrm>
            <a:off x="683570" y="1412777"/>
            <a:ext cx="7789470" cy="1440159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0" name="Ryhmä 49"/>
          <p:cNvGrpSpPr/>
          <p:nvPr/>
        </p:nvGrpSpPr>
        <p:grpSpPr>
          <a:xfrm>
            <a:off x="69866" y="1484784"/>
            <a:ext cx="829726" cy="393136"/>
            <a:chOff x="0" y="2819840"/>
            <a:chExt cx="829726" cy="393136"/>
          </a:xfrm>
        </p:grpSpPr>
        <p:sp>
          <p:nvSpPr>
            <p:cNvPr id="51" name="Pyöristetty suorakulmio 50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Tekstiruutu 51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1–3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Ryhmä 52"/>
          <p:cNvGrpSpPr/>
          <p:nvPr/>
        </p:nvGrpSpPr>
        <p:grpSpPr>
          <a:xfrm>
            <a:off x="69866" y="3157199"/>
            <a:ext cx="829726" cy="393136"/>
            <a:chOff x="0" y="2819840"/>
            <a:chExt cx="829726" cy="393136"/>
          </a:xfrm>
        </p:grpSpPr>
        <p:sp>
          <p:nvSpPr>
            <p:cNvPr id="54" name="Pyöristetty suorakulmio 53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Tekstiruutu 54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3–5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Ryhmä 55"/>
          <p:cNvGrpSpPr/>
          <p:nvPr/>
        </p:nvGrpSpPr>
        <p:grpSpPr>
          <a:xfrm>
            <a:off x="69866" y="4581128"/>
            <a:ext cx="829726" cy="393136"/>
            <a:chOff x="0" y="2819840"/>
            <a:chExt cx="829726" cy="393136"/>
          </a:xfrm>
        </p:grpSpPr>
        <p:sp>
          <p:nvSpPr>
            <p:cNvPr id="57" name="Pyöristetty suorakulmio 56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Tekstiruutu 57"/>
            <p:cNvSpPr txBox="1"/>
            <p:nvPr/>
          </p:nvSpPr>
          <p:spPr>
            <a:xfrm>
              <a:off x="35680" y="2819840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y &lt;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Pyöristetty suorakulmio 4"/>
          <p:cNvSpPr/>
          <p:nvPr/>
        </p:nvSpPr>
        <p:spPr>
          <a:xfrm>
            <a:off x="1117758" y="4801690"/>
            <a:ext cx="6910626" cy="1147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Reforming the Working Hours 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monitoring of work well-being and efficiency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suggestions for development</a:t>
            </a:r>
            <a:endParaRPr lang="en-GB" dirty="0"/>
          </a:p>
        </p:txBody>
      </p:sp>
      <p:sp>
        <p:nvSpPr>
          <p:cNvPr id="16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4" name="Suorakulmio 3"/>
          <p:cNvSpPr/>
          <p:nvPr/>
        </p:nvSpPr>
        <p:spPr>
          <a:xfrm>
            <a:off x="1117758" y="2996952"/>
            <a:ext cx="71986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the reputation and attractiveness of the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work flexibility and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Taking digitalisation into account, developing the corporate culture for providing digital services, customer-orientation</a:t>
            </a:r>
          </a:p>
        </p:txBody>
      </p:sp>
      <p:sp>
        <p:nvSpPr>
          <p:cNvPr id="27" name="Tekstiruutu 26"/>
          <p:cNvSpPr txBox="1"/>
          <p:nvPr/>
        </p:nvSpPr>
        <p:spPr>
          <a:xfrm>
            <a:off x="1117758" y="1696898"/>
            <a:ext cx="7338886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Confidential and open dialogue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Continuous co-operation in monitoring developments in the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Utilising existing possibilities</a:t>
            </a:r>
          </a:p>
        </p:txBody>
      </p:sp>
    </p:spTree>
    <p:extLst>
      <p:ext uri="{BB962C8B-B14F-4D97-AF65-F5344CB8AC3E}">
        <p14:creationId xmlns:p14="http://schemas.microsoft.com/office/powerpoint/2010/main" val="17279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This is no small project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957392"/>
          </a:xfrm>
          <a:prstGeom prst="rect">
            <a:avLst/>
          </a:prstGeom>
          <a:solidFill>
            <a:schemeClr val="bg1">
              <a:alpha val="26000"/>
            </a:schemeClr>
          </a:solidFill>
        </p:spPr>
      </p:pic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6" name="Sisällön paikkamerkki 1"/>
          <p:cNvSpPr txBox="1">
            <a:spLocks/>
          </p:cNvSpPr>
          <p:nvPr/>
        </p:nvSpPr>
        <p:spPr>
          <a:xfrm>
            <a:off x="318354" y="0"/>
            <a:ext cx="8507289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onstantia" panose="02030602050306030303" pitchFamily="18" charset="0"/>
                <a:ea typeface="Tahoma" pitchFamily="34" charset="0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Constantia" panose="02030602050306030303" pitchFamily="18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More information: </a:t>
            </a:r>
            <a:r>
              <a:rPr lang="en-GB" sz="1800" u="sng" dirty="0" smtClean="0">
                <a:solidFill>
                  <a:srgbClr val="0066CC"/>
                </a:solidFill>
              </a:rPr>
              <a:t>http://www.fkl.fi/en/themes/HyFi/Pages/default.aspx</a:t>
            </a:r>
            <a:endParaRPr lang="en-GB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/>
              <a:t>Background and Goals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Project aim: giving labour market organisations a stronger </a:t>
            </a:r>
            <a:r>
              <a:rPr lang="en-GB" sz="1800" b="1" dirty="0" smtClean="0"/>
              <a:t>shared vision </a:t>
            </a:r>
            <a:r>
              <a:rPr lang="en-GB" sz="1800" dirty="0" smtClean="0"/>
              <a:t>on the future of the sector, its upcoming changes, and the required adaptive measures.</a:t>
            </a:r>
          </a:p>
          <a:p>
            <a:r>
              <a:rPr lang="en-GB" sz="1800" dirty="0" smtClean="0"/>
              <a:t>Shared vision and agreed measures are used to foresee changes, improve </a:t>
            </a:r>
            <a:r>
              <a:rPr lang="en-GB" sz="1800" b="1" dirty="0" smtClean="0"/>
              <a:t>work</a:t>
            </a:r>
            <a:r>
              <a:rPr lang="en-GB" sz="1800" dirty="0" smtClean="0"/>
              <a:t> </a:t>
            </a:r>
            <a:r>
              <a:rPr lang="en-GB" sz="1800" b="1" dirty="0" smtClean="0"/>
              <a:t>well-being</a:t>
            </a:r>
            <a:r>
              <a:rPr lang="en-GB" sz="1800" dirty="0" smtClean="0"/>
              <a:t>, and increase </a:t>
            </a:r>
            <a:r>
              <a:rPr lang="en-GB" sz="1800" b="1" dirty="0" smtClean="0"/>
              <a:t>productivity</a:t>
            </a:r>
            <a:r>
              <a:rPr lang="en-GB" sz="1800" dirty="0" smtClean="0"/>
              <a:t> and </a:t>
            </a:r>
            <a:r>
              <a:rPr lang="en-GB" sz="1800" b="1" dirty="0" smtClean="0"/>
              <a:t>competitiveness</a:t>
            </a:r>
            <a:r>
              <a:rPr lang="en-GB" sz="1800" dirty="0" smtClean="0"/>
              <a:t>. This work stems from the </a:t>
            </a:r>
            <a:r>
              <a:rPr lang="en-GB" sz="1800" b="1" dirty="0" smtClean="0"/>
              <a:t>changes in customer behaviour </a:t>
            </a:r>
            <a:r>
              <a:rPr lang="en-GB" sz="1800" dirty="0" smtClean="0"/>
              <a:t>and </a:t>
            </a:r>
            <a:r>
              <a:rPr lang="en-GB" sz="1800" b="1" dirty="0" smtClean="0"/>
              <a:t>digitalisation</a:t>
            </a:r>
            <a:r>
              <a:rPr lang="en-GB" sz="1800" dirty="0" smtClean="0"/>
              <a:t>.</a:t>
            </a:r>
          </a:p>
          <a:p>
            <a:r>
              <a:rPr lang="en-GB" sz="1800" dirty="0" smtClean="0"/>
              <a:t>Project also identified concrete tools companies can use to improve different areas of working life.</a:t>
            </a:r>
          </a:p>
          <a:p>
            <a:r>
              <a:rPr lang="en-GB" sz="1800" dirty="0" smtClean="0"/>
              <a:t>First emerged as strategic intent stated in labour market negotiations 2013.</a:t>
            </a:r>
          </a:p>
          <a:p>
            <a:r>
              <a:rPr lang="en-GB" sz="1800" dirty="0" smtClean="0"/>
              <a:t>Made possible by </a:t>
            </a:r>
          </a:p>
          <a:p>
            <a:pPr lvl="1">
              <a:spcBef>
                <a:spcPts val="600"/>
              </a:spcBef>
            </a:pPr>
            <a:r>
              <a:rPr lang="en-GB" sz="1600" dirty="0" smtClean="0"/>
              <a:t>Finnish Work Environment Fund</a:t>
            </a:r>
          </a:p>
          <a:p>
            <a:pPr lvl="1">
              <a:spcBef>
                <a:spcPts val="600"/>
              </a:spcBef>
            </a:pPr>
            <a:r>
              <a:rPr lang="en-GB" sz="1600" dirty="0" smtClean="0"/>
              <a:t>Working Life 2020</a:t>
            </a:r>
          </a:p>
          <a:p>
            <a:pPr lvl="1">
              <a:spcBef>
                <a:spcPts val="600"/>
              </a:spcBef>
            </a:pPr>
            <a:r>
              <a:rPr lang="en-GB" sz="1600" dirty="0" smtClean="0"/>
              <a:t>Finnish Innovation Fund </a:t>
            </a:r>
            <a:r>
              <a:rPr lang="en-GB" sz="1600" dirty="0" err="1" smtClean="0"/>
              <a:t>Sitra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7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Healthy Financial Sector 2014–2015</a:t>
            </a:r>
            <a:endParaRPr lang="en-GB" dirty="0"/>
          </a:p>
        </p:txBody>
      </p:sp>
      <p:sp>
        <p:nvSpPr>
          <p:cNvPr id="4" name="Otsikko 1"/>
          <p:cNvSpPr txBox="1">
            <a:spLocks/>
          </p:cNvSpPr>
          <p:nvPr/>
        </p:nvSpPr>
        <p:spPr>
          <a:xfrm>
            <a:off x="419100" y="548680"/>
            <a:ext cx="8305800" cy="492125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defTabSz="914400" fontAlgn="auto">
              <a:lnSpc>
                <a:spcPct val="100000"/>
              </a:lnSpc>
              <a:spcAft>
                <a:spcPts val="0"/>
              </a:spcAft>
              <a:buClrTx/>
              <a:buSzTx/>
              <a:buFontTx/>
            </a:pPr>
            <a:endParaRPr lang="en-GB" sz="3600" dirty="0"/>
          </a:p>
        </p:txBody>
      </p:sp>
      <p:grpSp>
        <p:nvGrpSpPr>
          <p:cNvPr id="6" name="Ryhmä 5"/>
          <p:cNvGrpSpPr/>
          <p:nvPr/>
        </p:nvGrpSpPr>
        <p:grpSpPr>
          <a:xfrm>
            <a:off x="549820" y="837930"/>
            <a:ext cx="7982620" cy="5759422"/>
            <a:chOff x="549820" y="837930"/>
            <a:chExt cx="7982620" cy="5759422"/>
          </a:xfrm>
        </p:grpSpPr>
        <p:graphicFrame>
          <p:nvGraphicFramePr>
            <p:cNvPr id="32" name="Kaaviokuva 31"/>
            <p:cNvGraphicFramePr/>
            <p:nvPr>
              <p:extLst>
                <p:ext uri="{D42A27DB-BD31-4B8C-83A1-F6EECF244321}">
                  <p14:modId xmlns:p14="http://schemas.microsoft.com/office/powerpoint/2010/main" val="3646281206"/>
                </p:ext>
              </p:extLst>
            </p:nvPr>
          </p:nvGraphicFramePr>
          <p:xfrm>
            <a:off x="549820" y="837930"/>
            <a:ext cx="7982620" cy="575942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2" name="Pyöristetty suorakulmio 41"/>
            <p:cNvSpPr/>
            <p:nvPr/>
          </p:nvSpPr>
          <p:spPr>
            <a:xfrm>
              <a:off x="1467610" y="1884139"/>
              <a:ext cx="5382783" cy="3504428"/>
            </a:xfrm>
            <a:prstGeom prst="roundRect">
              <a:avLst/>
            </a:prstGeom>
            <a:solidFill>
              <a:srgbClr val="4F81BD">
                <a:alpha val="13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cxnSp>
          <p:nvCxnSpPr>
            <p:cNvPr id="33" name="Suora yhdysviiva 32"/>
            <p:cNvCxnSpPr/>
            <p:nvPr/>
          </p:nvCxnSpPr>
          <p:spPr>
            <a:xfrm>
              <a:off x="2771356" y="1592277"/>
              <a:ext cx="62862" cy="3583149"/>
            </a:xfrm>
            <a:prstGeom prst="line">
              <a:avLst/>
            </a:prstGeom>
            <a:noFill/>
            <a:ln w="22225" cap="flat" cmpd="sng" algn="ctr">
              <a:solidFill>
                <a:srgbClr val="7030A0"/>
              </a:solidFill>
              <a:prstDash val="dash"/>
            </a:ln>
            <a:effectLst/>
          </p:spPr>
        </p:cxnSp>
        <p:cxnSp>
          <p:nvCxnSpPr>
            <p:cNvPr id="34" name="Suora yhdysviiva 33"/>
            <p:cNvCxnSpPr/>
            <p:nvPr/>
          </p:nvCxnSpPr>
          <p:spPr>
            <a:xfrm>
              <a:off x="4154326" y="1529415"/>
              <a:ext cx="62862" cy="3583149"/>
            </a:xfrm>
            <a:prstGeom prst="line">
              <a:avLst/>
            </a:prstGeom>
            <a:noFill/>
            <a:ln w="22225" cap="flat" cmpd="sng" algn="ctr">
              <a:solidFill>
                <a:srgbClr val="7030A0"/>
              </a:solidFill>
              <a:prstDash val="dash"/>
            </a:ln>
            <a:effectLst/>
          </p:spPr>
        </p:cxnSp>
        <p:cxnSp>
          <p:nvCxnSpPr>
            <p:cNvPr id="35" name="Suora yhdysviiva 34"/>
            <p:cNvCxnSpPr/>
            <p:nvPr/>
          </p:nvCxnSpPr>
          <p:spPr>
            <a:xfrm>
              <a:off x="5411571" y="1466553"/>
              <a:ext cx="62862" cy="3583149"/>
            </a:xfrm>
            <a:prstGeom prst="line">
              <a:avLst/>
            </a:prstGeom>
            <a:noFill/>
            <a:ln w="22225" cap="flat" cmpd="sng" algn="ctr">
              <a:solidFill>
                <a:srgbClr val="7030A0"/>
              </a:solidFill>
              <a:prstDash val="dash"/>
            </a:ln>
            <a:effectLst/>
          </p:spPr>
        </p:cxnSp>
        <p:sp>
          <p:nvSpPr>
            <p:cNvPr id="36" name="Tekstiruutu 35"/>
            <p:cNvSpPr txBox="1"/>
            <p:nvPr/>
          </p:nvSpPr>
          <p:spPr>
            <a:xfrm rot="16200000">
              <a:off x="1509798" y="3149625"/>
              <a:ext cx="2281296" cy="2616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cs typeface="+mn-cs"/>
                </a:rPr>
                <a:t>WORKSHOP SUMMARY</a:t>
              </a:r>
            </a:p>
          </p:txBody>
        </p:sp>
        <p:sp>
          <p:nvSpPr>
            <p:cNvPr id="37" name="Tekstiruutu 36"/>
            <p:cNvSpPr txBox="1"/>
            <p:nvPr/>
          </p:nvSpPr>
          <p:spPr>
            <a:xfrm rot="16200000">
              <a:off x="4150014" y="3149625"/>
              <a:ext cx="2281296" cy="2616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cs typeface="+mn-cs"/>
                </a:rPr>
                <a:t>WORKSHOP SUMMARY</a:t>
              </a:r>
            </a:p>
          </p:txBody>
        </p:sp>
        <p:sp>
          <p:nvSpPr>
            <p:cNvPr id="38" name="Tekstiruutu 37"/>
            <p:cNvSpPr txBox="1"/>
            <p:nvPr/>
          </p:nvSpPr>
          <p:spPr>
            <a:xfrm rot="16200000">
              <a:off x="2892770" y="3149625"/>
              <a:ext cx="2281296" cy="2616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cs typeface="+mn-cs"/>
                </a:rPr>
                <a:t>SURVEY REPORT</a:t>
              </a:r>
            </a:p>
          </p:txBody>
        </p:sp>
        <p:sp>
          <p:nvSpPr>
            <p:cNvPr id="39" name="Tekstiruutu 38"/>
            <p:cNvSpPr txBox="1"/>
            <p:nvPr/>
          </p:nvSpPr>
          <p:spPr>
            <a:xfrm>
              <a:off x="6799381" y="2016896"/>
              <a:ext cx="1272742" cy="1945917"/>
            </a:xfrm>
            <a:prstGeom prst="rect">
              <a:avLst/>
            </a:prstGeom>
            <a:solidFill>
              <a:sysClr val="window" lastClr="FFFFFF">
                <a:alpha val="81000"/>
              </a:sysClr>
            </a:solidFill>
          </p:spPr>
          <p:txBody>
            <a:bodyPr wrap="square" rtlCol="0">
              <a:spAutoFit/>
            </a:bodyPr>
            <a:lstStyle/>
            <a:p>
              <a:pPr marL="114300" marR="0" lvl="1" indent="-114300" defTabSz="533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en-GB" sz="11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Tahoma"/>
                  <a:cs typeface="+mn-cs"/>
                </a:rPr>
                <a:t>Working on the shared vision</a:t>
              </a:r>
            </a:p>
            <a:p>
              <a:pPr marL="114300" marR="0" lvl="1" indent="-114300" defTabSz="533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en-GB" sz="11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Tahoma"/>
                  <a:cs typeface="+mn-cs"/>
                </a:rPr>
                <a:t>Producing information for</a:t>
              </a:r>
              <a:r>
                <a:rPr kumimoji="0" lang="en-GB" sz="1100" b="1" i="0" u="none" strike="noStrike" kern="0" cap="none" spc="0" normalizeH="0" dirty="0" smtClean="0">
                  <a:ln>
                    <a:noFill/>
                  </a:ln>
                  <a:effectLst/>
                  <a:uLnTx/>
                  <a:uFillTx/>
                  <a:latin typeface="Tahoma"/>
                  <a:cs typeface="+mn-cs"/>
                </a:rPr>
                <a:t> future work and operations of companies and labour market participants</a:t>
              </a:r>
              <a:endParaRPr kumimoji="0" lang="en-GB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+mn-cs"/>
              </a:endParaRPr>
            </a:p>
          </p:txBody>
        </p:sp>
        <p:sp>
          <p:nvSpPr>
            <p:cNvPr id="40" name="Tekstiruutu 39"/>
            <p:cNvSpPr txBox="1"/>
            <p:nvPr/>
          </p:nvSpPr>
          <p:spPr>
            <a:xfrm rot="16200000">
              <a:off x="6917942" y="3497853"/>
              <a:ext cx="2585360" cy="276999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cs typeface="+mn-cs"/>
                </a:rPr>
                <a:t>FINAL SEMINAR 3 June 2016</a:t>
              </a:r>
            </a:p>
          </p:txBody>
        </p:sp>
        <p:sp>
          <p:nvSpPr>
            <p:cNvPr id="41" name="Kaarinuoli alas 40"/>
            <p:cNvSpPr/>
            <p:nvPr/>
          </p:nvSpPr>
          <p:spPr>
            <a:xfrm>
              <a:off x="5735513" y="1406179"/>
              <a:ext cx="1390133" cy="481175"/>
            </a:xfrm>
            <a:prstGeom prst="curvedDownArrow">
              <a:avLst/>
            </a:prstGeom>
            <a:gradFill>
              <a:gsLst>
                <a:gs pos="0">
                  <a:srgbClr val="7030A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 w="12700" cap="flat" cmpd="sng" algn="ctr">
              <a:solidFill>
                <a:srgbClr val="7030A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26" name="Tekstiruutu 25"/>
          <p:cNvSpPr txBox="1"/>
          <p:nvPr/>
        </p:nvSpPr>
        <p:spPr>
          <a:xfrm>
            <a:off x="5597951" y="3836303"/>
            <a:ext cx="11486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</a:rPr>
              <a:t>- </a:t>
            </a:r>
            <a:r>
              <a:rPr lang="en-GB" sz="1000" kern="0" noProof="0" dirty="0" smtClean="0">
                <a:latin typeface="Tahoma"/>
              </a:rPr>
              <a:t>Managing telework </a:t>
            </a:r>
            <a:r>
              <a:rPr lang="en-GB" sz="1000" kern="0" dirty="0" smtClean="0">
                <a:latin typeface="Tahoma"/>
              </a:rPr>
              <a:t>in the financial sector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ahoma"/>
            </a:endParaRPr>
          </a:p>
          <a:p>
            <a:pPr lvl="0"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</a:rPr>
              <a:t>- Young people’s opinions</a:t>
            </a:r>
            <a:r>
              <a:rPr lang="en-GB" sz="1000" kern="0" dirty="0" smtClean="0"/>
              <a:t> (two universities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</a:rPr>
              <a:t>of applied sciences)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28" name="Pyöristetty kuvaselitesuorakulmio 27"/>
          <p:cNvSpPr/>
          <p:nvPr/>
        </p:nvSpPr>
        <p:spPr>
          <a:xfrm>
            <a:off x="323528" y="1219902"/>
            <a:ext cx="2386162" cy="1027503"/>
          </a:xfrm>
          <a:prstGeom prst="wedgeRoundRectCallout">
            <a:avLst>
              <a:gd name="adj1" fmla="val -4472"/>
              <a:gd name="adj2" fmla="val 83675"/>
              <a:gd name="adj3" fmla="val 16667"/>
            </a:avLst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9" name="Pyöristetty kuvaselitesuorakulmio 28"/>
          <p:cNvSpPr/>
          <p:nvPr/>
        </p:nvSpPr>
        <p:spPr>
          <a:xfrm>
            <a:off x="323528" y="1196752"/>
            <a:ext cx="2380799" cy="1027502"/>
          </a:xfrm>
          <a:prstGeom prst="wedgeRoundRectCallout">
            <a:avLst>
              <a:gd name="adj1" fmla="val -1555"/>
              <a:gd name="adj2" fmla="val 65651"/>
              <a:gd name="adj3" fmla="val 16667"/>
            </a:avLst>
          </a:prstGeom>
          <a:solidFill>
            <a:schemeClr val="accent4">
              <a:lumMod val="60000"/>
              <a:lumOff val="40000"/>
              <a:alpha val="24000"/>
            </a:schemeClr>
          </a:solidFill>
          <a:ln w="19050" cap="flat" cmpd="sng" algn="ctr">
            <a:solidFill>
              <a:srgbClr val="7030A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368332" y="1196752"/>
            <a:ext cx="2335995" cy="92333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+mn-cs"/>
              </a:rPr>
              <a:t>COMPANY-SPECIFIC</a:t>
            </a:r>
            <a:r>
              <a:rPr kumimoji="0" lang="en-GB" sz="10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+mn-cs"/>
              </a:rPr>
              <a:t> WORKSHOPS</a:t>
            </a:r>
            <a:r>
              <a:rPr kumimoji="0" lang="en-GB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+mn-cs"/>
              </a:rPr>
              <a:t/>
            </a:r>
            <a:br>
              <a:rPr kumimoji="0" lang="en-GB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+mn-cs"/>
              </a:rPr>
            </a:br>
            <a:endParaRPr kumimoji="0" lang="en-GB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+mn-cs"/>
              </a:rPr>
              <a:t>FORECASTING</a:t>
            </a:r>
            <a:r>
              <a:rPr kumimoji="0" lang="en-GB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+mn-cs"/>
              </a:rPr>
              <a:t> THE FUTURE, INVOLVING PARTICIPANTS IN DIALOGUE</a:t>
            </a:r>
            <a:endParaRPr kumimoji="0" lang="en-GB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+mn-cs"/>
            </a:endParaRPr>
          </a:p>
        </p:txBody>
      </p:sp>
      <p:sp>
        <p:nvSpPr>
          <p:cNvPr id="31" name="Tekstiruutu 30"/>
          <p:cNvSpPr txBox="1"/>
          <p:nvPr/>
        </p:nvSpPr>
        <p:spPr>
          <a:xfrm>
            <a:off x="5474432" y="999089"/>
            <a:ext cx="15458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+mn-cs"/>
              </a:rPr>
              <a:t>CHOOSING THEMES FOR FURTHER WORK</a:t>
            </a:r>
          </a:p>
        </p:txBody>
      </p:sp>
      <p:sp>
        <p:nvSpPr>
          <p:cNvPr id="22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1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Utilising the results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Aim: increasing shared understanding between project participants</a:t>
            </a:r>
          </a:p>
          <a:p>
            <a:r>
              <a:rPr lang="en-GB" dirty="0" smtClean="0"/>
              <a:t>Main goals</a:t>
            </a:r>
          </a:p>
          <a:p>
            <a:pPr lvl="1"/>
            <a:r>
              <a:rPr lang="en-GB" dirty="0" smtClean="0"/>
              <a:t>Taking the results to financial companies to help them adapt to future changes and to increase work well-being, productivity and competitiveness.</a:t>
            </a:r>
          </a:p>
          <a:p>
            <a:pPr lvl="1"/>
            <a:r>
              <a:rPr lang="en-GB" dirty="0" smtClean="0"/>
              <a:t>Producing information for labour market parties to use in negotiations and to improve their operations.</a:t>
            </a:r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3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Shared future</a:t>
            </a:r>
            <a:endParaRPr lang="en-GB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6" name="Nuoli oikealle 15"/>
          <p:cNvSpPr/>
          <p:nvPr/>
        </p:nvSpPr>
        <p:spPr>
          <a:xfrm>
            <a:off x="7092280" y="3284984"/>
            <a:ext cx="288032" cy="2880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Nuoli oikealle 14"/>
          <p:cNvSpPr/>
          <p:nvPr/>
        </p:nvSpPr>
        <p:spPr>
          <a:xfrm>
            <a:off x="5273226" y="3284984"/>
            <a:ext cx="288032" cy="2880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Nuoli oikealle 13"/>
          <p:cNvSpPr/>
          <p:nvPr/>
        </p:nvSpPr>
        <p:spPr>
          <a:xfrm>
            <a:off x="3511899" y="3299792"/>
            <a:ext cx="288032" cy="2880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Nuoli oikealle 12"/>
          <p:cNvSpPr/>
          <p:nvPr/>
        </p:nvSpPr>
        <p:spPr>
          <a:xfrm>
            <a:off x="1723542" y="3284984"/>
            <a:ext cx="288032" cy="2880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Ryhmä 22"/>
          <p:cNvGrpSpPr/>
          <p:nvPr/>
        </p:nvGrpSpPr>
        <p:grpSpPr>
          <a:xfrm>
            <a:off x="266995" y="2528900"/>
            <a:ext cx="1496694" cy="2088232"/>
            <a:chOff x="1862425" y="49909"/>
            <a:chExt cx="2100585" cy="1485399"/>
          </a:xfrm>
        </p:grpSpPr>
        <p:sp>
          <p:nvSpPr>
            <p:cNvPr id="24" name="Pyöristetty suorakulmio 23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Market changes and new players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Ryhmä 25"/>
          <p:cNvGrpSpPr/>
          <p:nvPr/>
        </p:nvGrpSpPr>
        <p:grpSpPr>
          <a:xfrm>
            <a:off x="2072670" y="2528900"/>
            <a:ext cx="1496694" cy="2088232"/>
            <a:chOff x="1862425" y="49909"/>
            <a:chExt cx="2100585" cy="1485399"/>
          </a:xfrm>
        </p:grpSpPr>
        <p:sp>
          <p:nvSpPr>
            <p:cNvPr id="27" name="Pyöristetty suorakulmio 26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Changing customers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Ryhmä 28"/>
          <p:cNvGrpSpPr/>
          <p:nvPr/>
        </p:nvGrpSpPr>
        <p:grpSpPr>
          <a:xfrm>
            <a:off x="3835048" y="2528900"/>
            <a:ext cx="1496694" cy="2088232"/>
            <a:chOff x="1862425" y="49909"/>
            <a:chExt cx="2100585" cy="1485399"/>
          </a:xfrm>
        </p:grpSpPr>
        <p:sp>
          <p:nvSpPr>
            <p:cNvPr id="30" name="Pyöristetty suorakulmio 29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Changing work, new skill requirements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Ryhmä 31"/>
          <p:cNvGrpSpPr/>
          <p:nvPr/>
        </p:nvGrpSpPr>
        <p:grpSpPr>
          <a:xfrm>
            <a:off x="5639601" y="2528900"/>
            <a:ext cx="1496694" cy="2088232"/>
            <a:chOff x="1862425" y="49909"/>
            <a:chExt cx="2100585" cy="1485399"/>
          </a:xfrm>
        </p:grpSpPr>
        <p:sp>
          <p:nvSpPr>
            <p:cNvPr id="33" name="Pyöristetty suorakulmio 32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well-being and leadership</a:t>
              </a:r>
            </a:p>
          </p:txBody>
        </p:sp>
      </p:grpSp>
      <p:grpSp>
        <p:nvGrpSpPr>
          <p:cNvPr id="35" name="Ryhmä 34"/>
          <p:cNvGrpSpPr/>
          <p:nvPr/>
        </p:nvGrpSpPr>
        <p:grpSpPr>
          <a:xfrm>
            <a:off x="7432140" y="2528900"/>
            <a:ext cx="1496694" cy="2088232"/>
            <a:chOff x="1862425" y="49909"/>
            <a:chExt cx="2100585" cy="1485399"/>
          </a:xfrm>
        </p:grpSpPr>
        <p:sp>
          <p:nvSpPr>
            <p:cNvPr id="36" name="Pyöristetty suorakulmio 35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Productivity, competitive-ness and new operating models</a:t>
              </a:r>
              <a:endPara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Ryhmä 37"/>
          <p:cNvGrpSpPr/>
          <p:nvPr/>
        </p:nvGrpSpPr>
        <p:grpSpPr>
          <a:xfrm>
            <a:off x="253596" y="1683935"/>
            <a:ext cx="8673568" cy="576064"/>
            <a:chOff x="1862425" y="49909"/>
            <a:chExt cx="2100585" cy="1485399"/>
          </a:xfrm>
        </p:grpSpPr>
        <p:sp>
          <p:nvSpPr>
            <p:cNvPr id="39" name="Pyöristetty suorakulmio 38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Pyöristetty suorakulmio 4"/>
            <p:cNvSpPr/>
            <p:nvPr/>
          </p:nvSpPr>
          <p:spPr>
            <a:xfrm>
              <a:off x="1905931" y="93415"/>
              <a:ext cx="2013573" cy="1398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Financial sector’s new way of operating</a:t>
              </a:r>
              <a:endPara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1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New way of operating</a:t>
            </a:r>
            <a:endParaRPr lang="en-GB" sz="1200" i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More dialogue needed on both labour market and company levels</a:t>
            </a:r>
          </a:p>
          <a:p>
            <a:r>
              <a:rPr lang="en-GB" dirty="0" smtClean="0"/>
              <a:t>Trust and openness are crucial</a:t>
            </a:r>
          </a:p>
          <a:p>
            <a:r>
              <a:rPr lang="en-GB" dirty="0" smtClean="0"/>
              <a:t>Shared and neutral discussion forum is needed</a:t>
            </a:r>
          </a:p>
          <a:p>
            <a:r>
              <a:rPr lang="en-GB" dirty="0" smtClean="0"/>
              <a:t>Companies can utilise tools identified in the project</a:t>
            </a:r>
          </a:p>
          <a:p>
            <a:r>
              <a:rPr lang="en-GB" dirty="0" smtClean="0"/>
              <a:t>Themes of future co-operation: forecasting, innovation, development, geographical concentration of financial competence</a:t>
            </a:r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2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yöristetty suorakulmio 29"/>
          <p:cNvSpPr/>
          <p:nvPr/>
        </p:nvSpPr>
        <p:spPr>
          <a:xfrm>
            <a:off x="683570" y="3617731"/>
            <a:ext cx="7789470" cy="1035405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Pyöristetty suorakulmio 30"/>
          <p:cNvSpPr/>
          <p:nvPr/>
        </p:nvSpPr>
        <p:spPr>
          <a:xfrm>
            <a:off x="683570" y="4855044"/>
            <a:ext cx="7789470" cy="1029247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Pyöristetty suorakulmio 4"/>
          <p:cNvSpPr/>
          <p:nvPr/>
        </p:nvSpPr>
        <p:spPr>
          <a:xfrm>
            <a:off x="5220841" y="5008788"/>
            <a:ext cx="3311599" cy="11565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innovation in the sector, networking, concentration of skills</a:t>
            </a:r>
            <a:endParaRPr lang="en-GB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Pyöristetty suorakulmio 13"/>
          <p:cNvSpPr/>
          <p:nvPr/>
        </p:nvSpPr>
        <p:spPr>
          <a:xfrm>
            <a:off x="683570" y="2041391"/>
            <a:ext cx="7789470" cy="136815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Pyöristetty suorakulmio 4"/>
          <p:cNvSpPr/>
          <p:nvPr/>
        </p:nvSpPr>
        <p:spPr>
          <a:xfrm>
            <a:off x="1036305" y="5008788"/>
            <a:ext cx="3175656" cy="1147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t" anchorCtr="0">
            <a:noAutofit/>
          </a:bodyPr>
          <a:lstStyle/>
          <a:p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innovation in the sector, networking, concentration of skills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way of operating</a:t>
            </a:r>
            <a:endParaRPr lang="en-GB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4860033" y="1340768"/>
            <a:ext cx="3528390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Pyöristetty suorakulmio 4"/>
          <p:cNvSpPr/>
          <p:nvPr/>
        </p:nvSpPr>
        <p:spPr>
          <a:xfrm>
            <a:off x="5004047" y="1374513"/>
            <a:ext cx="2374123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yöristetty suorakulmio 10"/>
          <p:cNvSpPr/>
          <p:nvPr/>
        </p:nvSpPr>
        <p:spPr>
          <a:xfrm>
            <a:off x="683570" y="1340768"/>
            <a:ext cx="3528391" cy="576064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Pyöristetty suorakulmio 4"/>
          <p:cNvSpPr/>
          <p:nvPr/>
        </p:nvSpPr>
        <p:spPr>
          <a:xfrm>
            <a:off x="853092" y="1343798"/>
            <a:ext cx="2446132" cy="542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Unions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395536" y="6358071"/>
            <a:ext cx="2133600" cy="365125"/>
          </a:xfrm>
        </p:spPr>
        <p:txBody>
          <a:bodyPr/>
          <a:lstStyle/>
          <a:p>
            <a:fld id="{B80A4125-9954-445C-8856-FDFF7B7D93DF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Suorakulmio 3"/>
          <p:cNvSpPr/>
          <p:nvPr/>
        </p:nvSpPr>
        <p:spPr>
          <a:xfrm>
            <a:off x="965917" y="2135758"/>
            <a:ext cx="3246043" cy="10772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Continuing work according to the Healthy Financial Sector project model, aim at continuous approach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5148063" y="2060848"/>
            <a:ext cx="3384376" cy="10772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Continuing work according to the Healthy Financial Sector project model,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all employees involved in development</a:t>
            </a: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965919" y="3744595"/>
            <a:ext cx="3246042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Genuine and open discussion and cooperation culture, development of local negotiations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orakulmio 24"/>
          <p:cNvSpPr/>
          <p:nvPr/>
        </p:nvSpPr>
        <p:spPr>
          <a:xfrm>
            <a:off x="5148063" y="3740680"/>
            <a:ext cx="3168352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Genuine and open discussion and cooperation culture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Ryhmä 26"/>
          <p:cNvGrpSpPr/>
          <p:nvPr/>
        </p:nvGrpSpPr>
        <p:grpSpPr>
          <a:xfrm>
            <a:off x="69866" y="1984928"/>
            <a:ext cx="829726" cy="393136"/>
            <a:chOff x="0" y="2819840"/>
            <a:chExt cx="829726" cy="393136"/>
          </a:xfrm>
        </p:grpSpPr>
        <p:sp>
          <p:nvSpPr>
            <p:cNvPr id="32" name="Pyöristetty suorakulmio 31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Tekstiruutu 25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1–3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" name="Ryhmä 32"/>
          <p:cNvGrpSpPr/>
          <p:nvPr/>
        </p:nvGrpSpPr>
        <p:grpSpPr>
          <a:xfrm>
            <a:off x="69866" y="3573016"/>
            <a:ext cx="829726" cy="393136"/>
            <a:chOff x="0" y="2819840"/>
            <a:chExt cx="829726" cy="393136"/>
          </a:xfrm>
        </p:grpSpPr>
        <p:sp>
          <p:nvSpPr>
            <p:cNvPr id="34" name="Pyöristetty suorakulmio 33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kstiruutu 34"/>
            <p:cNvSpPr txBox="1"/>
            <p:nvPr/>
          </p:nvSpPr>
          <p:spPr>
            <a:xfrm>
              <a:off x="35680" y="281984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3–5 y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Ryhmä 35"/>
          <p:cNvGrpSpPr/>
          <p:nvPr/>
        </p:nvGrpSpPr>
        <p:grpSpPr>
          <a:xfrm>
            <a:off x="69866" y="4806880"/>
            <a:ext cx="829726" cy="393136"/>
            <a:chOff x="0" y="2819840"/>
            <a:chExt cx="829726" cy="393136"/>
          </a:xfrm>
        </p:grpSpPr>
        <p:sp>
          <p:nvSpPr>
            <p:cNvPr id="37" name="Pyöristetty suorakulmio 36"/>
            <p:cNvSpPr/>
            <p:nvPr/>
          </p:nvSpPr>
          <p:spPr>
            <a:xfrm>
              <a:off x="0" y="2834114"/>
              <a:ext cx="829726" cy="37886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kstiruutu 37"/>
            <p:cNvSpPr txBox="1"/>
            <p:nvPr/>
          </p:nvSpPr>
          <p:spPr>
            <a:xfrm>
              <a:off x="35680" y="2819840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y &lt;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809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changes and new players</a:t>
            </a:r>
            <a:endParaRPr lang="en-GB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291070"/>
              </p:ext>
            </p:extLst>
          </p:nvPr>
        </p:nvGraphicFramePr>
        <p:xfrm>
          <a:off x="457200" y="141287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4125-9954-445C-8856-FDFF7B7D93DF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Nuoli oikealle 5"/>
          <p:cNvSpPr/>
          <p:nvPr/>
        </p:nvSpPr>
        <p:spPr>
          <a:xfrm>
            <a:off x="-756592" y="3933056"/>
            <a:ext cx="288032" cy="2880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Ryhmä 23"/>
          <p:cNvGrpSpPr/>
          <p:nvPr/>
        </p:nvGrpSpPr>
        <p:grpSpPr>
          <a:xfrm>
            <a:off x="3275856" y="5517232"/>
            <a:ext cx="2592288" cy="891769"/>
            <a:chOff x="1862425" y="49909"/>
            <a:chExt cx="2100585" cy="1485399"/>
          </a:xfrm>
        </p:grpSpPr>
        <p:sp>
          <p:nvSpPr>
            <p:cNvPr id="8" name="Pyöristetty suorakulmio 7"/>
            <p:cNvSpPr/>
            <p:nvPr/>
          </p:nvSpPr>
          <p:spPr>
            <a:xfrm>
              <a:off x="1862425" y="49909"/>
              <a:ext cx="2100585" cy="1485399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Pyöristetty suorakulmio 4"/>
            <p:cNvSpPr/>
            <p:nvPr/>
          </p:nvSpPr>
          <p:spPr>
            <a:xfrm>
              <a:off x="1905931" y="289793"/>
              <a:ext cx="2013573" cy="12020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Regulation and fondness of rules</a:t>
              </a: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529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usfontit">
      <a:majorFont>
        <a:latin typeface="Palatino Linotype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1A6CFE1C52F7409AB75A244AB51D0B" ma:contentTypeVersion="9" ma:contentTypeDescription="Create a new document." ma:contentTypeScope="" ma:versionID="3841d1c962dc5fa8b226b91773f4d83f">
  <xsd:schema xmlns:xsd="http://www.w3.org/2001/XMLSchema" xmlns:xs="http://www.w3.org/2001/XMLSchema" xmlns:p="http://schemas.microsoft.com/office/2006/metadata/properties" xmlns:ns2="78df7a42-1559-4403-81cd-01b7cf0f81cb" xmlns:ns3="e3638b2a-a7ee-4119-8c70-3fa56c71838e" targetNamespace="http://schemas.microsoft.com/office/2006/metadata/properties" ma:root="true" ma:fieldsID="a3c4ad19bb11a3b8c7686d018c801d64" ns2:_="" ns3:_="">
    <xsd:import namespace="78df7a42-1559-4403-81cd-01b7cf0f81cb"/>
    <xsd:import namespace="e3638b2a-a7ee-4119-8c70-3fa56c71838e"/>
    <xsd:element name="properties">
      <xsd:complexType>
        <xsd:sequence>
          <xsd:element name="documentManagement">
            <xsd:complexType>
              <xsd:all>
                <xsd:element ref="ns2:jbd353bdd2bc4c038ec0a5ed33498980" minOccurs="0"/>
                <xsd:element ref="ns3:TaxCatchAll" minOccurs="0"/>
                <xsd:element ref="ns2:g33c8685a84a4e4ea832681b57a70527" minOccurs="0"/>
                <xsd:element ref="ns2:Julkaisup_x00e4_iv_x00e4_" minOccurs="0"/>
                <xsd:element ref="ns2:Kieli" minOccurs="0"/>
                <xsd:element ref="ns2:Otsikko" minOccurs="0"/>
                <xsd:element ref="ns2:Lis_x00e4_tiedo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f7a42-1559-4403-81cd-01b7cf0f81cb" elementFormDefault="qualified">
    <xsd:import namespace="http://schemas.microsoft.com/office/2006/documentManagement/types"/>
    <xsd:import namespace="http://schemas.microsoft.com/office/infopath/2007/PartnerControls"/>
    <xsd:element name="jbd353bdd2bc4c038ec0a5ed33498980" ma:index="9" nillable="true" ma:taxonomy="true" ma:internalName="jbd353bdd2bc4c038ec0a5ed33498980" ma:taxonomyFieldName="Aiheluokittelu" ma:displayName="Aiheluokittelu" ma:default="" ma:fieldId="{3bd353bd-d2bc-4c03-8ec0-a5ed33498980}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33c8685a84a4e4ea832681b57a70527" ma:index="12" nillable="true" ma:taxonomy="true" ma:internalName="g33c8685a84a4e4ea832681b57a70527" ma:taxonomyFieldName="Asiakirjatyyppi" ma:displayName="Asiakirjatyyppi" ma:default="" ma:fieldId="{033c8685-a84a-4e4e-a832-681b57a70527}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up_x00e4_iv_x00e4_" ma:index="13" nillable="true" ma:displayName="Julkaisupäivä" ma:format="DateOnly" ma:internalName="Julkaisup_x00e4_iv_x00e4_">
      <xsd:simpleType>
        <xsd:restriction base="dms:DateTime"/>
      </xsd:simpleType>
    </xsd:element>
    <xsd:element name="Kieli" ma:index="14" nillable="true" ma:displayName="Kieli" ma:format="Dropdown" ma:internalName="Kieli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  <xsd:element name="Otsikko" ma:index="15" nillable="true" ma:displayName="Otsikko" ma:internalName="Otsikko">
      <xsd:simpleType>
        <xsd:restriction base="dms:Text">
          <xsd:maxLength value="255"/>
        </xsd:restriction>
      </xsd:simpleType>
    </xsd:element>
    <xsd:element name="Lis_x00e4_tiedot" ma:index="16" nillable="true" ma:displayName="Lisätiedot" ma:internalName="Lis_x00e4_tiedo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38b2a-a7ee-4119-8c70-3fa56c71838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28398af-aa29-41cf-85d7-4a77f4f4f87f}" ma:internalName="TaxCatchAll" ma:showField="CatchAllData" ma:web="e3638b2a-a7ee-4119-8c70-3fa56c7183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638b2a-a7ee-4119-8c70-3fa56c71838e">
      <Value>2</Value>
      <Value>66</Value>
    </TaxCatchAll>
    <Julkaisup_x00e4_iv_x00e4_ xmlns="78df7a42-1559-4403-81cd-01b7cf0f81cb">2015-06-04T21:00:00+00:00</Julkaisup_x00e4_iv_x00e4_>
    <Lis_x00e4_tiedot xmlns="78df7a42-1559-4403-81cd-01b7cf0f81cb" xsi:nil="true"/>
    <jbd353bdd2bc4c038ec0a5ed33498980 xmlns="78df7a42-1559-4403-81cd-01b7cf0f81cb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vastuullisuus</TermName>
          <TermId xmlns="http://schemas.microsoft.com/office/infopath/2007/PartnerControls">0c01a48f-c7e0-408f-9612-e79da204e5c4</TermId>
        </TermInfo>
        <TermInfo xmlns="http://schemas.microsoft.com/office/infopath/2007/PartnerControls">
          <TermName xmlns="http://schemas.microsoft.com/office/infopath/2007/PartnerControls">työelämä</TermName>
          <TermId xmlns="http://schemas.microsoft.com/office/infopath/2007/PartnerControls">98ef1ff8-7057-41dc-9d8a-5ed9db3d836f</TermId>
        </TermInfo>
      </Terms>
    </jbd353bdd2bc4c038ec0a5ed33498980>
    <Otsikko xmlns="78df7a42-1559-4403-81cd-01b7cf0f81cb" xsi:nil="true"/>
    <g33c8685a84a4e4ea832681b57a70527 xmlns="78df7a42-1559-4403-81cd-01b7cf0f81cb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</Terms>
    </g33c8685a84a4e4ea832681b57a70527>
    <Kieli xmlns="78df7a42-1559-4403-81cd-01b7cf0f81cb">Englanti</Kieli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F1A1F60C985994299D22CD1E78E0488" ma:contentTypeVersion="16" ma:contentTypeDescription="Luo uusi asiakirja." ma:contentTypeScope="" ma:versionID="0c9880512190d3f3929468209f7cffbd">
  <xsd:schema xmlns:xsd="http://www.w3.org/2001/XMLSchema" xmlns:xs="http://www.w3.org/2001/XMLSchema" xmlns:p="http://schemas.microsoft.com/office/2006/metadata/properties" xmlns:ns2="c75ee646-ea04-4f20-bc3f-7bc06c32b2f8" xmlns:ns3="76edfb9c-bb04-45fa-a912-a4639bbc542c" xmlns:ns4="30cc9ae6-eaf9-405e-9576-3522e3851cf9" targetNamespace="http://schemas.microsoft.com/office/2006/metadata/properties" ma:root="true" ma:fieldsID="8707bcdccf3bee546f51f9b2b5a60cee" ns2:_="" ns3:_="" ns4:_="">
    <xsd:import namespace="c75ee646-ea04-4f20-bc3f-7bc06c32b2f8"/>
    <xsd:import namespace="76edfb9c-bb04-45fa-a912-a4639bbc542c"/>
    <xsd:import namespace="30cc9ae6-eaf9-405e-9576-3522e3851cf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32ae2d67362484fa75a8bf0697bdb67" minOccurs="0"/>
                <xsd:element ref="ns4:TaxCatchAll" minOccurs="0"/>
                <xsd:element ref="ns4:C_x0020_Asiakirjapvm" minOccurs="0"/>
                <xsd:element ref="ns4:jf4d10d556c14d3d80ab48606b66a97b" minOccurs="0"/>
                <xsd:element ref="ns4:lfd56b04ee8141ed9d283e7c41bffbc1" minOccurs="0"/>
                <xsd:element ref="ns4:C_x0020_FK_x0020_vastuuhenkilö" minOccurs="0"/>
                <xsd:element ref="ns4:C_x0020_Lisätiedot" minOccurs="0"/>
                <xsd:element ref="ns3:a8b36f8c89ff47d2823dd40040c2ad35" minOccurs="0"/>
                <xsd:element ref="ns3:Julkaisup_x00e4_iv_x00e4_" minOccurs="0"/>
                <xsd:element ref="ns3:FKLanguage" minOccurs="0"/>
                <xsd:element ref="ns4:d4cce8d21ff9456e86084380ad943dd9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edfb9c-bb04-45fa-a912-a4639bbc542c" elementFormDefault="qualified">
    <xsd:import namespace="http://schemas.microsoft.com/office/2006/documentManagement/types"/>
    <xsd:import namespace="http://schemas.microsoft.com/office/infopath/2007/PartnerControls"/>
    <xsd:element name="m32ae2d67362484fa75a8bf0697bdb67" ma:index="12" ma:taxonomy="true" ma:internalName="m32ae2d67362484fa75a8bf0697bdb67" ma:taxonomyFieldName="Aiheluokittelu" ma:displayName="Aiheluokittelu" ma:default="" ma:fieldId="{632ae2d6-7362-484f-a75a-8bf0697bdb6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8b36f8c89ff47d2823dd40040c2ad35" ma:index="22" ma:taxonomy="true" ma:internalName="a8b36f8c89ff47d2823dd40040c2ad35" ma:taxonomyFieldName="Asiakirjatyyppi" ma:displayName="Asiakirjatyyppi" ma:default="" ma:fieldId="{a8b36f8c-89ff-47d2-823d-d40040c2ad35}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up_x00e4_iv_x00e4_" ma:index="23" nillable="true" ma:displayName="Julkaisupäivä" ma:default="[today]" ma:format="DateOnly" ma:internalName="Julkaisup_x00e4_iv_x00e4_">
      <xsd:simpleType>
        <xsd:restriction base="dms:DateTime"/>
      </xsd:simpleType>
    </xsd:element>
    <xsd:element name="FKLanguage" ma:index="24" nillable="true" ma:displayName="Kieli" ma:default="Englant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_x0020_Asiakirjapvm" ma:index="14" nillable="true" ma:displayName="Asiakirjapvm" ma:default="[today]" ma:format="DateOnly" ma:internalName="C_x0020_Asiakirjapvm">
      <xsd:simpleType>
        <xsd:restriction base="dms:DateTime"/>
      </xsd:simpleType>
    </xsd:element>
    <xsd:element name="jf4d10d556c14d3d80ab48606b66a97b" ma:index="16" nillable="true" ma:taxonomy="true" ma:internalName="jf4d10d556c14d3d80ab48606b66a97b" ma:taxonomyFieldName="C_x0020_Julkisuus" ma:displayName="Julkisuus" ma:default="28;#Julkinen|0806a4a5-db6a-4fa4-8ed3-7457b5b4e8de" ma:fieldId="{3f4d10d5-56c1-4d3d-80ab-48606b66a97b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fd56b04ee8141ed9d283e7c41bffbc1" ma:index="18" ma:taxonomy="true" ma:internalName="lfd56b04ee8141ed9d283e7c41bffbc1" ma:taxonomyFieldName="C_x0020_Dokumentin_x0020_tila" ma:displayName="Dokumentin tila" ma:default="27;#Valmis|40aa8d17-dadd-4ab0-93da-3124749a5963" ma:fieldId="{5fd56b04-ee81-41ed-9d28-3e7c41bffbc1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_x0020_FK_x0020_vastuuhenkilö" ma:index="19" nillable="true" ma:displayName="FK vastuuhenkilö" ma:list="UserInfo" ma:SearchPeopleOnly="false" ma:SharePointGroup="0" ma:internalName="C_x0020_FK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Lisätiedot" ma:index="20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d4cce8d21ff9456e86084380ad943dd9" ma:index="26" nillable="true" ma:taxonomy="true" ma:internalName="d4cce8d21ff9456e86084380ad943dd9" ma:taxonomyFieldName="C_x0020_Organisaatiot" ma:displayName="Organisaatiot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F1A1F60C985994299D22CD1E78E0488" ma:contentTypeVersion="18" ma:contentTypeDescription="Luo uusi asiakirja." ma:contentTypeScope="" ma:versionID="5deb6e81349e6dbcbd3b4b7ba3f8291b">
  <xsd:schema xmlns:xsd="http://www.w3.org/2001/XMLSchema" xmlns:xs="http://www.w3.org/2001/XMLSchema" xmlns:p="http://schemas.microsoft.com/office/2006/metadata/properties" xmlns:ns2="c75ee646-ea04-4f20-bc3f-7bc06c32b2f8" xmlns:ns3="76edfb9c-bb04-45fa-a912-a4639bbc542c" xmlns:ns4="30cc9ae6-eaf9-405e-9576-3522e3851cf9" targetNamespace="http://schemas.microsoft.com/office/2006/metadata/properties" ma:root="true" ma:fieldsID="aad06904e930ad9cce14e0d683dad986" ns2:_="" ns3:_="" ns4:_="">
    <xsd:import namespace="c75ee646-ea04-4f20-bc3f-7bc06c32b2f8"/>
    <xsd:import namespace="76edfb9c-bb04-45fa-a912-a4639bbc542c"/>
    <xsd:import namespace="30cc9ae6-eaf9-405e-9576-3522e3851cf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32ae2d67362484fa75a8bf0697bdb67" minOccurs="0"/>
                <xsd:element ref="ns4:TaxCatchAll" minOccurs="0"/>
                <xsd:element ref="ns4:C_x0020_Asiakirjapvm" minOccurs="0"/>
                <xsd:element ref="ns4:jf4d10d556c14d3d80ab48606b66a97b" minOccurs="0"/>
                <xsd:element ref="ns4:lfd56b04ee8141ed9d283e7c41bffbc1" minOccurs="0"/>
                <xsd:element ref="ns4:C_x0020_FK_x0020_vastuuhenkilö" minOccurs="0"/>
                <xsd:element ref="ns4:C_x0020_Lisätiedot" minOccurs="0"/>
                <xsd:element ref="ns3:a8b36f8c89ff47d2823dd40040c2ad35" minOccurs="0"/>
                <xsd:element ref="ns3:Julkaisup_x00e4_iv_x00e4_" minOccurs="0"/>
                <xsd:element ref="ns3:FKLanguage" minOccurs="0"/>
                <xsd:element ref="ns4:d4cce8d21ff9456e86084380ad943dd9" minOccurs="0"/>
                <xsd:element ref="ns4:e50be5253a3744d5844cb34c2bdeb85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edfb9c-bb04-45fa-a912-a4639bbc542c" elementFormDefault="qualified">
    <xsd:import namespace="http://schemas.microsoft.com/office/2006/documentManagement/types"/>
    <xsd:import namespace="http://schemas.microsoft.com/office/infopath/2007/PartnerControls"/>
    <xsd:element name="m32ae2d67362484fa75a8bf0697bdb67" ma:index="12" ma:taxonomy="true" ma:internalName="m32ae2d67362484fa75a8bf0697bdb67" ma:taxonomyFieldName="Aiheluokittelu" ma:displayName="Aiheluokittelu" ma:default="" ma:fieldId="{632ae2d6-7362-484f-a75a-8bf0697bdb6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8b36f8c89ff47d2823dd40040c2ad35" ma:index="22" ma:taxonomy="true" ma:internalName="a8b36f8c89ff47d2823dd40040c2ad35" ma:taxonomyFieldName="Asiakirjatyyppi" ma:displayName="Asiakirjatyyppi" ma:default="" ma:fieldId="{a8b36f8c-89ff-47d2-823d-d40040c2ad35}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up_x00e4_iv_x00e4_" ma:index="23" nillable="true" ma:displayName="Julkaisupäivä" ma:default="[today]" ma:format="DateOnly" ma:internalName="Julkaisup_x00e4_iv_x00e4_">
      <xsd:simpleType>
        <xsd:restriction base="dms:DateTime"/>
      </xsd:simpleType>
    </xsd:element>
    <xsd:element name="FKLanguage" ma:index="24" nillable="true" ma:displayName="Kieli" ma:default="Englant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_x0020_Asiakirjapvm" ma:index="14" nillable="true" ma:displayName="Asiakirjapvm" ma:default="[today]" ma:format="DateOnly" ma:internalName="C_x0020_Asiakirjapvm">
      <xsd:simpleType>
        <xsd:restriction base="dms:DateTime"/>
      </xsd:simpleType>
    </xsd:element>
    <xsd:element name="jf4d10d556c14d3d80ab48606b66a97b" ma:index="16" nillable="true" ma:taxonomy="true" ma:internalName="jf4d10d556c14d3d80ab48606b66a97b" ma:taxonomyFieldName="C_x0020_Julkisuus" ma:displayName="Julkisuus" ma:default="28;#Julkinen|0806a4a5-db6a-4fa4-8ed3-7457b5b4e8de" ma:fieldId="{3f4d10d5-56c1-4d3d-80ab-48606b66a97b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fd56b04ee8141ed9d283e7c41bffbc1" ma:index="18" ma:taxonomy="true" ma:internalName="lfd56b04ee8141ed9d283e7c41bffbc1" ma:taxonomyFieldName="C_x0020_Dokumentin_x0020_tila" ma:displayName="Dokumentin tila" ma:default="27;#Valmis|40aa8d17-dadd-4ab0-93da-3124749a5963" ma:fieldId="{5fd56b04-ee81-41ed-9d28-3e7c41bffbc1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_x0020_FK_x0020_vastuuhenkilö" ma:index="19" nillable="true" ma:displayName="FK vastuuhenkilö" ma:list="UserInfo" ma:SearchPeopleOnly="false" ma:SharePointGroup="0" ma:internalName="C_x0020_FK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Lisätiedot" ma:index="20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d4cce8d21ff9456e86084380ad943dd9" ma:index="26" nillable="true" ma:taxonomy="true" ma:internalName="d4cce8d21ff9456e86084380ad943dd9" ma:taxonomyFieldName="C_x0020_Organisaatiot" ma:displayName="Organisaatiot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50be5253a3744d5844cb34c2bdeb852" ma:index="28" nillable="true" ma:taxonomy="true" ma:internalName="e50be5253a3744d5844cb34c2bdeb852" ma:taxonomyFieldName="C_x0020_Asiasanat" ma:displayName="Asiasanat" ma:default="" ma:fieldId="{e50be525-3a37-44d5-844c-b34c2bdeb852}" ma:taxonomyMulti="true" ma:sspId="d92eb3bd-95d3-4ebe-8301-9f6701864dbf" ma:termSetId="74b57826-18d0-4b2d-b453-c520c91ee6db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DAFE4E-E35F-4141-8850-1A00D9DC1AA9}"/>
</file>

<file path=customXml/itemProps2.xml><?xml version="1.0" encoding="utf-8"?>
<ds:datastoreItem xmlns:ds="http://schemas.openxmlformats.org/officeDocument/2006/customXml" ds:itemID="{A306FD3E-464F-42CB-A9D1-58240EC4A4F9}"/>
</file>

<file path=customXml/itemProps3.xml><?xml version="1.0" encoding="utf-8"?>
<ds:datastoreItem xmlns:ds="http://schemas.openxmlformats.org/officeDocument/2006/customXml" ds:itemID="{3DBBB269-5FB1-464C-AA4A-E82D18E8B579}"/>
</file>

<file path=customXml/itemProps4.xml><?xml version="1.0" encoding="utf-8"?>
<ds:datastoreItem xmlns:ds="http://schemas.openxmlformats.org/officeDocument/2006/customXml" ds:itemID="{4CC5E01F-8732-4ACC-9C58-2FE7BFE36F74}"/>
</file>

<file path=customXml/itemProps5.xml><?xml version="1.0" encoding="utf-8"?>
<ds:datastoreItem xmlns:ds="http://schemas.openxmlformats.org/officeDocument/2006/customXml" ds:itemID="{8CDFD6DB-0329-409E-8D2E-AD7CE3CFB1E4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8689</TotalTime>
  <Words>1629</Words>
  <Application>Microsoft Office PowerPoint</Application>
  <PresentationFormat>Näytössä katseltava diaesitys (4:3)</PresentationFormat>
  <Paragraphs>401</Paragraphs>
  <Slides>29</Slides>
  <Notes>7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29</vt:i4>
      </vt:variant>
    </vt:vector>
  </HeadingPairs>
  <TitlesOfParts>
    <vt:vector size="30" baseType="lpstr">
      <vt:lpstr>Blank</vt:lpstr>
      <vt:lpstr>PowerPoint-esitys</vt:lpstr>
      <vt:lpstr>Changes in the financial sector</vt:lpstr>
      <vt:lpstr>Background and Goals</vt:lpstr>
      <vt:lpstr>Healthy Financial Sector 2014–2015</vt:lpstr>
      <vt:lpstr>Utilising the results</vt:lpstr>
      <vt:lpstr>Shared future</vt:lpstr>
      <vt:lpstr>New way of operating</vt:lpstr>
      <vt:lpstr>New way of operating</vt:lpstr>
      <vt:lpstr>Market changes and new players</vt:lpstr>
      <vt:lpstr>Market changes and new players</vt:lpstr>
      <vt:lpstr>Changing customers</vt:lpstr>
      <vt:lpstr>Digitalisation strongly present  in customers’ use of services</vt:lpstr>
      <vt:lpstr>Demand for personal service also during workweek after 4pm and weekends</vt:lpstr>
      <vt:lpstr>Changing customers</vt:lpstr>
      <vt:lpstr>Changes in work and new skill requirements</vt:lpstr>
      <vt:lpstr>Changes in work and new skill requirements</vt:lpstr>
      <vt:lpstr>Work well-being and leadership</vt:lpstr>
      <vt:lpstr>Main factors of future well-being</vt:lpstr>
      <vt:lpstr>Employees enjoy work  and want to develop their competence</vt:lpstr>
      <vt:lpstr>Work well-being and leadership</vt:lpstr>
      <vt:lpstr>Productivity, competitiveness and new operating methods</vt:lpstr>
      <vt:lpstr>Change in information work</vt:lpstr>
      <vt:lpstr>Capacity for renewal and innovation</vt:lpstr>
      <vt:lpstr>Change as seen by Finnish  financial employees</vt:lpstr>
      <vt:lpstr>Change as seen by Finnish  financial employees</vt:lpstr>
      <vt:lpstr>Potential ways for financial companies  to survive competition in the digital world</vt:lpstr>
      <vt:lpstr>Productivity, competitiveness  and new operating models</vt:lpstr>
      <vt:lpstr>Main suggestions for development</vt:lpstr>
      <vt:lpstr>PowerPoint-esitys</vt:lpstr>
    </vt:vector>
  </TitlesOfParts>
  <Company>Finanssialan Keskusliitto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Journey Forward - Future of the Financial Sector</dc:title>
  <dc:creator>Urpilainen Satu</dc:creator>
  <cp:lastModifiedBy>Lampinen Anu</cp:lastModifiedBy>
  <cp:revision>294</cp:revision>
  <dcterms:created xsi:type="dcterms:W3CDTF">2015-05-08T07:46:02Z</dcterms:created>
  <dcterms:modified xsi:type="dcterms:W3CDTF">2015-06-05T07:47:46Z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0x0101000A1A6CFE1C52F7409AB75A244AB51D0B</vt:lpwstr>
  </property>
  <property fmtid="{D5CDD505-2E9C-101B-9397-08002B2CF9AE}" pid="3" name="_dlc_DocIdItemGuid">
    <vt:lpwstr>e7133161-e4cb-4fc8-a812-e0593d3804af</vt:lpwstr>
  </property>
  <property fmtid="{D5CDD505-2E9C-101B-9397-08002B2CF9AE}" pid="4" name="Tags">
    <vt:lpwstr/>
  </property>
  <property fmtid="{D5CDD505-2E9C-101B-9397-08002B2CF9AE}" pid="5" name="C_x0020_Dokumentin_x0020_tila">
    <vt:lpwstr>27;#Valmis|40aa8d17-dadd-4ab0-93da-3124749a5963</vt:lpwstr>
  </property>
  <property fmtid="{D5CDD505-2E9C-101B-9397-08002B2CF9AE}" pid="6" name="C_x0020_Organisaatiot">
    <vt:lpwstr>21;#Finanssialan Keskusliitto|a986a8ab-0b81-4c11-8cfa-b7b758f01c9a</vt:lpwstr>
  </property>
  <property fmtid="{D5CDD505-2E9C-101B-9397-08002B2CF9AE}" pid="7" name="C_x0020_Julkisuus">
    <vt:lpwstr>28;#Julkinen|0806a4a5-db6a-4fa4-8ed3-7457b5b4e8de</vt:lpwstr>
  </property>
  <property fmtid="{D5CDD505-2E9C-101B-9397-08002B2CF9AE}" pid="8" name="C Dokumentin tila">
    <vt:lpwstr>27;#Valmis|40aa8d17-dadd-4ab0-93da-3124749a5963</vt:lpwstr>
  </property>
  <property fmtid="{D5CDD505-2E9C-101B-9397-08002B2CF9AE}" pid="9" name="C Julkisuus">
    <vt:lpwstr>28;#Julkinen|0806a4a5-db6a-4fa4-8ed3-7457b5b4e8de</vt:lpwstr>
  </property>
  <property fmtid="{D5CDD505-2E9C-101B-9397-08002B2CF9AE}" pid="10" name="C Organisaatiot">
    <vt:lpwstr>21;#Finanssialan Keskusliitto|a986a8ab-0b81-4c11-8cfa-b7b758f01c9a</vt:lpwstr>
  </property>
  <property fmtid="{D5CDD505-2E9C-101B-9397-08002B2CF9AE}" pid="11" name="Asiakirjatyyppi">
    <vt:lpwstr>66;#Diaesitys|fc209ee7-fe67-4bc6-a4f4-93f5714eb903</vt:lpwstr>
  </property>
  <property fmtid="{D5CDD505-2E9C-101B-9397-08002B2CF9AE}" pid="12" name="Aiheluokittelu">
    <vt:lpwstr>2;#vastuullisuus|98ef1ff8-7057-41dc-9d8a-5ed9db3d836f</vt:lpwstr>
  </property>
  <property fmtid="{D5CDD505-2E9C-101B-9397-08002B2CF9AE}" pid="13" name="Order">
    <vt:r8>700</vt:r8>
  </property>
  <property fmtid="{D5CDD505-2E9C-101B-9397-08002B2CF9AE}" pid="14" name="_CopySource">
    <vt:lpwstr>http://majakka/tietopankki/materials/HyFi_Journey_Forward_Presentation.pptx</vt:lpwstr>
  </property>
  <property fmtid="{D5CDD505-2E9C-101B-9397-08002B2CF9AE}" pid="15" name="xd_ProgID">
    <vt:lpwstr/>
  </property>
  <property fmtid="{D5CDD505-2E9C-101B-9397-08002B2CF9AE}" pid="16" name="_SharedFileIndex">
    <vt:lpwstr/>
  </property>
  <property fmtid="{D5CDD505-2E9C-101B-9397-08002B2CF9AE}" pid="17" name="_SourceUrl">
    <vt:lpwstr/>
  </property>
  <property fmtid="{D5CDD505-2E9C-101B-9397-08002B2CF9AE}" pid="18" name="TemplateUrl">
    <vt:lpwstr/>
  </property>
  <property fmtid="{D5CDD505-2E9C-101B-9397-08002B2CF9AE}" pid="19" name="C Asiasanat">
    <vt:lpwstr/>
  </property>
</Properties>
</file>