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5"/>
  </p:sldMasterIdLst>
  <p:notesMasterIdLst>
    <p:notesMasterId r:id="rId39"/>
  </p:notesMasterIdLst>
  <p:handoutMasterIdLst>
    <p:handoutMasterId r:id="rId40"/>
  </p:handoutMasterIdLst>
  <p:sldIdLst>
    <p:sldId id="258" r:id="rId6"/>
    <p:sldId id="640" r:id="rId7"/>
    <p:sldId id="641" r:id="rId8"/>
    <p:sldId id="642" r:id="rId9"/>
    <p:sldId id="568" r:id="rId10"/>
    <p:sldId id="600" r:id="rId11"/>
    <p:sldId id="571" r:id="rId12"/>
    <p:sldId id="598" r:id="rId13"/>
    <p:sldId id="574" r:id="rId14"/>
    <p:sldId id="603" r:id="rId15"/>
    <p:sldId id="576" r:id="rId16"/>
    <p:sldId id="577" r:id="rId17"/>
    <p:sldId id="604" r:id="rId18"/>
    <p:sldId id="580" r:id="rId19"/>
    <p:sldId id="605" r:id="rId20"/>
    <p:sldId id="606" r:id="rId21"/>
    <p:sldId id="607" r:id="rId22"/>
    <p:sldId id="485" r:id="rId23"/>
    <p:sldId id="638" r:id="rId24"/>
    <p:sldId id="608" r:id="rId25"/>
    <p:sldId id="609" r:id="rId26"/>
    <p:sldId id="610" r:id="rId27"/>
    <p:sldId id="611" r:id="rId28"/>
    <p:sldId id="587" r:id="rId29"/>
    <p:sldId id="588" r:id="rId30"/>
    <p:sldId id="635" r:id="rId31"/>
    <p:sldId id="636" r:id="rId32"/>
    <p:sldId id="591" r:id="rId33"/>
    <p:sldId id="634" r:id="rId34"/>
    <p:sldId id="637" r:id="rId35"/>
    <p:sldId id="613" r:id="rId36"/>
    <p:sldId id="614" r:id="rId37"/>
    <p:sldId id="639" r:id="rId38"/>
  </p:sldIdLst>
  <p:sldSz cx="9144000" cy="6858000" type="screen4x3"/>
  <p:notesSz cx="6797675" cy="9928225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patto Marjo" initials="L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ED2"/>
    <a:srgbClr val="00863D"/>
    <a:srgbClr val="C9C9C9"/>
    <a:srgbClr val="01B2E5"/>
    <a:srgbClr val="FDB930"/>
    <a:srgbClr val="39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5" autoAdjust="0"/>
    <p:restoredTop sz="94660"/>
  </p:normalViewPr>
  <p:slideViewPr>
    <p:cSldViewPr snapToObjects="1">
      <p:cViewPr>
        <p:scale>
          <a:sx n="90" d="100"/>
          <a:sy n="90" d="100"/>
        </p:scale>
        <p:origin x="-2310" y="-690"/>
      </p:cViewPr>
      <p:guideLst>
        <p:guide orient="horz" pos="2160"/>
        <p:guide orient="horz" pos="3657"/>
        <p:guide orient="horz" pos="119"/>
        <p:guide orient="horz" pos="572"/>
        <p:guide orient="horz" pos="799"/>
        <p:guide orient="horz" pos="1026"/>
        <p:guide orient="horz" pos="4201"/>
        <p:guide orient="horz" pos="3793"/>
        <p:guide orient="horz" pos="3521"/>
        <p:guide pos="2517"/>
        <p:guide pos="240"/>
        <p:guide pos="519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6" d="100"/>
          <a:sy n="126" d="100"/>
        </p:scale>
        <p:origin x="-489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Omaan verkkopankkiini</c:v>
                </c:pt>
                <c:pt idx="1">
                  <c:v>Lapseni/lasteni verkkopankkiin</c:v>
                </c:pt>
                <c:pt idx="2">
                  <c:v>Yrityksen verkkopankkiin</c:v>
                </c:pt>
                <c:pt idx="3">
                  <c:v>Yhdistyksen verkkopankkiin</c:v>
                </c:pt>
                <c:pt idx="4">
                  <c:v>Jonkun muun sukulaisen verkkopankkiin</c:v>
                </c:pt>
                <c:pt idx="5">
                  <c:v>Vanhempieni verkkopankkiin</c:v>
                </c:pt>
                <c:pt idx="6">
                  <c:v>Muuhun verkkopankkiin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3954432"/>
        <c:axId val="33994624"/>
      </c:barChart>
      <c:catAx>
        <c:axId val="3395443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339946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99462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3395443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0.14909162857349217"/>
          <c:w val="0.46517738407699039"/>
          <c:h val="0.752837317132933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Oletko koskaan luovuttanut omat verkkopankkitunnuksesi jollekin toiselle henkilölle edes hetkellisesti?</c:v>
                </c:pt>
                <c:pt idx="1">
                  <c:v>Kyllä</c:v>
                </c:pt>
                <c:pt idx="2">
                  <c:v>En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8</c:v>
                </c:pt>
                <c:pt idx="2">
                  <c:v>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3964928"/>
        <c:axId val="113989888"/>
      </c:barChart>
      <c:catAx>
        <c:axId val="11396492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13989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3989888"/>
        <c:scaling>
          <c:orientation val="minMax"/>
          <c:max val="100"/>
        </c:scaling>
        <c:delete val="1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crossAx val="11396492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0.10390879154345112"/>
          <c:w val="0.46517738407699039"/>
          <c:h val="0.793501973820901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Kenelle olet luovuttanut verkkopankkitunnuksiasi?</c:v>
                </c:pt>
                <c:pt idx="1">
                  <c:v>Perheen jäsenelle</c:v>
                </c:pt>
                <c:pt idx="2">
                  <c:v>Ystävälle</c:v>
                </c:pt>
                <c:pt idx="3">
                  <c:v>Muulle taholle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95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4042752"/>
        <c:axId val="114075520"/>
      </c:barChart>
      <c:catAx>
        <c:axId val="11404275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140755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407552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fi-FI"/>
          </a:p>
        </c:txPr>
        <c:crossAx val="1140427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Kyllä, yleensä aina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31</c:v>
                </c:pt>
                <c:pt idx="2">
                  <c:v>32</c:v>
                </c:pt>
                <c:pt idx="3">
                  <c:v>31</c:v>
                </c:pt>
                <c:pt idx="5">
                  <c:v>36</c:v>
                </c:pt>
                <c:pt idx="6">
                  <c:v>44</c:v>
                </c:pt>
                <c:pt idx="7">
                  <c:v>38</c:v>
                </c:pt>
                <c:pt idx="8">
                  <c:v>33</c:v>
                </c:pt>
                <c:pt idx="9">
                  <c:v>23</c:v>
                </c:pt>
                <c:pt idx="10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Joskus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20</c:v>
                </c:pt>
                <c:pt idx="2">
                  <c:v>18</c:v>
                </c:pt>
                <c:pt idx="3">
                  <c:v>22</c:v>
                </c:pt>
                <c:pt idx="5">
                  <c:v>25</c:v>
                </c:pt>
                <c:pt idx="6">
                  <c:v>22</c:v>
                </c:pt>
                <c:pt idx="7">
                  <c:v>19</c:v>
                </c:pt>
                <c:pt idx="8">
                  <c:v>21</c:v>
                </c:pt>
                <c:pt idx="9">
                  <c:v>17</c:v>
                </c:pt>
                <c:pt idx="10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koskaan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48</c:v>
                </c:pt>
                <c:pt idx="2">
                  <c:v>50</c:v>
                </c:pt>
                <c:pt idx="3">
                  <c:v>47</c:v>
                </c:pt>
                <c:pt idx="5">
                  <c:v>40</c:v>
                </c:pt>
                <c:pt idx="6">
                  <c:v>34</c:v>
                </c:pt>
                <c:pt idx="7">
                  <c:v>43</c:v>
                </c:pt>
                <c:pt idx="8">
                  <c:v>46</c:v>
                </c:pt>
                <c:pt idx="9">
                  <c:v>60</c:v>
                </c:pt>
                <c:pt idx="10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26795776"/>
        <c:axId val="126797312"/>
      </c:barChart>
      <c:catAx>
        <c:axId val="12679577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26797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679731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2679577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355"/>
          <c:y val="0.92443341520581035"/>
          <c:w val="0.46525470253718276"/>
          <c:h val="4.1276931551472412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Kyllä, erittäin helppo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44</c:v>
                </c:pt>
                <c:pt idx="2">
                  <c:v>48</c:v>
                </c:pt>
                <c:pt idx="3">
                  <c:v>41</c:v>
                </c:pt>
                <c:pt idx="5">
                  <c:v>51</c:v>
                </c:pt>
                <c:pt idx="6">
                  <c:v>51</c:v>
                </c:pt>
                <c:pt idx="7">
                  <c:v>44</c:v>
                </c:pt>
                <c:pt idx="8">
                  <c:v>40</c:v>
                </c:pt>
                <c:pt idx="9">
                  <c:v>39</c:v>
                </c:pt>
                <c:pt idx="10">
                  <c:v>42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Kyllä, melko helppo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47</c:v>
                </c:pt>
                <c:pt idx="2">
                  <c:v>44</c:v>
                </c:pt>
                <c:pt idx="3">
                  <c:v>51</c:v>
                </c:pt>
                <c:pt idx="5">
                  <c:v>47</c:v>
                </c:pt>
                <c:pt idx="6">
                  <c:v>43</c:v>
                </c:pt>
                <c:pt idx="7">
                  <c:v>47</c:v>
                </c:pt>
                <c:pt idx="8">
                  <c:v>52</c:v>
                </c:pt>
                <c:pt idx="9">
                  <c:v>50</c:v>
                </c:pt>
                <c:pt idx="10">
                  <c:v>45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muista sitä ulkoa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8</c:v>
                </c:pt>
                <c:pt idx="2">
                  <c:v>9</c:v>
                </c:pt>
                <c:pt idx="3">
                  <c:v>8</c:v>
                </c:pt>
                <c:pt idx="5">
                  <c:v>2</c:v>
                </c:pt>
                <c:pt idx="6">
                  <c:v>6</c:v>
                </c:pt>
                <c:pt idx="7">
                  <c:v>8</c:v>
                </c:pt>
                <c:pt idx="8">
                  <c:v>9</c:v>
                </c:pt>
                <c:pt idx="9">
                  <c:v>11</c:v>
                </c:pt>
                <c:pt idx="10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14019712"/>
        <c:axId val="114058368"/>
      </c:barChart>
      <c:catAx>
        <c:axId val="11401971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140583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405836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1401971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0389599737532866"/>
          <c:y val="0.92443341520581035"/>
          <c:w val="0.49719914698162726"/>
          <c:h val="4.1276931551472412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Erittäin tyytyväinen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42</c:v>
                </c:pt>
                <c:pt idx="2">
                  <c:v>46</c:v>
                </c:pt>
                <c:pt idx="3">
                  <c:v>39</c:v>
                </c:pt>
                <c:pt idx="5">
                  <c:v>49</c:v>
                </c:pt>
                <c:pt idx="6">
                  <c:v>44</c:v>
                </c:pt>
                <c:pt idx="7">
                  <c:v>43</c:v>
                </c:pt>
                <c:pt idx="8">
                  <c:v>40</c:v>
                </c:pt>
                <c:pt idx="9">
                  <c:v>38</c:v>
                </c:pt>
                <c:pt idx="10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46</c:v>
                </c:pt>
                <c:pt idx="2">
                  <c:v>44</c:v>
                </c:pt>
                <c:pt idx="3">
                  <c:v>48</c:v>
                </c:pt>
                <c:pt idx="5">
                  <c:v>46</c:v>
                </c:pt>
                <c:pt idx="6">
                  <c:v>45</c:v>
                </c:pt>
                <c:pt idx="7">
                  <c:v>45</c:v>
                </c:pt>
                <c:pt idx="8">
                  <c:v>44</c:v>
                </c:pt>
                <c:pt idx="9">
                  <c:v>49</c:v>
                </c:pt>
                <c:pt idx="10">
                  <c:v>48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9</c:v>
                </c:pt>
                <c:pt idx="2">
                  <c:v>8</c:v>
                </c:pt>
                <c:pt idx="3">
                  <c:v>10</c:v>
                </c:pt>
                <c:pt idx="5">
                  <c:v>4</c:v>
                </c:pt>
                <c:pt idx="6">
                  <c:v>9</c:v>
                </c:pt>
                <c:pt idx="7">
                  <c:v>9</c:v>
                </c:pt>
                <c:pt idx="8">
                  <c:v>13</c:v>
                </c:pt>
                <c:pt idx="9">
                  <c:v>10</c:v>
                </c:pt>
                <c:pt idx="10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1</c:v>
                </c:pt>
                <c:pt idx="3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1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Erittäin tyytymätön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2">
                  <c:v>1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33399680"/>
        <c:axId val="133401216"/>
      </c:barChart>
      <c:catAx>
        <c:axId val="13339968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334012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340121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3339968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972933070866178"/>
          <c:y val="0.92443341520581035"/>
          <c:w val="0.70027066929133852"/>
          <c:h val="4.0017446727280574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Erittäin hyvin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Luotettavaa</c:v>
                </c:pt>
                <c:pt idx="1">
                  <c:v>Helppo käyttää</c:v>
                </c:pt>
                <c:pt idx="2">
                  <c:v>Turvallista</c:v>
                </c:pt>
                <c:pt idx="3">
                  <c:v>Sopii moneen tunnistautumiseen</c:v>
                </c:pt>
                <c:pt idx="4">
                  <c:v>Kätevää</c:v>
                </c:pt>
                <c:pt idx="5">
                  <c:v>Nopeaa</c:v>
                </c:pt>
                <c:pt idx="6">
                  <c:v>Vaivatonta</c:v>
                </c:pt>
                <c:pt idx="7">
                  <c:v>Tunnukset helposti saatavilla</c:v>
                </c:pt>
                <c:pt idx="8">
                  <c:v>Aina saatavilla</c:v>
                </c:pt>
                <c:pt idx="9">
                  <c:v>Ainoa tunnistautumismahdollisuuteni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42</c:v>
                </c:pt>
                <c:pt idx="1">
                  <c:v>46</c:v>
                </c:pt>
                <c:pt idx="2">
                  <c:v>41</c:v>
                </c:pt>
                <c:pt idx="3">
                  <c:v>41</c:v>
                </c:pt>
                <c:pt idx="4">
                  <c:v>45</c:v>
                </c:pt>
                <c:pt idx="5">
                  <c:v>38</c:v>
                </c:pt>
                <c:pt idx="6">
                  <c:v>39</c:v>
                </c:pt>
                <c:pt idx="7">
                  <c:v>33</c:v>
                </c:pt>
                <c:pt idx="8">
                  <c:v>32</c:v>
                </c:pt>
                <c:pt idx="9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Luotettavaa</c:v>
                </c:pt>
                <c:pt idx="1">
                  <c:v>Helppo käyttää</c:v>
                </c:pt>
                <c:pt idx="2">
                  <c:v>Turvallista</c:v>
                </c:pt>
                <c:pt idx="3">
                  <c:v>Sopii moneen tunnistautumiseen</c:v>
                </c:pt>
                <c:pt idx="4">
                  <c:v>Kätevää</c:v>
                </c:pt>
                <c:pt idx="5">
                  <c:v>Nopeaa</c:v>
                </c:pt>
                <c:pt idx="6">
                  <c:v>Vaivatonta</c:v>
                </c:pt>
                <c:pt idx="7">
                  <c:v>Tunnukset helposti saatavilla</c:v>
                </c:pt>
                <c:pt idx="8">
                  <c:v>Aina saatavilla</c:v>
                </c:pt>
                <c:pt idx="9">
                  <c:v>Ainoa tunnistautumismahdollisuuteni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48</c:v>
                </c:pt>
                <c:pt idx="1">
                  <c:v>39</c:v>
                </c:pt>
                <c:pt idx="2">
                  <c:v>47</c:v>
                </c:pt>
                <c:pt idx="3">
                  <c:v>43</c:v>
                </c:pt>
                <c:pt idx="4">
                  <c:v>34</c:v>
                </c:pt>
                <c:pt idx="5">
                  <c:v>41</c:v>
                </c:pt>
                <c:pt idx="6">
                  <c:v>37</c:v>
                </c:pt>
                <c:pt idx="7">
                  <c:v>40</c:v>
                </c:pt>
                <c:pt idx="8">
                  <c:v>39</c:v>
                </c:pt>
                <c:pt idx="9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Luotettavaa</c:v>
                </c:pt>
                <c:pt idx="1">
                  <c:v>Helppo käyttää</c:v>
                </c:pt>
                <c:pt idx="2">
                  <c:v>Turvallista</c:v>
                </c:pt>
                <c:pt idx="3">
                  <c:v>Sopii moneen tunnistautumiseen</c:v>
                </c:pt>
                <c:pt idx="4">
                  <c:v>Kätevää</c:v>
                </c:pt>
                <c:pt idx="5">
                  <c:v>Nopeaa</c:v>
                </c:pt>
                <c:pt idx="6">
                  <c:v>Vaivatonta</c:v>
                </c:pt>
                <c:pt idx="7">
                  <c:v>Tunnukset helposti saatavilla</c:v>
                </c:pt>
                <c:pt idx="8">
                  <c:v>Aina saatavilla</c:v>
                </c:pt>
                <c:pt idx="9">
                  <c:v>Ainoa tunnistautumismahdollisuuteni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8</c:v>
                </c:pt>
                <c:pt idx="1">
                  <c:v>11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Luotettavaa</c:v>
                </c:pt>
                <c:pt idx="1">
                  <c:v>Helppo käyttää</c:v>
                </c:pt>
                <c:pt idx="2">
                  <c:v>Turvallista</c:v>
                </c:pt>
                <c:pt idx="3">
                  <c:v>Sopii moneen tunnistautumiseen</c:v>
                </c:pt>
                <c:pt idx="4">
                  <c:v>Kätevää</c:v>
                </c:pt>
                <c:pt idx="5">
                  <c:v>Nopeaa</c:v>
                </c:pt>
                <c:pt idx="6">
                  <c:v>Vaivatonta</c:v>
                </c:pt>
                <c:pt idx="7">
                  <c:v>Tunnukset helposti saatavilla</c:v>
                </c:pt>
                <c:pt idx="8">
                  <c:v>Aina saatavilla</c:v>
                </c:pt>
                <c:pt idx="9">
                  <c:v>Ainoa tunnistautumismahdollisuuteni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8</c:v>
                </c:pt>
                <c:pt idx="9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Erittäin huonosti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Luotettavaa</c:v>
                </c:pt>
                <c:pt idx="1">
                  <c:v>Helppo käyttää</c:v>
                </c:pt>
                <c:pt idx="2">
                  <c:v>Turvallista</c:v>
                </c:pt>
                <c:pt idx="3">
                  <c:v>Sopii moneen tunnistautumiseen</c:v>
                </c:pt>
                <c:pt idx="4">
                  <c:v>Kätevää</c:v>
                </c:pt>
                <c:pt idx="5">
                  <c:v>Nopeaa</c:v>
                </c:pt>
                <c:pt idx="6">
                  <c:v>Vaivatonta</c:v>
                </c:pt>
                <c:pt idx="7">
                  <c:v>Tunnukset helposti saatavilla</c:v>
                </c:pt>
                <c:pt idx="8">
                  <c:v>Aina saatavilla</c:v>
                </c:pt>
                <c:pt idx="9">
                  <c:v>Ainoa tunnistautumismahdollisuuteni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Luotettavaa</c:v>
                </c:pt>
                <c:pt idx="1">
                  <c:v>Helppo käyttää</c:v>
                </c:pt>
                <c:pt idx="2">
                  <c:v>Turvallista</c:v>
                </c:pt>
                <c:pt idx="3">
                  <c:v>Sopii moneen tunnistautumiseen</c:v>
                </c:pt>
                <c:pt idx="4">
                  <c:v>Kätevää</c:v>
                </c:pt>
                <c:pt idx="5">
                  <c:v>Nopeaa</c:v>
                </c:pt>
                <c:pt idx="6">
                  <c:v>Vaivatonta</c:v>
                </c:pt>
                <c:pt idx="7">
                  <c:v>Tunnukset helposti saatavilla</c:v>
                </c:pt>
                <c:pt idx="8">
                  <c:v>Aina saatavilla</c:v>
                </c:pt>
                <c:pt idx="9">
                  <c:v>Ainoa tunnistautumismahdollisuuteni</c:v>
                </c:pt>
              </c:strCache>
            </c:strRef>
          </c:cat>
          <c:val>
            <c:numRef>
              <c:f>Sheet1!$B$7:$K$7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13732608"/>
        <c:axId val="113734400"/>
      </c:barChart>
      <c:catAx>
        <c:axId val="11373260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137344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373440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1373260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972933070866172"/>
          <c:y val="0.92443341520581035"/>
          <c:w val="0.70027066929133852"/>
          <c:h val="4.0017446727280574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Erittäin tärkeänä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48</c:v>
                </c:pt>
                <c:pt idx="2">
                  <c:v>48</c:v>
                </c:pt>
                <c:pt idx="3">
                  <c:v>49</c:v>
                </c:pt>
                <c:pt idx="5">
                  <c:v>52</c:v>
                </c:pt>
                <c:pt idx="6">
                  <c:v>49</c:v>
                </c:pt>
                <c:pt idx="7">
                  <c:v>51</c:v>
                </c:pt>
                <c:pt idx="8">
                  <c:v>52</c:v>
                </c:pt>
                <c:pt idx="9">
                  <c:v>42</c:v>
                </c:pt>
                <c:pt idx="10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Melko tärkeänä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43</c:v>
                </c:pt>
                <c:pt idx="2">
                  <c:v>44</c:v>
                </c:pt>
                <c:pt idx="3">
                  <c:v>42</c:v>
                </c:pt>
                <c:pt idx="5">
                  <c:v>35</c:v>
                </c:pt>
                <c:pt idx="6">
                  <c:v>45</c:v>
                </c:pt>
                <c:pt idx="7">
                  <c:v>41</c:v>
                </c:pt>
                <c:pt idx="8">
                  <c:v>40</c:v>
                </c:pt>
                <c:pt idx="9">
                  <c:v>49</c:v>
                </c:pt>
                <c:pt idx="10">
                  <c:v>46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kovin tärkeänä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4</c:v>
                </c:pt>
                <c:pt idx="2">
                  <c:v>4</c:v>
                </c:pt>
                <c:pt idx="3">
                  <c:v>5</c:v>
                </c:pt>
                <c:pt idx="5">
                  <c:v>9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En lainkaan tärkeänä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3</c:v>
                </c:pt>
                <c:pt idx="2">
                  <c:v>3</c:v>
                </c:pt>
                <c:pt idx="3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26940672"/>
        <c:axId val="126942208"/>
      </c:barChart>
      <c:catAx>
        <c:axId val="12694067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269422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694220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2694067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972933070866183"/>
          <c:y val="0.92443341520581035"/>
          <c:w val="0.70027066929133852"/>
          <c:h val="4.0017446727280574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Erittäin tärkeää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63</c:v>
                </c:pt>
                <c:pt idx="2">
                  <c:v>65</c:v>
                </c:pt>
                <c:pt idx="3">
                  <c:v>61</c:v>
                </c:pt>
                <c:pt idx="5">
                  <c:v>57</c:v>
                </c:pt>
                <c:pt idx="6">
                  <c:v>73</c:v>
                </c:pt>
                <c:pt idx="7">
                  <c:v>67</c:v>
                </c:pt>
                <c:pt idx="8">
                  <c:v>63</c:v>
                </c:pt>
                <c:pt idx="9">
                  <c:v>57</c:v>
                </c:pt>
                <c:pt idx="10">
                  <c:v>59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Melko tärkeää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32</c:v>
                </c:pt>
                <c:pt idx="2">
                  <c:v>31</c:v>
                </c:pt>
                <c:pt idx="3">
                  <c:v>33</c:v>
                </c:pt>
                <c:pt idx="5">
                  <c:v>36</c:v>
                </c:pt>
                <c:pt idx="6">
                  <c:v>24</c:v>
                </c:pt>
                <c:pt idx="7">
                  <c:v>27</c:v>
                </c:pt>
                <c:pt idx="8">
                  <c:v>34</c:v>
                </c:pt>
                <c:pt idx="9">
                  <c:v>38</c:v>
                </c:pt>
                <c:pt idx="10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Ei kovin tärkeää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4</c:v>
                </c:pt>
                <c:pt idx="2">
                  <c:v>3</c:v>
                </c:pt>
                <c:pt idx="3">
                  <c:v>5</c:v>
                </c:pt>
                <c:pt idx="5">
                  <c:v>6</c:v>
                </c:pt>
                <c:pt idx="6">
                  <c:v>2</c:v>
                </c:pt>
                <c:pt idx="7">
                  <c:v>6</c:v>
                </c:pt>
                <c:pt idx="8">
                  <c:v>2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Ei lainkaan tärkeää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5">
                  <c:v>1</c:v>
                </c:pt>
                <c:pt idx="1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2">
                  <c:v>1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27006592"/>
        <c:axId val="127008128"/>
      </c:barChart>
      <c:catAx>
        <c:axId val="12700659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270081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700812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2700659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972933070866189"/>
          <c:y val="0.92443341520581035"/>
          <c:w val="0.70027066929133852"/>
          <c:h val="4.0017446727280574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Kasvaa merkittävästi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14</c:v>
                </c:pt>
                <c:pt idx="2">
                  <c:v>14</c:v>
                </c:pt>
                <c:pt idx="3">
                  <c:v>14</c:v>
                </c:pt>
                <c:pt idx="5">
                  <c:v>6</c:v>
                </c:pt>
                <c:pt idx="6">
                  <c:v>16</c:v>
                </c:pt>
                <c:pt idx="7">
                  <c:v>15</c:v>
                </c:pt>
                <c:pt idx="8">
                  <c:v>19</c:v>
                </c:pt>
                <c:pt idx="9">
                  <c:v>15</c:v>
                </c:pt>
                <c:pt idx="10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Kasvaa jonkin verran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48</c:v>
                </c:pt>
                <c:pt idx="2">
                  <c:v>46</c:v>
                </c:pt>
                <c:pt idx="3">
                  <c:v>50</c:v>
                </c:pt>
                <c:pt idx="5">
                  <c:v>49</c:v>
                </c:pt>
                <c:pt idx="6">
                  <c:v>38</c:v>
                </c:pt>
                <c:pt idx="7">
                  <c:v>44</c:v>
                </c:pt>
                <c:pt idx="8">
                  <c:v>51</c:v>
                </c:pt>
                <c:pt idx="9">
                  <c:v>52</c:v>
                </c:pt>
                <c:pt idx="10">
                  <c:v>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Pysyy nykyisellä tasolla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38</c:v>
                </c:pt>
                <c:pt idx="2">
                  <c:v>40</c:v>
                </c:pt>
                <c:pt idx="3">
                  <c:v>35</c:v>
                </c:pt>
                <c:pt idx="5">
                  <c:v>44</c:v>
                </c:pt>
                <c:pt idx="6">
                  <c:v>45</c:v>
                </c:pt>
                <c:pt idx="7">
                  <c:v>41</c:v>
                </c:pt>
                <c:pt idx="8">
                  <c:v>29</c:v>
                </c:pt>
                <c:pt idx="9">
                  <c:v>32</c:v>
                </c:pt>
                <c:pt idx="10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Vähenee jonkin verran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3">
                  <c:v>1</c:v>
                </c:pt>
                <c:pt idx="6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Vähenee merkittävästi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8108672"/>
        <c:axId val="158135040"/>
      </c:barChart>
      <c:catAx>
        <c:axId val="15810867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581350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813504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5810867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250710848643975"/>
          <c:y val="0.91534508721306262"/>
          <c:w val="0.74749289151356202"/>
          <c:h val="8.4654912786937903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46</c:v>
                </c:pt>
                <c:pt idx="2">
                  <c:v>50</c:v>
                </c:pt>
                <c:pt idx="3">
                  <c:v>43</c:v>
                </c:pt>
                <c:pt idx="5">
                  <c:v>41</c:v>
                </c:pt>
                <c:pt idx="6">
                  <c:v>50</c:v>
                </c:pt>
                <c:pt idx="7">
                  <c:v>47</c:v>
                </c:pt>
                <c:pt idx="8">
                  <c:v>53</c:v>
                </c:pt>
                <c:pt idx="9">
                  <c:v>45</c:v>
                </c:pt>
                <c:pt idx="10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42</c:v>
                </c:pt>
                <c:pt idx="2">
                  <c:v>37</c:v>
                </c:pt>
                <c:pt idx="3">
                  <c:v>48</c:v>
                </c:pt>
                <c:pt idx="5">
                  <c:v>45</c:v>
                </c:pt>
                <c:pt idx="6">
                  <c:v>35</c:v>
                </c:pt>
                <c:pt idx="7">
                  <c:v>45</c:v>
                </c:pt>
                <c:pt idx="8">
                  <c:v>37</c:v>
                </c:pt>
                <c:pt idx="9">
                  <c:v>45</c:v>
                </c:pt>
                <c:pt idx="10">
                  <c:v>46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11</c:v>
                </c:pt>
                <c:pt idx="2">
                  <c:v>13</c:v>
                </c:pt>
                <c:pt idx="3">
                  <c:v>10</c:v>
                </c:pt>
                <c:pt idx="5">
                  <c:v>13</c:v>
                </c:pt>
                <c:pt idx="6">
                  <c:v>15</c:v>
                </c:pt>
                <c:pt idx="7">
                  <c:v>7</c:v>
                </c:pt>
                <c:pt idx="8">
                  <c:v>10</c:v>
                </c:pt>
                <c:pt idx="9">
                  <c:v>11</c:v>
                </c:pt>
                <c:pt idx="10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8192768"/>
        <c:axId val="158194304"/>
      </c:barChart>
      <c:catAx>
        <c:axId val="15819276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581943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819430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581927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538"/>
          <c:y val="0.90171259522393665"/>
          <c:w val="0.46415955818022725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Päivittäin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12</c:v>
                </c:pt>
                <c:pt idx="2">
                  <c:v>12</c:v>
                </c:pt>
                <c:pt idx="3">
                  <c:v>13</c:v>
                </c:pt>
                <c:pt idx="5">
                  <c:v>5</c:v>
                </c:pt>
                <c:pt idx="6">
                  <c:v>12</c:v>
                </c:pt>
                <c:pt idx="7">
                  <c:v>11</c:v>
                </c:pt>
                <c:pt idx="8">
                  <c:v>12</c:v>
                </c:pt>
                <c:pt idx="9">
                  <c:v>15</c:v>
                </c:pt>
                <c:pt idx="10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Viikoittain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62</c:v>
                </c:pt>
                <c:pt idx="2">
                  <c:v>58</c:v>
                </c:pt>
                <c:pt idx="3">
                  <c:v>66</c:v>
                </c:pt>
                <c:pt idx="5">
                  <c:v>67</c:v>
                </c:pt>
                <c:pt idx="6">
                  <c:v>61</c:v>
                </c:pt>
                <c:pt idx="7">
                  <c:v>63</c:v>
                </c:pt>
                <c:pt idx="8">
                  <c:v>65</c:v>
                </c:pt>
                <c:pt idx="9">
                  <c:v>61</c:v>
                </c:pt>
                <c:pt idx="10">
                  <c:v>57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Muutaman kerran kuukaudessa</c:v>
                </c:pt>
              </c:strCache>
            </c:strRef>
          </c:tx>
          <c:spPr>
            <a:solidFill>
              <a:srgbClr val="01B2E5">
                <a:lumMod val="40000"/>
                <a:lumOff val="60000"/>
              </a:srgbClr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22</c:v>
                </c:pt>
                <c:pt idx="2">
                  <c:v>27</c:v>
                </c:pt>
                <c:pt idx="3">
                  <c:v>18</c:v>
                </c:pt>
                <c:pt idx="5">
                  <c:v>25</c:v>
                </c:pt>
                <c:pt idx="6">
                  <c:v>23</c:v>
                </c:pt>
                <c:pt idx="7">
                  <c:v>24</c:v>
                </c:pt>
                <c:pt idx="8">
                  <c:v>19</c:v>
                </c:pt>
                <c:pt idx="9">
                  <c:v>21</c:v>
                </c:pt>
                <c:pt idx="10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Noin kerran kuukaudessa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2</c:v>
                </c:pt>
                <c:pt idx="2">
                  <c:v>2</c:v>
                </c:pt>
                <c:pt idx="3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Muutaman kerran vuodessa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10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Harvemmin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6">
                  <c:v>1</c:v>
                </c:pt>
                <c:pt idx="8">
                  <c:v>1</c:v>
                </c:pt>
                <c:pt idx="10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En käytä lainkaan</c:v>
                </c:pt>
              </c:strCache>
            </c:strRef>
          </c:tx>
          <c:spPr>
            <a:solidFill>
              <a:srgbClr val="C15086">
                <a:lumMod val="5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Sheet1!$B$8:$L$8</c:f>
              <c:numCache>
                <c:formatCode>General</c:formatCode>
                <c:ptCount val="11"/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5939072"/>
        <c:axId val="35940608"/>
      </c:barChart>
      <c:catAx>
        <c:axId val="3593907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359406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94060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3593907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556266404199494"/>
          <c:y val="0.90171259522393932"/>
          <c:w val="0.75443733595800522"/>
          <c:h val="9.828740477605976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Pankki</c:v>
                </c:pt>
                <c:pt idx="1">
                  <c:v>Valtio</c:v>
                </c:pt>
                <c:pt idx="2">
                  <c:v>Poliisi</c:v>
                </c:pt>
                <c:pt idx="3">
                  <c:v>Teleoperaattori</c:v>
                </c:pt>
                <c:pt idx="4">
                  <c:v>Muu taho</c:v>
                </c:pt>
                <c:pt idx="5">
                  <c:v>En osaa sanoa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21</c:v>
                </c:pt>
                <c:pt idx="2">
                  <c:v>12</c:v>
                </c:pt>
                <c:pt idx="3">
                  <c:v>1</c:v>
                </c:pt>
                <c:pt idx="4">
                  <c:v>1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2622848"/>
        <c:axId val="162642176"/>
      </c:barChart>
      <c:catAx>
        <c:axId val="16262284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626421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264217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6262284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Täysin samaa mieltä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Verkkopankki on pääasiallisin tunnisteiden käyttökohteeni</c:v>
                </c:pt>
                <c:pt idx="1">
                  <c:v>Tuo merkittävää lisävarmuutta</c:v>
                </c:pt>
                <c:pt idx="2">
                  <c:v>Lisää luottamustani sähköiseen tunnistamiseen</c:v>
                </c:pt>
                <c:pt idx="3">
                  <c:v>Lisää merkittävästi turvallisuutta</c:v>
                </c:pt>
                <c:pt idx="4">
                  <c:v>Helppo asioida ongelmatilanteissa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54</c:v>
                </c:pt>
                <c:pt idx="1">
                  <c:v>32</c:v>
                </c:pt>
                <c:pt idx="2">
                  <c:v>31</c:v>
                </c:pt>
                <c:pt idx="3">
                  <c:v>25</c:v>
                </c:pt>
                <c:pt idx="4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Verkkopankki on pääasiallisin tunnisteiden käyttökohteeni</c:v>
                </c:pt>
                <c:pt idx="1">
                  <c:v>Tuo merkittävää lisävarmuutta</c:v>
                </c:pt>
                <c:pt idx="2">
                  <c:v>Lisää luottamustani sähköiseen tunnistamiseen</c:v>
                </c:pt>
                <c:pt idx="3">
                  <c:v>Lisää merkittävästi turvallisuutta</c:v>
                </c:pt>
                <c:pt idx="4">
                  <c:v>Helppo asioida ongelmatilanteissa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32</c:v>
                </c:pt>
                <c:pt idx="1">
                  <c:v>46</c:v>
                </c:pt>
                <c:pt idx="2">
                  <c:v>46</c:v>
                </c:pt>
                <c:pt idx="3">
                  <c:v>43</c:v>
                </c:pt>
                <c:pt idx="4">
                  <c:v>41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Verkkopankki on pääasiallisin tunnisteiden käyttökohteeni</c:v>
                </c:pt>
                <c:pt idx="1">
                  <c:v>Tuo merkittävää lisävarmuutta</c:v>
                </c:pt>
                <c:pt idx="2">
                  <c:v>Lisää luottamustani sähköiseen tunnistamiseen</c:v>
                </c:pt>
                <c:pt idx="3">
                  <c:v>Lisää merkittävästi turvallisuutta</c:v>
                </c:pt>
                <c:pt idx="4">
                  <c:v>Helppo asioida ongelmatilanteissa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9</c:v>
                </c:pt>
                <c:pt idx="1">
                  <c:v>16</c:v>
                </c:pt>
                <c:pt idx="2">
                  <c:v>16</c:v>
                </c:pt>
                <c:pt idx="3">
                  <c:v>22</c:v>
                </c:pt>
                <c:pt idx="4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Verkkopankki on pääasiallisin tunnisteiden käyttökohteeni</c:v>
                </c:pt>
                <c:pt idx="1">
                  <c:v>Tuo merkittävää lisävarmuutta</c:v>
                </c:pt>
                <c:pt idx="2">
                  <c:v>Lisää luottamustani sähköiseen tunnistamiseen</c:v>
                </c:pt>
                <c:pt idx="3">
                  <c:v>Lisää merkittävästi turvallisuutta</c:v>
                </c:pt>
                <c:pt idx="4">
                  <c:v>Helppo asioida ongelmatilanteissa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Täysin eri mieltä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Verkkopankki on pääasiallisin tunnisteiden käyttökohteeni</c:v>
                </c:pt>
                <c:pt idx="1">
                  <c:v>Tuo merkittävää lisävarmuutta</c:v>
                </c:pt>
                <c:pt idx="2">
                  <c:v>Lisää luottamustani sähköiseen tunnistamiseen</c:v>
                </c:pt>
                <c:pt idx="3">
                  <c:v>Lisää merkittävästi turvallisuutta</c:v>
                </c:pt>
                <c:pt idx="4">
                  <c:v>Helppo asioida ongelmatilanteissa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Verkkopankki on pääasiallisin tunnisteiden käyttökohteeni</c:v>
                </c:pt>
                <c:pt idx="1">
                  <c:v>Tuo merkittävää lisävarmuutta</c:v>
                </c:pt>
                <c:pt idx="2">
                  <c:v>Lisää luottamustani sähköiseen tunnistamiseen</c:v>
                </c:pt>
                <c:pt idx="3">
                  <c:v>Lisää merkittävästi turvallisuutta</c:v>
                </c:pt>
                <c:pt idx="4">
                  <c:v>Helppo asioida ongelmatilanteissa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3014528"/>
        <c:axId val="163016064"/>
      </c:barChart>
      <c:catAx>
        <c:axId val="16301452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630160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301606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6301452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972933070866178"/>
          <c:y val="0.92443341520581035"/>
          <c:w val="0.70027066929133852"/>
          <c:h val="4.0017446727280574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Erittäin kiinnostavaa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Yksi yhteinen kaikkien pankkien verkkopankkitunnus</c:v>
                </c:pt>
                <c:pt idx="1">
                  <c:v>Biometrinen, esim. sormenpää-tunnisteella</c:v>
                </c:pt>
                <c:pt idx="2">
                  <c:v>Nykyisen tavan korvaava laiteriippumaton
tunnistutuminen mobiililaitteella</c:v>
                </c:pt>
                <c:pt idx="3">
                  <c:v>Mobiilivarmenne</c:v>
                </c:pt>
                <c:pt idx="4">
                  <c:v>HST - tunnistaminen tunnistuskortilla ja kortinlukijan avulla</c:v>
                </c:pt>
                <c:pt idx="5">
                  <c:v>Facebook-tunnistutuminen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19</c:v>
                </c:pt>
                <c:pt idx="1">
                  <c:v>14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Yksi yhteinen kaikkien pankkien verkkopankkitunnus</c:v>
                </c:pt>
                <c:pt idx="1">
                  <c:v>Biometrinen, esim. sormenpää-tunnisteella</c:v>
                </c:pt>
                <c:pt idx="2">
                  <c:v>Nykyisen tavan korvaava laiteriippumaton
tunnistutuminen mobiililaitteella</c:v>
                </c:pt>
                <c:pt idx="3">
                  <c:v>Mobiilivarmenne</c:v>
                </c:pt>
                <c:pt idx="4">
                  <c:v>HST - tunnistaminen tunnistuskortilla ja kortinlukijan avulla</c:v>
                </c:pt>
                <c:pt idx="5">
                  <c:v>Facebook-tunnistutuminen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28</c:v>
                </c:pt>
                <c:pt idx="1">
                  <c:v>24</c:v>
                </c:pt>
                <c:pt idx="2">
                  <c:v>18</c:v>
                </c:pt>
                <c:pt idx="3">
                  <c:v>20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Yksi yhteinen kaikkien pankkien verkkopankkitunnus</c:v>
                </c:pt>
                <c:pt idx="1">
                  <c:v>Biometrinen, esim. sormenpää-tunnisteella</c:v>
                </c:pt>
                <c:pt idx="2">
                  <c:v>Nykyisen tavan korvaava laiteriippumaton
tunnistutuminen mobiililaitteella</c:v>
                </c:pt>
                <c:pt idx="3">
                  <c:v>Mobiilivarmenne</c:v>
                </c:pt>
                <c:pt idx="4">
                  <c:v>HST - tunnistaminen tunnistuskortilla ja kortinlukijan avulla</c:v>
                </c:pt>
                <c:pt idx="5">
                  <c:v>Facebook-tunnistutuminen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22</c:v>
                </c:pt>
                <c:pt idx="1">
                  <c:v>20</c:v>
                </c:pt>
                <c:pt idx="2">
                  <c:v>27</c:v>
                </c:pt>
                <c:pt idx="3">
                  <c:v>26</c:v>
                </c:pt>
                <c:pt idx="4">
                  <c:v>22</c:v>
                </c:pt>
                <c:pt idx="5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Yksi yhteinen kaikkien pankkien verkkopankkitunnus</c:v>
                </c:pt>
                <c:pt idx="1">
                  <c:v>Biometrinen, esim. sormenpää-tunnisteella</c:v>
                </c:pt>
                <c:pt idx="2">
                  <c:v>Nykyisen tavan korvaava laiteriippumaton
tunnistutuminen mobiililaitteella</c:v>
                </c:pt>
                <c:pt idx="3">
                  <c:v>Mobiilivarmenne</c:v>
                </c:pt>
                <c:pt idx="4">
                  <c:v>HST - tunnistaminen tunnistuskortilla ja kortinlukijan avulla</c:v>
                </c:pt>
                <c:pt idx="5">
                  <c:v>Facebook-tunnistutuminen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9</c:v>
                </c:pt>
                <c:pt idx="1">
                  <c:v>14</c:v>
                </c:pt>
                <c:pt idx="2">
                  <c:v>13</c:v>
                </c:pt>
                <c:pt idx="3">
                  <c:v>15</c:v>
                </c:pt>
                <c:pt idx="4">
                  <c:v>15</c:v>
                </c:pt>
                <c:pt idx="5">
                  <c:v>18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Ei lainkaan kiinnostavaa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Yksi yhteinen kaikkien pankkien verkkopankkitunnus</c:v>
                </c:pt>
                <c:pt idx="1">
                  <c:v>Biometrinen, esim. sormenpää-tunnisteella</c:v>
                </c:pt>
                <c:pt idx="2">
                  <c:v>Nykyisen tavan korvaava laiteriippumaton
tunnistutuminen mobiililaitteella</c:v>
                </c:pt>
                <c:pt idx="3">
                  <c:v>Mobiilivarmenne</c:v>
                </c:pt>
                <c:pt idx="4">
                  <c:v>HST - tunnistaminen tunnistuskortilla ja kortinlukijan avulla</c:v>
                </c:pt>
                <c:pt idx="5">
                  <c:v>Facebook-tunnistutuminen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13</c:v>
                </c:pt>
                <c:pt idx="3">
                  <c:v>12</c:v>
                </c:pt>
                <c:pt idx="4">
                  <c:v>23</c:v>
                </c:pt>
                <c:pt idx="5">
                  <c:v>46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Yksi yhteinen kaikkien pankkien verkkopankkitunnus</c:v>
                </c:pt>
                <c:pt idx="1">
                  <c:v>Biometrinen, esim. sormenpää-tunnisteella</c:v>
                </c:pt>
                <c:pt idx="2">
                  <c:v>Nykyisen tavan korvaava laiteriippumaton
tunnistutuminen mobiililaitteella</c:v>
                </c:pt>
                <c:pt idx="3">
                  <c:v>Mobiilivarmenne</c:v>
                </c:pt>
                <c:pt idx="4">
                  <c:v>HST - tunnistaminen tunnistuskortilla ja kortinlukijan avulla</c:v>
                </c:pt>
                <c:pt idx="5">
                  <c:v>Facebook-tunnistutuminen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>
                  <c:v>9</c:v>
                </c:pt>
                <c:pt idx="1">
                  <c:v>11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74237184"/>
        <c:axId val="174238720"/>
      </c:barChart>
      <c:catAx>
        <c:axId val="17423718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742387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423872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742371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972933070866183"/>
          <c:y val="0.92443341520581035"/>
          <c:w val="0.70027066929133852"/>
          <c:h val="4.0017446727280574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14</c:v>
                </c:pt>
                <c:pt idx="2">
                  <c:v>12</c:v>
                </c:pt>
                <c:pt idx="3">
                  <c:v>16</c:v>
                </c:pt>
                <c:pt idx="5">
                  <c:v>2</c:v>
                </c:pt>
                <c:pt idx="6">
                  <c:v>17</c:v>
                </c:pt>
                <c:pt idx="7">
                  <c:v>14</c:v>
                </c:pt>
                <c:pt idx="8">
                  <c:v>14</c:v>
                </c:pt>
                <c:pt idx="9">
                  <c:v>16</c:v>
                </c:pt>
                <c:pt idx="10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69</c:v>
                </c:pt>
                <c:pt idx="2">
                  <c:v>73</c:v>
                </c:pt>
                <c:pt idx="3">
                  <c:v>64</c:v>
                </c:pt>
                <c:pt idx="5">
                  <c:v>73</c:v>
                </c:pt>
                <c:pt idx="6">
                  <c:v>63</c:v>
                </c:pt>
                <c:pt idx="7">
                  <c:v>68</c:v>
                </c:pt>
                <c:pt idx="8">
                  <c:v>69</c:v>
                </c:pt>
                <c:pt idx="9">
                  <c:v>72</c:v>
                </c:pt>
                <c:pt idx="10">
                  <c:v>67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18</c:v>
                </c:pt>
                <c:pt idx="2">
                  <c:v>15</c:v>
                </c:pt>
                <c:pt idx="3">
                  <c:v>20</c:v>
                </c:pt>
                <c:pt idx="5">
                  <c:v>25</c:v>
                </c:pt>
                <c:pt idx="6">
                  <c:v>21</c:v>
                </c:pt>
                <c:pt idx="7">
                  <c:v>18</c:v>
                </c:pt>
                <c:pt idx="8">
                  <c:v>17</c:v>
                </c:pt>
                <c:pt idx="9">
                  <c:v>12</c:v>
                </c:pt>
                <c:pt idx="10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3080448"/>
        <c:axId val="163094528"/>
      </c:barChart>
      <c:catAx>
        <c:axId val="16308044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630945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309452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6308044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555"/>
          <c:y val="0.90171259522393632"/>
          <c:w val="0.46415955818022725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8</c:v>
                </c:pt>
                <c:pt idx="2">
                  <c:v>6</c:v>
                </c:pt>
                <c:pt idx="3">
                  <c:v>10</c:v>
                </c:pt>
                <c:pt idx="5">
                  <c:v>2</c:v>
                </c:pt>
                <c:pt idx="6">
                  <c:v>11</c:v>
                </c:pt>
                <c:pt idx="7">
                  <c:v>8</c:v>
                </c:pt>
                <c:pt idx="8">
                  <c:v>8</c:v>
                </c:pt>
                <c:pt idx="9">
                  <c:v>11</c:v>
                </c:pt>
                <c:pt idx="10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74</c:v>
                </c:pt>
                <c:pt idx="2">
                  <c:v>79</c:v>
                </c:pt>
                <c:pt idx="3">
                  <c:v>69</c:v>
                </c:pt>
                <c:pt idx="5">
                  <c:v>71</c:v>
                </c:pt>
                <c:pt idx="6">
                  <c:v>68</c:v>
                </c:pt>
                <c:pt idx="7">
                  <c:v>72</c:v>
                </c:pt>
                <c:pt idx="8">
                  <c:v>76</c:v>
                </c:pt>
                <c:pt idx="9">
                  <c:v>80</c:v>
                </c:pt>
                <c:pt idx="10">
                  <c:v>77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17</c:v>
                </c:pt>
                <c:pt idx="2">
                  <c:v>14</c:v>
                </c:pt>
                <c:pt idx="3">
                  <c:v>21</c:v>
                </c:pt>
                <c:pt idx="5">
                  <c:v>27</c:v>
                </c:pt>
                <c:pt idx="6">
                  <c:v>21</c:v>
                </c:pt>
                <c:pt idx="7">
                  <c:v>20</c:v>
                </c:pt>
                <c:pt idx="8">
                  <c:v>16</c:v>
                </c:pt>
                <c:pt idx="9">
                  <c:v>9</c:v>
                </c:pt>
                <c:pt idx="10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3312000"/>
        <c:axId val="163313536"/>
      </c:barChart>
      <c:catAx>
        <c:axId val="16331200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63313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331353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6331200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577"/>
          <c:y val="0.9017125952239361"/>
          <c:w val="0.46415955818022725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Kannettava tietokone tai pöytätietokone</c:v>
                </c:pt>
                <c:pt idx="1">
                  <c:v>Älypuhelin</c:v>
                </c:pt>
                <c:pt idx="2">
                  <c:v>Tablet-laite</c:v>
                </c:pt>
                <c:pt idx="3">
                  <c:v>En millään näistä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</c:v>
                </c:pt>
                <c:pt idx="1">
                  <c:v>29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4315392"/>
        <c:axId val="44318080"/>
      </c:barChart>
      <c:catAx>
        <c:axId val="4431539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443180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31808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4431539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Ladannut tabletille (n=195)</c:v>
                </c:pt>
                <c:pt idx="1">
                  <c:v>Harkinnut lataamista tabletille (n=59)</c:v>
                </c:pt>
                <c:pt idx="2">
                  <c:v>Ladannut älypuhelimeen (n=281)</c:v>
                </c:pt>
                <c:pt idx="3">
                  <c:v>Harkinnut lataamista älypuhelimeen ( n=44)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66</c:v>
                </c:pt>
                <c:pt idx="1">
                  <c:v>40</c:v>
                </c:pt>
                <c:pt idx="2">
                  <c:v>84</c:v>
                </c:pt>
                <c:pt idx="3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Ladannut tabletille (n=195)</c:v>
                </c:pt>
                <c:pt idx="1">
                  <c:v>Harkinnut lataamista tabletille (n=59)</c:v>
                </c:pt>
                <c:pt idx="2">
                  <c:v>Ladannut älypuhelimeen (n=281)</c:v>
                </c:pt>
                <c:pt idx="3">
                  <c:v>Harkinnut lataamista älypuhelimeen ( n=44)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</c:v>
                </c:pt>
                <c:pt idx="1">
                  <c:v>52</c:v>
                </c:pt>
                <c:pt idx="2">
                  <c:v>16</c:v>
                </c:pt>
                <c:pt idx="3">
                  <c:v>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Ladannut tabletille (n=195)</c:v>
                </c:pt>
                <c:pt idx="1">
                  <c:v>Harkinnut lataamista tabletille (n=59)</c:v>
                </c:pt>
                <c:pt idx="2">
                  <c:v>Ladannut älypuhelimeen (n=281)</c:v>
                </c:pt>
                <c:pt idx="3">
                  <c:v>Harkinnut lataamista älypuhelimeen ( n=44)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4640512"/>
        <c:axId val="44658688"/>
      </c:barChart>
      <c:catAx>
        <c:axId val="4464051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44658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65868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4464051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516"/>
          <c:y val="0.90171259522393687"/>
          <c:w val="0.46415955818022725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Verkkokauppaostosten maksamiseen pankkitililtäsi</c:v>
                </c:pt>
                <c:pt idx="1">
                  <c:v>Luottokortin maksuvarmennus, kuten esim.
Verified by Visa tai Mastercard Secure Code</c:v>
                </c:pt>
                <c:pt idx="2">
                  <c:v>Kela</c:v>
                </c:pt>
                <c:pt idx="3">
                  <c:v>Verottaja</c:v>
                </c:pt>
                <c:pt idx="4">
                  <c:v>Vakuutusyhtiön palvelut</c:v>
                </c:pt>
                <c:pt idx="5">
                  <c:v>Kuntien terveydenhuollon palvelut</c:v>
                </c:pt>
                <c:pt idx="6">
                  <c:v>Posti</c:v>
                </c:pt>
                <c:pt idx="7">
                  <c:v>Muut valtion palvelut</c:v>
                </c:pt>
                <c:pt idx="8">
                  <c:v>Trafi</c:v>
                </c:pt>
                <c:pt idx="9">
                  <c:v>Kuntien muut palvelut</c:v>
                </c:pt>
                <c:pt idx="10">
                  <c:v>Väestörekisterikeskus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44</c:v>
                </c:pt>
                <c:pt idx="1">
                  <c:v>25</c:v>
                </c:pt>
                <c:pt idx="2">
                  <c:v>22</c:v>
                </c:pt>
                <c:pt idx="3">
                  <c:v>15</c:v>
                </c:pt>
                <c:pt idx="4">
                  <c:v>15</c:v>
                </c:pt>
                <c:pt idx="5">
                  <c:v>10</c:v>
                </c:pt>
                <c:pt idx="6">
                  <c:v>9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Harvoin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Verkkokauppaostosten maksamiseen pankkitililtäsi</c:v>
                </c:pt>
                <c:pt idx="1">
                  <c:v>Luottokortin maksuvarmennus, kuten esim.
Verified by Visa tai Mastercard Secure Code</c:v>
                </c:pt>
                <c:pt idx="2">
                  <c:v>Kela</c:v>
                </c:pt>
                <c:pt idx="3">
                  <c:v>Verottaja</c:v>
                </c:pt>
                <c:pt idx="4">
                  <c:v>Vakuutusyhtiön palvelut</c:v>
                </c:pt>
                <c:pt idx="5">
                  <c:v>Kuntien terveydenhuollon palvelut</c:v>
                </c:pt>
                <c:pt idx="6">
                  <c:v>Posti</c:v>
                </c:pt>
                <c:pt idx="7">
                  <c:v>Muut valtion palvelut</c:v>
                </c:pt>
                <c:pt idx="8">
                  <c:v>Trafi</c:v>
                </c:pt>
                <c:pt idx="9">
                  <c:v>Kuntien muut palvelut</c:v>
                </c:pt>
                <c:pt idx="10">
                  <c:v>Väestörekisterikeskus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44</c:v>
                </c:pt>
                <c:pt idx="1">
                  <c:v>35</c:v>
                </c:pt>
                <c:pt idx="2">
                  <c:v>43</c:v>
                </c:pt>
                <c:pt idx="3">
                  <c:v>61</c:v>
                </c:pt>
                <c:pt idx="4">
                  <c:v>47</c:v>
                </c:pt>
                <c:pt idx="5">
                  <c:v>41</c:v>
                </c:pt>
                <c:pt idx="6">
                  <c:v>37</c:v>
                </c:pt>
                <c:pt idx="7">
                  <c:v>40</c:v>
                </c:pt>
                <c:pt idx="8">
                  <c:v>25</c:v>
                </c:pt>
                <c:pt idx="9">
                  <c:v>28</c:v>
                </c:pt>
                <c:pt idx="10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 koskaan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Verkkokauppaostosten maksamiseen pankkitililtäsi</c:v>
                </c:pt>
                <c:pt idx="1">
                  <c:v>Luottokortin maksuvarmennus, kuten esim.
Verified by Visa tai Mastercard Secure Code</c:v>
                </c:pt>
                <c:pt idx="2">
                  <c:v>Kela</c:v>
                </c:pt>
                <c:pt idx="3">
                  <c:v>Verottaja</c:v>
                </c:pt>
                <c:pt idx="4">
                  <c:v>Vakuutusyhtiön palvelut</c:v>
                </c:pt>
                <c:pt idx="5">
                  <c:v>Kuntien terveydenhuollon palvelut</c:v>
                </c:pt>
                <c:pt idx="6">
                  <c:v>Posti</c:v>
                </c:pt>
                <c:pt idx="7">
                  <c:v>Muut valtion palvelut</c:v>
                </c:pt>
                <c:pt idx="8">
                  <c:v>Trafi</c:v>
                </c:pt>
                <c:pt idx="9">
                  <c:v>Kuntien muut palvelut</c:v>
                </c:pt>
                <c:pt idx="10">
                  <c:v>Väestörekisterikeskus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12</c:v>
                </c:pt>
                <c:pt idx="1">
                  <c:v>40</c:v>
                </c:pt>
                <c:pt idx="2">
                  <c:v>36</c:v>
                </c:pt>
                <c:pt idx="3">
                  <c:v>24</c:v>
                </c:pt>
                <c:pt idx="4">
                  <c:v>38</c:v>
                </c:pt>
                <c:pt idx="5">
                  <c:v>49</c:v>
                </c:pt>
                <c:pt idx="6">
                  <c:v>54</c:v>
                </c:pt>
                <c:pt idx="7">
                  <c:v>56</c:v>
                </c:pt>
                <c:pt idx="8">
                  <c:v>71</c:v>
                </c:pt>
                <c:pt idx="9">
                  <c:v>68</c:v>
                </c:pt>
                <c:pt idx="10">
                  <c:v>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26778368"/>
        <c:axId val="126780160"/>
      </c:barChart>
      <c:catAx>
        <c:axId val="12677836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26780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678016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267783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505"/>
          <c:y val="0.90171259522393588"/>
          <c:w val="0.46420636482939631"/>
          <c:h val="6.3997751533342334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Päivittäin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Viikoittain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15</c:v>
                </c:pt>
                <c:pt idx="2">
                  <c:v>14</c:v>
                </c:pt>
                <c:pt idx="3">
                  <c:v>15</c:v>
                </c:pt>
                <c:pt idx="5">
                  <c:v>9</c:v>
                </c:pt>
                <c:pt idx="6">
                  <c:v>17</c:v>
                </c:pt>
                <c:pt idx="7">
                  <c:v>18</c:v>
                </c:pt>
                <c:pt idx="8">
                  <c:v>15</c:v>
                </c:pt>
                <c:pt idx="9">
                  <c:v>14</c:v>
                </c:pt>
                <c:pt idx="10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Muutaman kerran kuukaudessa</c:v>
                </c:pt>
              </c:strCache>
            </c:strRef>
          </c:tx>
          <c:spPr>
            <a:solidFill>
              <a:srgbClr val="01B2E5">
                <a:lumMod val="40000"/>
                <a:lumOff val="60000"/>
              </a:srgbClr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28</c:v>
                </c:pt>
                <c:pt idx="2">
                  <c:v>26</c:v>
                </c:pt>
                <c:pt idx="3">
                  <c:v>30</c:v>
                </c:pt>
                <c:pt idx="5">
                  <c:v>31</c:v>
                </c:pt>
                <c:pt idx="6">
                  <c:v>35</c:v>
                </c:pt>
                <c:pt idx="7">
                  <c:v>27</c:v>
                </c:pt>
                <c:pt idx="8">
                  <c:v>20</c:v>
                </c:pt>
                <c:pt idx="9">
                  <c:v>30</c:v>
                </c:pt>
                <c:pt idx="10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Noin kerran kuukaudessa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17</c:v>
                </c:pt>
                <c:pt idx="2">
                  <c:v>16</c:v>
                </c:pt>
                <c:pt idx="3">
                  <c:v>17</c:v>
                </c:pt>
                <c:pt idx="5">
                  <c:v>18</c:v>
                </c:pt>
                <c:pt idx="6">
                  <c:v>17</c:v>
                </c:pt>
                <c:pt idx="7">
                  <c:v>16</c:v>
                </c:pt>
                <c:pt idx="8">
                  <c:v>22</c:v>
                </c:pt>
                <c:pt idx="9">
                  <c:v>15</c:v>
                </c:pt>
                <c:pt idx="10">
                  <c:v>14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Muutaman kerran vuodessa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27</c:v>
                </c:pt>
                <c:pt idx="2">
                  <c:v>30</c:v>
                </c:pt>
                <c:pt idx="3">
                  <c:v>24</c:v>
                </c:pt>
                <c:pt idx="5">
                  <c:v>28</c:v>
                </c:pt>
                <c:pt idx="6">
                  <c:v>23</c:v>
                </c:pt>
                <c:pt idx="7">
                  <c:v>28</c:v>
                </c:pt>
                <c:pt idx="8">
                  <c:v>27</c:v>
                </c:pt>
                <c:pt idx="9">
                  <c:v>26</c:v>
                </c:pt>
                <c:pt idx="10">
                  <c:v>30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Harvemmin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9</c:v>
                </c:pt>
                <c:pt idx="2">
                  <c:v>9</c:v>
                </c:pt>
                <c:pt idx="3">
                  <c:v>9</c:v>
                </c:pt>
                <c:pt idx="5">
                  <c:v>11</c:v>
                </c:pt>
                <c:pt idx="6">
                  <c:v>5</c:v>
                </c:pt>
                <c:pt idx="7">
                  <c:v>8</c:v>
                </c:pt>
                <c:pt idx="8">
                  <c:v>10</c:v>
                </c:pt>
                <c:pt idx="9">
                  <c:v>9</c:v>
                </c:pt>
                <c:pt idx="10">
                  <c:v>11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En käytä lainkaan</c:v>
                </c:pt>
              </c:strCache>
            </c:strRef>
          </c:tx>
          <c:spPr>
            <a:solidFill>
              <a:srgbClr val="C15086">
                <a:lumMod val="5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Sheet1!$B$8:$L$8</c:f>
              <c:numCache>
                <c:formatCode>General</c:formatCode>
                <c:ptCount val="11"/>
                <c:pt idx="0">
                  <c:v>3</c:v>
                </c:pt>
                <c:pt idx="2">
                  <c:v>3</c:v>
                </c:pt>
                <c:pt idx="3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26572800"/>
        <c:axId val="126586880"/>
      </c:barChart>
      <c:catAx>
        <c:axId val="12657280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265868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658688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2657280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556266404199494"/>
          <c:y val="0.9017125952239391"/>
          <c:w val="0.75443733595800522"/>
          <c:h val="9.828740477605976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Palvelukohtaiset käyttäjätunnukset / salasanat</c:v>
                </c:pt>
                <c:pt idx="1">
                  <c:v>Sosiaalisen median (esim. Facebook) tunnukset</c:v>
                </c:pt>
                <c:pt idx="2">
                  <c:v>Mobiilivarmenne</c:v>
                </c:pt>
                <c:pt idx="3">
                  <c:v>Valtion HST-kortti</c:v>
                </c:pt>
                <c:pt idx="4">
                  <c:v>Muuta</c:v>
                </c:pt>
                <c:pt idx="5">
                  <c:v>En käytä mitään näistä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63</c:v>
                </c:pt>
                <c:pt idx="1">
                  <c:v>23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  <c:pt idx="5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33419776"/>
        <c:axId val="133422464"/>
      </c:barChart>
      <c:catAx>
        <c:axId val="13341977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33422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342246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3341977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En koe sitä tarpeelliseksi</c:v>
                </c:pt>
                <c:pt idx="1">
                  <c:v>En tiedä mikä mobiilivarmenne on</c:v>
                </c:pt>
                <c:pt idx="2">
                  <c:v>En tiedä miten hankkisin mobiilivarmenteen</c:v>
                </c:pt>
                <c:pt idx="3">
                  <c:v>Mobiilivarmenteen käyttöönotto on hankalaa</c:v>
                </c:pt>
                <c:pt idx="4">
                  <c:v>Operaattorini ei tarjoa mobiilivarmennetta</c:v>
                </c:pt>
                <c:pt idx="5">
                  <c:v>Muu syy</c:v>
                </c:pt>
                <c:pt idx="6">
                  <c:v>En osaa sanoa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46</c:v>
                </c:pt>
                <c:pt idx="1">
                  <c:v>29</c:v>
                </c:pt>
                <c:pt idx="2">
                  <c:v>11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57966336"/>
        <c:axId val="157969024"/>
      </c:barChart>
      <c:catAx>
        <c:axId val="15796633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579690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796902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5796633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Kyllä, usein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6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Kyllä, joskus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33</c:v>
                </c:pt>
                <c:pt idx="2">
                  <c:v>31</c:v>
                </c:pt>
                <c:pt idx="3">
                  <c:v>35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36</c:v>
                </c:pt>
                <c:pt idx="9">
                  <c:v>45</c:v>
                </c:pt>
                <c:pt idx="10">
                  <c:v>38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koskaan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64</c:v>
                </c:pt>
                <c:pt idx="2">
                  <c:v>65</c:v>
                </c:pt>
                <c:pt idx="3">
                  <c:v>63</c:v>
                </c:pt>
                <c:pt idx="5">
                  <c:v>77</c:v>
                </c:pt>
                <c:pt idx="6">
                  <c:v>72</c:v>
                </c:pt>
                <c:pt idx="7">
                  <c:v>68</c:v>
                </c:pt>
                <c:pt idx="8">
                  <c:v>63</c:v>
                </c:pt>
                <c:pt idx="9">
                  <c:v>50</c:v>
                </c:pt>
                <c:pt idx="10">
                  <c:v>58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En ole tunnistautunut verkkopankkitunnuksilla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1</c:v>
                </c:pt>
                <c:pt idx="2">
                  <c:v>1</c:v>
                </c:pt>
                <c:pt idx="9">
                  <c:v>1</c:v>
                </c:pt>
                <c:pt idx="10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Kaikki, n=986</c:v>
                </c:pt>
                <c:pt idx="1">
                  <c:v>SUKUPUOLI</c:v>
                </c:pt>
                <c:pt idx="2">
                  <c:v>Nainen, n=494</c:v>
                </c:pt>
                <c:pt idx="3">
                  <c:v>Mies, n=492</c:v>
                </c:pt>
                <c:pt idx="4">
                  <c:v>IKÄRYHMÄ</c:v>
                </c:pt>
                <c:pt idx="5">
                  <c:v>18-24 vuotta, n=119</c:v>
                </c:pt>
                <c:pt idx="6">
                  <c:v>25-34 vuotta, n=175</c:v>
                </c:pt>
                <c:pt idx="7">
                  <c:v>35-44 vuotta, n=167</c:v>
                </c:pt>
                <c:pt idx="8">
                  <c:v>45-54 vuotta, n=185</c:v>
                </c:pt>
                <c:pt idx="9">
                  <c:v>55-64 vuotta, n=191</c:v>
                </c:pt>
                <c:pt idx="10">
                  <c:v>65-74 vuotta, n=149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2</c:v>
                </c:pt>
                <c:pt idx="2">
                  <c:v>2</c:v>
                </c:pt>
                <c:pt idx="3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4821888"/>
        <c:axId val="44959232"/>
      </c:barChart>
      <c:catAx>
        <c:axId val="4482188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449592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95923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4482188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556266404199494"/>
          <c:y val="0.90171259522393887"/>
          <c:w val="0.75443733595800522"/>
          <c:h val="9.828740477605976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0.14563</cdr:x>
      <cdr:y>0.1933</cdr:y>
    </cdr:from>
    <cdr:to>
      <cdr:x>0.28738</cdr:x>
      <cdr:y>0.23195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1331639" y="1080467"/>
          <a:ext cx="1296144" cy="2160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100" dirty="0" smtClean="0"/>
            <a:t> 98%:lla käytössä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0.28738</cdr:x>
      <cdr:y>0.57978</cdr:y>
    </cdr:from>
    <cdr:to>
      <cdr:x>0.42913</cdr:x>
      <cdr:y>0.61842</cdr:y>
    </cdr:to>
    <cdr:sp macro="" textlink="">
      <cdr:nvSpPr>
        <cdr:cNvPr id="3" name="Tekstikehys 1"/>
        <cdr:cNvSpPr txBox="1"/>
      </cdr:nvSpPr>
      <cdr:spPr>
        <a:xfrm xmlns:a="http://schemas.openxmlformats.org/drawingml/2006/main">
          <a:off x="2627783" y="3240707"/>
          <a:ext cx="1296144" cy="2160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fi-FI" sz="1100" dirty="0" smtClean="0"/>
            <a:t> 43%:lla käytössä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0.28738</cdr:x>
      <cdr:y>0.38654</cdr:y>
    </cdr:from>
    <cdr:to>
      <cdr:x>0.42913</cdr:x>
      <cdr:y>0.42519</cdr:y>
    </cdr:to>
    <cdr:sp macro="" textlink="">
      <cdr:nvSpPr>
        <cdr:cNvPr id="4" name="Tekstikehys 1"/>
        <cdr:cNvSpPr txBox="1"/>
      </cdr:nvSpPr>
      <cdr:spPr>
        <a:xfrm xmlns:a="http://schemas.openxmlformats.org/drawingml/2006/main">
          <a:off x="2627783" y="2160587"/>
          <a:ext cx="1296144" cy="2160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fi-FI" sz="1100" dirty="0" smtClean="0"/>
            <a:t> 71%:lla käytössä</a:t>
          </a:r>
          <a:endParaRPr lang="fi-FI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436BB-4BDA-E548-B9D6-2E26363761C0}" type="datetime1">
              <a:rPr lang="fi-FI"/>
              <a:pPr/>
              <a:t>11.2.2016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13F1-66D4-7148-8BA3-D21D1538B95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9026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6B3D4-0EBC-FE4F-9A01-9FD400D2C6C7}" type="datetime1">
              <a:rPr lang="fi-FI"/>
              <a:pPr/>
              <a:t>11.2.2016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BEFDC-B6AE-5E4B-925E-95A1C650118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228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87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8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8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OTSIKKO</a:t>
            </a:r>
            <a:br>
              <a:rPr lang="fi-FI"/>
            </a:br>
            <a:r>
              <a:rPr lang="fi-FI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Paikka</a:t>
            </a:r>
          </a:p>
          <a:p>
            <a:r>
              <a:rPr lang="fi-FI"/>
              <a:t>Päivämäärä, aika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7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title</a:t>
            </a:r>
            <a:br>
              <a:rPr lang="fi-FI"/>
            </a:br>
            <a:r>
              <a:rPr lang="fi-FI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Name, title</a:t>
            </a:r>
          </a:p>
          <a:p>
            <a:r>
              <a:rPr lang="fi-FI"/>
              <a:t>Place</a:t>
            </a:r>
          </a:p>
          <a:p>
            <a:r>
              <a:rPr lang="fi-FI"/>
              <a:t>Date, time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K_ppt_majakka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79388" y="3009900"/>
            <a:ext cx="8785225" cy="9302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79388" y="195263"/>
            <a:ext cx="8785225" cy="27257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11" descr="tunnus 1_tom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6113" y="5029200"/>
            <a:ext cx="698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K_logo_tomi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6172200"/>
            <a:ext cx="3175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7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3500" y="32099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179388" y="190500"/>
            <a:ext cx="8785225" cy="936625"/>
          </a:xfrm>
          <a:prstGeom prst="rect">
            <a:avLst/>
          </a:prstGeom>
          <a:solidFill>
            <a:srgbClr val="A29B6C"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kern="0" dirty="0">
              <a:latin typeface="Tahom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3D43B-69A8-4B75-B0D9-6404A93A0F49}" type="datetimeFigureOut">
              <a:rPr lang="fi-FI" smtClean="0"/>
              <a:pPr/>
              <a:t>11.2.2016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C0F3C-6815-4AEA-97B0-0DA268EDA3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23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titel</a:t>
            </a:r>
            <a:br>
              <a:rPr lang="fi-FI"/>
            </a:br>
            <a:r>
              <a:rPr lang="fi-FI"/>
              <a:t>HÄR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Namn, titel</a:t>
            </a:r>
          </a:p>
          <a:p>
            <a:r>
              <a:rPr lang="fi-FI"/>
              <a:t>Plats</a:t>
            </a:r>
          </a:p>
          <a:p>
            <a:r>
              <a:rPr lang="fi-FI"/>
              <a:t>Datum, tid</a:t>
            </a:r>
          </a:p>
        </p:txBody>
      </p:sp>
      <p:sp>
        <p:nvSpPr>
          <p:cNvPr id="8" name="Suorakulmio 7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7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1339200"/>
            <a:ext cx="83820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23850" y="90000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xtBox 7"/>
          <p:cNvSpPr txBox="1"/>
          <p:nvPr/>
        </p:nvSpPr>
        <p:spPr>
          <a:xfrm>
            <a:off x="1043608" y="6459379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120417-C1C7-4801-8E1C-70EFB633E335}" type="slidenum">
              <a:rPr lang="fi-FI" sz="1000" b="1" i="0" smtClean="0">
                <a:solidFill>
                  <a:schemeClr val="accent1"/>
                </a:solidFill>
              </a:rPr>
              <a:pPr/>
              <a:t>‹#›</a:t>
            </a:fld>
            <a:endParaRPr lang="fi-FI" sz="1000" b="1" i="0" dirty="0">
              <a:solidFill>
                <a:schemeClr val="accent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82" y="6069505"/>
            <a:ext cx="419682" cy="576000"/>
          </a:xfrm>
          <a:prstGeom prst="rect">
            <a:avLst/>
          </a:prstGeom>
        </p:spPr>
      </p:pic>
      <p:pic>
        <p:nvPicPr>
          <p:cNvPr id="8" name="Kuva 7" descr="IRO_2_2013.jpg"/>
          <p:cNvPicPr>
            <a:picLocks noChangeAspect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>
          <a:xfrm>
            <a:off x="107504" y="6237312"/>
            <a:ext cx="698711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6" r:id="rId9"/>
    <p:sldLayoutId id="2147483670" r:id="rId10"/>
    <p:sldLayoutId id="2147483671" r:id="rId11"/>
    <p:sldLayoutId id="2147483672" r:id="rId12"/>
    <p:sldLayoutId id="2147483673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74" r:id="rId23"/>
    <p:sldLayoutId id="2147483677" r:id="rId24"/>
    <p:sldLayoutId id="2147483678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1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9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2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30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55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30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429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395AA8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842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5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Verkkopankin ja </a:t>
            </a:r>
            <a:r>
              <a:rPr lang="fi-FI" smtClean="0"/>
              <a:t>verkkopankkitunnusten käyttö 2015</a:t>
            </a:r>
            <a:endParaRPr lang="fi-FI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fi-FI" dirty="0" smtClean="0"/>
              <a:t>IRO </a:t>
            </a:r>
            <a:r>
              <a:rPr lang="fi-FI" dirty="0" err="1" smtClean="0"/>
              <a:t>Research</a:t>
            </a:r>
            <a:r>
              <a:rPr lang="fi-FI" dirty="0" smtClean="0"/>
              <a:t> Oy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</a:t>
            </a:r>
            <a:endParaRPr lang="fi-FI" sz="105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VERKKOPANKKITUNNUSTEN KÄYTTÖUSEUS TUNNISTAUTUMISEEN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usein käytät verkkopankkitunnuksia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tunnistautuaksesi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jonkin muun tahon kuin pankin palveluihin, kuten esimerkiksi vakuutusyhtiön, verottajan yms. palveluihin?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MUUT TUNNISTAUTUMISTAVAT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muita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tunnistautumistapoja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käytät asioidessasi verkkopalveluissa?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 (n=986)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MIKSI EI KÄYTÄ MOBIILIVARMENNETTA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syystä et käytä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mobiilivarmennetta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jotka eivät käytä </a:t>
            </a:r>
            <a:r>
              <a:rPr lang="fi-FI" sz="1050" dirty="0" err="1" smtClean="0"/>
              <a:t>mobiilivarmennetta</a:t>
            </a:r>
            <a:r>
              <a:rPr lang="fi-FI" sz="1050" dirty="0" smtClean="0"/>
              <a:t> (n=898)</a:t>
            </a:r>
            <a:endParaRPr lang="fi-FI" sz="1050" dirty="0"/>
          </a:p>
        </p:txBody>
      </p:sp>
      <p:sp>
        <p:nvSpPr>
          <p:cNvPr id="5" name="Kuvatekstipilvi 4"/>
          <p:cNvSpPr/>
          <p:nvPr/>
        </p:nvSpPr>
        <p:spPr>
          <a:xfrm>
            <a:off x="7092280" y="3861048"/>
            <a:ext cx="1540000" cy="1008112"/>
          </a:xfrm>
          <a:prstGeom prst="cloudCallout">
            <a:avLst>
              <a:gd name="adj1" fmla="val -66602"/>
              <a:gd name="adj2" fmla="val -642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Se maksaa</a:t>
            </a:r>
            <a:endParaRPr lang="fi-FI" sz="1200" dirty="0"/>
          </a:p>
        </p:txBody>
      </p:sp>
      <p:sp>
        <p:nvSpPr>
          <p:cNvPr id="6" name="Kuvatekstipilvi 5"/>
          <p:cNvSpPr/>
          <p:nvPr/>
        </p:nvSpPr>
        <p:spPr>
          <a:xfrm>
            <a:off x="5292080" y="4653136"/>
            <a:ext cx="1800200" cy="1008112"/>
          </a:xfrm>
          <a:prstGeom prst="cloudCallout">
            <a:avLst>
              <a:gd name="adj1" fmla="val -33797"/>
              <a:gd name="adj2" fmla="val -1143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Olen aloitteleva älypuhelimen käyttäjä</a:t>
            </a:r>
            <a:endParaRPr lang="fi-FI" sz="1200" dirty="0"/>
          </a:p>
        </p:txBody>
      </p:sp>
      <p:sp>
        <p:nvSpPr>
          <p:cNvPr id="9" name="Kuvatekstipilvi 8"/>
          <p:cNvSpPr/>
          <p:nvPr/>
        </p:nvSpPr>
        <p:spPr>
          <a:xfrm>
            <a:off x="6444208" y="2348880"/>
            <a:ext cx="2699792" cy="1008112"/>
          </a:xfrm>
          <a:prstGeom prst="cloudCallout">
            <a:avLst>
              <a:gd name="adj1" fmla="val -66602"/>
              <a:gd name="adj2" fmla="val -642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En luota </a:t>
            </a:r>
            <a:r>
              <a:rPr lang="fi-FI" sz="1200" dirty="0" err="1" smtClean="0"/>
              <a:t>mobiilivarmenteeseen</a:t>
            </a:r>
            <a:endParaRPr lang="fi-FI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</a:t>
            </a:r>
            <a:endParaRPr lang="fi-FI" sz="105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VERKKOPANKKITUNNUKSILLA TUNNISTAUMISESSA ONGELMIA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Oletko kokenut verkkopankkitunnuksilla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tunnistautuessa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teknisiä tai vastaavia ongelmia?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VERKKOPANKKITUNNUSTEN LUOVUTUS MUILLE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239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 (n=986)</a:t>
            </a:r>
            <a:endParaRPr lang="fi-FI" sz="105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" y="3498528"/>
          <a:ext cx="9144000" cy="281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23928" y="3498528"/>
            <a:ext cx="504056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jotka ovat luovuttaneet (n=81)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VERKKOPANKKITUNNUSTEN PITÄMINEN MUKANA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Pidätkö verkkopankkitunnuksiasi mukanasi?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</a:t>
            </a:r>
            <a:endParaRPr lang="fi-FI" sz="1050" dirty="0"/>
          </a:p>
        </p:txBody>
      </p:sp>
      <p:sp>
        <p:nvSpPr>
          <p:cNvPr id="6" name="Ellipsi 5"/>
          <p:cNvSpPr/>
          <p:nvPr/>
        </p:nvSpPr>
        <p:spPr>
          <a:xfrm>
            <a:off x="4742539" y="4096122"/>
            <a:ext cx="396000" cy="252000"/>
          </a:xfrm>
          <a:prstGeom prst="ellipse">
            <a:avLst/>
          </a:prstGeom>
          <a:noFill/>
          <a:ln w="1270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VERKKOPANKKITUNNUSTEN SALASANA / KÄYTTÄJÄTUNNUS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verkkopankkitunnusten pysyvä salasana / käyttäjätunnus mielestäsi helppo muistaa?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</a:t>
            </a:r>
            <a:endParaRPr lang="fi-FI" sz="1050" dirty="0"/>
          </a:p>
        </p:txBody>
      </p:sp>
      <p:sp>
        <p:nvSpPr>
          <p:cNvPr id="6" name="Tekstikehys 5"/>
          <p:cNvSpPr txBox="1"/>
          <p:nvPr/>
        </p:nvSpPr>
        <p:spPr>
          <a:xfrm>
            <a:off x="8092951" y="1365359"/>
            <a:ext cx="900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i="1" dirty="0" smtClean="0"/>
              <a:t>Keskiarvo</a:t>
            </a:r>
            <a:endParaRPr lang="fi-FI" sz="1050" i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TYYTYVÄISYYS VERKKOPANKKITUNNISTAUTUMISEEN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tyytyväinen olet nykyiseen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verkkopankkitunnistautumiseen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10" name="Taulukko 9"/>
          <p:cNvGraphicFramePr>
            <a:graphicFrameLocks noGrp="1"/>
          </p:cNvGraphicFramePr>
          <p:nvPr/>
        </p:nvGraphicFramePr>
        <p:xfrm>
          <a:off x="8243888" y="1619274"/>
          <a:ext cx="609600" cy="4402113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818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816">
                <a:tc>
                  <a:txBody>
                    <a:bodyPr/>
                    <a:lstStyle/>
                    <a:p>
                      <a:pPr algn="ctr" fontAlgn="ctr"/>
                      <a:endParaRPr lang="fi-FI" sz="1100" b="0" i="1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8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8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816">
                <a:tc>
                  <a:txBody>
                    <a:bodyPr/>
                    <a:lstStyle/>
                    <a:p>
                      <a:pPr algn="ctr" fontAlgn="ctr"/>
                      <a:endParaRPr lang="fi-FI" sz="1100" b="0" i="1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81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1" u="none" strike="noStrike">
                          <a:latin typeface="Arial"/>
                        </a:rPr>
                        <a:t>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81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1" u="none" strike="noStrike"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81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1" u="none" strike="noStrike"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19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1" u="none" strike="noStrike"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19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1" u="none" strike="noStrike"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19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1" u="none" strike="noStrike" dirty="0"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TUNNISTAUTUMISTA KUVAAVAT OMINAISUUDET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hyvin seuraavat ominaisuudet sopivat mielestäsi verkkopankkitunnusten avulla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tunnistautumiseen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 (n=986)</a:t>
            </a:r>
            <a:endParaRPr lang="fi-FI" sz="1050" dirty="0"/>
          </a:p>
        </p:txBody>
      </p:sp>
      <p:sp>
        <p:nvSpPr>
          <p:cNvPr id="6" name="Tekstikehys 5"/>
          <p:cNvSpPr txBox="1"/>
          <p:nvPr/>
        </p:nvSpPr>
        <p:spPr>
          <a:xfrm>
            <a:off x="8092951" y="1365359"/>
            <a:ext cx="900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i="1" dirty="0" smtClean="0"/>
              <a:t>Keskiarvo</a:t>
            </a:r>
            <a:endParaRPr lang="fi-FI" sz="1050" i="1" dirty="0"/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8243888" y="1636912"/>
          <a:ext cx="609600" cy="43844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43844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44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44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44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44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4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1" u="none" strike="noStrike"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4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1" u="none" strike="noStrike"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4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1" u="none" strike="noStrike"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4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1" u="none" strike="noStrike">
                          <a:latin typeface="Arial"/>
                        </a:rPr>
                        <a:t>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4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1" u="none" strike="noStrike" dirty="0">
                          <a:latin typeface="Arial"/>
                        </a:rPr>
                        <a:t>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i-FI" sz="1100" u="sng" dirty="0" smtClean="0"/>
              <a:t>18-24v</a:t>
            </a:r>
            <a:r>
              <a:rPr lang="fi-FI" sz="1100" dirty="0" smtClean="0"/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fi-FI" sz="1100" dirty="0" smtClean="0"/>
              <a:t>Avainlukulistat tms.</a:t>
            </a:r>
            <a:r>
              <a:rPr lang="fi-FI" sz="1100" b="1" dirty="0" smtClean="0"/>
              <a:t> </a:t>
            </a:r>
            <a:endParaRPr lang="fi-FI" sz="1100" dirty="0" smtClean="0"/>
          </a:p>
          <a:p>
            <a:pPr>
              <a:buNone/>
            </a:pPr>
            <a:r>
              <a:rPr lang="fi-FI" sz="1100" u="sng" dirty="0" smtClean="0"/>
              <a:t>25-34v</a:t>
            </a:r>
            <a:r>
              <a:rPr lang="fi-FI" sz="1100" dirty="0" smtClean="0"/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fi-FI" sz="1100" dirty="0" smtClean="0"/>
              <a:t>En pidä tunnuksia mukanani</a:t>
            </a:r>
          </a:p>
          <a:p>
            <a:pPr lvl="0">
              <a:buFont typeface="Wingdings" pitchFamily="2" charset="2"/>
              <a:buChar char="Ø"/>
            </a:pPr>
            <a:r>
              <a:rPr lang="fi-FI" sz="1100" dirty="0" smtClean="0"/>
              <a:t>Hankala muistaa</a:t>
            </a:r>
          </a:p>
          <a:p>
            <a:pPr lvl="0">
              <a:buFont typeface="Wingdings" pitchFamily="2" charset="2"/>
              <a:buChar char="Ø"/>
            </a:pPr>
            <a:r>
              <a:rPr lang="fi-FI" sz="1100" dirty="0" smtClean="0"/>
              <a:t>Huonot salasanasysteemit 80-luvun </a:t>
            </a:r>
            <a:r>
              <a:rPr lang="fi-FI" sz="1100" dirty="0" err="1" smtClean="0"/>
              <a:t>mainframetietokoneille</a:t>
            </a:r>
            <a:r>
              <a:rPr lang="fi-FI" sz="1100" dirty="0" smtClean="0"/>
              <a:t>. Ei ihmisten muistettavaksi pitkiä </a:t>
            </a:r>
            <a:r>
              <a:rPr lang="fi-FI" sz="1100" dirty="0" err="1" smtClean="0"/>
              <a:t>numero+salasanalistoja</a:t>
            </a:r>
            <a:r>
              <a:rPr lang="fi-FI" sz="1100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fi-FI" sz="1100" dirty="0" smtClean="0"/>
              <a:t>Pitää muistaa ulkoa käyttäjätunnus / salasana, jotka ovat melkoisia tunnushirviöitä. Aivokapasiteettia kuluu turhaan tällaisen muistamiseen, kun muutenkin on paljon asioita muistettavana. </a:t>
            </a:r>
          </a:p>
          <a:p>
            <a:pPr>
              <a:buNone/>
            </a:pPr>
            <a:r>
              <a:rPr lang="fi-FI" sz="1100" u="sng" dirty="0" smtClean="0"/>
              <a:t>35-44v</a:t>
            </a:r>
            <a:endParaRPr lang="fi-FI" sz="1100" dirty="0" smtClean="0"/>
          </a:p>
          <a:p>
            <a:pPr lvl="0">
              <a:buFont typeface="Wingdings" pitchFamily="2" charset="2"/>
              <a:buChar char="Ø"/>
            </a:pPr>
            <a:r>
              <a:rPr lang="fi-FI" sz="1100" dirty="0" smtClean="0"/>
              <a:t>Ainainen kaivaminen lompakosta. </a:t>
            </a:r>
            <a:r>
              <a:rPr lang="fi-FI" sz="1100" dirty="0" err="1" smtClean="0"/>
              <a:t>Tarvii</a:t>
            </a:r>
            <a:r>
              <a:rPr lang="fi-FI" sz="1100" dirty="0" smtClean="0"/>
              <a:t> pitää huoli ettei pääse avainluvut loppumaan. Julkisella paikalla kirjautuminen työlästä kun pitää suojata.</a:t>
            </a:r>
          </a:p>
          <a:p>
            <a:pPr lvl="0">
              <a:buFont typeface="Wingdings" pitchFamily="2" charset="2"/>
              <a:buChar char="Ø"/>
            </a:pPr>
            <a:r>
              <a:rPr lang="fi-FI" sz="1100" dirty="0" smtClean="0"/>
              <a:t>Eivät aina käsillä.</a:t>
            </a:r>
          </a:p>
          <a:p>
            <a:pPr lvl="0">
              <a:buFont typeface="Wingdings" pitchFamily="2" charset="2"/>
              <a:buChar char="Ø"/>
            </a:pPr>
            <a:r>
              <a:rPr lang="fi-FI" sz="1100" dirty="0" smtClean="0"/>
              <a:t>Siinä tulee palveluista edestakaisin siirtyessä tarpeettomia askelia</a:t>
            </a:r>
          </a:p>
          <a:p>
            <a:pPr lvl="0">
              <a:buFont typeface="Wingdings" pitchFamily="2" charset="2"/>
              <a:buChar char="Ø"/>
            </a:pPr>
            <a:r>
              <a:rPr lang="fi-FI" sz="1100" dirty="0" smtClean="0"/>
              <a:t>Tunnuslukutaulukkojen kanssa </a:t>
            </a:r>
            <a:r>
              <a:rPr lang="fi-FI" sz="1100" dirty="0" err="1" smtClean="0"/>
              <a:t>räplääminen</a:t>
            </a:r>
            <a:r>
              <a:rPr lang="fi-FI" sz="1100" dirty="0" smtClean="0"/>
              <a:t> on turhauttavaa ja ärsyttävää. Vaikka turvallisuus kärsisi, käyttäisin mieluummin käyttäjänimeä ja salasanaa. Olen matikkahäiriöinen enkä todellakaan tykkää sotkea pitkien numeroketjujen kanssa. Jos minulle tarjota</a:t>
            </a:r>
          </a:p>
          <a:p>
            <a:pPr>
              <a:buNone/>
            </a:pPr>
            <a:r>
              <a:rPr lang="fi-FI" sz="1100" dirty="0" smtClean="0"/>
              <a:t> 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i-FI" u="sng" dirty="0" smtClean="0"/>
              <a:t>45-54v</a:t>
            </a: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En muista niitä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Paljon numeroita, ei opi ulkoa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err="1" smtClean="0"/>
              <a:t>Sählinki</a:t>
            </a:r>
            <a:r>
              <a:rPr lang="fi-FI" dirty="0" smtClean="0"/>
              <a:t> avainlukulistojen kanssa harmittaa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Turvallisuudesta epävarma</a:t>
            </a:r>
          </a:p>
          <a:p>
            <a:pPr>
              <a:buNone/>
            </a:pPr>
            <a:r>
              <a:rPr lang="fi-FI" dirty="0" smtClean="0"/>
              <a:t> </a:t>
            </a:r>
          </a:p>
          <a:p>
            <a:pPr>
              <a:buNone/>
            </a:pPr>
            <a:r>
              <a:rPr lang="fi-FI" u="sng" dirty="0" smtClean="0"/>
              <a:t>55-64v</a:t>
            </a: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Muisti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Niitä ei pitäisi käyttää muuhun kuin pankkiasioihin.</a:t>
            </a:r>
          </a:p>
          <a:p>
            <a:pPr>
              <a:buNone/>
            </a:pPr>
            <a:r>
              <a:rPr lang="fi-FI" dirty="0" smtClean="0"/>
              <a:t> </a:t>
            </a:r>
          </a:p>
          <a:p>
            <a:pPr>
              <a:buNone/>
            </a:pPr>
            <a:r>
              <a:rPr lang="fi-FI" u="sng" dirty="0" smtClean="0"/>
              <a:t>65-74v</a:t>
            </a: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Ei ole aina tunnukset mukana, toimintahäiriöitä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En aina hallitse sitä ikäni vuoksi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En muista ulkoa </a:t>
            </a:r>
            <a:r>
              <a:rPr lang="fi-FI" dirty="0" err="1" smtClean="0"/>
              <a:t>tunnuksia,siis</a:t>
            </a:r>
            <a:r>
              <a:rPr lang="fi-FI" dirty="0" smtClean="0"/>
              <a:t> ei yleensä mukana.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En osaa sanoa itään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Tarpeelliset tunnukset pidettävä mukana, vaihtuva tunnus paperilistalla.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Vaatii myös pankin tunnuslukutaulukon ja sen kuljettaminen kodin ulkopuolelle ei ole järkevää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Yritän käyttää verkkopankkitunnuksia mahdollisimman vähän.</a:t>
            </a:r>
          </a:p>
          <a:p>
            <a:pPr>
              <a:buNone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 </a:t>
            </a: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Mistä syystä verkkopankkitunnuksia on mielestäsi vaikea käyttää </a:t>
            </a:r>
            <a:r>
              <a:rPr lang="fi-FI" dirty="0" err="1" smtClean="0"/>
              <a:t>tunnistautumiseen</a:t>
            </a:r>
            <a:r>
              <a:rPr lang="fi-FI" dirty="0" smtClean="0"/>
              <a:t>? 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5112568"/>
          </a:xfrm>
        </p:spPr>
        <p:txBody>
          <a:bodyPr>
            <a:normAutofit/>
          </a:bodyPr>
          <a:lstStyle/>
          <a:p>
            <a:r>
              <a:rPr lang="fi-FI" sz="1900" noProof="0" dirty="0" smtClean="0"/>
              <a:t>Tutkimuksen tavoitteena oli selvittää suomalaisten verkkopankin ja verkkopankkitunnusten käyttöä:</a:t>
            </a:r>
          </a:p>
          <a:p>
            <a:pPr lvl="1"/>
            <a:r>
              <a:rPr lang="fi-FI" sz="1900" dirty="0" smtClean="0"/>
              <a:t>l</a:t>
            </a:r>
            <a:r>
              <a:rPr lang="fi-FI" sz="1900" noProof="0" dirty="0" err="1" smtClean="0"/>
              <a:t>aitteet</a:t>
            </a:r>
            <a:r>
              <a:rPr lang="fi-FI" sz="1900" noProof="0" dirty="0" smtClean="0"/>
              <a:t> joilla käyttää verkkopankkia</a:t>
            </a:r>
          </a:p>
          <a:p>
            <a:pPr lvl="1"/>
            <a:r>
              <a:rPr lang="fi-FI" sz="1900" dirty="0" err="1" smtClean="0"/>
              <a:t>t</a:t>
            </a:r>
            <a:r>
              <a:rPr lang="fi-FI" sz="1900" noProof="0" dirty="0" err="1" smtClean="0"/>
              <a:t>unnistautuminen</a:t>
            </a:r>
            <a:r>
              <a:rPr lang="fi-FI" sz="1900" noProof="0" dirty="0" smtClean="0"/>
              <a:t> eri palveluihin</a:t>
            </a:r>
          </a:p>
          <a:p>
            <a:pPr lvl="1"/>
            <a:r>
              <a:rPr lang="fi-FI" sz="1900" dirty="0" err="1" smtClean="0"/>
              <a:t>m</a:t>
            </a:r>
            <a:r>
              <a:rPr lang="fi-FI" sz="1900" noProof="0" dirty="0" err="1" smtClean="0"/>
              <a:t>obiilivarmenteen</a:t>
            </a:r>
            <a:r>
              <a:rPr lang="fi-FI" sz="1900" noProof="0" dirty="0" smtClean="0"/>
              <a:t> käyttö</a:t>
            </a:r>
          </a:p>
          <a:p>
            <a:pPr lvl="1"/>
            <a:r>
              <a:rPr lang="fi-FI" sz="1900" dirty="0" smtClean="0"/>
              <a:t>t</a:t>
            </a:r>
            <a:r>
              <a:rPr lang="fi-FI" sz="1900" noProof="0" dirty="0" err="1" smtClean="0"/>
              <a:t>yytyväisyys</a:t>
            </a:r>
            <a:r>
              <a:rPr lang="fi-FI" sz="1900" noProof="0" dirty="0" smtClean="0"/>
              <a:t> verkkopankkitunnusten käyttöön</a:t>
            </a:r>
          </a:p>
          <a:p>
            <a:pPr lvl="1"/>
            <a:r>
              <a:rPr lang="fi-FI" sz="1900" dirty="0" smtClean="0"/>
              <a:t>käyttö ja kehitys tulevaisuudessa</a:t>
            </a:r>
            <a:endParaRPr lang="fi-FI" sz="1900" noProof="0" dirty="0" smtClean="0"/>
          </a:p>
          <a:p>
            <a:r>
              <a:rPr lang="fi-FI" sz="1900" dirty="0" smtClean="0"/>
              <a:t>Tämän tutkimuksen on toteuttanut </a:t>
            </a:r>
            <a:r>
              <a:rPr lang="fi-FI" sz="1900" dirty="0" err="1" smtClean="0"/>
              <a:t>IROResearch</a:t>
            </a:r>
            <a:r>
              <a:rPr lang="fi-FI" sz="1900" dirty="0" smtClean="0"/>
              <a:t> Oy. Tutkimus tehtiin </a:t>
            </a:r>
            <a:r>
              <a:rPr lang="fi-FI" sz="1900" dirty="0" err="1" smtClean="0"/>
              <a:t>internetissä</a:t>
            </a:r>
            <a:r>
              <a:rPr lang="fi-FI" sz="1900" dirty="0" smtClean="0"/>
              <a:t> </a:t>
            </a:r>
            <a:r>
              <a:rPr lang="fi-FI" sz="1900" dirty="0" err="1" smtClean="0"/>
              <a:t>IRONetPanelissa</a:t>
            </a:r>
            <a:r>
              <a:rPr lang="fi-FI" sz="1900" dirty="0" smtClean="0"/>
              <a:t> 18.3.-26.3. ja vastaajia oli 1000, joten otos on valtakunnallisesti edustava.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prstClr val="white"/>
                </a:solidFill>
                <a:cs typeface="Arial" pitchFamily="34" charset="0"/>
              </a:rPr>
              <a:t>JOHDANTO 1/3</a:t>
            </a:r>
            <a:endParaRPr lang="fi-FI" sz="1600" b="1" i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</a:t>
            </a:r>
            <a:endParaRPr lang="fi-FI" sz="105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SÄHKÖISEN TUNNISTAUTUMISEN TÄRKEYS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tärkeänä pidät sähköisen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tunnistautumisen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mahdollisuutta eri palveluihin?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</a:t>
            </a:r>
            <a:endParaRPr lang="fi-FI" sz="105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ASIOIDEN HOIDON TÄRKEYS SÄHKÖISESTI TAI INTERNETISSÄ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tärkeänä pidät yleensä sähköistä tai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internetissä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tapahtuvaa asioiden hoitomahdollisuutta itsesi kannalta?</a:t>
            </a:r>
          </a:p>
        </p:txBody>
      </p:sp>
      <p:sp>
        <p:nvSpPr>
          <p:cNvPr id="6" name="Ellipsi 5"/>
          <p:cNvSpPr/>
          <p:nvPr/>
        </p:nvSpPr>
        <p:spPr>
          <a:xfrm>
            <a:off x="5330180" y="4096122"/>
            <a:ext cx="396000" cy="252000"/>
          </a:xfrm>
          <a:prstGeom prst="ellipse">
            <a:avLst/>
          </a:prstGeom>
          <a:noFill/>
          <a:ln w="1270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</a:t>
            </a:r>
            <a:endParaRPr lang="fi-FI" sz="105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SÄHKÖINEN ASIOINTI TULEVAISUUDESSA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uskot oman sähköisen asiointisi eri palvelujen osalta muuttuvan lähitulevaisuudessa?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</a:t>
            </a:r>
            <a:endParaRPr lang="fi-FI" sz="105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SÄHKÖISET TUNNISTEET VÄÄRISSÄ KÄSISSÄ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Pelkäätkö, että sähköiset tunnisteet voivat joutua vääriin käsiin?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SOPIVA TAHO SÄHKÖISEN TUNNISTEEN TARJOAJAKSI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taho olisi mielestäsi sopivin sähköisen tunnisteen tarjoaja?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 (n=986)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PANKIN MERKITYS SÄHKÖISEN TUNNISTEEN TARJOAJANA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pankki merkitsee sinulle sähköisen tunnisteen tarjoajana?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 (n=986)</a:t>
            </a:r>
            <a:endParaRPr lang="fi-FI" sz="1050" dirty="0"/>
          </a:p>
        </p:txBody>
      </p:sp>
      <p:sp>
        <p:nvSpPr>
          <p:cNvPr id="5" name="Tekstikehys 4"/>
          <p:cNvSpPr txBox="1"/>
          <p:nvPr/>
        </p:nvSpPr>
        <p:spPr>
          <a:xfrm>
            <a:off x="8092951" y="1365359"/>
            <a:ext cx="900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i="1" dirty="0" smtClean="0"/>
              <a:t>Keskiarvo</a:t>
            </a:r>
            <a:endParaRPr lang="fi-FI" sz="1050" i="1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8243888" y="1636912"/>
          <a:ext cx="609600" cy="4384475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87689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89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89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89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89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 dirty="0">
                          <a:latin typeface="Arial"/>
                        </a:rPr>
                        <a:t>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b="1" u="sng" dirty="0" smtClean="0"/>
              <a:t>18-24v.</a:t>
            </a:r>
          </a:p>
          <a:p>
            <a:pPr>
              <a:buFontTx/>
              <a:buChar char="-"/>
            </a:pPr>
            <a:r>
              <a:rPr lang="fi-FI" sz="1400" dirty="0" smtClean="0"/>
              <a:t>Ns. turhat sivut joissa ei henkilötietoja.</a:t>
            </a:r>
          </a:p>
          <a:p>
            <a:pPr>
              <a:buFontTx/>
              <a:buChar char="-"/>
            </a:pPr>
            <a:r>
              <a:rPr lang="fi-FI" sz="1400" dirty="0" smtClean="0"/>
              <a:t>Sosiaalisen median käyttäjätilit.</a:t>
            </a:r>
          </a:p>
          <a:p>
            <a:pPr>
              <a:buFontTx/>
              <a:buChar char="-"/>
            </a:pPr>
            <a:r>
              <a:rPr lang="fi-FI" sz="1400" dirty="0" smtClean="0"/>
              <a:t>Sähköposti, lääkäriajanvaraus netissä. Tärkeitä, mutta ei niin merkittäviä henkilökohtaisia asioita hoitaessa.</a:t>
            </a:r>
          </a:p>
          <a:p>
            <a:pPr>
              <a:buFontTx/>
              <a:buChar char="-"/>
            </a:pPr>
            <a:r>
              <a:rPr lang="fi-FI" sz="1400" dirty="0" smtClean="0"/>
              <a:t>Verkossa olevat viihteelliset ja maksuttomat palvelut, joiden avulla on vaikea tehdä vahinkoa alkuperäiselle omistajalle.</a:t>
            </a:r>
          </a:p>
          <a:p>
            <a:pPr>
              <a:buFontTx/>
              <a:buChar char="-"/>
            </a:pPr>
            <a:endParaRPr lang="fi-FI" sz="1600" dirty="0"/>
          </a:p>
          <a:p>
            <a:pPr marL="0" indent="0">
              <a:buNone/>
            </a:pPr>
            <a:r>
              <a:rPr lang="fi-FI" sz="1600" b="1" u="sng" dirty="0" smtClean="0"/>
              <a:t>25-34v.</a:t>
            </a:r>
          </a:p>
          <a:p>
            <a:pPr>
              <a:buFontTx/>
              <a:buChar char="-"/>
            </a:pPr>
            <a:r>
              <a:rPr lang="fi-FI" sz="1400" dirty="0" smtClean="0"/>
              <a:t>Joissa ei ole niin arkaluontoisia tietoja käyttäjästä.</a:t>
            </a:r>
          </a:p>
          <a:p>
            <a:pPr>
              <a:buFontTx/>
              <a:buChar char="-"/>
            </a:pPr>
            <a:r>
              <a:rPr lang="fi-FI" sz="1400" dirty="0" smtClean="0"/>
              <a:t>Keskustelupalstat tai muut </a:t>
            </a:r>
            <a:r>
              <a:rPr lang="fi-FI" sz="1400" dirty="0" err="1" smtClean="0"/>
              <a:t>höpöhöpö</a:t>
            </a:r>
            <a:r>
              <a:rPr lang="fi-FI" sz="1400" dirty="0" smtClean="0"/>
              <a:t> paikat. Luottamuksellisia tietoja ei vaihda eikä raha liiku.</a:t>
            </a:r>
          </a:p>
          <a:p>
            <a:pPr>
              <a:buFontTx/>
              <a:buChar char="-"/>
            </a:pPr>
            <a:r>
              <a:rPr lang="fi-FI" sz="1400" dirty="0" smtClean="0"/>
              <a:t>Kaikkeen pitäisi olla mahdollisimman vahva </a:t>
            </a:r>
            <a:r>
              <a:rPr lang="fi-FI" sz="1400" dirty="0" err="1" smtClean="0"/>
              <a:t>tunnistautuminen</a:t>
            </a:r>
            <a:r>
              <a:rPr lang="fi-FI" sz="1400" dirty="0" smtClean="0"/>
              <a:t>. Pienikin määrä rahaa pitkällä aikavälillä on paljon rahaa.</a:t>
            </a:r>
          </a:p>
          <a:p>
            <a:pPr>
              <a:buFontTx/>
              <a:buChar char="-"/>
            </a:pPr>
            <a:r>
              <a:rPr lang="fi-FI" sz="1400" dirty="0" smtClean="0"/>
              <a:t>Sellaisissa palveluissa, jotka ei sisällä arkaluontoista tietoa.</a:t>
            </a:r>
          </a:p>
          <a:p>
            <a:pPr>
              <a:buFontTx/>
              <a:buChar char="-"/>
            </a:pPr>
            <a:r>
              <a:rPr lang="fi-FI" sz="1400" dirty="0" smtClean="0"/>
              <a:t>Sosiaalisen median palvelut, keskustelufoorumit.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b="1" dirty="0" smtClean="0"/>
              <a:t>    </a:t>
            </a:r>
            <a:r>
              <a:rPr lang="fi-FI" sz="1800" b="1" dirty="0" smtClean="0"/>
              <a:t>Missä palveluissa tai minkä tyyppisissä palveluissa tarvitaan mielestäsi heikkoa </a:t>
            </a:r>
            <a:r>
              <a:rPr lang="fi-FI" sz="1800" b="1" dirty="0" err="1" smtClean="0"/>
              <a:t>tunnistautumista</a:t>
            </a:r>
            <a:r>
              <a:rPr lang="fi-FI" sz="2000" b="1" dirty="0" smtClean="0"/>
              <a:t>? </a:t>
            </a:r>
            <a:endParaRPr lang="fi-FI" sz="2000" b="1" dirty="0"/>
          </a:p>
        </p:txBody>
      </p:sp>
      <p:sp>
        <p:nvSpPr>
          <p:cNvPr id="4" name="Kuvatekstipilvi 3"/>
          <p:cNvSpPr/>
          <p:nvPr/>
        </p:nvSpPr>
        <p:spPr>
          <a:xfrm>
            <a:off x="5796136" y="4509120"/>
            <a:ext cx="2592288" cy="1728192"/>
          </a:xfrm>
          <a:prstGeom prst="cloudCallout">
            <a:avLst>
              <a:gd name="adj1" fmla="val -96992"/>
              <a:gd name="adj2" fmla="val 330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Kun ei olla rahan tai henkilötietojen kanssa tekemisissä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72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600" b="1" u="sng" dirty="0" smtClean="0"/>
              <a:t>35-44v.</a:t>
            </a:r>
          </a:p>
          <a:p>
            <a:pPr>
              <a:buFontTx/>
              <a:buChar char="-"/>
            </a:pPr>
            <a:r>
              <a:rPr lang="fi-FI" sz="1400" dirty="0" smtClean="0"/>
              <a:t>Erilaiset keskustelu- ja jäsenyysringit, joissa liikkuva tieto ei erityisen salassa pidettävää eikä raha liiku.</a:t>
            </a:r>
          </a:p>
          <a:p>
            <a:pPr>
              <a:buFontTx/>
              <a:buChar char="-"/>
            </a:pPr>
            <a:r>
              <a:rPr lang="fi-FI" sz="1400" dirty="0" smtClean="0"/>
              <a:t>Livejumppaan osallistuminen, majoitusvarauksen tekeminen jne.</a:t>
            </a:r>
          </a:p>
          <a:p>
            <a:pPr>
              <a:buFontTx/>
              <a:buChar char="-"/>
            </a:pPr>
            <a:r>
              <a:rPr lang="fi-FI" sz="1400" dirty="0" smtClean="0"/>
              <a:t>Palveluissa joihin ei liity maksamista tai taloudellisia riskejä. Identiteettivarkausriski täytyy huomioida.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b="1" u="sng" dirty="0" smtClean="0"/>
              <a:t>45-54v.</a:t>
            </a:r>
          </a:p>
          <a:p>
            <a:pPr>
              <a:buFontTx/>
              <a:buChar char="-"/>
            </a:pPr>
            <a:r>
              <a:rPr lang="fi-FI" sz="1400" dirty="0" smtClean="0"/>
              <a:t>Ajanvaraus lääkärille, ilmoittautuminen työväenopistoon.</a:t>
            </a:r>
          </a:p>
          <a:p>
            <a:pPr>
              <a:buFontTx/>
              <a:buChar char="-"/>
            </a:pPr>
            <a:r>
              <a:rPr lang="fi-FI" sz="1400" dirty="0" smtClean="0"/>
              <a:t>Ei sellaista olekaan.</a:t>
            </a:r>
          </a:p>
          <a:p>
            <a:pPr>
              <a:buFontTx/>
              <a:buChar char="-"/>
            </a:pPr>
            <a:r>
              <a:rPr lang="fi-FI" sz="1400" dirty="0" smtClean="0"/>
              <a:t>Esim. Ruokakerhon nettisivuille kirjautumisessa tms. ”jäsenyyksissä”.</a:t>
            </a:r>
          </a:p>
          <a:p>
            <a:pPr>
              <a:buFontTx/>
              <a:buChar char="-"/>
            </a:pPr>
            <a:r>
              <a:rPr lang="fi-FI" sz="1400" dirty="0" smtClean="0"/>
              <a:t>Palveluissa, joissa ei liiku raha eikä tarvita </a:t>
            </a:r>
            <a:r>
              <a:rPr lang="fi-FI" sz="1400" dirty="0" err="1" smtClean="0"/>
              <a:t>sos</a:t>
            </a:r>
            <a:r>
              <a:rPr lang="fi-FI" sz="1400" dirty="0" smtClean="0"/>
              <a:t> turva tunnusta, </a:t>
            </a:r>
            <a:r>
              <a:rPr lang="fi-FI" sz="1400" dirty="0" err="1" smtClean="0"/>
              <a:t>esim</a:t>
            </a:r>
            <a:r>
              <a:rPr lang="fi-FI" sz="1400" dirty="0" smtClean="0"/>
              <a:t> </a:t>
            </a:r>
            <a:r>
              <a:rPr lang="fi-FI" sz="1400" dirty="0" err="1" smtClean="0"/>
              <a:t>ruutu.fi</a:t>
            </a:r>
            <a:r>
              <a:rPr lang="fi-FI" sz="1400" dirty="0" smtClean="0"/>
              <a:t> ja </a:t>
            </a:r>
            <a:r>
              <a:rPr lang="fi-FI" sz="1400" dirty="0" err="1" smtClean="0"/>
              <a:t>fonectan</a:t>
            </a:r>
            <a:r>
              <a:rPr lang="fi-FI" sz="1400" dirty="0" smtClean="0"/>
              <a:t> ilmaispalvelut.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b="1" u="sng" dirty="0" smtClean="0"/>
              <a:t>55-64v.</a:t>
            </a:r>
          </a:p>
          <a:p>
            <a:pPr>
              <a:buFontTx/>
              <a:buChar char="-"/>
            </a:pPr>
            <a:r>
              <a:rPr lang="fi-FI" sz="1400" dirty="0" smtClean="0"/>
              <a:t>Ei missään.</a:t>
            </a:r>
          </a:p>
          <a:p>
            <a:pPr>
              <a:buFontTx/>
              <a:buChar char="-"/>
            </a:pPr>
            <a:r>
              <a:rPr lang="fi-FI" sz="1400" dirty="0" smtClean="0"/>
              <a:t>Palvelut, joissa ei ole kysymyksessä rahat ja terveys.</a:t>
            </a:r>
          </a:p>
          <a:p>
            <a:pPr>
              <a:buFontTx/>
              <a:buChar char="-"/>
            </a:pPr>
            <a:r>
              <a:rPr lang="fi-FI" sz="1400" dirty="0" smtClean="0"/>
              <a:t>Pikkuostos tai luottokortilla ostaminen.</a:t>
            </a:r>
          </a:p>
          <a:p>
            <a:pPr>
              <a:buFontTx/>
              <a:buChar char="-"/>
            </a:pPr>
            <a:r>
              <a:rPr lang="fi-FI" sz="1400" dirty="0" err="1" smtClean="0"/>
              <a:t>Somessa</a:t>
            </a:r>
            <a:r>
              <a:rPr lang="fi-FI" sz="1400" dirty="0" smtClean="0"/>
              <a:t>, hömppäjutuissa.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b="1" u="sng" dirty="0" smtClean="0"/>
              <a:t>65-74v.</a:t>
            </a:r>
          </a:p>
          <a:p>
            <a:pPr>
              <a:buFontTx/>
              <a:buChar char="-"/>
            </a:pPr>
            <a:r>
              <a:rPr lang="fi-FI" sz="1400" dirty="0" smtClean="0"/>
              <a:t>Kaikenlaiset hupisivustot.</a:t>
            </a:r>
          </a:p>
          <a:p>
            <a:pPr>
              <a:buFontTx/>
              <a:buChar char="-"/>
            </a:pPr>
            <a:r>
              <a:rPr lang="fi-FI" sz="1400" dirty="0" smtClean="0"/>
              <a:t>Kaikessa pitäisi tarvita vahvaa </a:t>
            </a:r>
            <a:r>
              <a:rPr lang="fi-FI" sz="1400" dirty="0" err="1" smtClean="0"/>
              <a:t>tunnistautumista</a:t>
            </a:r>
            <a:r>
              <a:rPr lang="fi-FI" sz="1400" dirty="0" smtClean="0"/>
              <a:t>.</a:t>
            </a:r>
          </a:p>
          <a:p>
            <a:pPr>
              <a:buFontTx/>
              <a:buChar char="-"/>
            </a:pPr>
            <a:r>
              <a:rPr lang="fi-FI" sz="1400" dirty="0" smtClean="0"/>
              <a:t>Muut palvelut kuten </a:t>
            </a:r>
            <a:r>
              <a:rPr lang="fi-FI" sz="1400" dirty="0" err="1" smtClean="0"/>
              <a:t>online</a:t>
            </a:r>
            <a:r>
              <a:rPr lang="fi-FI" sz="1400" dirty="0" smtClean="0"/>
              <a:t> lehti jne.</a:t>
            </a:r>
          </a:p>
          <a:p>
            <a:pPr>
              <a:buFontTx/>
              <a:buChar char="-"/>
            </a:pPr>
            <a:endParaRPr lang="fi-FI" sz="1600" dirty="0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</p:spPr>
        <p:txBody>
          <a:bodyPr>
            <a:normAutofit/>
          </a:bodyPr>
          <a:lstStyle/>
          <a:p>
            <a:r>
              <a:rPr lang="fi-FI" sz="2000" b="1" dirty="0" smtClean="0"/>
              <a:t>    </a:t>
            </a:r>
            <a:r>
              <a:rPr lang="fi-FI" sz="1800" b="1" dirty="0" smtClean="0"/>
              <a:t>Missä palveluissa tai minkä tyyppisissä palveluissa tarvitaan mielestäsi heikkoa </a:t>
            </a:r>
            <a:r>
              <a:rPr lang="fi-FI" sz="1800" b="1" dirty="0" err="1" smtClean="0"/>
              <a:t>tunnistautumista</a:t>
            </a:r>
            <a:r>
              <a:rPr lang="fi-FI" sz="2000" b="1" dirty="0" smtClean="0"/>
              <a:t>? 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7620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MUIDEN SÄHKÖISTEN TUNNISTEIDEN KIINNOSTAVUUS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kiinnostavilta seuraavat verkkopankkitunnusten tilalla olevat sähköiset tunnisteet sinusta tuntuvat </a:t>
            </a:r>
            <a:r>
              <a:rPr lang="fi-FI" sz="1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heikkona tunnisteena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 (n=986)</a:t>
            </a:r>
            <a:endParaRPr lang="fi-FI" sz="1050" dirty="0"/>
          </a:p>
        </p:txBody>
      </p:sp>
      <p:sp>
        <p:nvSpPr>
          <p:cNvPr id="5" name="Tekstikehys 4"/>
          <p:cNvSpPr txBox="1"/>
          <p:nvPr/>
        </p:nvSpPr>
        <p:spPr>
          <a:xfrm>
            <a:off x="8092951" y="1365359"/>
            <a:ext cx="900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i="1" dirty="0" smtClean="0"/>
              <a:t>Keskiarvo</a:t>
            </a:r>
            <a:endParaRPr lang="fi-FI" sz="1050" i="1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8243888" y="1636912"/>
          <a:ext cx="609600" cy="4384476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73074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4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4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4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4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1" u="none" strike="noStrike">
                          <a:latin typeface="Arial"/>
                        </a:rPr>
                        <a:t>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4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1" u="none" strike="noStrike" dirty="0">
                          <a:latin typeface="Arial"/>
                        </a:rPr>
                        <a:t>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1600" b="1" u="sng" dirty="0" smtClean="0"/>
              <a:t>18-24v.</a:t>
            </a:r>
            <a:endParaRPr lang="fi-FI" sz="1600" b="1" dirty="0" smtClean="0"/>
          </a:p>
          <a:p>
            <a:pPr>
              <a:buFontTx/>
              <a:buChar char="-"/>
            </a:pPr>
            <a:r>
              <a:rPr lang="fi-FI" sz="1400" dirty="0" smtClean="0"/>
              <a:t>Joissa siirtyy rahaa tai käsitellään henkilötietoja.</a:t>
            </a:r>
          </a:p>
          <a:p>
            <a:pPr>
              <a:buFontTx/>
              <a:buChar char="-"/>
            </a:pPr>
            <a:r>
              <a:rPr lang="fi-FI" sz="1400" dirty="0" smtClean="0"/>
              <a:t>Kaikissa, joissa voi tehdä maksutapahtumia.</a:t>
            </a:r>
          </a:p>
          <a:p>
            <a:pPr marL="0" indent="0">
              <a:buNone/>
            </a:pPr>
            <a:endParaRPr lang="fi-FI" sz="1600" dirty="0" smtClean="0"/>
          </a:p>
          <a:p>
            <a:pPr marL="0" indent="0">
              <a:buNone/>
            </a:pPr>
            <a:r>
              <a:rPr lang="fi-FI" sz="1600" b="1" u="sng" dirty="0" smtClean="0"/>
              <a:t>25-34v.</a:t>
            </a:r>
          </a:p>
          <a:p>
            <a:pPr>
              <a:buFontTx/>
              <a:buChar char="-"/>
            </a:pPr>
            <a:r>
              <a:rPr lang="fi-FI" sz="1400" dirty="0" smtClean="0"/>
              <a:t>Aina, kun välitetään henkilötietoja tai rahaliikennettä.</a:t>
            </a:r>
          </a:p>
          <a:p>
            <a:pPr>
              <a:buFontTx/>
              <a:buChar char="-"/>
            </a:pPr>
            <a:r>
              <a:rPr lang="fi-FI" sz="1400" dirty="0" err="1" smtClean="0"/>
              <a:t>Huuto.net</a:t>
            </a:r>
            <a:r>
              <a:rPr lang="fi-FI" sz="1400" dirty="0" smtClean="0"/>
              <a:t> tyyliset sivustot, kuten </a:t>
            </a:r>
            <a:r>
              <a:rPr lang="fi-FI" sz="1400" dirty="0" err="1" smtClean="0"/>
              <a:t>Tori.fi</a:t>
            </a:r>
            <a:r>
              <a:rPr lang="fi-FI" sz="1400" dirty="0" smtClean="0"/>
              <a:t> yms. Näillä sivuilla on paljon huijareita, jotka on saatava kiinni.</a:t>
            </a:r>
          </a:p>
          <a:p>
            <a:pPr>
              <a:buFontTx/>
              <a:buChar char="-"/>
            </a:pPr>
            <a:r>
              <a:rPr lang="fi-FI" sz="1400" dirty="0" smtClean="0"/>
              <a:t>Jos olisi vaivatonta/edullista niin miksipä ei ihan joka palveluun, jossa ylipäätänsä tarvitsee </a:t>
            </a:r>
            <a:r>
              <a:rPr lang="fi-FI" sz="1400" dirty="0" err="1" smtClean="0"/>
              <a:t>tunnistautua</a:t>
            </a:r>
            <a:r>
              <a:rPr lang="fi-FI" sz="1400" dirty="0" smtClean="0"/>
              <a:t>.</a:t>
            </a:r>
            <a:endParaRPr lang="fi-FI" sz="1400" dirty="0"/>
          </a:p>
          <a:p>
            <a:pPr marL="0" indent="0">
              <a:buNone/>
            </a:pPr>
            <a:endParaRPr lang="fi-FI" sz="1600" b="1" u="sng" dirty="0" smtClean="0"/>
          </a:p>
          <a:p>
            <a:pPr marL="0" indent="0">
              <a:buNone/>
            </a:pPr>
            <a:r>
              <a:rPr lang="fi-FI" sz="1600" b="1" u="sng" dirty="0" smtClean="0"/>
              <a:t>35-44V.</a:t>
            </a:r>
          </a:p>
          <a:p>
            <a:pPr>
              <a:buFontTx/>
              <a:buChar char="-"/>
            </a:pPr>
            <a:r>
              <a:rPr lang="fi-FI" sz="1400" dirty="0" smtClean="0"/>
              <a:t>Esim. Pankkipalveluissa ja muissa, mistä ei halua tietojaan vääriin käsiin.</a:t>
            </a:r>
            <a:endParaRPr lang="fi-FI" sz="1400" dirty="0"/>
          </a:p>
          <a:p>
            <a:pPr marL="0" indent="0">
              <a:buNone/>
            </a:pPr>
            <a:endParaRPr lang="fi-FI" sz="1600" b="1" u="sng" dirty="0" smtClean="0"/>
          </a:p>
          <a:p>
            <a:pPr marL="0" indent="0">
              <a:buNone/>
            </a:pPr>
            <a:r>
              <a:rPr lang="fi-FI" sz="1600" b="1" u="sng" dirty="0" smtClean="0"/>
              <a:t>45-54v.</a:t>
            </a:r>
          </a:p>
          <a:p>
            <a:pPr>
              <a:buFontTx/>
              <a:buChar char="-"/>
            </a:pPr>
            <a:r>
              <a:rPr lang="fi-FI" sz="1400" dirty="0" smtClean="0"/>
              <a:t>Isot ostokset ja luottamukselliset tiedot.</a:t>
            </a:r>
          </a:p>
          <a:p>
            <a:pPr>
              <a:buFontTx/>
              <a:buChar char="-"/>
            </a:pPr>
            <a:r>
              <a:rPr lang="fi-FI" sz="1400" dirty="0" smtClean="0"/>
              <a:t>Kaikessa mikä liittyy rahaan, sekä muihin henkilökohtaisiin asioihin.</a:t>
            </a:r>
          </a:p>
          <a:p>
            <a:pPr marL="0" indent="0">
              <a:buNone/>
            </a:pPr>
            <a:endParaRPr lang="fi-FI" sz="1600" b="1" u="sng" dirty="0" smtClean="0"/>
          </a:p>
          <a:p>
            <a:pPr marL="0" indent="0">
              <a:buNone/>
            </a:pPr>
            <a:r>
              <a:rPr lang="fi-FI" sz="1600" b="1" u="sng" dirty="0" smtClean="0"/>
              <a:t>55-64V.</a:t>
            </a:r>
          </a:p>
          <a:p>
            <a:pPr>
              <a:buFontTx/>
              <a:buChar char="-"/>
            </a:pPr>
            <a:r>
              <a:rPr lang="fi-FI" sz="1400" dirty="0" smtClean="0"/>
              <a:t>Aina, kun on kysymys taloudellisista arvoista ja henkilötiedoista.</a:t>
            </a:r>
          </a:p>
          <a:p>
            <a:pPr>
              <a:buFontTx/>
              <a:buChar char="-"/>
            </a:pPr>
            <a:endParaRPr lang="fi-FI" sz="1400" dirty="0" smtClean="0"/>
          </a:p>
          <a:p>
            <a:pPr marL="0" indent="0">
              <a:buNone/>
            </a:pPr>
            <a:r>
              <a:rPr lang="fi-FI" sz="1600" b="1" u="sng" dirty="0" smtClean="0"/>
              <a:t>65-74v.</a:t>
            </a:r>
          </a:p>
          <a:p>
            <a:pPr>
              <a:buFontTx/>
              <a:buChar char="-"/>
            </a:pPr>
            <a:r>
              <a:rPr lang="fi-FI" sz="1400" dirty="0" smtClean="0"/>
              <a:t>Kaikessa missä käsitellään henkilökohtaisia tietoja ja rahaa.</a:t>
            </a:r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1600" b="1" dirty="0" smtClean="0"/>
              <a:t>Missä palveluissa tai minkä tyyppisissä palveluissa tarvitaan mielestäsi vahvaa </a:t>
            </a:r>
            <a:r>
              <a:rPr lang="fi-FI" sz="1600" b="1" dirty="0" err="1" smtClean="0"/>
              <a:t>tunnistautumista</a:t>
            </a:r>
            <a:r>
              <a:rPr lang="fi-FI" sz="1600" b="1" dirty="0" smtClean="0"/>
              <a:t>?</a:t>
            </a:r>
            <a:endParaRPr lang="fi-FI" sz="1600" b="1" dirty="0"/>
          </a:p>
        </p:txBody>
      </p:sp>
      <p:sp>
        <p:nvSpPr>
          <p:cNvPr id="5" name="Kuvatekstipilvi 4"/>
          <p:cNvSpPr/>
          <p:nvPr/>
        </p:nvSpPr>
        <p:spPr>
          <a:xfrm>
            <a:off x="6012160" y="4149080"/>
            <a:ext cx="2592288" cy="1728192"/>
          </a:xfrm>
          <a:prstGeom prst="cloudCallout">
            <a:avLst>
              <a:gd name="adj1" fmla="val -96992"/>
              <a:gd name="adj2" fmla="val 330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Kun ollaan rahan tai henkilötietojen kanssa tekemisissä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199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fi-FI" sz="1900" dirty="0" err="1" smtClean="0"/>
              <a:t>IRONetPanel</a:t>
            </a:r>
            <a:r>
              <a:rPr lang="fi-FI" sz="1900" dirty="0" smtClean="0"/>
              <a:t> on puhelimitse (CATI ) värvätty paneeli, joka edustaa suomalaisia sähköpostin omaavia </a:t>
            </a:r>
            <a:r>
              <a:rPr lang="fi-FI" sz="1900" dirty="0" err="1" smtClean="0"/>
              <a:t>internetin</a:t>
            </a:r>
            <a:r>
              <a:rPr lang="fi-FI" sz="1900" dirty="0" smtClean="0"/>
              <a:t> käyttäjiä valtakunnallisesti kaikissa ikäryhmissä.  </a:t>
            </a:r>
            <a:r>
              <a:rPr lang="fi-FI" sz="1900" dirty="0" err="1" smtClean="0"/>
              <a:t>IRONetPaneliin</a:t>
            </a:r>
            <a:r>
              <a:rPr lang="fi-FI" sz="1900" dirty="0" smtClean="0"/>
              <a:t> ei voi ilmoittautua mukaan, eli passiivisen itse valikoitumisen ongelmaa ei </a:t>
            </a:r>
            <a:r>
              <a:rPr lang="fi-FI" sz="1900" dirty="0" err="1" smtClean="0"/>
              <a:t>IRONetPanelin</a:t>
            </a:r>
            <a:r>
              <a:rPr lang="fi-FI" sz="1900" dirty="0" smtClean="0"/>
              <a:t> kautta tehtyjen tutkimusten yhteydessä esiinny. </a:t>
            </a:r>
            <a:r>
              <a:rPr lang="fi-FI" sz="1900" dirty="0" err="1" smtClean="0"/>
              <a:t>IRONetPanelissa</a:t>
            </a:r>
            <a:r>
              <a:rPr lang="fi-FI" sz="1900" dirty="0" smtClean="0"/>
              <a:t> on tällä hetkellä noin 40.000 henkilöä. Panelistien saamien tutkimuskutsujen määrää ja aihepiiriä seurataan tarkasti, jotta sama vastaaja ei saisi kutsuja liian usein samantyyppisiin ja tiettyä aihepiiriä käsitteleviin tutkimuksiin.</a:t>
            </a:r>
            <a:endParaRPr lang="fi-FI" sz="1900" noProof="0" dirty="0" smtClean="0"/>
          </a:p>
          <a:p>
            <a:r>
              <a:rPr lang="fi-FI" sz="1900" dirty="0" smtClean="0"/>
              <a:t>Kohderyhmään kuuluvat mannersuomalaiset 18-74-vuotiaat henkilöt</a:t>
            </a:r>
            <a:r>
              <a:rPr lang="fi-FI" sz="1900" noProof="0" dirty="0" smtClean="0"/>
              <a:t>.</a:t>
            </a:r>
          </a:p>
          <a:p>
            <a:r>
              <a:rPr lang="fi-FI" sz="1900" dirty="0" smtClean="0"/>
              <a:t>Tulokset painotettiin sukupuolen, iän ja vanhan läänijaon mukaan.</a:t>
            </a:r>
            <a:endParaRPr lang="fi-FI" sz="1900" noProof="0" dirty="0" smtClean="0"/>
          </a:p>
          <a:p>
            <a:r>
              <a:rPr lang="fi-FI" sz="1900" noProof="0" dirty="0" smtClean="0"/>
              <a:t>Tarkemmat taustatiedot on esitetty graafisesti raportin lopussa.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prstClr val="white"/>
                </a:solidFill>
                <a:cs typeface="Arial" pitchFamily="34" charset="0"/>
              </a:rPr>
              <a:t>JOHDANTO 2/3</a:t>
            </a:r>
            <a:endParaRPr lang="fi-FI" sz="1600" b="1" i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1900" b="1" u="sng" dirty="0" smtClean="0"/>
              <a:t>25-34v.</a:t>
            </a:r>
          </a:p>
          <a:p>
            <a:pPr>
              <a:buFontTx/>
              <a:buChar char="-"/>
            </a:pPr>
            <a:r>
              <a:rPr lang="fi-FI" sz="1600" dirty="0" smtClean="0"/>
              <a:t>Paremmat salasanat, esim. mahdollisuus muuttaa kumpaakin osaa, sekä ”salasanaa”, että erilaisia ”käyttäjätunnuksia”.</a:t>
            </a:r>
          </a:p>
          <a:p>
            <a:pPr>
              <a:buFontTx/>
              <a:buChar char="-"/>
            </a:pPr>
            <a:r>
              <a:rPr lang="fi-FI" sz="1600" dirty="0" smtClean="0"/>
              <a:t>Viron malli voisi olla hyvä.</a:t>
            </a:r>
          </a:p>
          <a:p>
            <a:pPr>
              <a:buFontTx/>
              <a:buChar char="-"/>
            </a:pPr>
            <a:r>
              <a:rPr lang="fi-FI" sz="1600" dirty="0" smtClean="0"/>
              <a:t>Yhtä turvallinen, mutta turvakoodiliuskaa kätevämpi tapa </a:t>
            </a:r>
            <a:r>
              <a:rPr lang="fi-FI" sz="1600" dirty="0" err="1" smtClean="0"/>
              <a:t>tunnistautua</a:t>
            </a:r>
            <a:r>
              <a:rPr lang="fi-FI" sz="1600" dirty="0" smtClean="0"/>
              <a:t>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900" b="1" u="sng" dirty="0" smtClean="0"/>
              <a:t>35-44v.</a:t>
            </a:r>
          </a:p>
          <a:p>
            <a:pPr>
              <a:buFontTx/>
              <a:buChar char="-"/>
            </a:pPr>
            <a:r>
              <a:rPr lang="fi-FI" sz="1600" dirty="0" smtClean="0"/>
              <a:t>Kotona esim. sormenjälkitunnistus olisi helppo ja varma.</a:t>
            </a:r>
          </a:p>
          <a:p>
            <a:pPr>
              <a:buFontTx/>
              <a:buChar char="-"/>
            </a:pPr>
            <a:r>
              <a:rPr lang="fi-FI" sz="1600" dirty="0" smtClean="0"/>
              <a:t>On se kyllä kivikautista jakaa muovisia koodikortteja postitse, jotain parempaa saisi olla.</a:t>
            </a:r>
          </a:p>
          <a:p>
            <a:pPr>
              <a:buFontTx/>
              <a:buChar char="-"/>
            </a:pPr>
            <a:r>
              <a:rPr lang="fi-FI" sz="1600" dirty="0" smtClean="0"/>
              <a:t>Sormenjälki voisi korvata tunnussanoja.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900" b="1" u="sng" dirty="0" smtClean="0"/>
              <a:t>45-54v.</a:t>
            </a:r>
          </a:p>
          <a:p>
            <a:pPr>
              <a:buFontTx/>
              <a:buChar char="-"/>
            </a:pPr>
            <a:r>
              <a:rPr lang="fi-FI" sz="1600" dirty="0" smtClean="0"/>
              <a:t>Henkilökohtainen tietosiru esim. kädessä ihon alla.</a:t>
            </a:r>
          </a:p>
          <a:p>
            <a:pPr>
              <a:buFontTx/>
              <a:buChar char="-"/>
            </a:pPr>
            <a:r>
              <a:rPr lang="fi-FI" sz="1600" dirty="0" smtClean="0"/>
              <a:t>Sormenjälki tai joku vastaava, ei salasanoja tai numeroita, niitä on jo seitsemän A4.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900" b="1" u="sng" dirty="0" smtClean="0"/>
              <a:t>55-64v.</a:t>
            </a:r>
          </a:p>
          <a:p>
            <a:pPr>
              <a:buFontTx/>
              <a:buChar char="-"/>
            </a:pPr>
            <a:r>
              <a:rPr lang="fi-FI" sz="1600" dirty="0" smtClean="0"/>
              <a:t>HST- henkilökortti tulisi olla jokaisella Viron tapaan.</a:t>
            </a:r>
          </a:p>
          <a:p>
            <a:pPr>
              <a:buFontTx/>
              <a:buChar char="-"/>
            </a:pPr>
            <a:r>
              <a:rPr lang="fi-FI" sz="1600" dirty="0" smtClean="0"/>
              <a:t>Sormenjälki- tai vastaaviin biotunnisteisiin tai mikrosiru ihon alla.</a:t>
            </a:r>
          </a:p>
          <a:p>
            <a:pPr>
              <a:buFontTx/>
              <a:buChar char="-"/>
            </a:pPr>
            <a:endParaRPr lang="fi-FI" sz="1600" dirty="0"/>
          </a:p>
          <a:p>
            <a:pPr marL="0" indent="0">
              <a:buNone/>
            </a:pPr>
            <a:r>
              <a:rPr lang="fi-FI" sz="1900" b="1" u="sng" dirty="0" smtClean="0"/>
              <a:t>65-74v.</a:t>
            </a:r>
          </a:p>
          <a:p>
            <a:pPr>
              <a:buFontTx/>
              <a:buChar char="-"/>
            </a:pPr>
            <a:r>
              <a:rPr lang="fi-FI" sz="1600" dirty="0" smtClean="0"/>
              <a:t>Salasanoja ja tunnuksia kertyy runsaasti, mikäli on aktiivinen verkossa asioiva käyttäjä. Tämä on ongelma, johon alkaa olla aika puuttua.</a:t>
            </a:r>
          </a:p>
          <a:p>
            <a:pPr>
              <a:buFontTx/>
              <a:buChar char="-"/>
            </a:pPr>
            <a:r>
              <a:rPr lang="fi-FI" sz="1600" dirty="0" smtClean="0"/>
              <a:t>Yksinkertaisemmaksi esim. sormenjäljellä.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b="1" dirty="0" smtClean="0"/>
              <a:t>Miten haluaisit sähköisen </a:t>
            </a:r>
            <a:r>
              <a:rPr lang="fi-FI" sz="1800" b="1" dirty="0" err="1" smtClean="0"/>
              <a:t>tunnistautumisen</a:t>
            </a:r>
            <a:r>
              <a:rPr lang="fi-FI" sz="1800" b="1" dirty="0" smtClean="0"/>
              <a:t> kehittyvän tulevaisuudessa? </a:t>
            </a:r>
            <a:endParaRPr lang="fi-FI" sz="1800" b="1" dirty="0"/>
          </a:p>
        </p:txBody>
      </p:sp>
      <p:sp>
        <p:nvSpPr>
          <p:cNvPr id="4" name="Tekstikehys 3"/>
          <p:cNvSpPr txBox="1"/>
          <p:nvPr/>
        </p:nvSpPr>
        <p:spPr>
          <a:xfrm>
            <a:off x="1619672" y="6333258"/>
            <a:ext cx="3528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* Kaikki avoimet kommentit liitteenä, s.63 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978051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</a:t>
            </a:r>
            <a:endParaRPr lang="fi-FI" sz="105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SÄHKÖINEN TUNNISTAUTUMINEN MUISSA EU-MAISSA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sinulle tarvetta sähköiseen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tunnistautumiseen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myös muissa EU-maissa?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</a:t>
            </a:r>
            <a:endParaRPr lang="fi-FI" sz="105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SÄHKÖINEN TUNNISTAUTUMINEN MUISSA  KUIN EU-MAISSA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sinulle tarvetta sähköiseen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tunnistautumiseen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myös EU-maiden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ulkopuolisissa maissa?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i-FI" sz="1800" dirty="0" smtClean="0"/>
              <a:t>Verkkopankkitunnukset ovat käytännössä kaikkien suomalaisten lähes jokapäiväisessä elämässä mukana</a:t>
            </a:r>
          </a:p>
          <a:p>
            <a:pPr>
              <a:buFont typeface="Wingdings" pitchFamily="2" charset="2"/>
              <a:buChar char="Ø"/>
            </a:pPr>
            <a:endParaRPr lang="fi-FI" sz="1800" dirty="0" smtClean="0"/>
          </a:p>
          <a:p>
            <a:pPr>
              <a:buFont typeface="Wingdings" pitchFamily="2" charset="2"/>
              <a:buChar char="Ø"/>
            </a:pPr>
            <a:r>
              <a:rPr lang="fi-FI" sz="1800" dirty="0" smtClean="0"/>
              <a:t>Verkkopankkiapplikaatioiden rooli on  vahvassa kasvussa ja kasvu tulee jatkumaan. Verkkopankin ja verkkopankkitunnusten rooli aktivoituu, kun ne ovat vain yhden hipaisun takana</a:t>
            </a:r>
          </a:p>
          <a:p>
            <a:pPr>
              <a:buFont typeface="Wingdings" pitchFamily="2" charset="2"/>
              <a:buChar char="Ø"/>
            </a:pPr>
            <a:endParaRPr lang="fi-FI" sz="1800" dirty="0" smtClean="0"/>
          </a:p>
          <a:p>
            <a:pPr>
              <a:buFont typeface="Wingdings" pitchFamily="2" charset="2"/>
              <a:buChar char="Ø"/>
            </a:pPr>
            <a:r>
              <a:rPr lang="fi-FI" sz="1800" dirty="0" smtClean="0"/>
              <a:t>Verkkopankkitunnukset ovat jo nyt melko aktiivisessa käytössä myös muissa sähköisissä </a:t>
            </a:r>
            <a:r>
              <a:rPr lang="fi-FI" sz="1800" dirty="0" err="1" smtClean="0"/>
              <a:t>tunnistautumisissa</a:t>
            </a:r>
            <a:r>
              <a:rPr lang="fi-FI" sz="1800" dirty="0" smtClean="0"/>
              <a:t> ja sähköisen asioinnin mahdollisuuksia käytetään  jo nyt aktiivisesti</a:t>
            </a:r>
          </a:p>
          <a:p>
            <a:pPr>
              <a:buFont typeface="Wingdings" pitchFamily="2" charset="2"/>
              <a:buChar char="Ø"/>
            </a:pPr>
            <a:endParaRPr lang="fi-FI" sz="1800" dirty="0" smtClean="0"/>
          </a:p>
          <a:p>
            <a:pPr>
              <a:buFont typeface="Wingdings" pitchFamily="2" charset="2"/>
              <a:buChar char="Ø"/>
            </a:pPr>
            <a:r>
              <a:rPr lang="fi-FI" sz="1800" dirty="0" smtClean="0"/>
              <a:t>Sähköinen asiointi tulee jatkossa kasvamaan ja suomalaiset ovat menossa yhä sähköisempään yhteiskuntaan</a:t>
            </a:r>
          </a:p>
          <a:p>
            <a:pPr>
              <a:buFont typeface="Wingdings" pitchFamily="2" charset="2"/>
              <a:buChar char="Ø"/>
            </a:pPr>
            <a:endParaRPr lang="fi-FI" sz="1800" dirty="0" smtClean="0"/>
          </a:p>
          <a:p>
            <a:pPr>
              <a:buFont typeface="Wingdings" pitchFamily="2" charset="2"/>
              <a:buChar char="Ø"/>
            </a:pPr>
            <a:r>
              <a:rPr lang="fi-FI" sz="1800" dirty="0" smtClean="0"/>
              <a:t>Pankit herättävät luottamusta ja turvallisuuden tunnetta sähköisen tunnisteen tarjoajana</a:t>
            </a:r>
          </a:p>
          <a:p>
            <a:pPr>
              <a:buFont typeface="Wingdings" pitchFamily="2" charset="2"/>
              <a:buChar char="Ø"/>
            </a:pPr>
            <a:endParaRPr lang="fi-FI" sz="1800" dirty="0" smtClean="0"/>
          </a:p>
          <a:p>
            <a:pPr>
              <a:buFont typeface="Wingdings" pitchFamily="2" charset="2"/>
              <a:buChar char="Ø"/>
            </a:pPr>
            <a:r>
              <a:rPr lang="fi-FI" sz="1800" dirty="0" smtClean="0"/>
              <a:t>Pankeilla on myös ansaittu luottamus toimia sähköisen </a:t>
            </a:r>
            <a:r>
              <a:rPr lang="fi-FI" dirty="0" err="1" smtClean="0"/>
              <a:t>tunnistautumisen</a:t>
            </a:r>
            <a:r>
              <a:rPr lang="fi-FI" dirty="0" smtClean="0"/>
              <a:t> kehittämisen ”kippareina”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Johtopäätökset</a:t>
            </a: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fi-FI" sz="1900" noProof="0" dirty="0" smtClean="0"/>
              <a:t>Tulokset </a:t>
            </a:r>
            <a:r>
              <a:rPr lang="fi-FI" sz="1900" noProof="0" dirty="0"/>
              <a:t>on esitetty pääasiassa prosenttijakaumien ja keskiarvojen avulla ja ne on ristiintaulukoitu taustamuuttujittain. </a:t>
            </a:r>
            <a:r>
              <a:rPr lang="fi-FI" sz="1900" noProof="0" dirty="0" smtClean="0"/>
              <a:t>Raportissa tilastollisesti merkitsevästi (99 %) eroavat tulokset on merkitty vihrein ja punaisin ympyröin.</a:t>
            </a:r>
            <a:endParaRPr lang="fi-FI" sz="1900" noProof="0" dirty="0"/>
          </a:p>
          <a:p>
            <a:r>
              <a:rPr lang="fi-FI" sz="1900" noProof="0" dirty="0"/>
              <a:t>Tulosten </a:t>
            </a:r>
            <a:r>
              <a:rPr lang="fi-FI" sz="1900" noProof="0" dirty="0" smtClean="0"/>
              <a:t>atk-taulukoinnissa on </a:t>
            </a:r>
            <a:r>
              <a:rPr lang="fi-FI" sz="1900" noProof="0" dirty="0"/>
              <a:t>käytetty </a:t>
            </a:r>
            <a:r>
              <a:rPr lang="fi-FI" sz="1900" noProof="0" dirty="0" smtClean="0"/>
              <a:t>khii</a:t>
            </a:r>
            <a:r>
              <a:rPr lang="fi-FI" sz="1900" baseline="30000" noProof="0" dirty="0" smtClean="0"/>
              <a:t>2</a:t>
            </a:r>
            <a:r>
              <a:rPr lang="fi-FI" sz="1900" noProof="0" dirty="0" smtClean="0"/>
              <a:t>- ja t-testiä</a:t>
            </a:r>
            <a:r>
              <a:rPr lang="fi-FI" sz="1900" noProof="0" dirty="0"/>
              <a:t>, </a:t>
            </a:r>
            <a:r>
              <a:rPr lang="fi-FI" sz="1900" noProof="0" dirty="0" smtClean="0"/>
              <a:t>jotka testaavat </a:t>
            </a:r>
            <a:r>
              <a:rPr lang="fi-FI" sz="1900" noProof="0" dirty="0"/>
              <a:t>kunkin taulukoidun taustamuuttujan kohdalla poikkeaako tulos muista </a:t>
            </a:r>
            <a:r>
              <a:rPr lang="fi-FI" sz="1900" noProof="0" dirty="0" smtClean="0"/>
              <a:t>tilastollisesti </a:t>
            </a:r>
            <a:r>
              <a:rPr lang="fi-FI" sz="1900" noProof="0" dirty="0"/>
              <a:t>merkittävästi</a:t>
            </a:r>
            <a:r>
              <a:rPr lang="fi-FI" sz="1900" noProof="0" dirty="0" smtClean="0"/>
              <a:t>.</a:t>
            </a:r>
            <a:r>
              <a:rPr lang="fi-FI" sz="1900" b="1" noProof="0" dirty="0" smtClean="0"/>
              <a:t> </a:t>
            </a:r>
            <a:endParaRPr lang="fi-FI" sz="1900" b="1" noProof="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prstClr val="white"/>
                </a:solidFill>
                <a:cs typeface="Arial" pitchFamily="34" charset="0"/>
              </a:rPr>
              <a:t>JOHDANTO 3/3</a:t>
            </a:r>
            <a:endParaRPr lang="fi-FI" sz="1600" b="1" i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VERKKOPANKKITUNNUSTEN KOHDE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Ovatko käytössäsi olevat verkkopankkitunnukset omaan verkkopankkiisi vai joidenkin toisten henkilöjen tai tahojen (esim. yritys, yhdistys) verkkopankkiin?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 (n=986)</a:t>
            </a:r>
            <a:endParaRPr lang="fi-FI" sz="1050" dirty="0"/>
          </a:p>
        </p:txBody>
      </p:sp>
      <p:sp>
        <p:nvSpPr>
          <p:cNvPr id="5" name="Ellipsi 4"/>
          <p:cNvSpPr/>
          <p:nvPr/>
        </p:nvSpPr>
        <p:spPr>
          <a:xfrm>
            <a:off x="5796136" y="2924944"/>
            <a:ext cx="1656184" cy="1296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98%:lla </a:t>
            </a:r>
            <a:r>
              <a:rPr lang="fi-FI" sz="1400" smtClean="0"/>
              <a:t>on verkko-pankki-tunnukset</a:t>
            </a:r>
            <a:endParaRPr lang="fi-FI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</a:t>
            </a:r>
            <a:endParaRPr lang="fi-FI" sz="105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VERKKOPANKIN KÄYTTÖUSEUS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usein käytät verkkopankkia?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LAITTEET JOILLA KÄYTTÄÄ VERKKOPANKKIA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Millä alla olevista laitteista käytät verkkopankkia?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 (n=986)</a:t>
            </a:r>
            <a:endParaRPr lang="fi-FI" sz="1050" dirty="0"/>
          </a:p>
        </p:txBody>
      </p:sp>
      <p:sp>
        <p:nvSpPr>
          <p:cNvPr id="6" name="Pyöristetty kuvatekstisuorakulmio 5"/>
          <p:cNvSpPr/>
          <p:nvPr/>
        </p:nvSpPr>
        <p:spPr>
          <a:xfrm>
            <a:off x="6275040" y="2996952"/>
            <a:ext cx="1249288" cy="612648"/>
          </a:xfrm>
          <a:prstGeom prst="wedgeRoundRectCallout">
            <a:avLst>
              <a:gd name="adj1" fmla="val -103124"/>
              <a:gd name="adj2" fmla="val 39179"/>
              <a:gd name="adj3" fmla="val 16667"/>
            </a:avLst>
          </a:prstGeom>
          <a:solidFill>
            <a:srgbClr val="8DCE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 smtClean="0"/>
              <a:t>Keskim</a:t>
            </a:r>
            <a:r>
              <a:rPr lang="fi-FI" sz="1200" dirty="0" smtClean="0"/>
              <a:t>. enemmän 18-34 -vuotiaat</a:t>
            </a:r>
            <a:endParaRPr lang="fi-FI" sz="1200" dirty="0"/>
          </a:p>
        </p:txBody>
      </p:sp>
      <p:sp>
        <p:nvSpPr>
          <p:cNvPr id="9" name="Pyöristetty kuvatekstisuorakulmio 8"/>
          <p:cNvSpPr/>
          <p:nvPr/>
        </p:nvSpPr>
        <p:spPr>
          <a:xfrm>
            <a:off x="5802796" y="4077072"/>
            <a:ext cx="1249288" cy="612648"/>
          </a:xfrm>
          <a:prstGeom prst="wedgeRoundRectCallout">
            <a:avLst>
              <a:gd name="adj1" fmla="val -103124"/>
              <a:gd name="adj2" fmla="val 39179"/>
              <a:gd name="adj3" fmla="val 16667"/>
            </a:avLst>
          </a:prstGeom>
          <a:solidFill>
            <a:srgbClr val="8DCE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 smtClean="0"/>
              <a:t>Keskim</a:t>
            </a:r>
            <a:r>
              <a:rPr lang="fi-FI" sz="1200" dirty="0" smtClean="0"/>
              <a:t>. Enemmän 35-44 -vuotiaat</a:t>
            </a:r>
            <a:endParaRPr lang="fi-FI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27350"/>
            <a:ext cx="49685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jotka käyttävät verkkopankkia laitteella / eivät ole ladanneet applikaatiota tabletille / älypuhelimeen</a:t>
            </a:r>
            <a:endParaRPr lang="fi-FI" sz="105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VERKKOPANKKISOVELLUKSEN (APPLIKAATION) LATAUS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Oletko sinä tai onko joku muu ladannut käyttämääsi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tablet-laitteeseen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verkkopankkisovelluksen (applikaation)? /Oletko harkinnut verkkopankkisovelluksen lataamista tabletillesi / älypuhelimeesi?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VERKKOPANKKITUNNUSTEN KÄYTTÖ TUNNISTAUTUMISEEN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Käytätkö verkkopankkitunnuksia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tunnistautuessasi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seuraaviin palveluihin?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joilla käytössä verkkopankkitunnukset (n=986)</a:t>
            </a:r>
            <a:endParaRPr lang="fi-FI" sz="1050" dirty="0"/>
          </a:p>
        </p:txBody>
      </p:sp>
      <p:sp>
        <p:nvSpPr>
          <p:cNvPr id="6" name="Tekstikehys 5"/>
          <p:cNvSpPr txBox="1"/>
          <p:nvPr/>
        </p:nvSpPr>
        <p:spPr>
          <a:xfrm>
            <a:off x="3347864" y="249289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*</a:t>
            </a:r>
            <a:endParaRPr lang="fi-FI" dirty="0"/>
          </a:p>
        </p:txBody>
      </p:sp>
      <p:sp>
        <p:nvSpPr>
          <p:cNvPr id="7" name="Tekstikehys 6"/>
          <p:cNvSpPr txBox="1"/>
          <p:nvPr/>
        </p:nvSpPr>
        <p:spPr>
          <a:xfrm>
            <a:off x="3059832" y="282996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*</a:t>
            </a:r>
            <a:endParaRPr lang="fi-FI" dirty="0"/>
          </a:p>
        </p:txBody>
      </p:sp>
      <p:sp>
        <p:nvSpPr>
          <p:cNvPr id="9" name="Tekstikehys 8"/>
          <p:cNvSpPr txBox="1"/>
          <p:nvPr/>
        </p:nvSpPr>
        <p:spPr>
          <a:xfrm>
            <a:off x="3356248" y="400506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*</a:t>
            </a:r>
            <a:endParaRPr lang="fi-FI" dirty="0"/>
          </a:p>
        </p:txBody>
      </p:sp>
      <p:sp>
        <p:nvSpPr>
          <p:cNvPr id="10" name="Tekstikehys 9"/>
          <p:cNvSpPr txBox="1"/>
          <p:nvPr/>
        </p:nvSpPr>
        <p:spPr>
          <a:xfrm>
            <a:off x="1475656" y="363573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*</a:t>
            </a:r>
            <a:endParaRPr lang="fi-FI" dirty="0"/>
          </a:p>
        </p:txBody>
      </p:sp>
      <p:sp>
        <p:nvSpPr>
          <p:cNvPr id="11" name="Tekstikehys 10"/>
          <p:cNvSpPr txBox="1"/>
          <p:nvPr/>
        </p:nvSpPr>
        <p:spPr>
          <a:xfrm>
            <a:off x="1619672" y="642197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* </a:t>
            </a:r>
            <a:r>
              <a:rPr lang="fi-FI" sz="1000" dirty="0" smtClean="0"/>
              <a:t>Naiset useammin kuin miehet</a:t>
            </a:r>
            <a:endParaRPr lang="fi-FI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K_powerpoint_tyhjapohja_final">
  <a:themeElements>
    <a:clrScheme name="FKL EXCEL 2013 PINKKI">
      <a:dk1>
        <a:sysClr val="windowText" lastClr="000000"/>
      </a:dk1>
      <a:lt1>
        <a:sysClr val="window" lastClr="FFFFFF"/>
      </a:lt1>
      <a:dk2>
        <a:srgbClr val="F79646"/>
      </a:dk2>
      <a:lt2>
        <a:srgbClr val="EEECE1"/>
      </a:lt2>
      <a:accent1>
        <a:srgbClr val="395AA8"/>
      </a:accent1>
      <a:accent2>
        <a:srgbClr val="C15086"/>
      </a:accent2>
      <a:accent3>
        <a:srgbClr val="01B2E5"/>
      </a:accent3>
      <a:accent4>
        <a:srgbClr val="FDB930"/>
      </a:accent4>
      <a:accent5>
        <a:srgbClr val="8DCED2"/>
      </a:accent5>
      <a:accent6>
        <a:srgbClr val="777777"/>
      </a:accent6>
      <a:hlink>
        <a:srgbClr val="F79646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KLanguage xmlns="879095ad-9298-46b1-abb4-88acdd8ab572">Suomi</FKLanguage>
    <TaxKeywordTaxHTField xmlns="3f7baa18-e8c3-4a96-b5df-b125792204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verkkopankkitunnukset</TermName>
          <TermId xmlns="http://schemas.microsoft.com/office/infopath/2007/PartnerControls">538c2b30-775d-49f7-b5c8-a5c80f1ee3c0</TermId>
        </TermInfo>
        <TermInfo xmlns="http://schemas.microsoft.com/office/infopath/2007/PartnerControls">
          <TermName xmlns="http://schemas.microsoft.com/office/infopath/2007/PartnerControls">verkkopankki</TermName>
          <TermId xmlns="http://schemas.microsoft.com/office/infopath/2007/PartnerControls">1f725d9e-67e6-4017-b0ca-fc6f776b40e2</TermId>
        </TermInfo>
      </Terms>
    </TaxKeywordTaxHTField>
    <FKPublishDate xmlns="879095ad-9298-46b1-abb4-88acdd8ab572">2015-08-29T21:00:00+00:00</FKPublishDate>
    <TaxCatchAll xmlns="3f7baa18-e8c3-4a96-b5df-b125792204c2">
      <Value>6</Value>
      <Value>40</Value>
      <Value>311</Value>
      <Value>127</Value>
    </TaxCatchAll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maksujenvälitys</TermName>
          <TermId xmlns="http://schemas.microsoft.com/office/infopath/2007/PartnerControls">a4337906-f9e3-4a28-9d9e-2ce24f1730dd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tutkimus</TermName>
          <TermId xmlns="http://schemas.microsoft.com/office/infopath/2007/PartnerControls">71029c67-c76d-4a80-85bc-a4a475795028</TermId>
        </TermInfo>
      </Terms>
    </p37d2282c7114a85bbb1d37773b53136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KLanguage xmlns="bc268a9e-ab94-4061-b089-7d438da856c6">Suomi</FKLanguage>
    <_dlc_DocId xmlns="c75ee646-ea04-4f20-bc3f-7bc06c32b2f8">FKIN-406-255</_dlc_DocId>
    <_dlc_DocIdUrl xmlns="c75ee646-ea04-4f20-bc3f-7bc06c32b2f8">
      <Url>http://majakka/tietopankki/_layouts/DocIdRedir.aspx?ID=FKIN-406-255</Url>
      <Description>FKIN-406-255</Description>
    </_dlc_DocIdUrl>
    <iff51723ad134fabb73ff8d5624dc83e xmlns="bc268a9e-ab94-4061-b089-7d438da856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tutkimus</TermName>
          <TermId xmlns="http://schemas.microsoft.com/office/infopath/2007/PartnerControls">71029c67-c76d-4a80-85bc-a4a475795028</TermId>
        </TermInfo>
      </Terms>
    </iff51723ad134fabb73ff8d5624dc83e>
    <jcb8c2c059cc4620a5027833caea8309 xmlns="bc268a9e-ab94-4061-b089-7d438da856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Valmis</TermName>
          <TermId xmlns="http://schemas.microsoft.com/office/infopath/2007/PartnerControls">40aa8d17-dadd-4ab0-93da-3124749a5963</TermId>
        </TermInfo>
      </Terms>
    </jcb8c2c059cc4620a5027833caea8309>
    <d4cce8d21ff9456e86084380ad943dd9 xmlns="30cc9ae6-eaf9-405e-9576-3522e3851c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Finanssialan Keskusliitto</TermName>
          <TermId xmlns="http://schemas.microsoft.com/office/infopath/2007/PartnerControls">a986a8ab-0b81-4c11-8cfa-b7b758f01c9a</TermId>
        </TermInfo>
      </Terms>
    </d4cce8d21ff9456e86084380ad943dd9>
    <TaxKeywordTaxHTField xmlns="c75ee646-ea04-4f20-bc3f-7bc06c32b2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verkkopankkitunnukset</TermName>
          <TermId xmlns="http://schemas.microsoft.com/office/infopath/2007/PartnerControls">538c2b30-775d-49f7-b5c8-a5c80f1ee3c0</TermId>
        </TermInfo>
        <TermInfo xmlns="http://schemas.microsoft.com/office/infopath/2007/PartnerControls">
          <TermName xmlns="http://schemas.microsoft.com/office/infopath/2007/PartnerControls">verkkopankki</TermName>
          <TermId xmlns="http://schemas.microsoft.com/office/infopath/2007/PartnerControls">1f725d9e-67e6-4017-b0ca-fc6f776b40e2</TermId>
        </TermInfo>
      </Terms>
    </TaxKeywordTaxHTField>
    <C_x0020_Lisätiedot xmlns="30cc9ae6-eaf9-405e-9576-3522e3851cf9" xsi:nil="true"/>
    <C_x0020_Asiakirjapvm xmlns="30cc9ae6-eaf9-405e-9576-3522e3851cf9">2015-08-29T21:00:00+00:00</C_x0020_Asiakirjapvm>
    <oe82443a33504593a5f0dd63f7b3bd7a xmlns="bc268a9e-ab94-4061-b089-7d438da856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Julkinen</TermName>
          <TermId xmlns="http://schemas.microsoft.com/office/infopath/2007/PartnerControls">0806a4a5-db6a-4fa4-8ed3-7457b5b4e8de</TermId>
        </TermInfo>
      </Terms>
    </oe82443a33504593a5f0dd63f7b3bd7a>
    <FKPublishDate xmlns="bc268a9e-ab94-4061-b089-7d438da856c6">2015-08-29T21:00:00+00:00</FKPublishDate>
    <TaxCatchAll xmlns="30cc9ae6-eaf9-405e-9576-3522e3851cf9">
      <Value>21</Value>
      <Value>75</Value>
      <Value>28</Value>
      <Value>27</Value>
      <Value>48</Value>
      <Value>185</Value>
      <Value>184</Value>
    </TaxCatchAll>
    <cccb8d37394148e4afe9904da1fcb0fa xmlns="bc268a9e-ab94-4061-b089-7d438da856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maksujenvälitys</TermName>
          <TermId xmlns="http://schemas.microsoft.com/office/infopath/2007/PartnerControls">a4337906-f9e3-4a28-9d9e-2ce24f1730dd</TermId>
        </TermInfo>
      </Terms>
    </cccb8d37394148e4afe9904da1fcb0fa>
    <C_x0020_FK_x0020_vastuuhenkilö xmlns="30cc9ae6-eaf9-405e-9576-3522e3851cf9">
      <UserInfo>
        <DisplayName/>
        <AccountId xsi:nil="true"/>
        <AccountType/>
      </UserInfo>
    </C_x0020_FK_x0020_vastuuhenkilö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F05656-4F3B-4AAD-A118-CB0DAE5CC3F3}"/>
</file>

<file path=customXml/itemProps2.xml><?xml version="1.0" encoding="utf-8"?>
<ds:datastoreItem xmlns:ds="http://schemas.openxmlformats.org/officeDocument/2006/customXml" ds:itemID="{9F66A4EE-4937-4E1C-B925-43320559CFD5}"/>
</file>

<file path=customXml/itemProps3.xml><?xml version="1.0" encoding="utf-8"?>
<ds:datastoreItem xmlns:ds="http://schemas.openxmlformats.org/officeDocument/2006/customXml" ds:itemID="{14F05656-4F3B-4AAD-A118-CB0DAE5CC3F3}"/>
</file>

<file path=customXml/itemProps4.xml><?xml version="1.0" encoding="utf-8"?>
<ds:datastoreItem xmlns:ds="http://schemas.openxmlformats.org/officeDocument/2006/customXml" ds:itemID="{3367D882-8BBF-4529-813E-527D5A6212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13996</TotalTime>
  <Words>1444</Words>
  <Application>Microsoft Office PowerPoint</Application>
  <PresentationFormat>Näytössä katseltava diaesitys (4:3)</PresentationFormat>
  <Paragraphs>266</Paragraphs>
  <Slides>33</Slides>
  <Notes>27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4" baseType="lpstr">
      <vt:lpstr>FK_powerpoint_tyhjapohja_final</vt:lpstr>
      <vt:lpstr>Verkkopankin ja verkkopankkitunnusten käyttö 2015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Mistä syystä verkkopankkitunnuksia on mielestäsi vaikea käyttää tunnistautumiseen?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   Missä palveluissa tai minkä tyyppisissä palveluissa tarvitaan mielestäsi heikkoa tunnistautumista? </vt:lpstr>
      <vt:lpstr>    Missä palveluissa tai minkä tyyppisissä palveluissa tarvitaan mielestäsi heikkoa tunnistautumista? </vt:lpstr>
      <vt:lpstr>PowerPoint-esitys</vt:lpstr>
      <vt:lpstr>Missä palveluissa tai minkä tyyppisissä palveluissa tarvitaan mielestäsi vahvaa tunnistautumista?</vt:lpstr>
      <vt:lpstr>Miten haluaisit sähköisen tunnistautumisen kehittyvän tulevaisuudessa? </vt:lpstr>
      <vt:lpstr>PowerPoint-esitys</vt:lpstr>
      <vt:lpstr>PowerPoint-esitys</vt:lpstr>
      <vt:lpstr>Johtopäätökset</vt:lpstr>
    </vt:vector>
  </TitlesOfParts>
  <Company>Finanssialan Keskusliitto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Verkkopankin ja verkkopankkitunnusten käyttö 2015</dc:title>
  <dc:creator>Nissilä Heidi</dc:creator>
  <cp:keywords>verkkopankki; verkkopankkitunnukset</cp:keywords>
  <cp:lastModifiedBy>Mannismäki Maija-Reetta</cp:lastModifiedBy>
  <cp:revision>1325</cp:revision>
  <dcterms:created xsi:type="dcterms:W3CDTF">2012-04-02T08:05:30Z</dcterms:created>
  <dcterms:modified xsi:type="dcterms:W3CDTF">2016-02-11T16:48:22Z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49b13148-221b-43ab-9732-82e289939e2b</vt:lpwstr>
  </property>
  <property fmtid="{D5CDD505-2E9C-101B-9397-08002B2CF9AE}" pid="4" name="Tags">
    <vt:lpwstr/>
  </property>
  <property fmtid="{D5CDD505-2E9C-101B-9397-08002B2CF9AE}" pid="5" name="C_x0020_Organisaatiot">
    <vt:lpwstr>21;#Finanssialan Keskusliitto|a986a8ab-0b81-4c11-8cfa-b7b758f01c9a</vt:lpwstr>
  </property>
  <property fmtid="{D5CDD505-2E9C-101B-9397-08002B2CF9AE}" pid="6" name="FKDocumentState">
    <vt:lpwstr>27;#Valmis|40aa8d17-dadd-4ab0-93da-3124749a5963</vt:lpwstr>
  </property>
  <property fmtid="{D5CDD505-2E9C-101B-9397-08002B2CF9AE}" pid="7" name="FKDocumentPublicity">
    <vt:lpwstr>28;#Julkinen|0806a4a5-db6a-4fa4-8ed3-7457b5b4e8de</vt:lpwstr>
  </property>
  <property fmtid="{D5CDD505-2E9C-101B-9397-08002B2CF9AE}" pid="8" name="TaxKeyword">
    <vt:lpwstr>311;#verkkopankkitunnukset|538c2b30-775d-49f7-b5c8-a5c80f1ee3c0;#127;#verkkopankki|1f725d9e-67e6-4017-b0ca-fc6f776b40e2</vt:lpwstr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FKTopic">
    <vt:lpwstr>40;#maksujenvälitys|a4337906-f9e3-4a28-9d9e-2ce24f1730dd</vt:lpwstr>
  </property>
  <property fmtid="{D5CDD505-2E9C-101B-9397-08002B2CF9AE}" pid="11" name="FKDocType">
    <vt:lpwstr>6;#tutkimus|71029c67-c76d-4a80-85bc-a4a475795028</vt:lpwstr>
  </property>
  <property fmtid="{D5CDD505-2E9C-101B-9397-08002B2CF9AE}" pid="12" name="Order">
    <vt:r8>25500</vt:r8>
  </property>
  <property fmtid="{D5CDD505-2E9C-101B-9397-08002B2CF9AE}" pid="13" name="_CopySource">
    <vt:lpwstr>http://majakka/tietopankki/materiaalit/Verkkopankin_kaytto_2015.pptx</vt:lpwstr>
  </property>
  <property fmtid="{D5CDD505-2E9C-101B-9397-08002B2CF9AE}" pid="14" name="xd_ProgID">
    <vt:lpwstr/>
  </property>
  <property fmtid="{D5CDD505-2E9C-101B-9397-08002B2CF9AE}" pid="15" name="_SharedFileIndex">
    <vt:lpwstr/>
  </property>
  <property fmtid="{D5CDD505-2E9C-101B-9397-08002B2CF9AE}" pid="16" name="_SourceUrl">
    <vt:lpwstr/>
  </property>
  <property fmtid="{D5CDD505-2E9C-101B-9397-08002B2CF9AE}" pid="17" name="TemplateUrl">
    <vt:lpwstr/>
  </property>
</Properties>
</file>