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notesSlides/notesSlide22.xml" ContentType="application/vnd.openxmlformats-officedocument.presentationml.notesSlide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6.xml" ContentType="application/vnd.openxmlformats-officedocument.drawingml.chart+xml"/>
  <Override PartName="/ppt/theme/themeOverride9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notesSlides/notesSlide36.xml" ContentType="application/vnd.openxmlformats-officedocument.presentationml.notesSlide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notesSlides/notesSlide37.xml" ContentType="application/vnd.openxmlformats-officedocument.presentationml.notesSlide+xml"/>
  <Override PartName="/ppt/charts/chart29.xml" ContentType="application/vnd.openxmlformats-officedocument.drawingml.chart+xml"/>
  <Override PartName="/ppt/theme/themeOverride12.xml" ContentType="application/vnd.openxmlformats-officedocument.themeOverride+xml"/>
  <Override PartName="/ppt/notesSlides/notesSlide38.xml" ContentType="application/vnd.openxmlformats-officedocument.presentationml.notesSlide+xml"/>
  <Override PartName="/ppt/charts/chart30.xml" ContentType="application/vnd.openxmlformats-officedocument.drawingml.chart+xml"/>
  <Override PartName="/ppt/theme/themeOverride13.xml" ContentType="application/vnd.openxmlformats-officedocument.themeOverride+xml"/>
  <Override PartName="/ppt/notesSlides/notesSlide39.xml" ContentType="application/vnd.openxmlformats-officedocument.presentationml.notesSlide+xml"/>
  <Override PartName="/ppt/charts/chart31.xml" ContentType="application/vnd.openxmlformats-officedocument.drawingml.chart+xml"/>
  <Override PartName="/ppt/theme/themeOverride14.xml" ContentType="application/vnd.openxmlformats-officedocument.themeOverride+xml"/>
  <Override PartName="/ppt/notesSlides/notesSlide40.xml" ContentType="application/vnd.openxmlformats-officedocument.presentationml.notesSlide+xml"/>
  <Override PartName="/ppt/charts/chart32.xml" ContentType="application/vnd.openxmlformats-officedocument.drawingml.chart+xml"/>
  <Override PartName="/ppt/theme/themeOverride15.xml" ContentType="application/vnd.openxmlformats-officedocument.themeOverride+xml"/>
  <Override PartName="/ppt/notesSlides/notesSlide41.xml" ContentType="application/vnd.openxmlformats-officedocument.presentationml.notesSlide+xml"/>
  <Override PartName="/ppt/charts/chart33.xml" ContentType="application/vnd.openxmlformats-officedocument.drawingml.chart+xml"/>
  <Override PartName="/ppt/theme/themeOverride16.xml" ContentType="application/vnd.openxmlformats-officedocument.themeOverr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4.xml" ContentType="application/vnd.openxmlformats-officedocument.drawingml.chart+xml"/>
  <Override PartName="/ppt/theme/themeOverride17.xml" ContentType="application/vnd.openxmlformats-officedocument.themeOverride+xml"/>
  <Override PartName="/ppt/notesSlides/notesSlide44.xml" ContentType="application/vnd.openxmlformats-officedocument.presentationml.notesSlide+xml"/>
  <Override PartName="/ppt/charts/chart35.xml" ContentType="application/vnd.openxmlformats-officedocument.drawingml.chart+xml"/>
  <Override PartName="/ppt/theme/themeOverride18.xml" ContentType="application/vnd.openxmlformats-officedocument.themeOverride+xml"/>
  <Override PartName="/ppt/notesSlides/notesSlide45.xml" ContentType="application/vnd.openxmlformats-officedocument.presentationml.notesSlide+xml"/>
  <Override PartName="/ppt/charts/chart36.xml" ContentType="application/vnd.openxmlformats-officedocument.drawingml.chart+xml"/>
  <Override PartName="/ppt/theme/themeOverride19.xml" ContentType="application/vnd.openxmlformats-officedocument.themeOverride+xml"/>
  <Override PartName="/ppt/notesSlides/notesSlide46.xml" ContentType="application/vnd.openxmlformats-officedocument.presentationml.notesSlide+xml"/>
  <Override PartName="/ppt/charts/chart37.xml" ContentType="application/vnd.openxmlformats-officedocument.drawingml.chart+xml"/>
  <Override PartName="/ppt/theme/themeOverride20.xml" ContentType="application/vnd.openxmlformats-officedocument.themeOverride+xml"/>
  <Override PartName="/ppt/notesSlides/notesSlide47.xml" ContentType="application/vnd.openxmlformats-officedocument.presentationml.notesSlide+xml"/>
  <Override PartName="/ppt/charts/chart38.xml" ContentType="application/vnd.openxmlformats-officedocument.drawingml.chart+xml"/>
  <Override PartName="/ppt/theme/themeOverride21.xml" ContentType="application/vnd.openxmlformats-officedocument.themeOverride+xml"/>
  <Override PartName="/ppt/notesSlides/notesSlide48.xml" ContentType="application/vnd.openxmlformats-officedocument.presentationml.notesSlide+xml"/>
  <Override PartName="/ppt/charts/chart39.xml" ContentType="application/vnd.openxmlformats-officedocument.drawingml.chart+xml"/>
  <Override PartName="/ppt/theme/themeOverride22.xml" ContentType="application/vnd.openxmlformats-officedocument.themeOverride+xml"/>
  <Override PartName="/ppt/notesSlides/notesSlide49.xml" ContentType="application/vnd.openxmlformats-officedocument.presentationml.notesSlide+xml"/>
  <Override PartName="/ppt/charts/chart40.xml" ContentType="application/vnd.openxmlformats-officedocument.drawingml.chart+xml"/>
  <Override PartName="/ppt/theme/themeOverride23.xml" ContentType="application/vnd.openxmlformats-officedocument.themeOverride+xml"/>
  <Override PartName="/ppt/notesSlides/notesSlide50.xml" ContentType="application/vnd.openxmlformats-officedocument.presentationml.notesSlide+xml"/>
  <Override PartName="/ppt/charts/chart41.xml" ContentType="application/vnd.openxmlformats-officedocument.drawingml.chart+xml"/>
  <Override PartName="/ppt/theme/themeOverride24.xml" ContentType="application/vnd.openxmlformats-officedocument.themeOverride+xml"/>
  <Override PartName="/ppt/notesSlides/notesSlide51.xml" ContentType="application/vnd.openxmlformats-officedocument.presentationml.notesSlide+xml"/>
  <Override PartName="/ppt/charts/chart42.xml" ContentType="application/vnd.openxmlformats-officedocument.drawingml.chart+xml"/>
  <Override PartName="/ppt/theme/themeOverride25.xml" ContentType="application/vnd.openxmlformats-officedocument.themeOverride+xml"/>
  <Override PartName="/ppt/notesSlides/notesSlide52.xml" ContentType="application/vnd.openxmlformats-officedocument.presentationml.notesSlide+xml"/>
  <Override PartName="/ppt/charts/chart43.xml" ContentType="application/vnd.openxmlformats-officedocument.drawingml.chart+xml"/>
  <Override PartName="/ppt/theme/themeOverride26.xml" ContentType="application/vnd.openxmlformats-officedocument.themeOverride+xml"/>
  <Override PartName="/ppt/notesSlides/notesSlide53.xml" ContentType="application/vnd.openxmlformats-officedocument.presentationml.notesSlide+xml"/>
  <Override PartName="/ppt/charts/chart44.xml" ContentType="application/vnd.openxmlformats-officedocument.drawingml.chart+xml"/>
  <Override PartName="/ppt/theme/themeOverride27.xml" ContentType="application/vnd.openxmlformats-officedocument.themeOverride+xml"/>
  <Override PartName="/ppt/notesSlides/notesSlide54.xml" ContentType="application/vnd.openxmlformats-officedocument.presentationml.notesSlide+xml"/>
  <Override PartName="/ppt/charts/chart45.xml" ContentType="application/vnd.openxmlformats-officedocument.drawingml.chart+xml"/>
  <Override PartName="/ppt/theme/themeOverride28.xml" ContentType="application/vnd.openxmlformats-officedocument.themeOverride+xml"/>
  <Override PartName="/ppt/notesSlides/notesSlide55.xml" ContentType="application/vnd.openxmlformats-officedocument.presentationml.notesSlide+xml"/>
  <Override PartName="/ppt/charts/chart46.xml" ContentType="application/vnd.openxmlformats-officedocument.drawingml.chart+xml"/>
  <Override PartName="/ppt/theme/themeOverride29.xml" ContentType="application/vnd.openxmlformats-officedocument.themeOverride+xml"/>
  <Override PartName="/ppt/notesSlides/notesSlide56.xml" ContentType="application/vnd.openxmlformats-officedocument.presentationml.notesSlide+xml"/>
  <Override PartName="/ppt/charts/chart47.xml" ContentType="application/vnd.openxmlformats-officedocument.drawingml.chart+xml"/>
  <Override PartName="/ppt/theme/themeOverride30.xml" ContentType="application/vnd.openxmlformats-officedocument.themeOverride+xml"/>
  <Override PartName="/ppt/notesSlides/notesSlide57.xml" ContentType="application/vnd.openxmlformats-officedocument.presentationml.notesSlide+xml"/>
  <Override PartName="/ppt/charts/chart48.xml" ContentType="application/vnd.openxmlformats-officedocument.drawingml.chart+xml"/>
  <Override PartName="/ppt/theme/themeOverride31.xml" ContentType="application/vnd.openxmlformats-officedocument.themeOverride+xml"/>
  <Override PartName="/ppt/notesSlides/notesSlide58.xml" ContentType="application/vnd.openxmlformats-officedocument.presentationml.notesSlide+xml"/>
  <Override PartName="/ppt/charts/chart49.xml" ContentType="application/vnd.openxmlformats-officedocument.drawingml.chart+xml"/>
  <Override PartName="/ppt/theme/themeOverride32.xml" ContentType="application/vnd.openxmlformats-officedocument.themeOverride+xml"/>
  <Override PartName="/ppt/notesSlides/notesSlide59.xml" ContentType="application/vnd.openxmlformats-officedocument.presentationml.notesSlide+xml"/>
  <Override PartName="/ppt/charts/chart50.xml" ContentType="application/vnd.openxmlformats-officedocument.drawingml.chart+xml"/>
  <Override PartName="/ppt/theme/themeOverride33.xml" ContentType="application/vnd.openxmlformats-officedocument.themeOverr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51.xml" ContentType="application/vnd.openxmlformats-officedocument.drawingml.chart+xml"/>
  <Override PartName="/ppt/theme/themeOverride34.xml" ContentType="application/vnd.openxmlformats-officedocument.themeOverride+xml"/>
  <Override PartName="/ppt/notesSlides/notesSlide62.xml" ContentType="application/vnd.openxmlformats-officedocument.presentationml.notesSlide+xml"/>
  <Override PartName="/ppt/charts/chart52.xml" ContentType="application/vnd.openxmlformats-officedocument.drawingml.chart+xml"/>
  <Override PartName="/ppt/notesSlides/notesSlide63.xml" ContentType="application/vnd.openxmlformats-officedocument.presentationml.notesSlide+xml"/>
  <Override PartName="/ppt/charts/chart53.xml" ContentType="application/vnd.openxmlformats-officedocument.drawingml.chart+xml"/>
  <Override PartName="/ppt/notesSlides/notesSlide64.xml" ContentType="application/vnd.openxmlformats-officedocument.presentationml.notesSlide+xml"/>
  <Override PartName="/ppt/charts/chart54.xml" ContentType="application/vnd.openxmlformats-officedocument.drawingml.chart+xml"/>
  <Override PartName="/ppt/notesSlides/notesSlide65.xml" ContentType="application/vnd.openxmlformats-officedocument.presentationml.notesSlide+xml"/>
  <Override PartName="/ppt/charts/chart55.xml" ContentType="application/vnd.openxmlformats-officedocument.drawingml.chart+xml"/>
  <Override PartName="/ppt/theme/themeOverride35.xml" ContentType="application/vnd.openxmlformats-officedocument.themeOverride+xml"/>
  <Override PartName="/ppt/notesSlides/notesSlide66.xml" ContentType="application/vnd.openxmlformats-officedocument.presentationml.notesSlide+xml"/>
  <Override PartName="/ppt/charts/chart56.xml" ContentType="application/vnd.openxmlformats-officedocument.drawingml.chart+xml"/>
  <Override PartName="/ppt/theme/themeOverride36.xml" ContentType="application/vnd.openxmlformats-officedocument.themeOverride+xml"/>
  <Override PartName="/ppt/notesSlides/notesSlide67.xml" ContentType="application/vnd.openxmlformats-officedocument.presentationml.notesSlide+xml"/>
  <Override PartName="/ppt/charts/chart57.xml" ContentType="application/vnd.openxmlformats-officedocument.drawingml.chart+xml"/>
  <Override PartName="/ppt/theme/themeOverride37.xml" ContentType="application/vnd.openxmlformats-officedocument.themeOverride+xml"/>
  <Override PartName="/ppt/notesSlides/notesSlide68.xml" ContentType="application/vnd.openxmlformats-officedocument.presentationml.notesSlide+xml"/>
  <Override PartName="/ppt/charts/chart58.xml" ContentType="application/vnd.openxmlformats-officedocument.drawingml.chart+xml"/>
  <Override PartName="/ppt/theme/themeOverride38.xml" ContentType="application/vnd.openxmlformats-officedocument.themeOverride+xml"/>
  <Override PartName="/ppt/notesSlides/notesSlide69.xml" ContentType="application/vnd.openxmlformats-officedocument.presentationml.notesSlide+xml"/>
  <Override PartName="/ppt/charts/chart59.xml" ContentType="application/vnd.openxmlformats-officedocument.drawingml.chart+xml"/>
  <Override PartName="/ppt/theme/themeOverride39.xml" ContentType="application/vnd.openxmlformats-officedocument.themeOverride+xml"/>
  <Override PartName="/ppt/notesSlides/notesSlide70.xml" ContentType="application/vnd.openxmlformats-officedocument.presentationml.notesSlide+xml"/>
  <Override PartName="/ppt/charts/chart60.xml" ContentType="application/vnd.openxmlformats-officedocument.drawingml.chart+xml"/>
  <Override PartName="/ppt/theme/themeOverride40.xml" ContentType="application/vnd.openxmlformats-officedocument.themeOverride+xml"/>
  <Override PartName="/ppt/notesSlides/notesSlide71.xml" ContentType="application/vnd.openxmlformats-officedocument.presentationml.notesSlide+xml"/>
  <Override PartName="/ppt/charts/chart61.xml" ContentType="application/vnd.openxmlformats-officedocument.drawingml.chart+xml"/>
  <Override PartName="/ppt/theme/themeOverride41.xml" ContentType="application/vnd.openxmlformats-officedocument.themeOverride+xml"/>
  <Override PartName="/ppt/notesSlides/notesSlide72.xml" ContentType="application/vnd.openxmlformats-officedocument.presentationml.notesSlide+xml"/>
  <Override PartName="/ppt/charts/chart62.xml" ContentType="application/vnd.openxmlformats-officedocument.drawingml.chart+xml"/>
  <Override PartName="/ppt/notesSlides/notesSlide73.xml" ContentType="application/vnd.openxmlformats-officedocument.presentationml.notesSlide+xml"/>
  <Override PartName="/ppt/charts/chart63.xml" ContentType="application/vnd.openxmlformats-officedocument.drawingml.chart+xml"/>
  <Override PartName="/ppt/theme/themeOverride42.xml" ContentType="application/vnd.openxmlformats-officedocument.themeOverride+xml"/>
  <Override PartName="/ppt/notesSlides/notesSlide74.xml" ContentType="application/vnd.openxmlformats-officedocument.presentationml.notesSlide+xml"/>
  <Override PartName="/ppt/charts/chart64.xml" ContentType="application/vnd.openxmlformats-officedocument.drawingml.chart+xml"/>
  <Override PartName="/ppt/theme/themeOverride43.xml" ContentType="application/vnd.openxmlformats-officedocument.themeOverride+xml"/>
  <Override PartName="/ppt/notesSlides/notesSlide75.xml" ContentType="application/vnd.openxmlformats-officedocument.presentationml.notesSlide+xml"/>
  <Override PartName="/ppt/charts/chart65.xml" ContentType="application/vnd.openxmlformats-officedocument.drawingml.chart+xml"/>
  <Override PartName="/ppt/theme/themeOverride44.xml" ContentType="application/vnd.openxmlformats-officedocument.themeOverride+xml"/>
  <Override PartName="/ppt/notesSlides/notesSlide76.xml" ContentType="application/vnd.openxmlformats-officedocument.presentationml.notesSlide+xml"/>
  <Override PartName="/ppt/charts/chart66.xml" ContentType="application/vnd.openxmlformats-officedocument.drawingml.chart+xml"/>
  <Override PartName="/ppt/theme/themeOverride45.xml" ContentType="application/vnd.openxmlformats-officedocument.themeOverride+xml"/>
  <Override PartName="/ppt/notesSlides/notesSlide77.xml" ContentType="application/vnd.openxmlformats-officedocument.presentationml.notesSlide+xml"/>
  <Override PartName="/ppt/charts/chart67.xml" ContentType="application/vnd.openxmlformats-officedocument.drawingml.chart+xml"/>
  <Override PartName="/ppt/notesSlides/notesSlide78.xml" ContentType="application/vnd.openxmlformats-officedocument.presentationml.notesSlide+xml"/>
  <Override PartName="/ppt/charts/chart6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84"/>
  </p:notesMasterIdLst>
  <p:handoutMasterIdLst>
    <p:handoutMasterId r:id="rId85"/>
  </p:handoutMasterIdLst>
  <p:sldIdLst>
    <p:sldId id="258" r:id="rId6"/>
    <p:sldId id="259" r:id="rId7"/>
    <p:sldId id="260" r:id="rId8"/>
    <p:sldId id="359" r:id="rId9"/>
    <p:sldId id="262" r:id="rId10"/>
    <p:sldId id="263" r:id="rId11"/>
    <p:sldId id="360" r:id="rId12"/>
    <p:sldId id="264" r:id="rId13"/>
    <p:sldId id="265" r:id="rId14"/>
    <p:sldId id="266" r:id="rId15"/>
    <p:sldId id="361" r:id="rId16"/>
    <p:sldId id="362" r:id="rId17"/>
    <p:sldId id="267" r:id="rId18"/>
    <p:sldId id="268" r:id="rId19"/>
    <p:sldId id="269" r:id="rId20"/>
    <p:sldId id="332" r:id="rId21"/>
    <p:sldId id="333" r:id="rId22"/>
    <p:sldId id="273" r:id="rId23"/>
    <p:sldId id="274" r:id="rId24"/>
    <p:sldId id="363" r:id="rId25"/>
    <p:sldId id="364" r:id="rId26"/>
    <p:sldId id="366" r:id="rId27"/>
    <p:sldId id="275" r:id="rId28"/>
    <p:sldId id="276" r:id="rId29"/>
    <p:sldId id="335" r:id="rId30"/>
    <p:sldId id="341" r:id="rId31"/>
    <p:sldId id="279" r:id="rId32"/>
    <p:sldId id="280" r:id="rId33"/>
    <p:sldId id="367" r:id="rId34"/>
    <p:sldId id="282" r:id="rId35"/>
    <p:sldId id="368" r:id="rId36"/>
    <p:sldId id="386" r:id="rId37"/>
    <p:sldId id="369" r:id="rId38"/>
    <p:sldId id="371" r:id="rId39"/>
    <p:sldId id="370" r:id="rId40"/>
    <p:sldId id="284" r:id="rId41"/>
    <p:sldId id="285" r:id="rId42"/>
    <p:sldId id="287" r:id="rId43"/>
    <p:sldId id="286" r:id="rId44"/>
    <p:sldId id="288" r:id="rId45"/>
    <p:sldId id="289" r:id="rId46"/>
    <p:sldId id="290" r:id="rId47"/>
    <p:sldId id="291" r:id="rId48"/>
    <p:sldId id="292" r:id="rId49"/>
    <p:sldId id="382" r:id="rId50"/>
    <p:sldId id="383" r:id="rId51"/>
    <p:sldId id="293" r:id="rId52"/>
    <p:sldId id="294" r:id="rId53"/>
    <p:sldId id="295" r:id="rId54"/>
    <p:sldId id="296" r:id="rId55"/>
    <p:sldId id="297" r:id="rId56"/>
    <p:sldId id="303" r:id="rId57"/>
    <p:sldId id="338" r:id="rId58"/>
    <p:sldId id="298" r:id="rId59"/>
    <p:sldId id="300" r:id="rId60"/>
    <p:sldId id="301" r:id="rId61"/>
    <p:sldId id="372" r:id="rId62"/>
    <p:sldId id="373" r:id="rId63"/>
    <p:sldId id="374" r:id="rId64"/>
    <p:sldId id="304" r:id="rId65"/>
    <p:sldId id="306" r:id="rId66"/>
    <p:sldId id="355" r:id="rId67"/>
    <p:sldId id="353" r:id="rId68"/>
    <p:sldId id="384" r:id="rId69"/>
    <p:sldId id="376" r:id="rId70"/>
    <p:sldId id="385" r:id="rId71"/>
    <p:sldId id="377" r:id="rId72"/>
    <p:sldId id="378" r:id="rId73"/>
    <p:sldId id="379" r:id="rId74"/>
    <p:sldId id="380" r:id="rId75"/>
    <p:sldId id="381" r:id="rId76"/>
    <p:sldId id="375" r:id="rId77"/>
    <p:sldId id="312" r:id="rId78"/>
    <p:sldId id="345" r:id="rId79"/>
    <p:sldId id="357" r:id="rId80"/>
    <p:sldId id="350" r:id="rId81"/>
    <p:sldId id="347" r:id="rId82"/>
    <p:sldId id="349" r:id="rId83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57">
          <p15:clr>
            <a:srgbClr val="A4A3A4"/>
          </p15:clr>
        </p15:guide>
        <p15:guide id="3" orient="horz" pos="73">
          <p15:clr>
            <a:srgbClr val="A4A3A4"/>
          </p15:clr>
        </p15:guide>
        <p15:guide id="4" orient="horz" pos="640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1026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orient="horz" pos="3521">
          <p15:clr>
            <a:srgbClr val="A4A3A4"/>
          </p15:clr>
        </p15:guide>
        <p15:guide id="10" pos="2154">
          <p15:clr>
            <a:srgbClr val="A4A3A4"/>
          </p15:clr>
        </p15:guide>
        <p15:guide id="11" pos="249">
          <p15:clr>
            <a:srgbClr val="A4A3A4"/>
          </p15:clr>
        </p15:guide>
        <p15:guide id="12" pos="5193">
          <p15:clr>
            <a:srgbClr val="A4A3A4"/>
          </p15:clr>
        </p15:guide>
        <p15:guide id="13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DCED2"/>
    <a:srgbClr val="01B2E5"/>
    <a:srgbClr val="39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Objects="1">
      <p:cViewPr varScale="1">
        <p:scale>
          <a:sx n="124" d="100"/>
          <a:sy n="124" d="100"/>
        </p:scale>
        <p:origin x="1176" y="102"/>
      </p:cViewPr>
      <p:guideLst>
        <p:guide orient="horz" pos="2160"/>
        <p:guide orient="horz" pos="3657"/>
        <p:guide orient="horz" pos="73"/>
        <p:guide orient="horz" pos="640"/>
        <p:guide orient="horz" pos="799"/>
        <p:guide orient="horz" pos="1026"/>
        <p:guide orient="horz" pos="4201"/>
        <p:guide orient="horz" pos="3884"/>
        <p:guide orient="horz" pos="3521"/>
        <p:guide pos="2154"/>
        <p:guide pos="249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1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5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6.xlsx"/><Relationship Id="rId1" Type="http://schemas.openxmlformats.org/officeDocument/2006/relationships/themeOverride" Target="../theme/themeOverride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7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8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29.xlsx"/><Relationship Id="rId1" Type="http://schemas.openxmlformats.org/officeDocument/2006/relationships/themeOverride" Target="../theme/themeOverrid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0.xlsx"/><Relationship Id="rId1" Type="http://schemas.openxmlformats.org/officeDocument/2006/relationships/themeOverride" Target="../theme/themeOverride13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1.xlsx"/><Relationship Id="rId1" Type="http://schemas.openxmlformats.org/officeDocument/2006/relationships/themeOverride" Target="../theme/themeOverride14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2.xlsx"/><Relationship Id="rId1" Type="http://schemas.openxmlformats.org/officeDocument/2006/relationships/themeOverride" Target="../theme/themeOverride15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3.xlsx"/><Relationship Id="rId1" Type="http://schemas.openxmlformats.org/officeDocument/2006/relationships/themeOverride" Target="../theme/themeOverride16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4.xlsx"/><Relationship Id="rId1" Type="http://schemas.openxmlformats.org/officeDocument/2006/relationships/themeOverride" Target="../theme/themeOverride1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5.xlsx"/><Relationship Id="rId1" Type="http://schemas.openxmlformats.org/officeDocument/2006/relationships/themeOverride" Target="../theme/themeOverride1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6.xlsx"/><Relationship Id="rId1" Type="http://schemas.openxmlformats.org/officeDocument/2006/relationships/themeOverride" Target="../theme/themeOverride1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7.xlsx"/><Relationship Id="rId1" Type="http://schemas.openxmlformats.org/officeDocument/2006/relationships/themeOverride" Target="../theme/themeOverride2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8.xlsx"/><Relationship Id="rId1" Type="http://schemas.openxmlformats.org/officeDocument/2006/relationships/themeOverride" Target="../theme/themeOverride2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9.xlsx"/><Relationship Id="rId1" Type="http://schemas.openxmlformats.org/officeDocument/2006/relationships/themeOverride" Target="../theme/themeOverride2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0.xlsx"/><Relationship Id="rId1" Type="http://schemas.openxmlformats.org/officeDocument/2006/relationships/themeOverride" Target="../theme/themeOverride23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1.xlsx"/><Relationship Id="rId1" Type="http://schemas.openxmlformats.org/officeDocument/2006/relationships/themeOverride" Target="../theme/themeOverride24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2.xlsx"/><Relationship Id="rId1" Type="http://schemas.openxmlformats.org/officeDocument/2006/relationships/themeOverride" Target="../theme/themeOverride25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3.xlsx"/><Relationship Id="rId1" Type="http://schemas.openxmlformats.org/officeDocument/2006/relationships/themeOverride" Target="../theme/themeOverride26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4.xlsx"/><Relationship Id="rId1" Type="http://schemas.openxmlformats.org/officeDocument/2006/relationships/themeOverride" Target="../theme/themeOverride27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5.xlsx"/><Relationship Id="rId1" Type="http://schemas.openxmlformats.org/officeDocument/2006/relationships/themeOverride" Target="../theme/themeOverride28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6.xlsx"/><Relationship Id="rId1" Type="http://schemas.openxmlformats.org/officeDocument/2006/relationships/themeOverride" Target="../theme/themeOverride29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7.xlsx"/><Relationship Id="rId1" Type="http://schemas.openxmlformats.org/officeDocument/2006/relationships/themeOverride" Target="../theme/themeOverride30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8.xlsx"/><Relationship Id="rId1" Type="http://schemas.openxmlformats.org/officeDocument/2006/relationships/themeOverride" Target="../theme/themeOverride31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49.xlsx"/><Relationship Id="rId1" Type="http://schemas.openxmlformats.org/officeDocument/2006/relationships/themeOverride" Target="../theme/themeOverride3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0.xlsx"/><Relationship Id="rId1" Type="http://schemas.openxmlformats.org/officeDocument/2006/relationships/themeOverride" Target="../theme/themeOverride33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1.xlsx"/><Relationship Id="rId1" Type="http://schemas.openxmlformats.org/officeDocument/2006/relationships/themeOverride" Target="../theme/themeOverride34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5.xlsx"/><Relationship Id="rId1" Type="http://schemas.openxmlformats.org/officeDocument/2006/relationships/themeOverride" Target="../theme/themeOverride35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6.xlsx"/><Relationship Id="rId1" Type="http://schemas.openxmlformats.org/officeDocument/2006/relationships/themeOverride" Target="../theme/themeOverride36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7.xlsx"/><Relationship Id="rId1" Type="http://schemas.openxmlformats.org/officeDocument/2006/relationships/themeOverride" Target="../theme/themeOverride37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8.xlsx"/><Relationship Id="rId1" Type="http://schemas.openxmlformats.org/officeDocument/2006/relationships/themeOverride" Target="../theme/themeOverride38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9.xlsx"/><Relationship Id="rId1" Type="http://schemas.openxmlformats.org/officeDocument/2006/relationships/themeOverride" Target="../theme/themeOverride39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0.xlsx"/><Relationship Id="rId1" Type="http://schemas.openxmlformats.org/officeDocument/2006/relationships/themeOverride" Target="../theme/themeOverride40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1.xlsx"/><Relationship Id="rId1" Type="http://schemas.openxmlformats.org/officeDocument/2006/relationships/themeOverride" Target="../theme/themeOverride41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2.xlsx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3.xlsx"/><Relationship Id="rId1" Type="http://schemas.openxmlformats.org/officeDocument/2006/relationships/themeOverride" Target="../theme/themeOverride42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4.xlsx"/><Relationship Id="rId1" Type="http://schemas.openxmlformats.org/officeDocument/2006/relationships/themeOverride" Target="../theme/themeOverride43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5.xlsx"/><Relationship Id="rId1" Type="http://schemas.openxmlformats.org/officeDocument/2006/relationships/themeOverride" Target="../theme/themeOverride44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66.xlsx"/><Relationship Id="rId1" Type="http://schemas.openxmlformats.org/officeDocument/2006/relationships/themeOverride" Target="../theme/themeOverride45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9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11"/>
          <c:y val="1.281104250457895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13</c:v>
                </c:pt>
                <c:pt idx="1">
                  <c:v>23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14</c:v>
                </c:pt>
                <c:pt idx="3">
                  <c:v>16</c:v>
                </c:pt>
                <c:pt idx="4">
                  <c:v>15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Sheet1!$B$5:$H$5</c:f>
              <c:numCache>
                <c:formatCode>0</c:formatCode>
                <c:ptCount val="7"/>
                <c:pt idx="0">
                  <c:v>22</c:v>
                </c:pt>
                <c:pt idx="1">
                  <c:v>20</c:v>
                </c:pt>
                <c:pt idx="2">
                  <c:v>13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22</c:v>
                </c:pt>
                <c:pt idx="1">
                  <c:v>19</c:v>
                </c:pt>
                <c:pt idx="2">
                  <c:v>15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Sheet1!$B$7:$H$7</c:f>
              <c:numCache>
                <c:formatCode>General</c:formatCode>
                <c:ptCount val="7"/>
                <c:pt idx="0">
                  <c:v>23</c:v>
                </c:pt>
                <c:pt idx="1">
                  <c:v>18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2651336"/>
        <c:axId val="472653296"/>
      </c:barChart>
      <c:catAx>
        <c:axId val="4726513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2653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2653296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265133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3291200053718339"/>
          <c:y val="0.86763137521479883"/>
          <c:w val="0.5671610419030011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88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Aikoo säästää/sijoittaa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(Sheet1!$G$1;Sheet1!$I$1:$Q$1)</c:f>
              <c:strCache>
                <c:ptCount val="10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  <c:pt idx="8">
                  <c:v>Kevät 2014</c:v>
                </c:pt>
                <c:pt idx="9">
                  <c:v>Kevät 2015</c:v>
                </c:pt>
              </c:strCache>
            </c:strRef>
          </c:cat>
          <c:val>
            <c:numRef>
              <c:f>(Sheet1!$G$2;Sheet1!$I$2:$Q$2)</c:f>
              <c:numCache>
                <c:formatCode>General</c:formatCode>
                <c:ptCount val="10"/>
                <c:pt idx="0">
                  <c:v>39</c:v>
                </c:pt>
                <c:pt idx="1">
                  <c:v>43</c:v>
                </c:pt>
                <c:pt idx="2">
                  <c:v>44</c:v>
                </c:pt>
                <c:pt idx="3">
                  <c:v>48</c:v>
                </c:pt>
                <c:pt idx="4" formatCode="0">
                  <c:v>51</c:v>
                </c:pt>
                <c:pt idx="5" formatCode="0">
                  <c:v>43</c:v>
                </c:pt>
                <c:pt idx="6" formatCode="0">
                  <c:v>46</c:v>
                </c:pt>
                <c:pt idx="7">
                  <c:v>48</c:v>
                </c:pt>
                <c:pt idx="8">
                  <c:v>47</c:v>
                </c:pt>
                <c:pt idx="9">
                  <c:v>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4436384"/>
        <c:axId val="474436776"/>
      </c:barChart>
      <c:catAx>
        <c:axId val="474436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6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36776"/>
        <c:scaling>
          <c:orientation val="minMax"/>
          <c:max val="8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63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55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Sheet1!$M$1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Sijoitusrahastoihin</c:v>
                </c:pt>
                <c:pt idx="2">
                  <c:v>Käyttötilille (esim. palkka-, eläke- tms. tili)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20</c:v>
                </c:pt>
                <c:pt idx="1">
                  <c:v>9</c:v>
                </c:pt>
                <c:pt idx="2">
                  <c:v>11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Sheet1!$N$1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Sijoitusrahastoihin</c:v>
                </c:pt>
                <c:pt idx="2">
                  <c:v>Käyttötilille (esim. palkka-, eläke- tms. tili)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>
                  <c:v>24</c:v>
                </c:pt>
                <c:pt idx="1">
                  <c:v>8</c:v>
                </c:pt>
                <c:pt idx="2">
                  <c:v>12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Sheet1!$O$1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Sijoitusrahastoihin</c:v>
                </c:pt>
                <c:pt idx="2">
                  <c:v>Käyttötilille (esim. palkka-, eläke- tms. tili)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Sheet1!$O$2:$O$8</c:f>
              <c:numCache>
                <c:formatCode>General</c:formatCode>
                <c:ptCount val="7"/>
                <c:pt idx="0">
                  <c:v>26</c:v>
                </c:pt>
                <c:pt idx="1">
                  <c:v>10</c:v>
                </c:pt>
                <c:pt idx="2">
                  <c:v>13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2"/>
          <c:order val="3"/>
          <c:tx>
            <c:strRef>
              <c:f>Sheet1!$P$1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Sijoitusrahastoihin</c:v>
                </c:pt>
                <c:pt idx="2">
                  <c:v>Käyttötilille (esim. palkka-, eläke- tms. tili)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Sheet1!$P$2:$P$8</c:f>
              <c:numCache>
                <c:formatCode>General</c:formatCode>
                <c:ptCount val="7"/>
                <c:pt idx="0">
                  <c:v>24</c:v>
                </c:pt>
                <c:pt idx="1">
                  <c:v>13</c:v>
                </c:pt>
                <c:pt idx="2">
                  <c:v>14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ser>
          <c:idx val="3"/>
          <c:order val="4"/>
          <c:tx>
            <c:strRef>
              <c:f>Sheet1!$Q$1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Sijoitusrahastoihin</c:v>
                </c:pt>
                <c:pt idx="2">
                  <c:v>Käyttötilille (esim. palkka-, eläke- tms. tili)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Sheet1!$Q$2:$Q$8</c:f>
              <c:numCache>
                <c:formatCode>General</c:formatCode>
                <c:ptCount val="7"/>
                <c:pt idx="0">
                  <c:v>24</c:v>
                </c:pt>
                <c:pt idx="1">
                  <c:v>14</c:v>
                </c:pt>
                <c:pt idx="2">
                  <c:v>12</c:v>
                </c:pt>
                <c:pt idx="3">
                  <c:v>7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5761416"/>
        <c:axId val="475761808"/>
      </c:barChart>
      <c:catAx>
        <c:axId val="475761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618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5761808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6141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3291200053718367"/>
          <c:y val="0.86763137521479938"/>
          <c:w val="0.5671610419030011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55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52</c:v>
                </c:pt>
                <c:pt idx="1">
                  <c:v>26</c:v>
                </c:pt>
                <c:pt idx="2">
                  <c:v>23</c:v>
                </c:pt>
                <c:pt idx="3">
                  <c:v>17</c:v>
                </c:pt>
                <c:pt idx="4">
                  <c:v>11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55</c:v>
                </c:pt>
                <c:pt idx="1">
                  <c:v>20</c:v>
                </c:pt>
                <c:pt idx="2">
                  <c:v>25</c:v>
                </c:pt>
                <c:pt idx="3">
                  <c:v>18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56</c:v>
                </c:pt>
                <c:pt idx="1">
                  <c:v>21</c:v>
                </c:pt>
                <c:pt idx="2">
                  <c:v>23</c:v>
                </c:pt>
                <c:pt idx="3">
                  <c:v>19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2"/>
          <c:order val="3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57</c:v>
                </c:pt>
                <c:pt idx="1">
                  <c:v>26</c:v>
                </c:pt>
                <c:pt idx="2">
                  <c:v>24</c:v>
                </c:pt>
                <c:pt idx="3">
                  <c:v>20</c:v>
                </c:pt>
                <c:pt idx="4">
                  <c:v>12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3"/>
          <c:order val="4"/>
          <c:tx>
            <c:strRef>
              <c:f>Sheet1!$H$1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59</c:v>
                </c:pt>
                <c:pt idx="1">
                  <c:v>24</c:v>
                </c:pt>
                <c:pt idx="2">
                  <c:v>22</c:v>
                </c:pt>
                <c:pt idx="3">
                  <c:v>20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5759848"/>
        <c:axId val="475755536"/>
      </c:barChart>
      <c:catAx>
        <c:axId val="475759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5755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5755536"/>
        <c:scaling>
          <c:orientation val="minMax"/>
          <c:max val="8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575984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2596755533328575"/>
          <c:y val="0.86763137521479938"/>
          <c:w val="0.57410548710690001"/>
          <c:h val="9.632375988972601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33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Sheet1!$B$32:$B$61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TUOTTO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RAHAKSI MUUTAMISEN HELPPOUS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VAIVATTOMUUS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SIJOITUSKOHTEEN RISKITTÖMYYS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TURVALLISUUS</c:v>
                </c:pt>
              </c:strCache>
            </c:strRef>
          </c:cat>
          <c:val>
            <c:numRef>
              <c:f>Sheet1!$C$32:$C$61</c:f>
              <c:numCache>
                <c:formatCode>General</c:formatCode>
                <c:ptCount val="30"/>
                <c:pt idx="0">
                  <c:v>38</c:v>
                </c:pt>
                <c:pt idx="1">
                  <c:v>38</c:v>
                </c:pt>
                <c:pt idx="2">
                  <c:v>39</c:v>
                </c:pt>
                <c:pt idx="3">
                  <c:v>39</c:v>
                </c:pt>
                <c:pt idx="4">
                  <c:v>43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43</c:v>
                </c:pt>
                <c:pt idx="10">
                  <c:v>44</c:v>
                </c:pt>
                <c:pt idx="12">
                  <c:v>50</c:v>
                </c:pt>
                <c:pt idx="13">
                  <c:v>46</c:v>
                </c:pt>
                <c:pt idx="14">
                  <c:v>49</c:v>
                </c:pt>
                <c:pt idx="15">
                  <c:v>47</c:v>
                </c:pt>
                <c:pt idx="16">
                  <c:v>46</c:v>
                </c:pt>
                <c:pt idx="18">
                  <c:v>55</c:v>
                </c:pt>
                <c:pt idx="19">
                  <c:v>52</c:v>
                </c:pt>
                <c:pt idx="20">
                  <c:v>58</c:v>
                </c:pt>
                <c:pt idx="21">
                  <c:v>60</c:v>
                </c:pt>
                <c:pt idx="22">
                  <c:v>62</c:v>
                </c:pt>
                <c:pt idx="24">
                  <c:v>67</c:v>
                </c:pt>
                <c:pt idx="25">
                  <c:v>66</c:v>
                </c:pt>
                <c:pt idx="26">
                  <c:v>70</c:v>
                </c:pt>
                <c:pt idx="27">
                  <c:v>70</c:v>
                </c:pt>
                <c:pt idx="28">
                  <c:v>72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Sheet1!$B$32:$B$61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TUOTTO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RAHAKSI MUUTAMISEN HELPPOUS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VAIVATTOMUUS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SIJOITUSKOHTEEN RISKITTÖMYYS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TURVALLISUUS</c:v>
                </c:pt>
              </c:strCache>
            </c:strRef>
          </c:cat>
          <c:val>
            <c:numRef>
              <c:f>Sheet1!$D$32:$D$61</c:f>
              <c:numCache>
                <c:formatCode>General</c:formatCode>
                <c:ptCount val="30"/>
                <c:pt idx="0">
                  <c:v>46</c:v>
                </c:pt>
                <c:pt idx="1">
                  <c:v>48</c:v>
                </c:pt>
                <c:pt idx="2">
                  <c:v>47</c:v>
                </c:pt>
                <c:pt idx="3">
                  <c:v>46</c:v>
                </c:pt>
                <c:pt idx="4">
                  <c:v>43</c:v>
                </c:pt>
                <c:pt idx="6">
                  <c:v>41</c:v>
                </c:pt>
                <c:pt idx="7">
                  <c:v>43</c:v>
                </c:pt>
                <c:pt idx="8">
                  <c:v>42</c:v>
                </c:pt>
                <c:pt idx="9">
                  <c:v>42</c:v>
                </c:pt>
                <c:pt idx="10">
                  <c:v>40</c:v>
                </c:pt>
                <c:pt idx="12">
                  <c:v>38</c:v>
                </c:pt>
                <c:pt idx="13">
                  <c:v>42</c:v>
                </c:pt>
                <c:pt idx="14">
                  <c:v>39</c:v>
                </c:pt>
                <c:pt idx="15">
                  <c:v>42</c:v>
                </c:pt>
                <c:pt idx="16">
                  <c:v>41</c:v>
                </c:pt>
                <c:pt idx="18">
                  <c:v>34</c:v>
                </c:pt>
                <c:pt idx="19">
                  <c:v>37</c:v>
                </c:pt>
                <c:pt idx="20">
                  <c:v>33</c:v>
                </c:pt>
                <c:pt idx="21">
                  <c:v>32</c:v>
                </c:pt>
                <c:pt idx="22">
                  <c:v>29</c:v>
                </c:pt>
                <c:pt idx="24">
                  <c:v>25</c:v>
                </c:pt>
                <c:pt idx="25">
                  <c:v>27</c:v>
                </c:pt>
                <c:pt idx="26">
                  <c:v>23</c:v>
                </c:pt>
                <c:pt idx="27">
                  <c:v>24</c:v>
                </c:pt>
                <c:pt idx="28">
                  <c:v>21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Sheet1!$B$32:$B$61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TUOTTO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RAHAKSI MUUTAMISEN HELPPOUS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VAIVATTOMUUS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SIJOITUSKOHTEEN RISKITTÖMYYS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TURVALLISUUS</c:v>
                </c:pt>
              </c:strCache>
            </c:strRef>
          </c:cat>
          <c:val>
            <c:numRef>
              <c:f>Sheet1!$E$32:$E$61</c:f>
              <c:numCache>
                <c:formatCode>General</c:formatCode>
                <c:ptCount val="30"/>
                <c:pt idx="0">
                  <c:v>14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12</c:v>
                </c:pt>
                <c:pt idx="6">
                  <c:v>15</c:v>
                </c:pt>
                <c:pt idx="7">
                  <c:v>14</c:v>
                </c:pt>
                <c:pt idx="8">
                  <c:v>15</c:v>
                </c:pt>
                <c:pt idx="9">
                  <c:v>14</c:v>
                </c:pt>
                <c:pt idx="10">
                  <c:v>14</c:v>
                </c:pt>
                <c:pt idx="12">
                  <c:v>11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11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4">
                  <c:v>6</c:v>
                </c:pt>
                <c:pt idx="25">
                  <c:v>5</c:v>
                </c:pt>
                <c:pt idx="26">
                  <c:v>6</c:v>
                </c:pt>
                <c:pt idx="27">
                  <c:v>5</c:v>
                </c:pt>
                <c:pt idx="28">
                  <c:v>5</c:v>
                </c:pt>
              </c:numCache>
            </c:numRef>
          </c:val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Sheet1!$B$32:$B$61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TUOTTO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RAHAKSI MUUTAMISEN HELPPOUS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VAIVATTOMUUS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SIJOITUSKOHTEEN RISKITTÖMYYS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TURVALLISUUS</c:v>
                </c:pt>
              </c:strCache>
            </c:strRef>
          </c:cat>
          <c:val>
            <c:numRef>
              <c:f>Sheet1!$F$32:$F$61</c:f>
              <c:numCache>
                <c:formatCode>General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1</c:v>
                </c:pt>
                <c:pt idx="22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75760632"/>
        <c:axId val="475759456"/>
      </c:barChart>
      <c:catAx>
        <c:axId val="475760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57594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5759456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606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641"/>
          <c:y val="0.86763137521479905"/>
          <c:w val="0.52822315488004756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44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SIJOITUSAIKA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VEROTTOMUUS TAI MUUT VEROEDUT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ELÄKETURVA/ELÄKEVUOSIIN VARAUTUMINEN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EKOLOGISUUS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20</c:v>
                </c:pt>
                <c:pt idx="1">
                  <c:v>19</c:v>
                </c:pt>
                <c:pt idx="2">
                  <c:v>22</c:v>
                </c:pt>
                <c:pt idx="3">
                  <c:v>23</c:v>
                </c:pt>
                <c:pt idx="4">
                  <c:v>21</c:v>
                </c:pt>
                <c:pt idx="6">
                  <c:v>24</c:v>
                </c:pt>
                <c:pt idx="7">
                  <c:v>23</c:v>
                </c:pt>
                <c:pt idx="8">
                  <c:v>25</c:v>
                </c:pt>
                <c:pt idx="9">
                  <c:v>25</c:v>
                </c:pt>
                <c:pt idx="10">
                  <c:v>30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24</c:v>
                </c:pt>
                <c:pt idx="18">
                  <c:v>27</c:v>
                </c:pt>
                <c:pt idx="19">
                  <c:v>24</c:v>
                </c:pt>
                <c:pt idx="20">
                  <c:v>25</c:v>
                </c:pt>
                <c:pt idx="21">
                  <c:v>24</c:v>
                </c:pt>
                <c:pt idx="22">
                  <c:v>21</c:v>
                </c:pt>
                <c:pt idx="24">
                  <c:v>31</c:v>
                </c:pt>
                <c:pt idx="25">
                  <c:v>26</c:v>
                </c:pt>
                <c:pt idx="26">
                  <c:v>29</c:v>
                </c:pt>
                <c:pt idx="27">
                  <c:v>29</c:v>
                </c:pt>
                <c:pt idx="28">
                  <c:v>25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SIJOITUSAIKA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VEROTTOMUUS TAI MUUT VEROEDUT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ELÄKETURVA/ELÄKEVUOSIIN VARAUTUMINEN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EKOLOGISUUS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56</c:v>
                </c:pt>
                <c:pt idx="1">
                  <c:v>58</c:v>
                </c:pt>
                <c:pt idx="2">
                  <c:v>54</c:v>
                </c:pt>
                <c:pt idx="3">
                  <c:v>55</c:v>
                </c:pt>
                <c:pt idx="4">
                  <c:v>55</c:v>
                </c:pt>
                <c:pt idx="6">
                  <c:v>47</c:v>
                </c:pt>
                <c:pt idx="7">
                  <c:v>52</c:v>
                </c:pt>
                <c:pt idx="8">
                  <c:v>49</c:v>
                </c:pt>
                <c:pt idx="9">
                  <c:v>48</c:v>
                </c:pt>
                <c:pt idx="10">
                  <c:v>47</c:v>
                </c:pt>
                <c:pt idx="12">
                  <c:v>38</c:v>
                </c:pt>
                <c:pt idx="13">
                  <c:v>40</c:v>
                </c:pt>
                <c:pt idx="14">
                  <c:v>37</c:v>
                </c:pt>
                <c:pt idx="15">
                  <c:v>37</c:v>
                </c:pt>
                <c:pt idx="16">
                  <c:v>38</c:v>
                </c:pt>
                <c:pt idx="18">
                  <c:v>49</c:v>
                </c:pt>
                <c:pt idx="19">
                  <c:v>51</c:v>
                </c:pt>
                <c:pt idx="20">
                  <c:v>49</c:v>
                </c:pt>
                <c:pt idx="21">
                  <c:v>49</c:v>
                </c:pt>
                <c:pt idx="22">
                  <c:v>50</c:v>
                </c:pt>
                <c:pt idx="24">
                  <c:v>46</c:v>
                </c:pt>
                <c:pt idx="25">
                  <c:v>51</c:v>
                </c:pt>
                <c:pt idx="26">
                  <c:v>47</c:v>
                </c:pt>
                <c:pt idx="27">
                  <c:v>48</c:v>
                </c:pt>
                <c:pt idx="28">
                  <c:v>48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SIJOITUSAIKA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VEROTTOMUUS TAI MUUT VEROEDUT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ELÄKETURVA/ELÄKEVUOSIIN VARAUTUMINEN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EKOLOGISUUS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21</c:v>
                </c:pt>
                <c:pt idx="1">
                  <c:v>19</c:v>
                </c:pt>
                <c:pt idx="2">
                  <c:v>21</c:v>
                </c:pt>
                <c:pt idx="3">
                  <c:v>20</c:v>
                </c:pt>
                <c:pt idx="4">
                  <c:v>21</c:v>
                </c:pt>
                <c:pt idx="6">
                  <c:v>26</c:v>
                </c:pt>
                <c:pt idx="7">
                  <c:v>22</c:v>
                </c:pt>
                <c:pt idx="8">
                  <c:v>23</c:v>
                </c:pt>
                <c:pt idx="9">
                  <c:v>25</c:v>
                </c:pt>
                <c:pt idx="10">
                  <c:v>20</c:v>
                </c:pt>
                <c:pt idx="12">
                  <c:v>35</c:v>
                </c:pt>
                <c:pt idx="13">
                  <c:v>33</c:v>
                </c:pt>
                <c:pt idx="14">
                  <c:v>35</c:v>
                </c:pt>
                <c:pt idx="15">
                  <c:v>36</c:v>
                </c:pt>
                <c:pt idx="16">
                  <c:v>36</c:v>
                </c:pt>
                <c:pt idx="18">
                  <c:v>22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27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23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Sheet1!$B$2:$B$31</c:f>
              <c:strCache>
                <c:ptCount val="30"/>
                <c:pt idx="0">
                  <c:v>Kevät 2015</c:v>
                </c:pt>
                <c:pt idx="1">
                  <c:v>Kevät 2014</c:v>
                </c:pt>
                <c:pt idx="2">
                  <c:v>Kevät 2013</c:v>
                </c:pt>
                <c:pt idx="3">
                  <c:v>Kevät 2012</c:v>
                </c:pt>
                <c:pt idx="4">
                  <c:v>Kevät 2011</c:v>
                </c:pt>
                <c:pt idx="5">
                  <c:v>SIJOITUSAIKA</c:v>
                </c:pt>
                <c:pt idx="6">
                  <c:v>Kevät 2015</c:v>
                </c:pt>
                <c:pt idx="7">
                  <c:v>Kevät 2014</c:v>
                </c:pt>
                <c:pt idx="8">
                  <c:v>Kevät 2013</c:v>
                </c:pt>
                <c:pt idx="9">
                  <c:v>Kevät 2012</c:v>
                </c:pt>
                <c:pt idx="10">
                  <c:v>Kevät 2011</c:v>
                </c:pt>
                <c:pt idx="11">
                  <c:v>VEROTTOMUUS TAI MUUT VEROEDUT</c:v>
                </c:pt>
                <c:pt idx="12">
                  <c:v>Kevät 2015</c:v>
                </c:pt>
                <c:pt idx="13">
                  <c:v>Kevät 2014</c:v>
                </c:pt>
                <c:pt idx="14">
                  <c:v>Kevät 2013</c:v>
                </c:pt>
                <c:pt idx="15">
                  <c:v>Kevät 2012</c:v>
                </c:pt>
                <c:pt idx="16">
                  <c:v>Kevät 2011</c:v>
                </c:pt>
                <c:pt idx="17">
                  <c:v>ELÄKETURVA/ELÄKEVUOSIIN VARAUTUMINEN</c:v>
                </c:pt>
                <c:pt idx="18">
                  <c:v>Kevät 2015</c:v>
                </c:pt>
                <c:pt idx="19">
                  <c:v>Kevät 2014</c:v>
                </c:pt>
                <c:pt idx="20">
                  <c:v>Kevät 2013</c:v>
                </c:pt>
                <c:pt idx="21">
                  <c:v>Kevät 2012</c:v>
                </c:pt>
                <c:pt idx="22">
                  <c:v>Kevät 2011</c:v>
                </c:pt>
                <c:pt idx="23">
                  <c:v>EKOLOGISUUS</c:v>
                </c:pt>
                <c:pt idx="24">
                  <c:v>Kevät 2015</c:v>
                </c:pt>
                <c:pt idx="25">
                  <c:v>Kevät 2014</c:v>
                </c:pt>
                <c:pt idx="26">
                  <c:v>Kevät 2013</c:v>
                </c:pt>
                <c:pt idx="27">
                  <c:v>Kevät 2012</c:v>
                </c:pt>
                <c:pt idx="28">
                  <c:v>Kevät 2011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  <c:pt idx="27">
                  <c:v>1</c:v>
                </c:pt>
                <c:pt idx="2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75754752"/>
        <c:axId val="475761024"/>
      </c:barChart>
      <c:catAx>
        <c:axId val="47575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5761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5761024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547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647"/>
          <c:y val="0.86763137521479916"/>
          <c:w val="0.52683426583926385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53"/>
          <c:h val="0.7163981570649006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Sheet1!$E$1:$P$1</c:f>
              <c:strCache>
                <c:ptCount val="12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  <c:pt idx="11">
                  <c:v>Kevät 2015</c:v>
                </c:pt>
              </c:strCache>
            </c:strRef>
          </c:cat>
          <c:val>
            <c:numRef>
              <c:f>Sheet1!$E$2:$P$2</c:f>
              <c:numCache>
                <c:formatCode>General</c:formatCode>
                <c:ptCount val="12"/>
                <c:pt idx="0">
                  <c:v>52</c:v>
                </c:pt>
                <c:pt idx="1">
                  <c:v>50</c:v>
                </c:pt>
                <c:pt idx="2">
                  <c:v>51</c:v>
                </c:pt>
                <c:pt idx="3">
                  <c:v>51</c:v>
                </c:pt>
                <c:pt idx="4" formatCode="0">
                  <c:v>51</c:v>
                </c:pt>
                <c:pt idx="5" formatCode="0">
                  <c:v>50</c:v>
                </c:pt>
                <c:pt idx="6">
                  <c:v>49</c:v>
                </c:pt>
                <c:pt idx="7">
                  <c:v>50</c:v>
                </c:pt>
                <c:pt idx="8">
                  <c:v>53</c:v>
                </c:pt>
                <c:pt idx="9" formatCode="0">
                  <c:v>53</c:v>
                </c:pt>
                <c:pt idx="10" formatCode="0">
                  <c:v>52</c:v>
                </c:pt>
                <c:pt idx="11">
                  <c:v>55</c:v>
                </c:pt>
              </c:numCache>
            </c:numRef>
          </c:val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Sheet1!$E$1:$P$1</c:f>
              <c:strCache>
                <c:ptCount val="12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  <c:pt idx="11">
                  <c:v>Kevät 2015</c:v>
                </c:pt>
              </c:strCache>
            </c:strRef>
          </c:cat>
          <c:val>
            <c:numRef>
              <c:f>Sheet1!$E$3:$P$3</c:f>
              <c:numCache>
                <c:formatCode>General</c:formatCode>
                <c:ptCount val="12"/>
                <c:pt idx="0">
                  <c:v>28</c:v>
                </c:pt>
                <c:pt idx="1">
                  <c:v>29</c:v>
                </c:pt>
                <c:pt idx="2">
                  <c:v>29</c:v>
                </c:pt>
                <c:pt idx="3">
                  <c:v>31</c:v>
                </c:pt>
                <c:pt idx="4" formatCode="0">
                  <c:v>30</c:v>
                </c:pt>
                <c:pt idx="5" formatCode="0">
                  <c:v>30</c:v>
                </c:pt>
                <c:pt idx="6">
                  <c:v>28</c:v>
                </c:pt>
                <c:pt idx="7">
                  <c:v>30</c:v>
                </c:pt>
                <c:pt idx="8">
                  <c:v>32</c:v>
                </c:pt>
                <c:pt idx="9" formatCode="0">
                  <c:v>31</c:v>
                </c:pt>
                <c:pt idx="10" formatCode="0">
                  <c:v>32</c:v>
                </c:pt>
                <c:pt idx="11">
                  <c:v>31</c:v>
                </c:pt>
              </c:numCache>
            </c:numRef>
          </c:val>
        </c:ser>
        <c:ser>
          <c:idx val="5"/>
          <c:order val="2"/>
          <c:tx>
            <c:strRef>
              <c:f>Sheet1!$A$4</c:f>
              <c:strCache>
                <c:ptCount val="1"/>
                <c:pt idx="0">
                  <c:v>On kulutusluottoa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Sheet1!$E$1:$P$1</c:f>
              <c:strCache>
                <c:ptCount val="12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  <c:pt idx="11">
                  <c:v>Kevät 2015</c:v>
                </c:pt>
              </c:strCache>
            </c:strRef>
          </c:cat>
          <c:val>
            <c:numRef>
              <c:f>Sheet1!$E$4:$P$4</c:f>
              <c:numCache>
                <c:formatCode>General</c:formatCode>
                <c:ptCount val="12"/>
                <c:pt idx="0">
                  <c:v>34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  <c:pt idx="4" formatCode="0">
                  <c:v>32</c:v>
                </c:pt>
                <c:pt idx="5" formatCode="0">
                  <c:v>28</c:v>
                </c:pt>
                <c:pt idx="6">
                  <c:v>30</c:v>
                </c:pt>
                <c:pt idx="7">
                  <c:v>30</c:v>
                </c:pt>
                <c:pt idx="8">
                  <c:v>33</c:v>
                </c:pt>
                <c:pt idx="9" formatCode="0">
                  <c:v>33</c:v>
                </c:pt>
                <c:pt idx="10" formatCode="0">
                  <c:v>35</c:v>
                </c:pt>
                <c:pt idx="11">
                  <c:v>39</c:v>
                </c:pt>
              </c:numCache>
            </c:numRef>
          </c:val>
        </c:ser>
        <c:ser>
          <c:idx val="6"/>
          <c:order val="3"/>
          <c:tx>
            <c:strRef>
              <c:f>Sheet1!$A$5</c:f>
              <c:strCache>
                <c:ptCount val="1"/>
                <c:pt idx="0">
                  <c:v>On opintolainaa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Sheet1!$E$1:$P$1</c:f>
              <c:strCache>
                <c:ptCount val="12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  <c:pt idx="11">
                  <c:v>Kevät 2015</c:v>
                </c:pt>
              </c:strCache>
            </c:strRef>
          </c:cat>
          <c:val>
            <c:numRef>
              <c:f>Sheet1!$E$5:$P$5</c:f>
              <c:numCache>
                <c:formatCode>General</c:formatCode>
                <c:ptCount val="12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 formatCode="0">
                  <c:v>6</c:v>
                </c:pt>
                <c:pt idx="5" formatCode="0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 formatCode="0">
                  <c:v>7</c:v>
                </c:pt>
                <c:pt idx="10" formatCode="0">
                  <c:v>7</c:v>
                </c:pt>
                <c:pt idx="11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5755928"/>
        <c:axId val="475758280"/>
      </c:barChart>
      <c:catAx>
        <c:axId val="475755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58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5758280"/>
        <c:scaling>
          <c:orientation val="minMax"/>
          <c:max val="7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5592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83476912016284"/>
          <c:y val="0.86906776940652197"/>
          <c:w val="0.77121388574080119"/>
          <c:h val="9.6264279914651044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23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säästöjä tai sijoituksia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60</c:v>
                </c:pt>
                <c:pt idx="1">
                  <c:v>42</c:v>
                </c:pt>
                <c:pt idx="2">
                  <c:v>45</c:v>
                </c:pt>
                <c:pt idx="3">
                  <c:v>57</c:v>
                </c:pt>
                <c:pt idx="4">
                  <c:v>62</c:v>
                </c:pt>
                <c:pt idx="5">
                  <c:v>62</c:v>
                </c:pt>
                <c:pt idx="6">
                  <c:v>68</c:v>
                </c:pt>
                <c:pt idx="7">
                  <c:v>69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55</c:v>
                </c:pt>
                <c:pt idx="1">
                  <c:v>2</c:v>
                </c:pt>
                <c:pt idx="2">
                  <c:v>29</c:v>
                </c:pt>
                <c:pt idx="3">
                  <c:v>71</c:v>
                </c:pt>
                <c:pt idx="4">
                  <c:v>78</c:v>
                </c:pt>
                <c:pt idx="5">
                  <c:v>71</c:v>
                </c:pt>
                <c:pt idx="6">
                  <c:v>51</c:v>
                </c:pt>
                <c:pt idx="7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5756712"/>
        <c:axId val="475757104"/>
      </c:barChart>
      <c:catAx>
        <c:axId val="47575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571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5757104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57567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1494588964850103"/>
          <c:y val="0.86906776940652197"/>
          <c:w val="0.55176941729761864"/>
          <c:h val="9.6264279914651044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253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asuntolaina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31</c:v>
                </c:pt>
                <c:pt idx="1">
                  <c:v>0</c:v>
                </c:pt>
                <c:pt idx="2">
                  <c:v>6</c:v>
                </c:pt>
                <c:pt idx="3">
                  <c:v>42</c:v>
                </c:pt>
                <c:pt idx="4">
                  <c:v>56</c:v>
                </c:pt>
                <c:pt idx="5">
                  <c:v>42</c:v>
                </c:pt>
                <c:pt idx="6">
                  <c:v>25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jotain kulutusluottoa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39</c:v>
                </c:pt>
                <c:pt idx="1">
                  <c:v>2</c:v>
                </c:pt>
                <c:pt idx="2">
                  <c:v>12</c:v>
                </c:pt>
                <c:pt idx="3">
                  <c:v>41</c:v>
                </c:pt>
                <c:pt idx="4">
                  <c:v>58</c:v>
                </c:pt>
                <c:pt idx="5">
                  <c:v>54</c:v>
                </c:pt>
                <c:pt idx="6">
                  <c:v>40</c:v>
                </c:pt>
                <c:pt idx="7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4437168"/>
        <c:axId val="476733024"/>
      </c:barChart>
      <c:catAx>
        <c:axId val="47443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30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3024"/>
        <c:scaling>
          <c:orientation val="minMax"/>
          <c:max val="8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71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1494588964850106"/>
          <c:y val="0.86906776940652197"/>
          <c:w val="0.55176941729761864"/>
          <c:h val="9.6264279914651044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89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Sheet1!$S$1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Luotollinen pankkitili </c:v>
                </c:pt>
                <c:pt idx="1">
                  <c:v>Kulutusluotto pankista</c:v>
                </c:pt>
                <c:pt idx="2">
                  <c:v>Muu luottokorttiluotto *)</c:v>
                </c:pt>
                <c:pt idx="3">
                  <c:v>Osamaksuluotto</c:v>
                </c:pt>
                <c:pt idx="4">
                  <c:v>Kaupan tililuotto</c:v>
                </c:pt>
                <c:pt idx="5">
                  <c:v>Jotain muuta luottoa</c:v>
                </c:pt>
                <c:pt idx="6">
                  <c:v>Pikavippi</c:v>
                </c:pt>
                <c:pt idx="7">
                  <c:v>Ottanut pikavippiä viimeisen vuoden aikana</c:v>
                </c:pt>
              </c:strCache>
            </c:strRef>
          </c:cat>
          <c:val>
            <c:numRef>
              <c:f>Sheet1!$S$2:$S$9</c:f>
              <c:numCache>
                <c:formatCode>0</c:formatCode>
                <c:ptCount val="8"/>
                <c:pt idx="0">
                  <c:v>13</c:v>
                </c:pt>
                <c:pt idx="1">
                  <c:v>15</c:v>
                </c:pt>
                <c:pt idx="2">
                  <c:v>6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 formatCode="0.0">
                  <c:v>0.2</c:v>
                </c:pt>
                <c:pt idx="7" formatCode="0.0">
                  <c:v>1.7</c:v>
                </c:pt>
              </c:numCache>
            </c:numRef>
          </c:val>
        </c:ser>
        <c:ser>
          <c:idx val="0"/>
          <c:order val="1"/>
          <c:tx>
            <c:strRef>
              <c:f>Sheet1!$T$1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Luotollinen pankkitili </c:v>
                </c:pt>
                <c:pt idx="1">
                  <c:v>Kulutusluotto pankista</c:v>
                </c:pt>
                <c:pt idx="2">
                  <c:v>Muu luottokorttiluotto *)</c:v>
                </c:pt>
                <c:pt idx="3">
                  <c:v>Osamaksuluotto</c:v>
                </c:pt>
                <c:pt idx="4">
                  <c:v>Kaupan tililuotto</c:v>
                </c:pt>
                <c:pt idx="5">
                  <c:v>Jotain muuta luottoa</c:v>
                </c:pt>
                <c:pt idx="6">
                  <c:v>Pikavippi</c:v>
                </c:pt>
                <c:pt idx="7">
                  <c:v>Ottanut pikavippiä viimeisen vuoden aikana</c:v>
                </c:pt>
              </c:strCache>
            </c:strRef>
          </c:cat>
          <c:val>
            <c:numRef>
              <c:f>Sheet1!$T$2:$T$9</c:f>
              <c:numCache>
                <c:formatCode>General</c:formatCode>
                <c:ptCount val="8"/>
                <c:pt idx="0">
                  <c:v>14</c:v>
                </c:pt>
                <c:pt idx="1">
                  <c:v>16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0.30000000000000032</c:v>
                </c:pt>
                <c:pt idx="7">
                  <c:v>1.3</c:v>
                </c:pt>
              </c:numCache>
            </c:numRef>
          </c:val>
        </c:ser>
        <c:ser>
          <c:idx val="1"/>
          <c:order val="2"/>
          <c:tx>
            <c:strRef>
              <c:f>Sheet1!$U$1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Luotollinen pankkitili </c:v>
                </c:pt>
                <c:pt idx="1">
                  <c:v>Kulutusluotto pankista</c:v>
                </c:pt>
                <c:pt idx="2">
                  <c:v>Muu luottokorttiluotto *)</c:v>
                </c:pt>
                <c:pt idx="3">
                  <c:v>Osamaksuluotto</c:v>
                </c:pt>
                <c:pt idx="4">
                  <c:v>Kaupan tililuotto</c:v>
                </c:pt>
                <c:pt idx="5">
                  <c:v>Jotain muuta luottoa</c:v>
                </c:pt>
                <c:pt idx="6">
                  <c:v>Pikavippi</c:v>
                </c:pt>
                <c:pt idx="7">
                  <c:v>Ottanut pikavippiä viimeisen vuoden aikana</c:v>
                </c:pt>
              </c:strCache>
            </c:strRef>
          </c:cat>
          <c:val>
            <c:numRef>
              <c:f>Sheet1!$U$2:$U$9</c:f>
              <c:numCache>
                <c:formatCode>0</c:formatCode>
                <c:ptCount val="8"/>
                <c:pt idx="0">
                  <c:v>17</c:v>
                </c:pt>
                <c:pt idx="1">
                  <c:v>16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 formatCode="0.0">
                  <c:v>0.4</c:v>
                </c:pt>
                <c:pt idx="7" formatCode="0.0">
                  <c:v>2.4</c:v>
                </c:pt>
              </c:numCache>
            </c:numRef>
          </c:val>
        </c:ser>
        <c:ser>
          <c:idx val="2"/>
          <c:order val="3"/>
          <c:tx>
            <c:strRef>
              <c:f>Sheet1!$V$1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Luotollinen pankkitili </c:v>
                </c:pt>
                <c:pt idx="1">
                  <c:v>Kulutusluotto pankista</c:v>
                </c:pt>
                <c:pt idx="2">
                  <c:v>Muu luottokorttiluotto *)</c:v>
                </c:pt>
                <c:pt idx="3">
                  <c:v>Osamaksuluotto</c:v>
                </c:pt>
                <c:pt idx="4">
                  <c:v>Kaupan tililuotto</c:v>
                </c:pt>
                <c:pt idx="5">
                  <c:v>Jotain muuta luottoa</c:v>
                </c:pt>
                <c:pt idx="6">
                  <c:v>Pikavippi</c:v>
                </c:pt>
                <c:pt idx="7">
                  <c:v>Ottanut pikavippiä viimeisen vuoden aikana</c:v>
                </c:pt>
              </c:strCache>
            </c:strRef>
          </c:cat>
          <c:val>
            <c:numRef>
              <c:f>Sheet1!$V$2:$V$9</c:f>
              <c:numCache>
                <c:formatCode>General</c:formatCode>
                <c:ptCount val="8"/>
                <c:pt idx="0">
                  <c:v>17</c:v>
                </c:pt>
                <c:pt idx="1">
                  <c:v>17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  <c:pt idx="6">
                  <c:v>0.5</c:v>
                </c:pt>
                <c:pt idx="7">
                  <c:v>1.6</c:v>
                </c:pt>
              </c:numCache>
            </c:numRef>
          </c:val>
        </c:ser>
        <c:ser>
          <c:idx val="3"/>
          <c:order val="4"/>
          <c:tx>
            <c:strRef>
              <c:f>Sheet1!$W$1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Luotollinen pankkitili </c:v>
                </c:pt>
                <c:pt idx="1">
                  <c:v>Kulutusluotto pankista</c:v>
                </c:pt>
                <c:pt idx="2">
                  <c:v>Muu luottokorttiluotto *)</c:v>
                </c:pt>
                <c:pt idx="3">
                  <c:v>Osamaksuluotto</c:v>
                </c:pt>
                <c:pt idx="4">
                  <c:v>Kaupan tililuotto</c:v>
                </c:pt>
                <c:pt idx="5">
                  <c:v>Jotain muuta luottoa</c:v>
                </c:pt>
                <c:pt idx="6">
                  <c:v>Pikavippi</c:v>
                </c:pt>
                <c:pt idx="7">
                  <c:v>Ottanut pikavippiä viimeisen vuoden aikana</c:v>
                </c:pt>
              </c:strCache>
            </c:strRef>
          </c:cat>
          <c:val>
            <c:numRef>
              <c:f>Sheet1!$W$2:$W$9</c:f>
              <c:numCache>
                <c:formatCode>General</c:formatCode>
                <c:ptCount val="8"/>
                <c:pt idx="0">
                  <c:v>19</c:v>
                </c:pt>
                <c:pt idx="1">
                  <c:v>18</c:v>
                </c:pt>
                <c:pt idx="2">
                  <c:v>11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0.2</c:v>
                </c:pt>
                <c:pt idx="7">
                  <c:v>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729496"/>
        <c:axId val="476731064"/>
      </c:barChart>
      <c:catAx>
        <c:axId val="476729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6731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1064"/>
        <c:scaling>
          <c:orientation val="minMax"/>
          <c:max val="3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672949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2596755533328597"/>
          <c:y val="0.86763137521479983"/>
          <c:w val="0.57410548710690001"/>
          <c:h val="9.632375988972601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53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Sheet1!$C$1:$N$1</c:f>
              <c:strCache>
                <c:ptCount val="12"/>
                <c:pt idx="0">
                  <c:v>Kaikki 
2011</c:v>
                </c:pt>
                <c:pt idx="1">
                  <c:v>Kaikki 
2012</c:v>
                </c:pt>
                <c:pt idx="2">
                  <c:v>Kaikki 
2013</c:v>
                </c:pt>
                <c:pt idx="3">
                  <c:v>Kaikki 
2014</c:v>
                </c:pt>
                <c:pt idx="4">
                  <c:v>Kaikki 
2015</c:v>
                </c:pt>
                <c:pt idx="5">
                  <c:v>15-17 vuotta</c:v>
                </c:pt>
                <c:pt idx="6">
                  <c:v>18-24 vuotta</c:v>
                </c:pt>
                <c:pt idx="7">
                  <c:v>25-34 vuotta</c:v>
                </c:pt>
                <c:pt idx="8">
                  <c:v>35-44 vuotta</c:v>
                </c:pt>
                <c:pt idx="9">
                  <c:v>45-54 vuotta</c:v>
                </c:pt>
                <c:pt idx="10">
                  <c:v>55-64 vuotta</c:v>
                </c:pt>
                <c:pt idx="11">
                  <c:v>65-74 vuotta</c:v>
                </c:pt>
              </c:strCache>
            </c:strRef>
          </c:cat>
          <c:val>
            <c:numRef>
              <c:f>Sheet1!$C$2:$N$2</c:f>
              <c:numCache>
                <c:formatCode>General</c:formatCode>
                <c:ptCount val="12"/>
                <c:pt idx="0">
                  <c:v>1.7</c:v>
                </c:pt>
                <c:pt idx="1">
                  <c:v>1.3</c:v>
                </c:pt>
                <c:pt idx="2" formatCode="0.0">
                  <c:v>2.42</c:v>
                </c:pt>
                <c:pt idx="3" formatCode="0.0">
                  <c:v>1.6</c:v>
                </c:pt>
                <c:pt idx="4">
                  <c:v>1.8</c:v>
                </c:pt>
                <c:pt idx="5">
                  <c:v>0.9</c:v>
                </c:pt>
                <c:pt idx="6">
                  <c:v>2.4</c:v>
                </c:pt>
                <c:pt idx="7">
                  <c:v>4.7</c:v>
                </c:pt>
                <c:pt idx="8">
                  <c:v>1.3</c:v>
                </c:pt>
                <c:pt idx="9">
                  <c:v>1.8</c:v>
                </c:pt>
                <c:pt idx="10">
                  <c:v>0.70000000000000062</c:v>
                </c:pt>
                <c:pt idx="11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730280"/>
        <c:axId val="476735376"/>
      </c:barChart>
      <c:catAx>
        <c:axId val="47673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53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5376"/>
        <c:scaling>
          <c:orientation val="minMax"/>
          <c:max val="8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0280"/>
        <c:crosses val="max"/>
        <c:crossBetween val="between"/>
        <c:majorUnit val="2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55"/>
          <c:y val="1.2811042504578938E-2"/>
          <c:w val="0.52641694295898256"/>
          <c:h val="0.78760418436904034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Max 1 kk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23</c:v>
                </c:pt>
                <c:pt idx="1">
                  <c:v>38</c:v>
                </c:pt>
                <c:pt idx="2">
                  <c:v>28</c:v>
                </c:pt>
                <c:pt idx="3">
                  <c:v>20</c:v>
                </c:pt>
                <c:pt idx="4">
                  <c:v>18</c:v>
                </c:pt>
                <c:pt idx="5">
                  <c:v>21</c:v>
                </c:pt>
                <c:pt idx="6">
                  <c:v>24</c:v>
                </c:pt>
                <c:pt idx="7">
                  <c:v>22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1-3 kk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18</c:v>
                </c:pt>
                <c:pt idx="1">
                  <c:v>16</c:v>
                </c:pt>
                <c:pt idx="2">
                  <c:v>23</c:v>
                </c:pt>
                <c:pt idx="3">
                  <c:v>21</c:v>
                </c:pt>
                <c:pt idx="4">
                  <c:v>23</c:v>
                </c:pt>
                <c:pt idx="5">
                  <c:v>20</c:v>
                </c:pt>
                <c:pt idx="6">
                  <c:v>12</c:v>
                </c:pt>
                <c:pt idx="7">
                  <c:v>12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3-6 kk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14</c:v>
                </c:pt>
                <c:pt idx="1">
                  <c:v>9</c:v>
                </c:pt>
                <c:pt idx="2">
                  <c:v>17</c:v>
                </c:pt>
                <c:pt idx="3">
                  <c:v>18</c:v>
                </c:pt>
                <c:pt idx="4">
                  <c:v>16</c:v>
                </c:pt>
                <c:pt idx="5">
                  <c:v>15</c:v>
                </c:pt>
                <c:pt idx="6">
                  <c:v>11</c:v>
                </c:pt>
                <c:pt idx="7">
                  <c:v>12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6-12 kk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15</c:v>
                </c:pt>
                <c:pt idx="1">
                  <c:v>6</c:v>
                </c:pt>
                <c:pt idx="2">
                  <c:v>15</c:v>
                </c:pt>
                <c:pt idx="3">
                  <c:v>16</c:v>
                </c:pt>
                <c:pt idx="4">
                  <c:v>18</c:v>
                </c:pt>
                <c:pt idx="5">
                  <c:v>18</c:v>
                </c:pt>
                <c:pt idx="6">
                  <c:v>16</c:v>
                </c:pt>
                <c:pt idx="7">
                  <c:v>10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1-2 vuotta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16</c:v>
                </c:pt>
                <c:pt idx="1">
                  <c:v>3</c:v>
                </c:pt>
                <c:pt idx="2">
                  <c:v>9</c:v>
                </c:pt>
                <c:pt idx="3">
                  <c:v>20</c:v>
                </c:pt>
                <c:pt idx="4">
                  <c:v>15</c:v>
                </c:pt>
                <c:pt idx="5">
                  <c:v>15</c:v>
                </c:pt>
                <c:pt idx="6">
                  <c:v>21</c:v>
                </c:pt>
                <c:pt idx="7">
                  <c:v>15</c:v>
                </c:pt>
              </c:numCache>
            </c:numRef>
          </c:val>
        </c:ser>
        <c:ser>
          <c:idx val="1"/>
          <c:order val="5"/>
          <c:tx>
            <c:strRef>
              <c:f>Sheet1!$A$7</c:f>
              <c:strCache>
                <c:ptCount val="1"/>
                <c:pt idx="0">
                  <c:v>Ei suunnittele lainkaan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13</c:v>
                </c:pt>
                <c:pt idx="1">
                  <c:v>23</c:v>
                </c:pt>
                <c:pt idx="2">
                  <c:v>7</c:v>
                </c:pt>
                <c:pt idx="3">
                  <c:v>5</c:v>
                </c:pt>
                <c:pt idx="4">
                  <c:v>9</c:v>
                </c:pt>
                <c:pt idx="5">
                  <c:v>10</c:v>
                </c:pt>
                <c:pt idx="6">
                  <c:v>14</c:v>
                </c:pt>
                <c:pt idx="7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72653688"/>
        <c:axId val="472652904"/>
      </c:barChart>
      <c:catAx>
        <c:axId val="472653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26529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2652904"/>
        <c:scaling>
          <c:orientation val="minMax"/>
          <c:max val="1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high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2653688"/>
        <c:crosses val="max"/>
        <c:crossBetween val="between"/>
        <c:majorUnit val="0.2"/>
        <c:minorUnit val="0.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25513421425352273"/>
          <c:y val="0.86763137521479938"/>
          <c:w val="0.6448657748103428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Aikoo ottaa lainaa/luottoa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  <c:pt idx="11">
                  <c:v>Kevät 2014</c:v>
                </c:pt>
                <c:pt idx="12">
                  <c:v>Kevät 2015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11</c:v>
                </c:pt>
                <c:pt idx="8" formatCode="0">
                  <c:v>7</c:v>
                </c:pt>
                <c:pt idx="9">
                  <c:v>9</c:v>
                </c:pt>
                <c:pt idx="10" formatCode="0">
                  <c:v>10</c:v>
                </c:pt>
                <c:pt idx="11" formatCode="0">
                  <c:v>8</c:v>
                </c:pt>
                <c:pt idx="12" formatCode="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732632"/>
        <c:axId val="476736944"/>
      </c:barChart>
      <c:catAx>
        <c:axId val="476732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69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6944"/>
        <c:scaling>
          <c:orientation val="minMax"/>
          <c:max val="2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2632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4317585302124"/>
          <c:y val="1.5925455554614821E-2"/>
          <c:w val="0.52719127296588753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Sheet1!$M$1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Sheet1!$N$1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Sheet1!$O$1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Sheet1!$O$2:$O$5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3"/>
          <c:tx>
            <c:strRef>
              <c:f>Sheet1!$P$1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4"/>
          <c:tx>
            <c:strRef>
              <c:f>Sheet1!$Q$1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Sheet1!$Q$2:$Q$5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733808"/>
        <c:axId val="476734984"/>
      </c:barChart>
      <c:catAx>
        <c:axId val="476733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49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4984"/>
        <c:scaling>
          <c:orientation val="minMax"/>
          <c:max val="8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3808"/>
        <c:crosses val="max"/>
        <c:crossBetween val="between"/>
        <c:majorUnit val="2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50387139107625"/>
          <c:y val="0.86891955709837576"/>
          <c:w val="0.57549431321084865"/>
          <c:h val="9.5978513438508148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35"/>
          <c:y val="1.5925455554614821E-2"/>
          <c:w val="0.527191272965887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Kaikki vastaajat (n=2501)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22</c:v>
                </c:pt>
                <c:pt idx="2">
                  <c:v>16</c:v>
                </c:pt>
                <c:pt idx="3">
                  <c:v>11</c:v>
                </c:pt>
                <c:pt idx="4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Ovat aikeissa ottaa asuntolainaa (n=88)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Jättäisi lainahakemuksen 
verkkopankin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14</c:v>
                </c:pt>
                <c:pt idx="3">
                  <c:v>34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733416"/>
        <c:axId val="476734200"/>
      </c:barChart>
      <c:catAx>
        <c:axId val="476733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4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4200"/>
        <c:scaling>
          <c:orientation val="minMax"/>
          <c:max val="8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34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704"/>
          <c:y val="0.86891955709838631"/>
          <c:w val="0.52249442257218703"/>
          <c:h val="9.523814899481725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1"/>
          <c:y val="1.5925455554614821E-2"/>
          <c:w val="0.5271912729658883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Jättäisi lainahakemuksen 
verkkopankin kautta</c:v>
                </c:pt>
                <c:pt idx="1">
                  <c:v>Kävisi pankin konttorissa</c:v>
                </c:pt>
                <c:pt idx="2">
                  <c:v>Soittaisi pankkiin</c:v>
                </c:pt>
                <c:pt idx="3">
                  <c:v>Jättäisi yhteydenottopyynnön verkkopankin tai pankin avoimien nettisivujen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38</c:v>
                </c:pt>
                <c:pt idx="2">
                  <c:v>31</c:v>
                </c:pt>
                <c:pt idx="3">
                  <c:v>17</c:v>
                </c:pt>
                <c:pt idx="4">
                  <c:v>17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Jättäisi lainahakemuksen 
verkkopankin kautta</c:v>
                </c:pt>
                <c:pt idx="1">
                  <c:v>Kävisi pankin konttorissa</c:v>
                </c:pt>
                <c:pt idx="2">
                  <c:v>Soittaisi pankkiin</c:v>
                </c:pt>
                <c:pt idx="3">
                  <c:v>Jättäisi yhteydenottopyynnön verkkopankin tai pankin avoimien nettisivujen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38</c:v>
                </c:pt>
                <c:pt idx="2">
                  <c:v>28</c:v>
                </c:pt>
                <c:pt idx="3">
                  <c:v>20</c:v>
                </c:pt>
                <c:pt idx="4">
                  <c:v>11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Jättäisi lainahakemuksen 
verkkopankin kautta</c:v>
                </c:pt>
                <c:pt idx="1">
                  <c:v>Kävisi pankin konttorissa</c:v>
                </c:pt>
                <c:pt idx="2">
                  <c:v>Soittaisi pankkiin</c:v>
                </c:pt>
                <c:pt idx="3">
                  <c:v>Jättäisi yhteydenottopyynnön verkkopankin tai pankin avoimien nettisivujen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18</c:v>
                </c:pt>
                <c:pt idx="1">
                  <c:v>35</c:v>
                </c:pt>
                <c:pt idx="2">
                  <c:v>32</c:v>
                </c:pt>
                <c:pt idx="3">
                  <c:v>19</c:v>
                </c:pt>
                <c:pt idx="4">
                  <c:v>12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Jättäisi lainahakemuksen 
verkkopankin kautta</c:v>
                </c:pt>
                <c:pt idx="1">
                  <c:v>Kävisi pankin konttorissa</c:v>
                </c:pt>
                <c:pt idx="2">
                  <c:v>Soittaisi pankkiin</c:v>
                </c:pt>
                <c:pt idx="3">
                  <c:v>Jättäisi yhteydenottopyynnön verkkopankin tai pankin avoimien nettisivujen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9</c:v>
                </c:pt>
                <c:pt idx="1">
                  <c:v>38</c:v>
                </c:pt>
                <c:pt idx="2">
                  <c:v>30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Jättäisi lainahakemuksen 
verkkopankin kautta</c:v>
                </c:pt>
                <c:pt idx="1">
                  <c:v>Kävisi pankin konttorissa</c:v>
                </c:pt>
                <c:pt idx="2">
                  <c:v>Soittaisi pankkiin</c:v>
                </c:pt>
                <c:pt idx="3">
                  <c:v>Jättäisi yhteydenottopyynnön verkkopankin tai pankin avoimien nettisivujen kautta</c:v>
                </c:pt>
                <c:pt idx="4">
                  <c:v>Lähettäisi sähköpostiviestin 
tutulle henkilölle pankkiin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34</c:v>
                </c:pt>
                <c:pt idx="1">
                  <c:v>27</c:v>
                </c:pt>
                <c:pt idx="2">
                  <c:v>26</c:v>
                </c:pt>
                <c:pt idx="3">
                  <c:v>14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6734592"/>
        <c:axId val="476736160"/>
      </c:barChart>
      <c:catAx>
        <c:axId val="476734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6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6736160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67345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337204724409597"/>
          <c:y val="0.86891955709838686"/>
          <c:w val="0.56716097987751457"/>
          <c:h val="9.5978513438508148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53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39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39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2539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w="25399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 w="25399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 w="25399">
                <a:noFill/>
              </a:ln>
            </c:spPr>
          </c:dPt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13"/>
                <c:pt idx="0">
                  <c:v>Kaikki 2008</c:v>
                </c:pt>
                <c:pt idx="1">
                  <c:v>Kaikki 2009</c:v>
                </c:pt>
                <c:pt idx="2">
                  <c:v>Kaikki 2010</c:v>
                </c:pt>
                <c:pt idx="3">
                  <c:v>Kaikki 2011</c:v>
                </c:pt>
                <c:pt idx="4">
                  <c:v>Kaikki 2012</c:v>
                </c:pt>
                <c:pt idx="5">
                  <c:v>Kaikki 2013</c:v>
                </c:pt>
                <c:pt idx="6">
                  <c:v>Kaikki 2014</c:v>
                </c:pt>
                <c:pt idx="7">
                  <c:v>Kaikki 2015</c:v>
                </c:pt>
                <c:pt idx="8">
                  <c:v>Alle 40 000</c:v>
                </c:pt>
                <c:pt idx="9">
                  <c:v>40 001 - 60 000</c:v>
                </c:pt>
                <c:pt idx="10">
                  <c:v>60 001 - 100 000</c:v>
                </c:pt>
                <c:pt idx="11">
                  <c:v>100 001 - 150 000</c:v>
                </c:pt>
                <c:pt idx="12">
                  <c:v>Yli 150 000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 formatCode="General">
                  <c:v>18.8</c:v>
                </c:pt>
                <c:pt idx="1">
                  <c:v>18.5</c:v>
                </c:pt>
                <c:pt idx="2">
                  <c:v>17.399999999999999</c:v>
                </c:pt>
                <c:pt idx="3" formatCode="General">
                  <c:v>17.8</c:v>
                </c:pt>
                <c:pt idx="4" formatCode="General">
                  <c:v>17.399999999999999</c:v>
                </c:pt>
                <c:pt idx="5" formatCode="General">
                  <c:v>17.899999999999999</c:v>
                </c:pt>
                <c:pt idx="6" formatCode="General">
                  <c:v>16.899999999999999</c:v>
                </c:pt>
                <c:pt idx="7" formatCode="General">
                  <c:v>17.399999999999999</c:v>
                </c:pt>
                <c:pt idx="8" formatCode="General">
                  <c:v>11.2</c:v>
                </c:pt>
                <c:pt idx="9" formatCode="General">
                  <c:v>14.1</c:v>
                </c:pt>
                <c:pt idx="10" formatCode="General">
                  <c:v>17.8</c:v>
                </c:pt>
                <c:pt idx="11" formatCode="General">
                  <c:v>19.600000000000001</c:v>
                </c:pt>
                <c:pt idx="12" formatCode="General">
                  <c:v>20.8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70272"/>
        <c:axId val="477471056"/>
      </c:barChart>
      <c:catAx>
        <c:axId val="47747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477471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71056"/>
        <c:scaling>
          <c:orientation val="minMax"/>
          <c:max val="3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0272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53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(Sheet1!$B$1:$F$1;Sheet1!$H$1:$Q$1)</c:f>
              <c:strCache>
                <c:ptCount val="15"/>
                <c:pt idx="0">
                  <c:v>Kevät 1999</c:v>
                </c:pt>
                <c:pt idx="1">
                  <c:v>Kevät 2001</c:v>
                </c:pt>
                <c:pt idx="2">
                  <c:v>Kevät 2003</c:v>
                </c:pt>
                <c:pt idx="3">
                  <c:v>Kevät 2004</c:v>
                </c:pt>
                <c:pt idx="4">
                  <c:v>Kevät 2005</c:v>
                </c:pt>
                <c:pt idx="5">
                  <c:v>Kevät 2006</c:v>
                </c:pt>
                <c:pt idx="6">
                  <c:v>Kevät 2007</c:v>
                </c:pt>
                <c:pt idx="7">
                  <c:v>Kevät 2008</c:v>
                </c:pt>
                <c:pt idx="8">
                  <c:v>Kevät 2009</c:v>
                </c:pt>
                <c:pt idx="9">
                  <c:v>Kevät 2010</c:v>
                </c:pt>
                <c:pt idx="10">
                  <c:v>Kevät 2011</c:v>
                </c:pt>
                <c:pt idx="11">
                  <c:v>Kevät 2012</c:v>
                </c:pt>
                <c:pt idx="12">
                  <c:v>Kevät 2013</c:v>
                </c:pt>
                <c:pt idx="13">
                  <c:v>Kevät 2014</c:v>
                </c:pt>
                <c:pt idx="14">
                  <c:v>Kevät 2015</c:v>
                </c:pt>
              </c:strCache>
            </c:strRef>
          </c:cat>
          <c:val>
            <c:numRef>
              <c:f>(Sheet1!$B$2:$F$2;Sheet1!$H$2:$Q$2)</c:f>
              <c:numCache>
                <c:formatCode>#,##0</c:formatCode>
                <c:ptCount val="15"/>
                <c:pt idx="0">
                  <c:v>20300</c:v>
                </c:pt>
                <c:pt idx="1">
                  <c:v>30200</c:v>
                </c:pt>
                <c:pt idx="2">
                  <c:v>35800</c:v>
                </c:pt>
                <c:pt idx="3">
                  <c:v>42000</c:v>
                </c:pt>
                <c:pt idx="4">
                  <c:v>44900</c:v>
                </c:pt>
                <c:pt idx="5">
                  <c:v>58300</c:v>
                </c:pt>
                <c:pt idx="6">
                  <c:v>65300</c:v>
                </c:pt>
                <c:pt idx="7">
                  <c:v>71500</c:v>
                </c:pt>
                <c:pt idx="8">
                  <c:v>76500</c:v>
                </c:pt>
                <c:pt idx="9">
                  <c:v>81800</c:v>
                </c:pt>
                <c:pt idx="10">
                  <c:v>82000</c:v>
                </c:pt>
                <c:pt idx="11">
                  <c:v>85800</c:v>
                </c:pt>
                <c:pt idx="12">
                  <c:v>89500</c:v>
                </c:pt>
                <c:pt idx="13">
                  <c:v>89200</c:v>
                </c:pt>
                <c:pt idx="14">
                  <c:v>85700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69488"/>
        <c:axId val="477474192"/>
      </c:barChart>
      <c:catAx>
        <c:axId val="47746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477474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74192"/>
        <c:scaling>
          <c:orientation val="minMax"/>
          <c:max val="1000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69488"/>
        <c:crosses val="max"/>
        <c:crossBetween val="between"/>
        <c:majorUnit val="200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201"/>
          <c:y val="1.5925455554614821E-2"/>
          <c:w val="0.527191272965889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C15086"/>
              </a:solidFill>
            </c:spPr>
          </c:dPt>
          <c:dPt>
            <c:idx val="7"/>
            <c:invertIfNegative val="0"/>
            <c:bubble3D val="0"/>
            <c:spPr>
              <a:solidFill>
                <a:srgbClr val="C15086"/>
              </a:solidFill>
            </c:spPr>
          </c:dPt>
          <c:dPt>
            <c:idx val="8"/>
            <c:invertIfNegative val="0"/>
            <c:bubble3D val="0"/>
            <c:spPr>
              <a:solidFill>
                <a:srgbClr val="C15086"/>
              </a:solidFill>
            </c:spPr>
          </c:dPt>
          <c:dPt>
            <c:idx val="9"/>
            <c:invertIfNegative val="0"/>
            <c:bubble3D val="0"/>
            <c:spPr>
              <a:solidFill>
                <a:srgbClr val="C15086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1B2E5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(Sheet1!$A$1:$A$11;Sheet1!$A$13:$A$15)</c:f>
              <c:strCache>
                <c:ptCount val="14"/>
                <c:pt idx="0">
                  <c:v>KULUTUSLUOTTOA YHTEENSÄ</c:v>
                </c:pt>
                <c:pt idx="1">
                  <c:v>Kevät 2012, n=520</c:v>
                </c:pt>
                <c:pt idx="2">
                  <c:v>Kevät 2013, n=520</c:v>
                </c:pt>
                <c:pt idx="3">
                  <c:v>Kevät 2014, n=539</c:v>
                </c:pt>
                <c:pt idx="4">
                  <c:v>Kevät 2015, n=616</c:v>
                </c:pt>
                <c:pt idx="5">
                  <c:v>KULUTUSLUOTTOA PANKISTA</c:v>
                </c:pt>
                <c:pt idx="6">
                  <c:v>Kevät 2012, n=335</c:v>
                </c:pt>
                <c:pt idx="7">
                  <c:v>Kevät 2013, n=330</c:v>
                </c:pt>
                <c:pt idx="8">
                  <c:v>Kevät 2014, n=359</c:v>
                </c:pt>
                <c:pt idx="9">
                  <c:v>Kevät 2015, n=407</c:v>
                </c:pt>
                <c:pt idx="10">
                  <c:v>MUUALTA KUIN PANKISTA</c:v>
                </c:pt>
                <c:pt idx="11">
                  <c:v>Kevät 2013, n=190</c:v>
                </c:pt>
                <c:pt idx="12">
                  <c:v>Kevät 2014, n=180</c:v>
                </c:pt>
                <c:pt idx="13">
                  <c:v>Kevät 2015, n=209</c:v>
                </c:pt>
              </c:strCache>
            </c:strRef>
          </c:cat>
          <c:val>
            <c:numRef>
              <c:f>(Sheet1!$B$1:$B$11;Sheet1!$B$13:$B$15)</c:f>
              <c:numCache>
                <c:formatCode>General</c:formatCode>
                <c:ptCount val="14"/>
                <c:pt idx="1">
                  <c:v>8700</c:v>
                </c:pt>
                <c:pt idx="2">
                  <c:v>8100</c:v>
                </c:pt>
                <c:pt idx="3">
                  <c:v>8600</c:v>
                </c:pt>
                <c:pt idx="4">
                  <c:v>8700</c:v>
                </c:pt>
                <c:pt idx="6" formatCode="0">
                  <c:v>8800</c:v>
                </c:pt>
                <c:pt idx="7">
                  <c:v>9500</c:v>
                </c:pt>
                <c:pt idx="8" formatCode="0">
                  <c:v>9800</c:v>
                </c:pt>
                <c:pt idx="9" formatCode="0">
                  <c:v>10400</c:v>
                </c:pt>
                <c:pt idx="11" formatCode="0">
                  <c:v>5800</c:v>
                </c:pt>
                <c:pt idx="12" formatCode="0">
                  <c:v>6300</c:v>
                </c:pt>
                <c:pt idx="13" formatCode="0">
                  <c:v>5600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74976"/>
        <c:axId val="477473800"/>
      </c:barChart>
      <c:catAx>
        <c:axId val="477474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3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73800"/>
        <c:scaling>
          <c:orientation val="minMax"/>
          <c:max val="120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4976"/>
        <c:crosses val="max"/>
        <c:crossBetween val="between"/>
        <c:majorUnit val="20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86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  <c:pt idx="11">
                  <c:v>Kevät 2015</c:v>
                </c:pt>
              </c:strCache>
            </c:strRef>
          </c:cat>
          <c:val>
            <c:numRef>
              <c:f>Sheet1!$B$2:$M$2</c:f>
              <c:numCache>
                <c:formatCode>#,##0</c:formatCode>
                <c:ptCount val="12"/>
                <c:pt idx="0">
                  <c:v>70400</c:v>
                </c:pt>
                <c:pt idx="1">
                  <c:v>78900</c:v>
                </c:pt>
                <c:pt idx="2">
                  <c:v>81100</c:v>
                </c:pt>
                <c:pt idx="3">
                  <c:v>85300</c:v>
                </c:pt>
                <c:pt idx="4">
                  <c:v>96200</c:v>
                </c:pt>
                <c:pt idx="5">
                  <c:v>107500</c:v>
                </c:pt>
                <c:pt idx="6">
                  <c:v>102900</c:v>
                </c:pt>
                <c:pt idx="7">
                  <c:v>108500</c:v>
                </c:pt>
                <c:pt idx="8">
                  <c:v>115500</c:v>
                </c:pt>
                <c:pt idx="9">
                  <c:v>120500</c:v>
                </c:pt>
                <c:pt idx="10">
                  <c:v>114000</c:v>
                </c:pt>
                <c:pt idx="11">
                  <c:v>113300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71840"/>
        <c:axId val="477475368"/>
      </c:barChart>
      <c:catAx>
        <c:axId val="47747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4774753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75368"/>
        <c:scaling>
          <c:orientation val="minMax"/>
          <c:max val="1400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1840"/>
        <c:crosses val="max"/>
        <c:crossBetween val="between"/>
        <c:majorUnit val="200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6"/>
          <c:y val="1.5925455554614821E-2"/>
          <c:w val="0.52719127296588808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DCED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DB93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3"/>
            <c:invertIfNegative val="0"/>
            <c:bubble3D val="0"/>
            <c:spPr>
              <a:solidFill>
                <a:srgbClr val="C15086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Sheet1!$A$6:$A$16</c:f>
              <c:strCache>
                <c:ptCount val="11"/>
                <c:pt idx="0">
                  <c:v>Kevät 2011</c:v>
                </c:pt>
                <c:pt idx="1">
                  <c:v>Kevät 2012</c:v>
                </c:pt>
                <c:pt idx="2">
                  <c:v>Kevät 2013</c:v>
                </c:pt>
                <c:pt idx="3">
                  <c:v>Kevät 2014</c:v>
                </c:pt>
                <c:pt idx="4">
                  <c:v>Kevät 2015</c:v>
                </c:pt>
                <c:pt idx="5">
                  <c:v>Asuntolainan määrä:</c:v>
                </c:pt>
                <c:pt idx="6">
                  <c:v>Alle 40 000 €</c:v>
                </c:pt>
                <c:pt idx="7">
                  <c:v>40 001 - 60 000 €</c:v>
                </c:pt>
                <c:pt idx="8">
                  <c:v>60 001 - 100 000 €</c:v>
                </c:pt>
                <c:pt idx="9">
                  <c:v>100 001 - 150 000 €</c:v>
                </c:pt>
                <c:pt idx="10">
                  <c:v>Yli 150 000 €</c:v>
                </c:pt>
              </c:strCache>
            </c:strRef>
          </c:cat>
          <c:val>
            <c:numRef>
              <c:f>Sheet1!$B$6:$B$16</c:f>
              <c:numCache>
                <c:formatCode>General</c:formatCode>
                <c:ptCount val="11"/>
                <c:pt idx="0">
                  <c:v>71</c:v>
                </c:pt>
                <c:pt idx="1">
                  <c:v>73</c:v>
                </c:pt>
                <c:pt idx="2">
                  <c:v>75</c:v>
                </c:pt>
                <c:pt idx="3">
                  <c:v>71</c:v>
                </c:pt>
                <c:pt idx="4">
                  <c:v>73</c:v>
                </c:pt>
                <c:pt idx="6" formatCode="0">
                  <c:v>50.750689655172287</c:v>
                </c:pt>
                <c:pt idx="7">
                  <c:v>70</c:v>
                </c:pt>
                <c:pt idx="8" formatCode="0">
                  <c:v>70</c:v>
                </c:pt>
                <c:pt idx="9" formatCode="0">
                  <c:v>81</c:v>
                </c:pt>
                <c:pt idx="10" formatCode="0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76152"/>
        <c:axId val="477473016"/>
      </c:barChart>
      <c:catAx>
        <c:axId val="477476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3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7301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61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53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Sheet1!$D$1:$M$1</c:f>
              <c:strCache>
                <c:ptCount val="10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  <c:pt idx="8">
                  <c:v>Kevät 2014</c:v>
                </c:pt>
                <c:pt idx="9">
                  <c:v>Kevät 2015</c:v>
                </c:pt>
              </c:strCache>
            </c:strRef>
          </c:cat>
          <c:val>
            <c:numRef>
              <c:f>Sheet1!$D$2:$M$2</c:f>
              <c:numCache>
                <c:formatCode>General</c:formatCode>
                <c:ptCount val="10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21</c:v>
                </c:pt>
                <c:pt idx="7" formatCode="0">
                  <c:v>21</c:v>
                </c:pt>
                <c:pt idx="8">
                  <c:v>22</c:v>
                </c:pt>
                <c:pt idx="9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Sheet1!$D$1:$M$1</c:f>
              <c:strCache>
                <c:ptCount val="10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  <c:pt idx="8">
                  <c:v>Kevät 2014</c:v>
                </c:pt>
                <c:pt idx="9">
                  <c:v>Kevät 2015</c:v>
                </c:pt>
              </c:strCache>
            </c:strRef>
          </c:cat>
          <c:val>
            <c:numRef>
              <c:f>Sheet1!$D$3:$M$3</c:f>
              <c:numCache>
                <c:formatCode>General</c:formatCode>
                <c:ptCount val="10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29</c:v>
                </c:pt>
                <c:pt idx="5">
                  <c:v>28</c:v>
                </c:pt>
                <c:pt idx="6">
                  <c:v>28</c:v>
                </c:pt>
                <c:pt idx="7" formatCode="0">
                  <c:v>29</c:v>
                </c:pt>
                <c:pt idx="8">
                  <c:v>28</c:v>
                </c:pt>
                <c:pt idx="9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73408"/>
        <c:axId val="477468704"/>
      </c:barChart>
      <c:catAx>
        <c:axId val="47747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4774687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68704"/>
        <c:scaling>
          <c:orientation val="minMax"/>
          <c:max val="4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340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439033075135097"/>
          <c:y val="0.86763137521479905"/>
          <c:w val="0.63812780381975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77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56</c:v>
                </c:pt>
                <c:pt idx="1">
                  <c:v>35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58</c:v>
                </c:pt>
                <c:pt idx="1">
                  <c:v>34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57</c:v>
                </c:pt>
                <c:pt idx="1">
                  <c:v>33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58</c:v>
                </c:pt>
                <c:pt idx="1">
                  <c:v>35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57</c:v>
                </c:pt>
                <c:pt idx="1">
                  <c:v>34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2654080"/>
        <c:axId val="472655648"/>
      </c:barChart>
      <c:catAx>
        <c:axId val="4726540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26556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2655648"/>
        <c:scaling>
          <c:orientation val="minMax"/>
          <c:max val="8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26540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13724846894125"/>
          <c:y val="0.86763137521479883"/>
          <c:w val="0.5268832020997376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7"/>
          <c:y val="1.5925455554614821E-2"/>
          <c:w val="0.52719127296588852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Sheet1!$G$1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30</c:v>
                </c:pt>
                <c:pt idx="1">
                  <c:v>19</c:v>
                </c:pt>
                <c:pt idx="2">
                  <c:v>21</c:v>
                </c:pt>
                <c:pt idx="3">
                  <c:v>11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Sheet1!$H$1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31</c:v>
                </c:pt>
                <c:pt idx="1">
                  <c:v>20</c:v>
                </c:pt>
                <c:pt idx="2">
                  <c:v>22</c:v>
                </c:pt>
                <c:pt idx="3">
                  <c:v>11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Sheet1!$I$2:$I$7</c:f>
              <c:numCache>
                <c:formatCode>0</c:formatCode>
                <c:ptCount val="6"/>
                <c:pt idx="0">
                  <c:v>32</c:v>
                </c:pt>
                <c:pt idx="1">
                  <c:v>19</c:v>
                </c:pt>
                <c:pt idx="2">
                  <c:v>22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31</c:v>
                </c:pt>
                <c:pt idx="1">
                  <c:v>19</c:v>
                </c:pt>
                <c:pt idx="2">
                  <c:v>22</c:v>
                </c:pt>
                <c:pt idx="3">
                  <c:v>11</c:v>
                </c:pt>
                <c:pt idx="4" formatCode="0">
                  <c:v>5</c:v>
                </c:pt>
                <c:pt idx="5" formatCode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Sheet1!$K$1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34</c:v>
                </c:pt>
                <c:pt idx="1">
                  <c:v>18</c:v>
                </c:pt>
                <c:pt idx="2">
                  <c:v>22</c:v>
                </c:pt>
                <c:pt idx="3">
                  <c:v>8</c:v>
                </c:pt>
                <c:pt idx="4">
                  <c:v>6</c:v>
                </c:pt>
                <c:pt idx="5" formatCode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7469096"/>
        <c:axId val="477472624"/>
      </c:barChart>
      <c:catAx>
        <c:axId val="4774690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726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7472624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746909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212106299212597"/>
          <c:y val="0.87056867891513567"/>
          <c:w val="0.55882764654418438"/>
          <c:h val="9.358902717805460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6"/>
          <c:y val="1.5925455554614821E-2"/>
          <c:w val="0.52719127296588808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Sheet1!$G$1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75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Sheet1!$H$1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Sheet1!$I$2:$I$5</c:f>
              <c:numCache>
                <c:formatCode>0</c:formatCode>
                <c:ptCount val="4"/>
                <c:pt idx="0">
                  <c:v>71</c:v>
                </c:pt>
                <c:pt idx="1">
                  <c:v>9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Sheet1!$J$1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73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Sheet1!$K$1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>
                  <c:v>71</c:v>
                </c:pt>
                <c:pt idx="1">
                  <c:v>9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414072"/>
        <c:axId val="479408584"/>
      </c:barChart>
      <c:catAx>
        <c:axId val="479414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085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40858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40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170538057742778"/>
          <c:y val="0.86891955709838686"/>
          <c:w val="0.55882764654418438"/>
          <c:h val="9.597851343850817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1"/>
          <c:y val="1.5925455554614821E-2"/>
          <c:w val="0.5271912729658883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Taloudellinen tilanne muuttunut</c:v>
                </c:pt>
                <c:pt idx="1">
                  <c:v>Elämäntilanne muuttunut</c:v>
                </c:pt>
                <c:pt idx="2">
                  <c:v>Työttömyys / lomautus</c:v>
                </c:pt>
                <c:pt idx="3">
                  <c:v>Käytetty lyhennysvapaita jaksoja</c:v>
                </c:pt>
                <c:pt idx="4">
                  <c:v>Ollut muita ylimääräisiä kuluja</c:v>
                </c:pt>
                <c:pt idx="5">
                  <c:v>Opiskelun takia</c:v>
                </c:pt>
                <c:pt idx="6">
                  <c:v>Otettu lisää lainaa</c:v>
                </c:pt>
                <c:pt idx="7">
                  <c:v>Remontin takia</c:v>
                </c:pt>
                <c:pt idx="8">
                  <c:v>Muu syy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19</c:v>
                </c:pt>
                <c:pt idx="1">
                  <c:v>22</c:v>
                </c:pt>
                <c:pt idx="2">
                  <c:v>10</c:v>
                </c:pt>
                <c:pt idx="3">
                  <c:v>5</c:v>
                </c:pt>
                <c:pt idx="4">
                  <c:v>16</c:v>
                </c:pt>
                <c:pt idx="5">
                  <c:v>8</c:v>
                </c:pt>
                <c:pt idx="6">
                  <c:v>7</c:v>
                </c:pt>
                <c:pt idx="7">
                  <c:v>1</c:v>
                </c:pt>
                <c:pt idx="8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Taloudellinen tilanne muuttunut</c:v>
                </c:pt>
                <c:pt idx="1">
                  <c:v>Elämäntilanne muuttunut</c:v>
                </c:pt>
                <c:pt idx="2">
                  <c:v>Työttömyys / lomautus</c:v>
                </c:pt>
                <c:pt idx="3">
                  <c:v>Käytetty lyhennysvapaita jaksoja</c:v>
                </c:pt>
                <c:pt idx="4">
                  <c:v>Ollut muita ylimääräisiä kuluja</c:v>
                </c:pt>
                <c:pt idx="5">
                  <c:v>Opiskelun takia</c:v>
                </c:pt>
                <c:pt idx="6">
                  <c:v>Otettu lisää lainaa</c:v>
                </c:pt>
                <c:pt idx="7">
                  <c:v>Remontin takia</c:v>
                </c:pt>
                <c:pt idx="8">
                  <c:v>Muu syy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15</c:v>
                </c:pt>
                <c:pt idx="1">
                  <c:v>24</c:v>
                </c:pt>
                <c:pt idx="2" formatCode="0">
                  <c:v>18</c:v>
                </c:pt>
                <c:pt idx="3" formatCode="0">
                  <c:v>13</c:v>
                </c:pt>
                <c:pt idx="4" formatCode="0">
                  <c:v>12</c:v>
                </c:pt>
                <c:pt idx="5">
                  <c:v>5</c:v>
                </c:pt>
                <c:pt idx="6">
                  <c:v>5</c:v>
                </c:pt>
                <c:pt idx="7" formatCode="0">
                  <c:v>3</c:v>
                </c:pt>
                <c:pt idx="8" formatCode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Taloudellinen tilanne muuttunut</c:v>
                </c:pt>
                <c:pt idx="1">
                  <c:v>Elämäntilanne muuttunut</c:v>
                </c:pt>
                <c:pt idx="2">
                  <c:v>Työttömyys / lomautus</c:v>
                </c:pt>
                <c:pt idx="3">
                  <c:v>Käytetty lyhennysvapaita jaksoja</c:v>
                </c:pt>
                <c:pt idx="4">
                  <c:v>Ollut muita ylimääräisiä kuluja</c:v>
                </c:pt>
                <c:pt idx="5">
                  <c:v>Opiskelun takia</c:v>
                </c:pt>
                <c:pt idx="6">
                  <c:v>Otettu lisää lainaa</c:v>
                </c:pt>
                <c:pt idx="7">
                  <c:v>Remontin takia</c:v>
                </c:pt>
                <c:pt idx="8">
                  <c:v>Muu syy</c:v>
                </c:pt>
              </c:strCache>
            </c:strRef>
          </c:cat>
          <c:val>
            <c:numRef>
              <c:f>Sheet1!$B$5:$J$5</c:f>
              <c:numCache>
                <c:formatCode>General</c:formatCode>
                <c:ptCount val="9"/>
                <c:pt idx="0">
                  <c:v>21</c:v>
                </c:pt>
                <c:pt idx="1">
                  <c:v>22</c:v>
                </c:pt>
                <c:pt idx="2">
                  <c:v>14</c:v>
                </c:pt>
                <c:pt idx="3">
                  <c:v>12</c:v>
                </c:pt>
                <c:pt idx="4">
                  <c:v>9</c:v>
                </c:pt>
                <c:pt idx="5">
                  <c:v>9</c:v>
                </c:pt>
                <c:pt idx="6">
                  <c:v>4</c:v>
                </c:pt>
                <c:pt idx="7">
                  <c:v>4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411328"/>
        <c:axId val="479409368"/>
      </c:barChart>
      <c:catAx>
        <c:axId val="479411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093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409368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132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32"/>
          <c:y val="0.87056867891513567"/>
          <c:w val="0.52658661417322838"/>
          <c:h val="9.35890271780545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7"/>
          <c:y val="1.5925455554614821E-2"/>
          <c:w val="0.52719127296588852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On asuntolainaa</c:v>
                </c:pt>
                <c:pt idx="1">
                  <c:v>Asuntolainan määrä:</c:v>
                </c:pt>
                <c:pt idx="2">
                  <c:v>Korkeintaan 10 000 €</c:v>
                </c:pt>
                <c:pt idx="3">
                  <c:v>10 001 - 40 000 €</c:v>
                </c:pt>
                <c:pt idx="4">
                  <c:v>40 001 - 60 000 €</c:v>
                </c:pt>
                <c:pt idx="5">
                  <c:v>60 001 - 100 000 €</c:v>
                </c:pt>
                <c:pt idx="6">
                  <c:v>100 001 - 150 000 €</c:v>
                </c:pt>
                <c:pt idx="7">
                  <c:v>Yli 150 000 €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20</c:v>
                </c:pt>
                <c:pt idx="5">
                  <c:v>20</c:v>
                </c:pt>
                <c:pt idx="6">
                  <c:v>30</c:v>
                </c:pt>
                <c:pt idx="7">
                  <c:v>19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On asuntolainaa</c:v>
                </c:pt>
                <c:pt idx="1">
                  <c:v>Asuntolainan määrä:</c:v>
                </c:pt>
                <c:pt idx="2">
                  <c:v>Korkeintaan 10 000 €</c:v>
                </c:pt>
                <c:pt idx="3">
                  <c:v>10 001 - 40 000 €</c:v>
                </c:pt>
                <c:pt idx="4">
                  <c:v>40 001 - 60 000 €</c:v>
                </c:pt>
                <c:pt idx="5">
                  <c:v>60 001 - 100 000 €</c:v>
                </c:pt>
                <c:pt idx="6">
                  <c:v>100 001 - 150 000 €</c:v>
                </c:pt>
                <c:pt idx="7">
                  <c:v>Yli 150 000 €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18</c:v>
                </c:pt>
                <c:pt idx="2" formatCode="0">
                  <c:v>19</c:v>
                </c:pt>
                <c:pt idx="3" formatCode="0">
                  <c:v>11</c:v>
                </c:pt>
                <c:pt idx="4">
                  <c:v>13</c:v>
                </c:pt>
                <c:pt idx="5">
                  <c:v>22</c:v>
                </c:pt>
                <c:pt idx="6">
                  <c:v>22</c:v>
                </c:pt>
                <c:pt idx="7">
                  <c:v>20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On asuntolainaa</c:v>
                </c:pt>
                <c:pt idx="1">
                  <c:v>Asuntolainan määrä:</c:v>
                </c:pt>
                <c:pt idx="2">
                  <c:v>Korkeintaan 10 000 €</c:v>
                </c:pt>
                <c:pt idx="3">
                  <c:v>10 001 - 40 000 €</c:v>
                </c:pt>
                <c:pt idx="4">
                  <c:v>40 001 - 60 000 €</c:v>
                </c:pt>
                <c:pt idx="5">
                  <c:v>60 001 - 100 000 €</c:v>
                </c:pt>
                <c:pt idx="6">
                  <c:v>100 001 - 150 000 €</c:v>
                </c:pt>
                <c:pt idx="7">
                  <c:v>Yli 150 000 €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22</c:v>
                </c:pt>
                <c:pt idx="2" formatCode="0">
                  <c:v>12</c:v>
                </c:pt>
                <c:pt idx="3" formatCode="0">
                  <c:v>18</c:v>
                </c:pt>
                <c:pt idx="4">
                  <c:v>21</c:v>
                </c:pt>
                <c:pt idx="5">
                  <c:v>27</c:v>
                </c:pt>
                <c:pt idx="6">
                  <c:v>20</c:v>
                </c:pt>
                <c:pt idx="7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409760"/>
        <c:axId val="479412896"/>
      </c:barChart>
      <c:catAx>
        <c:axId val="479409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2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412896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0976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32"/>
          <c:y val="0.87056867891513567"/>
          <c:w val="0.52668547681539934"/>
          <c:h val="9.358902717805460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46</c:v>
                </c:pt>
                <c:pt idx="1">
                  <c:v>54</c:v>
                </c:pt>
                <c:pt idx="2">
                  <c:v>32</c:v>
                </c:pt>
                <c:pt idx="3">
                  <c:v>22</c:v>
                </c:pt>
                <c:pt idx="4">
                  <c:v>12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47</c:v>
                </c:pt>
                <c:pt idx="1">
                  <c:v>53</c:v>
                </c:pt>
                <c:pt idx="2">
                  <c:v>30</c:v>
                </c:pt>
                <c:pt idx="3">
                  <c:v>24</c:v>
                </c:pt>
                <c:pt idx="4">
                  <c:v>15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47</c:v>
                </c:pt>
                <c:pt idx="1">
                  <c:v>53</c:v>
                </c:pt>
                <c:pt idx="2">
                  <c:v>31</c:v>
                </c:pt>
                <c:pt idx="3">
                  <c:v>26</c:v>
                </c:pt>
                <c:pt idx="4">
                  <c:v>14</c:v>
                </c:pt>
                <c:pt idx="5">
                  <c:v>13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411720"/>
        <c:axId val="479410152"/>
      </c:barChart>
      <c:catAx>
        <c:axId val="479411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0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410152"/>
        <c:scaling>
          <c:orientation val="minMax"/>
          <c:max val="8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17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087204724409562"/>
          <c:y val="0.86891955709838686"/>
          <c:w val="0.52946325459317711"/>
          <c:h val="9.597851343850817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Omaisuutta realisoimalla</c:v>
                </c:pt>
                <c:pt idx="7">
                  <c:v>Vain tilannetta seuraamalla</c:v>
                </c:pt>
                <c:pt idx="8">
                  <c:v>Sijoituksia hajauttamalla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9"/>
                <c:pt idx="0">
                  <c:v>60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</c:ser>
        <c:ser>
          <c:idx val="0"/>
          <c:order val="1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Omaisuutta realisoimalla</c:v>
                </c:pt>
                <c:pt idx="7">
                  <c:v>Vain tilannetta seuraamalla</c:v>
                </c:pt>
                <c:pt idx="8">
                  <c:v>Sijoituksia hajauttamalla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64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Sheet1!$H$1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Panostamalla työhön / työtä hakemalla</c:v>
                </c:pt>
                <c:pt idx="5">
                  <c:v>Luottamalla ammattiliittoon / 
työttömyyskassaan</c:v>
                </c:pt>
                <c:pt idx="6">
                  <c:v>Omaisuutta realisoimalla</c:v>
                </c:pt>
                <c:pt idx="7">
                  <c:v>Vain tilannetta seuraamalla</c:v>
                </c:pt>
                <c:pt idx="8">
                  <c:v>Sijoituksia hajauttamalla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0">
                  <c:v>62</c:v>
                </c:pt>
                <c:pt idx="1">
                  <c:v>13</c:v>
                </c:pt>
                <c:pt idx="2">
                  <c:v>9</c:v>
                </c:pt>
                <c:pt idx="3">
                  <c:v>5</c:v>
                </c:pt>
                <c:pt idx="4" formatCode="0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413288"/>
        <c:axId val="479414464"/>
      </c:barChart>
      <c:catAx>
        <c:axId val="479413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9414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4144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94132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389"/>
          <c:y val="0.86891955709838709"/>
          <c:w val="0.52807436570428656"/>
          <c:h val="9.5978513438508245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201"/>
          <c:y val="1.5925455554614821E-2"/>
          <c:w val="0.52719127296588975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20</c:v>
                </c:pt>
                <c:pt idx="1">
                  <c:v>13</c:v>
                </c:pt>
                <c:pt idx="2">
                  <c:v>12</c:v>
                </c:pt>
                <c:pt idx="3">
                  <c:v>14</c:v>
                </c:pt>
                <c:pt idx="4">
                  <c:v>19</c:v>
                </c:pt>
                <c:pt idx="5">
                  <c:v>27</c:v>
                </c:pt>
                <c:pt idx="6">
                  <c:v>30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413680"/>
        <c:axId val="479415248"/>
      </c:barChart>
      <c:catAx>
        <c:axId val="479413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5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415248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41368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207"/>
          <c:y val="1.5925455554614821E-2"/>
          <c:w val="0.52719127296588986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Vuonna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</c:v>
                </c:pt>
                <c:pt idx="1">
                  <c:v>30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11144"/>
        <c:axId val="479612320"/>
      </c:barChart>
      <c:catAx>
        <c:axId val="4796111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12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123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1114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Asunnon arvon lasku / 
asuntojen hintojen muutokset</c:v>
                </c:pt>
                <c:pt idx="5">
                  <c:v>Talouden maksuvaikeudet</c:v>
                </c:pt>
                <c:pt idx="6">
                  <c:v>Terveydelliset asiat, sairastuminen, kuolema</c:v>
                </c:pt>
                <c:pt idx="7">
                  <c:v>Yleismaailmallinen / EU:n tilanne / 
lama / taantuma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19</c:v>
                </c:pt>
                <c:pt idx="2" formatCode="0">
                  <c:v>31</c:v>
                </c:pt>
                <c:pt idx="3" formatCode="0">
                  <c:v>46</c:v>
                </c:pt>
                <c:pt idx="4" formatCode="0">
                  <c:v>6</c:v>
                </c:pt>
                <c:pt idx="5" formatCode="0">
                  <c:v>4</c:v>
                </c:pt>
                <c:pt idx="6" formatCode="0">
                  <c:v>9</c:v>
                </c:pt>
                <c:pt idx="7" formatCode="0">
                  <c:v>4</c:v>
                </c:pt>
              </c:numCache>
            </c:numRef>
          </c:val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Asunnon arvon lasku / 
asuntojen hintojen muutokset</c:v>
                </c:pt>
                <c:pt idx="5">
                  <c:v>Talouden maksuvaikeudet</c:v>
                </c:pt>
                <c:pt idx="6">
                  <c:v>Terveydelliset asiat, sairastuminen, kuolema</c:v>
                </c:pt>
                <c:pt idx="7">
                  <c:v>Yleismaailmallinen / EU:n tilanne / 
lama / taantuma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17</c:v>
                </c:pt>
                <c:pt idx="2">
                  <c:v>41</c:v>
                </c:pt>
                <c:pt idx="3">
                  <c:v>33</c:v>
                </c:pt>
                <c:pt idx="4">
                  <c:v>5</c:v>
                </c:pt>
                <c:pt idx="5">
                  <c:v>11</c:v>
                </c:pt>
                <c:pt idx="6">
                  <c:v>16</c:v>
                </c:pt>
                <c:pt idx="7">
                  <c:v>12</c:v>
                </c:pt>
              </c:numCache>
            </c:numRef>
          </c:val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Asunnon arvon lasku / 
asuntojen hintojen muutokset</c:v>
                </c:pt>
                <c:pt idx="5">
                  <c:v>Talouden maksuvaikeudet</c:v>
                </c:pt>
                <c:pt idx="6">
                  <c:v>Terveydelliset asiat, sairastuminen, kuolema</c:v>
                </c:pt>
                <c:pt idx="7">
                  <c:v>Yleismaailmallinen / EU:n tilanne / 
lama / taantuma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0">
                  <c:v>16</c:v>
                </c:pt>
                <c:pt idx="2">
                  <c:v>34</c:v>
                </c:pt>
                <c:pt idx="3">
                  <c:v>31</c:v>
                </c:pt>
                <c:pt idx="4">
                  <c:v>18</c:v>
                </c:pt>
                <c:pt idx="5">
                  <c:v>14</c:v>
                </c:pt>
                <c:pt idx="6">
                  <c:v>11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10752"/>
        <c:axId val="479611536"/>
      </c:barChart>
      <c:catAx>
        <c:axId val="479610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11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11536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107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389"/>
          <c:y val="0.86891955709838731"/>
          <c:w val="0.52807436570428656"/>
          <c:h val="9.5978513438508176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(Sheet1!$A$2:$A$9;Sheet1!$A$11)</c:f>
              <c:strCache>
                <c:ptCount val="9"/>
                <c:pt idx="0">
                  <c:v>Säästämällä</c:v>
                </c:pt>
                <c:pt idx="1">
                  <c:v>On lainaturvavakuutus / muita vakuutuksia</c:v>
                </c:pt>
                <c:pt idx="2">
                  <c:v>Huomioitu lainaa otettaessa</c:v>
                </c:pt>
                <c:pt idx="3">
                  <c:v>Myymällä tarvittaessa asunnon / 
realisoimalla muuta omaisuutta</c:v>
                </c:pt>
                <c:pt idx="4">
                  <c:v>Panostamalla työntekoon</c:v>
                </c:pt>
                <c:pt idx="5">
                  <c:v>Omaa taloutta suunnittelemalla</c:v>
                </c:pt>
                <c:pt idx="6">
                  <c:v>Seuraamalla tilannetta</c:v>
                </c:pt>
                <c:pt idx="7">
                  <c:v>Lainassa korkokatto</c:v>
                </c:pt>
                <c:pt idx="8">
                  <c:v>Jokin muu</c:v>
                </c:pt>
              </c:strCache>
            </c:strRef>
          </c:cat>
          <c:val>
            <c:numRef>
              <c:f>(Sheet1!$F$2:$F$9;Sheet1!$F$11)</c:f>
              <c:numCache>
                <c:formatCode>0</c:formatCode>
                <c:ptCount val="9"/>
                <c:pt idx="0">
                  <c:v>41</c:v>
                </c:pt>
                <c:pt idx="1">
                  <c:v>14</c:v>
                </c:pt>
                <c:pt idx="2">
                  <c:v>17</c:v>
                </c:pt>
                <c:pt idx="3">
                  <c:v>9</c:v>
                </c:pt>
                <c:pt idx="4">
                  <c:v>4</c:v>
                </c:pt>
                <c:pt idx="5">
                  <c:v>15</c:v>
                </c:pt>
                <c:pt idx="6">
                  <c:v>3</c:v>
                </c:pt>
                <c:pt idx="7">
                  <c:v>2</c:v>
                </c:pt>
                <c:pt idx="8">
                  <c:v>9</c:v>
                </c:pt>
              </c:numCache>
            </c:numRef>
          </c:val>
        </c:ser>
        <c:ser>
          <c:idx val="4"/>
          <c:order val="1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(Sheet1!$A$2:$A$9;Sheet1!$A$11)</c:f>
              <c:strCache>
                <c:ptCount val="9"/>
                <c:pt idx="0">
                  <c:v>Säästämällä</c:v>
                </c:pt>
                <c:pt idx="1">
                  <c:v>On lainaturvavakuutus / muita vakuutuksia</c:v>
                </c:pt>
                <c:pt idx="2">
                  <c:v>Huomioitu lainaa otettaessa</c:v>
                </c:pt>
                <c:pt idx="3">
                  <c:v>Myymällä tarvittaessa asunnon / 
realisoimalla muuta omaisuutta</c:v>
                </c:pt>
                <c:pt idx="4">
                  <c:v>Panostamalla työntekoon</c:v>
                </c:pt>
                <c:pt idx="5">
                  <c:v>Omaa taloutta suunnittelemalla</c:v>
                </c:pt>
                <c:pt idx="6">
                  <c:v>Seuraamalla tilannetta</c:v>
                </c:pt>
                <c:pt idx="7">
                  <c:v>Lainassa korkokatto</c:v>
                </c:pt>
                <c:pt idx="8">
                  <c:v>Jokin muu</c:v>
                </c:pt>
              </c:strCache>
            </c:strRef>
          </c:cat>
          <c:val>
            <c:numRef>
              <c:f>(Sheet1!$G$2:$G$9;Sheet1!$G$11)</c:f>
              <c:numCache>
                <c:formatCode>General</c:formatCode>
                <c:ptCount val="9"/>
                <c:pt idx="0">
                  <c:v>46</c:v>
                </c:pt>
                <c:pt idx="1">
                  <c:v>18</c:v>
                </c:pt>
                <c:pt idx="2">
                  <c:v>9</c:v>
                </c:pt>
                <c:pt idx="3" formatCode="0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4</c:v>
                </c:pt>
                <c:pt idx="7">
                  <c:v>9</c:v>
                </c:pt>
                <c:pt idx="8">
                  <c:v>13</c:v>
                </c:pt>
              </c:numCache>
            </c:numRef>
          </c:val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(Sheet1!$A$2:$A$9;Sheet1!$A$11)</c:f>
              <c:strCache>
                <c:ptCount val="9"/>
                <c:pt idx="0">
                  <c:v>Säästämällä</c:v>
                </c:pt>
                <c:pt idx="1">
                  <c:v>On lainaturvavakuutus / muita vakuutuksia</c:v>
                </c:pt>
                <c:pt idx="2">
                  <c:v>Huomioitu lainaa otettaessa</c:v>
                </c:pt>
                <c:pt idx="3">
                  <c:v>Myymällä tarvittaessa asunnon / 
realisoimalla muuta omaisuutta</c:v>
                </c:pt>
                <c:pt idx="4">
                  <c:v>Panostamalla työntekoon</c:v>
                </c:pt>
                <c:pt idx="5">
                  <c:v>Omaa taloutta suunnittelemalla</c:v>
                </c:pt>
                <c:pt idx="6">
                  <c:v>Seuraamalla tilannetta</c:v>
                </c:pt>
                <c:pt idx="7">
                  <c:v>Lainassa korkokatto</c:v>
                </c:pt>
                <c:pt idx="8">
                  <c:v>Jokin muu</c:v>
                </c:pt>
              </c:strCache>
            </c:strRef>
          </c:cat>
          <c:val>
            <c:numRef>
              <c:f>(Sheet1!$H$2:$H$9;Sheet1!$H$11)</c:f>
              <c:numCache>
                <c:formatCode>General</c:formatCode>
                <c:ptCount val="9"/>
                <c:pt idx="0">
                  <c:v>46</c:v>
                </c:pt>
                <c:pt idx="1">
                  <c:v>20</c:v>
                </c:pt>
                <c:pt idx="2">
                  <c:v>14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07616"/>
        <c:axId val="479608792"/>
      </c:barChart>
      <c:catAx>
        <c:axId val="479607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96087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08792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76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46281714785817"/>
          <c:y val="0.87056867891513567"/>
          <c:w val="0.52668547681539934"/>
          <c:h val="9.35890271780545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33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68</c:v>
                </c:pt>
                <c:pt idx="1">
                  <c:v>25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68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69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67</c:v>
                </c:pt>
                <c:pt idx="1">
                  <c:v>26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297467952"/>
        <c:axId val="474437952"/>
      </c:barChart>
      <c:catAx>
        <c:axId val="297467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79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379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2974679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51217995540448"/>
          <c:y val="0.87010309862346713"/>
          <c:w val="0.52678439706740998"/>
          <c:h val="9.392567835495434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72.5</c:v>
                </c:pt>
                <c:pt idx="1">
                  <c:v>10.4</c:v>
                </c:pt>
                <c:pt idx="2">
                  <c:v>7.7</c:v>
                </c:pt>
                <c:pt idx="3">
                  <c:v>9.4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73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73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73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73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04872"/>
        <c:axId val="479605264"/>
      </c:barChart>
      <c:catAx>
        <c:axId val="4796048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52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052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48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156780402449688"/>
          <c:y val="0.87056867891513567"/>
          <c:w val="0.55882764654418438"/>
          <c:h val="9.358902717805460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7874015748466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65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27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60</c:v>
                </c:pt>
                <c:pt idx="1">
                  <c:v>31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64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67</c:v>
                </c:pt>
                <c:pt idx="1">
                  <c:v>25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08008"/>
        <c:axId val="479605656"/>
      </c:barChart>
      <c:catAx>
        <c:axId val="4796080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5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056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80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3323447069116358"/>
          <c:y val="0.87056867891513567"/>
          <c:w val="0.56716097987751457"/>
          <c:h val="9.358902717805460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Sheet1!$A$1:$A$10</c:f>
              <c:strCache>
                <c:ptCount val="10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2011</c:v>
                </c:pt>
                <c:pt idx="7">
                  <c:v>Kevät 2013</c:v>
                </c:pt>
                <c:pt idx="8">
                  <c:v>Kevät 2014</c:v>
                </c:pt>
                <c:pt idx="9">
                  <c:v>Kevät 2015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76</c:v>
                </c:pt>
                <c:pt idx="1">
                  <c:v>71</c:v>
                </c:pt>
                <c:pt idx="2">
                  <c:v>72</c:v>
                </c:pt>
                <c:pt idx="3" formatCode="0">
                  <c:v>68</c:v>
                </c:pt>
                <c:pt idx="4">
                  <c:v>77</c:v>
                </c:pt>
                <c:pt idx="5">
                  <c:v>75</c:v>
                </c:pt>
                <c:pt idx="6">
                  <c:v>79</c:v>
                </c:pt>
                <c:pt idx="7">
                  <c:v>72</c:v>
                </c:pt>
                <c:pt idx="8" formatCode="0">
                  <c:v>72</c:v>
                </c:pt>
                <c:pt idx="9" formatCode="0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06440"/>
        <c:axId val="479607224"/>
      </c:barChart>
      <c:catAx>
        <c:axId val="479606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72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072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64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Sheet1!$K$1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Sheet1!$K$4:$K$8</c:f>
              <c:numCache>
                <c:formatCode>0</c:formatCode>
                <c:ptCount val="5"/>
                <c:pt idx="0">
                  <c:v>40</c:v>
                </c:pt>
                <c:pt idx="1">
                  <c:v>55</c:v>
                </c:pt>
                <c:pt idx="2">
                  <c:v>71</c:v>
                </c:pt>
                <c:pt idx="3">
                  <c:v>72</c:v>
                </c:pt>
                <c:pt idx="4">
                  <c:v>83</c:v>
                </c:pt>
              </c:numCache>
            </c:numRef>
          </c:val>
        </c:ser>
        <c:ser>
          <c:idx val="2"/>
          <c:order val="1"/>
          <c:tx>
            <c:strRef>
              <c:f>Sheet1!$L$1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Sheet1!$L$4:$L$8</c:f>
              <c:numCache>
                <c:formatCode>General</c:formatCode>
                <c:ptCount val="5"/>
                <c:pt idx="0">
                  <c:v>61</c:v>
                </c:pt>
                <c:pt idx="1">
                  <c:v>53</c:v>
                </c:pt>
                <c:pt idx="2">
                  <c:v>65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</c:ser>
        <c:ser>
          <c:idx val="3"/>
          <c:order val="2"/>
          <c:tx>
            <c:strRef>
              <c:f>Sheet1!$M$1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Sheet1!$M$4:$M$8</c:f>
              <c:numCache>
                <c:formatCode>General</c:formatCode>
                <c:ptCount val="5"/>
                <c:pt idx="0">
                  <c:v>54</c:v>
                </c:pt>
                <c:pt idx="1">
                  <c:v>65</c:v>
                </c:pt>
                <c:pt idx="2">
                  <c:v>66</c:v>
                </c:pt>
                <c:pt idx="3">
                  <c:v>75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9609184"/>
        <c:axId val="479609968"/>
      </c:barChart>
      <c:catAx>
        <c:axId val="479609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9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960996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96091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40398075240688"/>
          <c:y val="0.87056867891513567"/>
          <c:w val="0.52807436570428656"/>
          <c:h val="9.35890271780545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13"/>
          <c:y val="1.5925455554614821E-2"/>
          <c:w val="0.5271912729658873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Sheet1!$H$1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usko koron nousevan / 
Luottaa, että ei nouse</c:v>
                </c:pt>
                <c:pt idx="2">
                  <c:v>Ei tiedä miten varautua / 
Ei osaa varautua / Ei pysty varautumaan</c:v>
                </c:pt>
                <c:pt idx="3">
                  <c:v>Ei ole ajatellut / Ei ole tullut mieleen</c:v>
                </c:pt>
                <c:pt idx="4">
                  <c:v>                 Ei murehdi etukäteen / 
Miettii sitten kun on ajankohtaista</c:v>
                </c:pt>
                <c:pt idx="5">
                  <c:v>Ei tuota ongelmia / 
Uskoo pystyvänsä maksamaan</c:v>
                </c:pt>
                <c:pt idx="6">
                  <c:v>Ei tarvetta / Ei ole tuntunut tarpelliselta</c:v>
                </c:pt>
                <c:pt idx="7">
                  <c:v>Tasaeräinen laina</c:v>
                </c:pt>
                <c:pt idx="8">
                  <c:v>Kiinteä korko</c:v>
                </c:pt>
              </c:strCache>
            </c:strRef>
          </c:cat>
          <c:val>
            <c:numRef>
              <c:f>Sheet1!$H$2:$H$10</c:f>
              <c:numCache>
                <c:formatCode>0</c:formatCode>
                <c:ptCount val="9"/>
                <c:pt idx="0">
                  <c:v>20</c:v>
                </c:pt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2</c:v>
                </c:pt>
              </c:numCache>
            </c:numRef>
          </c:val>
        </c:ser>
        <c:ser>
          <c:idx val="6"/>
          <c:order val="1"/>
          <c:tx>
            <c:strRef>
              <c:f>Sheet1!$I$1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usko koron nousevan / 
Luottaa, että ei nouse</c:v>
                </c:pt>
                <c:pt idx="2">
                  <c:v>Ei tiedä miten varautua / 
Ei osaa varautua / Ei pysty varautumaan</c:v>
                </c:pt>
                <c:pt idx="3">
                  <c:v>Ei ole ajatellut / Ei ole tullut mieleen</c:v>
                </c:pt>
                <c:pt idx="4">
                  <c:v>                 Ei murehdi etukäteen / 
Miettii sitten kun on ajankohtaista</c:v>
                </c:pt>
                <c:pt idx="5">
                  <c:v>Ei tuota ongelmia / 
Uskoo pystyvänsä maksamaan</c:v>
                </c:pt>
                <c:pt idx="6">
                  <c:v>Ei tarvetta / Ei ole tuntunut tarpelliselta</c:v>
                </c:pt>
                <c:pt idx="7">
                  <c:v>Tasaeräinen laina</c:v>
                </c:pt>
                <c:pt idx="8">
                  <c:v>Kiinteä korko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17</c:v>
                </c:pt>
                <c:pt idx="1">
                  <c:v>10</c:v>
                </c:pt>
                <c:pt idx="2">
                  <c:v>11</c:v>
                </c:pt>
                <c:pt idx="3">
                  <c:v>7</c:v>
                </c:pt>
                <c:pt idx="4">
                  <c:v>10</c:v>
                </c:pt>
                <c:pt idx="5" formatCode="0">
                  <c:v>10</c:v>
                </c:pt>
                <c:pt idx="6">
                  <c:v>12</c:v>
                </c:pt>
                <c:pt idx="7">
                  <c:v>4</c:v>
                </c:pt>
                <c:pt idx="8">
                  <c:v>5</c:v>
                </c:pt>
              </c:numCache>
            </c:numRef>
          </c:val>
        </c:ser>
        <c:ser>
          <c:idx val="8"/>
          <c:order val="2"/>
          <c:tx>
            <c:strRef>
              <c:f>Sheet1!$J$1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usko koron nousevan / 
Luottaa, että ei nouse</c:v>
                </c:pt>
                <c:pt idx="2">
                  <c:v>Ei tiedä miten varautua / 
Ei osaa varautua / Ei pysty varautumaan</c:v>
                </c:pt>
                <c:pt idx="3">
                  <c:v>Ei ole ajatellut / Ei ole tullut mieleen</c:v>
                </c:pt>
                <c:pt idx="4">
                  <c:v>                 Ei murehdi etukäteen / 
Miettii sitten kun on ajankohtaista</c:v>
                </c:pt>
                <c:pt idx="5">
                  <c:v>Ei tuota ongelmia / 
Uskoo pystyvänsä maksamaan</c:v>
                </c:pt>
                <c:pt idx="6">
                  <c:v>Ei tarvetta / Ei ole tuntunut tarpelliselta</c:v>
                </c:pt>
                <c:pt idx="7">
                  <c:v>Tasaeräinen laina</c:v>
                </c:pt>
                <c:pt idx="8">
                  <c:v>Kiinteä korko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0">
                  <c:v>18</c:v>
                </c:pt>
                <c:pt idx="1">
                  <c:v>13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6</c:v>
                </c:pt>
                <c:pt idx="7">
                  <c:v>5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5360"/>
        <c:axId val="504995752"/>
      </c:barChart>
      <c:catAx>
        <c:axId val="5049953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5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5752"/>
        <c:scaling>
          <c:orientation val="minMax"/>
          <c:max val="3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536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383"/>
          <c:y val="0.86891955709838709"/>
          <c:w val="0.52807436570428656"/>
          <c:h val="9.59785134385081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Sheet1!$H$1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Laina-aikaa pidentämällä / 
tarpeeksi maksuaikaa</c:v>
                </c:pt>
                <c:pt idx="5">
                  <c:v>Tasaeräinen laina</c:v>
                </c:pt>
                <c:pt idx="6">
                  <c:v>Tiedostaa mahdollisuuden / seuraa tilannetta</c:v>
                </c:pt>
                <c:pt idx="7">
                  <c:v>Kiinteä korko</c:v>
                </c:pt>
                <c:pt idx="8">
                  <c:v>Tiukentaa taloutta tarvittaessa</c:v>
                </c:pt>
                <c:pt idx="9">
                  <c:v>On lainaturvavakuutus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25</c:v>
                </c:pt>
                <c:pt idx="1">
                  <c:v>17</c:v>
                </c:pt>
                <c:pt idx="2">
                  <c:v>10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Sheet1!$I$1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Laina-aikaa pidentämällä / 
tarpeeksi maksuaikaa</c:v>
                </c:pt>
                <c:pt idx="5">
                  <c:v>Tasaeräinen laina</c:v>
                </c:pt>
                <c:pt idx="6">
                  <c:v>Tiedostaa mahdollisuuden / seuraa tilannetta</c:v>
                </c:pt>
                <c:pt idx="7">
                  <c:v>Kiinteä korko</c:v>
                </c:pt>
                <c:pt idx="8">
                  <c:v>Tiukentaa taloutta tarvittaessa</c:v>
                </c:pt>
                <c:pt idx="9">
                  <c:v>On lainaturvavakuutus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36</c:v>
                </c:pt>
                <c:pt idx="1">
                  <c:v>18</c:v>
                </c:pt>
                <c:pt idx="2">
                  <c:v>10</c:v>
                </c:pt>
                <c:pt idx="3">
                  <c:v>8</c:v>
                </c:pt>
                <c:pt idx="4" formatCode="0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ser>
          <c:idx val="8"/>
          <c:order val="2"/>
          <c:tx>
            <c:strRef>
              <c:f>Sheet1!$J$1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Laina-aikaa pidentämällä / 
tarpeeksi maksuaikaa</c:v>
                </c:pt>
                <c:pt idx="5">
                  <c:v>Tasaeräinen laina</c:v>
                </c:pt>
                <c:pt idx="6">
                  <c:v>Tiedostaa mahdollisuuden / seuraa tilannetta</c:v>
                </c:pt>
                <c:pt idx="7">
                  <c:v>Kiinteä korko</c:v>
                </c:pt>
                <c:pt idx="8">
                  <c:v>Tiukentaa taloutta tarvittaessa</c:v>
                </c:pt>
                <c:pt idx="9">
                  <c:v>On lainaturvavakuutus</c:v>
                </c:pt>
              </c:strCache>
            </c:str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37</c:v>
                </c:pt>
                <c:pt idx="1">
                  <c:v>19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87520"/>
        <c:axId val="504996536"/>
      </c:barChart>
      <c:catAx>
        <c:axId val="504987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6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6536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8752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572"/>
          <c:y val="0.86891955709838786"/>
          <c:w val="0.52807436570428656"/>
          <c:h val="9.59785134385081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4"/>
          <c:y val="1.5925455554614821E-2"/>
          <c:w val="0.52719127296588786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Sheet1!$A$5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22</c:v>
                </c:pt>
                <c:pt idx="1">
                  <c:v>32</c:v>
                </c:pt>
              </c:numCache>
            </c:numRef>
          </c:val>
        </c:ser>
        <c:ser>
          <c:idx val="4"/>
          <c:order val="1"/>
          <c:tx>
            <c:strRef>
              <c:f>Sheet1!$A$6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 formatCode="0">
                  <c:v>27</c:v>
                </c:pt>
                <c:pt idx="1">
                  <c:v>39</c:v>
                </c:pt>
              </c:numCache>
            </c:numRef>
          </c:val>
        </c:ser>
        <c:ser>
          <c:idx val="6"/>
          <c:order val="2"/>
          <c:tx>
            <c:strRef>
              <c:f>Sheet1!$A$7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24</c:v>
                </c:pt>
                <c:pt idx="1">
                  <c:v>38</c:v>
                </c:pt>
              </c:numCache>
            </c:numRef>
          </c:val>
        </c:ser>
        <c:ser>
          <c:idx val="5"/>
          <c:order val="3"/>
          <c:tx>
            <c:strRef>
              <c:f>Sheet1!$A$8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 formatCode="0">
                  <c:v>25</c:v>
                </c:pt>
                <c:pt idx="1">
                  <c:v>31</c:v>
                </c:pt>
              </c:numCache>
            </c:numRef>
          </c:val>
        </c:ser>
        <c:ser>
          <c:idx val="7"/>
          <c:order val="4"/>
          <c:tx>
            <c:strRef>
              <c:f>Sheet1!$A$9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28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3792"/>
        <c:axId val="504994576"/>
      </c:barChart>
      <c:catAx>
        <c:axId val="504993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4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4576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3792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170538057742778"/>
          <c:y val="0.86891955709838775"/>
          <c:w val="0.55882764654418415"/>
          <c:h val="9.59785134385081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53"/>
          <c:h val="0.7163981570649006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Sheet1!$F$1:$O$1</c:f>
              <c:strCache>
                <c:ptCount val="10"/>
                <c:pt idx="0">
                  <c:v>Kevät 
2006</c:v>
                </c:pt>
                <c:pt idx="1">
                  <c:v>Kevät 
2007</c:v>
                </c:pt>
                <c:pt idx="2">
                  <c:v>Kevät 
2008</c:v>
                </c:pt>
                <c:pt idx="3">
                  <c:v>Kevät 
2009</c:v>
                </c:pt>
                <c:pt idx="4">
                  <c:v>Kevät 
2010</c:v>
                </c:pt>
                <c:pt idx="5">
                  <c:v>Kevät 
2011</c:v>
                </c:pt>
                <c:pt idx="6">
                  <c:v>Kevät 
2012</c:v>
                </c:pt>
                <c:pt idx="7">
                  <c:v>Kevät 2013</c:v>
                </c:pt>
                <c:pt idx="8">
                  <c:v>Kevät 2014</c:v>
                </c:pt>
                <c:pt idx="9">
                  <c:v>Kevät 2015</c:v>
                </c:pt>
              </c:strCache>
            </c:strRef>
          </c:cat>
          <c:val>
            <c:numRef>
              <c:f>Sheet1!$F$2:$O$2</c:f>
              <c:numCache>
                <c:formatCode>General</c:formatCode>
                <c:ptCount val="10"/>
                <c:pt idx="0">
                  <c:v>27</c:v>
                </c:pt>
                <c:pt idx="1">
                  <c:v>28</c:v>
                </c:pt>
                <c:pt idx="2" formatCode="0">
                  <c:v>28</c:v>
                </c:pt>
                <c:pt idx="3" formatCode="0">
                  <c:v>28</c:v>
                </c:pt>
                <c:pt idx="4">
                  <c:v>27</c:v>
                </c:pt>
                <c:pt idx="5">
                  <c:v>24</c:v>
                </c:pt>
                <c:pt idx="6">
                  <c:v>27</c:v>
                </c:pt>
                <c:pt idx="7" formatCode="0">
                  <c:v>25</c:v>
                </c:pt>
                <c:pt idx="8">
                  <c:v>26</c:v>
                </c:pt>
                <c:pt idx="9">
                  <c:v>24</c:v>
                </c:pt>
              </c:numCache>
            </c:numRef>
          </c:val>
        </c:ser>
        <c:ser>
          <c:idx val="5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Sheet1!$F$1:$O$1</c:f>
              <c:strCache>
                <c:ptCount val="10"/>
                <c:pt idx="0">
                  <c:v>Kevät 
2006</c:v>
                </c:pt>
                <c:pt idx="1">
                  <c:v>Kevät 
2007</c:v>
                </c:pt>
                <c:pt idx="2">
                  <c:v>Kevät 
2008</c:v>
                </c:pt>
                <c:pt idx="3">
                  <c:v>Kevät 
2009</c:v>
                </c:pt>
                <c:pt idx="4">
                  <c:v>Kevät 
2010</c:v>
                </c:pt>
                <c:pt idx="5">
                  <c:v>Kevät 
2011</c:v>
                </c:pt>
                <c:pt idx="6">
                  <c:v>Kevät 
2012</c:v>
                </c:pt>
                <c:pt idx="7">
                  <c:v>Kevät 2013</c:v>
                </c:pt>
                <c:pt idx="8">
                  <c:v>Kevät 2014</c:v>
                </c:pt>
                <c:pt idx="9">
                  <c:v>Kevät 2015</c:v>
                </c:pt>
              </c:strCache>
            </c:strRef>
          </c:cat>
          <c:val>
            <c:numRef>
              <c:f>Sheet1!$F$3:$O$3</c:f>
              <c:numCache>
                <c:formatCode>General</c:formatCode>
                <c:ptCount val="10"/>
                <c:pt idx="0">
                  <c:v>37</c:v>
                </c:pt>
                <c:pt idx="1">
                  <c:v>37</c:v>
                </c:pt>
                <c:pt idx="2" formatCode="0">
                  <c:v>37</c:v>
                </c:pt>
                <c:pt idx="3" formatCode="0">
                  <c:v>37</c:v>
                </c:pt>
                <c:pt idx="4">
                  <c:v>36</c:v>
                </c:pt>
                <c:pt idx="5">
                  <c:v>32</c:v>
                </c:pt>
                <c:pt idx="6">
                  <c:v>35</c:v>
                </c:pt>
                <c:pt idx="7" formatCode="0">
                  <c:v>33</c:v>
                </c:pt>
                <c:pt idx="8">
                  <c:v>35</c:v>
                </c:pt>
                <c:pt idx="9">
                  <c:v>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1440"/>
        <c:axId val="504994968"/>
      </c:barChart>
      <c:catAx>
        <c:axId val="50499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4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4968"/>
        <c:scaling>
          <c:orientation val="minMax"/>
          <c:max val="5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144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2327922389317847"/>
          <c:y val="0.86763137521479916"/>
          <c:w val="0.59892821510588645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1"/>
          <c:y val="1.5925455554614821E-2"/>
          <c:w val="0.5271912729658883"/>
          <c:h val="0.78600250237537561"/>
        </c:manualLayout>
      </c:layout>
      <c:barChart>
        <c:barDir val="bar"/>
        <c:grouping val="clustered"/>
        <c:varyColors val="0"/>
        <c:ser>
          <c:idx val="6"/>
          <c:order val="0"/>
          <c:spPr>
            <a:solidFill>
              <a:srgbClr val="395AA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DCED2"/>
              </a:solidFill>
            </c:spPr>
          </c:dPt>
          <c:dPt>
            <c:idx val="1"/>
            <c:invertIfNegative val="0"/>
            <c:bubble3D val="0"/>
            <c:spPr>
              <a:solidFill>
                <a:srgbClr val="FDB93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3"/>
            <c:invertIfNegative val="0"/>
            <c:bubble3D val="0"/>
            <c:spPr>
              <a:solidFill>
                <a:srgbClr val="C15086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Sheet1!$A$8:$A$17</c:f>
              <c:strCache>
                <c:ptCount val="10"/>
                <c:pt idx="0">
                  <c:v>Kevät 2011</c:v>
                </c:pt>
                <c:pt idx="1">
                  <c:v>Kevät 2012</c:v>
                </c:pt>
                <c:pt idx="2">
                  <c:v>Kevät 2013</c:v>
                </c:pt>
                <c:pt idx="3">
                  <c:v>Kevät 2014</c:v>
                </c:pt>
                <c:pt idx="4">
                  <c:v>Kevät 2015</c:v>
                </c:pt>
                <c:pt idx="5">
                  <c:v>Lainamäärä:</c:v>
                </c:pt>
                <c:pt idx="6">
                  <c:v>Alle 20 000 €</c:v>
                </c:pt>
                <c:pt idx="7">
                  <c:v>20 001 - 40 000 €</c:v>
                </c:pt>
                <c:pt idx="8">
                  <c:v>40 001 - 80 000 €</c:v>
                </c:pt>
                <c:pt idx="9">
                  <c:v>Yli 80 000 €</c:v>
                </c:pt>
              </c:strCache>
            </c:strRef>
          </c:cat>
          <c:val>
            <c:numRef>
              <c:f>Sheet1!$B$8:$B$17</c:f>
              <c:numCache>
                <c:formatCode>0</c:formatCode>
                <c:ptCount val="10"/>
                <c:pt idx="0">
                  <c:v>24</c:v>
                </c:pt>
                <c:pt idx="1">
                  <c:v>27</c:v>
                </c:pt>
                <c:pt idx="2">
                  <c:v>25</c:v>
                </c:pt>
                <c:pt idx="3">
                  <c:v>26</c:v>
                </c:pt>
                <c:pt idx="4" formatCode="General">
                  <c:v>24</c:v>
                </c:pt>
                <c:pt idx="6" formatCode="General">
                  <c:v>23</c:v>
                </c:pt>
                <c:pt idx="7" formatCode="General">
                  <c:v>24</c:v>
                </c:pt>
                <c:pt idx="8" formatCode="General">
                  <c:v>34</c:v>
                </c:pt>
                <c:pt idx="9" formatCode="General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2224"/>
        <c:axId val="504992616"/>
      </c:barChart>
      <c:catAx>
        <c:axId val="5049922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2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2616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2224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1"/>
          <c:y val="1.5925455554614821E-2"/>
          <c:w val="0.5271912729658883"/>
          <c:h val="0.78600250237537561"/>
        </c:manualLayout>
      </c:layout>
      <c:barChart>
        <c:barDir val="bar"/>
        <c:grouping val="clustere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Turvan kuoleman ja tapaturmasta aiheutuvan 
                                pysyvän haitan varalta</c:v>
                </c:pt>
                <c:pt idx="1">
                  <c:v>Turvan työttömyyden ja tilapäisen 
          työkyvyttömyyden varalta</c:v>
                </c:pt>
                <c:pt idx="2">
                  <c:v>              Turvan pysyvän 
työkyvyttömyyden varalta</c:v>
                </c:pt>
                <c:pt idx="3">
                  <c:v>Turvan vakavan sairauden varalta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80</c:v>
                </c:pt>
                <c:pt idx="1">
                  <c:v>45</c:v>
                </c:pt>
                <c:pt idx="2">
                  <c:v>40</c:v>
                </c:pt>
                <c:pt idx="3">
                  <c:v>42</c:v>
                </c:pt>
              </c:numCache>
            </c:numRef>
          </c:val>
        </c:ser>
        <c:ser>
          <c:idx val="7"/>
          <c:order val="1"/>
          <c:tx>
            <c:strRef>
              <c:f>Sheet1!$I$1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Turvan kuoleman ja tapaturmasta aiheutuvan 
                                pysyvän haitan varalta</c:v>
                </c:pt>
                <c:pt idx="1">
                  <c:v>Turvan työttömyyden ja tilapäisen 
          työkyvyttömyyden varalta</c:v>
                </c:pt>
                <c:pt idx="2">
                  <c:v>              Turvan pysyvän 
työkyvyttömyyden varalta</c:v>
                </c:pt>
                <c:pt idx="3">
                  <c:v>Turvan vakavan sairauden varalta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81</c:v>
                </c:pt>
                <c:pt idx="1">
                  <c:v>46</c:v>
                </c:pt>
                <c:pt idx="2">
                  <c:v>42</c:v>
                </c:pt>
                <c:pt idx="3">
                  <c:v>38</c:v>
                </c:pt>
              </c:numCache>
            </c:numRef>
          </c:val>
        </c:ser>
        <c:ser>
          <c:idx val="8"/>
          <c:order val="2"/>
          <c:tx>
            <c:strRef>
              <c:f>Sheet1!$J$1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Turvan kuoleman ja tapaturmasta aiheutuvan 
                                pysyvän haitan varalta</c:v>
                </c:pt>
                <c:pt idx="1">
                  <c:v>Turvan työttömyyden ja tilapäisen 
          työkyvyttömyyden varalta</c:v>
                </c:pt>
                <c:pt idx="2">
                  <c:v>              Turvan pysyvän 
työkyvyttömyyden varalta</c:v>
                </c:pt>
                <c:pt idx="3">
                  <c:v>Turvan vakavan sairauden varalta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79</c:v>
                </c:pt>
                <c:pt idx="1">
                  <c:v>55</c:v>
                </c:pt>
                <c:pt idx="2">
                  <c:v>44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3400"/>
        <c:axId val="504996928"/>
      </c:barChart>
      <c:catAx>
        <c:axId val="504993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69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69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340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156780402449688"/>
          <c:y val="0.87056867891513567"/>
          <c:w val="0.55882764654418415"/>
          <c:h val="9.35890271780545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77"/>
          <c:y val="1.2811042504578938E-2"/>
          <c:w val="0.52641694295898256"/>
          <c:h val="0.78760418436904034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Kyllä, säännöllisesti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67</c:v>
                </c:pt>
                <c:pt idx="1">
                  <c:v>32</c:v>
                </c:pt>
                <c:pt idx="2">
                  <c:v>64</c:v>
                </c:pt>
                <c:pt idx="3">
                  <c:v>65</c:v>
                </c:pt>
                <c:pt idx="4">
                  <c:v>67</c:v>
                </c:pt>
                <c:pt idx="5">
                  <c:v>67</c:v>
                </c:pt>
                <c:pt idx="6">
                  <c:v>73</c:v>
                </c:pt>
                <c:pt idx="7">
                  <c:v>75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Kyllä, satunnaisesti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26</c:v>
                </c:pt>
                <c:pt idx="1">
                  <c:v>45</c:v>
                </c:pt>
                <c:pt idx="2">
                  <c:v>30</c:v>
                </c:pt>
                <c:pt idx="3">
                  <c:v>32</c:v>
                </c:pt>
                <c:pt idx="4">
                  <c:v>24</c:v>
                </c:pt>
                <c:pt idx="5">
                  <c:v>24</c:v>
                </c:pt>
                <c:pt idx="6">
                  <c:v>21</c:v>
                </c:pt>
                <c:pt idx="7">
                  <c:v>18</c:v>
                </c:pt>
              </c:numCache>
            </c:numRef>
          </c:val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6</c:v>
                </c:pt>
                <c:pt idx="1">
                  <c:v>18</c:v>
                </c:pt>
                <c:pt idx="2">
                  <c:v>4</c:v>
                </c:pt>
                <c:pt idx="3">
                  <c:v>3</c:v>
                </c:pt>
                <c:pt idx="4">
                  <c:v>8</c:v>
                </c:pt>
                <c:pt idx="5">
                  <c:v>8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</c:ser>
        <c:ser>
          <c:idx val="5"/>
          <c:order val="3"/>
          <c:tx>
            <c:strRef>
              <c:f>Sheet1!$A$5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VASTAAJAT, n=2501</c:v>
                </c:pt>
                <c:pt idx="1">
                  <c:v>15-17 -vuotiaat, n=107</c:v>
                </c:pt>
                <c:pt idx="2">
                  <c:v>18-24 -vuotiaat, n=287</c:v>
                </c:pt>
                <c:pt idx="3">
                  <c:v>25-34 -vuotiaat, n=426</c:v>
                </c:pt>
                <c:pt idx="4">
                  <c:v>35-44 -vuotiaat, n=394</c:v>
                </c:pt>
                <c:pt idx="5">
                  <c:v>45-54 -vuotiaat, n=453</c:v>
                </c:pt>
                <c:pt idx="6">
                  <c:v>55-64 -vuotiaat, n=456</c:v>
                </c:pt>
                <c:pt idx="7">
                  <c:v>65-74 -vuotiaat, n=378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74438344"/>
        <c:axId val="474441088"/>
      </c:barChart>
      <c:catAx>
        <c:axId val="474438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744410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41088"/>
        <c:scaling>
          <c:orientation val="minMax"/>
          <c:max val="1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high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8344"/>
        <c:crosses val="max"/>
        <c:crossBetween val="between"/>
        <c:majorUnit val="0.2"/>
        <c:minorUnit val="0.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25513421425352273"/>
          <c:y val="0.86763137521479972"/>
          <c:w val="0.6448657748103428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7"/>
          <c:y val="1.5925455554614821E-2"/>
          <c:w val="0.52719127296588852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 pelkkä lainaturva</c:v>
                </c:pt>
                <c:pt idx="1">
                  <c:v>On pelkkä henkivakuutus</c:v>
                </c:pt>
                <c:pt idx="2">
                  <c:v>On sekä lainaturva että henkivatuutus</c:v>
                </c:pt>
                <c:pt idx="3">
                  <c:v>Ei ole lainaturvaa eikä henkivakuutusta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9</c:v>
                </c:pt>
                <c:pt idx="1">
                  <c:v>37</c:v>
                </c:pt>
                <c:pt idx="2">
                  <c:v>16</c:v>
                </c:pt>
                <c:pt idx="3">
                  <c:v>38</c:v>
                </c:pt>
              </c:numCache>
            </c:numRef>
          </c:val>
        </c:ser>
        <c:ser>
          <c:idx val="2"/>
          <c:order val="1"/>
          <c:tx>
            <c:strRef>
              <c:f>Sheet1!$H$1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 pelkkä lainaturva</c:v>
                </c:pt>
                <c:pt idx="1">
                  <c:v>On pelkkä henkivakuutus</c:v>
                </c:pt>
                <c:pt idx="2">
                  <c:v>On sekä lainaturva että henkivatuutus</c:v>
                </c:pt>
                <c:pt idx="3">
                  <c:v>Ei ole lainaturvaa eikä henkivakuutusta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8</c:v>
                </c:pt>
                <c:pt idx="1">
                  <c:v>37</c:v>
                </c:pt>
                <c:pt idx="2">
                  <c:v>18</c:v>
                </c:pt>
                <c:pt idx="3">
                  <c:v>37</c:v>
                </c:pt>
              </c:numCache>
            </c:numRef>
          </c:val>
        </c:ser>
        <c:ser>
          <c:idx val="3"/>
          <c:order val="2"/>
          <c:tx>
            <c:strRef>
              <c:f>Sheet1!$I$1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On pelkkä lainaturva</c:v>
                </c:pt>
                <c:pt idx="1">
                  <c:v>On pelkkä henkivakuutus</c:v>
                </c:pt>
                <c:pt idx="2">
                  <c:v>On sekä lainaturva että henkivatuutus</c:v>
                </c:pt>
                <c:pt idx="3">
                  <c:v>Ei ole lainaturvaa eikä henkivakuutusta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8</c:v>
                </c:pt>
                <c:pt idx="1">
                  <c:v>35</c:v>
                </c:pt>
                <c:pt idx="2">
                  <c:v>16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8496"/>
        <c:axId val="504989480"/>
      </c:barChart>
      <c:catAx>
        <c:axId val="504998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89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89480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84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82"/>
          <c:y val="0.87056867891513567"/>
          <c:w val="0.52668547681539923"/>
          <c:h val="9.358902717805459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35"/>
          <c:y val="1.5925455554614821E-2"/>
          <c:w val="0.52719127296588775"/>
          <c:h val="0.78600250237537561"/>
        </c:manualLayout>
      </c:layout>
      <c:barChart>
        <c:barDir val="bar"/>
        <c:grouping val="clustered"/>
        <c:varyColors val="0"/>
        <c:ser>
          <c:idx val="8"/>
          <c:order val="0"/>
          <c:tx>
            <c:strRef>
              <c:f>Sheet1!$P$1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(Sheet1!$A$2;Sheet1!$A$4:$A$7)</c:f>
              <c:strCache>
                <c:ptCount val="5"/>
                <c:pt idx="0">
                  <c:v>Verkkopankissa tai e-laskulla*</c:v>
                </c:pt>
                <c:pt idx="1">
                  <c:v>Suoramaksuna</c:v>
                </c:pt>
                <c:pt idx="2">
                  <c:v>Maksupalveluna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(Sheet1!$P$2;Sheet1!$P$4:$P$7)</c:f>
              <c:numCache>
                <c:formatCode>General</c:formatCode>
                <c:ptCount val="5"/>
                <c:pt idx="0">
                  <c:v>81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11"/>
          <c:order val="1"/>
          <c:tx>
            <c:strRef>
              <c:f>Sheet1!$Q$1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(Sheet1!$A$2;Sheet1!$A$4:$A$7)</c:f>
              <c:strCache>
                <c:ptCount val="5"/>
                <c:pt idx="0">
                  <c:v>Verkkopankissa tai e-laskulla*</c:v>
                </c:pt>
                <c:pt idx="1">
                  <c:v>Suoramaksuna</c:v>
                </c:pt>
                <c:pt idx="2">
                  <c:v>Maksupalveluna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(Sheet1!$Q$2;Sheet1!$Q$4:$Q$7)</c:f>
              <c:numCache>
                <c:formatCode>General</c:formatCode>
                <c:ptCount val="5"/>
                <c:pt idx="0" formatCode="0">
                  <c:v>81</c:v>
                </c:pt>
                <c:pt idx="2" formatCode="0">
                  <c:v>4</c:v>
                </c:pt>
                <c:pt idx="3" formatCode="0">
                  <c:v>2</c:v>
                </c:pt>
                <c:pt idx="4" formatCode="0">
                  <c:v>2</c:v>
                </c:pt>
              </c:numCache>
            </c:numRef>
          </c:val>
        </c:ser>
        <c:ser>
          <c:idx val="13"/>
          <c:order val="2"/>
          <c:tx>
            <c:strRef>
              <c:f>Sheet1!$R$1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(Sheet1!$A$2;Sheet1!$A$4:$A$7)</c:f>
              <c:strCache>
                <c:ptCount val="5"/>
                <c:pt idx="0">
                  <c:v>Verkkopankissa tai e-laskulla*</c:v>
                </c:pt>
                <c:pt idx="1">
                  <c:v>Suoramaksuna</c:v>
                </c:pt>
                <c:pt idx="2">
                  <c:v>Maksupalveluna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(Sheet1!$R$2;Sheet1!$R$4:$R$7)</c:f>
              <c:numCache>
                <c:formatCode>General</c:formatCode>
                <c:ptCount val="5"/>
                <c:pt idx="0" formatCode="0">
                  <c:v>86</c:v>
                </c:pt>
                <c:pt idx="2" formatCode="0">
                  <c:v>2</c:v>
                </c:pt>
                <c:pt idx="3" formatCode="0">
                  <c:v>2</c:v>
                </c:pt>
                <c:pt idx="4" formatCode="0">
                  <c:v>1</c:v>
                </c:pt>
              </c:numCache>
            </c:numRef>
          </c:val>
        </c:ser>
        <c:ser>
          <c:idx val="18"/>
          <c:order val="3"/>
          <c:tx>
            <c:strRef>
              <c:f>Sheet1!$S$1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(Sheet1!$A$2;Sheet1!$A$4:$A$7)</c:f>
              <c:strCache>
                <c:ptCount val="5"/>
                <c:pt idx="0">
                  <c:v>Verkkopankissa tai e-laskulla*</c:v>
                </c:pt>
                <c:pt idx="1">
                  <c:v>Suoramaksuna</c:v>
                </c:pt>
                <c:pt idx="2">
                  <c:v>Maksupalveluna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(Sheet1!$S$2;Sheet1!$S$4:$S$7)</c:f>
              <c:numCache>
                <c:formatCode>General</c:formatCode>
                <c:ptCount val="5"/>
                <c:pt idx="0">
                  <c:v>87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0"/>
          <c:order val="4"/>
          <c:tx>
            <c:strRef>
              <c:f>Sheet1!$T$1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(Sheet1!$A$2;Sheet1!$A$4:$A$7)</c:f>
              <c:strCache>
                <c:ptCount val="5"/>
                <c:pt idx="0">
                  <c:v>Verkkopankissa tai e-laskulla*</c:v>
                </c:pt>
                <c:pt idx="1">
                  <c:v>Suoramaksuna</c:v>
                </c:pt>
                <c:pt idx="2">
                  <c:v>Maksupalveluna käyttäen maksupalvelukuorta</c:v>
                </c:pt>
                <c:pt idx="3">
                  <c:v>Pankin laskunmaksuautomaatilla</c:v>
                </c:pt>
                <c:pt idx="4">
                  <c:v>Pankin tiskillä</c:v>
                </c:pt>
              </c:strCache>
            </c:strRef>
          </c:cat>
          <c:val>
            <c:numRef>
              <c:f>(Sheet1!$T$2;Sheet1!$T$4:$T$7)</c:f>
              <c:numCache>
                <c:formatCode>General</c:formatCode>
                <c:ptCount val="5"/>
                <c:pt idx="0">
                  <c:v>87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86736"/>
        <c:axId val="504987912"/>
      </c:barChart>
      <c:catAx>
        <c:axId val="504986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879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8791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867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4170538057742778"/>
          <c:y val="0.86891955709838831"/>
          <c:w val="0.55882764654418415"/>
          <c:h val="9.59785134385081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Tavallisin laskunmaksutapa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Verkkopankissa tai e-laskulla*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Suoramaksuna</c:v>
                </c:pt>
                <c:pt idx="5">
                  <c:v>2014</c:v>
                </c:pt>
                <c:pt idx="6">
                  <c:v>2015</c:v>
                </c:pt>
                <c:pt idx="7">
                  <c:v>Maksupalveluna käyttäen maksupalvelukuorta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Pankin laskunmaksuautomaatilla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Pankin tiskillä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1">
                  <c:v>86</c:v>
                </c:pt>
                <c:pt idx="2">
                  <c:v>87</c:v>
                </c:pt>
                <c:pt idx="3">
                  <c:v>87</c:v>
                </c:pt>
                <c:pt idx="5">
                  <c:v>2</c:v>
                </c:pt>
                <c:pt idx="6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Muut kaytetyt laskunmaksutavat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Verkkopankissa tai e-laskulla*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Suoramaksuna</c:v>
                </c:pt>
                <c:pt idx="5">
                  <c:v>2014</c:v>
                </c:pt>
                <c:pt idx="6">
                  <c:v>2015</c:v>
                </c:pt>
                <c:pt idx="7">
                  <c:v>Maksupalveluna käyttäen maksupalvelukuorta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Pankin laskunmaksuautomaatilla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Pankin tiskillä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strCache>
            </c:strRef>
          </c:cat>
          <c:val>
            <c:numRef>
              <c:f>Sheet1!$C$2:$C$20</c:f>
              <c:numCache>
                <c:formatCode>0</c:formatCode>
                <c:ptCount val="19"/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5">
                  <c:v>5</c:v>
                </c:pt>
                <c:pt idx="6">
                  <c:v>8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Verkkopankissa tai e-laskulla*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Suoramaksuna</c:v>
                </c:pt>
                <c:pt idx="5">
                  <c:v>2014</c:v>
                </c:pt>
                <c:pt idx="6">
                  <c:v>2015</c:v>
                </c:pt>
                <c:pt idx="7">
                  <c:v>Maksupalveluna käyttäen maksupalvelukuorta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Pankin laskunmaksuautomaatilla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Pankin tiskillä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strCache>
            </c:strRef>
          </c:cat>
          <c:val>
            <c:numRef>
              <c:f>Sheet1!$D$2:$D$20</c:f>
              <c:numCache>
                <c:formatCode>0</c:formatCode>
                <c:ptCount val="19"/>
                <c:pt idx="1">
                  <c:v>91</c:v>
                </c:pt>
                <c:pt idx="2">
                  <c:v>91</c:v>
                </c:pt>
                <c:pt idx="3">
                  <c:v>90</c:v>
                </c:pt>
                <c:pt idx="5">
                  <c:v>7</c:v>
                </c:pt>
                <c:pt idx="6">
                  <c:v>12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2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04988304"/>
        <c:axId val="504988696"/>
      </c:barChart>
      <c:catAx>
        <c:axId val="504988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88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886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883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638"/>
          <c:y val="0.86763137521479816"/>
          <c:w val="0.5275504155730536"/>
          <c:h val="9.63974017636285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Maksaa tavallisimmin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Tietokoneella</c:v>
                </c:pt>
                <c:pt idx="1">
                  <c:v>2014</c:v>
                </c:pt>
                <c:pt idx="2">
                  <c:v>2015</c:v>
                </c:pt>
                <c:pt idx="3">
                  <c:v>Taulutietokoneella tai tabletilla</c:v>
                </c:pt>
                <c:pt idx="4">
                  <c:v>2014</c:v>
                </c:pt>
                <c:pt idx="5">
                  <c:v>2015</c:v>
                </c:pt>
                <c:pt idx="6">
                  <c:v>Matkapuhelimella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1">
                  <c:v>83</c:v>
                </c:pt>
                <c:pt idx="2">
                  <c:v>75</c:v>
                </c:pt>
                <c:pt idx="4">
                  <c:v>5</c:v>
                </c:pt>
                <c:pt idx="5">
                  <c:v>8</c:v>
                </c:pt>
                <c:pt idx="7">
                  <c:v>2</c:v>
                </c:pt>
                <c:pt idx="8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Muut käytetyt maksutavat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Tietokoneella</c:v>
                </c:pt>
                <c:pt idx="1">
                  <c:v>2014</c:v>
                </c:pt>
                <c:pt idx="2">
                  <c:v>2015</c:v>
                </c:pt>
                <c:pt idx="3">
                  <c:v>Taulutietokoneella tai tabletilla</c:v>
                </c:pt>
                <c:pt idx="4">
                  <c:v>2014</c:v>
                </c:pt>
                <c:pt idx="5">
                  <c:v>2015</c:v>
                </c:pt>
                <c:pt idx="6">
                  <c:v>Matkapuhelimella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Sheet1!$B$3:$J$3</c:f>
              <c:numCache>
                <c:formatCode>0</c:formatCode>
                <c:ptCount val="9"/>
                <c:pt idx="1">
                  <c:v>4</c:v>
                </c:pt>
                <c:pt idx="2">
                  <c:v>8</c:v>
                </c:pt>
                <c:pt idx="4">
                  <c:v>10</c:v>
                </c:pt>
                <c:pt idx="5">
                  <c:v>13</c:v>
                </c:pt>
                <c:pt idx="7">
                  <c:v>13</c:v>
                </c:pt>
                <c:pt idx="8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Tietokoneella</c:v>
                </c:pt>
                <c:pt idx="1">
                  <c:v>2014</c:v>
                </c:pt>
                <c:pt idx="2">
                  <c:v>2015</c:v>
                </c:pt>
                <c:pt idx="3">
                  <c:v>Taulutietokoneella tai tabletilla</c:v>
                </c:pt>
                <c:pt idx="4">
                  <c:v>2014</c:v>
                </c:pt>
                <c:pt idx="5">
                  <c:v>2015</c:v>
                </c:pt>
                <c:pt idx="6">
                  <c:v>Matkapuhelimella</c:v>
                </c:pt>
                <c:pt idx="7">
                  <c:v>2014</c:v>
                </c:pt>
                <c:pt idx="8">
                  <c:v>2015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1">
                  <c:v>87</c:v>
                </c:pt>
                <c:pt idx="2">
                  <c:v>83</c:v>
                </c:pt>
                <c:pt idx="4">
                  <c:v>15</c:v>
                </c:pt>
                <c:pt idx="5">
                  <c:v>21</c:v>
                </c:pt>
                <c:pt idx="7">
                  <c:v>15</c:v>
                </c:pt>
                <c:pt idx="8" formatCode="General">
                  <c:v>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04990656"/>
        <c:axId val="504991048"/>
      </c:barChart>
      <c:catAx>
        <c:axId val="5049906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1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104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06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655"/>
          <c:y val="0.86763137521479861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Tavallisin ja muut käytetyt laskunmaksutavat yhteensä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Verkkopankissa tai e-laskulla</c:v>
                </c:pt>
                <c:pt idx="1">
                  <c:v>Suoramaksuna</c:v>
                </c:pt>
                <c:pt idx="2">
                  <c:v>Pankin laskunmaksuautomaatilla</c:v>
                </c:pt>
                <c:pt idx="3">
                  <c:v>Puhelimitse</c:v>
                </c:pt>
                <c:pt idx="4">
                  <c:v>Maksupalveluna käyttäen maksupalvelukuorta</c:v>
                </c:pt>
                <c:pt idx="5">
                  <c:v>Pankin tiskillä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90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Haluaisi käyttää maksutapaa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Verkkopankissa tai e-laskulla</c:v>
                </c:pt>
                <c:pt idx="1">
                  <c:v>Suoramaksuna</c:v>
                </c:pt>
                <c:pt idx="2">
                  <c:v>Pankin laskunmaksuautomaatilla</c:v>
                </c:pt>
                <c:pt idx="3">
                  <c:v>Puhelimitse</c:v>
                </c:pt>
                <c:pt idx="4">
                  <c:v>Maksupalveluna käyttäen maksupalvelukuorta</c:v>
                </c:pt>
                <c:pt idx="5">
                  <c:v>Pankin tiskillä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3</c:v>
                </c:pt>
                <c:pt idx="1">
                  <c:v>17</c:v>
                </c:pt>
                <c:pt idx="2">
                  <c:v>18</c:v>
                </c:pt>
                <c:pt idx="3">
                  <c:v>14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Verkkopankissa tai e-laskulla</c:v>
                </c:pt>
                <c:pt idx="1">
                  <c:v>Suoramaksuna</c:v>
                </c:pt>
                <c:pt idx="2">
                  <c:v>Pankin laskunmaksuautomaatilla</c:v>
                </c:pt>
                <c:pt idx="3">
                  <c:v>Puhelimitse</c:v>
                </c:pt>
                <c:pt idx="4">
                  <c:v>Maksupalveluna käyttäen maksupalvelukuorta</c:v>
                </c:pt>
                <c:pt idx="5">
                  <c:v>Pankin tiskillä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93</c:v>
                </c:pt>
                <c:pt idx="1">
                  <c:v>29</c:v>
                </c:pt>
                <c:pt idx="2">
                  <c:v>20</c:v>
                </c:pt>
                <c:pt idx="3">
                  <c:v>16</c:v>
                </c:pt>
                <c:pt idx="4">
                  <c:v>13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05002024"/>
        <c:axId val="504998888"/>
      </c:barChart>
      <c:catAx>
        <c:axId val="505002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8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49988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500202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644"/>
          <c:y val="0.86763137521479838"/>
          <c:w val="0.5275504155730536"/>
          <c:h val="9.63974017636285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1"/>
          <c:y val="1.5925455554614821E-2"/>
          <c:w val="0.5271912729658883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Pankin tiskillä, n=300</c:v>
                </c:pt>
                <c:pt idx="1">
                  <c:v>Puhelimitse, n=413</c:v>
                </c:pt>
                <c:pt idx="2">
                  <c:v>Maksupalveluna maksupalvelukuorta 
käyttäen, n=326</c:v>
                </c:pt>
                <c:pt idx="3">
                  <c:v>Pankin laskunmaksuautomaatilla, n=503</c:v>
                </c:pt>
                <c:pt idx="4">
                  <c:v>Suoramaksulla, n=739</c:v>
                </c:pt>
                <c:pt idx="5">
                  <c:v>Verkkopankissa tai e-laskulla, n=2314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</c:v>
                </c:pt>
                <c:pt idx="1">
                  <c:v>18</c:v>
                </c:pt>
                <c:pt idx="2">
                  <c:v>16</c:v>
                </c:pt>
                <c:pt idx="3">
                  <c:v>14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4999672"/>
        <c:axId val="505000064"/>
      </c:barChart>
      <c:catAx>
        <c:axId val="5049996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5000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5000064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4999672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7"/>
          <c:y val="1.5925455554614821E-2"/>
          <c:w val="0.52719127296588852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Kokee maksutavan hankalaksi</c:v>
                </c:pt>
                <c:pt idx="1">
                  <c:v>MIKÄ TEKEE MAKSUTAVASTA HANKALAN</c:v>
                </c:pt>
                <c:pt idx="2">
                  <c:v>Jonottaminen</c:v>
                </c:pt>
                <c:pt idx="3">
                  <c:v>Pankkien rajalliset aukioloajat </c:v>
                </c:pt>
                <c:pt idx="4">
                  <c:v>Kalliit palvelumaksut</c:v>
                </c:pt>
                <c:pt idx="5">
                  <c:v>Hitaus, vie aikaa</c:v>
                </c:pt>
                <c:pt idx="6">
                  <c:v>Huonontuneet palvelut, vähän henkilökuntaa</c:v>
                </c:pt>
                <c:pt idx="7">
                  <c:v>Konttoreiden vähäisyys, konttori kaukana</c:v>
                </c:pt>
                <c:pt idx="8">
                  <c:v>Muu</c:v>
                </c:pt>
                <c:pt idx="9">
                  <c:v>Ei osaa sanoa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26</c:v>
                </c:pt>
                <c:pt idx="2">
                  <c:v>36</c:v>
                </c:pt>
                <c:pt idx="3">
                  <c:v>32</c:v>
                </c:pt>
                <c:pt idx="4">
                  <c:v>23</c:v>
                </c:pt>
                <c:pt idx="5">
                  <c:v>22</c:v>
                </c:pt>
                <c:pt idx="6">
                  <c:v>10</c:v>
                </c:pt>
                <c:pt idx="7">
                  <c:v>9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5000456"/>
        <c:axId val="505000848"/>
      </c:barChart>
      <c:catAx>
        <c:axId val="5050004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50008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5000848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500045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7"/>
          <c:y val="1.5925455554614821E-2"/>
          <c:w val="0.52719127296588852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Kokee maksutavan hankalaksi</c:v>
                </c:pt>
                <c:pt idx="1">
                  <c:v>MIKÄ TEKEE MAKSUTAVASTA HANKALAN</c:v>
                </c:pt>
                <c:pt idx="2">
                  <c:v>Kuori pitää viedä konttoriin</c:v>
                </c:pt>
                <c:pt idx="3">
                  <c:v>Fyysisen kuoren käyttö hankalaa</c:v>
                </c:pt>
                <c:pt idx="4">
                  <c:v>Hidasta</c:v>
                </c:pt>
                <c:pt idx="5">
                  <c:v>Kallista</c:v>
                </c:pt>
                <c:pt idx="6">
                  <c:v>Vanhanaikaista</c:v>
                </c:pt>
                <c:pt idx="7">
                  <c:v>Muu</c:v>
                </c:pt>
                <c:pt idx="8">
                  <c:v>Ei osaa sanoa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</c:v>
                </c:pt>
                <c:pt idx="2">
                  <c:v>37</c:v>
                </c:pt>
                <c:pt idx="3">
                  <c:v>24</c:v>
                </c:pt>
                <c:pt idx="4">
                  <c:v>10</c:v>
                </c:pt>
                <c:pt idx="5">
                  <c:v>8</c:v>
                </c:pt>
                <c:pt idx="6">
                  <c:v>4</c:v>
                </c:pt>
                <c:pt idx="7">
                  <c:v>20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4128"/>
        <c:axId val="506644520"/>
      </c:barChart>
      <c:catAx>
        <c:axId val="506644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45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4520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412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63"/>
          <c:y val="1.5925455554614821E-2"/>
          <c:w val="0.52719127296588875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Kokee maksutavan hankalaksi</c:v>
                </c:pt>
                <c:pt idx="1">
                  <c:v>MIKÄ TEKEE MAKSUTAVASTA HANKALAN</c:v>
                </c:pt>
                <c:pt idx="2">
                  <c:v>Tilin saldon seuraaminen hankalaa</c:v>
                </c:pt>
                <c:pt idx="3">
                  <c:v>Esiintyy teknisiä ongelmia</c:v>
                </c:pt>
                <c:pt idx="4">
                  <c:v>Vaikuttaa vaikealta</c:v>
                </c:pt>
                <c:pt idx="5">
                  <c:v>Ei voi itse määrätä maksupäivää</c:v>
                </c:pt>
                <c:pt idx="6">
                  <c:v>Tietosuoja, luotettavuus ja turvallisuus arveluttaa</c:v>
                </c:pt>
                <c:pt idx="7">
                  <c:v>Ei saa paperilaskua käteen</c:v>
                </c:pt>
                <c:pt idx="8">
                  <c:v>Muu</c:v>
                </c:pt>
                <c:pt idx="9">
                  <c:v>Ei osaa sanoa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</c:v>
                </c:pt>
                <c:pt idx="2">
                  <c:v>19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39</c:v>
                </c:pt>
                <c:pt idx="9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2952"/>
        <c:axId val="506644912"/>
      </c:barChart>
      <c:catAx>
        <c:axId val="506642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49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4912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2952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74"/>
          <c:y val="1.5925455554614821E-2"/>
          <c:w val="0.52719127296588886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Kokee maksutavan hankalaksi</c:v>
                </c:pt>
                <c:pt idx="1">
                  <c:v>MIKÄ TEKEE MAKSUTAVASTA HANKALAN</c:v>
                </c:pt>
                <c:pt idx="2">
                  <c:v>Maksuautomaatille pitää erikseen lähteä</c:v>
                </c:pt>
                <c:pt idx="3">
                  <c:v>Ei ole maksuautomaattia lähellä, 
automaatit lopetettu</c:v>
                </c:pt>
                <c:pt idx="4">
                  <c:v>Jonottaminen</c:v>
                </c:pt>
                <c:pt idx="5">
                  <c:v>Esiintyy teknisiä ongelmia</c:v>
                </c:pt>
                <c:pt idx="6">
                  <c:v>Tietosuoja, luotettavuus ja turvallisuus arveluttaa</c:v>
                </c:pt>
                <c:pt idx="7">
                  <c:v>Muu</c:v>
                </c:pt>
                <c:pt idx="8">
                  <c:v>Ei osaa sanoa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14</c:v>
                </c:pt>
                <c:pt idx="2">
                  <c:v>37</c:v>
                </c:pt>
                <c:pt idx="3">
                  <c:v>18</c:v>
                </c:pt>
                <c:pt idx="4">
                  <c:v>12</c:v>
                </c:pt>
                <c:pt idx="5">
                  <c:v>12</c:v>
                </c:pt>
                <c:pt idx="6">
                  <c:v>6</c:v>
                </c:pt>
                <c:pt idx="7">
                  <c:v>15</c:v>
                </c:pt>
                <c:pt idx="8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5304"/>
        <c:axId val="506637072"/>
      </c:barChart>
      <c:catAx>
        <c:axId val="5066453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7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37072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5304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88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 säästöjä tai sijoituksia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(Sheet1!$A$2:$A$3;Sheet1!$A$5;Sheet1!$A$7;Sheet1!$A$9;Sheet1!$A$11:$A$19)</c:f>
              <c:strCache>
                <c:ptCount val="14"/>
                <c:pt idx="0">
                  <c:v>2001</c:v>
                </c:pt>
                <c:pt idx="1">
                  <c:v>Kevät 2003</c:v>
                </c:pt>
                <c:pt idx="2">
                  <c:v>Kevät 2004</c:v>
                </c:pt>
                <c:pt idx="3">
                  <c:v>Kevät 2005</c:v>
                </c:pt>
                <c:pt idx="4">
                  <c:v>Kevät 2006</c:v>
                </c:pt>
                <c:pt idx="5">
                  <c:v>Kevät 2007</c:v>
                </c:pt>
                <c:pt idx="6">
                  <c:v>Kevät 2008</c:v>
                </c:pt>
                <c:pt idx="7">
                  <c:v>Kevät 2009</c:v>
                </c:pt>
                <c:pt idx="8">
                  <c:v>Kevät 2010</c:v>
                </c:pt>
                <c:pt idx="9">
                  <c:v>Kevät 2011</c:v>
                </c:pt>
                <c:pt idx="10">
                  <c:v>Kevät 2012</c:v>
                </c:pt>
                <c:pt idx="11">
                  <c:v>Kevät 2013</c:v>
                </c:pt>
                <c:pt idx="12">
                  <c:v>Kevät 2014</c:v>
                </c:pt>
                <c:pt idx="13">
                  <c:v>Kevät 2015</c:v>
                </c:pt>
              </c:strCache>
            </c:strRef>
          </c:cat>
          <c:val>
            <c:numRef>
              <c:f>(Sheet1!$B$2:$B$3;Sheet1!$B$5;Sheet1!$B$7;Sheet1!$B$9;Sheet1!$B$11:$B$19)</c:f>
              <c:numCache>
                <c:formatCode>General</c:formatCode>
                <c:ptCount val="14"/>
                <c:pt idx="0">
                  <c:v>27</c:v>
                </c:pt>
                <c:pt idx="1">
                  <c:v>37</c:v>
                </c:pt>
                <c:pt idx="2">
                  <c:v>46</c:v>
                </c:pt>
                <c:pt idx="3" formatCode="0">
                  <c:v>51</c:v>
                </c:pt>
                <c:pt idx="4" formatCode="0">
                  <c:v>52</c:v>
                </c:pt>
                <c:pt idx="5" formatCode="0">
                  <c:v>52</c:v>
                </c:pt>
                <c:pt idx="6" formatCode="0">
                  <c:v>55</c:v>
                </c:pt>
                <c:pt idx="7" formatCode="0">
                  <c:v>58</c:v>
                </c:pt>
                <c:pt idx="8" formatCode="0">
                  <c:v>56</c:v>
                </c:pt>
                <c:pt idx="9">
                  <c:v>56</c:v>
                </c:pt>
                <c:pt idx="10">
                  <c:v>59</c:v>
                </c:pt>
                <c:pt idx="11">
                  <c:v>59</c:v>
                </c:pt>
                <c:pt idx="12">
                  <c:v>61</c:v>
                </c:pt>
                <c:pt idx="13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4439912"/>
        <c:axId val="474437560"/>
      </c:barChart>
      <c:catAx>
        <c:axId val="474439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7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375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99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85"/>
          <c:y val="1.5925455554614821E-2"/>
          <c:w val="0.52719127296588908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Kokee maksutavan hankalaksi</c:v>
                </c:pt>
                <c:pt idx="1">
                  <c:v>MIKÄ TEKEE MAKSUTAVASTA HANKALAN</c:v>
                </c:pt>
                <c:pt idx="2">
                  <c:v>Teknisiä ongelmia tietokoneessa/palvelussa</c:v>
                </c:pt>
                <c:pt idx="3">
                  <c:v>Paljon näpyteltävää ja muistettavaa</c:v>
                </c:pt>
                <c:pt idx="4">
                  <c:v>Verkkopankin käyttäminen hankalaa, 
paljon opeteltavaa</c:v>
                </c:pt>
                <c:pt idx="5">
                  <c:v>Ongelmat e-laskujen käytössä</c:v>
                </c:pt>
                <c:pt idx="6">
                  <c:v>Ei osaa itse käyttää verkkopankkia</c:v>
                </c:pt>
                <c:pt idx="7">
                  <c:v>Tietosuoja, luotettavuus ja turvallisuus arveluttaa</c:v>
                </c:pt>
                <c:pt idx="8">
                  <c:v>Muu</c:v>
                </c:pt>
                <c:pt idx="9">
                  <c:v>Ei osaa sanoa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</c:v>
                </c:pt>
                <c:pt idx="2">
                  <c:v>26</c:v>
                </c:pt>
                <c:pt idx="3">
                  <c:v>23</c:v>
                </c:pt>
                <c:pt idx="4">
                  <c:v>14</c:v>
                </c:pt>
                <c:pt idx="5">
                  <c:v>13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39424"/>
        <c:axId val="506637464"/>
      </c:barChart>
      <c:catAx>
        <c:axId val="5066394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7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37464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9424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9"/>
          <c:y val="1.5925455554614821E-2"/>
          <c:w val="0.5271912729658893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Kokee maksutavan hankalaksi</c:v>
                </c:pt>
                <c:pt idx="1">
                  <c:v>MIKÄ TEKEE MAKSUTAVASTA HANKALAN</c:v>
                </c:pt>
                <c:pt idx="2">
                  <c:v>Puhelimen näyttö/näppäimistö liian pieni</c:v>
                </c:pt>
                <c:pt idx="3">
                  <c:v>Monimutkaista, hidasta, hankalaa</c:v>
                </c:pt>
                <c:pt idx="4">
                  <c:v>Tietosuoja, luotettavuus ja turvallisuus arveluttaa</c:v>
                </c:pt>
                <c:pt idx="5">
                  <c:v>Esiintyy teknisiä ongelmia</c:v>
                </c:pt>
                <c:pt idx="6">
                  <c:v>Ei ole sopivaa puhelinta</c:v>
                </c:pt>
                <c:pt idx="7">
                  <c:v>Muu</c:v>
                </c:pt>
                <c:pt idx="8">
                  <c:v>Ei osaa sanoa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2">
                  <c:v>37</c:v>
                </c:pt>
                <c:pt idx="3">
                  <c:v>18</c:v>
                </c:pt>
                <c:pt idx="4">
                  <c:v>14</c:v>
                </c:pt>
                <c:pt idx="5">
                  <c:v>10</c:v>
                </c:pt>
                <c:pt idx="6">
                  <c:v>7</c:v>
                </c:pt>
                <c:pt idx="7">
                  <c:v>16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39032"/>
        <c:axId val="506642168"/>
      </c:barChart>
      <c:catAx>
        <c:axId val="5066390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21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2168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9032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38E-2"/>
          <c:w val="0.526878718285214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  <c:pt idx="7">
                  <c:v>Kevät 2015</c:v>
                </c:pt>
              </c:strCache>
            </c:strRef>
          </c:cat>
          <c:val>
            <c:numRef>
              <c:f>Sheet1!$B$2:$I$2</c:f>
              <c:numCache>
                <c:formatCode>0</c:formatCode>
                <c:ptCount val="8"/>
                <c:pt idx="0" formatCode="General">
                  <c:v>15</c:v>
                </c:pt>
                <c:pt idx="1">
                  <c:v>22</c:v>
                </c:pt>
                <c:pt idx="2" formatCode="General">
                  <c:v>26</c:v>
                </c:pt>
                <c:pt idx="3" formatCode="General">
                  <c:v>29</c:v>
                </c:pt>
                <c:pt idx="4" formatCode="General">
                  <c:v>33</c:v>
                </c:pt>
                <c:pt idx="5">
                  <c:v>41</c:v>
                </c:pt>
                <c:pt idx="6" formatCode="General">
                  <c:v>62</c:v>
                </c:pt>
                <c:pt idx="7" formatCode="General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6480"/>
        <c:axId val="506634328"/>
      </c:barChart>
      <c:catAx>
        <c:axId val="5066464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43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343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64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35"/>
          <c:y val="1.5925455554614821E-2"/>
          <c:w val="0.52719127296588775"/>
          <c:h val="0.78600250237537561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Sheet1!$N$1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(Sheet1!$A$2:$A$3;Sheet1!$A$6:$A$7)</c:f>
              <c:strCache>
                <c:ptCount val="4"/>
                <c:pt idx="0">
                  <c:v>Pankkikortilla/
pankkikorttiominaisuudella/
debit-ominaisuudella/electron-kortilla *)</c:v>
                </c:pt>
                <c:pt idx="1">
                  <c:v>Käteisellä</c:v>
                </c:pt>
                <c:pt idx="2">
                  <c:v>Yleisluottokortilla/
luottokorttiominaisuudella/
credit-ominaisuudella</c:v>
                </c:pt>
                <c:pt idx="3">
                  <c:v>Kaupparyhmän maksu- 
tai luottokortilla </c:v>
                </c:pt>
              </c:strCache>
            </c:strRef>
          </c:cat>
          <c:val>
            <c:numRef>
              <c:f>(Sheet1!$N$2:$N$3;Sheet1!$N$6:$N$7)</c:f>
              <c:numCache>
                <c:formatCode>General</c:formatCode>
                <c:ptCount val="4"/>
                <c:pt idx="0">
                  <c:v>64</c:v>
                </c:pt>
                <c:pt idx="1">
                  <c:v>28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2"/>
          <c:order val="1"/>
          <c:tx>
            <c:strRef>
              <c:f>Sheet1!$O$1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(Sheet1!$A$2:$A$3;Sheet1!$A$6:$A$7)</c:f>
              <c:strCache>
                <c:ptCount val="4"/>
                <c:pt idx="0">
                  <c:v>Pankkikortilla/
pankkikorttiominaisuudella/
debit-ominaisuudella/electron-kortilla *)</c:v>
                </c:pt>
                <c:pt idx="1">
                  <c:v>Käteisellä</c:v>
                </c:pt>
                <c:pt idx="2">
                  <c:v>Yleisluottokortilla/
luottokorttiominaisuudella/
credit-ominaisuudella</c:v>
                </c:pt>
                <c:pt idx="3">
                  <c:v>Kaupparyhmän maksu- 
tai luottokortilla </c:v>
                </c:pt>
              </c:strCache>
            </c:strRef>
          </c:cat>
          <c:val>
            <c:numRef>
              <c:f>(Sheet1!$O$2:$O$3;Sheet1!$O$6:$O$7)</c:f>
              <c:numCache>
                <c:formatCode>0</c:formatCode>
                <c:ptCount val="4"/>
                <c:pt idx="0">
                  <c:v>67</c:v>
                </c:pt>
                <c:pt idx="1">
                  <c:v>28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5"/>
          <c:order val="2"/>
          <c:tx>
            <c:strRef>
              <c:f>Sheet1!$P$1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(Sheet1!$A$2:$A$3;Sheet1!$A$6:$A$7)</c:f>
              <c:strCache>
                <c:ptCount val="4"/>
                <c:pt idx="0">
                  <c:v>Pankkikortilla/
pankkikorttiominaisuudella/
debit-ominaisuudella/electron-kortilla *)</c:v>
                </c:pt>
                <c:pt idx="1">
                  <c:v>Käteisellä</c:v>
                </c:pt>
                <c:pt idx="2">
                  <c:v>Yleisluottokortilla/
luottokorttiominaisuudella/
credit-ominaisuudella</c:v>
                </c:pt>
                <c:pt idx="3">
                  <c:v>Kaupparyhmän maksu- 
tai luottokortilla </c:v>
                </c:pt>
              </c:strCache>
            </c:strRef>
          </c:cat>
          <c:val>
            <c:numRef>
              <c:f>(Sheet1!$P$2:$P$3;Sheet1!$P$6:$P$7)</c:f>
              <c:numCache>
                <c:formatCode>0</c:formatCode>
                <c:ptCount val="4"/>
                <c:pt idx="0" formatCode="General">
                  <c:v>65</c:v>
                </c:pt>
                <c:pt idx="1">
                  <c:v>26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0"/>
          <c:order val="3"/>
          <c:tx>
            <c:strRef>
              <c:f>Sheet1!$Q$1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(Sheet1!$A$2:$A$3;Sheet1!$A$6:$A$7)</c:f>
              <c:strCache>
                <c:ptCount val="4"/>
                <c:pt idx="0">
                  <c:v>Pankkikortilla/
pankkikorttiominaisuudella/
debit-ominaisuudella/electron-kortilla *)</c:v>
                </c:pt>
                <c:pt idx="1">
                  <c:v>Käteisellä</c:v>
                </c:pt>
                <c:pt idx="2">
                  <c:v>Yleisluottokortilla/
luottokorttiominaisuudella/
credit-ominaisuudella</c:v>
                </c:pt>
                <c:pt idx="3">
                  <c:v>Kaupparyhmän maksu- 
tai luottokortilla </c:v>
                </c:pt>
              </c:strCache>
            </c:strRef>
          </c:cat>
          <c:val>
            <c:numRef>
              <c:f>(Sheet1!$Q$2:$Q$3;Sheet1!$Q$6:$Q$7)</c:f>
              <c:numCache>
                <c:formatCode>0</c:formatCode>
                <c:ptCount val="4"/>
                <c:pt idx="0">
                  <c:v>71</c:v>
                </c:pt>
                <c:pt idx="1">
                  <c:v>23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4"/>
          <c:tx>
            <c:strRef>
              <c:f>Sheet1!$R$1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(Sheet1!$A$2:$A$3;Sheet1!$A$6:$A$7)</c:f>
              <c:strCache>
                <c:ptCount val="4"/>
                <c:pt idx="0">
                  <c:v>Pankkikortilla/
pankkikorttiominaisuudella/
debit-ominaisuudella/electron-kortilla *)</c:v>
                </c:pt>
                <c:pt idx="1">
                  <c:v>Käteisellä</c:v>
                </c:pt>
                <c:pt idx="2">
                  <c:v>Yleisluottokortilla/
luottokorttiominaisuudella/
credit-ominaisuudella</c:v>
                </c:pt>
                <c:pt idx="3">
                  <c:v>Kaupparyhmän maksu- 
tai luottokortilla </c:v>
                </c:pt>
              </c:strCache>
            </c:strRef>
          </c:cat>
          <c:val>
            <c:numRef>
              <c:f>(Sheet1!$R$2:$R$3;Sheet1!$R$6:$R$7)</c:f>
              <c:numCache>
                <c:formatCode>General</c:formatCode>
                <c:ptCount val="4"/>
                <c:pt idx="0">
                  <c:v>69</c:v>
                </c:pt>
                <c:pt idx="1">
                  <c:v>25</c:v>
                </c:pt>
                <c:pt idx="2" formatCode="0">
                  <c:v>4</c:v>
                </c:pt>
                <c:pt idx="3" formatCode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2560"/>
        <c:axId val="506640208"/>
      </c:barChart>
      <c:catAx>
        <c:axId val="5066425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02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02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256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170538057742778"/>
          <c:y val="0.86891955709838165"/>
          <c:w val="0.55882764654418415"/>
          <c:h val="9.59785134385081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57"/>
          <c:y val="1.5925455554614821E-2"/>
          <c:w val="0.52719127296588852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Sheet1!$E$1:$H$1</c:f>
              <c:strCache>
                <c:ptCount val="4"/>
                <c:pt idx="0">
                  <c:v>Kevät 2008</c:v>
                </c:pt>
                <c:pt idx="1">
                  <c:v>Kevät 2013</c:v>
                </c:pt>
                <c:pt idx="2">
                  <c:v>Kevät 2014</c:v>
                </c:pt>
                <c:pt idx="3">
                  <c:v>Kevät 2015</c:v>
                </c:pt>
              </c:strCache>
            </c:strRef>
          </c:cat>
          <c:val>
            <c:numRef>
              <c:f>Sheet1!$E$2:$H$2</c:f>
              <c:numCache>
                <c:formatCode>0</c:formatCode>
                <c:ptCount val="4"/>
                <c:pt idx="0" formatCode="General">
                  <c:v>93</c:v>
                </c:pt>
                <c:pt idx="1">
                  <c:v>97</c:v>
                </c:pt>
                <c:pt idx="2" formatCode="General">
                  <c:v>97</c:v>
                </c:pt>
                <c:pt idx="3" formatCode="General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3344"/>
        <c:axId val="506638248"/>
      </c:barChart>
      <c:catAx>
        <c:axId val="506643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8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38248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334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63"/>
          <c:y val="1.5925455554614821E-2"/>
          <c:w val="0.52719127296588875"/>
          <c:h val="0.78600250237537561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On lähimaksuominaisuus, ja on käyttänyt sitä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Kevät 2014</c:v>
                </c:pt>
                <c:pt idx="1">
                  <c:v>Kevät 2015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2</c:v>
                </c:pt>
                <c:pt idx="1">
                  <c:v>12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On lähimaksuominaisuus, mutta ei ole käyttänyt sitä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Kevät 2014</c:v>
                </c:pt>
                <c:pt idx="1">
                  <c:v>Kevät 2015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6</c:v>
                </c:pt>
                <c:pt idx="1">
                  <c:v>10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Maksukortissa ei ole lähimaksuominaisuutta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Kevät 2014</c:v>
                </c:pt>
                <c:pt idx="1">
                  <c:v>Kevät 2015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 formatCode="0">
                  <c:v>86</c:v>
                </c:pt>
                <c:pt idx="1">
                  <c:v>71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Ei tiedä, onko lähimaksuominaisuutta/ei osaa sanoa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Kevät 2014</c:v>
                </c:pt>
                <c:pt idx="1">
                  <c:v>Kevät 2015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 formatCode="0">
                  <c:v>6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06636288"/>
        <c:axId val="506640600"/>
      </c:barChart>
      <c:catAx>
        <c:axId val="506636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0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0600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62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972222222222249"/>
          <c:y val="0.87016961589478858"/>
          <c:w val="0.74027777777777781"/>
          <c:h val="9.398809019840283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163"/>
          <c:y val="1.5925455554614821E-2"/>
          <c:w val="0.52719127296588875"/>
          <c:h val="0.78600250237537561"/>
        </c:manualLayout>
      </c:layout>
      <c:barChart>
        <c:barDir val="bar"/>
        <c:grouping val="stack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Tavallisin käteisen nostotapa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Automaatista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Pankin konttorista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Kaupan kassalta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Sheet1!$B$2:$M$2</c:f>
              <c:numCache>
                <c:formatCode>0</c:formatCode>
                <c:ptCount val="12"/>
                <c:pt idx="1">
                  <c:v>89.25</c:v>
                </c:pt>
                <c:pt idx="2" formatCode="General">
                  <c:v>92</c:v>
                </c:pt>
                <c:pt idx="3" formatCode="General">
                  <c:v>91</c:v>
                </c:pt>
                <c:pt idx="5">
                  <c:v>3.63</c:v>
                </c:pt>
                <c:pt idx="6" formatCode="General">
                  <c:v>3</c:v>
                </c:pt>
                <c:pt idx="7" formatCode="General">
                  <c:v>3</c:v>
                </c:pt>
                <c:pt idx="9">
                  <c:v>0.54</c:v>
                </c:pt>
                <c:pt idx="10" formatCode="General">
                  <c:v>1</c:v>
                </c:pt>
                <c:pt idx="11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Muut käytetyt nostotavat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Automaatista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Pankin konttorista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Kaupan kassalta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5">
                  <c:v>18</c:v>
                </c:pt>
                <c:pt idx="6">
                  <c:v>13</c:v>
                </c:pt>
                <c:pt idx="7">
                  <c:v>13</c:v>
                </c:pt>
                <c:pt idx="9">
                  <c:v>6</c:v>
                </c:pt>
                <c:pt idx="10">
                  <c:v>6</c:v>
                </c:pt>
                <c:pt idx="11" formatCode="0">
                  <c:v>8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Automaatista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Pankin konttorista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Kaupan kassalta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Sheet1!$B$4:$M$4</c:f>
              <c:numCache>
                <c:formatCode>0</c:formatCode>
                <c:ptCount val="12"/>
                <c:pt idx="1">
                  <c:v>90.29</c:v>
                </c:pt>
                <c:pt idx="2" formatCode="General">
                  <c:v>93</c:v>
                </c:pt>
                <c:pt idx="3" formatCode="General">
                  <c:v>92</c:v>
                </c:pt>
                <c:pt idx="5">
                  <c:v>21.84</c:v>
                </c:pt>
                <c:pt idx="6" formatCode="General">
                  <c:v>16</c:v>
                </c:pt>
                <c:pt idx="7" formatCode="General">
                  <c:v>16</c:v>
                </c:pt>
                <c:pt idx="9">
                  <c:v>6.5</c:v>
                </c:pt>
                <c:pt idx="10" formatCode="General">
                  <c:v>7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506636680"/>
        <c:axId val="506641776"/>
      </c:barChart>
      <c:catAx>
        <c:axId val="506636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1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17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366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48393482064743"/>
          <c:y val="0.87056867891513567"/>
          <c:w val="0.52662532808398965"/>
          <c:h val="9.358902717805481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22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15-17 vuotta</c:v>
                </c:pt>
                <c:pt idx="5">
                  <c:v>18-19 vuotta</c:v>
                </c:pt>
                <c:pt idx="6">
                  <c:v>20-24 vuotta</c:v>
                </c:pt>
                <c:pt idx="7">
                  <c:v>25-28 vuotta</c:v>
                </c:pt>
                <c:pt idx="8">
                  <c:v>29-34 vuotta</c:v>
                </c:pt>
                <c:pt idx="9">
                  <c:v>35-39 vuotta</c:v>
                </c:pt>
                <c:pt idx="10">
                  <c:v>40-44 vuotta</c:v>
                </c:pt>
                <c:pt idx="11">
                  <c:v>45-49 vuotta</c:v>
                </c:pt>
                <c:pt idx="12">
                  <c:v>50-54 vuotta</c:v>
                </c:pt>
                <c:pt idx="13">
                  <c:v>55-59 vuotta</c:v>
                </c:pt>
                <c:pt idx="14">
                  <c:v>60-64 vuotta</c:v>
                </c:pt>
                <c:pt idx="15">
                  <c:v>65-69 vuotta</c:v>
                </c:pt>
                <c:pt idx="16">
                  <c:v>70-74 vuotta</c:v>
                </c:pt>
              </c:strCache>
            </c:strRef>
          </c:cat>
          <c:val>
            <c:numRef>
              <c:f>Sheet1!$B$2:$R$2</c:f>
              <c:numCache>
                <c:formatCode>General</c:formatCode>
                <c:ptCount val="17"/>
                <c:pt idx="1">
                  <c:v>50</c:v>
                </c:pt>
                <c:pt idx="2">
                  <c:v>50</c:v>
                </c:pt>
                <c:pt idx="4">
                  <c:v>4</c:v>
                </c:pt>
                <c:pt idx="5">
                  <c:v>3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7</c:v>
                </c:pt>
                <c:pt idx="11">
                  <c:v>8</c:v>
                </c:pt>
                <c:pt idx="12">
                  <c:v>10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9616"/>
        <c:axId val="506647656"/>
      </c:barChart>
      <c:catAx>
        <c:axId val="506649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7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476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96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233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Sheet1!$S$1:$AD$1</c:f>
              <c:strCache>
                <c:ptCount val="12"/>
                <c:pt idx="0">
                  <c:v>ASUINPAIKKAKUNNAN TYYPPI</c:v>
                </c:pt>
                <c:pt idx="1">
                  <c:v>Suur-Helsinki</c:v>
                </c:pt>
                <c:pt idx="2">
                  <c:v>Tampere, Turku</c:v>
                </c:pt>
                <c:pt idx="3">
                  <c:v>Yli 50.000 asukkaan kaupunki</c:v>
                </c:pt>
                <c:pt idx="4">
                  <c:v>Alle 50.000 asukkaan kaupunki</c:v>
                </c:pt>
                <c:pt idx="5">
                  <c:v>Maalaiskunta</c:v>
                </c:pt>
                <c:pt idx="6">
                  <c:v>ASUMISMUOTO</c:v>
                </c:pt>
                <c:pt idx="7">
                  <c:v>Omistusasunto</c:v>
                </c:pt>
                <c:pt idx="8">
                  <c:v>Vuokra-asunto/Työsuhdeasunto</c:v>
                </c:pt>
                <c:pt idx="9">
                  <c:v>Asumioikeus-/Osaomistusasunto</c:v>
                </c:pt>
                <c:pt idx="10">
                  <c:v>Opiskelija-asuntola/-asunto</c:v>
                </c:pt>
                <c:pt idx="11">
                  <c:v>Muu</c:v>
                </c:pt>
              </c:strCache>
            </c:strRef>
          </c:cat>
          <c:val>
            <c:numRef>
              <c:f>Sheet1!$S$2:$AD$2</c:f>
              <c:numCache>
                <c:formatCode>0</c:formatCode>
                <c:ptCount val="12"/>
                <c:pt idx="1">
                  <c:v>21</c:v>
                </c:pt>
                <c:pt idx="2">
                  <c:v>8</c:v>
                </c:pt>
                <c:pt idx="3">
                  <c:v>24</c:v>
                </c:pt>
                <c:pt idx="4">
                  <c:v>26</c:v>
                </c:pt>
                <c:pt idx="5">
                  <c:v>21</c:v>
                </c:pt>
                <c:pt idx="7">
                  <c:v>69</c:v>
                </c:pt>
                <c:pt idx="8">
                  <c:v>27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506648832"/>
        <c:axId val="506650008"/>
      </c:barChart>
      <c:catAx>
        <c:axId val="5066488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500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66500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066488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333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3"/>
          <c:order val="0"/>
          <c:tx>
            <c:strRef>
              <c:f>Sheet1!$O$1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Loma-asunnon muodossa</c:v>
                </c:pt>
                <c:pt idx="5">
                  <c:v>Maa- ja metsäomaisuudessa</c:v>
                </c:pt>
                <c:pt idx="6">
                  <c:v>Vapaaehtoisissa yksilöllisissä eläkevakuutuksissa</c:v>
                </c:pt>
                <c:pt idx="7">
                  <c:v>Säästö- ja sijoitusvakuutuksissa</c:v>
                </c:pt>
              </c:strCache>
            </c:strRef>
          </c:cat>
          <c:val>
            <c:numRef>
              <c:f>Sheet1!$O$2:$O$9</c:f>
              <c:numCache>
                <c:formatCode>General</c:formatCode>
                <c:ptCount val="8"/>
                <c:pt idx="0">
                  <c:v>34</c:v>
                </c:pt>
                <c:pt idx="1">
                  <c:v>29</c:v>
                </c:pt>
                <c:pt idx="2">
                  <c:v>19</c:v>
                </c:pt>
                <c:pt idx="3">
                  <c:v>17</c:v>
                </c:pt>
                <c:pt idx="4">
                  <c:v>9</c:v>
                </c:pt>
                <c:pt idx="5">
                  <c:v>10</c:v>
                </c:pt>
                <c:pt idx="6">
                  <c:v>12</c:v>
                </c:pt>
                <c:pt idx="7">
                  <c:v>6</c:v>
                </c:pt>
              </c:numCache>
            </c:numRef>
          </c:val>
        </c:ser>
        <c:ser>
          <c:idx val="0"/>
          <c:order val="1"/>
          <c:tx>
            <c:strRef>
              <c:f>Sheet1!$P$1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Loma-asunnon muodossa</c:v>
                </c:pt>
                <c:pt idx="5">
                  <c:v>Maa- ja metsäomaisuudessa</c:v>
                </c:pt>
                <c:pt idx="6">
                  <c:v>Vapaaehtoisissa yksilöllisissä eläkevakuutuksissa</c:v>
                </c:pt>
                <c:pt idx="7">
                  <c:v>Säästö- ja sijoitusvakuutuksissa</c:v>
                </c:pt>
              </c:strCache>
            </c:strRef>
          </c:cat>
          <c:val>
            <c:numRef>
              <c:f>Sheet1!$P$2:$P$9</c:f>
              <c:numCache>
                <c:formatCode>General</c:formatCode>
                <c:ptCount val="8"/>
                <c:pt idx="0">
                  <c:v>37</c:v>
                </c:pt>
                <c:pt idx="1">
                  <c:v>29</c:v>
                </c:pt>
                <c:pt idx="2">
                  <c:v>17</c:v>
                </c:pt>
                <c:pt idx="3">
                  <c:v>15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  <c:pt idx="7">
                  <c:v>5</c:v>
                </c:pt>
              </c:numCache>
            </c:numRef>
          </c:val>
        </c:ser>
        <c:ser>
          <c:idx val="1"/>
          <c:order val="2"/>
          <c:tx>
            <c:strRef>
              <c:f>Sheet1!$Q$1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Loma-asunnon muodossa</c:v>
                </c:pt>
                <c:pt idx="5">
                  <c:v>Maa- ja metsäomaisuudessa</c:v>
                </c:pt>
                <c:pt idx="6">
                  <c:v>Vapaaehtoisissa yksilöllisissä eläkevakuutuksissa</c:v>
                </c:pt>
                <c:pt idx="7">
                  <c:v>Säästö- ja sijoitusvakuutuksissa</c:v>
                </c:pt>
              </c:strCache>
            </c:strRef>
          </c:cat>
          <c:val>
            <c:numRef>
              <c:f>Sheet1!$Q$2:$Q$9</c:f>
              <c:numCache>
                <c:formatCode>General</c:formatCode>
                <c:ptCount val="8"/>
                <c:pt idx="0">
                  <c:v>37</c:v>
                </c:pt>
                <c:pt idx="1">
                  <c:v>31</c:v>
                </c:pt>
                <c:pt idx="2">
                  <c:v>19</c:v>
                </c:pt>
                <c:pt idx="3">
                  <c:v>16</c:v>
                </c:pt>
                <c:pt idx="4">
                  <c:v>9</c:v>
                </c:pt>
                <c:pt idx="5">
                  <c:v>8</c:v>
                </c:pt>
                <c:pt idx="6">
                  <c:v>10</c:v>
                </c:pt>
                <c:pt idx="7">
                  <c:v>6</c:v>
                </c:pt>
              </c:numCache>
            </c:numRef>
          </c:val>
        </c:ser>
        <c:ser>
          <c:idx val="2"/>
          <c:order val="3"/>
          <c:tx>
            <c:strRef>
              <c:f>Sheet1!$R$1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Loma-asunnon muodossa</c:v>
                </c:pt>
                <c:pt idx="5">
                  <c:v>Maa- ja metsäomaisuudessa</c:v>
                </c:pt>
                <c:pt idx="6">
                  <c:v>Vapaaehtoisissa yksilöllisissä eläkevakuutuksissa</c:v>
                </c:pt>
                <c:pt idx="7">
                  <c:v>Säästö- ja sijoitusvakuutuksissa</c:v>
                </c:pt>
              </c:strCache>
            </c:strRef>
          </c:cat>
          <c:val>
            <c:numRef>
              <c:f>Sheet1!$R$2:$R$9</c:f>
              <c:numCache>
                <c:formatCode>General</c:formatCode>
                <c:ptCount val="8"/>
                <c:pt idx="0">
                  <c:v>39</c:v>
                </c:pt>
                <c:pt idx="1">
                  <c:v>36</c:v>
                </c:pt>
                <c:pt idx="2">
                  <c:v>24</c:v>
                </c:pt>
                <c:pt idx="3">
                  <c:v>16</c:v>
                </c:pt>
                <c:pt idx="4">
                  <c:v>12</c:v>
                </c:pt>
                <c:pt idx="5">
                  <c:v>11</c:v>
                </c:pt>
                <c:pt idx="6">
                  <c:v>12</c:v>
                </c:pt>
                <c:pt idx="7">
                  <c:v>8</c:v>
                </c:pt>
              </c:numCache>
            </c:numRef>
          </c:val>
        </c:ser>
        <c:ser>
          <c:idx val="3"/>
          <c:order val="4"/>
          <c:tx>
            <c:strRef>
              <c:f>Sheet1!$S$1</c:f>
              <c:strCache>
                <c:ptCount val="1"/>
                <c:pt idx="0">
                  <c:v>Kevät 2015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Loma-asunnon muodossa</c:v>
                </c:pt>
                <c:pt idx="5">
                  <c:v>Maa- ja metsäomaisuudessa</c:v>
                </c:pt>
                <c:pt idx="6">
                  <c:v>Vapaaehtoisissa yksilöllisissä eläkevakuutuksissa</c:v>
                </c:pt>
                <c:pt idx="7">
                  <c:v>Säästö- ja sijoitusvakuutuksissa</c:v>
                </c:pt>
              </c:strCache>
            </c:strRef>
          </c:cat>
          <c:val>
            <c:numRef>
              <c:f>Sheet1!$S$2:$S$9</c:f>
              <c:numCache>
                <c:formatCode>General</c:formatCode>
                <c:ptCount val="8"/>
                <c:pt idx="0">
                  <c:v>38</c:v>
                </c:pt>
                <c:pt idx="1">
                  <c:v>32</c:v>
                </c:pt>
                <c:pt idx="2">
                  <c:v>23</c:v>
                </c:pt>
                <c:pt idx="3">
                  <c:v>14</c:v>
                </c:pt>
                <c:pt idx="4">
                  <c:v>12</c:v>
                </c:pt>
                <c:pt idx="5">
                  <c:v>10</c:v>
                </c:pt>
                <c:pt idx="6">
                  <c:v>9</c:v>
                </c:pt>
                <c:pt idx="7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4438736"/>
        <c:axId val="474441872"/>
      </c:barChart>
      <c:catAx>
        <c:axId val="4744387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418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41872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873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2596755533328586"/>
          <c:y val="0.86763137521479905"/>
          <c:w val="0.57410548710690001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186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Käyttelytilillä (palkka- tai eläketilillä)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32</c:v>
                </c:pt>
                <c:pt idx="1">
                  <c:v>17</c:v>
                </c:pt>
                <c:pt idx="2">
                  <c:v>20</c:v>
                </c:pt>
                <c:pt idx="3">
                  <c:v>25</c:v>
                </c:pt>
                <c:pt idx="4">
                  <c:v>37</c:v>
                </c:pt>
                <c:pt idx="5">
                  <c:v>33</c:v>
                </c:pt>
                <c:pt idx="6">
                  <c:v>35</c:v>
                </c:pt>
                <c:pt idx="7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Säästö-, sijoitus- tai muulla pankkitilillä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38</c:v>
                </c:pt>
                <c:pt idx="1">
                  <c:v>30</c:v>
                </c:pt>
                <c:pt idx="2">
                  <c:v>31</c:v>
                </c:pt>
                <c:pt idx="3">
                  <c:v>39</c:v>
                </c:pt>
                <c:pt idx="4">
                  <c:v>36</c:v>
                </c:pt>
                <c:pt idx="5">
                  <c:v>32</c:v>
                </c:pt>
                <c:pt idx="6">
                  <c:v>42</c:v>
                </c:pt>
                <c:pt idx="7">
                  <c:v>49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Sijoitusrahastoissa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KAIKKI  n=2501</c:v>
                </c:pt>
                <c:pt idx="1">
                  <c:v>15-17 v. n=107</c:v>
                </c:pt>
                <c:pt idx="2">
                  <c:v>18-24 v. n=287</c:v>
                </c:pt>
                <c:pt idx="3">
                  <c:v>25-34 v. n=426</c:v>
                </c:pt>
                <c:pt idx="4">
                  <c:v>35-44 v. n=394</c:v>
                </c:pt>
                <c:pt idx="5">
                  <c:v>45-54 v. n=453</c:v>
                </c:pt>
                <c:pt idx="6">
                  <c:v>55-64 v. n=456</c:v>
                </c:pt>
                <c:pt idx="7">
                  <c:v>65-74 v. n=378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23</c:v>
                </c:pt>
                <c:pt idx="1">
                  <c:v>4</c:v>
                </c:pt>
                <c:pt idx="2">
                  <c:v>11</c:v>
                </c:pt>
                <c:pt idx="3">
                  <c:v>22</c:v>
                </c:pt>
                <c:pt idx="4">
                  <c:v>28</c:v>
                </c:pt>
                <c:pt idx="5">
                  <c:v>24</c:v>
                </c:pt>
                <c:pt idx="6">
                  <c:v>29</c:v>
                </c:pt>
                <c:pt idx="7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4440304"/>
        <c:axId val="474440696"/>
      </c:barChart>
      <c:catAx>
        <c:axId val="47444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40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40696"/>
        <c:scaling>
          <c:orientation val="minMax"/>
          <c:max val="6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40304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83476912016284"/>
          <c:y val="0.86906776940652197"/>
          <c:w val="0.77121388574080119"/>
          <c:h val="9.6264279914651044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3208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Käyttelytilillä (palkka- tai eläketilillä)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KAIKKI  n=2501</c:v>
                </c:pt>
                <c:pt idx="1">
                  <c:v>Naiset, n=1249</c:v>
                </c:pt>
                <c:pt idx="2">
                  <c:v>Miehet, n=1252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32</c:v>
                </c:pt>
                <c:pt idx="1">
                  <c:v>32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Säästö-, sijoitus- tai muulla pankkitilillä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KAIKKI  n=2501</c:v>
                </c:pt>
                <c:pt idx="1">
                  <c:v>Naiset, n=1249</c:v>
                </c:pt>
                <c:pt idx="2">
                  <c:v>Miehet, n=1252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38</c:v>
                </c:pt>
                <c:pt idx="1">
                  <c:v>40</c:v>
                </c:pt>
                <c:pt idx="2">
                  <c:v>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Pörssiosakkeissa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KAIKKI  n=2501</c:v>
                </c:pt>
                <c:pt idx="1">
                  <c:v>Naiset, n=1249</c:v>
                </c:pt>
                <c:pt idx="2">
                  <c:v>Miehet, n=1252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Sijoitusrahastoissa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KAIKKI  n=2501</c:v>
                </c:pt>
                <c:pt idx="1">
                  <c:v>Naiset, n=1249</c:v>
                </c:pt>
                <c:pt idx="2">
                  <c:v>Miehet, n=1252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23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Vapaaehtoisissa eläkevakuutuksissa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KAIKKI  n=2501</c:v>
                </c:pt>
                <c:pt idx="1">
                  <c:v>Naiset, n=1249</c:v>
                </c:pt>
                <c:pt idx="2">
                  <c:v>Miehet, n=1252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Säästö- ja sijoitusvakuutuksissa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KAIKKI  n=2501</c:v>
                </c:pt>
                <c:pt idx="1">
                  <c:v>Naiset, n=1249</c:v>
                </c:pt>
                <c:pt idx="2">
                  <c:v>Miehet, n=1252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74435208"/>
        <c:axId val="474435600"/>
      </c:barChart>
      <c:catAx>
        <c:axId val="47443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5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74435600"/>
        <c:scaling>
          <c:orientation val="minMax"/>
          <c:max val="6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7443520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2883476912016284"/>
          <c:y val="0.84268887252403124"/>
          <c:w val="0.77274669430738363"/>
          <c:h val="0.1145909099492060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 lang="fi-FI"/>
              <a:pPr/>
              <a:t>13.9.2016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 lang="fi-FI"/>
              <a:pPr/>
              <a:t>13.9.2016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021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38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804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633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026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0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49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300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029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505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53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91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410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160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1838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Vain yksi kulutusluotto </a:t>
            </a:r>
            <a:r>
              <a:rPr lang="fi-FI" dirty="0" err="1" smtClean="0"/>
              <a:t>kerraallaan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714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6354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40032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604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98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43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500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330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4092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674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194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532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41294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2492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869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248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11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896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5974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7113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097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2399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99576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648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60685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517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6712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8267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36421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5239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670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9101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461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5662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7433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6394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212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70360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44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747310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358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0391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74574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831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98801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50088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498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478734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0947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27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8419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15878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1270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9146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6372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0865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8544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4425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7643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43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36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65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1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1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1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1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1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1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1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8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1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1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1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1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9" y="3009901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9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4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9" y="190501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1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1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1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1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1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1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1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8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1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4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1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1043608" y="6459380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1" y="6069505"/>
            <a:ext cx="419683" cy="576000"/>
          </a:xfrm>
          <a:prstGeom prst="rect">
            <a:avLst/>
          </a:prstGeom>
        </p:spPr>
      </p:pic>
      <p:pic>
        <p:nvPicPr>
          <p:cNvPr id="8" name="Kuva 7" descr="IRO_2_2013.jpg"/>
          <p:cNvPicPr>
            <a:picLocks noChangeAspect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>
          <a:xfrm>
            <a:off x="107506" y="6237312"/>
            <a:ext cx="698711" cy="50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9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1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SÄÄSTÄMINEN, LUOTONKÄYTTÖ JA MAKSUTAVAT 2015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 dirty="0" smtClean="0"/>
              <a:t>Raportti 14.10.2015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SÄÄSTÄJÄT JA SIJOITTAJAT IKÄRYHMITTÄIN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5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NAISET JA MIEHET SÄÄSTÄJINÄ JA SIJOITTAJINA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5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AIKOO SÄÄSTÄÄ TAI SIJOITTAA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säästää tai sijoittaa varoja?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  <a:tabLst>
                <a:tab pos="85725" algn="l"/>
              </a:tabLs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49" y="1268415"/>
            <a:ext cx="4808539" cy="369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         (n=1716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 (1/2)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 (2/2)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1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LUOTONOTTO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LUOTTOTILANNE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jotain lainaa tai luottoa? Mitä seuraavista lainoista tai luotoista teillä on? Mikäli Teillä on yhteistä lainaa tai luottoa puolisonne kanssa, ottakaa sekin huomioon.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5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1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Raha-asioiden suunnitteleminen ja nykyinen Rahatilanne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SÄÄSTÄJÄT, SIJOITTAJAT JA LAINANOTTAJAT IKÄRYHMITTÄIN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tällä hetkellä säästettynä/sijoitettuna varoja eri kohteisiin? Onko teillä tällä hetkellä jotain lainaa tai luottoa?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5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LAINANOTTAJAT IKÄRYHMITTÄIN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tällä hetkellä jotain lainaa tai luottoa?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5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tabLst>
                <a:tab pos="2419350" algn="l"/>
              </a:tabLs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KULUTUSLUOTTOMUODOT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tällä hetkellä jotain kulutusluottoa? Oletteko viimeisen 12 kuukauden aikana ottanut pikavippiä?</a:t>
            </a: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7" name="Text Box 1025"/>
          <p:cNvSpPr txBox="1">
            <a:spLocks noChangeArrowheads="1"/>
          </p:cNvSpPr>
          <p:nvPr/>
        </p:nvSpPr>
        <p:spPr bwMode="auto">
          <a:xfrm>
            <a:off x="751538" y="5893446"/>
            <a:ext cx="3100382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9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</a:t>
            </a:r>
            <a:r>
              <a:rPr lang="fi-FI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poistettu lisämäärite ”ei kuitenkaan </a:t>
            </a:r>
          </a:p>
          <a:p>
            <a:pPr>
              <a:defRPr sz="1000"/>
            </a:pPr>
            <a:r>
              <a:rPr lang="fi-FI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koroton luottokorttiluotto kuten Visa-kortti, </a:t>
            </a:r>
          </a:p>
          <a:p>
            <a:pPr>
              <a:defRPr sz="1000"/>
            </a:pPr>
            <a:r>
              <a:rPr lang="fi-FI" sz="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MasterCard</a:t>
            </a:r>
            <a:r>
              <a:rPr lang="fi-FI" sz="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tai vastaava”</a:t>
            </a:r>
            <a:endParaRPr lang="fi-FI" sz="9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1" y="1471614"/>
            <a:ext cx="52990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323850" y="115888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PIKALUOTOT VIIMEISEN 12 KUUKAUDEN AIKANA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viimeisen 12 kuukauden aikana ottanut pikaluottoa eli pikavippiä, siis lyhytaikaista esim. tekstiviestillä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otettua luottoa?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211960" y="6021289"/>
            <a:ext cx="4006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0" dirty="0" smtClean="0">
                <a:solidFill>
                  <a:schemeClr val="tx1"/>
                </a:solidFill>
              </a:rPr>
              <a:t>vastaajan</a:t>
            </a:r>
            <a:r>
              <a:rPr lang="fi-FI" sz="1200" b="0" dirty="0" smtClean="0">
                <a:solidFill>
                  <a:schemeClr val="tx1"/>
                </a:solidFill>
              </a:rPr>
              <a:t> ikä</a:t>
            </a:r>
            <a:endParaRPr lang="fi-FI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LUOTONOTTOSUUNNITELMAT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ottaa uutta lainaa tai luottoa?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49" y="1357314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LUOTONOTTOSUUNNITELMAT LUOTTOMUODOITTAIN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</a:t>
            </a:r>
            <a:r>
              <a:rPr lang="fi-FI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</a:t>
            </a: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lainoista ja luotoista aiotte ottaa seuraavien 12 kuukauden aikana?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OTTAISI ENSIMMÄISEN KERRAN YHTEYTTÄ PANKKIIN      ASUNTOLAINAA HAKIESSAAN</a:t>
            </a:r>
            <a: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olisitte ottamassa asuntolainaa, miten ottaisitte ensimmäisen kerran yhteyttä pankkiin hakiessanne asuntolainaa?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aikeissa ottaa asuntolainaa (n=88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OTTAISI ENSIMMÄISEN KERRAN YHTEYTTÄ PANKKIIN      ASUNTOLAINAA HAKIESSAAN, VUOSIVERTAILU ASUNTOLAINAA OTTAVISTA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olisitte ottamassa asuntolainaa, miten ottaisitte ensimmäisen kerran yhteyttä pankkiin hakiessanne asuntolainaa?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3886200" y="1471614"/>
            <a:ext cx="433228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Asuntolaina otettu viim. 2 vuoden aikana (n=185 v. 2015)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ASUNTOLAINAN TAKAISINMAKSUAIKA LAINAN SUURUUDEN MUKAAN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pitkäaikaisen lainan otitte, eli mikä on asuntolainanne alkuperäinen takaisinmaksuaika?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5508104" y="6429374"/>
            <a:ext cx="2710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0" dirty="0" smtClean="0">
                <a:solidFill>
                  <a:schemeClr val="tx1"/>
                </a:solidFill>
              </a:rPr>
              <a:t>lainamäärä, euroa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2" y="1471614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keskimääräinen takaisinmaksuaika, vuotta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651893" y="1357314"/>
            <a:ext cx="4808539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ottaneet asuntolainan viimeisen 2 vuoden aikana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ASUNTOLAINOJEN TAKAISINMAKSUAJAT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pitkäaikaisen lainan otitte, eli mikä on asuntolainanne alkuperäinen takaisinmaksuaika?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612080" y="1628800"/>
          <a:ext cx="7848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00"/>
                <a:gridCol w="720000"/>
                <a:gridCol w="720000"/>
                <a:gridCol w="720000"/>
                <a:gridCol w="720000"/>
                <a:gridCol w="720000"/>
                <a:gridCol w="720000"/>
              </a:tblGrid>
              <a:tr h="79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0" marB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n=113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Kevät 2011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n=220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Kevät 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n=235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Kevät 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n=224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Kevät 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n=211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Kevät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fi-FI"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 n=185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72000" marR="72000" marT="0" marB="36000" anchor="b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1-5 vuotta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6-9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10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11-14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15 vuotta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16-19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20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fi-FI" sz="11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fi-FI" sz="11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fi-FI" sz="11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fi-FI" sz="11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21-24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25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fi-FI" sz="11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fi-FI" sz="1100" b="0" i="0" u="none" strike="noStrike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26-29 vuotta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b="0" i="0" u="none" strike="noStrike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30 vuotta tai yli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i-FI" sz="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Keskimääräinen lainan takaisinmaksuaika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10800" marT="1080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11,0 vuotta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17,8 vuotta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17,4 vuotta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17,9 vuotta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16,9 vuotta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17,4 vuotta</a:t>
                      </a:r>
                      <a:endParaRPr lang="fi-FI" sz="11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8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PITKÄLLÄ AIKAVÄLILLÄ SUUNNITTELEE RAHA-ASIOITAAN</a:t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</a:t>
            </a:r>
            <a:r>
              <a:rPr lang="fi-FI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pitkällä aikavälillä yleensä suunnittelette raha-asioitanne?</a:t>
            </a: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3886200" y="1471614"/>
            <a:ext cx="433228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On asuntolainaa (n=769 v. 2015)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KESKIMÄÄRÄISET ASUNTOLAINAMÄÄRÄT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paljon teillä on tällä hetkellä asuntolainaa? Mikäli Teillä on yhteistä lainaa tai luottoa puolisonne kanssa, ottakaa sekin huomioon.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2" y="1471614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euroa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651893" y="1357314"/>
            <a:ext cx="4808539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ja ovat ilmoittaneet lainamäärän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ASUNTOLAINAMÄÄRÄT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paljon teillä on tällä hetkellä asuntolainaa?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612080" y="1628800"/>
          <a:ext cx="7848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00"/>
                <a:gridCol w="936000"/>
                <a:gridCol w="936000"/>
                <a:gridCol w="936000"/>
                <a:gridCol w="936000"/>
                <a:gridCol w="936000"/>
              </a:tblGrid>
              <a:tr h="61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Kevät 2011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n=671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Kevät 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n=722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Kevät 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n=696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Kevät 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n=741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Kevät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fi-FI"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n=732</a:t>
                      </a:r>
                      <a:endParaRPr lang="fi-FI" sz="11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400" marR="68400" marT="0" marB="36000" anchor="b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Alle 10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5,0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6,9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4,9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10 001 – 20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8,7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9,3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7,6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7,4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7,0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20 001 – 40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15,2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13,4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12,8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14,2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40 001 – 60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15,0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17,1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14,1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60 001 – 80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13,9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10,5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12,8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80 001 – 100 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13,3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12,2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11,9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13,1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100 001 – 150 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18,2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19,4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16,5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18,5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19,1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Yli 150 </a:t>
                      </a: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15,4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cs typeface="Arial" pitchFamily="34" charset="0"/>
                        </a:rPr>
                        <a:t>18,1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cs typeface="Arial" pitchFamily="34" charset="0"/>
                        </a:rPr>
                        <a:t>16,6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cs typeface="Arial" pitchFamily="34" charset="0"/>
                        </a:rPr>
                        <a:t>14,1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cs typeface="Arial" pitchFamily="34" charset="0"/>
                        </a:rPr>
                        <a:t>Keskimäärin </a:t>
                      </a:r>
                      <a:r>
                        <a:rPr lang="fi-FI" sz="1100" b="1" dirty="0" smtClean="0">
                          <a:latin typeface="Arial" pitchFamily="34" charset="0"/>
                          <a:cs typeface="Arial" pitchFamily="34" charset="0"/>
                        </a:rPr>
                        <a:t>euroa</a:t>
                      </a:r>
                      <a:endParaRPr lang="fi-FI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>
                          <a:latin typeface="Arial" pitchFamily="34" charset="0"/>
                          <a:cs typeface="Arial" pitchFamily="34" charset="0"/>
                        </a:rPr>
                        <a:t>82 000</a:t>
                      </a:r>
                      <a:endParaRPr lang="fi-FI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>
                          <a:latin typeface="Arial" pitchFamily="34" charset="0"/>
                          <a:cs typeface="Arial" pitchFamily="34" charset="0"/>
                        </a:rPr>
                        <a:t>85 800</a:t>
                      </a:r>
                      <a:endParaRPr lang="fi-FI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>
                          <a:latin typeface="Arial" pitchFamily="34" charset="0"/>
                          <a:cs typeface="Arial" pitchFamily="34" charset="0"/>
                        </a:rPr>
                        <a:t>89 500</a:t>
                      </a:r>
                      <a:endParaRPr lang="fi-FI" sz="11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cs typeface="Arial" pitchFamily="34" charset="0"/>
                        </a:rPr>
                        <a:t>89 200</a:t>
                      </a:r>
                      <a:endParaRPr lang="fi-FI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Arial" pitchFamily="34" charset="0"/>
                          <a:cs typeface="Arial" pitchFamily="34" charset="0"/>
                        </a:rPr>
                        <a:t>85 700</a:t>
                      </a:r>
                      <a:endParaRPr lang="fi-FI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19872" y="1340768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euroa niillä, joilla on kulutusluottoa ja ovat ilmoittaneet lainamäärän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3528" y="115889"/>
            <a:ext cx="8820472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KULUTUSLUOTTOMÄÄRÄT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paljon teillä on tällä hetkellä kulutusluottoa?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867917" y="1357314"/>
            <a:ext cx="4808539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kulutusluottoa ja ovat ilmoittaneet lainamäärän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528" y="115889"/>
            <a:ext cx="8820472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KULUTUSLUOTTOMÄÄRÄT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paljon teillä on tällä hetkellä kulutusluottoa?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323528" y="1628800"/>
          <a:ext cx="8388000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  <a:gridCol w="576000"/>
              </a:tblGrid>
              <a:tr h="396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Kulutusluottoa yleensä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Kulutusluottoa pankista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Muualta kuin pankista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6000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n=520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n=520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n=539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n=616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n=335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n=330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n=359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n=407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 2012 n=190 %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400" marR="68400" marT="0" marB="3600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n=190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n=180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n=209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Korkeintaan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3,0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14,7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11,7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9,1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 – 1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21,9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14,3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37,9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32,1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34,4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36,8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1 001 – 2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15,9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13,1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16,9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20,0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22,9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2 001 – 5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21,8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14,2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18,2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5 001 – 10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21,2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24,3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11,6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7,8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10 001 – 20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11,4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16,5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5,8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20 001 – 40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6,8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6,6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40 001 – 60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1,3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fi-FI" sz="11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60 001 – 100 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4,7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1,4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Yli 100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0,7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0" i="0" u="none" strike="noStrike" dirty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</a:t>
                      </a:r>
                      <a:endParaRPr lang="fi-FI" sz="11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Keskimäärin euroa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8 700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8 100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8 600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</a:t>
                      </a:r>
                      <a:r>
                        <a:rPr lang="fi-FI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8 800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9 500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9 800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10 400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8 900</a:t>
                      </a:r>
                      <a:endParaRPr lang="fi-FI" sz="11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5 800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6 300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5 600</a:t>
                      </a:r>
                      <a:endParaRPr lang="fi-FI" sz="11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612081" y="1338288"/>
            <a:ext cx="7848352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ottaneet asuntolainaa viimeisten kahden vuoden aikana ja ovat ilmoittaneet lainamäärän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UUSIEN ASUNTOLAINOJEN KESKIKOKO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 viimeksi otitte asuntolainaa, minkä suuruisen lainan otitte?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612080" y="1628800"/>
          <a:ext cx="7848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000"/>
                <a:gridCol w="936000"/>
                <a:gridCol w="936000"/>
                <a:gridCol w="936000"/>
                <a:gridCol w="936000"/>
                <a:gridCol w="936000"/>
              </a:tblGrid>
              <a:tr h="64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 2011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n=204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 2012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n=220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 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n=214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 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n=204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Kevät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n=178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68400" marR="68400" marT="0" marB="36000" anchor="b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Alle 10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10 001 – 20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20 001 – 40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40 001 – 60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60 001 – 80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80 001 – 100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15,7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100 001 – 150 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25,8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150 001 – 200 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Yli 200 </a:t>
                      </a: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000 €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10,7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Keskimäärin euroa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108 500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115 500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120 500</a:t>
                      </a:r>
                      <a:endParaRPr lang="fi-FI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114 000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113 300</a:t>
                      </a:r>
                      <a:endParaRPr lang="fi-FI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2" y="1471614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euroa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KESKIMÄÄRÄISET UUSIEN ASUNTOLAINOJEN LAINAMÄÄRÄT</a:t>
            </a:r>
          </a:p>
          <a:p>
            <a:pPr eaLnBrk="0" hangingPunct="0">
              <a:spcAft>
                <a:spcPts val="0"/>
              </a:spcAft>
              <a:tabLst>
                <a:tab pos="628650" algn="l"/>
              </a:tabLs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 viimeksi otitte asuntolainaa, minkä suuruisen lainan otitte?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67744" y="1471614"/>
            <a:ext cx="5962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Asuntolaina otettu viim. 2 vuoden aikana (n=185 v. 2015)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niillä, jotka ovat ottaneet lainan viimeisen 2 v. aikana (n=185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7"/>
            <a:ext cx="8820150" cy="900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 OSUUS ASUNNON RAHOITUKSESSA                                    </a:t>
            </a: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 SUURUUDEN MUKAAN</a:t>
            </a:r>
            <a: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asunnon ostosta suunnilleen rahoitettiin lainalla?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4"/>
            <a:ext cx="7031039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niistä, joilla on jotain lainaa (n=1380 vuonna 2015) tai asunto</a:t>
            </a:r>
            <a:r>
              <a:rPr lang="fi-FI" sz="1100" b="0" dirty="0" smtClean="0">
                <a:solidFill>
                  <a:schemeClr val="tx1"/>
                </a:solidFill>
              </a:rPr>
              <a:t>lainaa (n=769 vuonna 2015)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VELANHOITOMENOJEN OSUUS KÄTEEN JÄÄVISTÄ TULOISTA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kuukausittain käteen jäävistä tuloista suunnilleen menee lainojen lyhennyksiin ja korkoihin?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niillä, joilla on lainaa (n=1380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VELANHOITOMENOJEN OSUUS KÄTEEN JÄÄVISTÄ TULOISTA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kuukausittain käteen jäävistä tuloista suunnilleen menee lainojen lyhennyksiin ja korkoihin?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lainaa (n=1380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LAINOJEN MAKSUSUUNNITELMIEN MUUTOKSET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maksanut lainanne alkuperäisten suunnitelmien mukaan vai onko alkuperäisiä maksusuunnitelmia muutettu?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850" y="115888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PITKÄLLÄ AIKAVÄLILLÄ SUUNNITTELEE RAHA-ASIOITAAN</a:t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</a:t>
            </a:r>
            <a:r>
              <a:rPr lang="fi-FI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pitkällä aikavälillä yleensä suunnittelette raha-asioitanne?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maksaneet hitaammin (n=162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MAKSANUT HITAAMMIN</a:t>
            </a:r>
          </a:p>
          <a:p>
            <a:pPr eaLnBrk="0" hangingPunct="0"/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</a:p>
          <a:p>
            <a:pPr eaLnBrk="0" hangingPunct="0"/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olette maksanut hitaammin?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vastaajista, joilla on asuntolainaa (n=769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LYHENNYSVAPAIDEN JAKSOJEN KÄYTTÖ                         ASUNTOLAINAN KOON MUKAAN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3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viimeisen 12 kuukauden aikana käyttänyt lainaa takaisin maksaessanne lyhennysvapaita jaksoja?</a:t>
            </a:r>
            <a:endParaRPr lang="fi-FI" sz="13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1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TALOUDEN JA ASUNTOLAINOJEN RISKIT JA NIIHIN VARAUTUMINEN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Sanokaa kunkin kohdalla koetteko te sen uhkaavan omaa taloudellista tilannettanne. 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riskien uhkaavan ja ovat varautuneet 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riskeihin jotenkin (n=845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omaa talouttanne koskeviin mahdollisiin riskitekijöihin?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LÄHIPIIRISSÄ HENKILÖITÄ, JOIDEN TOIMINTAKYKY HEIKENTYNYT JA JOTKA TARVITSEVAT APUA PANKKI- TAI SIJOITUSASIOISSA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19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lähipiirissänne </a:t>
            </a:r>
            <a:r>
              <a:rPr lang="fi-FI" sz="119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hlöitä</a:t>
            </a:r>
            <a:r>
              <a:rPr lang="fi-FI" sz="119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joiden toimintakyky on heikentynyt niin, että he tarvitsevat apua pankki- tai sijoitusasioissa?</a:t>
            </a:r>
            <a:endParaRPr lang="fi-FI" sz="119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6621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TULISIKO HENKILÖLLE, JOKA EI PYSTY ITSE HUOLEHTIMAAN RAHA-ASIOISTAAN MÄÄRÄTÄ EDUNVALVOJA PANKKIASIOIDEN HOITOA VARTEN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henkilö on esimerkiksi muistisairauden vuoksi kykenemätön itse huolehtimaan raha-asioistaan, tulisiko hänelle mielestänne määrätä edunvalvoja pankkiasioiden hoitoa varten?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joiden lähipiirissä on henkilöitä, joiden toimintakyky on heikentynyt niin, että he tarvitsevat apua pankki- tai sijoitusasioissa (n=500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joilla on asuntolainaa (n=769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näkevät asuntolainaansa liittyvän jotain riskejä (n=122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ASUNTOLAINAAN LIITTYVÄT RISKIT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Näettekö tällä hetkellä, että asuntolainaanne liittyisi joku tai joitakin riskejä? (niiltä, joilla on asuntolainaa)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riskejä näette asuntolainaanne liittyvän? (niiltä, jotka näkevät asuntolainaansa liittyvän riskejä)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näkevät asuntolainaansa liittyvän jotain riskejä ja ovat 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varautuneet riskeihin jotenkin (n=83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ASUNTOLAINAAN LIITTYVIIN RISKITEKIJÖIHIN VARAUTUMINEN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asuntolainaanne liittyviin riskeihin?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(n=769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MINKÄLAINEN KORKO ASUNTOLAINASSA ON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Minkälainen korko asuntolainassanne on?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NYKYINEN RAHATILANNE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</a:t>
            </a:r>
            <a:r>
              <a:rPr lang="fi-FI" sz="1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kuvaa nykyistä rahatilannettanne?</a:t>
            </a: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(n=769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KORKOTASON MUUTOKSEN VAIKUTUS ASUNTOLAINAN MAKSUERÄÄN</a:t>
            </a:r>
            <a: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korkotason muutos vaikuttaa asuntolainanne maksuerään?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asuntolainaa (n=769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VARAUTUMINEN MAHDOLLISEEN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asuntolainanne koron mahdolliseen nousuun ja sen mukanaan tuomaan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lainanhoitokulujen kasvuun?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asuntolainaa (n=769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VARAUTUMINEN MAHDOLLISEEN KORON NOUSUUN ERI MÄÄRÄN ASUNTOLAINAA OMAAVILLA</a:t>
            </a:r>
            <a:br>
              <a:rPr lang="fi-FI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asuntolainanne koron mahdolliseen nousuun ja sen mukanaan tuomaan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lainanhoitokulujen kasvuun?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eivät ole </a:t>
            </a:r>
            <a:r>
              <a:rPr lang="fi-FI" sz="1100" b="0" dirty="0" err="1" smtClean="0">
                <a:solidFill>
                  <a:schemeClr val="tx1"/>
                </a:solidFill>
              </a:rPr>
              <a:t>varautun</a:t>
            </a:r>
            <a:r>
              <a:rPr lang="fi-FI" sz="1100" b="0" dirty="0" smtClean="0">
                <a:solidFill>
                  <a:schemeClr val="tx1"/>
                </a:solidFill>
              </a:rPr>
              <a:t>. asuntolainan koron nousuun (n=213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EI OLE VARAUTUNUT MAHDOLLISEEN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ette ole varautunut koron nousuun, mistä syystä tai syistä johtuen ette ole varautunut?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</a:t>
            </a:r>
            <a:r>
              <a:rPr lang="fi-FI" sz="1100" b="0" dirty="0" err="1" smtClean="0">
                <a:solidFill>
                  <a:schemeClr val="tx1"/>
                </a:solidFill>
              </a:rPr>
              <a:t>varautun</a:t>
            </a:r>
            <a:r>
              <a:rPr lang="fi-FI" sz="1100" b="0" dirty="0" smtClean="0">
                <a:solidFill>
                  <a:schemeClr val="tx1"/>
                </a:solidFill>
              </a:rPr>
              <a:t>. asuntolainan koron nousuun (n=556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ON VARAUTUNUT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olette varautunut, miten olette varautunut koron nousuun?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asuntolainaa/kulutusluottoa pankista (n=1001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aikovat ottaa asuntolainaa/pankin kulutusluottoa (n=148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KORKOKATTO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lainassanne korkokatto, jolla varmistatte, ettei korko nouse yli sovitun rajan?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ottaa lainaanne korkokaton, jolla voitte suojautua siihen, ettei lainanne korko nouse yli sovitun rajan?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4"/>
            <a:ext cx="7031039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niistä, joilla on jotain lainaa (n=1380 vuonna 2015) tai asunto</a:t>
            </a:r>
            <a:r>
              <a:rPr lang="fi-FI" sz="1100" b="0" dirty="0" smtClean="0">
                <a:solidFill>
                  <a:schemeClr val="tx1"/>
                </a:solidFill>
              </a:rPr>
              <a:t>lainaa (n=769 vuonna 2015)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LAINATURVAVAKUUTUKSET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johonkin lainoistanne liitetty lainaturvavakuutus, joka turvaa lainan takaisinmaksun?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lainaa (n=1380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LAINATURVAVAKUUTUKSET LAINAN SUURUUDEN MUKAAN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johonkin lainoistanne liitetty lainaturvavakuutus, joka turvaa lainan takaisinmaksun?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lainaturvavakuutus (n=331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LAINATURVAVAKUUTUSTEN TURVALAJIT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johonkin lainoistanne liitetty lainaturvavakuutus, joka turvaa lainan takaisinmaksun? Minkä/mitkä seuraavista turvalajeista lainaturvavakuutuksenne sisältää?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lainaa (n=1380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LAINATURVAN JA HENKIVAKUUTUKSEN YHDISTÄMINEN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johonkin lainoistanne liitetty lainaturvavakuutus, joka turvaa lainan takaisinmaksun? Minkä/mitkä seuraavista turvalajeista lainaturvavakuutuksenne sisältää? Onko teillä kuoleman varalta otettua henkivakuutusturvaa?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OMIEN MENOJEN SEURAAMINEN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Seuraatteko omia menojanne jollakin tavalla?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1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MAKSUTAVAT JA KÄTEISEN RAHAN NOSTAMINEN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25"/>
          <p:cNvSpPr txBox="1">
            <a:spLocks noChangeArrowheads="1"/>
          </p:cNvSpPr>
          <p:nvPr/>
        </p:nvSpPr>
        <p:spPr bwMode="auto">
          <a:xfrm>
            <a:off x="334970" y="5893446"/>
            <a:ext cx="4669079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e-laskulla lisätty </a:t>
            </a: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vuonna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2014, </a:t>
            </a:r>
            <a:endParaRPr lang="fi-FI" sz="10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aiemmin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pelkästään verkkopankissa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TAVALLISIN JA MUUT LASKUNMAKSUTAVAT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7" name="Text Box 1025"/>
          <p:cNvSpPr txBox="1">
            <a:spLocks noChangeArrowheads="1"/>
          </p:cNvSpPr>
          <p:nvPr/>
        </p:nvSpPr>
        <p:spPr bwMode="auto">
          <a:xfrm>
            <a:off x="334970" y="5893446"/>
            <a:ext cx="4669079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e-laskulla lisätty </a:t>
            </a: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vuonna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2014, </a:t>
            </a:r>
            <a:endParaRPr lang="fi-FI" sz="10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aiemmin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pelkästään verkkopankissa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tavallisimmin tietokoneella, taulutietokoneella/tabletilla vai matkapuhelimella? Mitä muita maksutapoja käytätte?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KÄYTETYT LASKUNMAKSUTAVAT JA MITÄ MAKSUTAPOJA </a:t>
            </a:r>
          </a:p>
          <a:p>
            <a:pPr eaLnBrk="0" hangingPunct="0">
              <a:spcAft>
                <a:spcPts val="0"/>
              </a:spcAft>
            </a:pP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HALUTTAISIIN KÄYTTÄÄ</a:t>
            </a:r>
            <a: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Haluaisitteko maksaa laskunne seuraavilla tavoilla...?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LASKUNMAKSUTAPOJEN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kutakin maksutapaa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LASKUNMAKSUTAVAN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Pankin tiskillä maksaminen</a:t>
            </a:r>
            <a: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tekee maksutavasta hankalan? (Spontaanit maininnat luokiteltuina)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maksutapaa (n=300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maksutavan hankalaksi (n=77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LASKUNMAKSUTAVAN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Maksaminen maksupalveluna maksupalvelukuorta käyttäen</a:t>
            </a:r>
            <a: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tekee maksutavasta hankalan? (Spontaanit maininnat luokiteltuina)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maksutapaa (n=326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maksutavan hankalaksi (n=51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LASKUNMAKSUTAVAN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Suoramaksulla maksaminen</a:t>
            </a:r>
            <a: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tekee maksutavasta hankalan? (Spontaanit maininnat luokiteltuina)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maksutapaa (n=739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maksutavan hankalaksi (n=59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LASKUNMAKSUTAVAN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Pankin laskunmaksuautomaatilla maksaminen</a:t>
            </a:r>
            <a: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tekee maksutavasta hankalan? (Spontaanit maininnat luokiteltuina)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maksutapaa (n=503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maksutavan hankalaksi (n=68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vuonna 2015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OMIEN MENOJEN SEURAAMINEN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Seuraatteko omia menojanne jollakin tavalla?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LASKUNMAKSUTAVAN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Verkkopankissa tai e-laskulla maksaminen</a:t>
            </a:r>
            <a: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tekee maksutavasta hankalan? (Spontaanit maininnat luokiteltuina)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maksutapaa (n=2314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maksutavan hankalaksi (n=142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LASKUNMAKSUTAVAN KOKEMINEN HANKALAKSI</a:t>
            </a:r>
          </a:p>
          <a:p>
            <a:pPr eaLnBrk="0" hangingPunct="0">
              <a:spcAft>
                <a:spcPts val="0"/>
              </a:spcAft>
            </a:pPr>
            <a:r>
              <a:rPr lang="fi-FI" sz="1600" b="1" i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Puhelimitse maksaminen</a:t>
            </a:r>
            <a: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Koetteko maksutavan jollain tavalla hankalaksi?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tekee maksutavasta hankalan? (Spontaanit maininnat luokiteltuina)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35349" y="13096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jotka käyttävät tai haluaisivat käyttää maksutapaa (n=413 vuonna 2015)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maksutavan hankalaksi (n=73 v.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Saatteko e-laskuja suoraan verkkopankkiinne?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49" y="1357314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kyllä-osuus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jotka maksavat laskuja verkkopankissa (n=2239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251520" y="5585465"/>
            <a:ext cx="374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900" b="0" dirty="0" smtClean="0">
                <a:solidFill>
                  <a:srgbClr val="000000"/>
                </a:solidFill>
                <a:cs typeface="Arial"/>
              </a:rPr>
              <a:t>*) 2015 yhdistettiin haastattelulomakkeella p</a:t>
            </a:r>
            <a:r>
              <a:rPr lang="fi-FI" sz="900" dirty="0" smtClean="0">
                <a:solidFill>
                  <a:srgbClr val="000000"/>
                </a:solidFill>
                <a:cs typeface="Arial"/>
              </a:rPr>
              <a:t>ankkikortilla/ </a:t>
            </a:r>
            <a:r>
              <a:rPr lang="fi-FI" sz="900" dirty="0" err="1" smtClean="0">
                <a:solidFill>
                  <a:srgbClr val="000000"/>
                </a:solidFill>
                <a:cs typeface="Arial"/>
              </a:rPr>
              <a:t>pankkikorttiominaisuudella/debit-ominaisuudella</a:t>
            </a:r>
            <a:r>
              <a:rPr lang="fi-FI" sz="900" dirty="0" smtClean="0">
                <a:solidFill>
                  <a:srgbClr val="000000"/>
                </a:solidFill>
                <a:cs typeface="Arial"/>
              </a:rPr>
              <a:t> ja </a:t>
            </a:r>
          </a:p>
          <a:p>
            <a:pPr>
              <a:defRPr sz="1000"/>
            </a:pPr>
            <a:r>
              <a:rPr lang="fi-FI" sz="900" dirty="0" err="1" smtClean="0">
                <a:solidFill>
                  <a:srgbClr val="000000"/>
                </a:solidFill>
                <a:cs typeface="Arial"/>
              </a:rPr>
              <a:t>electron-kortilla</a:t>
            </a:r>
            <a:r>
              <a:rPr lang="fi-FI" sz="900" dirty="0" smtClean="0">
                <a:solidFill>
                  <a:srgbClr val="000000"/>
                </a:solidFill>
                <a:cs typeface="Arial"/>
              </a:rPr>
              <a:t> maksaminen, vertailussa aiempien </a:t>
            </a:r>
          </a:p>
          <a:p>
            <a:pPr>
              <a:defRPr sz="1000"/>
            </a:pPr>
            <a:r>
              <a:rPr lang="fi-FI" sz="900" dirty="0" smtClean="0">
                <a:solidFill>
                  <a:srgbClr val="000000"/>
                </a:solidFill>
                <a:cs typeface="Arial"/>
              </a:rPr>
              <a:t>vuosien osuudet laskettu yhteen</a:t>
            </a:r>
            <a:endParaRPr lang="fi-FI" sz="900" b="0" dirty="0" smtClean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2015), </a:t>
            </a: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AUTOMAATTIKÄYTTÖÖN SOVELTUVA MAKSUKORTTI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jokin automaattikäyttöön soveltuva pankin myöntämä maksukortti, kuten pankkikortti tai </a:t>
            </a:r>
            <a:r>
              <a:rPr lang="fi-FI" sz="1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debitkortti</a:t>
            </a: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</a:t>
            </a:r>
          </a:p>
          <a:p>
            <a:pPr eaLnBrk="0" hangingPunct="0">
              <a:spcAft>
                <a:spcPts val="0"/>
              </a:spcAft>
            </a:pP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Visa </a:t>
            </a:r>
            <a:r>
              <a:rPr lang="fi-FI" sz="1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</a:t>
            </a: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pankki- tai </a:t>
            </a:r>
            <a:r>
              <a:rPr lang="fi-FI" sz="12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debitkortin</a:t>
            </a: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ja luottokortin yhdistelmä?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412800"/>
            <a:ext cx="5708651" cy="2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1100" b="0" dirty="0" smtClean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niistä, joilla automaattikäyttöön soveltuva pankin myöntämä maksukortti </a:t>
            </a:r>
          </a:p>
          <a:p>
            <a:pPr eaLnBrk="0" hangingPunct="0"/>
            <a:r>
              <a:rPr lang="fi-FI" sz="1100" dirty="0" smtClean="0">
                <a:latin typeface="Arial" pitchFamily="34" charset="0"/>
                <a:cs typeface="Arial" pitchFamily="34" charset="0"/>
              </a:rPr>
              <a:t>(n=2356 vuonna 2015)</a:t>
            </a:r>
            <a:endParaRPr lang="fi-FI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0"/>
              </a:spcAft>
            </a:pP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MAKSUKORTTIIN LIITETYN LÄHIMAKSUOMINAISUUDEN KÄYTTÄMINEN</a:t>
            </a:r>
            <a: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1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pankin myöntämään maksukorttiinne liitetty lähimaksuominaisuus? Jos kortissanne on lähimaksuominaisuus, oletteko käyttänyt sitä?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49" y="1346400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KÄTEISEN NOSTOTAVAT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Mistä muualta nostatte käteistä rahaa ainakin joskus?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(1/2)</a:t>
            </a:r>
            <a:endParaRPr lang="fi-FI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(2/2)</a:t>
            </a:r>
            <a:endParaRPr lang="fi-FI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2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(n=2501)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1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SÄÄSTÄMINEN JA SIJOITTAMINEN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323850" y="115889"/>
            <a:ext cx="8820150" cy="900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SÄÄSTÖJÄ TAI SIJOITUKSIA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itsellänne tällä hetkellä säästettynä tai sijoitettuna varoja eri kohteisiin? Älkää laskeko mukaan mahdollista omassa käytössä olevaa omistusasuntoanne. Mikäli teillä on yhteistä omaisuutta puolisonne kanssa, ottakaa myös tämä huomioon. </a:t>
            </a:r>
            <a:endParaRPr lang="fi-FI" sz="1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49" y="1347789"/>
            <a:ext cx="5708651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(n=2501 vuonna 2015)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69759" y="6261101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11B1C403DFD4524B75DA0610032A3AC00E912CE7E68B90F41A09C6F4CA406ACCC" ma:contentTypeVersion="37" ma:contentTypeDescription="Luo uusi asiakirja." ma:contentTypeScope="" ma:versionID="50c718eb97e1e7f0081fe39912381af5">
  <xsd:schema xmlns:xsd="http://www.w3.org/2001/XMLSchema" xmlns:xs="http://www.w3.org/2001/XMLSchema" xmlns:p="http://schemas.microsoft.com/office/2006/metadata/properties" xmlns:ns2="30cc9ae6-eaf9-405e-9576-3522e3851cf9" xmlns:ns3="c75ee646-ea04-4f20-bc3f-7bc06c32b2f8" xmlns:ns4="bc268a9e-ab94-4061-b089-7d438da856c6" targetNamespace="http://schemas.microsoft.com/office/2006/metadata/properties" ma:root="true" ma:fieldsID="1a65c15635785708e2d2a67f8c477494" ns2:_="" ns3:_="" ns4:_="">
    <xsd:import namespace="30cc9ae6-eaf9-405e-9576-3522e3851cf9"/>
    <xsd:import namespace="c75ee646-ea04-4f20-bc3f-7bc06c32b2f8"/>
    <xsd:import namespace="bc268a9e-ab94-4061-b089-7d438da856c6"/>
    <xsd:element name="properties">
      <xsd:complexType>
        <xsd:sequence>
          <xsd:element name="documentManagement">
            <xsd:complexType>
              <xsd:all>
                <xsd:element ref="ns2:C_x0020_FK_x0020_vastuuhenkilö" minOccurs="0"/>
                <xsd:element ref="ns2:C_x0020_Asiakirjapvm" minOccurs="0"/>
                <xsd:element ref="ns2:C_x0020_Lisätiedot" minOccurs="0"/>
                <xsd:element ref="ns3:_dlc_DocId" minOccurs="0"/>
                <xsd:element ref="ns3:_dlc_DocIdUrl" minOccurs="0"/>
                <xsd:element ref="ns3:_dlc_DocIdPersistId" minOccurs="0"/>
                <xsd:element ref="ns2:TaxCatchAll" minOccurs="0"/>
                <xsd:element ref="ns2:d4cce8d21ff9456e86084380ad943dd9" minOccurs="0"/>
                <xsd:element ref="ns4:FKLanguage" minOccurs="0"/>
                <xsd:element ref="ns4:iff51723ad134fabb73ff8d5624dc83e" minOccurs="0"/>
                <xsd:element ref="ns4:cccb8d37394148e4afe9904da1fcb0fa" minOccurs="0"/>
                <xsd:element ref="ns3:TaxKeywordTaxHTField" minOccurs="0"/>
                <xsd:element ref="ns4:FKPublishDate" minOccurs="0"/>
                <xsd:element ref="ns4:jcb8c2c059cc4620a5027833caea8309" minOccurs="0"/>
                <xsd:element ref="ns4:oe82443a33504593a5f0dd63f7b3bd7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C_x0020_FK_x0020_vastuuhenkilö" ma:index="3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Asiakirjapvm" ma:index="4" nillable="true" ma:displayName="Asiakirjapvm" ma:default="[today]" ma:format="DateOnly" ma:internalName="C_x0020_Asiakirjapvm">
      <xsd:simpleType>
        <xsd:restriction base="dms:DateTime"/>
      </xsd:simpleType>
    </xsd:element>
    <xsd:element name="C_x0020_Lisätiedot" ma:index="5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TaxCatchAll" ma:index="11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4cce8d21ff9456e86084380ad943dd9" ma:index="12" nillable="true" ma:taxonomy="true" ma:internalName="d4cce8d21ff9456e86084380ad943dd9" ma:taxonomyFieldName="C_x0020_Organisaatiot" ma:displayName="Organisaatiot" ma:default="21;#Finanssialan Keskusliitto|a986a8ab-0b81-4c11-8cfa-b7b758f01c9a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23" nillable="true" ma:taxonomy="true" ma:internalName="TaxKeywordTaxHTField" ma:taxonomyFieldName="TaxKeyword" ma:displayName="Asiasanat" ma:readOnly="false" ma:fieldId="{23f27201-bee3-471e-b2e7-b64fd8b7ca38}" ma:taxonomyMulti="true" ma:sspId="d7ec215a-233c-4761-af40-34a00d82655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68a9e-ab94-4061-b089-7d438da856c6" elementFormDefault="qualified">
    <xsd:import namespace="http://schemas.microsoft.com/office/2006/documentManagement/types"/>
    <xsd:import namespace="http://schemas.microsoft.com/office/infopath/2007/PartnerControls"/>
    <xsd:element name="FKLanguage" ma:index="17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iff51723ad134fabb73ff8d5624dc83e" ma:index="19" ma:taxonomy="true" ma:internalName="iff51723ad134fabb73ff8d5624dc83e" ma:taxonomyFieldName="FKDocType" ma:displayName="Asiakirjatyyppi" ma:default="" ma:fieldId="{2ff51723-ad13-4fab-b73f-f8d5624dc83e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b8d37394148e4afe9904da1fcb0fa" ma:index="21" ma:taxonomy="true" ma:internalName="cccb8d37394148e4afe9904da1fcb0fa" ma:taxonomyFieldName="FKTopic" ma:displayName="Aiheluokittelu" ma:readOnly="false" ma:default="" ma:fieldId="{cccb8d37-3941-48e4-afe9-904da1fcb0fa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24" nillable="true" ma:displayName="Julkaisupäivä" ma:default="[today]" ma:format="DateOnly" ma:internalName="FKPublishDate">
      <xsd:simpleType>
        <xsd:restriction base="dms:DateTime"/>
      </xsd:simpleType>
    </xsd:element>
    <xsd:element name="jcb8c2c059cc4620a5027833caea8309" ma:index="26" nillable="true" ma:taxonomy="true" ma:internalName="jcb8c2c059cc4620a5027833caea8309" ma:taxonomyFieldName="FKDocumentState" ma:displayName="Dokumentin tila" ma:default="27;#Valmis|40aa8d17-dadd-4ab0-93da-3124749a5963" ma:fieldId="{3cb8c2c0-59cc-4620-a502-7833caea8309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82443a33504593a5f0dd63f7b3bd7a" ma:index="28" nillable="true" ma:taxonomy="true" ma:internalName="oe82443a33504593a5f0dd63f7b3bd7a" ma:taxonomyFieldName="FKDocumentPublicity" ma:displayName="Julkisuus" ma:default="28;#Julkinen|0806a4a5-db6a-4fa4-8ed3-7457b5b4e8de" ma:fieldId="{8e82443a-3350-4593-a5f0-dd63f7b3bd7a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7</Value>
      <Value>78</Value>
    </TaxCatchAll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2015-10-13T21:00:00+00:00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pankki</TermName>
          <TermId xmlns="http://schemas.microsoft.com/office/infopath/2007/PartnerControls">f53a48c1-21f7-422c-be93-ed28fc23f5cc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F8DB6-01E6-4D90-8BED-84FFD9616F6D}"/>
</file>

<file path=customXml/itemProps2.xml><?xml version="1.0" encoding="utf-8"?>
<ds:datastoreItem xmlns:ds="http://schemas.openxmlformats.org/officeDocument/2006/customXml" ds:itemID="{46689F8A-ACCA-4476-984F-56CC6CCBAEB3}"/>
</file>

<file path=customXml/itemProps3.xml><?xml version="1.0" encoding="utf-8"?>
<ds:datastoreItem xmlns:ds="http://schemas.openxmlformats.org/officeDocument/2006/customXml" ds:itemID="{45431863-3B01-49EE-BBC0-F31DDFD94269}"/>
</file>

<file path=customXml/itemProps4.xml><?xml version="1.0" encoding="utf-8"?>
<ds:datastoreItem xmlns:ds="http://schemas.openxmlformats.org/officeDocument/2006/customXml" ds:itemID="{94A59206-7900-44CA-BF5F-BDAA6871A3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4538</TotalTime>
  <Words>2225</Words>
  <Application>Microsoft Office PowerPoint</Application>
  <PresentationFormat>Näytössä katseltava diaesitys (4:3)</PresentationFormat>
  <Paragraphs>751</Paragraphs>
  <Slides>78</Slides>
  <Notes>78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78</vt:i4>
      </vt:variant>
    </vt:vector>
  </HeadingPairs>
  <TitlesOfParts>
    <vt:vector size="86" baseType="lpstr">
      <vt:lpstr>Arial</vt:lpstr>
      <vt:lpstr>Arial Bold</vt:lpstr>
      <vt:lpstr>Calibri</vt:lpstr>
      <vt:lpstr>Palatino</vt:lpstr>
      <vt:lpstr>Palatino Linotype</vt:lpstr>
      <vt:lpstr>Tahoma</vt:lpstr>
      <vt:lpstr>Times New Roman</vt:lpstr>
      <vt:lpstr>FK_powerpoint_tyhjapohja_final</vt:lpstr>
      <vt:lpstr>SÄÄSTÄMINEN, LUOTONKÄYTTÖ JA MAKSUTAVAT 2015</vt:lpstr>
      <vt:lpstr>Raha-asioiden suunnitteleminen ja nykyinen Rahatilanne</vt:lpstr>
      <vt:lpstr>PowerPoint-esitys</vt:lpstr>
      <vt:lpstr>PowerPoint-esitys</vt:lpstr>
      <vt:lpstr>PowerPoint-esitys</vt:lpstr>
      <vt:lpstr>PowerPoint-esitys</vt:lpstr>
      <vt:lpstr>PowerPoint-esitys</vt:lpstr>
      <vt:lpstr>SÄÄSTÄMINEN JA SIJOITTAMINEN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LUOTONOTTO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TALOUDEN JA ASUNTOLAINOJEN RISKIT JA NIIHIN VARAUTUMINEN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MAKSUTAVAT JA KÄTEISEN RAHAN NOSTAMINEN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Finanssialan Keskusliitto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Säästäminen, luotonkäyttö ja maksutavat 2015 kuvapaketti</dc:title>
  <dc:creator>Nissilä Heidi</dc:creator>
  <cp:keywords/>
  <cp:lastModifiedBy>Koivisto Kimmo</cp:lastModifiedBy>
  <cp:revision>906</cp:revision>
  <dcterms:created xsi:type="dcterms:W3CDTF">2012-04-02T08:05:30Z</dcterms:created>
  <dcterms:modified xsi:type="dcterms:W3CDTF">2016-09-13T07:30:00Z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46ea711d-f3ab-4d83-82d3-f0d0252cc6a1</vt:lpwstr>
  </property>
  <property fmtid="{D5CDD505-2E9C-101B-9397-08002B2CF9AE}" pid="4" name="Tags">
    <vt:lpwstr/>
  </property>
  <property fmtid="{D5CDD505-2E9C-101B-9397-08002B2CF9AE}" pid="5" name="TaxKeyword">
    <vt:lpwstr/>
  </property>
  <property fmtid="{D5CDD505-2E9C-101B-9397-08002B2CF9AE}" pid="6" name="FKTopic">
    <vt:lpwstr>7;#pankki|f53a48c1-21f7-422c-be93-ed28fc23f5cc</vt:lpwstr>
  </property>
  <property fmtid="{D5CDD505-2E9C-101B-9397-08002B2CF9AE}" pid="7" name="Julkaisupäivä">
    <vt:filetime>2015-11-02T12:57:47Z</vt:filetime>
  </property>
  <property fmtid="{D5CDD505-2E9C-101B-9397-08002B2CF9AE}" pid="8" name="FKDocType">
    <vt:lpwstr>78;#Diaesitys|fc209ee7-fe67-4bc6-a4f4-93f5714eb903</vt:lpwstr>
  </property>
  <property fmtid="{D5CDD505-2E9C-101B-9397-08002B2CF9AE}" pid="9" name="FKDocumentState">
    <vt:lpwstr>27;#Valmis|40aa8d17-dadd-4ab0-93da-3124749a5963</vt:lpwstr>
  </property>
  <property fmtid="{D5CDD505-2E9C-101B-9397-08002B2CF9AE}" pid="10" name="FKDocumentPublicity">
    <vt:lpwstr>28;#Julkinen|0806a4a5-db6a-4fa4-8ed3-7457b5b4e8de</vt:lpwstr>
  </property>
  <property fmtid="{D5CDD505-2E9C-101B-9397-08002B2CF9AE}" pid="11" name="C Organisaatiot">
    <vt:lpwstr>21;#Finanssialan Keskusliitto|a986a8ab-0b81-4c11-8cfa-b7b758f01c9a</vt:lpwstr>
  </property>
  <property fmtid="{D5CDD505-2E9C-101B-9397-08002B2CF9AE}" pid="12" name="C_x0020_Organisaatiot">
    <vt:lpwstr>21;#Finanssialan Keskusliitto|a986a8ab-0b81-4c11-8cfa-b7b758f01c9a</vt:lpwstr>
  </property>
  <property fmtid="{D5CDD505-2E9C-101B-9397-08002B2CF9AE}" pid="13" name="Order">
    <vt:r8>200</vt:r8>
  </property>
  <property fmtid="{D5CDD505-2E9C-101B-9397-08002B2CF9AE}" pid="14" name="_CopySource">
    <vt:lpwstr>http://majakka/tietopankki/materiaalit/FK-Julkaisu-Saastaminen_luotonkaytto_ja_maksutavat_2015-kuvat.pptx</vt:lpwstr>
  </property>
  <property fmtid="{D5CDD505-2E9C-101B-9397-08002B2CF9AE}" pid="15" name="xd_ProgID">
    <vt:lpwstr/>
  </property>
  <property fmtid="{D5CDD505-2E9C-101B-9397-08002B2CF9AE}" pid="16" name="_SharedFileIndex">
    <vt:lpwstr/>
  </property>
  <property fmtid="{D5CDD505-2E9C-101B-9397-08002B2CF9AE}" pid="17" name="_SourceUrl">
    <vt:lpwstr/>
  </property>
  <property fmtid="{D5CDD505-2E9C-101B-9397-08002B2CF9AE}" pid="18" name="TemplateUrl">
    <vt:lpwstr/>
  </property>
</Properties>
</file>