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5"/>
  </p:notesMasterIdLst>
  <p:handoutMasterIdLst>
    <p:handoutMasterId r:id="rId46"/>
  </p:handoutMasterIdLst>
  <p:sldIdLst>
    <p:sldId id="256" r:id="rId6"/>
    <p:sldId id="371" r:id="rId7"/>
    <p:sldId id="480" r:id="rId8"/>
    <p:sldId id="467" r:id="rId9"/>
    <p:sldId id="479" r:id="rId10"/>
    <p:sldId id="463" r:id="rId11"/>
    <p:sldId id="464" r:id="rId12"/>
    <p:sldId id="465" r:id="rId13"/>
    <p:sldId id="466" r:id="rId14"/>
    <p:sldId id="468" r:id="rId15"/>
    <p:sldId id="481" r:id="rId16"/>
    <p:sldId id="422" r:id="rId17"/>
    <p:sldId id="455" r:id="rId18"/>
    <p:sldId id="469" r:id="rId19"/>
    <p:sldId id="433" r:id="rId20"/>
    <p:sldId id="456" r:id="rId21"/>
    <p:sldId id="470" r:id="rId22"/>
    <p:sldId id="437" r:id="rId23"/>
    <p:sldId id="471" r:id="rId24"/>
    <p:sldId id="440" r:id="rId25"/>
    <p:sldId id="472" r:id="rId26"/>
    <p:sldId id="441" r:id="rId27"/>
    <p:sldId id="457" r:id="rId28"/>
    <p:sldId id="473" r:id="rId29"/>
    <p:sldId id="443" r:id="rId30"/>
    <p:sldId id="458" r:id="rId31"/>
    <p:sldId id="474" r:id="rId32"/>
    <p:sldId id="482" r:id="rId33"/>
    <p:sldId id="459" r:id="rId34"/>
    <p:sldId id="445" r:id="rId35"/>
    <p:sldId id="475" r:id="rId36"/>
    <p:sldId id="449" r:id="rId37"/>
    <p:sldId id="476" r:id="rId38"/>
    <p:sldId id="450" r:id="rId39"/>
    <p:sldId id="477" r:id="rId40"/>
    <p:sldId id="460" r:id="rId41"/>
    <p:sldId id="478" r:id="rId42"/>
    <p:sldId id="451" r:id="rId43"/>
    <p:sldId id="461" r:id="rId44"/>
  </p:sldIdLst>
  <p:sldSz cx="9906000" cy="6858000" type="A4"/>
  <p:notesSz cx="6797675" cy="98742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AA8"/>
    <a:srgbClr val="8DCED2"/>
    <a:srgbClr val="A29B6C"/>
    <a:srgbClr val="FDB930"/>
    <a:srgbClr val="B52268"/>
    <a:srgbClr val="FF7C80"/>
    <a:srgbClr val="0083CC"/>
    <a:srgbClr val="FF6600"/>
    <a:srgbClr val="BB0441"/>
    <a:srgbClr val="C1E9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Normaali tyyli 2 - Korostu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Normaali tyyli 2 - Korostu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78" autoAdjust="0"/>
    <p:restoredTop sz="94660"/>
  </p:normalViewPr>
  <p:slideViewPr>
    <p:cSldViewPr snapToGrid="0" showGuides="1">
      <p:cViewPr>
        <p:scale>
          <a:sx n="75" d="100"/>
          <a:sy n="75" d="100"/>
        </p:scale>
        <p:origin x="-2652" y="-858"/>
      </p:cViewPr>
      <p:guideLst>
        <p:guide orient="horz" pos="3273"/>
        <p:guide orient="horz" pos="436"/>
        <p:guide orient="horz" pos="1962"/>
        <p:guide orient="horz" pos="1033"/>
        <p:guide orient="horz" pos="618"/>
        <p:guide orient="horz" pos="3532"/>
        <p:guide orient="horz" pos="3174"/>
        <p:guide pos="2304"/>
        <p:guide pos="5735"/>
        <p:guide pos="384"/>
        <p:guide pos="1658"/>
        <p:guide pos="309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7" d="100"/>
          <a:sy n="77" d="100"/>
        </p:scale>
        <p:origin x="-2094" y="-84"/>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6"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87"/>
          <c:y val="5.4382290856572875E-2"/>
          <c:w val="0.51577382955335715"/>
          <c:h val="0.65225049068622065"/>
        </c:manualLayout>
      </c:layout>
      <c:barChart>
        <c:barDir val="bar"/>
        <c:grouping val="clustered"/>
        <c:varyColors val="0"/>
        <c:ser>
          <c:idx val="0"/>
          <c:order val="0"/>
          <c:spPr>
            <a:solidFill>
              <a:srgbClr val="395AA8"/>
            </a:solidFill>
          </c:spPr>
          <c:invertIfNegative val="0"/>
          <c:dLbls>
            <c:showLegendKey val="0"/>
            <c:showVal val="1"/>
            <c:showCatName val="0"/>
            <c:showSerName val="0"/>
            <c:showPercent val="0"/>
            <c:showBubbleSize val="0"/>
            <c:showLeaderLines val="0"/>
          </c:dLbls>
          <c:cat>
            <c:strRef>
              <c:f>Taul1!$B$1:$D$1</c:f>
              <c:strCache>
                <c:ptCount val="3"/>
                <c:pt idx="0">
                  <c:v>Kyllä</c:v>
                </c:pt>
                <c:pt idx="1">
                  <c:v>Ei</c:v>
                </c:pt>
                <c:pt idx="2">
                  <c:v>EOS</c:v>
                </c:pt>
              </c:strCache>
            </c:strRef>
          </c:cat>
          <c:val>
            <c:numRef>
              <c:f>Taul1!$B$2:$D$2</c:f>
              <c:numCache>
                <c:formatCode>General</c:formatCode>
                <c:ptCount val="3"/>
                <c:pt idx="0">
                  <c:v>31</c:v>
                </c:pt>
                <c:pt idx="1">
                  <c:v>64</c:v>
                </c:pt>
                <c:pt idx="2">
                  <c:v>5</c:v>
                </c:pt>
              </c:numCache>
            </c:numRef>
          </c:val>
        </c:ser>
        <c:dLbls>
          <c:showLegendKey val="0"/>
          <c:showVal val="0"/>
          <c:showCatName val="0"/>
          <c:showSerName val="0"/>
          <c:showPercent val="0"/>
          <c:showBubbleSize val="0"/>
        </c:dLbls>
        <c:gapWidth val="80"/>
        <c:axId val="48596864"/>
        <c:axId val="48598400"/>
      </c:barChart>
      <c:catAx>
        <c:axId val="48596864"/>
        <c:scaling>
          <c:orientation val="maxMin"/>
        </c:scaling>
        <c:delete val="0"/>
        <c:axPos val="l"/>
        <c:numFmt formatCode="General" sourceLinked="1"/>
        <c:majorTickMark val="out"/>
        <c:minorTickMark val="none"/>
        <c:tickLblPos val="low"/>
        <c:crossAx val="48598400"/>
        <c:crossesAt val="0"/>
        <c:auto val="1"/>
        <c:lblAlgn val="ctr"/>
        <c:lblOffset val="100"/>
        <c:noMultiLvlLbl val="0"/>
      </c:catAx>
      <c:valAx>
        <c:axId val="48598400"/>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68"/>
              <c:y val="0.72193830315150165"/>
            </c:manualLayout>
          </c:layout>
          <c:overlay val="0"/>
        </c:title>
        <c:numFmt formatCode="General" sourceLinked="1"/>
        <c:majorTickMark val="none"/>
        <c:minorTickMark val="none"/>
        <c:tickLblPos val="high"/>
        <c:spPr>
          <a:ln>
            <a:noFill/>
          </a:ln>
        </c:spPr>
        <c:crossAx val="48596864"/>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33984083720304259"/>
          <c:y val="5.4382290856572819E-2"/>
          <c:w val="0.51577382955335715"/>
          <c:h val="0.65225049068622065"/>
        </c:manualLayout>
      </c:layout>
      <c:barChart>
        <c:barDir val="bar"/>
        <c:grouping val="clustered"/>
        <c:varyColors val="0"/>
        <c:ser>
          <c:idx val="0"/>
          <c:order val="0"/>
          <c:tx>
            <c:strRef>
              <c:f>Taul1!$A$2</c:f>
              <c:strCache>
                <c:ptCount val="1"/>
              </c:strCache>
            </c:strRef>
          </c:tx>
          <c:spPr>
            <a:solidFill>
              <a:srgbClr val="395AA8"/>
            </a:solidFill>
          </c:spPr>
          <c:invertIfNegative val="0"/>
          <c:dLbls>
            <c:showLegendKey val="0"/>
            <c:showVal val="1"/>
            <c:showCatName val="0"/>
            <c:showSerName val="0"/>
            <c:showPercent val="0"/>
            <c:showBubbleSize val="0"/>
            <c:showLeaderLines val="0"/>
          </c:dLbls>
          <c:cat>
            <c:strRef>
              <c:f>Taul1!$B$1:$E$1</c:f>
              <c:strCache>
                <c:ptCount val="4"/>
                <c:pt idx="0">
                  <c:v>Varmasti</c:v>
                </c:pt>
                <c:pt idx="1">
                  <c:v>Luultavasti</c:v>
                </c:pt>
                <c:pt idx="2">
                  <c:v>En aio</c:v>
                </c:pt>
                <c:pt idx="3">
                  <c:v>En osaa sanoa</c:v>
                </c:pt>
              </c:strCache>
            </c:strRef>
          </c:cat>
          <c:val>
            <c:numRef>
              <c:f>Taul1!$B$2:$E$2</c:f>
              <c:numCache>
                <c:formatCode>General</c:formatCode>
                <c:ptCount val="4"/>
                <c:pt idx="0">
                  <c:v>36</c:v>
                </c:pt>
                <c:pt idx="1">
                  <c:v>31</c:v>
                </c:pt>
                <c:pt idx="2">
                  <c:v>17</c:v>
                </c:pt>
                <c:pt idx="3">
                  <c:v>15</c:v>
                </c:pt>
              </c:numCache>
            </c:numRef>
          </c:val>
        </c:ser>
        <c:dLbls>
          <c:showLegendKey val="0"/>
          <c:showVal val="0"/>
          <c:showCatName val="0"/>
          <c:showSerName val="0"/>
          <c:showPercent val="0"/>
          <c:showBubbleSize val="0"/>
        </c:dLbls>
        <c:gapWidth val="80"/>
        <c:axId val="127353984"/>
        <c:axId val="127355520"/>
      </c:barChart>
      <c:catAx>
        <c:axId val="127353984"/>
        <c:scaling>
          <c:orientation val="maxMin"/>
        </c:scaling>
        <c:delete val="0"/>
        <c:axPos val="l"/>
        <c:numFmt formatCode="General" sourceLinked="1"/>
        <c:majorTickMark val="out"/>
        <c:minorTickMark val="none"/>
        <c:tickLblPos val="low"/>
        <c:crossAx val="127355520"/>
        <c:crossesAt val="0"/>
        <c:auto val="1"/>
        <c:lblAlgn val="ctr"/>
        <c:lblOffset val="100"/>
        <c:noMultiLvlLbl val="0"/>
      </c:catAx>
      <c:valAx>
        <c:axId val="127355520"/>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7353984"/>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33984083720304259"/>
          <c:y val="5.4382290856572819E-2"/>
          <c:w val="0.51577382955335715"/>
          <c:h val="0.65225049068622065"/>
        </c:manualLayout>
      </c:layout>
      <c:barChart>
        <c:barDir val="bar"/>
        <c:grouping val="clustered"/>
        <c:varyColors val="0"/>
        <c:ser>
          <c:idx val="0"/>
          <c:order val="0"/>
          <c:tx>
            <c:strRef>
              <c:f>Taul1!$A$2</c:f>
              <c:strCache>
                <c:ptCount val="1"/>
              </c:strCache>
            </c:strRef>
          </c:tx>
          <c:spPr>
            <a:solidFill>
              <a:srgbClr val="395AA8"/>
            </a:solidFill>
          </c:spPr>
          <c:invertIfNegative val="0"/>
          <c:dLbls>
            <c:showLegendKey val="0"/>
            <c:showVal val="1"/>
            <c:showCatName val="0"/>
            <c:showSerName val="0"/>
            <c:showPercent val="0"/>
            <c:showBubbleSize val="0"/>
            <c:showLeaderLines val="0"/>
          </c:dLbls>
          <c:cat>
            <c:strRef>
              <c:f>Taul1!$B$1:$H$1</c:f>
              <c:strCache>
                <c:ptCount val="7"/>
                <c:pt idx="0">
                  <c:v>Yhdistelmä-rahastoihin</c:v>
                </c:pt>
                <c:pt idx="1">
                  <c:v>Osakerahastoihin</c:v>
                </c:pt>
                <c:pt idx="2">
                  <c:v>Pitkän koron rahastoihin</c:v>
                </c:pt>
                <c:pt idx="3">
                  <c:v>Kiinteistö- ja asuntorahastoihin</c:v>
                </c:pt>
                <c:pt idx="4">
                  <c:v>Lyhyen koron rahastoihin</c:v>
                </c:pt>
                <c:pt idx="5">
                  <c:v>Raaka-aine-, hedge-, ym. rahastoihin</c:v>
                </c:pt>
                <c:pt idx="6">
                  <c:v>En osaa sanoa</c:v>
                </c:pt>
              </c:strCache>
            </c:strRef>
          </c:cat>
          <c:val>
            <c:numRef>
              <c:f>Taul1!$B$2:$H$2</c:f>
              <c:numCache>
                <c:formatCode>General</c:formatCode>
                <c:ptCount val="7"/>
                <c:pt idx="0">
                  <c:v>60</c:v>
                </c:pt>
                <c:pt idx="1">
                  <c:v>34</c:v>
                </c:pt>
                <c:pt idx="2">
                  <c:v>9</c:v>
                </c:pt>
                <c:pt idx="3">
                  <c:v>6</c:v>
                </c:pt>
                <c:pt idx="4">
                  <c:v>5</c:v>
                </c:pt>
                <c:pt idx="5">
                  <c:v>4</c:v>
                </c:pt>
                <c:pt idx="6">
                  <c:v>14</c:v>
                </c:pt>
              </c:numCache>
            </c:numRef>
          </c:val>
        </c:ser>
        <c:dLbls>
          <c:showLegendKey val="0"/>
          <c:showVal val="0"/>
          <c:showCatName val="0"/>
          <c:showSerName val="0"/>
          <c:showPercent val="0"/>
          <c:showBubbleSize val="0"/>
        </c:dLbls>
        <c:gapWidth val="80"/>
        <c:axId val="128272640"/>
        <c:axId val="128286720"/>
      </c:barChart>
      <c:catAx>
        <c:axId val="128272640"/>
        <c:scaling>
          <c:orientation val="maxMin"/>
        </c:scaling>
        <c:delete val="0"/>
        <c:axPos val="l"/>
        <c:numFmt formatCode="General" sourceLinked="1"/>
        <c:majorTickMark val="out"/>
        <c:minorTickMark val="none"/>
        <c:tickLblPos val="low"/>
        <c:crossAx val="128286720"/>
        <c:crossesAt val="0"/>
        <c:auto val="1"/>
        <c:lblAlgn val="ctr"/>
        <c:lblOffset val="100"/>
        <c:noMultiLvlLbl val="0"/>
      </c:catAx>
      <c:valAx>
        <c:axId val="128286720"/>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8272640"/>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259"/>
          <c:y val="5.4382290856572819E-2"/>
          <c:w val="0.51577382955335715"/>
          <c:h val="0.65225049068622065"/>
        </c:manualLayout>
      </c:layout>
      <c:barChart>
        <c:barDir val="bar"/>
        <c:grouping val="stacked"/>
        <c:varyColors val="0"/>
        <c:ser>
          <c:idx val="0"/>
          <c:order val="0"/>
          <c:tx>
            <c:strRef>
              <c:f>Taul1!$A$2</c:f>
              <c:strCache>
                <c:ptCount val="1"/>
                <c:pt idx="0">
                  <c:v>Yhteen rahastoon</c:v>
                </c:pt>
              </c:strCache>
            </c:strRef>
          </c:tx>
          <c:spPr>
            <a:solidFill>
              <a:srgbClr val="395AA8"/>
            </a:solidFill>
          </c:spPr>
          <c:invertIfNegative val="0"/>
          <c:dLbls>
            <c:txPr>
              <a:bodyPr/>
              <a:lstStyle/>
              <a:p>
                <a:pPr>
                  <a:defRPr>
                    <a:solidFill>
                      <a:schemeClr val="bg1"/>
                    </a:solidFill>
                  </a:defRPr>
                </a:pPr>
                <a:endParaRPr lang="fi-FI"/>
              </a:p>
            </c:txPr>
            <c:showLegendKey val="0"/>
            <c:showVal val="1"/>
            <c:showCatName val="0"/>
            <c:showSerName val="0"/>
            <c:showPercent val="0"/>
            <c:showBubbleSize val="0"/>
            <c:showLeaderLines val="0"/>
          </c:dLbls>
          <c:cat>
            <c:strRef>
              <c:f>Taul1!$B$1:$G$1</c:f>
              <c:strCache>
                <c:ptCount val="6"/>
                <c:pt idx="0">
                  <c:v>Kiinteistö- ja asuntorahastot, n=30</c:v>
                </c:pt>
                <c:pt idx="1">
                  <c:v>Pitkän koron rahastot, n=100</c:v>
                </c:pt>
                <c:pt idx="2">
                  <c:v>Lyhyen koron rahastot, n=49</c:v>
                </c:pt>
                <c:pt idx="3">
                  <c:v>Yhdistelmärahastot, n=408</c:v>
                </c:pt>
                <c:pt idx="4">
                  <c:v>Osakerahastot, n=235</c:v>
                </c:pt>
                <c:pt idx="5">
                  <c:v>Muut rahastot, kuten esimerkikisi raaka-aine-, hedge-, ym. rahastot, n=30</c:v>
                </c:pt>
              </c:strCache>
            </c:strRef>
          </c:cat>
          <c:val>
            <c:numRef>
              <c:f>Taul1!$B$2:$G$2</c:f>
              <c:numCache>
                <c:formatCode>General</c:formatCode>
                <c:ptCount val="6"/>
                <c:pt idx="0">
                  <c:v>58</c:v>
                </c:pt>
                <c:pt idx="1">
                  <c:v>53</c:v>
                </c:pt>
                <c:pt idx="2">
                  <c:v>46</c:v>
                </c:pt>
                <c:pt idx="3">
                  <c:v>37</c:v>
                </c:pt>
                <c:pt idx="4">
                  <c:v>29</c:v>
                </c:pt>
                <c:pt idx="5">
                  <c:v>23</c:v>
                </c:pt>
              </c:numCache>
            </c:numRef>
          </c:val>
        </c:ser>
        <c:ser>
          <c:idx val="1"/>
          <c:order val="1"/>
          <c:tx>
            <c:strRef>
              <c:f>Taul1!$A$3</c:f>
              <c:strCache>
                <c:ptCount val="1"/>
                <c:pt idx="0">
                  <c:v>Kahteen rahastoon</c:v>
                </c:pt>
              </c:strCache>
            </c:strRef>
          </c:tx>
          <c:spPr>
            <a:solidFill>
              <a:schemeClr val="bg2">
                <a:lumMod val="60000"/>
                <a:lumOff val="40000"/>
              </a:schemeClr>
            </a:solidFill>
          </c:spPr>
          <c:invertIfNegative val="0"/>
          <c:dLbls>
            <c:txPr>
              <a:bodyPr/>
              <a:lstStyle/>
              <a:p>
                <a:pPr algn="ctr">
                  <a:defRPr/>
                </a:pPr>
                <a:endParaRPr lang="fi-FI"/>
              </a:p>
            </c:txPr>
            <c:showLegendKey val="0"/>
            <c:showVal val="1"/>
            <c:showCatName val="0"/>
            <c:showSerName val="0"/>
            <c:showPercent val="0"/>
            <c:showBubbleSize val="0"/>
            <c:showLeaderLines val="0"/>
          </c:dLbls>
          <c:cat>
            <c:strRef>
              <c:f>Taul1!$B$1:$G$1</c:f>
              <c:strCache>
                <c:ptCount val="6"/>
                <c:pt idx="0">
                  <c:v>Kiinteistö- ja asuntorahastot, n=30</c:v>
                </c:pt>
                <c:pt idx="1">
                  <c:v>Pitkän koron rahastot, n=100</c:v>
                </c:pt>
                <c:pt idx="2">
                  <c:v>Lyhyen koron rahastot, n=49</c:v>
                </c:pt>
                <c:pt idx="3">
                  <c:v>Yhdistelmärahastot, n=408</c:v>
                </c:pt>
                <c:pt idx="4">
                  <c:v>Osakerahastot, n=235</c:v>
                </c:pt>
                <c:pt idx="5">
                  <c:v>Muut rahastot, kuten esimerkikisi raaka-aine-, hedge-, ym. rahastot, n=30</c:v>
                </c:pt>
              </c:strCache>
            </c:strRef>
          </c:cat>
          <c:val>
            <c:numRef>
              <c:f>Taul1!$B$3:$G$3</c:f>
              <c:numCache>
                <c:formatCode>General</c:formatCode>
                <c:ptCount val="6"/>
                <c:pt idx="0">
                  <c:v>13</c:v>
                </c:pt>
                <c:pt idx="1">
                  <c:v>16</c:v>
                </c:pt>
                <c:pt idx="2">
                  <c:v>23</c:v>
                </c:pt>
                <c:pt idx="3">
                  <c:v>31</c:v>
                </c:pt>
                <c:pt idx="4">
                  <c:v>27</c:v>
                </c:pt>
                <c:pt idx="5">
                  <c:v>14</c:v>
                </c:pt>
              </c:numCache>
            </c:numRef>
          </c:val>
        </c:ser>
        <c:ser>
          <c:idx val="2"/>
          <c:order val="2"/>
          <c:tx>
            <c:strRef>
              <c:f>Taul1!$A$4</c:f>
              <c:strCache>
                <c:ptCount val="1"/>
                <c:pt idx="0">
                  <c:v>Kolmeen rahastoon</c:v>
                </c:pt>
              </c:strCache>
            </c:strRef>
          </c:tx>
          <c:spPr>
            <a:solidFill>
              <a:srgbClr val="FDB930"/>
            </a:solidFill>
          </c:spPr>
          <c:invertIfNegative val="0"/>
          <c:dLbls>
            <c:txPr>
              <a:bodyPr/>
              <a:lstStyle/>
              <a:p>
                <a:pPr algn="ctr">
                  <a:defRPr/>
                </a:pPr>
                <a:endParaRPr lang="fi-FI"/>
              </a:p>
            </c:txPr>
            <c:showLegendKey val="0"/>
            <c:showVal val="1"/>
            <c:showCatName val="0"/>
            <c:showSerName val="0"/>
            <c:showPercent val="0"/>
            <c:showBubbleSize val="0"/>
            <c:showLeaderLines val="0"/>
          </c:dLbls>
          <c:cat>
            <c:strRef>
              <c:f>Taul1!$B$1:$G$1</c:f>
              <c:strCache>
                <c:ptCount val="6"/>
                <c:pt idx="0">
                  <c:v>Kiinteistö- ja asuntorahastot, n=30</c:v>
                </c:pt>
                <c:pt idx="1">
                  <c:v>Pitkän koron rahastot, n=100</c:v>
                </c:pt>
                <c:pt idx="2">
                  <c:v>Lyhyen koron rahastot, n=49</c:v>
                </c:pt>
                <c:pt idx="3">
                  <c:v>Yhdistelmärahastot, n=408</c:v>
                </c:pt>
                <c:pt idx="4">
                  <c:v>Osakerahastot, n=235</c:v>
                </c:pt>
                <c:pt idx="5">
                  <c:v>Muut rahastot, kuten esimerkikisi raaka-aine-, hedge-, ym. rahastot, n=30</c:v>
                </c:pt>
              </c:strCache>
            </c:strRef>
          </c:cat>
          <c:val>
            <c:numRef>
              <c:f>Taul1!$B$4:$G$4</c:f>
              <c:numCache>
                <c:formatCode>General</c:formatCode>
                <c:ptCount val="6"/>
                <c:pt idx="0">
                  <c:v>8</c:v>
                </c:pt>
                <c:pt idx="1">
                  <c:v>8</c:v>
                </c:pt>
                <c:pt idx="2">
                  <c:v>10</c:v>
                </c:pt>
                <c:pt idx="3">
                  <c:v>12</c:v>
                </c:pt>
                <c:pt idx="4">
                  <c:v>14</c:v>
                </c:pt>
                <c:pt idx="5">
                  <c:v>28</c:v>
                </c:pt>
              </c:numCache>
            </c:numRef>
          </c:val>
        </c:ser>
        <c:ser>
          <c:idx val="3"/>
          <c:order val="3"/>
          <c:tx>
            <c:strRef>
              <c:f>Taul1!$A$5</c:f>
              <c:strCache>
                <c:ptCount val="1"/>
                <c:pt idx="0">
                  <c:v>Neljään rahastoon</c:v>
                </c:pt>
              </c:strCache>
            </c:strRef>
          </c:tx>
          <c:spPr>
            <a:solidFill>
              <a:srgbClr val="A29B6C"/>
            </a:solidFill>
          </c:spPr>
          <c:invertIfNegative val="0"/>
          <c:dLbls>
            <c:spPr>
              <a:noFill/>
            </c:spPr>
            <c:txPr>
              <a:bodyPr/>
              <a:lstStyle/>
              <a:p>
                <a:pPr algn="ctr">
                  <a:defRPr/>
                </a:pPr>
                <a:endParaRPr lang="fi-FI"/>
              </a:p>
            </c:txPr>
            <c:showLegendKey val="0"/>
            <c:showVal val="1"/>
            <c:showCatName val="0"/>
            <c:showSerName val="0"/>
            <c:showPercent val="0"/>
            <c:showBubbleSize val="0"/>
            <c:showLeaderLines val="0"/>
          </c:dLbls>
          <c:cat>
            <c:strRef>
              <c:f>Taul1!$B$1:$G$1</c:f>
              <c:strCache>
                <c:ptCount val="6"/>
                <c:pt idx="0">
                  <c:v>Kiinteistö- ja asuntorahastot, n=30</c:v>
                </c:pt>
                <c:pt idx="1">
                  <c:v>Pitkän koron rahastot, n=100</c:v>
                </c:pt>
                <c:pt idx="2">
                  <c:v>Lyhyen koron rahastot, n=49</c:v>
                </c:pt>
                <c:pt idx="3">
                  <c:v>Yhdistelmärahastot, n=408</c:v>
                </c:pt>
                <c:pt idx="4">
                  <c:v>Osakerahastot, n=235</c:v>
                </c:pt>
                <c:pt idx="5">
                  <c:v>Muut rahastot, kuten esimerkikisi raaka-aine-, hedge-, ym. rahastot, n=30</c:v>
                </c:pt>
              </c:strCache>
            </c:strRef>
          </c:cat>
          <c:val>
            <c:numRef>
              <c:f>Taul1!$B$5:$G$5</c:f>
              <c:numCache>
                <c:formatCode>General</c:formatCode>
                <c:ptCount val="6"/>
                <c:pt idx="1">
                  <c:v>1</c:v>
                </c:pt>
                <c:pt idx="2">
                  <c:v>6</c:v>
                </c:pt>
                <c:pt idx="3">
                  <c:v>3</c:v>
                </c:pt>
                <c:pt idx="4">
                  <c:v>6</c:v>
                </c:pt>
                <c:pt idx="5">
                  <c:v>2</c:v>
                </c:pt>
              </c:numCache>
            </c:numRef>
          </c:val>
        </c:ser>
        <c:ser>
          <c:idx val="4"/>
          <c:order val="4"/>
          <c:tx>
            <c:strRef>
              <c:f>Taul1!$A$6</c:f>
              <c:strCache>
                <c:ptCount val="1"/>
                <c:pt idx="0">
                  <c:v>Viiteen tai useampaan rahastoon</c:v>
                </c:pt>
              </c:strCache>
            </c:strRef>
          </c:tx>
          <c:spPr>
            <a:solidFill>
              <a:srgbClr val="B52268"/>
            </a:solidFill>
          </c:spPr>
          <c:invertIfNegative val="0"/>
          <c:dLbls>
            <c:txPr>
              <a:bodyPr/>
              <a:lstStyle/>
              <a:p>
                <a:pPr>
                  <a:defRPr>
                    <a:solidFill>
                      <a:schemeClr val="bg1"/>
                    </a:solidFill>
                  </a:defRPr>
                </a:pPr>
                <a:endParaRPr lang="fi-FI"/>
              </a:p>
            </c:txPr>
            <c:showLegendKey val="0"/>
            <c:showVal val="1"/>
            <c:showCatName val="0"/>
            <c:showSerName val="0"/>
            <c:showPercent val="0"/>
            <c:showBubbleSize val="0"/>
            <c:showLeaderLines val="0"/>
          </c:dLbls>
          <c:cat>
            <c:strRef>
              <c:f>Taul1!$B$1:$G$1</c:f>
              <c:strCache>
                <c:ptCount val="6"/>
                <c:pt idx="0">
                  <c:v>Kiinteistö- ja asuntorahastot, n=30</c:v>
                </c:pt>
                <c:pt idx="1">
                  <c:v>Pitkän koron rahastot, n=100</c:v>
                </c:pt>
                <c:pt idx="2">
                  <c:v>Lyhyen koron rahastot, n=49</c:v>
                </c:pt>
                <c:pt idx="3">
                  <c:v>Yhdistelmärahastot, n=408</c:v>
                </c:pt>
                <c:pt idx="4">
                  <c:v>Osakerahastot, n=235</c:v>
                </c:pt>
                <c:pt idx="5">
                  <c:v>Muut rahastot, kuten esimerkikisi raaka-aine-, hedge-, ym. rahastot, n=30</c:v>
                </c:pt>
              </c:strCache>
            </c:strRef>
          </c:cat>
          <c:val>
            <c:numRef>
              <c:f>Taul1!$B$6:$G$6</c:f>
              <c:numCache>
                <c:formatCode>General</c:formatCode>
                <c:ptCount val="6"/>
                <c:pt idx="0">
                  <c:v>7</c:v>
                </c:pt>
                <c:pt idx="1">
                  <c:v>4</c:v>
                </c:pt>
                <c:pt idx="2">
                  <c:v>2</c:v>
                </c:pt>
                <c:pt idx="3">
                  <c:v>7</c:v>
                </c:pt>
                <c:pt idx="4">
                  <c:v>13</c:v>
                </c:pt>
                <c:pt idx="5">
                  <c:v>13</c:v>
                </c:pt>
              </c:numCache>
            </c:numRef>
          </c:val>
        </c:ser>
        <c:ser>
          <c:idx val="5"/>
          <c:order val="5"/>
          <c:tx>
            <c:strRef>
              <c:f>Taul1!$A$7</c:f>
              <c:strCache>
                <c:ptCount val="1"/>
                <c:pt idx="0">
                  <c:v>En osaa sanoa</c:v>
                </c:pt>
              </c:strCache>
            </c:strRef>
          </c:tx>
          <c:spPr>
            <a:solidFill>
              <a:srgbClr val="8DCED2"/>
            </a:solidFill>
          </c:spPr>
          <c:invertIfNegative val="0"/>
          <c:dLbls>
            <c:showLegendKey val="0"/>
            <c:showVal val="1"/>
            <c:showCatName val="0"/>
            <c:showSerName val="0"/>
            <c:showPercent val="0"/>
            <c:showBubbleSize val="0"/>
            <c:showLeaderLines val="0"/>
          </c:dLbls>
          <c:cat>
            <c:strRef>
              <c:f>Taul1!$B$1:$G$1</c:f>
              <c:strCache>
                <c:ptCount val="6"/>
                <c:pt idx="0">
                  <c:v>Kiinteistö- ja asuntorahastot, n=30</c:v>
                </c:pt>
                <c:pt idx="1">
                  <c:v>Pitkän koron rahastot, n=100</c:v>
                </c:pt>
                <c:pt idx="2">
                  <c:v>Lyhyen koron rahastot, n=49</c:v>
                </c:pt>
                <c:pt idx="3">
                  <c:v>Yhdistelmärahastot, n=408</c:v>
                </c:pt>
                <c:pt idx="4">
                  <c:v>Osakerahastot, n=235</c:v>
                </c:pt>
                <c:pt idx="5">
                  <c:v>Muut rahastot, kuten esimerkikisi raaka-aine-, hedge-, ym. rahastot, n=30</c:v>
                </c:pt>
              </c:strCache>
            </c:strRef>
          </c:cat>
          <c:val>
            <c:numRef>
              <c:f>Taul1!$B$7:$G$7</c:f>
              <c:numCache>
                <c:formatCode>General</c:formatCode>
                <c:ptCount val="6"/>
                <c:pt idx="0">
                  <c:v>15</c:v>
                </c:pt>
                <c:pt idx="1">
                  <c:v>19</c:v>
                </c:pt>
                <c:pt idx="2">
                  <c:v>12</c:v>
                </c:pt>
                <c:pt idx="3">
                  <c:v>10</c:v>
                </c:pt>
                <c:pt idx="4">
                  <c:v>11</c:v>
                </c:pt>
                <c:pt idx="5">
                  <c:v>21</c:v>
                </c:pt>
              </c:numCache>
            </c:numRef>
          </c:val>
        </c:ser>
        <c:dLbls>
          <c:showLegendKey val="0"/>
          <c:showVal val="0"/>
          <c:showCatName val="0"/>
          <c:showSerName val="0"/>
          <c:showPercent val="0"/>
          <c:showBubbleSize val="0"/>
        </c:dLbls>
        <c:gapWidth val="80"/>
        <c:overlap val="100"/>
        <c:axId val="137321472"/>
        <c:axId val="137351936"/>
      </c:barChart>
      <c:catAx>
        <c:axId val="137321472"/>
        <c:scaling>
          <c:orientation val="maxMin"/>
        </c:scaling>
        <c:delete val="0"/>
        <c:axPos val="l"/>
        <c:numFmt formatCode="General" sourceLinked="1"/>
        <c:majorTickMark val="out"/>
        <c:minorTickMark val="none"/>
        <c:tickLblPos val="low"/>
        <c:crossAx val="137351936"/>
        <c:crossesAt val="0"/>
        <c:auto val="1"/>
        <c:lblAlgn val="ctr"/>
        <c:lblOffset val="100"/>
        <c:noMultiLvlLbl val="0"/>
      </c:catAx>
      <c:valAx>
        <c:axId val="137351936"/>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37321472"/>
        <c:crossesAt val="1"/>
        <c:crossBetween val="between"/>
        <c:majorUnit val="20"/>
        <c:minorUnit val="20"/>
      </c:valAx>
      <c:spPr>
        <a:ln>
          <a:noFill/>
        </a:ln>
      </c:spPr>
    </c:plotArea>
    <c:legend>
      <c:legendPos val="r"/>
      <c:layout>
        <c:manualLayout>
          <c:xMode val="edge"/>
          <c:yMode val="edge"/>
          <c:x val="0.31237039280346429"/>
          <c:y val="0.83528496833685151"/>
          <c:w val="0.5799653408708525"/>
          <c:h val="0.1129800392548975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33984083720304847"/>
          <c:y val="5.4382290856572819E-2"/>
          <c:w val="0.52004733382686141"/>
          <c:h val="0.73925934155464212"/>
        </c:manualLayout>
      </c:layout>
      <c:barChart>
        <c:barDir val="bar"/>
        <c:grouping val="clustered"/>
        <c:varyColors val="0"/>
        <c:ser>
          <c:idx val="0"/>
          <c:order val="0"/>
          <c:tx>
            <c:strRef>
              <c:f>Taul1!$A$2</c:f>
              <c:strCache>
                <c:ptCount val="1"/>
              </c:strCache>
            </c:strRef>
          </c:tx>
          <c:spPr>
            <a:solidFill>
              <a:srgbClr val="395AA8"/>
            </a:solidFill>
          </c:spPr>
          <c:invertIfNegative val="0"/>
          <c:dLbls>
            <c:showLegendKey val="0"/>
            <c:showVal val="1"/>
            <c:showCatName val="0"/>
            <c:showSerName val="0"/>
            <c:showPercent val="0"/>
            <c:showBubbleSize val="0"/>
            <c:showLeaderLines val="0"/>
          </c:dLbls>
          <c:cat>
            <c:strRef>
              <c:f>Taul1!$B$1:$I$1</c:f>
              <c:strCache>
                <c:ptCount val="8"/>
                <c:pt idx="0">
                  <c:v>Pahan päivän varalle</c:v>
                </c:pt>
                <c:pt idx="1">
                  <c:v>Tuoton tavoittelu</c:v>
                </c:pt>
                <c:pt idx="2">
                  <c:v>Eläkeaikoja varten</c:v>
                </c:pt>
                <c:pt idx="3">
                  <c:v>Tulevia hankintoja varten (asunto, auto tms.)</c:v>
                </c:pt>
                <c:pt idx="4">
                  <c:v>Perinnöksi</c:v>
                </c:pt>
                <c:pt idx="5">
                  <c:v>Lahja tai lahjoitus</c:v>
                </c:pt>
                <c:pt idx="6">
                  <c:v>Muu syy</c:v>
                </c:pt>
                <c:pt idx="7">
                  <c:v>En osaa sanoa</c:v>
                </c:pt>
              </c:strCache>
            </c:strRef>
          </c:cat>
          <c:val>
            <c:numRef>
              <c:f>Taul1!$B$2:$I$2</c:f>
              <c:numCache>
                <c:formatCode>General</c:formatCode>
                <c:ptCount val="8"/>
                <c:pt idx="0">
                  <c:v>55</c:v>
                </c:pt>
                <c:pt idx="1">
                  <c:v>47</c:v>
                </c:pt>
                <c:pt idx="2">
                  <c:v>33</c:v>
                </c:pt>
                <c:pt idx="3">
                  <c:v>25</c:v>
                </c:pt>
                <c:pt idx="4">
                  <c:v>11</c:v>
                </c:pt>
                <c:pt idx="5">
                  <c:v>5</c:v>
                </c:pt>
                <c:pt idx="6">
                  <c:v>3</c:v>
                </c:pt>
                <c:pt idx="7">
                  <c:v>3</c:v>
                </c:pt>
              </c:numCache>
            </c:numRef>
          </c:val>
        </c:ser>
        <c:dLbls>
          <c:showLegendKey val="0"/>
          <c:showVal val="0"/>
          <c:showCatName val="0"/>
          <c:showSerName val="0"/>
          <c:showPercent val="0"/>
          <c:showBubbleSize val="0"/>
        </c:dLbls>
        <c:gapWidth val="80"/>
        <c:axId val="127274368"/>
        <c:axId val="127271296"/>
      </c:barChart>
      <c:catAx>
        <c:axId val="127274368"/>
        <c:scaling>
          <c:orientation val="maxMin"/>
        </c:scaling>
        <c:delete val="0"/>
        <c:axPos val="l"/>
        <c:numFmt formatCode="General" sourceLinked="1"/>
        <c:majorTickMark val="out"/>
        <c:minorTickMark val="none"/>
        <c:tickLblPos val="low"/>
        <c:crossAx val="127271296"/>
        <c:crossesAt val="0"/>
        <c:auto val="1"/>
        <c:lblAlgn val="ctr"/>
        <c:lblOffset val="100"/>
        <c:noMultiLvlLbl val="0"/>
      </c:catAx>
      <c:valAx>
        <c:axId val="127271296"/>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681248177311177"/>
              <c:y val="0.7689701144317298"/>
            </c:manualLayout>
          </c:layout>
          <c:overlay val="0"/>
        </c:title>
        <c:numFmt formatCode="General" sourceLinked="1"/>
        <c:majorTickMark val="none"/>
        <c:minorTickMark val="none"/>
        <c:tickLblPos val="high"/>
        <c:spPr>
          <a:ln>
            <a:noFill/>
          </a:ln>
        </c:spPr>
        <c:crossAx val="127274368"/>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847"/>
          <c:y val="5.4382290856572819E-2"/>
          <c:w val="0.51577382955335715"/>
          <c:h val="0.65225049068622065"/>
        </c:manualLayout>
      </c:layout>
      <c:barChart>
        <c:barDir val="bar"/>
        <c:grouping val="clustered"/>
        <c:varyColors val="0"/>
        <c:ser>
          <c:idx val="0"/>
          <c:order val="0"/>
          <c:tx>
            <c:strRef>
              <c:f>Taul1!$A$2</c:f>
              <c:strCache>
                <c:ptCount val="1"/>
                <c:pt idx="0">
                  <c:v>2015, n=621</c:v>
                </c:pt>
              </c:strCache>
            </c:strRef>
          </c:tx>
          <c:spPr>
            <a:solidFill>
              <a:srgbClr val="395AA8"/>
            </a:solidFill>
          </c:spPr>
          <c:invertIfNegative val="0"/>
          <c:dLbls>
            <c:showLegendKey val="0"/>
            <c:showVal val="1"/>
            <c:showCatName val="0"/>
            <c:showSerName val="0"/>
            <c:showPercent val="0"/>
            <c:showBubbleSize val="0"/>
            <c:showLeaderLines val="0"/>
          </c:dLbls>
          <c:cat>
            <c:strRef>
              <c:f>Taul1!$B$1:$F$1</c:f>
              <c:strCache>
                <c:ptCount val="5"/>
                <c:pt idx="0">
                  <c:v>Pahan päivän varalle</c:v>
                </c:pt>
                <c:pt idx="1">
                  <c:v>Tuoton tavoittelu</c:v>
                </c:pt>
                <c:pt idx="2">
                  <c:v>Eläkeaikoja varten</c:v>
                </c:pt>
                <c:pt idx="3">
                  <c:v>Tulevia hankintoja varten (asunto, auto tms.)</c:v>
                </c:pt>
                <c:pt idx="4">
                  <c:v>Perinnöksi</c:v>
                </c:pt>
              </c:strCache>
            </c:strRef>
          </c:cat>
          <c:val>
            <c:numRef>
              <c:f>Taul1!$B$2:$F$2</c:f>
              <c:numCache>
                <c:formatCode>General</c:formatCode>
                <c:ptCount val="5"/>
                <c:pt idx="0">
                  <c:v>55</c:v>
                </c:pt>
                <c:pt idx="1">
                  <c:v>47</c:v>
                </c:pt>
                <c:pt idx="2">
                  <c:v>33</c:v>
                </c:pt>
                <c:pt idx="3">
                  <c:v>25</c:v>
                </c:pt>
                <c:pt idx="4">
                  <c:v>11</c:v>
                </c:pt>
              </c:numCache>
            </c:numRef>
          </c:val>
        </c:ser>
        <c:ser>
          <c:idx val="1"/>
          <c:order val="1"/>
          <c:tx>
            <c:strRef>
              <c:f>Taul1!$A$3</c:f>
              <c:strCache>
                <c:ptCount val="1"/>
                <c:pt idx="0">
                  <c:v>2010, n=423</c:v>
                </c:pt>
              </c:strCache>
            </c:strRef>
          </c:tx>
          <c:spPr>
            <a:solidFill>
              <a:srgbClr val="8DCED2"/>
            </a:solidFill>
          </c:spPr>
          <c:invertIfNegative val="0"/>
          <c:dLbls>
            <c:showLegendKey val="0"/>
            <c:showVal val="1"/>
            <c:showCatName val="0"/>
            <c:showSerName val="0"/>
            <c:showPercent val="0"/>
            <c:showBubbleSize val="0"/>
            <c:showLeaderLines val="0"/>
          </c:dLbls>
          <c:cat>
            <c:strRef>
              <c:f>Taul1!$B$1:$F$1</c:f>
              <c:strCache>
                <c:ptCount val="5"/>
                <c:pt idx="0">
                  <c:v>Pahan päivän varalle</c:v>
                </c:pt>
                <c:pt idx="1">
                  <c:v>Tuoton tavoittelu</c:v>
                </c:pt>
                <c:pt idx="2">
                  <c:v>Eläkeaikoja varten</c:v>
                </c:pt>
                <c:pt idx="3">
                  <c:v>Tulevia hankintoja varten (asunto, auto tms.)</c:v>
                </c:pt>
                <c:pt idx="4">
                  <c:v>Perinnöksi</c:v>
                </c:pt>
              </c:strCache>
            </c:strRef>
          </c:cat>
          <c:val>
            <c:numRef>
              <c:f>Taul1!$B$3:$F$3</c:f>
              <c:numCache>
                <c:formatCode>General</c:formatCode>
                <c:ptCount val="5"/>
                <c:pt idx="0">
                  <c:v>49</c:v>
                </c:pt>
                <c:pt idx="1">
                  <c:v>36</c:v>
                </c:pt>
                <c:pt idx="2">
                  <c:v>39</c:v>
                </c:pt>
                <c:pt idx="3">
                  <c:v>22</c:v>
                </c:pt>
                <c:pt idx="4">
                  <c:v>11</c:v>
                </c:pt>
              </c:numCache>
            </c:numRef>
          </c:val>
        </c:ser>
        <c:dLbls>
          <c:showLegendKey val="0"/>
          <c:showVal val="0"/>
          <c:showCatName val="0"/>
          <c:showSerName val="0"/>
          <c:showPercent val="0"/>
          <c:showBubbleSize val="0"/>
        </c:dLbls>
        <c:gapWidth val="80"/>
        <c:axId val="128044416"/>
        <c:axId val="128058496"/>
      </c:barChart>
      <c:catAx>
        <c:axId val="128044416"/>
        <c:scaling>
          <c:orientation val="maxMin"/>
        </c:scaling>
        <c:delete val="0"/>
        <c:axPos val="l"/>
        <c:numFmt formatCode="General" sourceLinked="1"/>
        <c:majorTickMark val="out"/>
        <c:minorTickMark val="none"/>
        <c:tickLblPos val="low"/>
        <c:crossAx val="128058496"/>
        <c:crossesAt val="0"/>
        <c:auto val="1"/>
        <c:lblAlgn val="ctr"/>
        <c:lblOffset val="100"/>
        <c:noMultiLvlLbl val="0"/>
      </c:catAx>
      <c:valAx>
        <c:axId val="128058496"/>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8044416"/>
        <c:crossesAt val="1"/>
        <c:crossBetween val="between"/>
        <c:majorUnit val="20"/>
        <c:minorUnit val="20"/>
      </c:valAx>
      <c:spPr>
        <a:ln>
          <a:noFill/>
        </a:ln>
      </c:spPr>
    </c:plotArea>
    <c:legend>
      <c:legendPos val="b"/>
      <c:layout>
        <c:manualLayout>
          <c:xMode val="edge"/>
          <c:yMode val="edge"/>
          <c:x val="0.33915808600848002"/>
          <c:y val="0.83185294226567463"/>
          <c:w val="0.28607129237050527"/>
          <c:h val="4.8215938969744097E-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33984083720304847"/>
          <c:y val="5.4382290856572819E-2"/>
          <c:w val="0.52574533952486713"/>
          <c:h val="0.73455616042661931"/>
        </c:manualLayout>
      </c:layout>
      <c:barChart>
        <c:barDir val="bar"/>
        <c:grouping val="clustered"/>
        <c:varyColors val="0"/>
        <c:ser>
          <c:idx val="0"/>
          <c:order val="0"/>
          <c:tx>
            <c:strRef>
              <c:f>Taul1!$A$2</c:f>
              <c:strCache>
                <c:ptCount val="1"/>
              </c:strCache>
            </c:strRef>
          </c:tx>
          <c:spPr>
            <a:solidFill>
              <a:srgbClr val="395AA8"/>
            </a:solidFill>
          </c:spPr>
          <c:invertIfNegative val="0"/>
          <c:dLbls>
            <c:showLegendKey val="0"/>
            <c:showVal val="1"/>
            <c:showCatName val="0"/>
            <c:showSerName val="0"/>
            <c:showPercent val="0"/>
            <c:showBubbleSize val="0"/>
            <c:showLeaderLines val="0"/>
          </c:dLbls>
          <c:cat>
            <c:strRef>
              <c:f>Taul1!$B$1:$J$1</c:f>
              <c:strCache>
                <c:ptCount val="9"/>
                <c:pt idx="0">
                  <c:v>Sijoitus on tarvittaessa helppo muuttaa rahaksi</c:v>
                </c:pt>
                <c:pt idx="1">
                  <c:v>Riskin hajauttaminen</c:v>
                </c:pt>
                <c:pt idx="2">
                  <c:v>Tuotto suhteessa riskitasoon</c:v>
                </c:pt>
                <c:pt idx="3">
                  <c:v>Rahastoyhtiön/rahaston hyvä maine julkisuudessa</c:v>
                </c:pt>
                <c:pt idx="4">
                  <c:v>Rahaston vastuullisuus</c:v>
                </c:pt>
                <c:pt idx="5">
                  <c:v>Rahaston historiallinen tuotto</c:v>
                </c:pt>
                <c:pt idx="6">
                  <c:v>Rahaston palkkiotaso</c:v>
                </c:pt>
                <c:pt idx="7">
                  <c:v>Muu syy</c:v>
                </c:pt>
                <c:pt idx="8">
                  <c:v>En osaa sanoa</c:v>
                </c:pt>
              </c:strCache>
            </c:strRef>
          </c:cat>
          <c:val>
            <c:numRef>
              <c:f>Taul1!$B$2:$J$2</c:f>
              <c:numCache>
                <c:formatCode>General</c:formatCode>
                <c:ptCount val="9"/>
                <c:pt idx="0">
                  <c:v>50</c:v>
                </c:pt>
                <c:pt idx="1">
                  <c:v>44</c:v>
                </c:pt>
                <c:pt idx="2">
                  <c:v>43</c:v>
                </c:pt>
                <c:pt idx="3">
                  <c:v>17</c:v>
                </c:pt>
                <c:pt idx="4">
                  <c:v>14</c:v>
                </c:pt>
                <c:pt idx="5">
                  <c:v>12</c:v>
                </c:pt>
                <c:pt idx="6">
                  <c:v>12</c:v>
                </c:pt>
                <c:pt idx="7">
                  <c:v>5</c:v>
                </c:pt>
                <c:pt idx="8">
                  <c:v>9</c:v>
                </c:pt>
              </c:numCache>
            </c:numRef>
          </c:val>
        </c:ser>
        <c:dLbls>
          <c:showLegendKey val="0"/>
          <c:showVal val="0"/>
          <c:showCatName val="0"/>
          <c:showSerName val="0"/>
          <c:showPercent val="0"/>
          <c:showBubbleSize val="0"/>
        </c:dLbls>
        <c:gapWidth val="80"/>
        <c:axId val="125217024"/>
        <c:axId val="127366272"/>
      </c:barChart>
      <c:catAx>
        <c:axId val="125217024"/>
        <c:scaling>
          <c:orientation val="maxMin"/>
        </c:scaling>
        <c:delete val="0"/>
        <c:axPos val="l"/>
        <c:numFmt formatCode="General" sourceLinked="1"/>
        <c:majorTickMark val="out"/>
        <c:minorTickMark val="none"/>
        <c:tickLblPos val="low"/>
        <c:crossAx val="127366272"/>
        <c:crossesAt val="0"/>
        <c:auto val="1"/>
        <c:lblAlgn val="ctr"/>
        <c:lblOffset val="100"/>
        <c:noMultiLvlLbl val="0"/>
      </c:catAx>
      <c:valAx>
        <c:axId val="127366272"/>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8108598604661603"/>
              <c:y val="0.76191534273969563"/>
            </c:manualLayout>
          </c:layout>
          <c:overlay val="0"/>
        </c:title>
        <c:numFmt formatCode="General" sourceLinked="1"/>
        <c:majorTickMark val="none"/>
        <c:minorTickMark val="none"/>
        <c:tickLblPos val="high"/>
        <c:spPr>
          <a:ln>
            <a:noFill/>
          </a:ln>
        </c:spPr>
        <c:crossAx val="125217024"/>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411434147654618"/>
          <c:y val="0.12257841721290227"/>
          <c:w val="0.51577382955335715"/>
          <c:h val="0.65225049068622065"/>
        </c:manualLayout>
      </c:layout>
      <c:barChart>
        <c:barDir val="bar"/>
        <c:grouping val="clustered"/>
        <c:varyColors val="0"/>
        <c:ser>
          <c:idx val="0"/>
          <c:order val="0"/>
          <c:tx>
            <c:strRef>
              <c:f>Taul1!$A$2</c:f>
              <c:strCache>
                <c:ptCount val="1"/>
                <c:pt idx="0">
                  <c:v>2015, n=621</c:v>
                </c:pt>
              </c:strCache>
            </c:strRef>
          </c:tx>
          <c:spPr>
            <a:solidFill>
              <a:srgbClr val="395AA8"/>
            </a:solidFill>
          </c:spPr>
          <c:invertIfNegative val="0"/>
          <c:dLbls>
            <c:showLegendKey val="0"/>
            <c:showVal val="1"/>
            <c:showCatName val="0"/>
            <c:showSerName val="0"/>
            <c:showPercent val="0"/>
            <c:showBubbleSize val="0"/>
            <c:showLeaderLines val="0"/>
          </c:dLbls>
          <c:cat>
            <c:strRef>
              <c:f>Taul1!$B$1:$F$1</c:f>
              <c:strCache>
                <c:ptCount val="5"/>
                <c:pt idx="0">
                  <c:v>Sijoitus on tarvittaessa helppo muuttaa rahaksi</c:v>
                </c:pt>
                <c:pt idx="1">
                  <c:v>Tuotto suhteessa riskitasoon</c:v>
                </c:pt>
                <c:pt idx="2">
                  <c:v>Rahastoyhtiön/rahaston hyvä maine julkisuudessa</c:v>
                </c:pt>
                <c:pt idx="3">
                  <c:v>Rahaston historiallinen tuotto</c:v>
                </c:pt>
                <c:pt idx="4">
                  <c:v>Rahaston palkkiotaso</c:v>
                </c:pt>
              </c:strCache>
            </c:strRef>
          </c:cat>
          <c:val>
            <c:numRef>
              <c:f>Taul1!$B$2:$F$2</c:f>
              <c:numCache>
                <c:formatCode>General</c:formatCode>
                <c:ptCount val="5"/>
                <c:pt idx="0">
                  <c:v>50</c:v>
                </c:pt>
                <c:pt idx="1">
                  <c:v>43</c:v>
                </c:pt>
                <c:pt idx="2">
                  <c:v>17</c:v>
                </c:pt>
                <c:pt idx="3">
                  <c:v>12</c:v>
                </c:pt>
                <c:pt idx="4">
                  <c:v>12</c:v>
                </c:pt>
              </c:numCache>
            </c:numRef>
          </c:val>
        </c:ser>
        <c:ser>
          <c:idx val="1"/>
          <c:order val="1"/>
          <c:tx>
            <c:strRef>
              <c:f>Taul1!$A$3</c:f>
              <c:strCache>
                <c:ptCount val="1"/>
                <c:pt idx="0">
                  <c:v>2010, n=423</c:v>
                </c:pt>
              </c:strCache>
            </c:strRef>
          </c:tx>
          <c:spPr>
            <a:solidFill>
              <a:srgbClr val="8DCED2"/>
            </a:solidFill>
          </c:spPr>
          <c:invertIfNegative val="0"/>
          <c:dLbls>
            <c:showLegendKey val="0"/>
            <c:showVal val="1"/>
            <c:showCatName val="0"/>
            <c:showSerName val="0"/>
            <c:showPercent val="0"/>
            <c:showBubbleSize val="0"/>
            <c:showLeaderLines val="0"/>
          </c:dLbls>
          <c:cat>
            <c:strRef>
              <c:f>Taul1!$B$1:$F$1</c:f>
              <c:strCache>
                <c:ptCount val="5"/>
                <c:pt idx="0">
                  <c:v>Sijoitus on tarvittaessa helppo muuttaa rahaksi</c:v>
                </c:pt>
                <c:pt idx="1">
                  <c:v>Tuotto suhteessa riskitasoon</c:v>
                </c:pt>
                <c:pt idx="2">
                  <c:v>Rahastoyhtiön/rahaston hyvä maine julkisuudessa</c:v>
                </c:pt>
                <c:pt idx="3">
                  <c:v>Rahaston historiallinen tuotto</c:v>
                </c:pt>
                <c:pt idx="4">
                  <c:v>Rahaston palkkiotaso</c:v>
                </c:pt>
              </c:strCache>
            </c:strRef>
          </c:cat>
          <c:val>
            <c:numRef>
              <c:f>Taul1!$B$3:$F$3</c:f>
              <c:numCache>
                <c:formatCode>General</c:formatCode>
                <c:ptCount val="5"/>
                <c:pt idx="0">
                  <c:v>40</c:v>
                </c:pt>
                <c:pt idx="1">
                  <c:v>33</c:v>
                </c:pt>
                <c:pt idx="2">
                  <c:v>12</c:v>
                </c:pt>
                <c:pt idx="3">
                  <c:v>13</c:v>
                </c:pt>
                <c:pt idx="4">
                  <c:v>8</c:v>
                </c:pt>
              </c:numCache>
            </c:numRef>
          </c:val>
        </c:ser>
        <c:dLbls>
          <c:showLegendKey val="0"/>
          <c:showVal val="0"/>
          <c:showCatName val="0"/>
          <c:showSerName val="0"/>
          <c:showPercent val="0"/>
          <c:showBubbleSize val="0"/>
        </c:dLbls>
        <c:gapWidth val="80"/>
        <c:axId val="128001920"/>
        <c:axId val="128003456"/>
      </c:barChart>
      <c:catAx>
        <c:axId val="128001920"/>
        <c:scaling>
          <c:orientation val="maxMin"/>
        </c:scaling>
        <c:delete val="0"/>
        <c:axPos val="l"/>
        <c:numFmt formatCode="General" sourceLinked="1"/>
        <c:majorTickMark val="out"/>
        <c:minorTickMark val="none"/>
        <c:tickLblPos val="low"/>
        <c:crossAx val="128003456"/>
        <c:crossesAt val="0"/>
        <c:auto val="1"/>
        <c:lblAlgn val="ctr"/>
        <c:lblOffset val="100"/>
        <c:noMultiLvlLbl val="0"/>
      </c:catAx>
      <c:valAx>
        <c:axId val="128003456"/>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8001920"/>
        <c:crossesAt val="1"/>
        <c:crossBetween val="between"/>
        <c:majorUnit val="20"/>
        <c:minorUnit val="20"/>
      </c:valAx>
      <c:spPr>
        <a:ln>
          <a:noFill/>
        </a:ln>
      </c:spPr>
    </c:plotArea>
    <c:legend>
      <c:legendPos val="b"/>
      <c:layout>
        <c:manualLayout>
          <c:xMode val="edge"/>
          <c:yMode val="edge"/>
          <c:x val="0.34200708885748254"/>
          <c:y val="0.86947839128985671"/>
          <c:w val="0.28607129237050527"/>
          <c:h val="4.8215938969744097E-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46013893432285763"/>
          <c:y val="5.4382290856572819E-2"/>
          <c:w val="0.40107103008995376"/>
          <c:h val="0.72985297929859649"/>
        </c:manualLayout>
      </c:layout>
      <c:barChart>
        <c:barDir val="bar"/>
        <c:grouping val="clustered"/>
        <c:varyColors val="0"/>
        <c:ser>
          <c:idx val="0"/>
          <c:order val="0"/>
          <c:tx>
            <c:strRef>
              <c:f>Taul1!$A$2</c:f>
              <c:strCache>
                <c:ptCount val="1"/>
              </c:strCache>
            </c:strRef>
          </c:tx>
          <c:spPr>
            <a:solidFill>
              <a:srgbClr val="395AA8"/>
            </a:solidFill>
          </c:spPr>
          <c:invertIfNegative val="0"/>
          <c:dLbls>
            <c:txPr>
              <a:bodyPr/>
              <a:lstStyle/>
              <a:p>
                <a:pPr>
                  <a:defRPr sz="1100"/>
                </a:pPr>
                <a:endParaRPr lang="fi-FI"/>
              </a:p>
            </c:txPr>
            <c:showLegendKey val="0"/>
            <c:showVal val="1"/>
            <c:showCatName val="0"/>
            <c:showSerName val="0"/>
            <c:showPercent val="0"/>
            <c:showBubbleSize val="0"/>
            <c:showLeaderLines val="0"/>
          </c:dLbls>
          <c:cat>
            <c:strRef>
              <c:f>Taul1!$B$1:$L$1</c:f>
              <c:strCache>
                <c:ptCount val="11"/>
                <c:pt idx="0">
                  <c:v>Omasta pankista/rahastoyhtiöstä</c:v>
                </c:pt>
                <c:pt idx="1">
                  <c:v>Rahastojen tai rahastoyhtiöiden rahastoesitteistä</c:v>
                </c:pt>
                <c:pt idx="2">
                  <c:v>Uutisista (lehdet, TV, internet)</c:v>
                </c:pt>
                <c:pt idx="3">
                  <c:v>Muualta internetistä</c:v>
                </c:pt>
                <c:pt idx="4">
                  <c:v>Perheenjäseneltä tai tuttavilta</c:v>
                </c:pt>
                <c:pt idx="5">
                  <c:v>Morningstarin tms. rahastoluokituksista</c:v>
                </c:pt>
                <c:pt idx="6">
                  <c:v>Finanssialan Keskusliiton Rahastoraportista</c:v>
                </c:pt>
                <c:pt idx="7">
                  <c:v>Teksti-TV:stä</c:v>
                </c:pt>
                <c:pt idx="8">
                  <c:v>Sosiaalisesta mediasta ( blogit, Facebook, Twitter ym.)</c:v>
                </c:pt>
                <c:pt idx="9">
                  <c:v>Muualta</c:v>
                </c:pt>
                <c:pt idx="10">
                  <c:v>En osaa sanoa</c:v>
                </c:pt>
              </c:strCache>
            </c:strRef>
          </c:cat>
          <c:val>
            <c:numRef>
              <c:f>Taul1!$B$2:$L$2</c:f>
              <c:numCache>
                <c:formatCode>General</c:formatCode>
                <c:ptCount val="11"/>
                <c:pt idx="0">
                  <c:v>80</c:v>
                </c:pt>
                <c:pt idx="1">
                  <c:v>28</c:v>
                </c:pt>
                <c:pt idx="2">
                  <c:v>20</c:v>
                </c:pt>
                <c:pt idx="3">
                  <c:v>18</c:v>
                </c:pt>
                <c:pt idx="4">
                  <c:v>13</c:v>
                </c:pt>
                <c:pt idx="5">
                  <c:v>8</c:v>
                </c:pt>
                <c:pt idx="6">
                  <c:v>3</c:v>
                </c:pt>
                <c:pt idx="7">
                  <c:v>2</c:v>
                </c:pt>
                <c:pt idx="8">
                  <c:v>1</c:v>
                </c:pt>
                <c:pt idx="9">
                  <c:v>5</c:v>
                </c:pt>
                <c:pt idx="10">
                  <c:v>4</c:v>
                </c:pt>
              </c:numCache>
            </c:numRef>
          </c:val>
        </c:ser>
        <c:dLbls>
          <c:showLegendKey val="0"/>
          <c:showVal val="0"/>
          <c:showCatName val="0"/>
          <c:showSerName val="0"/>
          <c:showPercent val="0"/>
          <c:showBubbleSize val="0"/>
        </c:dLbls>
        <c:gapWidth val="80"/>
        <c:axId val="137255168"/>
        <c:axId val="165603584"/>
      </c:barChart>
      <c:catAx>
        <c:axId val="137255168"/>
        <c:scaling>
          <c:orientation val="maxMin"/>
        </c:scaling>
        <c:delete val="0"/>
        <c:axPos val="l"/>
        <c:numFmt formatCode="General" sourceLinked="1"/>
        <c:majorTickMark val="out"/>
        <c:minorTickMark val="none"/>
        <c:tickLblPos val="low"/>
        <c:txPr>
          <a:bodyPr/>
          <a:lstStyle/>
          <a:p>
            <a:pPr>
              <a:defRPr sz="1100"/>
            </a:pPr>
            <a:endParaRPr lang="fi-FI"/>
          </a:p>
        </c:txPr>
        <c:crossAx val="165603584"/>
        <c:crossesAt val="0"/>
        <c:auto val="1"/>
        <c:lblAlgn val="ctr"/>
        <c:lblOffset val="100"/>
        <c:noMultiLvlLbl val="0"/>
      </c:catAx>
      <c:valAx>
        <c:axId val="165603584"/>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55272928737"/>
              <c:y val="0.75486057104766136"/>
            </c:manualLayout>
          </c:layout>
          <c:overlay val="0"/>
        </c:title>
        <c:numFmt formatCode="General" sourceLinked="1"/>
        <c:majorTickMark val="none"/>
        <c:minorTickMark val="none"/>
        <c:tickLblPos val="high"/>
        <c:spPr>
          <a:ln>
            <a:noFill/>
          </a:ln>
        </c:spPr>
        <c:crossAx val="137255168"/>
        <c:crossesAt val="1"/>
        <c:crossBetween val="between"/>
        <c:majorUnit val="20"/>
        <c:minorUnit val="20"/>
      </c:valAx>
      <c:spPr>
        <a:ln>
          <a:noFill/>
        </a:ln>
      </c:spPr>
    </c:plotArea>
    <c:plotVisOnly val="1"/>
    <c:dispBlanksAs val="gap"/>
    <c:showDLblsOverMax val="0"/>
  </c:chart>
  <c:txPr>
    <a:bodyPr/>
    <a:lstStyle/>
    <a:p>
      <a:pPr>
        <a:defRPr sz="1000" b="1"/>
      </a:pPr>
      <a:endParaRPr lang="fi-FI"/>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44615077909618894"/>
          <c:y val="5.4382290856572819E-2"/>
          <c:w val="0.40946392322595498"/>
          <c:h val="0.73455616042661931"/>
        </c:manualLayout>
      </c:layout>
      <c:barChart>
        <c:barDir val="bar"/>
        <c:grouping val="clustered"/>
        <c:varyColors val="0"/>
        <c:ser>
          <c:idx val="0"/>
          <c:order val="0"/>
          <c:tx>
            <c:strRef>
              <c:f>Taul1!$A$2</c:f>
              <c:strCache>
                <c:ptCount val="1"/>
              </c:strCache>
            </c:strRef>
          </c:tx>
          <c:spPr>
            <a:solidFill>
              <a:srgbClr val="395AA8"/>
            </a:solidFill>
          </c:spPr>
          <c:invertIfNegative val="0"/>
          <c:dLbls>
            <c:txPr>
              <a:bodyPr/>
              <a:lstStyle/>
              <a:p>
                <a:pPr>
                  <a:defRPr sz="1100"/>
                </a:pPr>
                <a:endParaRPr lang="fi-FI"/>
              </a:p>
            </c:txPr>
            <c:showLegendKey val="0"/>
            <c:showVal val="1"/>
            <c:showCatName val="0"/>
            <c:showSerName val="0"/>
            <c:showPercent val="0"/>
            <c:showBubbleSize val="0"/>
            <c:showLeaderLines val="0"/>
          </c:dLbls>
          <c:cat>
            <c:strRef>
              <c:f>Taul1!$B$1:$L$1</c:f>
              <c:strCache>
                <c:ptCount val="11"/>
                <c:pt idx="0">
                  <c:v>Oma pankki/rahastoyhtiö</c:v>
                </c:pt>
                <c:pt idx="1">
                  <c:v>Uutiset (lehdet, TV, internet)</c:v>
                </c:pt>
                <c:pt idx="2">
                  <c:v>Rahastojen tai rahastoyhtiöiden rahastoesitteet</c:v>
                </c:pt>
                <c:pt idx="3">
                  <c:v>Perheenjäsen tai tuttava</c:v>
                </c:pt>
                <c:pt idx="4">
                  <c:v>Muualta internetistä</c:v>
                </c:pt>
                <c:pt idx="5">
                  <c:v>Morningstarin tms. rahastoluokitukset</c:v>
                </c:pt>
                <c:pt idx="6">
                  <c:v>Sosiaalinen media (blogit, Facebook, Twitter ym.)</c:v>
                </c:pt>
                <c:pt idx="7">
                  <c:v>TekstiTV</c:v>
                </c:pt>
                <c:pt idx="8">
                  <c:v>Finanssialan Keskusliiton Rahastoraportti</c:v>
                </c:pt>
                <c:pt idx="9">
                  <c:v>Muu</c:v>
                </c:pt>
                <c:pt idx="10">
                  <c:v>En osaa sanoa</c:v>
                </c:pt>
              </c:strCache>
            </c:strRef>
          </c:cat>
          <c:val>
            <c:numRef>
              <c:f>Taul1!$B$2:$L$2</c:f>
              <c:numCache>
                <c:formatCode>General</c:formatCode>
                <c:ptCount val="11"/>
                <c:pt idx="0">
                  <c:v>67</c:v>
                </c:pt>
                <c:pt idx="1">
                  <c:v>7</c:v>
                </c:pt>
                <c:pt idx="2">
                  <c:v>7</c:v>
                </c:pt>
                <c:pt idx="3">
                  <c:v>4</c:v>
                </c:pt>
                <c:pt idx="4">
                  <c:v>4</c:v>
                </c:pt>
                <c:pt idx="5">
                  <c:v>2</c:v>
                </c:pt>
                <c:pt idx="6">
                  <c:v>0</c:v>
                </c:pt>
                <c:pt idx="7">
                  <c:v>0</c:v>
                </c:pt>
                <c:pt idx="8">
                  <c:v>0</c:v>
                </c:pt>
                <c:pt idx="9">
                  <c:v>2</c:v>
                </c:pt>
                <c:pt idx="10">
                  <c:v>5</c:v>
                </c:pt>
              </c:numCache>
            </c:numRef>
          </c:val>
        </c:ser>
        <c:dLbls>
          <c:showLegendKey val="0"/>
          <c:showVal val="0"/>
          <c:showCatName val="0"/>
          <c:showSerName val="0"/>
          <c:showPercent val="0"/>
          <c:showBubbleSize val="0"/>
        </c:dLbls>
        <c:gapWidth val="80"/>
        <c:axId val="127269504"/>
        <c:axId val="127594880"/>
      </c:barChart>
      <c:catAx>
        <c:axId val="127269504"/>
        <c:scaling>
          <c:orientation val="maxMin"/>
        </c:scaling>
        <c:delete val="0"/>
        <c:axPos val="l"/>
        <c:numFmt formatCode="General" sourceLinked="1"/>
        <c:majorTickMark val="out"/>
        <c:minorTickMark val="none"/>
        <c:tickLblPos val="low"/>
        <c:txPr>
          <a:bodyPr/>
          <a:lstStyle/>
          <a:p>
            <a:pPr>
              <a:defRPr sz="1100"/>
            </a:pPr>
            <a:endParaRPr lang="fi-FI"/>
          </a:p>
        </c:txPr>
        <c:crossAx val="127594880"/>
        <c:crossesAt val="0"/>
        <c:auto val="1"/>
        <c:lblAlgn val="ctr"/>
        <c:lblOffset val="100"/>
        <c:noMultiLvlLbl val="0"/>
      </c:catAx>
      <c:valAx>
        <c:axId val="127594880"/>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686392168395355"/>
              <c:y val="0.75721216161167282"/>
            </c:manualLayout>
          </c:layout>
          <c:overlay val="0"/>
        </c:title>
        <c:numFmt formatCode="General" sourceLinked="1"/>
        <c:majorTickMark val="none"/>
        <c:minorTickMark val="none"/>
        <c:tickLblPos val="high"/>
        <c:spPr>
          <a:ln>
            <a:noFill/>
          </a:ln>
        </c:spPr>
        <c:txPr>
          <a:bodyPr/>
          <a:lstStyle/>
          <a:p>
            <a:pPr>
              <a:defRPr sz="1100"/>
            </a:pPr>
            <a:endParaRPr lang="fi-FI"/>
          </a:p>
        </c:txPr>
        <c:crossAx val="127269504"/>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847"/>
          <c:y val="5.4382290856572819E-2"/>
          <c:w val="0.51577382955335715"/>
          <c:h val="0.65225049068622065"/>
        </c:manualLayout>
      </c:layout>
      <c:barChart>
        <c:barDir val="bar"/>
        <c:grouping val="clustered"/>
        <c:varyColors val="0"/>
        <c:ser>
          <c:idx val="0"/>
          <c:order val="0"/>
          <c:tx>
            <c:strRef>
              <c:f>Taul1!$A$2</c:f>
              <c:strCache>
                <c:ptCount val="1"/>
                <c:pt idx="0">
                  <c:v>2015, n=621</c:v>
                </c:pt>
              </c:strCache>
            </c:strRef>
          </c:tx>
          <c:spPr>
            <a:solidFill>
              <a:srgbClr val="395AA8"/>
            </a:solidFill>
          </c:spPr>
          <c:invertIfNegative val="0"/>
          <c:dLbls>
            <c:showLegendKey val="0"/>
            <c:showVal val="1"/>
            <c:showCatName val="0"/>
            <c:showSerName val="0"/>
            <c:showPercent val="0"/>
            <c:showBubbleSize val="0"/>
            <c:showLeaderLines val="0"/>
          </c:dLbls>
          <c:cat>
            <c:strRef>
              <c:f>Taul1!$B$1:$F$1</c:f>
              <c:strCache>
                <c:ptCount val="5"/>
                <c:pt idx="0">
                  <c:v>Omasta pankista/rahastoyhtiöstä</c:v>
                </c:pt>
                <c:pt idx="1">
                  <c:v>Rahastojen tai rahastoyhtiöiden rahastoesitteistä</c:v>
                </c:pt>
                <c:pt idx="2">
                  <c:v>Morningstarin tai muiden tutkimuslaitosten rahastoluokituksista</c:v>
                </c:pt>
                <c:pt idx="3">
                  <c:v>Finanssialan Keskusliiton Rahastoraportista</c:v>
                </c:pt>
                <c:pt idx="4">
                  <c:v>Teksti-TV:stä</c:v>
                </c:pt>
              </c:strCache>
            </c:strRef>
          </c:cat>
          <c:val>
            <c:numRef>
              <c:f>Taul1!$B$2:$F$2</c:f>
              <c:numCache>
                <c:formatCode>General</c:formatCode>
                <c:ptCount val="5"/>
                <c:pt idx="0">
                  <c:v>80</c:v>
                </c:pt>
                <c:pt idx="1">
                  <c:v>28</c:v>
                </c:pt>
                <c:pt idx="2">
                  <c:v>8</c:v>
                </c:pt>
                <c:pt idx="3">
                  <c:v>3</c:v>
                </c:pt>
                <c:pt idx="4">
                  <c:v>2</c:v>
                </c:pt>
              </c:numCache>
            </c:numRef>
          </c:val>
        </c:ser>
        <c:ser>
          <c:idx val="1"/>
          <c:order val="1"/>
          <c:tx>
            <c:strRef>
              <c:f>Taul1!$A$3</c:f>
              <c:strCache>
                <c:ptCount val="1"/>
                <c:pt idx="0">
                  <c:v>2010, n=423</c:v>
                </c:pt>
              </c:strCache>
            </c:strRef>
          </c:tx>
          <c:spPr>
            <a:solidFill>
              <a:srgbClr val="8DCED2"/>
            </a:solidFill>
          </c:spPr>
          <c:invertIfNegative val="0"/>
          <c:dLbls>
            <c:showLegendKey val="0"/>
            <c:showVal val="1"/>
            <c:showCatName val="0"/>
            <c:showSerName val="0"/>
            <c:showPercent val="0"/>
            <c:showBubbleSize val="0"/>
            <c:showLeaderLines val="0"/>
          </c:dLbls>
          <c:cat>
            <c:strRef>
              <c:f>Taul1!$B$1:$F$1</c:f>
              <c:strCache>
                <c:ptCount val="5"/>
                <c:pt idx="0">
                  <c:v>Omasta pankista/rahastoyhtiöstä</c:v>
                </c:pt>
                <c:pt idx="1">
                  <c:v>Rahastojen tai rahastoyhtiöiden rahastoesitteistä</c:v>
                </c:pt>
                <c:pt idx="2">
                  <c:v>Morningstarin tai muiden tutkimuslaitosten rahastoluokituksista</c:v>
                </c:pt>
                <c:pt idx="3">
                  <c:v>Finanssialan Keskusliiton Rahastoraportista</c:v>
                </c:pt>
                <c:pt idx="4">
                  <c:v>Teksti-TV:stä</c:v>
                </c:pt>
              </c:strCache>
            </c:strRef>
          </c:cat>
          <c:val>
            <c:numRef>
              <c:f>Taul1!$B$3:$F$3</c:f>
              <c:numCache>
                <c:formatCode>General</c:formatCode>
                <c:ptCount val="5"/>
                <c:pt idx="0">
                  <c:v>68</c:v>
                </c:pt>
                <c:pt idx="1">
                  <c:v>16</c:v>
                </c:pt>
                <c:pt idx="2">
                  <c:v>6</c:v>
                </c:pt>
                <c:pt idx="3">
                  <c:v>4</c:v>
                </c:pt>
                <c:pt idx="4">
                  <c:v>7</c:v>
                </c:pt>
              </c:numCache>
            </c:numRef>
          </c:val>
        </c:ser>
        <c:dLbls>
          <c:showLegendKey val="0"/>
          <c:showVal val="0"/>
          <c:showCatName val="0"/>
          <c:showSerName val="0"/>
          <c:showPercent val="0"/>
          <c:showBubbleSize val="0"/>
        </c:dLbls>
        <c:gapWidth val="80"/>
        <c:axId val="128167936"/>
        <c:axId val="128169472"/>
      </c:barChart>
      <c:catAx>
        <c:axId val="128167936"/>
        <c:scaling>
          <c:orientation val="maxMin"/>
        </c:scaling>
        <c:delete val="0"/>
        <c:axPos val="l"/>
        <c:numFmt formatCode="General" sourceLinked="1"/>
        <c:majorTickMark val="out"/>
        <c:minorTickMark val="none"/>
        <c:tickLblPos val="low"/>
        <c:crossAx val="128169472"/>
        <c:crossesAt val="0"/>
        <c:auto val="1"/>
        <c:lblAlgn val="ctr"/>
        <c:lblOffset val="100"/>
        <c:noMultiLvlLbl val="0"/>
      </c:catAx>
      <c:valAx>
        <c:axId val="128169472"/>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8167936"/>
        <c:crossesAt val="1"/>
        <c:crossBetween val="between"/>
        <c:majorUnit val="20"/>
        <c:minorUnit val="20"/>
      </c:valAx>
      <c:spPr>
        <a:ln>
          <a:noFill/>
        </a:ln>
      </c:spPr>
    </c:plotArea>
    <c:legend>
      <c:legendPos val="b"/>
      <c:layout>
        <c:manualLayout>
          <c:xMode val="edge"/>
          <c:yMode val="edge"/>
          <c:x val="0.33915808600848002"/>
          <c:y val="0.83185294226567463"/>
          <c:w val="0.28607129237050527"/>
          <c:h val="4.8215938969744097E-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897"/>
          <c:y val="5.4382290856572923E-2"/>
          <c:w val="0.51577382955335715"/>
          <c:h val="0.65225049068622065"/>
        </c:manualLayout>
      </c:layout>
      <c:barChart>
        <c:barDir val="bar"/>
        <c:grouping val="clustered"/>
        <c:varyColors val="0"/>
        <c:ser>
          <c:idx val="0"/>
          <c:order val="0"/>
          <c:spPr>
            <a:solidFill>
              <a:schemeClr val="bg2">
                <a:lumMod val="75000"/>
              </a:schemeClr>
            </a:solidFill>
          </c:spPr>
          <c:invertIfNegative val="0"/>
          <c:dPt>
            <c:idx val="0"/>
            <c:invertIfNegative val="0"/>
            <c:bubble3D val="0"/>
            <c:spPr>
              <a:solidFill>
                <a:srgbClr val="395AA8"/>
              </a:solidFill>
            </c:spPr>
          </c:dPt>
          <c:dPt>
            <c:idx val="1"/>
            <c:invertIfNegative val="0"/>
            <c:bubble3D val="0"/>
            <c:spPr>
              <a:solidFill>
                <a:srgbClr val="8DCED2"/>
              </a:solidFill>
            </c:spPr>
          </c:dPt>
          <c:dLbls>
            <c:showLegendKey val="0"/>
            <c:showVal val="1"/>
            <c:showCatName val="0"/>
            <c:showSerName val="0"/>
            <c:showPercent val="0"/>
            <c:showBubbleSize val="0"/>
            <c:showLeaderLines val="0"/>
          </c:dLbls>
          <c:cat>
            <c:strRef>
              <c:f>Taul1!$B$1:$C$1</c:f>
              <c:strCache>
                <c:ptCount val="2"/>
                <c:pt idx="0">
                  <c:v>Omistaa 2015</c:v>
                </c:pt>
                <c:pt idx="1">
                  <c:v>Omistaa 2010</c:v>
                </c:pt>
              </c:strCache>
            </c:strRef>
          </c:cat>
          <c:val>
            <c:numRef>
              <c:f>Taul1!$B$2:$C$2</c:f>
              <c:numCache>
                <c:formatCode>General</c:formatCode>
                <c:ptCount val="2"/>
                <c:pt idx="0">
                  <c:v>31</c:v>
                </c:pt>
                <c:pt idx="1">
                  <c:v>25</c:v>
                </c:pt>
              </c:numCache>
            </c:numRef>
          </c:val>
        </c:ser>
        <c:dLbls>
          <c:showLegendKey val="0"/>
          <c:showVal val="0"/>
          <c:showCatName val="0"/>
          <c:showSerName val="0"/>
          <c:showPercent val="0"/>
          <c:showBubbleSize val="0"/>
        </c:dLbls>
        <c:gapWidth val="80"/>
        <c:axId val="49005312"/>
        <c:axId val="49006848"/>
      </c:barChart>
      <c:catAx>
        <c:axId val="49005312"/>
        <c:scaling>
          <c:orientation val="maxMin"/>
        </c:scaling>
        <c:delete val="0"/>
        <c:axPos val="l"/>
        <c:numFmt formatCode="General" sourceLinked="1"/>
        <c:majorTickMark val="out"/>
        <c:minorTickMark val="none"/>
        <c:tickLblPos val="low"/>
        <c:crossAx val="49006848"/>
        <c:crossesAt val="0"/>
        <c:auto val="1"/>
        <c:lblAlgn val="ctr"/>
        <c:lblOffset val="100"/>
        <c:noMultiLvlLbl val="0"/>
      </c:catAx>
      <c:valAx>
        <c:axId val="49006848"/>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9"/>
              <c:y val="0.72193830315150165"/>
            </c:manualLayout>
          </c:layout>
          <c:overlay val="0"/>
        </c:title>
        <c:numFmt formatCode="General" sourceLinked="1"/>
        <c:majorTickMark val="none"/>
        <c:minorTickMark val="none"/>
        <c:tickLblPos val="high"/>
        <c:spPr>
          <a:ln>
            <a:noFill/>
          </a:ln>
        </c:spPr>
        <c:crossAx val="49005312"/>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259"/>
          <c:y val="5.4382290856572819E-2"/>
          <c:w val="0.51577382955335715"/>
          <c:h val="0.65225049068622065"/>
        </c:manualLayout>
      </c:layout>
      <c:barChart>
        <c:barDir val="bar"/>
        <c:grouping val="stacked"/>
        <c:varyColors val="0"/>
        <c:ser>
          <c:idx val="0"/>
          <c:order val="0"/>
          <c:tx>
            <c:strRef>
              <c:f>Taul1!$A$2</c:f>
              <c:strCache>
                <c:ptCount val="1"/>
                <c:pt idx="0">
                  <c:v>Parempi</c:v>
                </c:pt>
              </c:strCache>
            </c:strRef>
          </c:tx>
          <c:spPr>
            <a:solidFill>
              <a:srgbClr val="395AA8"/>
            </a:solidFill>
          </c:spPr>
          <c:invertIfNegative val="0"/>
          <c:dLbls>
            <c:txPr>
              <a:bodyPr/>
              <a:lstStyle/>
              <a:p>
                <a:pPr>
                  <a:defRPr>
                    <a:solidFill>
                      <a:schemeClr val="bg1"/>
                    </a:solidFill>
                  </a:defRPr>
                </a:pPr>
                <a:endParaRPr lang="fi-FI"/>
              </a:p>
            </c:txPr>
            <c:showLegendKey val="0"/>
            <c:showVal val="1"/>
            <c:showCatName val="0"/>
            <c:showSerName val="0"/>
            <c:showPercent val="0"/>
            <c:showBubbleSize val="0"/>
            <c:showLeaderLines val="0"/>
          </c:dLbls>
          <c:cat>
            <c:strRef>
              <c:f>Taul1!$B$1:$F$1</c:f>
              <c:strCache>
                <c:ptCount val="5"/>
                <c:pt idx="0">
                  <c:v>Pankkitalletuksen tuottoon</c:v>
                </c:pt>
                <c:pt idx="1">
                  <c:v>Suoran joukkovelkakirjasijoituksen tuottoon</c:v>
                </c:pt>
                <c:pt idx="2">
                  <c:v>Sijoitusvakuutuksen tuottoon</c:v>
                </c:pt>
                <c:pt idx="3">
                  <c:v>Suoran osakesijoituksen tuottoon</c:v>
                </c:pt>
                <c:pt idx="4">
                  <c:v>Kiinteistösijoituksen tuottoon</c:v>
                </c:pt>
              </c:strCache>
            </c:strRef>
          </c:cat>
          <c:val>
            <c:numRef>
              <c:f>Taul1!$B$2:$F$2</c:f>
              <c:numCache>
                <c:formatCode>General</c:formatCode>
                <c:ptCount val="5"/>
                <c:pt idx="0">
                  <c:v>78</c:v>
                </c:pt>
                <c:pt idx="1">
                  <c:v>15</c:v>
                </c:pt>
                <c:pt idx="2">
                  <c:v>13</c:v>
                </c:pt>
                <c:pt idx="3">
                  <c:v>11</c:v>
                </c:pt>
                <c:pt idx="4">
                  <c:v>11</c:v>
                </c:pt>
              </c:numCache>
            </c:numRef>
          </c:val>
        </c:ser>
        <c:ser>
          <c:idx val="1"/>
          <c:order val="1"/>
          <c:tx>
            <c:strRef>
              <c:f>Taul1!$A$3</c:f>
              <c:strCache>
                <c:ptCount val="1"/>
                <c:pt idx="0">
                  <c:v>Yhtä hyvä</c:v>
                </c:pt>
              </c:strCache>
            </c:strRef>
          </c:tx>
          <c:spPr>
            <a:solidFill>
              <a:srgbClr val="8DCED2"/>
            </a:solidFill>
          </c:spPr>
          <c:invertIfNegative val="0"/>
          <c:dLbls>
            <c:txPr>
              <a:bodyPr/>
              <a:lstStyle/>
              <a:p>
                <a:pPr algn="ctr">
                  <a:defRPr/>
                </a:pPr>
                <a:endParaRPr lang="fi-FI"/>
              </a:p>
            </c:txPr>
            <c:showLegendKey val="0"/>
            <c:showVal val="1"/>
            <c:showCatName val="0"/>
            <c:showSerName val="0"/>
            <c:showPercent val="0"/>
            <c:showBubbleSize val="0"/>
            <c:showLeaderLines val="0"/>
          </c:dLbls>
          <c:cat>
            <c:strRef>
              <c:f>Taul1!$B$1:$F$1</c:f>
              <c:strCache>
                <c:ptCount val="5"/>
                <c:pt idx="0">
                  <c:v>Pankkitalletuksen tuottoon</c:v>
                </c:pt>
                <c:pt idx="1">
                  <c:v>Suoran joukkovelkakirjasijoituksen tuottoon</c:v>
                </c:pt>
                <c:pt idx="2">
                  <c:v>Sijoitusvakuutuksen tuottoon</c:v>
                </c:pt>
                <c:pt idx="3">
                  <c:v>Suoran osakesijoituksen tuottoon</c:v>
                </c:pt>
                <c:pt idx="4">
                  <c:v>Kiinteistösijoituksen tuottoon</c:v>
                </c:pt>
              </c:strCache>
            </c:strRef>
          </c:cat>
          <c:val>
            <c:numRef>
              <c:f>Taul1!$B$3:$F$3</c:f>
              <c:numCache>
                <c:formatCode>General</c:formatCode>
                <c:ptCount val="5"/>
                <c:pt idx="0">
                  <c:v>6</c:v>
                </c:pt>
                <c:pt idx="1">
                  <c:v>19</c:v>
                </c:pt>
                <c:pt idx="2">
                  <c:v>22</c:v>
                </c:pt>
                <c:pt idx="3">
                  <c:v>25</c:v>
                </c:pt>
                <c:pt idx="4">
                  <c:v>21</c:v>
                </c:pt>
              </c:numCache>
            </c:numRef>
          </c:val>
        </c:ser>
        <c:ser>
          <c:idx val="2"/>
          <c:order val="2"/>
          <c:tx>
            <c:strRef>
              <c:f>Taul1!$A$4</c:f>
              <c:strCache>
                <c:ptCount val="1"/>
                <c:pt idx="0">
                  <c:v>Huonompi</c:v>
                </c:pt>
              </c:strCache>
            </c:strRef>
          </c:tx>
          <c:spPr>
            <a:solidFill>
              <a:srgbClr val="FDB930"/>
            </a:solidFill>
          </c:spPr>
          <c:invertIfNegative val="0"/>
          <c:dLbls>
            <c:txPr>
              <a:bodyPr/>
              <a:lstStyle/>
              <a:p>
                <a:pPr algn="ctr">
                  <a:defRPr/>
                </a:pPr>
                <a:endParaRPr lang="fi-FI"/>
              </a:p>
            </c:txPr>
            <c:showLegendKey val="0"/>
            <c:showVal val="1"/>
            <c:showCatName val="0"/>
            <c:showSerName val="0"/>
            <c:showPercent val="0"/>
            <c:showBubbleSize val="0"/>
            <c:showLeaderLines val="0"/>
          </c:dLbls>
          <c:cat>
            <c:strRef>
              <c:f>Taul1!$B$1:$F$1</c:f>
              <c:strCache>
                <c:ptCount val="5"/>
                <c:pt idx="0">
                  <c:v>Pankkitalletuksen tuottoon</c:v>
                </c:pt>
                <c:pt idx="1">
                  <c:v>Suoran joukkovelkakirjasijoituksen tuottoon</c:v>
                </c:pt>
                <c:pt idx="2">
                  <c:v>Sijoitusvakuutuksen tuottoon</c:v>
                </c:pt>
                <c:pt idx="3">
                  <c:v>Suoran osakesijoituksen tuottoon</c:v>
                </c:pt>
                <c:pt idx="4">
                  <c:v>Kiinteistösijoituksen tuottoon</c:v>
                </c:pt>
              </c:strCache>
            </c:strRef>
          </c:cat>
          <c:val>
            <c:numRef>
              <c:f>Taul1!$B$4:$F$4</c:f>
              <c:numCache>
                <c:formatCode>General</c:formatCode>
                <c:ptCount val="5"/>
                <c:pt idx="0">
                  <c:v>6</c:v>
                </c:pt>
                <c:pt idx="1">
                  <c:v>9</c:v>
                </c:pt>
                <c:pt idx="2">
                  <c:v>7</c:v>
                </c:pt>
                <c:pt idx="3">
                  <c:v>24</c:v>
                </c:pt>
                <c:pt idx="4">
                  <c:v>18</c:v>
                </c:pt>
              </c:numCache>
            </c:numRef>
          </c:val>
        </c:ser>
        <c:ser>
          <c:idx val="3"/>
          <c:order val="3"/>
          <c:tx>
            <c:strRef>
              <c:f>Taul1!$A$5</c:f>
              <c:strCache>
                <c:ptCount val="1"/>
                <c:pt idx="0">
                  <c:v>En osaa sanoa</c:v>
                </c:pt>
              </c:strCache>
            </c:strRef>
          </c:tx>
          <c:spPr>
            <a:solidFill>
              <a:srgbClr val="A29B6C"/>
            </a:solidFill>
          </c:spPr>
          <c:invertIfNegative val="0"/>
          <c:dLbls>
            <c:spPr>
              <a:noFill/>
            </c:spPr>
            <c:txPr>
              <a:bodyPr/>
              <a:lstStyle/>
              <a:p>
                <a:pPr algn="ctr">
                  <a:defRPr/>
                </a:pPr>
                <a:endParaRPr lang="fi-FI"/>
              </a:p>
            </c:txPr>
            <c:showLegendKey val="0"/>
            <c:showVal val="1"/>
            <c:showCatName val="0"/>
            <c:showSerName val="0"/>
            <c:showPercent val="0"/>
            <c:showBubbleSize val="0"/>
            <c:showLeaderLines val="0"/>
          </c:dLbls>
          <c:cat>
            <c:strRef>
              <c:f>Taul1!$B$1:$F$1</c:f>
              <c:strCache>
                <c:ptCount val="5"/>
                <c:pt idx="0">
                  <c:v>Pankkitalletuksen tuottoon</c:v>
                </c:pt>
                <c:pt idx="1">
                  <c:v>Suoran joukkovelkakirjasijoituksen tuottoon</c:v>
                </c:pt>
                <c:pt idx="2">
                  <c:v>Sijoitusvakuutuksen tuottoon</c:v>
                </c:pt>
                <c:pt idx="3">
                  <c:v>Suoran osakesijoituksen tuottoon</c:v>
                </c:pt>
                <c:pt idx="4">
                  <c:v>Kiinteistösijoituksen tuottoon</c:v>
                </c:pt>
              </c:strCache>
            </c:strRef>
          </c:cat>
          <c:val>
            <c:numRef>
              <c:f>Taul1!$B$5:$F$5</c:f>
              <c:numCache>
                <c:formatCode>General</c:formatCode>
                <c:ptCount val="5"/>
                <c:pt idx="0">
                  <c:v>10</c:v>
                </c:pt>
                <c:pt idx="1">
                  <c:v>57</c:v>
                </c:pt>
                <c:pt idx="2">
                  <c:v>58</c:v>
                </c:pt>
                <c:pt idx="3">
                  <c:v>39</c:v>
                </c:pt>
                <c:pt idx="4">
                  <c:v>50</c:v>
                </c:pt>
              </c:numCache>
            </c:numRef>
          </c:val>
        </c:ser>
        <c:dLbls>
          <c:showLegendKey val="0"/>
          <c:showVal val="0"/>
          <c:showCatName val="0"/>
          <c:showSerName val="0"/>
          <c:showPercent val="0"/>
          <c:showBubbleSize val="0"/>
        </c:dLbls>
        <c:gapWidth val="80"/>
        <c:overlap val="100"/>
        <c:axId val="128327040"/>
        <c:axId val="128337024"/>
      </c:barChart>
      <c:catAx>
        <c:axId val="128327040"/>
        <c:scaling>
          <c:orientation val="maxMin"/>
        </c:scaling>
        <c:delete val="0"/>
        <c:axPos val="l"/>
        <c:numFmt formatCode="General" sourceLinked="1"/>
        <c:majorTickMark val="out"/>
        <c:minorTickMark val="none"/>
        <c:tickLblPos val="low"/>
        <c:crossAx val="128337024"/>
        <c:crossesAt val="0"/>
        <c:auto val="1"/>
        <c:lblAlgn val="ctr"/>
        <c:lblOffset val="100"/>
        <c:noMultiLvlLbl val="0"/>
      </c:catAx>
      <c:valAx>
        <c:axId val="128337024"/>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8327040"/>
        <c:crossesAt val="1"/>
        <c:crossBetween val="between"/>
        <c:majorUnit val="20"/>
        <c:minorUnit val="20"/>
      </c:valAx>
      <c:spPr>
        <a:ln>
          <a:noFill/>
        </a:ln>
      </c:spPr>
    </c:plotArea>
    <c:legend>
      <c:legendPos val="r"/>
      <c:layout>
        <c:manualLayout>
          <c:xMode val="edge"/>
          <c:yMode val="edge"/>
          <c:x val="0.31237039280346429"/>
          <c:y val="0.83528496833685151"/>
          <c:w val="0.5799653408708525"/>
          <c:h val="0.1129800392548975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259"/>
          <c:y val="5.4382290856572819E-2"/>
          <c:w val="0.51577382955335715"/>
          <c:h val="0.65225049068622065"/>
        </c:manualLayout>
      </c:layout>
      <c:barChart>
        <c:barDir val="bar"/>
        <c:grouping val="stacked"/>
        <c:varyColors val="0"/>
        <c:ser>
          <c:idx val="0"/>
          <c:order val="0"/>
          <c:tx>
            <c:strRef>
              <c:f>Taul1!$A$2</c:f>
              <c:strCache>
                <c:ptCount val="1"/>
                <c:pt idx="0">
                  <c:v>Parempi</c:v>
                </c:pt>
              </c:strCache>
            </c:strRef>
          </c:tx>
          <c:spPr>
            <a:solidFill>
              <a:srgbClr val="395AA8"/>
            </a:solidFill>
          </c:spPr>
          <c:invertIfNegative val="0"/>
          <c:dLbls>
            <c:txPr>
              <a:bodyPr/>
              <a:lstStyle/>
              <a:p>
                <a:pPr>
                  <a:defRPr>
                    <a:solidFill>
                      <a:schemeClr val="bg1"/>
                    </a:solidFill>
                  </a:defRPr>
                </a:pPr>
                <a:endParaRPr lang="fi-FI"/>
              </a:p>
            </c:txPr>
            <c:showLegendKey val="0"/>
            <c:showVal val="1"/>
            <c:showCatName val="0"/>
            <c:showSerName val="0"/>
            <c:showPercent val="0"/>
            <c:showBubbleSize val="0"/>
            <c:showLeaderLines val="0"/>
          </c:dLbls>
          <c:cat>
            <c:strRef>
              <c:f>Taul1!$B$1:$F$1</c:f>
              <c:strCache>
                <c:ptCount val="5"/>
                <c:pt idx="0">
                  <c:v>Pankkitalletuksen pääoman tai arvon säilymiseen</c:v>
                </c:pt>
                <c:pt idx="1">
                  <c:v>Suoran osakesijoituksen pääoman tai arvon säilymiseen</c:v>
                </c:pt>
                <c:pt idx="2">
                  <c:v>Sijoitusvakuutuksen pääoman tai arvon säilymiseen</c:v>
                </c:pt>
                <c:pt idx="3">
                  <c:v>Suoran joukkovelkakirjasijoituksen pääoman tai arvon säilymiseen</c:v>
                </c:pt>
                <c:pt idx="4">
                  <c:v>Kiinteistösijoituksen pääoman tai arvon säilymiseen</c:v>
                </c:pt>
              </c:strCache>
            </c:strRef>
          </c:cat>
          <c:val>
            <c:numRef>
              <c:f>Taul1!$B$2:$F$2</c:f>
              <c:numCache>
                <c:formatCode>General</c:formatCode>
                <c:ptCount val="5"/>
                <c:pt idx="0">
                  <c:v>51</c:v>
                </c:pt>
                <c:pt idx="1">
                  <c:v>14</c:v>
                </c:pt>
                <c:pt idx="2">
                  <c:v>9</c:v>
                </c:pt>
                <c:pt idx="3">
                  <c:v>9</c:v>
                </c:pt>
                <c:pt idx="4">
                  <c:v>8</c:v>
                </c:pt>
              </c:numCache>
            </c:numRef>
          </c:val>
        </c:ser>
        <c:ser>
          <c:idx val="1"/>
          <c:order val="1"/>
          <c:tx>
            <c:strRef>
              <c:f>Taul1!$A$3</c:f>
              <c:strCache>
                <c:ptCount val="1"/>
                <c:pt idx="0">
                  <c:v>Yhtä hyvä</c:v>
                </c:pt>
              </c:strCache>
            </c:strRef>
          </c:tx>
          <c:spPr>
            <a:solidFill>
              <a:srgbClr val="8DCED2"/>
            </a:solidFill>
          </c:spPr>
          <c:invertIfNegative val="0"/>
          <c:dLbls>
            <c:txPr>
              <a:bodyPr/>
              <a:lstStyle/>
              <a:p>
                <a:pPr algn="ctr">
                  <a:defRPr/>
                </a:pPr>
                <a:endParaRPr lang="fi-FI"/>
              </a:p>
            </c:txPr>
            <c:showLegendKey val="0"/>
            <c:showVal val="1"/>
            <c:showCatName val="0"/>
            <c:showSerName val="0"/>
            <c:showPercent val="0"/>
            <c:showBubbleSize val="0"/>
            <c:showLeaderLines val="0"/>
          </c:dLbls>
          <c:cat>
            <c:strRef>
              <c:f>Taul1!$B$1:$F$1</c:f>
              <c:strCache>
                <c:ptCount val="5"/>
                <c:pt idx="0">
                  <c:v>Pankkitalletuksen pääoman tai arvon säilymiseen</c:v>
                </c:pt>
                <c:pt idx="1">
                  <c:v>Suoran osakesijoituksen pääoman tai arvon säilymiseen</c:v>
                </c:pt>
                <c:pt idx="2">
                  <c:v>Sijoitusvakuutuksen pääoman tai arvon säilymiseen</c:v>
                </c:pt>
                <c:pt idx="3">
                  <c:v>Suoran joukkovelkakirjasijoituksen pääoman tai arvon säilymiseen</c:v>
                </c:pt>
                <c:pt idx="4">
                  <c:v>Kiinteistösijoituksen pääoman tai arvon säilymiseen</c:v>
                </c:pt>
              </c:strCache>
            </c:strRef>
          </c:cat>
          <c:val>
            <c:numRef>
              <c:f>Taul1!$B$3:$F$3</c:f>
              <c:numCache>
                <c:formatCode>General</c:formatCode>
                <c:ptCount val="5"/>
                <c:pt idx="0">
                  <c:v>18</c:v>
                </c:pt>
                <c:pt idx="1">
                  <c:v>29</c:v>
                </c:pt>
                <c:pt idx="2">
                  <c:v>25</c:v>
                </c:pt>
                <c:pt idx="3">
                  <c:v>22</c:v>
                </c:pt>
                <c:pt idx="4">
                  <c:v>25</c:v>
                </c:pt>
              </c:numCache>
            </c:numRef>
          </c:val>
        </c:ser>
        <c:ser>
          <c:idx val="2"/>
          <c:order val="2"/>
          <c:tx>
            <c:strRef>
              <c:f>Taul1!$A$4</c:f>
              <c:strCache>
                <c:ptCount val="1"/>
                <c:pt idx="0">
                  <c:v>Huonompi</c:v>
                </c:pt>
              </c:strCache>
            </c:strRef>
          </c:tx>
          <c:spPr>
            <a:solidFill>
              <a:srgbClr val="FDB930"/>
            </a:solidFill>
          </c:spPr>
          <c:invertIfNegative val="0"/>
          <c:dLbls>
            <c:txPr>
              <a:bodyPr/>
              <a:lstStyle/>
              <a:p>
                <a:pPr algn="ctr">
                  <a:defRPr/>
                </a:pPr>
                <a:endParaRPr lang="fi-FI"/>
              </a:p>
            </c:txPr>
            <c:showLegendKey val="0"/>
            <c:showVal val="1"/>
            <c:showCatName val="0"/>
            <c:showSerName val="0"/>
            <c:showPercent val="0"/>
            <c:showBubbleSize val="0"/>
            <c:showLeaderLines val="0"/>
          </c:dLbls>
          <c:cat>
            <c:strRef>
              <c:f>Taul1!$B$1:$F$1</c:f>
              <c:strCache>
                <c:ptCount val="5"/>
                <c:pt idx="0">
                  <c:v>Pankkitalletuksen pääoman tai arvon säilymiseen</c:v>
                </c:pt>
                <c:pt idx="1">
                  <c:v>Suoran osakesijoituksen pääoman tai arvon säilymiseen</c:v>
                </c:pt>
                <c:pt idx="2">
                  <c:v>Sijoitusvakuutuksen pääoman tai arvon säilymiseen</c:v>
                </c:pt>
                <c:pt idx="3">
                  <c:v>Suoran joukkovelkakirjasijoituksen pääoman tai arvon säilymiseen</c:v>
                </c:pt>
                <c:pt idx="4">
                  <c:v>Kiinteistösijoituksen pääoman tai arvon säilymiseen</c:v>
                </c:pt>
              </c:strCache>
            </c:strRef>
          </c:cat>
          <c:val>
            <c:numRef>
              <c:f>Taul1!$B$4:$F$4</c:f>
              <c:numCache>
                <c:formatCode>General</c:formatCode>
                <c:ptCount val="5"/>
                <c:pt idx="0">
                  <c:v>15</c:v>
                </c:pt>
                <c:pt idx="1">
                  <c:v>16</c:v>
                </c:pt>
                <c:pt idx="2">
                  <c:v>9</c:v>
                </c:pt>
                <c:pt idx="3">
                  <c:v>11</c:v>
                </c:pt>
                <c:pt idx="4">
                  <c:v>22</c:v>
                </c:pt>
              </c:numCache>
            </c:numRef>
          </c:val>
        </c:ser>
        <c:ser>
          <c:idx val="3"/>
          <c:order val="3"/>
          <c:tx>
            <c:strRef>
              <c:f>Taul1!$A$5</c:f>
              <c:strCache>
                <c:ptCount val="1"/>
                <c:pt idx="0">
                  <c:v>En osaa sanoa</c:v>
                </c:pt>
              </c:strCache>
            </c:strRef>
          </c:tx>
          <c:spPr>
            <a:solidFill>
              <a:srgbClr val="A29B6C"/>
            </a:solidFill>
          </c:spPr>
          <c:invertIfNegative val="0"/>
          <c:dLbls>
            <c:spPr>
              <a:noFill/>
            </c:spPr>
            <c:txPr>
              <a:bodyPr/>
              <a:lstStyle/>
              <a:p>
                <a:pPr algn="ctr">
                  <a:defRPr/>
                </a:pPr>
                <a:endParaRPr lang="fi-FI"/>
              </a:p>
            </c:txPr>
            <c:showLegendKey val="0"/>
            <c:showVal val="1"/>
            <c:showCatName val="0"/>
            <c:showSerName val="0"/>
            <c:showPercent val="0"/>
            <c:showBubbleSize val="0"/>
            <c:showLeaderLines val="0"/>
          </c:dLbls>
          <c:cat>
            <c:strRef>
              <c:f>Taul1!$B$1:$F$1</c:f>
              <c:strCache>
                <c:ptCount val="5"/>
                <c:pt idx="0">
                  <c:v>Pankkitalletuksen pääoman tai arvon säilymiseen</c:v>
                </c:pt>
                <c:pt idx="1">
                  <c:v>Suoran osakesijoituksen pääoman tai arvon säilymiseen</c:v>
                </c:pt>
                <c:pt idx="2">
                  <c:v>Sijoitusvakuutuksen pääoman tai arvon säilymiseen</c:v>
                </c:pt>
                <c:pt idx="3">
                  <c:v>Suoran joukkovelkakirjasijoituksen pääoman tai arvon säilymiseen</c:v>
                </c:pt>
                <c:pt idx="4">
                  <c:v>Kiinteistösijoituksen pääoman tai arvon säilymiseen</c:v>
                </c:pt>
              </c:strCache>
            </c:strRef>
          </c:cat>
          <c:val>
            <c:numRef>
              <c:f>Taul1!$B$5:$F$5</c:f>
              <c:numCache>
                <c:formatCode>General</c:formatCode>
                <c:ptCount val="5"/>
                <c:pt idx="0">
                  <c:v>16</c:v>
                </c:pt>
                <c:pt idx="1">
                  <c:v>41</c:v>
                </c:pt>
                <c:pt idx="2">
                  <c:v>57</c:v>
                </c:pt>
                <c:pt idx="3">
                  <c:v>58</c:v>
                </c:pt>
                <c:pt idx="4">
                  <c:v>46</c:v>
                </c:pt>
              </c:numCache>
            </c:numRef>
          </c:val>
        </c:ser>
        <c:dLbls>
          <c:showLegendKey val="0"/>
          <c:showVal val="0"/>
          <c:showCatName val="0"/>
          <c:showSerName val="0"/>
          <c:showPercent val="0"/>
          <c:showBubbleSize val="0"/>
        </c:dLbls>
        <c:gapWidth val="80"/>
        <c:overlap val="100"/>
        <c:axId val="128458112"/>
        <c:axId val="128472192"/>
      </c:barChart>
      <c:catAx>
        <c:axId val="128458112"/>
        <c:scaling>
          <c:orientation val="maxMin"/>
        </c:scaling>
        <c:delete val="0"/>
        <c:axPos val="l"/>
        <c:numFmt formatCode="General" sourceLinked="1"/>
        <c:majorTickMark val="out"/>
        <c:minorTickMark val="none"/>
        <c:tickLblPos val="low"/>
        <c:crossAx val="128472192"/>
        <c:crossesAt val="0"/>
        <c:auto val="1"/>
        <c:lblAlgn val="ctr"/>
        <c:lblOffset val="100"/>
        <c:noMultiLvlLbl val="0"/>
      </c:catAx>
      <c:valAx>
        <c:axId val="128472192"/>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8458112"/>
        <c:crossesAt val="1"/>
        <c:crossBetween val="between"/>
        <c:majorUnit val="20"/>
        <c:minorUnit val="20"/>
      </c:valAx>
      <c:spPr>
        <a:ln>
          <a:noFill/>
        </a:ln>
      </c:spPr>
    </c:plotArea>
    <c:legend>
      <c:legendPos val="r"/>
      <c:layout>
        <c:manualLayout>
          <c:xMode val="edge"/>
          <c:yMode val="edge"/>
          <c:x val="0.31237039280346429"/>
          <c:y val="0.83528496833685151"/>
          <c:w val="0.5799653408708525"/>
          <c:h val="0.1129800392548975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33984083720304847"/>
          <c:y val="5.4382290856572819E-2"/>
          <c:w val="0.51577382955335715"/>
          <c:h val="0.65225049068622065"/>
        </c:manualLayout>
      </c:layout>
      <c:barChart>
        <c:barDir val="bar"/>
        <c:grouping val="clustered"/>
        <c:varyColors val="0"/>
        <c:ser>
          <c:idx val="0"/>
          <c:order val="0"/>
          <c:tx>
            <c:strRef>
              <c:f>Taul1!$A$2</c:f>
              <c:strCache>
                <c:ptCount val="1"/>
              </c:strCache>
            </c:strRef>
          </c:tx>
          <c:spPr>
            <a:solidFill>
              <a:srgbClr val="395AA8"/>
            </a:solidFill>
          </c:spPr>
          <c:invertIfNegative val="0"/>
          <c:dLbls>
            <c:showLegendKey val="0"/>
            <c:showVal val="1"/>
            <c:showCatName val="0"/>
            <c:showSerName val="0"/>
            <c:showPercent val="0"/>
            <c:showBubbleSize val="0"/>
            <c:showLeaderLines val="0"/>
          </c:dLbls>
          <c:cat>
            <c:strRef>
              <c:f>Taul1!$B$1:$G$1</c:f>
              <c:strCache>
                <c:ptCount val="6"/>
                <c:pt idx="0">
                  <c:v>Hallinnointipalkkio</c:v>
                </c:pt>
                <c:pt idx="1">
                  <c:v>Lunastuspalkkio</c:v>
                </c:pt>
                <c:pt idx="2">
                  <c:v>Merkintäpalkkio</c:v>
                </c:pt>
                <c:pt idx="3">
                  <c:v>Muita palkkioita</c:v>
                </c:pt>
                <c:pt idx="4">
                  <c:v>Ei mitään</c:v>
                </c:pt>
                <c:pt idx="5">
                  <c:v>En osaa sanoa</c:v>
                </c:pt>
              </c:strCache>
            </c:strRef>
          </c:cat>
          <c:val>
            <c:numRef>
              <c:f>Taul1!$B$2:$G$2</c:f>
              <c:numCache>
                <c:formatCode>General</c:formatCode>
                <c:ptCount val="6"/>
                <c:pt idx="0">
                  <c:v>52</c:v>
                </c:pt>
                <c:pt idx="1">
                  <c:v>46</c:v>
                </c:pt>
                <c:pt idx="2">
                  <c:v>45</c:v>
                </c:pt>
                <c:pt idx="3">
                  <c:v>2</c:v>
                </c:pt>
                <c:pt idx="4">
                  <c:v>7</c:v>
                </c:pt>
                <c:pt idx="5">
                  <c:v>22</c:v>
                </c:pt>
              </c:numCache>
            </c:numRef>
          </c:val>
        </c:ser>
        <c:dLbls>
          <c:showLegendKey val="0"/>
          <c:showVal val="0"/>
          <c:showCatName val="0"/>
          <c:showSerName val="0"/>
          <c:showPercent val="0"/>
          <c:showBubbleSize val="0"/>
        </c:dLbls>
        <c:gapWidth val="80"/>
        <c:axId val="128608896"/>
        <c:axId val="128635264"/>
      </c:barChart>
      <c:catAx>
        <c:axId val="128608896"/>
        <c:scaling>
          <c:orientation val="maxMin"/>
        </c:scaling>
        <c:delete val="0"/>
        <c:axPos val="l"/>
        <c:numFmt formatCode="General" sourceLinked="1"/>
        <c:majorTickMark val="out"/>
        <c:minorTickMark val="none"/>
        <c:tickLblPos val="low"/>
        <c:crossAx val="128635264"/>
        <c:crossesAt val="0"/>
        <c:auto val="1"/>
        <c:lblAlgn val="ctr"/>
        <c:lblOffset val="100"/>
        <c:noMultiLvlLbl val="0"/>
      </c:catAx>
      <c:valAx>
        <c:axId val="128635264"/>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128608896"/>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573827310047783"/>
          <c:y val="0.10611728326482242"/>
          <c:w val="0.51577382955335715"/>
          <c:h val="0.65225049068622065"/>
        </c:manualLayout>
      </c:layout>
      <c:barChart>
        <c:barDir val="bar"/>
        <c:grouping val="clustered"/>
        <c:varyColors val="0"/>
        <c:ser>
          <c:idx val="0"/>
          <c:order val="0"/>
          <c:tx>
            <c:strRef>
              <c:f>Taul1!$A$2</c:f>
              <c:strCache>
                <c:ptCount val="1"/>
                <c:pt idx="0">
                  <c:v>2015, n=621</c:v>
                </c:pt>
              </c:strCache>
            </c:strRef>
          </c:tx>
          <c:spPr>
            <a:solidFill>
              <a:srgbClr val="395AA8"/>
            </a:solidFill>
          </c:spPr>
          <c:invertIfNegative val="0"/>
          <c:dLbls>
            <c:txPr>
              <a:bodyPr/>
              <a:lstStyle/>
              <a:p>
                <a:pPr>
                  <a:defRPr b="1">
                    <a:solidFill>
                      <a:schemeClr val="tx1"/>
                    </a:solidFill>
                  </a:defRPr>
                </a:pPr>
                <a:endParaRPr lang="fi-FI"/>
              </a:p>
            </c:txPr>
            <c:showLegendKey val="0"/>
            <c:showVal val="1"/>
            <c:showCatName val="0"/>
            <c:showSerName val="0"/>
            <c:showPercent val="0"/>
            <c:showBubbleSize val="0"/>
            <c:showLeaderLines val="0"/>
          </c:dLbls>
          <c:cat>
            <c:strRef>
              <c:f>Taul1!$B$1:$G$1</c:f>
              <c:strCache>
                <c:ptCount val="6"/>
                <c:pt idx="0">
                  <c:v>Hallinnointipalkkio</c:v>
                </c:pt>
                <c:pt idx="1">
                  <c:v>Lunastuspalkkio</c:v>
                </c:pt>
                <c:pt idx="2">
                  <c:v>Merkintäpalkkio</c:v>
                </c:pt>
                <c:pt idx="3">
                  <c:v>Ei mitään</c:v>
                </c:pt>
                <c:pt idx="4">
                  <c:v>Muita palkkioita</c:v>
                </c:pt>
                <c:pt idx="5">
                  <c:v>En osaa sanoa</c:v>
                </c:pt>
              </c:strCache>
            </c:strRef>
          </c:cat>
          <c:val>
            <c:numRef>
              <c:f>Taul1!$B$2:$G$2</c:f>
              <c:numCache>
                <c:formatCode>General</c:formatCode>
                <c:ptCount val="6"/>
                <c:pt idx="0">
                  <c:v>52</c:v>
                </c:pt>
                <c:pt idx="1">
                  <c:v>46</c:v>
                </c:pt>
                <c:pt idx="2">
                  <c:v>45</c:v>
                </c:pt>
                <c:pt idx="3">
                  <c:v>7</c:v>
                </c:pt>
                <c:pt idx="4">
                  <c:v>2</c:v>
                </c:pt>
                <c:pt idx="5">
                  <c:v>22</c:v>
                </c:pt>
              </c:numCache>
            </c:numRef>
          </c:val>
        </c:ser>
        <c:ser>
          <c:idx val="1"/>
          <c:order val="1"/>
          <c:tx>
            <c:strRef>
              <c:f>Taul1!$A$3</c:f>
              <c:strCache>
                <c:ptCount val="1"/>
                <c:pt idx="0">
                  <c:v>2010, n=423</c:v>
                </c:pt>
              </c:strCache>
            </c:strRef>
          </c:tx>
          <c:spPr>
            <a:solidFill>
              <a:srgbClr val="8DCED2"/>
            </a:solidFill>
          </c:spPr>
          <c:invertIfNegative val="0"/>
          <c:dLbls>
            <c:txPr>
              <a:bodyPr/>
              <a:lstStyle/>
              <a:p>
                <a:pPr>
                  <a:defRPr b="1"/>
                </a:pPr>
                <a:endParaRPr lang="fi-FI"/>
              </a:p>
            </c:txPr>
            <c:showLegendKey val="0"/>
            <c:showVal val="1"/>
            <c:showCatName val="0"/>
            <c:showSerName val="0"/>
            <c:showPercent val="0"/>
            <c:showBubbleSize val="0"/>
            <c:showLeaderLines val="0"/>
          </c:dLbls>
          <c:cat>
            <c:strRef>
              <c:f>Taul1!$B$1:$G$1</c:f>
              <c:strCache>
                <c:ptCount val="6"/>
                <c:pt idx="0">
                  <c:v>Hallinnointipalkkio</c:v>
                </c:pt>
                <c:pt idx="1">
                  <c:v>Lunastuspalkkio</c:v>
                </c:pt>
                <c:pt idx="2">
                  <c:v>Merkintäpalkkio</c:v>
                </c:pt>
                <c:pt idx="3">
                  <c:v>Ei mitään</c:v>
                </c:pt>
                <c:pt idx="4">
                  <c:v>Muita palkkioita</c:v>
                </c:pt>
                <c:pt idx="5">
                  <c:v>En osaa sanoa</c:v>
                </c:pt>
              </c:strCache>
            </c:strRef>
          </c:cat>
          <c:val>
            <c:numRef>
              <c:f>Taul1!$B$3:$G$3</c:f>
              <c:numCache>
                <c:formatCode>General</c:formatCode>
                <c:ptCount val="6"/>
                <c:pt idx="0">
                  <c:v>30</c:v>
                </c:pt>
                <c:pt idx="1">
                  <c:v>20</c:v>
                </c:pt>
                <c:pt idx="2">
                  <c:v>26</c:v>
                </c:pt>
                <c:pt idx="3">
                  <c:v>3</c:v>
                </c:pt>
                <c:pt idx="4">
                  <c:v>9</c:v>
                </c:pt>
                <c:pt idx="5">
                  <c:v>44</c:v>
                </c:pt>
              </c:numCache>
            </c:numRef>
          </c:val>
        </c:ser>
        <c:dLbls>
          <c:showLegendKey val="0"/>
          <c:showVal val="0"/>
          <c:showCatName val="0"/>
          <c:showSerName val="0"/>
          <c:showPercent val="0"/>
          <c:showBubbleSize val="0"/>
        </c:dLbls>
        <c:gapWidth val="80"/>
        <c:axId val="134536576"/>
        <c:axId val="134538368"/>
      </c:barChart>
      <c:catAx>
        <c:axId val="134536576"/>
        <c:scaling>
          <c:orientation val="maxMin"/>
        </c:scaling>
        <c:delete val="0"/>
        <c:axPos val="l"/>
        <c:numFmt formatCode="General" sourceLinked="1"/>
        <c:majorTickMark val="out"/>
        <c:minorTickMark val="none"/>
        <c:tickLblPos val="low"/>
        <c:txPr>
          <a:bodyPr/>
          <a:lstStyle/>
          <a:p>
            <a:pPr>
              <a:defRPr sz="1300" b="1"/>
            </a:pPr>
            <a:endParaRPr lang="fi-FI"/>
          </a:p>
        </c:txPr>
        <c:crossAx val="134538368"/>
        <c:crossesAt val="0"/>
        <c:auto val="1"/>
        <c:lblAlgn val="ctr"/>
        <c:lblOffset val="100"/>
        <c:noMultiLvlLbl val="0"/>
      </c:catAx>
      <c:valAx>
        <c:axId val="134538368"/>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2268142764205765"/>
              <c:y val="0.73369625597155874"/>
            </c:manualLayout>
          </c:layout>
          <c:overlay val="0"/>
        </c:title>
        <c:numFmt formatCode="General" sourceLinked="1"/>
        <c:majorTickMark val="none"/>
        <c:minorTickMark val="none"/>
        <c:tickLblPos val="high"/>
        <c:spPr>
          <a:ln>
            <a:noFill/>
          </a:ln>
        </c:spPr>
        <c:txPr>
          <a:bodyPr/>
          <a:lstStyle/>
          <a:p>
            <a:pPr>
              <a:defRPr b="1"/>
            </a:pPr>
            <a:endParaRPr lang="fi-FI"/>
          </a:p>
        </c:txPr>
        <c:crossAx val="134536576"/>
        <c:crossesAt val="1"/>
        <c:crossBetween val="between"/>
        <c:majorUnit val="20"/>
        <c:minorUnit val="20"/>
      </c:valAx>
      <c:spPr>
        <a:ln>
          <a:noFill/>
        </a:ln>
      </c:spPr>
    </c:plotArea>
    <c:legend>
      <c:legendPos val="b"/>
      <c:layout>
        <c:manualLayout>
          <c:xMode val="edge"/>
          <c:yMode val="edge"/>
          <c:x val="0.25938600623639996"/>
          <c:y val="0.8530172573417768"/>
          <c:w val="0.28607129237050527"/>
          <c:h val="4.8215938969744097E-2"/>
        </c:manualLayout>
      </c:layout>
      <c:overlay val="0"/>
      <c:txPr>
        <a:bodyPr/>
        <a:lstStyle/>
        <a:p>
          <a:pPr>
            <a:defRPr b="1"/>
          </a:pPr>
          <a:endParaRPr lang="fi-FI"/>
        </a:p>
      </c:txPr>
    </c:legend>
    <c:plotVisOnly val="1"/>
    <c:dispBlanksAs val="gap"/>
    <c:showDLblsOverMax val="0"/>
  </c:chart>
  <c:txPr>
    <a:bodyPr/>
    <a:lstStyle/>
    <a:p>
      <a:pPr>
        <a:defRPr sz="1200"/>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657046839929976"/>
          <c:y val="5.4382290856572896E-2"/>
          <c:w val="0.46904423157903347"/>
          <c:h val="0.65225049068622065"/>
        </c:manualLayout>
      </c:layout>
      <c:barChart>
        <c:barDir val="bar"/>
        <c:grouping val="clustered"/>
        <c:varyColors val="0"/>
        <c:ser>
          <c:idx val="0"/>
          <c:order val="0"/>
          <c:tx>
            <c:strRef>
              <c:f>Taul1!$A$2</c:f>
              <c:strCache>
                <c:ptCount val="1"/>
                <c:pt idx="0">
                  <c:v>Kyllä</c:v>
                </c:pt>
              </c:strCache>
            </c:strRef>
          </c:tx>
          <c:spPr>
            <a:solidFill>
              <a:srgbClr val="395AA8"/>
            </a:solidFill>
          </c:spPr>
          <c:invertIfNegative val="0"/>
          <c:dLbls>
            <c:showLegendKey val="0"/>
            <c:showVal val="1"/>
            <c:showCatName val="0"/>
            <c:showSerName val="0"/>
            <c:showPercent val="0"/>
            <c:showBubbleSize val="0"/>
            <c:showLeaderLines val="0"/>
          </c:dLbls>
          <c:cat>
            <c:strRef>
              <c:f>Taul1!$B$1:$R$1</c:f>
              <c:strCache>
                <c:ptCount val="17"/>
                <c:pt idx="0">
                  <c:v>Kaikki, N=2000</c:v>
                </c:pt>
                <c:pt idx="1">
                  <c:v>SUKUPUOLI</c:v>
                </c:pt>
                <c:pt idx="2">
                  <c:v>Naiset, n=1026</c:v>
                </c:pt>
                <c:pt idx="3">
                  <c:v>Miehet, n=974</c:v>
                </c:pt>
                <c:pt idx="4">
                  <c:v>IKÄ</c:v>
                </c:pt>
                <c:pt idx="5">
                  <c:v>18-24 vuotiaat, n=214</c:v>
                </c:pt>
                <c:pt idx="6">
                  <c:v>25-34 vuotiaat, n=316</c:v>
                </c:pt>
                <c:pt idx="7">
                  <c:v>35-44 vuotiaat, n=300</c:v>
                </c:pt>
                <c:pt idx="8">
                  <c:v>45-54 vuotiaat, n=334</c:v>
                </c:pt>
                <c:pt idx="9">
                  <c:v>55-64 vuotiaat, n=340</c:v>
                </c:pt>
                <c:pt idx="10">
                  <c:v>65+ vuotiaat, n=496</c:v>
                </c:pt>
                <c:pt idx="11">
                  <c:v>KOULUTUS</c:v>
                </c:pt>
                <c:pt idx="12">
                  <c:v>Kansakoulu, n=60</c:v>
                </c:pt>
                <c:pt idx="13">
                  <c:v>Perus/keski/amm.koulu, n=544</c:v>
                </c:pt>
                <c:pt idx="14">
                  <c:v>Ylioppilas/opisto, n=502</c:v>
                </c:pt>
                <c:pt idx="15">
                  <c:v>Ammattikorkeakoulu, n=408</c:v>
                </c:pt>
                <c:pt idx="16">
                  <c:v>Yliop./ korkeakoulu, n=486</c:v>
                </c:pt>
              </c:strCache>
            </c:strRef>
          </c:cat>
          <c:val>
            <c:numRef>
              <c:f>Taul1!$B$2:$R$2</c:f>
              <c:numCache>
                <c:formatCode>General</c:formatCode>
                <c:ptCount val="17"/>
                <c:pt idx="0">
                  <c:v>31</c:v>
                </c:pt>
                <c:pt idx="2">
                  <c:v>26</c:v>
                </c:pt>
                <c:pt idx="3">
                  <c:v>36</c:v>
                </c:pt>
                <c:pt idx="5">
                  <c:v>18</c:v>
                </c:pt>
                <c:pt idx="6">
                  <c:v>27</c:v>
                </c:pt>
                <c:pt idx="7">
                  <c:v>28</c:v>
                </c:pt>
                <c:pt idx="8">
                  <c:v>27</c:v>
                </c:pt>
                <c:pt idx="9">
                  <c:v>31</c:v>
                </c:pt>
                <c:pt idx="10">
                  <c:v>44</c:v>
                </c:pt>
                <c:pt idx="12">
                  <c:v>28</c:v>
                </c:pt>
                <c:pt idx="13">
                  <c:v>25</c:v>
                </c:pt>
                <c:pt idx="14">
                  <c:v>25</c:v>
                </c:pt>
                <c:pt idx="15">
                  <c:v>33</c:v>
                </c:pt>
                <c:pt idx="16">
                  <c:v>43</c:v>
                </c:pt>
              </c:numCache>
            </c:numRef>
          </c:val>
        </c:ser>
        <c:dLbls>
          <c:showLegendKey val="0"/>
          <c:showVal val="0"/>
          <c:showCatName val="0"/>
          <c:showSerName val="0"/>
          <c:showPercent val="0"/>
          <c:showBubbleSize val="0"/>
        </c:dLbls>
        <c:gapWidth val="80"/>
        <c:axId val="50228608"/>
        <c:axId val="50238592"/>
      </c:barChart>
      <c:catAx>
        <c:axId val="50228608"/>
        <c:scaling>
          <c:orientation val="maxMin"/>
        </c:scaling>
        <c:delete val="0"/>
        <c:axPos val="l"/>
        <c:numFmt formatCode="General" sourceLinked="1"/>
        <c:majorTickMark val="out"/>
        <c:minorTickMark val="none"/>
        <c:tickLblPos val="low"/>
        <c:txPr>
          <a:bodyPr/>
          <a:lstStyle/>
          <a:p>
            <a:pPr>
              <a:defRPr sz="1000"/>
            </a:pPr>
            <a:endParaRPr lang="fi-FI"/>
          </a:p>
        </c:txPr>
        <c:crossAx val="50238592"/>
        <c:crossesAt val="0"/>
        <c:auto val="1"/>
        <c:lblAlgn val="ctr"/>
        <c:lblOffset val="100"/>
        <c:noMultiLvlLbl val="0"/>
      </c:catAx>
      <c:valAx>
        <c:axId val="50238592"/>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79"/>
              <c:y val="0.72193830315150165"/>
            </c:manualLayout>
          </c:layout>
          <c:overlay val="0"/>
        </c:title>
        <c:numFmt formatCode="General" sourceLinked="1"/>
        <c:majorTickMark val="none"/>
        <c:minorTickMark val="none"/>
        <c:tickLblPos val="high"/>
        <c:spPr>
          <a:ln>
            <a:noFill/>
          </a:ln>
        </c:spPr>
        <c:crossAx val="50228608"/>
        <c:crossesAt val="1"/>
        <c:crossBetween val="between"/>
        <c:majorUnit val="20"/>
        <c:minorUnit val="20"/>
      </c:valAx>
      <c:spPr>
        <a:ln>
          <a:noFill/>
        </a:ln>
      </c:spPr>
    </c:plotArea>
    <c:legend>
      <c:legendPos val="r"/>
      <c:layout>
        <c:manualLayout>
          <c:xMode val="edge"/>
          <c:yMode val="edge"/>
          <c:x val="0.37885702721597453"/>
          <c:y val="0.76944043254453476"/>
          <c:w val="0.10932158348971188"/>
          <c:h val="7.0564381735362738E-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657046839929976"/>
          <c:y val="5.4382290856572896E-2"/>
          <c:w val="0.46904423157903347"/>
          <c:h val="0.65225049068622065"/>
        </c:manualLayout>
      </c:layout>
      <c:barChart>
        <c:barDir val="bar"/>
        <c:grouping val="clustered"/>
        <c:varyColors val="0"/>
        <c:ser>
          <c:idx val="0"/>
          <c:order val="0"/>
          <c:tx>
            <c:strRef>
              <c:f>Taul1!$A$2</c:f>
              <c:strCache>
                <c:ptCount val="1"/>
                <c:pt idx="0">
                  <c:v>Kyllä</c:v>
                </c:pt>
              </c:strCache>
            </c:strRef>
          </c:tx>
          <c:spPr>
            <a:solidFill>
              <a:srgbClr val="395AA8"/>
            </a:solidFill>
          </c:spPr>
          <c:invertIfNegative val="0"/>
          <c:dLbls>
            <c:showLegendKey val="0"/>
            <c:showVal val="1"/>
            <c:showCatName val="0"/>
            <c:showSerName val="0"/>
            <c:showPercent val="0"/>
            <c:showBubbleSize val="0"/>
            <c:showLeaderLines val="0"/>
          </c:dLbls>
          <c:cat>
            <c:strRef>
              <c:f>Taul1!$B$1:$T$1</c:f>
              <c:strCache>
                <c:ptCount val="19"/>
                <c:pt idx="0">
                  <c:v>AMMATTIRYHMÄ</c:v>
                </c:pt>
                <c:pt idx="1">
                  <c:v>Joht.as/ yritt./ yl.thlö, n=388</c:v>
                </c:pt>
                <c:pt idx="2">
                  <c:v>Al.thlö/ työväestö, n=640</c:v>
                </c:pt>
                <c:pt idx="3">
                  <c:v>Eläkeläinen, n=579</c:v>
                </c:pt>
                <c:pt idx="4">
                  <c:v>Muut, n=393</c:v>
                </c:pt>
                <c:pt idx="5">
                  <c:v>TALOUDEN TULOT</c:v>
                </c:pt>
                <c:pt idx="6">
                  <c:v>Alle 30.001€, n=488</c:v>
                </c:pt>
                <c:pt idx="7">
                  <c:v>30.001- 50.000€, n=424</c:v>
                </c:pt>
                <c:pt idx="8">
                  <c:v>50.001- 70.000€, n=352</c:v>
                </c:pt>
                <c:pt idx="9">
                  <c:v>70.001+ €, n=359</c:v>
                </c:pt>
                <c:pt idx="10">
                  <c:v>ASUINPAIKKAKUNTA</c:v>
                </c:pt>
                <c:pt idx="11">
                  <c:v>PK-seutu, n=406</c:v>
                </c:pt>
                <c:pt idx="12">
                  <c:v>Yli 50000as. kaupunki, n=622</c:v>
                </c:pt>
                <c:pt idx="13">
                  <c:v>Alle 50000as. kaupunki, n=532</c:v>
                </c:pt>
                <c:pt idx="14">
                  <c:v>Kunta, n=440</c:v>
                </c:pt>
                <c:pt idx="15">
                  <c:v>PÄÄASIALLINEN PANKKI</c:v>
                </c:pt>
                <c:pt idx="16">
                  <c:v>Nordea, n=622</c:v>
                </c:pt>
                <c:pt idx="17">
                  <c:v>OP-Pohjola ryhmän pankki, n=731</c:v>
                </c:pt>
                <c:pt idx="18">
                  <c:v>Danske Bank, n=190</c:v>
                </c:pt>
              </c:strCache>
            </c:strRef>
          </c:cat>
          <c:val>
            <c:numRef>
              <c:f>Taul1!$B$2:$T$2</c:f>
              <c:numCache>
                <c:formatCode>General</c:formatCode>
                <c:ptCount val="19"/>
                <c:pt idx="1">
                  <c:v>41</c:v>
                </c:pt>
                <c:pt idx="2">
                  <c:v>25</c:v>
                </c:pt>
                <c:pt idx="3">
                  <c:v>38</c:v>
                </c:pt>
                <c:pt idx="4">
                  <c:v>19</c:v>
                </c:pt>
                <c:pt idx="6">
                  <c:v>23</c:v>
                </c:pt>
                <c:pt idx="7">
                  <c:v>31</c:v>
                </c:pt>
                <c:pt idx="8">
                  <c:v>42</c:v>
                </c:pt>
                <c:pt idx="9">
                  <c:v>42</c:v>
                </c:pt>
                <c:pt idx="11">
                  <c:v>36</c:v>
                </c:pt>
                <c:pt idx="12">
                  <c:v>30</c:v>
                </c:pt>
                <c:pt idx="13">
                  <c:v>30</c:v>
                </c:pt>
                <c:pt idx="14">
                  <c:v>30</c:v>
                </c:pt>
                <c:pt idx="16">
                  <c:v>33</c:v>
                </c:pt>
                <c:pt idx="17">
                  <c:v>29</c:v>
                </c:pt>
                <c:pt idx="18">
                  <c:v>39</c:v>
                </c:pt>
              </c:numCache>
            </c:numRef>
          </c:val>
        </c:ser>
        <c:dLbls>
          <c:showLegendKey val="0"/>
          <c:showVal val="0"/>
          <c:showCatName val="0"/>
          <c:showSerName val="0"/>
          <c:showPercent val="0"/>
          <c:showBubbleSize val="0"/>
        </c:dLbls>
        <c:gapWidth val="80"/>
        <c:axId val="50533888"/>
        <c:axId val="50535424"/>
      </c:barChart>
      <c:catAx>
        <c:axId val="50533888"/>
        <c:scaling>
          <c:orientation val="maxMin"/>
        </c:scaling>
        <c:delete val="0"/>
        <c:axPos val="l"/>
        <c:numFmt formatCode="General" sourceLinked="1"/>
        <c:majorTickMark val="out"/>
        <c:minorTickMark val="none"/>
        <c:tickLblPos val="low"/>
        <c:txPr>
          <a:bodyPr/>
          <a:lstStyle/>
          <a:p>
            <a:pPr>
              <a:defRPr sz="1000"/>
            </a:pPr>
            <a:endParaRPr lang="fi-FI"/>
          </a:p>
        </c:txPr>
        <c:crossAx val="50535424"/>
        <c:crossesAt val="0"/>
        <c:auto val="1"/>
        <c:lblAlgn val="ctr"/>
        <c:lblOffset val="100"/>
        <c:noMultiLvlLbl val="0"/>
      </c:catAx>
      <c:valAx>
        <c:axId val="50535424"/>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79"/>
              <c:y val="0.72193830315150165"/>
            </c:manualLayout>
          </c:layout>
          <c:overlay val="0"/>
        </c:title>
        <c:numFmt formatCode="General" sourceLinked="1"/>
        <c:majorTickMark val="none"/>
        <c:minorTickMark val="none"/>
        <c:tickLblPos val="high"/>
        <c:spPr>
          <a:ln>
            <a:noFill/>
          </a:ln>
        </c:spPr>
        <c:crossAx val="50533888"/>
        <c:crossesAt val="1"/>
        <c:crossBetween val="between"/>
        <c:majorUnit val="20"/>
        <c:minorUnit val="20"/>
      </c:valAx>
      <c:spPr>
        <a:ln>
          <a:noFill/>
        </a:ln>
      </c:spPr>
    </c:plotArea>
    <c:legend>
      <c:legendPos val="r"/>
      <c:layout>
        <c:manualLayout>
          <c:xMode val="edge"/>
          <c:yMode val="edge"/>
          <c:x val="0.37885702721597453"/>
          <c:y val="0.76944043254453476"/>
          <c:w val="0.10932158348971188"/>
          <c:h val="7.0564381735362738E-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87"/>
          <c:y val="5.4382290856572868E-2"/>
          <c:w val="0.51577382955335715"/>
          <c:h val="0.65225049068622065"/>
        </c:manualLayout>
      </c:layout>
      <c:barChart>
        <c:barDir val="bar"/>
        <c:grouping val="clustered"/>
        <c:varyColors val="0"/>
        <c:ser>
          <c:idx val="0"/>
          <c:order val="0"/>
          <c:spPr>
            <a:solidFill>
              <a:srgbClr val="395AA8"/>
            </a:solidFill>
          </c:spPr>
          <c:invertIfNegative val="0"/>
          <c:dLbls>
            <c:showLegendKey val="0"/>
            <c:showVal val="1"/>
            <c:showCatName val="0"/>
            <c:showSerName val="0"/>
            <c:showPercent val="0"/>
            <c:showBubbleSize val="0"/>
            <c:showLeaderLines val="0"/>
          </c:dLbls>
          <c:cat>
            <c:strRef>
              <c:f>Taul1!$B$1:$D$1</c:f>
              <c:strCache>
                <c:ptCount val="3"/>
                <c:pt idx="0">
                  <c:v>Säästän säännöllisesti rahastoihin</c:v>
                </c:pt>
                <c:pt idx="1">
                  <c:v>Teen kertasijoituksia rahastoihin</c:v>
                </c:pt>
                <c:pt idx="2">
                  <c:v>Säästän rahastoihin säännöllisesti sekä teen myös kertasijoituksia rahastoihin</c:v>
                </c:pt>
              </c:strCache>
            </c:strRef>
          </c:cat>
          <c:val>
            <c:numRef>
              <c:f>Taul1!$B$2:$D$2</c:f>
              <c:numCache>
                <c:formatCode>General</c:formatCode>
                <c:ptCount val="3"/>
                <c:pt idx="0">
                  <c:v>56</c:v>
                </c:pt>
                <c:pt idx="1">
                  <c:v>38</c:v>
                </c:pt>
                <c:pt idx="2">
                  <c:v>6</c:v>
                </c:pt>
              </c:numCache>
            </c:numRef>
          </c:val>
        </c:ser>
        <c:dLbls>
          <c:showLegendKey val="0"/>
          <c:showVal val="0"/>
          <c:showCatName val="0"/>
          <c:showSerName val="0"/>
          <c:showPercent val="0"/>
          <c:showBubbleSize val="0"/>
        </c:dLbls>
        <c:gapWidth val="80"/>
        <c:axId val="50477312"/>
        <c:axId val="50487296"/>
      </c:barChart>
      <c:catAx>
        <c:axId val="50477312"/>
        <c:scaling>
          <c:orientation val="maxMin"/>
        </c:scaling>
        <c:delete val="0"/>
        <c:axPos val="l"/>
        <c:numFmt formatCode="General" sourceLinked="1"/>
        <c:majorTickMark val="out"/>
        <c:minorTickMark val="none"/>
        <c:tickLblPos val="low"/>
        <c:txPr>
          <a:bodyPr/>
          <a:lstStyle/>
          <a:p>
            <a:pPr>
              <a:defRPr sz="1400"/>
            </a:pPr>
            <a:endParaRPr lang="fi-FI"/>
          </a:p>
        </c:txPr>
        <c:crossAx val="50487296"/>
        <c:crossesAt val="0"/>
        <c:auto val="1"/>
        <c:lblAlgn val="ctr"/>
        <c:lblOffset val="100"/>
        <c:noMultiLvlLbl val="0"/>
      </c:catAx>
      <c:valAx>
        <c:axId val="50487296"/>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68"/>
              <c:y val="0.72193830315150165"/>
            </c:manualLayout>
          </c:layout>
          <c:overlay val="0"/>
        </c:title>
        <c:numFmt formatCode="General" sourceLinked="1"/>
        <c:majorTickMark val="none"/>
        <c:minorTickMark val="none"/>
        <c:tickLblPos val="high"/>
        <c:spPr>
          <a:ln>
            <a:noFill/>
          </a:ln>
        </c:spPr>
        <c:crossAx val="50477312"/>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39112288848509319"/>
          <c:y val="5.4382290856572819E-2"/>
          <c:w val="0.50580231958184718"/>
          <c:h val="0.77218160945080172"/>
        </c:manualLayout>
      </c:layout>
      <c:barChart>
        <c:barDir val="bar"/>
        <c:grouping val="clustered"/>
        <c:varyColors val="0"/>
        <c:ser>
          <c:idx val="0"/>
          <c:order val="0"/>
          <c:tx>
            <c:strRef>
              <c:f>Taul1!$A$2</c:f>
              <c:strCache>
                <c:ptCount val="1"/>
              </c:strCache>
            </c:strRef>
          </c:tx>
          <c:spPr>
            <a:solidFill>
              <a:srgbClr val="395AA8"/>
            </a:solidFill>
          </c:spPr>
          <c:invertIfNegative val="0"/>
          <c:dLbls>
            <c:showLegendKey val="0"/>
            <c:showVal val="1"/>
            <c:showCatName val="0"/>
            <c:showSerName val="0"/>
            <c:showPercent val="0"/>
            <c:showBubbleSize val="0"/>
            <c:showLeaderLines val="0"/>
          </c:dLbls>
          <c:cat>
            <c:strRef>
              <c:f>Taul1!$B$1:$O$1</c:f>
              <c:strCache>
                <c:ptCount val="14"/>
                <c:pt idx="0">
                  <c:v>Käyttelytilillä (esim. palkka-, eläke- tms. tili)</c:v>
                </c:pt>
                <c:pt idx="1">
                  <c:v>Säästö- tai sijoitus- tai muulla pankkitilillä</c:v>
                </c:pt>
                <c:pt idx="2">
                  <c:v>Omassa asunnossa</c:v>
                </c:pt>
                <c:pt idx="3">
                  <c:v>Pörssiosakkeissa</c:v>
                </c:pt>
                <c:pt idx="4">
                  <c:v>Säästö- ja sijoitusvakuutuksissa</c:v>
                </c:pt>
                <c:pt idx="5">
                  <c:v>Vapaaehtoisissa yksilöllisissä eläkevakuutuksissa</c:v>
                </c:pt>
                <c:pt idx="6">
                  <c:v>Loma-asunnossa</c:v>
                </c:pt>
                <c:pt idx="7">
                  <c:v>Maa- ja metsäomaisuudessa</c:v>
                </c:pt>
                <c:pt idx="8">
                  <c:v>Sijoitusasunnon muodossa</c:v>
                </c:pt>
                <c:pt idx="9">
                  <c:v>Muissa arvopapereissa</c:v>
                </c:pt>
                <c:pt idx="10">
                  <c:v>Joukkovelkakirjalainoissa ja indeksilainoissa</c:v>
                </c:pt>
                <c:pt idx="11">
                  <c:v>Pitkäaikaisissa eläkesäästämisen tuotteissa</c:v>
                </c:pt>
                <c:pt idx="12">
                  <c:v>Jossain muussa muodossa</c:v>
                </c:pt>
                <c:pt idx="13">
                  <c:v>Ei erityistä kohdetta</c:v>
                </c:pt>
              </c:strCache>
            </c:strRef>
          </c:cat>
          <c:val>
            <c:numRef>
              <c:f>Taul1!$B$2:$O$2</c:f>
              <c:numCache>
                <c:formatCode>General</c:formatCode>
                <c:ptCount val="14"/>
                <c:pt idx="0">
                  <c:v>63</c:v>
                </c:pt>
                <c:pt idx="1">
                  <c:v>59</c:v>
                </c:pt>
                <c:pt idx="2">
                  <c:v>53</c:v>
                </c:pt>
                <c:pt idx="3">
                  <c:v>38</c:v>
                </c:pt>
                <c:pt idx="4">
                  <c:v>27</c:v>
                </c:pt>
                <c:pt idx="5">
                  <c:v>24</c:v>
                </c:pt>
                <c:pt idx="6">
                  <c:v>19</c:v>
                </c:pt>
                <c:pt idx="7">
                  <c:v>15</c:v>
                </c:pt>
                <c:pt idx="8">
                  <c:v>13</c:v>
                </c:pt>
                <c:pt idx="9">
                  <c:v>12</c:v>
                </c:pt>
                <c:pt idx="10">
                  <c:v>9</c:v>
                </c:pt>
                <c:pt idx="11">
                  <c:v>3</c:v>
                </c:pt>
                <c:pt idx="12">
                  <c:v>2</c:v>
                </c:pt>
                <c:pt idx="13">
                  <c:v>4</c:v>
                </c:pt>
              </c:numCache>
            </c:numRef>
          </c:val>
        </c:ser>
        <c:dLbls>
          <c:showLegendKey val="0"/>
          <c:showVal val="0"/>
          <c:showCatName val="0"/>
          <c:showSerName val="0"/>
          <c:showPercent val="0"/>
          <c:showBubbleSize val="0"/>
        </c:dLbls>
        <c:gapWidth val="80"/>
        <c:axId val="50519424"/>
        <c:axId val="50680960"/>
      </c:barChart>
      <c:catAx>
        <c:axId val="50519424"/>
        <c:scaling>
          <c:orientation val="maxMin"/>
        </c:scaling>
        <c:delete val="0"/>
        <c:axPos val="l"/>
        <c:numFmt formatCode="General" sourceLinked="1"/>
        <c:majorTickMark val="out"/>
        <c:minorTickMark val="none"/>
        <c:tickLblPos val="low"/>
        <c:txPr>
          <a:bodyPr/>
          <a:lstStyle/>
          <a:p>
            <a:pPr>
              <a:defRPr sz="1200"/>
            </a:pPr>
            <a:endParaRPr lang="fi-FI"/>
          </a:p>
        </c:txPr>
        <c:crossAx val="50680960"/>
        <c:crossesAt val="0"/>
        <c:auto val="1"/>
        <c:lblAlgn val="ctr"/>
        <c:lblOffset val="100"/>
        <c:noMultiLvlLbl val="0"/>
      </c:catAx>
      <c:valAx>
        <c:axId val="50680960"/>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91669852165915167"/>
              <c:y val="0.81129874458393514"/>
            </c:manualLayout>
          </c:layout>
          <c:overlay val="0"/>
        </c:title>
        <c:numFmt formatCode="General" sourceLinked="1"/>
        <c:majorTickMark val="none"/>
        <c:minorTickMark val="none"/>
        <c:tickLblPos val="high"/>
        <c:spPr>
          <a:ln>
            <a:noFill/>
          </a:ln>
        </c:spPr>
        <c:crossAx val="50519424"/>
        <c:crossesAt val="1"/>
        <c:crossBetween val="between"/>
        <c:majorUnit val="20"/>
        <c:minorUnit val="20"/>
      </c:valAx>
      <c:spPr>
        <a:ln>
          <a:noFill/>
        </a:ln>
      </c:spPr>
    </c:plotArea>
    <c:plotVisOnly val="1"/>
    <c:dispBlanksAs val="gap"/>
    <c:showDLblsOverMax val="0"/>
  </c:chart>
  <c:txPr>
    <a:bodyPr/>
    <a:lstStyle/>
    <a:p>
      <a:pPr>
        <a:defRPr sz="1100" b="1"/>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268984005204478"/>
          <c:y val="9.9062511572788212E-2"/>
          <c:w val="0.51577382955335715"/>
          <c:h val="0.65225049068622065"/>
        </c:manualLayout>
      </c:layout>
      <c:barChart>
        <c:barDir val="bar"/>
        <c:grouping val="clustered"/>
        <c:varyColors val="0"/>
        <c:ser>
          <c:idx val="0"/>
          <c:order val="0"/>
          <c:tx>
            <c:strRef>
              <c:f>Taul1!$A$2</c:f>
              <c:strCache>
                <c:ptCount val="1"/>
                <c:pt idx="0">
                  <c:v>2015, n=621</c:v>
                </c:pt>
              </c:strCache>
            </c:strRef>
          </c:tx>
          <c:spPr>
            <a:solidFill>
              <a:srgbClr val="395AA8"/>
            </a:solidFill>
          </c:spPr>
          <c:invertIfNegative val="0"/>
          <c:dLbls>
            <c:showLegendKey val="0"/>
            <c:showVal val="1"/>
            <c:showCatName val="0"/>
            <c:showSerName val="0"/>
            <c:showPercent val="0"/>
            <c:showBubbleSize val="0"/>
            <c:showLeaderLines val="0"/>
          </c:dLbls>
          <c:cat>
            <c:strRef>
              <c:f>Taul1!$B$1:$G$1</c:f>
              <c:strCache>
                <c:ptCount val="6"/>
                <c:pt idx="0">
                  <c:v>Säästö- tai sijoitus- tai muulla pankkitilillä</c:v>
                </c:pt>
                <c:pt idx="1">
                  <c:v>Pörssiosakkeissa</c:v>
                </c:pt>
                <c:pt idx="2">
                  <c:v>Säästö- ja sijoitusvakuutuksissa*</c:v>
                </c:pt>
                <c:pt idx="3">
                  <c:v>Vapaaehtoisissa yksilöllisissä eläkevakuutuksissa</c:v>
                </c:pt>
                <c:pt idx="4">
                  <c:v>Joukkovelkakirjalainoissa ja indeksilainoissa**</c:v>
                </c:pt>
                <c:pt idx="5">
                  <c:v>Ei erityistä kohdetta</c:v>
                </c:pt>
              </c:strCache>
            </c:strRef>
          </c:cat>
          <c:val>
            <c:numRef>
              <c:f>Taul1!$B$2:$G$2</c:f>
              <c:numCache>
                <c:formatCode>General</c:formatCode>
                <c:ptCount val="6"/>
                <c:pt idx="0">
                  <c:v>59</c:v>
                </c:pt>
                <c:pt idx="1">
                  <c:v>38</c:v>
                </c:pt>
                <c:pt idx="2">
                  <c:v>27</c:v>
                </c:pt>
                <c:pt idx="3">
                  <c:v>24</c:v>
                </c:pt>
                <c:pt idx="4">
                  <c:v>9</c:v>
                </c:pt>
                <c:pt idx="5">
                  <c:v>4</c:v>
                </c:pt>
              </c:numCache>
            </c:numRef>
          </c:val>
        </c:ser>
        <c:ser>
          <c:idx val="1"/>
          <c:order val="1"/>
          <c:tx>
            <c:strRef>
              <c:f>Taul1!$A$3</c:f>
              <c:strCache>
                <c:ptCount val="1"/>
                <c:pt idx="0">
                  <c:v>2010, n=423</c:v>
                </c:pt>
              </c:strCache>
            </c:strRef>
          </c:tx>
          <c:spPr>
            <a:solidFill>
              <a:srgbClr val="8DCED2"/>
            </a:solidFill>
          </c:spPr>
          <c:invertIfNegative val="0"/>
          <c:dLbls>
            <c:showLegendKey val="0"/>
            <c:showVal val="1"/>
            <c:showCatName val="0"/>
            <c:showSerName val="0"/>
            <c:showPercent val="0"/>
            <c:showBubbleSize val="0"/>
            <c:showLeaderLines val="0"/>
          </c:dLbls>
          <c:cat>
            <c:strRef>
              <c:f>Taul1!$B$1:$G$1</c:f>
              <c:strCache>
                <c:ptCount val="6"/>
                <c:pt idx="0">
                  <c:v>Säästö- tai sijoitus- tai muulla pankkitilillä</c:v>
                </c:pt>
                <c:pt idx="1">
                  <c:v>Pörssiosakkeissa</c:v>
                </c:pt>
                <c:pt idx="2">
                  <c:v>Säästö- ja sijoitusvakuutuksissa*</c:v>
                </c:pt>
                <c:pt idx="3">
                  <c:v>Vapaaehtoisissa yksilöllisissä eläkevakuutuksissa</c:v>
                </c:pt>
                <c:pt idx="4">
                  <c:v>Joukkovelkakirjalainoissa ja indeksilainoissa**</c:v>
                </c:pt>
                <c:pt idx="5">
                  <c:v>Ei erityistä kohdetta</c:v>
                </c:pt>
              </c:strCache>
            </c:strRef>
          </c:cat>
          <c:val>
            <c:numRef>
              <c:f>Taul1!$B$3:$G$3</c:f>
              <c:numCache>
                <c:formatCode>General</c:formatCode>
                <c:ptCount val="6"/>
                <c:pt idx="0">
                  <c:v>74</c:v>
                </c:pt>
                <c:pt idx="1">
                  <c:v>34</c:v>
                </c:pt>
                <c:pt idx="2">
                  <c:v>24</c:v>
                </c:pt>
                <c:pt idx="3">
                  <c:v>33</c:v>
                </c:pt>
                <c:pt idx="4">
                  <c:v>8</c:v>
                </c:pt>
                <c:pt idx="5">
                  <c:v>2</c:v>
                </c:pt>
              </c:numCache>
            </c:numRef>
          </c:val>
        </c:ser>
        <c:dLbls>
          <c:showLegendKey val="0"/>
          <c:showVal val="0"/>
          <c:showCatName val="0"/>
          <c:showSerName val="0"/>
          <c:showPercent val="0"/>
          <c:showBubbleSize val="0"/>
        </c:dLbls>
        <c:gapWidth val="80"/>
        <c:axId val="49305472"/>
        <c:axId val="49321472"/>
      </c:barChart>
      <c:catAx>
        <c:axId val="49305472"/>
        <c:scaling>
          <c:orientation val="maxMin"/>
        </c:scaling>
        <c:delete val="0"/>
        <c:axPos val="l"/>
        <c:numFmt formatCode="General" sourceLinked="1"/>
        <c:majorTickMark val="out"/>
        <c:minorTickMark val="none"/>
        <c:tickLblPos val="low"/>
        <c:crossAx val="49321472"/>
        <c:crossesAt val="0"/>
        <c:auto val="1"/>
        <c:lblAlgn val="ctr"/>
        <c:lblOffset val="100"/>
        <c:noMultiLvlLbl val="0"/>
      </c:catAx>
      <c:valAx>
        <c:axId val="49321472"/>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966148462212035"/>
              <c:y val="0.72193830315150165"/>
            </c:manualLayout>
          </c:layout>
          <c:overlay val="0"/>
        </c:title>
        <c:numFmt formatCode="General" sourceLinked="1"/>
        <c:majorTickMark val="none"/>
        <c:minorTickMark val="none"/>
        <c:tickLblPos val="high"/>
        <c:spPr>
          <a:ln>
            <a:noFill/>
          </a:ln>
        </c:spPr>
        <c:crossAx val="49305472"/>
        <c:crossesAt val="1"/>
        <c:crossBetween val="between"/>
        <c:majorUnit val="20"/>
        <c:minorUnit val="20"/>
      </c:valAx>
      <c:spPr>
        <a:ln>
          <a:noFill/>
        </a:ln>
      </c:spPr>
    </c:plotArea>
    <c:legend>
      <c:legendPos val="b"/>
      <c:layout>
        <c:manualLayout>
          <c:xMode val="edge"/>
          <c:yMode val="edge"/>
          <c:x val="0.33915808600848002"/>
          <c:y val="0.83185294226567463"/>
          <c:w val="0.28607129237050527"/>
          <c:h val="4.8215938969744097E-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33984083720304847"/>
          <c:y val="5.4382290856572819E-2"/>
          <c:w val="0.53144334522287273"/>
          <c:h val="0.72514979817057368"/>
        </c:manualLayout>
      </c:layout>
      <c:barChart>
        <c:barDir val="bar"/>
        <c:grouping val="clustered"/>
        <c:varyColors val="0"/>
        <c:ser>
          <c:idx val="0"/>
          <c:order val="0"/>
          <c:tx>
            <c:strRef>
              <c:f>Taul1!$A$2</c:f>
              <c:strCache>
                <c:ptCount val="1"/>
              </c:strCache>
            </c:strRef>
          </c:tx>
          <c:spPr>
            <a:solidFill>
              <a:srgbClr val="395AA8"/>
            </a:solidFill>
          </c:spPr>
          <c:invertIfNegative val="0"/>
          <c:dLbls>
            <c:showLegendKey val="0"/>
            <c:showVal val="1"/>
            <c:showCatName val="0"/>
            <c:showSerName val="0"/>
            <c:showPercent val="0"/>
            <c:showBubbleSize val="0"/>
            <c:showLeaderLines val="0"/>
          </c:dLbls>
          <c:cat>
            <c:strRef>
              <c:f>Taul1!$B$1:$H$1</c:f>
              <c:strCache>
                <c:ptCount val="7"/>
                <c:pt idx="0">
                  <c:v>Yhdistelmärahastoja</c:v>
                </c:pt>
                <c:pt idx="1">
                  <c:v>Osakerahastoja</c:v>
                </c:pt>
                <c:pt idx="2">
                  <c:v>Pitkän koron rahastoja</c:v>
                </c:pt>
                <c:pt idx="3">
                  <c:v>Lyhyen koron rahastoja</c:v>
                </c:pt>
                <c:pt idx="4">
                  <c:v>Kiinteistö- ja asuntorahastoja</c:v>
                </c:pt>
                <c:pt idx="5">
                  <c:v>Muut rahastot, kuten esimerkiksi raaka-aine-, hedge-, ym. rahastot</c:v>
                </c:pt>
                <c:pt idx="6">
                  <c:v>En osaa sanoa</c:v>
                </c:pt>
              </c:strCache>
            </c:strRef>
          </c:cat>
          <c:val>
            <c:numRef>
              <c:f>Taul1!$B$2:$H$2</c:f>
              <c:numCache>
                <c:formatCode>General</c:formatCode>
                <c:ptCount val="7"/>
                <c:pt idx="0">
                  <c:v>66</c:v>
                </c:pt>
                <c:pt idx="1">
                  <c:v>38</c:v>
                </c:pt>
                <c:pt idx="2">
                  <c:v>16</c:v>
                </c:pt>
                <c:pt idx="3">
                  <c:v>8</c:v>
                </c:pt>
                <c:pt idx="4">
                  <c:v>5</c:v>
                </c:pt>
                <c:pt idx="5">
                  <c:v>5</c:v>
                </c:pt>
                <c:pt idx="6">
                  <c:v>11</c:v>
                </c:pt>
              </c:numCache>
            </c:numRef>
          </c:val>
        </c:ser>
        <c:dLbls>
          <c:showLegendKey val="0"/>
          <c:showVal val="0"/>
          <c:showCatName val="0"/>
          <c:showSerName val="0"/>
          <c:showPercent val="0"/>
          <c:showBubbleSize val="0"/>
        </c:dLbls>
        <c:gapWidth val="80"/>
        <c:axId val="58374016"/>
        <c:axId val="58375552"/>
      </c:barChart>
      <c:catAx>
        <c:axId val="58374016"/>
        <c:scaling>
          <c:orientation val="maxMin"/>
        </c:scaling>
        <c:delete val="0"/>
        <c:axPos val="l"/>
        <c:numFmt formatCode="General" sourceLinked="1"/>
        <c:majorTickMark val="out"/>
        <c:minorTickMark val="none"/>
        <c:tickLblPos val="low"/>
        <c:crossAx val="58375552"/>
        <c:crossesAt val="0"/>
        <c:auto val="1"/>
        <c:lblAlgn val="ctr"/>
        <c:lblOffset val="100"/>
        <c:noMultiLvlLbl val="0"/>
      </c:catAx>
      <c:valAx>
        <c:axId val="58375552"/>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8251048747111749"/>
              <c:y val="0.75015738991963854"/>
            </c:manualLayout>
          </c:layout>
          <c:overlay val="0"/>
        </c:title>
        <c:numFmt formatCode="General" sourceLinked="1"/>
        <c:majorTickMark val="none"/>
        <c:minorTickMark val="none"/>
        <c:tickLblPos val="high"/>
        <c:spPr>
          <a:ln>
            <a:noFill/>
          </a:ln>
        </c:spPr>
        <c:crossAx val="58374016"/>
        <c:crossesAt val="1"/>
        <c:crossBetween val="between"/>
        <c:majorUnit val="20"/>
        <c:minorUnit val="20"/>
      </c:valAx>
      <c:spPr>
        <a:ln>
          <a:noFill/>
        </a:ln>
      </c:spPr>
    </c:plotArea>
    <c:plotVisOnly val="1"/>
    <c:dispBlanksAs val="gap"/>
    <c:showDLblsOverMax val="0"/>
  </c:chart>
  <c:txPr>
    <a:bodyPr/>
    <a:lstStyle/>
    <a:p>
      <a:pPr>
        <a:defRPr sz="1200" b="1"/>
      </a:pPr>
      <a:endParaRPr lang="fi-FI"/>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984083720304192"/>
          <c:y val="0.12022682664889087"/>
          <c:w val="0.51577382955335715"/>
          <c:h val="0.65225049068622065"/>
        </c:manualLayout>
      </c:layout>
      <c:barChart>
        <c:barDir val="bar"/>
        <c:grouping val="clustered"/>
        <c:varyColors val="0"/>
        <c:ser>
          <c:idx val="0"/>
          <c:order val="0"/>
          <c:tx>
            <c:strRef>
              <c:f>Taul1!$A$2</c:f>
              <c:strCache>
                <c:ptCount val="1"/>
                <c:pt idx="0">
                  <c:v>2015, n=621</c:v>
                </c:pt>
              </c:strCache>
            </c:strRef>
          </c:tx>
          <c:spPr>
            <a:solidFill>
              <a:srgbClr val="395AA8"/>
            </a:solidFill>
          </c:spPr>
          <c:invertIfNegative val="0"/>
          <c:dLbls>
            <c:showLegendKey val="0"/>
            <c:showVal val="1"/>
            <c:showCatName val="0"/>
            <c:showSerName val="0"/>
            <c:showPercent val="0"/>
            <c:showBubbleSize val="0"/>
            <c:showLeaderLines val="0"/>
          </c:dLbls>
          <c:cat>
            <c:strRef>
              <c:f>Taul1!$B$1:$F$1</c:f>
              <c:strCache>
                <c:ptCount val="5"/>
                <c:pt idx="0">
                  <c:v>Yhdistelmärahastoja</c:v>
                </c:pt>
                <c:pt idx="1">
                  <c:v>Osakerahastoja</c:v>
                </c:pt>
                <c:pt idx="2">
                  <c:v>Pitkän koron rahastoja</c:v>
                </c:pt>
                <c:pt idx="3">
                  <c:v>Lyhyen koron rahastoja</c:v>
                </c:pt>
                <c:pt idx="4">
                  <c:v>En osaa sanoa</c:v>
                </c:pt>
              </c:strCache>
            </c:strRef>
          </c:cat>
          <c:val>
            <c:numRef>
              <c:f>Taul1!$B$2:$F$2</c:f>
              <c:numCache>
                <c:formatCode>General</c:formatCode>
                <c:ptCount val="5"/>
                <c:pt idx="0">
                  <c:v>66</c:v>
                </c:pt>
                <c:pt idx="1">
                  <c:v>38</c:v>
                </c:pt>
                <c:pt idx="2">
                  <c:v>16</c:v>
                </c:pt>
                <c:pt idx="3">
                  <c:v>8</c:v>
                </c:pt>
                <c:pt idx="4">
                  <c:v>11</c:v>
                </c:pt>
              </c:numCache>
            </c:numRef>
          </c:val>
        </c:ser>
        <c:ser>
          <c:idx val="1"/>
          <c:order val="1"/>
          <c:tx>
            <c:strRef>
              <c:f>Taul1!$A$3</c:f>
              <c:strCache>
                <c:ptCount val="1"/>
                <c:pt idx="0">
                  <c:v>2010, n=423</c:v>
                </c:pt>
              </c:strCache>
            </c:strRef>
          </c:tx>
          <c:spPr>
            <a:solidFill>
              <a:srgbClr val="8DCED2"/>
            </a:solidFill>
          </c:spPr>
          <c:invertIfNegative val="0"/>
          <c:dLbls>
            <c:showLegendKey val="0"/>
            <c:showVal val="1"/>
            <c:showCatName val="0"/>
            <c:showSerName val="0"/>
            <c:showPercent val="0"/>
            <c:showBubbleSize val="0"/>
            <c:showLeaderLines val="0"/>
          </c:dLbls>
          <c:cat>
            <c:strRef>
              <c:f>Taul1!$B$1:$F$1</c:f>
              <c:strCache>
                <c:ptCount val="5"/>
                <c:pt idx="0">
                  <c:v>Yhdistelmärahastoja</c:v>
                </c:pt>
                <c:pt idx="1">
                  <c:v>Osakerahastoja</c:v>
                </c:pt>
                <c:pt idx="2">
                  <c:v>Pitkän koron rahastoja</c:v>
                </c:pt>
                <c:pt idx="3">
                  <c:v>Lyhyen koron rahastoja</c:v>
                </c:pt>
                <c:pt idx="4">
                  <c:v>En osaa sanoa</c:v>
                </c:pt>
              </c:strCache>
            </c:strRef>
          </c:cat>
          <c:val>
            <c:numRef>
              <c:f>Taul1!$B$3:$F$3</c:f>
              <c:numCache>
                <c:formatCode>General</c:formatCode>
                <c:ptCount val="5"/>
                <c:pt idx="0">
                  <c:v>43</c:v>
                </c:pt>
                <c:pt idx="1">
                  <c:v>32</c:v>
                </c:pt>
                <c:pt idx="2">
                  <c:v>14</c:v>
                </c:pt>
                <c:pt idx="3">
                  <c:v>11</c:v>
                </c:pt>
                <c:pt idx="4">
                  <c:v>20</c:v>
                </c:pt>
              </c:numCache>
            </c:numRef>
          </c:val>
        </c:ser>
        <c:dLbls>
          <c:showLegendKey val="0"/>
          <c:showVal val="0"/>
          <c:showCatName val="0"/>
          <c:showSerName val="0"/>
          <c:showPercent val="0"/>
          <c:showBubbleSize val="0"/>
        </c:dLbls>
        <c:gapWidth val="80"/>
        <c:axId val="125792640"/>
        <c:axId val="125794176"/>
      </c:barChart>
      <c:catAx>
        <c:axId val="125792640"/>
        <c:scaling>
          <c:orientation val="maxMin"/>
        </c:scaling>
        <c:delete val="0"/>
        <c:axPos val="l"/>
        <c:numFmt formatCode="General" sourceLinked="1"/>
        <c:majorTickMark val="out"/>
        <c:minorTickMark val="none"/>
        <c:tickLblPos val="low"/>
        <c:crossAx val="125794176"/>
        <c:crossesAt val="0"/>
        <c:auto val="1"/>
        <c:lblAlgn val="ctr"/>
        <c:lblOffset val="100"/>
        <c:noMultiLvlLbl val="0"/>
      </c:catAx>
      <c:valAx>
        <c:axId val="125794176"/>
        <c:scaling>
          <c:orientation val="minMax"/>
          <c:max val="100"/>
          <c:min val="0"/>
        </c:scaling>
        <c:delete val="0"/>
        <c:axPos val="t"/>
        <c:minorGridlines>
          <c:spPr>
            <a:ln w="9525">
              <a:prstDash val="sysDot"/>
            </a:ln>
          </c:spPr>
        </c:minorGridlines>
        <c:title>
          <c:tx>
            <c:rich>
              <a:bodyPr/>
              <a:lstStyle/>
              <a:p>
                <a:pPr>
                  <a:defRPr/>
                </a:pPr>
                <a:r>
                  <a:rPr lang="fi-FI"/>
                  <a:t>%</a:t>
                </a:r>
              </a:p>
            </c:rich>
          </c:tx>
          <c:layout>
            <c:manualLayout>
              <c:xMode val="edge"/>
              <c:yMode val="edge"/>
              <c:x val="0.87681248177311177"/>
              <c:y val="0.75721216161167282"/>
            </c:manualLayout>
          </c:layout>
          <c:overlay val="0"/>
        </c:title>
        <c:numFmt formatCode="General" sourceLinked="1"/>
        <c:majorTickMark val="none"/>
        <c:minorTickMark val="none"/>
        <c:tickLblPos val="high"/>
        <c:spPr>
          <a:ln>
            <a:noFill/>
          </a:ln>
        </c:spPr>
        <c:crossAx val="125792640"/>
        <c:crossesAt val="1"/>
        <c:crossBetween val="between"/>
        <c:majorUnit val="20"/>
        <c:minorUnit val="20"/>
      </c:valAx>
      <c:spPr>
        <a:ln>
          <a:noFill/>
        </a:ln>
      </c:spPr>
    </c:plotArea>
    <c:legend>
      <c:legendPos val="b"/>
      <c:layout>
        <c:manualLayout>
          <c:xMode val="edge"/>
          <c:yMode val="edge"/>
          <c:x val="0.33915808600847969"/>
          <c:y val="0.86947839128985671"/>
          <c:w val="0.28607129237050527"/>
          <c:h val="4.8215938969744097E-2"/>
        </c:manualLayout>
      </c:layout>
      <c:overlay val="0"/>
    </c:legend>
    <c:plotVisOnly val="1"/>
    <c:dispBlanksAs val="gap"/>
    <c:showDLblsOverMax val="0"/>
  </c:chart>
  <c:txPr>
    <a:bodyPr/>
    <a:lstStyle/>
    <a:p>
      <a:pPr>
        <a:defRPr sz="1200" b="1"/>
      </a:pPr>
      <a:endParaRPr lang="fi-FI"/>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97E875-AE85-4B4A-823A-DCCBA4107384}"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fi-FI"/>
        </a:p>
      </dgm:t>
    </dgm:pt>
    <dgm:pt modelId="{EEFF9543-DA43-4F34-862F-E3B40C46B36B}">
      <dgm:prSet phldrT="[Teksti]" custT="1"/>
      <dgm:spPr/>
      <dgm:t>
        <a:bodyPr/>
        <a:lstStyle/>
        <a:p>
          <a:r>
            <a:rPr lang="fi-FI" sz="1600" b="1" dirty="0" smtClean="0"/>
            <a:t>Rahastosijoituksia lähes joka kolmannella, määrä kasvanut viidessä vuodessa </a:t>
          </a:r>
          <a:endParaRPr lang="fi-FI" sz="1600" b="1" dirty="0"/>
        </a:p>
      </dgm:t>
    </dgm:pt>
    <dgm:pt modelId="{E06764FD-9BDB-436D-8E34-6E08C1C8FC1E}" type="parTrans" cxnId="{E8706319-433E-4183-B69D-BD5B6B3DC424}">
      <dgm:prSet/>
      <dgm:spPr/>
      <dgm:t>
        <a:bodyPr/>
        <a:lstStyle/>
        <a:p>
          <a:endParaRPr lang="fi-FI"/>
        </a:p>
      </dgm:t>
    </dgm:pt>
    <dgm:pt modelId="{296A7E94-7EEC-4E5F-BB77-F9D24D43E5C4}" type="sibTrans" cxnId="{E8706319-433E-4183-B69D-BD5B6B3DC424}">
      <dgm:prSet/>
      <dgm:spPr/>
      <dgm:t>
        <a:bodyPr/>
        <a:lstStyle/>
        <a:p>
          <a:endParaRPr lang="fi-FI"/>
        </a:p>
      </dgm:t>
    </dgm:pt>
    <dgm:pt modelId="{EC9745E2-DE0F-4846-BFE6-9B45FA5979B5}">
      <dgm:prSet phldrT="[Teksti]" custT="1"/>
      <dgm:spPr/>
      <dgm:t>
        <a:bodyPr/>
        <a:lstStyle/>
        <a:p>
          <a:r>
            <a:rPr lang="fi-FI" sz="1600" b="1" dirty="0" smtClean="0"/>
            <a:t>Rahastoihin säästetään pikemminkin säännöllisesti kuin tehdään kertasijoituksia</a:t>
          </a:r>
          <a:endParaRPr lang="fi-FI" sz="1600" b="1" dirty="0"/>
        </a:p>
      </dgm:t>
    </dgm:pt>
    <dgm:pt modelId="{B26610EF-61FC-4714-A77D-25425145C8AF}" type="parTrans" cxnId="{B94EA7FD-C9B8-4F8C-AE20-F883B92A4F0D}">
      <dgm:prSet/>
      <dgm:spPr/>
      <dgm:t>
        <a:bodyPr/>
        <a:lstStyle/>
        <a:p>
          <a:endParaRPr lang="fi-FI"/>
        </a:p>
      </dgm:t>
    </dgm:pt>
    <dgm:pt modelId="{EDEC1E5F-382C-4B5B-9AF4-9E445CADD898}" type="sibTrans" cxnId="{B94EA7FD-C9B8-4F8C-AE20-F883B92A4F0D}">
      <dgm:prSet/>
      <dgm:spPr/>
      <dgm:t>
        <a:bodyPr/>
        <a:lstStyle/>
        <a:p>
          <a:endParaRPr lang="fi-FI"/>
        </a:p>
      </dgm:t>
    </dgm:pt>
    <dgm:pt modelId="{D6EC3595-7027-433F-AE62-2DC96B7B10FB}">
      <dgm:prSet phldrT="[Teksti]" custT="1"/>
      <dgm:spPr/>
      <dgm:t>
        <a:bodyPr/>
        <a:lstStyle/>
        <a:p>
          <a:r>
            <a:rPr lang="fi-FI" sz="1600" b="1" dirty="0" smtClean="0"/>
            <a:t>Yhdistelmärahastot  ovat suosituimpia</a:t>
          </a:r>
          <a:endParaRPr lang="fi-FI" sz="1600" b="1" dirty="0"/>
        </a:p>
      </dgm:t>
    </dgm:pt>
    <dgm:pt modelId="{FDE5B0F9-EE12-4416-85F2-5CDA0095DCFC}" type="parTrans" cxnId="{093460F8-9BEA-4B9C-9DFC-96E570C1BB0E}">
      <dgm:prSet/>
      <dgm:spPr/>
      <dgm:t>
        <a:bodyPr/>
        <a:lstStyle/>
        <a:p>
          <a:endParaRPr lang="fi-FI"/>
        </a:p>
      </dgm:t>
    </dgm:pt>
    <dgm:pt modelId="{3D52730F-03FC-47FA-A800-25EBEDE10A22}" type="sibTrans" cxnId="{093460F8-9BEA-4B9C-9DFC-96E570C1BB0E}">
      <dgm:prSet/>
      <dgm:spPr/>
      <dgm:t>
        <a:bodyPr/>
        <a:lstStyle/>
        <a:p>
          <a:endParaRPr lang="fi-FI"/>
        </a:p>
      </dgm:t>
    </dgm:pt>
    <dgm:pt modelId="{42068E80-1CB5-4D6A-A1A4-14F1E69D291B}">
      <dgm:prSet phldrT="[Teksti]" custT="1"/>
      <dgm:spPr/>
      <dgm:t>
        <a:bodyPr/>
        <a:lstStyle/>
        <a:p>
          <a:r>
            <a:rPr lang="fi-FI" sz="1600" b="1" dirty="0" smtClean="0"/>
            <a:t>Rahastoihin säästämisaikeita runsaasti, yhdistelmärahastot kiinnostavat eniten</a:t>
          </a:r>
          <a:endParaRPr lang="fi-FI" sz="1600" b="1" dirty="0"/>
        </a:p>
      </dgm:t>
    </dgm:pt>
    <dgm:pt modelId="{7F69B01E-B72F-4FE7-91E1-FB0F519CEF91}" type="parTrans" cxnId="{C8596E70-3D36-485A-8FF2-AD69C3F55BDB}">
      <dgm:prSet/>
      <dgm:spPr/>
      <dgm:t>
        <a:bodyPr/>
        <a:lstStyle/>
        <a:p>
          <a:endParaRPr lang="fi-FI"/>
        </a:p>
      </dgm:t>
    </dgm:pt>
    <dgm:pt modelId="{0DEDA0AD-8884-4A9A-AF3A-886BE582A7A5}" type="sibTrans" cxnId="{C8596E70-3D36-485A-8FF2-AD69C3F55BDB}">
      <dgm:prSet/>
      <dgm:spPr/>
      <dgm:t>
        <a:bodyPr/>
        <a:lstStyle/>
        <a:p>
          <a:endParaRPr lang="fi-FI"/>
        </a:p>
      </dgm:t>
    </dgm:pt>
    <dgm:pt modelId="{340BA00E-B3A3-4346-9B78-D2D67C0ECBDB}">
      <dgm:prSet phldrT="[Teksti]" custT="1"/>
      <dgm:spPr/>
      <dgm:t>
        <a:bodyPr/>
        <a:lstStyle/>
        <a:p>
          <a:r>
            <a:rPr lang="fi-FI" sz="1600" b="1" dirty="0" smtClean="0"/>
            <a:t>Tärkeimmät motiivit rahastosäästämisessä ovat  pahaan päivään varautuminen ja tuoton tavoittelu</a:t>
          </a:r>
          <a:endParaRPr lang="fi-FI" sz="1600" b="1" dirty="0"/>
        </a:p>
      </dgm:t>
    </dgm:pt>
    <dgm:pt modelId="{36343C65-2FB0-4DAF-A910-AC0F34B76326}" type="parTrans" cxnId="{D662AE00-4CB8-4674-A2C6-850BDC8F389B}">
      <dgm:prSet/>
      <dgm:spPr/>
      <dgm:t>
        <a:bodyPr/>
        <a:lstStyle/>
        <a:p>
          <a:endParaRPr lang="fi-FI"/>
        </a:p>
      </dgm:t>
    </dgm:pt>
    <dgm:pt modelId="{8EEC7A6E-6E47-4AF3-9E0D-764F78621E8B}" type="sibTrans" cxnId="{D662AE00-4CB8-4674-A2C6-850BDC8F389B}">
      <dgm:prSet/>
      <dgm:spPr/>
      <dgm:t>
        <a:bodyPr/>
        <a:lstStyle/>
        <a:p>
          <a:endParaRPr lang="fi-FI"/>
        </a:p>
      </dgm:t>
    </dgm:pt>
    <dgm:pt modelId="{DB1F6654-8AC1-4352-9513-7BA32049AFDE}">
      <dgm:prSet phldrT="[Teksti]" custT="1"/>
      <dgm:spPr/>
      <dgm:t>
        <a:bodyPr/>
        <a:lstStyle/>
        <a:p>
          <a:r>
            <a:rPr lang="fi-FI" sz="1600" b="1" dirty="0" smtClean="0"/>
            <a:t>Rahaston valintakriteereinä  ovat rahaksi muuttamisen helppous, riskin hajauttaminen sekä tuotto suhteessa riskitasoon</a:t>
          </a:r>
          <a:endParaRPr lang="fi-FI" sz="1600" b="1" dirty="0"/>
        </a:p>
      </dgm:t>
    </dgm:pt>
    <dgm:pt modelId="{DD421248-3E37-411F-A46F-616973505C43}" type="parTrans" cxnId="{19F5DD70-D973-44F1-AF77-9E18C20B23E6}">
      <dgm:prSet/>
      <dgm:spPr/>
      <dgm:t>
        <a:bodyPr/>
        <a:lstStyle/>
        <a:p>
          <a:endParaRPr lang="fi-FI"/>
        </a:p>
      </dgm:t>
    </dgm:pt>
    <dgm:pt modelId="{3C0669A7-AB15-4368-ACEF-770A0F731364}" type="sibTrans" cxnId="{19F5DD70-D973-44F1-AF77-9E18C20B23E6}">
      <dgm:prSet/>
      <dgm:spPr/>
      <dgm:t>
        <a:bodyPr/>
        <a:lstStyle/>
        <a:p>
          <a:endParaRPr lang="fi-FI"/>
        </a:p>
      </dgm:t>
    </dgm:pt>
    <dgm:pt modelId="{E7574CF0-C36D-426E-A05E-5A5BAF2FCF4F}">
      <dgm:prSet phldrT="[Teksti]" custT="1"/>
      <dgm:spPr/>
      <dgm:t>
        <a:bodyPr/>
        <a:lstStyle/>
        <a:p>
          <a:r>
            <a:rPr lang="fi-FI" sz="1600" b="1" dirty="0" smtClean="0"/>
            <a:t>Oma pankki on  merkittävin tiedonlähde ja  sieltä saatuihin tietoihin ollaan kohtuullisen tyytyväisiä</a:t>
          </a:r>
          <a:endParaRPr lang="fi-FI" sz="1600" b="1" dirty="0"/>
        </a:p>
      </dgm:t>
    </dgm:pt>
    <dgm:pt modelId="{F559A236-1B1A-47AD-AAB4-A317FE5276A7}" type="parTrans" cxnId="{36B4B3E4-EADD-4280-82CF-E116F154B525}">
      <dgm:prSet/>
      <dgm:spPr/>
      <dgm:t>
        <a:bodyPr/>
        <a:lstStyle/>
        <a:p>
          <a:endParaRPr lang="fi-FI"/>
        </a:p>
      </dgm:t>
    </dgm:pt>
    <dgm:pt modelId="{75A149C9-5966-4697-9A38-8B202D38F715}" type="sibTrans" cxnId="{36B4B3E4-EADD-4280-82CF-E116F154B525}">
      <dgm:prSet/>
      <dgm:spPr/>
      <dgm:t>
        <a:bodyPr/>
        <a:lstStyle/>
        <a:p>
          <a:endParaRPr lang="fi-FI"/>
        </a:p>
      </dgm:t>
    </dgm:pt>
    <dgm:pt modelId="{7A62E28E-121C-45DD-9851-B423565F5323}">
      <dgm:prSet phldrT="[Teksti]" custT="1"/>
      <dgm:spPr/>
      <dgm:t>
        <a:bodyPr/>
        <a:lstStyle/>
        <a:p>
          <a:r>
            <a:rPr lang="fi-FI" sz="1600" b="1" dirty="0" smtClean="0"/>
            <a:t>Rahastojen perimistä kululajeista ja kulujen arvoista ei olla tietoisia </a:t>
          </a:r>
          <a:endParaRPr lang="fi-FI" sz="1600" b="1" dirty="0"/>
        </a:p>
      </dgm:t>
    </dgm:pt>
    <dgm:pt modelId="{919000FA-DEA9-4A47-B959-9E92813C8A00}" type="parTrans" cxnId="{CA1BAC09-788D-411D-8382-6116DCC3969A}">
      <dgm:prSet/>
      <dgm:spPr/>
      <dgm:t>
        <a:bodyPr/>
        <a:lstStyle/>
        <a:p>
          <a:endParaRPr lang="fi-FI"/>
        </a:p>
      </dgm:t>
    </dgm:pt>
    <dgm:pt modelId="{FAB63D8D-AF4C-4F41-B9F6-1484B638F464}" type="sibTrans" cxnId="{CA1BAC09-788D-411D-8382-6116DCC3969A}">
      <dgm:prSet/>
      <dgm:spPr/>
      <dgm:t>
        <a:bodyPr/>
        <a:lstStyle/>
        <a:p>
          <a:endParaRPr lang="fi-FI"/>
        </a:p>
      </dgm:t>
    </dgm:pt>
    <dgm:pt modelId="{6442D761-AEA5-42D6-A86B-739DE1DE3163}" type="pres">
      <dgm:prSet presAssocID="{CB97E875-AE85-4B4A-823A-DCCBA4107384}" presName="linear" presStyleCnt="0">
        <dgm:presLayoutVars>
          <dgm:animLvl val="lvl"/>
          <dgm:resizeHandles val="exact"/>
        </dgm:presLayoutVars>
      </dgm:prSet>
      <dgm:spPr/>
      <dgm:t>
        <a:bodyPr/>
        <a:lstStyle/>
        <a:p>
          <a:endParaRPr lang="fi-FI"/>
        </a:p>
      </dgm:t>
    </dgm:pt>
    <dgm:pt modelId="{3AC57A5E-7097-41CD-9619-E01E3FBA2E4B}" type="pres">
      <dgm:prSet presAssocID="{EEFF9543-DA43-4F34-862F-E3B40C46B36B}" presName="parentText" presStyleLbl="node1" presStyleIdx="0" presStyleCnt="8">
        <dgm:presLayoutVars>
          <dgm:chMax val="0"/>
          <dgm:bulletEnabled val="1"/>
        </dgm:presLayoutVars>
      </dgm:prSet>
      <dgm:spPr/>
      <dgm:t>
        <a:bodyPr/>
        <a:lstStyle/>
        <a:p>
          <a:endParaRPr lang="fi-FI"/>
        </a:p>
      </dgm:t>
    </dgm:pt>
    <dgm:pt modelId="{2C55ECB0-355E-4A2C-88D5-F187E98240C0}" type="pres">
      <dgm:prSet presAssocID="{296A7E94-7EEC-4E5F-BB77-F9D24D43E5C4}" presName="spacer" presStyleCnt="0"/>
      <dgm:spPr/>
    </dgm:pt>
    <dgm:pt modelId="{B77B12E3-7363-4558-B5CD-BA2BE671F754}" type="pres">
      <dgm:prSet presAssocID="{EC9745E2-DE0F-4846-BFE6-9B45FA5979B5}" presName="parentText" presStyleLbl="node1" presStyleIdx="1" presStyleCnt="8">
        <dgm:presLayoutVars>
          <dgm:chMax val="0"/>
          <dgm:bulletEnabled val="1"/>
        </dgm:presLayoutVars>
      </dgm:prSet>
      <dgm:spPr/>
      <dgm:t>
        <a:bodyPr/>
        <a:lstStyle/>
        <a:p>
          <a:endParaRPr lang="fi-FI"/>
        </a:p>
      </dgm:t>
    </dgm:pt>
    <dgm:pt modelId="{B147549E-5B47-4EC3-83D7-E476665B99D8}" type="pres">
      <dgm:prSet presAssocID="{EDEC1E5F-382C-4B5B-9AF4-9E445CADD898}" presName="spacer" presStyleCnt="0"/>
      <dgm:spPr/>
    </dgm:pt>
    <dgm:pt modelId="{54C8751A-62CC-4677-88DC-E62F8BB4E7DD}" type="pres">
      <dgm:prSet presAssocID="{D6EC3595-7027-433F-AE62-2DC96B7B10FB}" presName="parentText" presStyleLbl="node1" presStyleIdx="2" presStyleCnt="8">
        <dgm:presLayoutVars>
          <dgm:chMax val="0"/>
          <dgm:bulletEnabled val="1"/>
        </dgm:presLayoutVars>
      </dgm:prSet>
      <dgm:spPr/>
      <dgm:t>
        <a:bodyPr/>
        <a:lstStyle/>
        <a:p>
          <a:endParaRPr lang="fi-FI"/>
        </a:p>
      </dgm:t>
    </dgm:pt>
    <dgm:pt modelId="{E3E7E9E2-523F-4200-84D6-63DAC1B0CB60}" type="pres">
      <dgm:prSet presAssocID="{3D52730F-03FC-47FA-A800-25EBEDE10A22}" presName="spacer" presStyleCnt="0"/>
      <dgm:spPr/>
    </dgm:pt>
    <dgm:pt modelId="{FF678F58-C324-453E-BE6D-ECE2B941766E}" type="pres">
      <dgm:prSet presAssocID="{42068E80-1CB5-4D6A-A1A4-14F1E69D291B}" presName="parentText" presStyleLbl="node1" presStyleIdx="3" presStyleCnt="8">
        <dgm:presLayoutVars>
          <dgm:chMax val="0"/>
          <dgm:bulletEnabled val="1"/>
        </dgm:presLayoutVars>
      </dgm:prSet>
      <dgm:spPr/>
      <dgm:t>
        <a:bodyPr/>
        <a:lstStyle/>
        <a:p>
          <a:endParaRPr lang="fi-FI"/>
        </a:p>
      </dgm:t>
    </dgm:pt>
    <dgm:pt modelId="{60B7C09E-7DB0-4B4A-AA79-32D0260EB3C4}" type="pres">
      <dgm:prSet presAssocID="{0DEDA0AD-8884-4A9A-AF3A-886BE582A7A5}" presName="spacer" presStyleCnt="0"/>
      <dgm:spPr/>
    </dgm:pt>
    <dgm:pt modelId="{CA9A268D-3C3D-46BC-9B55-B64A938DE355}" type="pres">
      <dgm:prSet presAssocID="{340BA00E-B3A3-4346-9B78-D2D67C0ECBDB}" presName="parentText" presStyleLbl="node1" presStyleIdx="4" presStyleCnt="8">
        <dgm:presLayoutVars>
          <dgm:chMax val="0"/>
          <dgm:bulletEnabled val="1"/>
        </dgm:presLayoutVars>
      </dgm:prSet>
      <dgm:spPr/>
      <dgm:t>
        <a:bodyPr/>
        <a:lstStyle/>
        <a:p>
          <a:endParaRPr lang="fi-FI"/>
        </a:p>
      </dgm:t>
    </dgm:pt>
    <dgm:pt modelId="{A85E4A8B-4679-4FD6-93AD-0556F1F72C54}" type="pres">
      <dgm:prSet presAssocID="{8EEC7A6E-6E47-4AF3-9E0D-764F78621E8B}" presName="spacer" presStyleCnt="0"/>
      <dgm:spPr/>
    </dgm:pt>
    <dgm:pt modelId="{5775746D-78D9-4E78-BF13-116CEBD66742}" type="pres">
      <dgm:prSet presAssocID="{DB1F6654-8AC1-4352-9513-7BA32049AFDE}" presName="parentText" presStyleLbl="node1" presStyleIdx="5" presStyleCnt="8">
        <dgm:presLayoutVars>
          <dgm:chMax val="0"/>
          <dgm:bulletEnabled val="1"/>
        </dgm:presLayoutVars>
      </dgm:prSet>
      <dgm:spPr/>
      <dgm:t>
        <a:bodyPr/>
        <a:lstStyle/>
        <a:p>
          <a:endParaRPr lang="fi-FI"/>
        </a:p>
      </dgm:t>
    </dgm:pt>
    <dgm:pt modelId="{8ECAFA69-7393-4EED-96F6-38B32A5B84BE}" type="pres">
      <dgm:prSet presAssocID="{3C0669A7-AB15-4368-ACEF-770A0F731364}" presName="spacer" presStyleCnt="0"/>
      <dgm:spPr/>
    </dgm:pt>
    <dgm:pt modelId="{D2B3FA20-DDB9-484C-B950-2370AC2FEFC4}" type="pres">
      <dgm:prSet presAssocID="{E7574CF0-C36D-426E-A05E-5A5BAF2FCF4F}" presName="parentText" presStyleLbl="node1" presStyleIdx="6" presStyleCnt="8">
        <dgm:presLayoutVars>
          <dgm:chMax val="0"/>
          <dgm:bulletEnabled val="1"/>
        </dgm:presLayoutVars>
      </dgm:prSet>
      <dgm:spPr/>
      <dgm:t>
        <a:bodyPr/>
        <a:lstStyle/>
        <a:p>
          <a:endParaRPr lang="fi-FI"/>
        </a:p>
      </dgm:t>
    </dgm:pt>
    <dgm:pt modelId="{C2E5E43E-FAC8-4298-8B63-0DE18D21C27F}" type="pres">
      <dgm:prSet presAssocID="{75A149C9-5966-4697-9A38-8B202D38F715}" presName="spacer" presStyleCnt="0"/>
      <dgm:spPr/>
    </dgm:pt>
    <dgm:pt modelId="{56D05CA1-1543-471E-8770-D8C55FAF8E25}" type="pres">
      <dgm:prSet presAssocID="{7A62E28E-121C-45DD-9851-B423565F5323}" presName="parentText" presStyleLbl="node1" presStyleIdx="7" presStyleCnt="8">
        <dgm:presLayoutVars>
          <dgm:chMax val="0"/>
          <dgm:bulletEnabled val="1"/>
        </dgm:presLayoutVars>
      </dgm:prSet>
      <dgm:spPr/>
      <dgm:t>
        <a:bodyPr/>
        <a:lstStyle/>
        <a:p>
          <a:endParaRPr lang="fi-FI"/>
        </a:p>
      </dgm:t>
    </dgm:pt>
  </dgm:ptLst>
  <dgm:cxnLst>
    <dgm:cxn modelId="{3DCF8F26-7B13-4D0E-9D23-DC6C024962AC}" type="presOf" srcId="{7A62E28E-121C-45DD-9851-B423565F5323}" destId="{56D05CA1-1543-471E-8770-D8C55FAF8E25}" srcOrd="0" destOrd="0" presId="urn:microsoft.com/office/officeart/2005/8/layout/vList2"/>
    <dgm:cxn modelId="{CA1BAC09-788D-411D-8382-6116DCC3969A}" srcId="{CB97E875-AE85-4B4A-823A-DCCBA4107384}" destId="{7A62E28E-121C-45DD-9851-B423565F5323}" srcOrd="7" destOrd="0" parTransId="{919000FA-DEA9-4A47-B959-9E92813C8A00}" sibTransId="{FAB63D8D-AF4C-4F41-B9F6-1484B638F464}"/>
    <dgm:cxn modelId="{D662AE00-4CB8-4674-A2C6-850BDC8F389B}" srcId="{CB97E875-AE85-4B4A-823A-DCCBA4107384}" destId="{340BA00E-B3A3-4346-9B78-D2D67C0ECBDB}" srcOrd="4" destOrd="0" parTransId="{36343C65-2FB0-4DAF-A910-AC0F34B76326}" sibTransId="{8EEC7A6E-6E47-4AF3-9E0D-764F78621E8B}"/>
    <dgm:cxn modelId="{52DB6420-9FF2-49B1-B669-9DE7534EF37A}" type="presOf" srcId="{E7574CF0-C36D-426E-A05E-5A5BAF2FCF4F}" destId="{D2B3FA20-DDB9-484C-B950-2370AC2FEFC4}" srcOrd="0" destOrd="0" presId="urn:microsoft.com/office/officeart/2005/8/layout/vList2"/>
    <dgm:cxn modelId="{E8706319-433E-4183-B69D-BD5B6B3DC424}" srcId="{CB97E875-AE85-4B4A-823A-DCCBA4107384}" destId="{EEFF9543-DA43-4F34-862F-E3B40C46B36B}" srcOrd="0" destOrd="0" parTransId="{E06764FD-9BDB-436D-8E34-6E08C1C8FC1E}" sibTransId="{296A7E94-7EEC-4E5F-BB77-F9D24D43E5C4}"/>
    <dgm:cxn modelId="{7D33EB49-3122-41EB-AF9D-3BE8EC3C94D2}" type="presOf" srcId="{42068E80-1CB5-4D6A-A1A4-14F1E69D291B}" destId="{FF678F58-C324-453E-BE6D-ECE2B941766E}" srcOrd="0" destOrd="0" presId="urn:microsoft.com/office/officeart/2005/8/layout/vList2"/>
    <dgm:cxn modelId="{50ECE62A-2763-495E-B9F9-9986388BA8B0}" type="presOf" srcId="{D6EC3595-7027-433F-AE62-2DC96B7B10FB}" destId="{54C8751A-62CC-4677-88DC-E62F8BB4E7DD}" srcOrd="0" destOrd="0" presId="urn:microsoft.com/office/officeart/2005/8/layout/vList2"/>
    <dgm:cxn modelId="{093460F8-9BEA-4B9C-9DFC-96E570C1BB0E}" srcId="{CB97E875-AE85-4B4A-823A-DCCBA4107384}" destId="{D6EC3595-7027-433F-AE62-2DC96B7B10FB}" srcOrd="2" destOrd="0" parTransId="{FDE5B0F9-EE12-4416-85F2-5CDA0095DCFC}" sibTransId="{3D52730F-03FC-47FA-A800-25EBEDE10A22}"/>
    <dgm:cxn modelId="{19F5DD70-D973-44F1-AF77-9E18C20B23E6}" srcId="{CB97E875-AE85-4B4A-823A-DCCBA4107384}" destId="{DB1F6654-8AC1-4352-9513-7BA32049AFDE}" srcOrd="5" destOrd="0" parTransId="{DD421248-3E37-411F-A46F-616973505C43}" sibTransId="{3C0669A7-AB15-4368-ACEF-770A0F731364}"/>
    <dgm:cxn modelId="{F01C1DD2-177B-451F-8731-B1D5E3640571}" type="presOf" srcId="{DB1F6654-8AC1-4352-9513-7BA32049AFDE}" destId="{5775746D-78D9-4E78-BF13-116CEBD66742}" srcOrd="0" destOrd="0" presId="urn:microsoft.com/office/officeart/2005/8/layout/vList2"/>
    <dgm:cxn modelId="{C8596E70-3D36-485A-8FF2-AD69C3F55BDB}" srcId="{CB97E875-AE85-4B4A-823A-DCCBA4107384}" destId="{42068E80-1CB5-4D6A-A1A4-14F1E69D291B}" srcOrd="3" destOrd="0" parTransId="{7F69B01E-B72F-4FE7-91E1-FB0F519CEF91}" sibTransId="{0DEDA0AD-8884-4A9A-AF3A-886BE582A7A5}"/>
    <dgm:cxn modelId="{7D87EA31-8EC0-4132-B7F8-0CA45FC11A4B}" type="presOf" srcId="{CB97E875-AE85-4B4A-823A-DCCBA4107384}" destId="{6442D761-AEA5-42D6-A86B-739DE1DE3163}" srcOrd="0" destOrd="0" presId="urn:microsoft.com/office/officeart/2005/8/layout/vList2"/>
    <dgm:cxn modelId="{36B4B3E4-EADD-4280-82CF-E116F154B525}" srcId="{CB97E875-AE85-4B4A-823A-DCCBA4107384}" destId="{E7574CF0-C36D-426E-A05E-5A5BAF2FCF4F}" srcOrd="6" destOrd="0" parTransId="{F559A236-1B1A-47AD-AAB4-A317FE5276A7}" sibTransId="{75A149C9-5966-4697-9A38-8B202D38F715}"/>
    <dgm:cxn modelId="{063B4CA9-EC23-4EF7-8EED-2F466B1A88F5}" type="presOf" srcId="{EC9745E2-DE0F-4846-BFE6-9B45FA5979B5}" destId="{B77B12E3-7363-4558-B5CD-BA2BE671F754}" srcOrd="0" destOrd="0" presId="urn:microsoft.com/office/officeart/2005/8/layout/vList2"/>
    <dgm:cxn modelId="{C5BA3FDD-1153-4D58-AB7E-2DDF50617B3F}" type="presOf" srcId="{340BA00E-B3A3-4346-9B78-D2D67C0ECBDB}" destId="{CA9A268D-3C3D-46BC-9B55-B64A938DE355}" srcOrd="0" destOrd="0" presId="urn:microsoft.com/office/officeart/2005/8/layout/vList2"/>
    <dgm:cxn modelId="{66589C56-1E01-467A-885C-7DE8DDE58832}" type="presOf" srcId="{EEFF9543-DA43-4F34-862F-E3B40C46B36B}" destId="{3AC57A5E-7097-41CD-9619-E01E3FBA2E4B}" srcOrd="0" destOrd="0" presId="urn:microsoft.com/office/officeart/2005/8/layout/vList2"/>
    <dgm:cxn modelId="{B94EA7FD-C9B8-4F8C-AE20-F883B92A4F0D}" srcId="{CB97E875-AE85-4B4A-823A-DCCBA4107384}" destId="{EC9745E2-DE0F-4846-BFE6-9B45FA5979B5}" srcOrd="1" destOrd="0" parTransId="{B26610EF-61FC-4714-A77D-25425145C8AF}" sibTransId="{EDEC1E5F-382C-4B5B-9AF4-9E445CADD898}"/>
    <dgm:cxn modelId="{BA25B8FB-2C6B-4A4D-8CAF-73336964C758}" type="presParOf" srcId="{6442D761-AEA5-42D6-A86B-739DE1DE3163}" destId="{3AC57A5E-7097-41CD-9619-E01E3FBA2E4B}" srcOrd="0" destOrd="0" presId="urn:microsoft.com/office/officeart/2005/8/layout/vList2"/>
    <dgm:cxn modelId="{DB1C9040-0CD0-4834-9656-9A1A1FBD5815}" type="presParOf" srcId="{6442D761-AEA5-42D6-A86B-739DE1DE3163}" destId="{2C55ECB0-355E-4A2C-88D5-F187E98240C0}" srcOrd="1" destOrd="0" presId="urn:microsoft.com/office/officeart/2005/8/layout/vList2"/>
    <dgm:cxn modelId="{FBF436B5-F23F-4A49-BB03-658B2BCCBC83}" type="presParOf" srcId="{6442D761-AEA5-42D6-A86B-739DE1DE3163}" destId="{B77B12E3-7363-4558-B5CD-BA2BE671F754}" srcOrd="2" destOrd="0" presId="urn:microsoft.com/office/officeart/2005/8/layout/vList2"/>
    <dgm:cxn modelId="{462C2358-6360-4A57-A4B5-3C11D94EFFB9}" type="presParOf" srcId="{6442D761-AEA5-42D6-A86B-739DE1DE3163}" destId="{B147549E-5B47-4EC3-83D7-E476665B99D8}" srcOrd="3" destOrd="0" presId="urn:microsoft.com/office/officeart/2005/8/layout/vList2"/>
    <dgm:cxn modelId="{A4B6FCA9-3020-40FC-9682-42AC32F4B07E}" type="presParOf" srcId="{6442D761-AEA5-42D6-A86B-739DE1DE3163}" destId="{54C8751A-62CC-4677-88DC-E62F8BB4E7DD}" srcOrd="4" destOrd="0" presId="urn:microsoft.com/office/officeart/2005/8/layout/vList2"/>
    <dgm:cxn modelId="{84A36A00-A3FD-48EB-8CCA-FE936B891DC1}" type="presParOf" srcId="{6442D761-AEA5-42D6-A86B-739DE1DE3163}" destId="{E3E7E9E2-523F-4200-84D6-63DAC1B0CB60}" srcOrd="5" destOrd="0" presId="urn:microsoft.com/office/officeart/2005/8/layout/vList2"/>
    <dgm:cxn modelId="{05C99986-BD16-444F-B000-196614C3740B}" type="presParOf" srcId="{6442D761-AEA5-42D6-A86B-739DE1DE3163}" destId="{FF678F58-C324-453E-BE6D-ECE2B941766E}" srcOrd="6" destOrd="0" presId="urn:microsoft.com/office/officeart/2005/8/layout/vList2"/>
    <dgm:cxn modelId="{614C6E52-85C9-4C01-AA03-E623CD42383E}" type="presParOf" srcId="{6442D761-AEA5-42D6-A86B-739DE1DE3163}" destId="{60B7C09E-7DB0-4B4A-AA79-32D0260EB3C4}" srcOrd="7" destOrd="0" presId="urn:microsoft.com/office/officeart/2005/8/layout/vList2"/>
    <dgm:cxn modelId="{580DD022-8CEB-4398-9EA0-A2135818D3BE}" type="presParOf" srcId="{6442D761-AEA5-42D6-A86B-739DE1DE3163}" destId="{CA9A268D-3C3D-46BC-9B55-B64A938DE355}" srcOrd="8" destOrd="0" presId="urn:microsoft.com/office/officeart/2005/8/layout/vList2"/>
    <dgm:cxn modelId="{06419415-E1B6-4D34-B453-268F9F61507C}" type="presParOf" srcId="{6442D761-AEA5-42D6-A86B-739DE1DE3163}" destId="{A85E4A8B-4679-4FD6-93AD-0556F1F72C54}" srcOrd="9" destOrd="0" presId="urn:microsoft.com/office/officeart/2005/8/layout/vList2"/>
    <dgm:cxn modelId="{0FFE835F-F059-47D2-A2B0-6F0A0B23DC66}" type="presParOf" srcId="{6442D761-AEA5-42D6-A86B-739DE1DE3163}" destId="{5775746D-78D9-4E78-BF13-116CEBD66742}" srcOrd="10" destOrd="0" presId="urn:microsoft.com/office/officeart/2005/8/layout/vList2"/>
    <dgm:cxn modelId="{85ADB7EF-0C43-468D-9EB5-9A4A183EA5A3}" type="presParOf" srcId="{6442D761-AEA5-42D6-A86B-739DE1DE3163}" destId="{8ECAFA69-7393-4EED-96F6-38B32A5B84BE}" srcOrd="11" destOrd="0" presId="urn:microsoft.com/office/officeart/2005/8/layout/vList2"/>
    <dgm:cxn modelId="{FD09EF20-27E9-41E0-A7AC-2093E20FC766}" type="presParOf" srcId="{6442D761-AEA5-42D6-A86B-739DE1DE3163}" destId="{D2B3FA20-DDB9-484C-B950-2370AC2FEFC4}" srcOrd="12" destOrd="0" presId="urn:microsoft.com/office/officeart/2005/8/layout/vList2"/>
    <dgm:cxn modelId="{D37603D7-B1DF-44AA-8C3F-B96EF22EF7C9}" type="presParOf" srcId="{6442D761-AEA5-42D6-A86B-739DE1DE3163}" destId="{C2E5E43E-FAC8-4298-8B63-0DE18D21C27F}" srcOrd="13" destOrd="0" presId="urn:microsoft.com/office/officeart/2005/8/layout/vList2"/>
    <dgm:cxn modelId="{D143F33F-B416-49CA-9439-D20E63B475D3}" type="presParOf" srcId="{6442D761-AEA5-42D6-A86B-739DE1DE3163}" destId="{56D05CA1-1543-471E-8770-D8C55FAF8E2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57A5E-7097-41CD-9619-E01E3FBA2E4B}">
      <dsp:nvSpPr>
        <dsp:cNvPr id="0" name=""/>
        <dsp:cNvSpPr/>
      </dsp:nvSpPr>
      <dsp:spPr>
        <a:xfrm>
          <a:off x="0" y="2469"/>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Rahastosijoituksia lähes joka kolmannella, määrä kasvanut viidessä vuodessa </a:t>
          </a:r>
          <a:endParaRPr lang="fi-FI" sz="1600" b="1" kern="1200" dirty="0"/>
        </a:p>
      </dsp:txBody>
      <dsp:txXfrm>
        <a:off x="28900" y="31369"/>
        <a:ext cx="8857600" cy="534216"/>
      </dsp:txXfrm>
    </dsp:sp>
    <dsp:sp modelId="{B77B12E3-7363-4558-B5CD-BA2BE671F754}">
      <dsp:nvSpPr>
        <dsp:cNvPr id="0" name=""/>
        <dsp:cNvSpPr/>
      </dsp:nvSpPr>
      <dsp:spPr>
        <a:xfrm>
          <a:off x="0" y="607817"/>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Rahastoihin säästetään pikemminkin säännöllisesti kuin tehdään kertasijoituksia</a:t>
          </a:r>
          <a:endParaRPr lang="fi-FI" sz="1600" b="1" kern="1200" dirty="0"/>
        </a:p>
      </dsp:txBody>
      <dsp:txXfrm>
        <a:off x="28900" y="636717"/>
        <a:ext cx="8857600" cy="534216"/>
      </dsp:txXfrm>
    </dsp:sp>
    <dsp:sp modelId="{54C8751A-62CC-4677-88DC-E62F8BB4E7DD}">
      <dsp:nvSpPr>
        <dsp:cNvPr id="0" name=""/>
        <dsp:cNvSpPr/>
      </dsp:nvSpPr>
      <dsp:spPr>
        <a:xfrm>
          <a:off x="0" y="1213165"/>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Yhdistelmärahastot  ovat suosituimpia</a:t>
          </a:r>
          <a:endParaRPr lang="fi-FI" sz="1600" b="1" kern="1200" dirty="0"/>
        </a:p>
      </dsp:txBody>
      <dsp:txXfrm>
        <a:off x="28900" y="1242065"/>
        <a:ext cx="8857600" cy="534216"/>
      </dsp:txXfrm>
    </dsp:sp>
    <dsp:sp modelId="{FF678F58-C324-453E-BE6D-ECE2B941766E}">
      <dsp:nvSpPr>
        <dsp:cNvPr id="0" name=""/>
        <dsp:cNvSpPr/>
      </dsp:nvSpPr>
      <dsp:spPr>
        <a:xfrm>
          <a:off x="0" y="1818514"/>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Rahastoihin säästämisaikeita runsaasti, yhdistelmärahastot kiinnostavat eniten</a:t>
          </a:r>
          <a:endParaRPr lang="fi-FI" sz="1600" b="1" kern="1200" dirty="0"/>
        </a:p>
      </dsp:txBody>
      <dsp:txXfrm>
        <a:off x="28900" y="1847414"/>
        <a:ext cx="8857600" cy="534216"/>
      </dsp:txXfrm>
    </dsp:sp>
    <dsp:sp modelId="{CA9A268D-3C3D-46BC-9B55-B64A938DE355}">
      <dsp:nvSpPr>
        <dsp:cNvPr id="0" name=""/>
        <dsp:cNvSpPr/>
      </dsp:nvSpPr>
      <dsp:spPr>
        <a:xfrm>
          <a:off x="0" y="2423862"/>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Tärkeimmät motiivit rahastosäästämisessä ovat  pahaan päivään varautuminen ja tuoton tavoittelu</a:t>
          </a:r>
          <a:endParaRPr lang="fi-FI" sz="1600" b="1" kern="1200" dirty="0"/>
        </a:p>
      </dsp:txBody>
      <dsp:txXfrm>
        <a:off x="28900" y="2452762"/>
        <a:ext cx="8857600" cy="534216"/>
      </dsp:txXfrm>
    </dsp:sp>
    <dsp:sp modelId="{5775746D-78D9-4E78-BF13-116CEBD66742}">
      <dsp:nvSpPr>
        <dsp:cNvPr id="0" name=""/>
        <dsp:cNvSpPr/>
      </dsp:nvSpPr>
      <dsp:spPr>
        <a:xfrm>
          <a:off x="0" y="3029210"/>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Rahaston valintakriteereinä  ovat rahaksi muuttamisen helppous, riskin hajauttaminen sekä tuotto suhteessa riskitasoon</a:t>
          </a:r>
          <a:endParaRPr lang="fi-FI" sz="1600" b="1" kern="1200" dirty="0"/>
        </a:p>
      </dsp:txBody>
      <dsp:txXfrm>
        <a:off x="28900" y="3058110"/>
        <a:ext cx="8857600" cy="534216"/>
      </dsp:txXfrm>
    </dsp:sp>
    <dsp:sp modelId="{D2B3FA20-DDB9-484C-B950-2370AC2FEFC4}">
      <dsp:nvSpPr>
        <dsp:cNvPr id="0" name=""/>
        <dsp:cNvSpPr/>
      </dsp:nvSpPr>
      <dsp:spPr>
        <a:xfrm>
          <a:off x="0" y="3634558"/>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Oma pankki on  merkittävin tiedonlähde ja  sieltä saatuihin tietoihin ollaan kohtuullisen tyytyväisiä</a:t>
          </a:r>
          <a:endParaRPr lang="fi-FI" sz="1600" b="1" kern="1200" dirty="0"/>
        </a:p>
      </dsp:txBody>
      <dsp:txXfrm>
        <a:off x="28900" y="3663458"/>
        <a:ext cx="8857600" cy="534216"/>
      </dsp:txXfrm>
    </dsp:sp>
    <dsp:sp modelId="{56D05CA1-1543-471E-8770-D8C55FAF8E25}">
      <dsp:nvSpPr>
        <dsp:cNvPr id="0" name=""/>
        <dsp:cNvSpPr/>
      </dsp:nvSpPr>
      <dsp:spPr>
        <a:xfrm>
          <a:off x="0" y="4239906"/>
          <a:ext cx="8915400" cy="59201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fi-FI" sz="1600" b="1" kern="1200" dirty="0" smtClean="0"/>
            <a:t>Rahastojen perimistä kululajeista ja kulujen arvoista ei olla tietoisia </a:t>
          </a:r>
          <a:endParaRPr lang="fi-FI" sz="1600" b="1" kern="1200" dirty="0"/>
        </a:p>
      </dsp:txBody>
      <dsp:txXfrm>
        <a:off x="28900" y="4268806"/>
        <a:ext cx="8857600" cy="5342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BE76D418-F495-4369-A5A7-E75D3ECC3156}" type="datetimeFigureOut">
              <a:rPr lang="fi-FI" smtClean="0"/>
              <a:pPr/>
              <a:t>26.4.2016</a:t>
            </a:fld>
            <a:endParaRPr lang="fi-FI"/>
          </a:p>
        </p:txBody>
      </p:sp>
      <p:sp>
        <p:nvSpPr>
          <p:cNvPr id="4" name="Alatunnisteen paikkamerkki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5F1A0D34-84BC-456C-94E6-2D00FA29EB8E}" type="slidenum">
              <a:rPr lang="fi-FI" smtClean="0"/>
              <a:pPr/>
              <a:t>‹#›</a:t>
            </a:fld>
            <a:endParaRPr lang="fi-FI"/>
          </a:p>
        </p:txBody>
      </p:sp>
    </p:spTree>
    <p:extLst>
      <p:ext uri="{BB962C8B-B14F-4D97-AF65-F5344CB8AC3E}">
        <p14:creationId xmlns:p14="http://schemas.microsoft.com/office/powerpoint/2010/main" val="42542864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F0F3FEC4-A853-4248-B9E8-EF4F139CC5C7}" type="datetimeFigureOut">
              <a:rPr lang="fi-FI" smtClean="0"/>
              <a:pPr/>
              <a:t>26.4.2016</a:t>
            </a:fld>
            <a:endParaRPr lang="fi-FI"/>
          </a:p>
        </p:txBody>
      </p:sp>
      <p:sp>
        <p:nvSpPr>
          <p:cNvPr id="4" name="Dian kuvan paikkamerkki 3"/>
          <p:cNvSpPr>
            <a:spLocks noGrp="1" noRot="1" noChangeAspect="1"/>
          </p:cNvSpPr>
          <p:nvPr>
            <p:ph type="sldImg" idx="2"/>
          </p:nvPr>
        </p:nvSpPr>
        <p:spPr>
          <a:xfrm>
            <a:off x="725488" y="741363"/>
            <a:ext cx="5346700" cy="370205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8B5191BE-54F3-4E09-932D-3077AFC31AC5}" type="slidenum">
              <a:rPr lang="fi-FI" smtClean="0"/>
              <a:pPr/>
              <a:t>‹#›</a:t>
            </a:fld>
            <a:endParaRPr lang="fi-FI"/>
          </a:p>
        </p:txBody>
      </p:sp>
    </p:spTree>
    <p:extLst>
      <p:ext uri="{BB962C8B-B14F-4D97-AF65-F5344CB8AC3E}">
        <p14:creationId xmlns:p14="http://schemas.microsoft.com/office/powerpoint/2010/main" val="2417740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725488" y="741363"/>
            <a:ext cx="5346700" cy="3702050"/>
          </a:xfrm>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10"/>
          </p:nvPr>
        </p:nvSpPr>
        <p:spPr/>
        <p:txBody>
          <a:bodyPr/>
          <a:lstStyle/>
          <a:p>
            <a:fld id="{8B5191BE-54F3-4E09-932D-3077AFC31AC5}" type="slidenum">
              <a:rPr lang="fi-FI" smtClean="0"/>
              <a:pPr/>
              <a:t>2</a:t>
            </a:fld>
            <a:endParaRPr lang="fi-FI"/>
          </a:p>
        </p:txBody>
      </p:sp>
    </p:spTree>
    <p:extLst>
      <p:ext uri="{BB962C8B-B14F-4D97-AF65-F5344CB8AC3E}">
        <p14:creationId xmlns:p14="http://schemas.microsoft.com/office/powerpoint/2010/main" val="505554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742950" y="2130426"/>
            <a:ext cx="8420100" cy="1470025"/>
          </a:xfrm>
        </p:spPr>
        <p:txBody>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Alaotsikko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Muokkaa alaotsikon perustyyliä </a:t>
            </a:r>
            <a:r>
              <a:rPr lang="fi-FI" dirty="0" err="1" smtClean="0"/>
              <a:t>napsautt</a:t>
            </a:r>
            <a:r>
              <a:rPr lang="fi-FI" dirty="0" smtClean="0"/>
              <a:t>.</a:t>
            </a:r>
            <a:endParaRPr lang="fi-FI" dirty="0"/>
          </a:p>
        </p:txBody>
      </p:sp>
      <p:sp>
        <p:nvSpPr>
          <p:cNvPr id="4" name="Päivämäärän paikkamerkki 3"/>
          <p:cNvSpPr>
            <a:spLocks noGrp="1"/>
          </p:cNvSpPr>
          <p:nvPr>
            <p:ph type="dt" sz="half" idx="10"/>
          </p:nvPr>
        </p:nvSpPr>
        <p:spPr/>
        <p:txBody>
          <a:bodyPr/>
          <a:lstStyle/>
          <a:p>
            <a:fld id="{FCB7372F-03C8-4484-B00A-0A6FDB774FB7}" type="datetimeFigureOut">
              <a:rPr lang="fi-FI" smtClean="0"/>
              <a:pPr/>
              <a:t>26.4.2016</a:t>
            </a:fld>
            <a:endParaRPr lang="fi-FI" dirty="0"/>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DDEC3E6-6150-4529-AE7D-DE5EC813B0BB}" type="slidenum">
              <a:rPr lang="fi-FI" smtClean="0"/>
              <a:pPr/>
              <a:t>‹#›</a:t>
            </a:fld>
            <a:endParaRPr lang="fi-FI"/>
          </a:p>
        </p:txBody>
      </p:sp>
      <p:sp>
        <p:nvSpPr>
          <p:cNvPr id="7" name="Tekstikehys 6"/>
          <p:cNvSpPr txBox="1"/>
          <p:nvPr userDrawn="1"/>
        </p:nvSpPr>
        <p:spPr>
          <a:xfrm>
            <a:off x="8067675" y="38100"/>
            <a:ext cx="1882118" cy="276999"/>
          </a:xfrm>
          <a:prstGeom prst="rect">
            <a:avLst/>
          </a:prstGeom>
          <a:noFill/>
        </p:spPr>
        <p:txBody>
          <a:bodyPr wrap="none" rtlCol="0">
            <a:spAutoFit/>
          </a:bodyPr>
          <a:lstStyle/>
          <a:p>
            <a:r>
              <a:rPr lang="fi-FI" sz="1200" dirty="0" smtClean="0">
                <a:latin typeface="Calibri" pitchFamily="34" charset="0"/>
                <a:cs typeface="Arial" pitchFamily="34" charset="0"/>
              </a:rPr>
              <a:t>Tuhat suomalaista</a:t>
            </a:r>
            <a:r>
              <a:rPr lang="fi-FI" sz="1200" baseline="0" dirty="0" smtClean="0">
                <a:latin typeface="Calibri" pitchFamily="34" charset="0"/>
                <a:cs typeface="Arial" pitchFamily="34" charset="0"/>
              </a:rPr>
              <a:t> 11/2015</a:t>
            </a:r>
            <a:endParaRPr lang="fi-FI" sz="1200" dirty="0">
              <a:latin typeface="Calibri" pitchFamily="34" charset="0"/>
              <a:cs typeface="Arial"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CB7372F-03C8-4484-B00A-0A6FDB774FB7}" type="datetimeFigureOut">
              <a:rPr lang="fi-FI" smtClean="0"/>
              <a:pPr/>
              <a:t>26.4.2016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DDEC3E6-6150-4529-AE7D-DE5EC813B0BB}"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7181850" y="274639"/>
            <a:ext cx="222885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95300" y="274639"/>
            <a:ext cx="652145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CB7372F-03C8-4484-B00A-0A6FDB774FB7}" type="datetimeFigureOut">
              <a:rPr lang="fi-FI" smtClean="0"/>
              <a:pPr/>
              <a:t>26.4.2016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DDEC3E6-6150-4529-AE7D-DE5EC813B0BB}"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p:txBody>
          <a:bodyPr/>
          <a:lstStyle>
            <a:lvl1pPr>
              <a:defRPr sz="1800" i="1"/>
            </a:lvl1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fld id="{FCB7372F-03C8-4484-B00A-0A6FDB774FB7}" type="datetimeFigureOut">
              <a:rPr lang="fi-FI" smtClean="0"/>
              <a:pPr/>
              <a:t>26.4.2016</a:t>
            </a:fld>
            <a:endParaRPr lang="fi-FI" dirty="0"/>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DDEC3E6-6150-4529-AE7D-DE5EC813B0BB}" type="slidenum">
              <a:rPr lang="fi-FI" smtClean="0"/>
              <a:pPr/>
              <a:t>‹#›</a:t>
            </a:fld>
            <a:endParaRPr lang="fi-FI" dirty="0"/>
          </a:p>
        </p:txBody>
      </p:sp>
      <p:sp>
        <p:nvSpPr>
          <p:cNvPr id="9" name="Tekstikehys 6"/>
          <p:cNvSpPr txBox="1"/>
          <p:nvPr userDrawn="1"/>
        </p:nvSpPr>
        <p:spPr>
          <a:xfrm>
            <a:off x="8067675" y="38100"/>
            <a:ext cx="1882118" cy="276999"/>
          </a:xfrm>
          <a:prstGeom prst="rect">
            <a:avLst/>
          </a:prstGeom>
          <a:noFill/>
        </p:spPr>
        <p:txBody>
          <a:bodyPr wrap="none" rtlCol="0">
            <a:spAutoFit/>
          </a:bodyPr>
          <a:lstStyle/>
          <a:p>
            <a:r>
              <a:rPr lang="fi-FI" sz="1200" dirty="0" smtClean="0">
                <a:latin typeface="Calibri" pitchFamily="34" charset="0"/>
                <a:cs typeface="Arial" pitchFamily="34" charset="0"/>
              </a:rPr>
              <a:t>Tuhat suomalaista</a:t>
            </a:r>
            <a:r>
              <a:rPr lang="fi-FI" sz="1200" baseline="0" dirty="0" smtClean="0">
                <a:latin typeface="Calibri" pitchFamily="34" charset="0"/>
                <a:cs typeface="Arial" pitchFamily="34" charset="0"/>
              </a:rPr>
              <a:t> 11/2015</a:t>
            </a:r>
            <a:endParaRPr lang="fi-FI" sz="1200" dirty="0">
              <a:latin typeface="Calibri" pitchFamily="34" charset="0"/>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82506" y="4406901"/>
            <a:ext cx="8420100" cy="1362075"/>
          </a:xfrm>
        </p:spPr>
        <p:txBody>
          <a:bodyPr anchor="t"/>
          <a:lstStyle>
            <a:lvl1pPr algn="l">
              <a:defRPr sz="4000" b="1" cap="all"/>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FCB7372F-03C8-4484-B00A-0A6FDB774FB7}" type="datetimeFigureOut">
              <a:rPr lang="fi-FI" smtClean="0"/>
              <a:pPr/>
              <a:t>26.4.2016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CDDEC3E6-6150-4529-AE7D-DE5EC813B0BB}" type="slidenum">
              <a:rPr lang="fi-FI" smtClean="0"/>
              <a:pPr/>
              <a:t>‹#›</a:t>
            </a:fld>
            <a:endParaRPr lang="fi-FI"/>
          </a:p>
        </p:txBody>
      </p:sp>
      <p:sp>
        <p:nvSpPr>
          <p:cNvPr id="8" name="Tekstikehys 6"/>
          <p:cNvSpPr txBox="1"/>
          <p:nvPr userDrawn="1"/>
        </p:nvSpPr>
        <p:spPr>
          <a:xfrm>
            <a:off x="8067675" y="38100"/>
            <a:ext cx="1882118" cy="276999"/>
          </a:xfrm>
          <a:prstGeom prst="rect">
            <a:avLst/>
          </a:prstGeom>
          <a:noFill/>
        </p:spPr>
        <p:txBody>
          <a:bodyPr wrap="none" rtlCol="0">
            <a:spAutoFit/>
          </a:bodyPr>
          <a:lstStyle/>
          <a:p>
            <a:r>
              <a:rPr lang="fi-FI" sz="1200" dirty="0" smtClean="0">
                <a:latin typeface="Calibri" pitchFamily="34" charset="0"/>
                <a:cs typeface="Arial" pitchFamily="34" charset="0"/>
              </a:rPr>
              <a:t>Tuhat suomalaista</a:t>
            </a:r>
            <a:r>
              <a:rPr lang="fi-FI" sz="1200" baseline="0" dirty="0" smtClean="0">
                <a:latin typeface="Calibri" pitchFamily="34" charset="0"/>
                <a:cs typeface="Arial" pitchFamily="34" charset="0"/>
              </a:rPr>
              <a:t> 11/2015</a:t>
            </a:r>
            <a:endParaRPr lang="fi-FI" sz="1200" dirty="0">
              <a:latin typeface="Calibri" pitchFamily="34" charset="0"/>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FCB7372F-03C8-4484-B00A-0A6FDB774FB7}" type="datetimeFigureOut">
              <a:rPr lang="fi-FI" smtClean="0"/>
              <a:pPr/>
              <a:t>26.4.2016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CDDEC3E6-6150-4529-AE7D-DE5EC813B0BB}"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FCB7372F-03C8-4484-B00A-0A6FDB774FB7}" type="datetimeFigureOut">
              <a:rPr lang="fi-FI" smtClean="0"/>
              <a:pPr/>
              <a:t>26.4.2016</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CDDEC3E6-6150-4529-AE7D-DE5EC813B0BB}"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FCB7372F-03C8-4484-B00A-0A6FDB774FB7}" type="datetimeFigureOut">
              <a:rPr lang="fi-FI" smtClean="0"/>
              <a:pPr/>
              <a:t>26.4.2016</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CDDEC3E6-6150-4529-AE7D-DE5EC813B0BB}"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CB7372F-03C8-4484-B00A-0A6FDB774FB7}" type="datetimeFigureOut">
              <a:rPr lang="fi-FI" smtClean="0"/>
              <a:pPr/>
              <a:t>26.4.2016</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CDDEC3E6-6150-4529-AE7D-DE5EC813B0BB}" type="slidenum">
              <a:rPr lang="fi-FI" smtClean="0"/>
              <a:pPr/>
              <a:t>‹#›</a:t>
            </a:fld>
            <a:endParaRPr lang="fi-FI"/>
          </a:p>
        </p:txBody>
      </p:sp>
      <p:sp>
        <p:nvSpPr>
          <p:cNvPr id="6" name="Tekstikehys 6"/>
          <p:cNvSpPr txBox="1"/>
          <p:nvPr userDrawn="1"/>
        </p:nvSpPr>
        <p:spPr>
          <a:xfrm>
            <a:off x="8067675" y="38100"/>
            <a:ext cx="1882118" cy="276999"/>
          </a:xfrm>
          <a:prstGeom prst="rect">
            <a:avLst/>
          </a:prstGeom>
          <a:noFill/>
        </p:spPr>
        <p:txBody>
          <a:bodyPr wrap="none" rtlCol="0">
            <a:spAutoFit/>
          </a:bodyPr>
          <a:lstStyle/>
          <a:p>
            <a:r>
              <a:rPr lang="fi-FI" sz="1200" dirty="0" smtClean="0">
                <a:latin typeface="Calibri" pitchFamily="34" charset="0"/>
                <a:cs typeface="Arial" pitchFamily="34" charset="0"/>
              </a:rPr>
              <a:t>Tuhat suomalaista</a:t>
            </a:r>
            <a:r>
              <a:rPr lang="fi-FI" sz="1200" baseline="0" dirty="0" smtClean="0">
                <a:latin typeface="Calibri" pitchFamily="34" charset="0"/>
                <a:cs typeface="Arial" pitchFamily="34" charset="0"/>
              </a:rPr>
              <a:t> 11/2015</a:t>
            </a:r>
            <a:endParaRPr lang="fi-FI" sz="1200" dirty="0">
              <a:latin typeface="Calibri" pitchFamily="34" charset="0"/>
              <a:cs typeface="Arial"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95300" y="273050"/>
            <a:ext cx="3259006"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CB7372F-03C8-4484-B00A-0A6FDB774FB7}" type="datetimeFigureOut">
              <a:rPr lang="fi-FI" smtClean="0"/>
              <a:pPr/>
              <a:t>26.4.2016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CDDEC3E6-6150-4529-AE7D-DE5EC813B0BB}"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941645" y="4800600"/>
            <a:ext cx="59436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CB7372F-03C8-4484-B00A-0A6FDB774FB7}" type="datetimeFigureOut">
              <a:rPr lang="fi-FI" smtClean="0"/>
              <a:pPr/>
              <a:t>26.4.2016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CDDEC3E6-6150-4529-AE7D-DE5EC813B0BB}"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7372F-03C8-4484-B00A-0A6FDB774FB7}" type="datetimeFigureOut">
              <a:rPr lang="fi-FI" smtClean="0"/>
              <a:pPr/>
              <a:t>26.4.2016</a:t>
            </a:fld>
            <a:endParaRPr lang="fi-FI"/>
          </a:p>
        </p:txBody>
      </p:sp>
      <p:sp>
        <p:nvSpPr>
          <p:cNvPr id="5" name="Alatunnisteen paikkamerkki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EC3E6-6150-4529-AE7D-DE5EC813B0BB}" type="slidenum">
              <a:rPr lang="fi-FI" smtClean="0"/>
              <a:pPr/>
              <a:t>‹#›</a:t>
            </a:fld>
            <a:endParaRPr lang="fi-FI"/>
          </a:p>
        </p:txBody>
      </p:sp>
      <p:pic>
        <p:nvPicPr>
          <p:cNvPr id="9" name="Kuva 8" descr="IRO_2_2013.jpg"/>
          <p:cNvPicPr>
            <a:picLocks noChangeAspect="1"/>
          </p:cNvPicPr>
          <p:nvPr userDrawn="1"/>
        </p:nvPicPr>
        <p:blipFill>
          <a:blip r:embed="rId13" cstate="print">
            <a:clrChange>
              <a:clrFrom>
                <a:srgbClr val="FEFEFE"/>
              </a:clrFrom>
              <a:clrTo>
                <a:srgbClr val="FEFEFE">
                  <a:alpha val="0"/>
                </a:srgbClr>
              </a:clrTo>
            </a:clrChange>
          </a:blip>
          <a:stretch>
            <a:fillRect/>
          </a:stretch>
        </p:blipFill>
        <p:spPr>
          <a:xfrm>
            <a:off x="8933170" y="6096828"/>
            <a:ext cx="876713" cy="631964"/>
          </a:xfrm>
          <a:prstGeom prst="rect">
            <a:avLst/>
          </a:prstGeom>
        </p:spPr>
      </p:pic>
      <p:sp>
        <p:nvSpPr>
          <p:cNvPr id="20482" name="AutoShape 2" descr="data:image/jpeg;base64,/9j/4AAQSkZJRgABAQAAAQABAAD/2wCEAAkGBwgHBgkIBwgKCgkLDRYPDQwMDRsUFRAWIB0iIiAdHx8kKDQsJCYxJx8fLT0tMTU3Ojo6Iys/RD84QzQ5OjcBCgoKDQwNGg8PGjclHyU3Nzc3Nzc3Nzc3Nzc3Nzc3Nzc3Nzc3Nzc3Nzc3Nzc3Nzc3Nzc3Nzc3Nzc3Nzc3Nzc3N//AABEIAEYAoAMBIgACEQEDEQH/xAAcAAACAgMBAQAAAAAAAAAAAAAABgQFAgMHAQj/xABAEAACAQMDAgQEAwQHBwUAAAABAgMEBREAEiEGMQcTIkEUUWFxFSMyQlKBoRZWYnOTs9I2N3WCkaKxCCQlMzT/xAAWAQEBAQAAAAAAAAAAAAAAAAAAAQL/xAAYEQEBAQEBAAAAAAAAAAAAAAAAEQExIf/aAAwDAQACEQMRAD8Abq2ipaGvrqSqt4qaqrq2lWaQPFJWxvlgkc4IUSR+pVUsOFXG3OdS2a8uVs871U3wFMsjTQzGFqxWGyLzH/UhyJC+39wH326grV014eCtc/istS6S/h2+SZKc5wkTRj8uMqQS0jjIIbA4GN90ZZpoBWU1TcK2sdono4/iIELfJZCADEAAHB9LAbtuThgzsM1JaIrpX22BfJk8ilpoKeHyYa2p25MkY/tM4UtzxHkk4J1YpVXujudPStUpcZnZDUxJEFWGMjmQEAbBnICszFhyOx0RUzR1mEkStv5QRyVATMVBGcZCg8IMdl/U5C54GV19O1PkXGpjSuiqKCR5HmqZmTdJNu2jBG3I2gZ9JAIwCAANBIpa6tvk7VFur2joCXWnmpkikQ7NozIW5O4klQuBtXOeRqztV0aaZqC4IsFyiXc8YztlXOPMjJ7qeOO65wfYmsuFNb7VCtytb7DDUrLUeVUEq0bv+azjOCAGZ+e2M6lGOn6jo3WZJKWro6l0V42Hm00qnAdT9VIbBGGV8EEEjQa73fZqK601HSrTkHBqHnYqIwST37DCJK3P7gHGc6lWm/RXGaaI081PscCNphgSgjIx8mwMlT6gCMgZ0sQ/GU8ZsstkS43OGQVVVWzqkiSt2SoVXZSzHbjYCPLxgHAXMvpq0muukt1ukciXCmmG5xSJCkz+WV3AmMSEBXxguwGMZONA56NL/X17qOnOkbjd6OOOSopkUxrKCVyWC84++uc+G3i9XX3qOK09QxUUSVQ208sCMmJPZTknv2H1x89WbKOzaNKPid1XU9H9OC50VPFPK1QkIWYnaAQxzx9v56R7f4ieI1yooqyg6Pp56aUZjlRHIYduPVpB2bRrkP8ATbxQ/qRF/hv/AKtH9NvFD+pEX+G/+rSDr2jXIf6beKH9SIv8N/8AVq8tvVnVS9KdQXXqCwxW6ooIDJSowYLKQpPIznAIHuO+oOhaNI/hN1fX9ZWKqrbpDTRTQ1RhHw6sqkbVbsSeefnqm8O/EW7dT9S3e2VlHSCKliklg+HDK52uFAJLEHOe/GrB1HRrmFR1x1+3/wCbw9kj/vKjf/4A1Ft/VPijV3ejiqulqamopKhFmcQtlYyw3HJk+WecakDf4iVFRb+mJmtrmmnqKmGJpow25Q0ih29A3E7c9sHGSDkDS9TyPRq90prTHBHUxrHJWxXPzsxKMny5Fjf0HPLuUPbkYBDj1bFR1diqqOtr4aLz0xFPI4Xy5Acow5ByGAIwQeOMaQ1hro6Gese1RRTSxtHLXNRPA0vt+dJDh3QkZ3hEGMEgc6C/kr7RW0FPBb6mWm3JJtoqJfNlyfTJIxiLZ4c4bONzg5JxiXNUdPUo2xdOSyxJ6S9PaCyLj2Hp5x9M6XqCCkWgp5qilDCOPaz07UlOYtwyFilhmQomRwCTkAc550PHb544xT3aTzKwpTyyi3xz0MkmeIppGDM4LZXAlPJxkEjQSL5HZblLHBb7NZVqlKt8Nc6BEeYMwAGCN0YI3DcRnOMAjOvbVfKW0xrdXqilvEgo5TVPtkZFAwWDd5Iixjc92A5JZQNVaRNbOpLfbaOqo6WrMrT/AAsKrSU/C4LtChB2DuA7F3YADaoJ1NdTUdRW6jpmtkslxrPiK2ro1fc8UPrP5ZLKiM6IpYPyT2JBIBjrqiaVfjViDXS1kyNHDz8TTN+rZ8wygED2dAM8ZLJTzxVMEc9PIskUqB0dTkMpGQR9DpNu8C2Ksp1iMsVAEkmhliXL28gruVV/bhbdzH+zjjgLssOjZ5oo57dU/DFEPn0UlNJvilp3ORtPsA24bedoKDJ7kIXjH/u2vf8Adx/5qa+dk6eqF6Mg6popJB5Nc1POVODEQFMbgjtySPvjX0T4x/7tr3/dx/5qaVfA+20t48Nbnba5N9NUVcsci59iicj6juDrebMRUdfdUJ1b4NUVwJX4tK6KKrQfsyhWzx8jwR99ZzddT9H+EfTkFs2/iVdDII3ZciFFY7nx2J5AAPH3xjXL7/SXPpiqunTNU35YnRpBjiTbnY4+WVb+ePbTD1pbKg+H/Rl1RS1OKWWndh2Rt5Zc/fn/AKas8DaejfEg2r8YPV1T+JbfN/D/AIx/vt77M/2cY9s6mdP+LFfU+HV4r6mOOW82wRqH24WQSMFWQgcZBzkDjgds6oo+ifDR7ILuerqtYtm4xGaLzg2M7dm3O76akdE1PRVm6cv94hob/W25hFR1UdZHCQwcnhdrDtxkkjGRjWVauk7V1Z1zQS3SPxAmp60uwWjWpdSuO2VRgEB+i6s7kniHW+Hd4puo2NE1CpleeQoWrINjB4jszyDt5986qE6I6GvtsN36f6qa0MMu1PcJELQEZ4IyGH3y38dY9A9Q3u8dFdYWmsqJ62CC1vLC8rF2Q4IKgnnBAyAflxoNvgrZ+pq6n+Ms99WitkFwT4qlKkmbAQt7e64Go/g7XwWvrHqa4VZK09LQ1EshHJ2rIpOPrxph/wDTzerZS2iutdTXQQ1staHihlcKZAyKo257nIxgfTSZ0Dbp7rcutKCkUtUT2ypWJR3ZvMUhf4kY1d7qL+y1PW/ijWVdbT35rJa4JNiJDKyBTjIUbSC5AwSWPvx8hM6f6o6n6G61pum+rK83Khq2VY6h5DIVDthXDH1YzwVPb2+qX4d9NdKdQpUU/UV6ntldG/5aGRI0kTHsWH6gQcj7atqfp/w+j6vobNbrlf7lO1RGqy0nktCGLD9rg4HclQcDPy02K7RPNb6DrComucsNPJVUUKUk87KoO1pN6qT7gupI98j5ajXo0PSktrnp62qpknq/LeEzSTrMux2KrGSfUTjGwA5KjtxpsmghnTZPFHIv7rqGH89Vtu6ctFuqEqKShjWWNSkTMS5iU/spuJ2L9FwNYFMLZdZainulttVpovLVhHRzgxykPywkkj3KATzsCtyoO721pufSt7vULx3C422OF8Zpooqsx4HsdtSgI4/dH2066NApU3S1yjpGojcLXS0jkl1t1pWN2J7kmR5FJ+ZKk/XV9arPQ2mORaOEh5W3SzOxeSVvmznk/IfIcDA41P0aCh6spFqqalikYpFLK8ErAkELLE8fBHb1Muqbo6nhuVRHeIPiKWYqJ5IwhEUnnoDIpBGCRIC2V7+nORjTfXUVJcaV6WvpoqmncgtFMgZWwQRkH6gHUgcdtBX360Ul+tNTa7ijPS1C7ZArbTwQRg/cDUXpTpi2dKW1rfaEkSB5TK3mSFiWIA7/AGA1daNAq9W+H/T/AFZVRVd2ppPiIk2CWGQoSucgH54ydWMHTFoi6bj6eajWa2JH5fkzHdkZznPzzzn2PbVzo0HMj4H9JGt8/fchHnPw/wAQuz7Z27sf82nmh6ftFDZfwalt8CW7YUanK7lYHvuz+on5nnVpo1bo5pV+CPSNRVCaL8RpkznyYagFP+5S389OfTfTNo6ZoWorNRpBExy5yWaQ/NmPJ1caNLoR4/CrpOC9Q3aloZaeeGdahEimYRhw24en2GR2HGrDproSx9NXaqudrhmWpqVKuXmLAAtuIA+4GmjRqBG6o8Kul+o6162eGejqpG3SyUcgTzD8ypBXP1xk6ndIeH3T3SUhmtdK71RXaaqoffJj6dgv8AM6a9GlGDSIrBWYBj2BPfWQOdJdqo7VXdNQXm9W1q6ouSiaVjSmeVN/KoNoJVUGFGO2M9znU+jucjUlnoLJI9UZ6UyfF1+4MsSbV3OMAs5LLx6f2iTxggzaNLJ6hrFHwTUcX4sa4Uap5h8lsx+b5m7GdvlgnGM7htz+1oq+oKy1isguNNDJVRRxNSmFysdSZH8tVOclDvKg9xhgfmADLkZx768LBf1ED76Wt1xHVlqjuMdMwNNUsstOSBnMeVKnn7HPPPA9/Os0ieqsgntTXRPipP8A2qpGxb8l+cSMq8ffQMysrfpIP2OstK9PWx22hjS3dOm2VVZVLBDTTLFGJG2li5MTMMBVY/P049wdbKq/1Vq+LiulPHLPHAJ6Y0zbRU5YJswx9Lb2Qckj1g/MAGTXhIHfVF+KV9vq6aK9pSiKpV9ktMW/LdVLlCG/V6VYhuP09hnVZXVt1q6Gz1dZS08dPV1tK4jRz5lOC4ZQxPDHsDjGCfcc6Bx1i7rGCzsFA9ycDWWllqSmu3UN0kukK1UNvWOKCnkjDqpKb2kC+7HcFz/ZwO5yDKCDyO2vdKFDcrZabfcWstPVbviYkSgnienWOWXaiKoZfQhJBOAQPUce2plTfamzTSC+pD8MKSWqWopd3HlAF0KnnO05BB5w3AwMgx68JAGTqhjud2ppKB7tSUqQVkgiZYXYvSuw9IYnhwT6SQBgkcEZIqrvc7lcOm5a9KanNvnkQRoHPmiMyALIT2OeG28YB7kjGgc2IUZPbRnVD1//ALDdQ/8ADaj/AC21dz4EEhKhhtOQex0GRkQAEsAD2z76yHOkinWW4XLpR46G3JR/hrVEMDKSIMeR+gYwCobCn76yl65hRJ6z4u0rSwzshpWqh8S0attZwM8HgkJjJGOQTgBaxWa7W95Y7NdaaKieRpFgq6NpjCWOSEZZE9OSSAQcZwDjABH07PSU1uNvr1jraGFoBLNDvSVGILBkDD3UEEHjH1OjRoPG6bkaEztX/wDyvxYrBViL0LIE8vaI8/o2ZXGc8k5zzol6ckr4qxrtWrLV1EaRxy08HlrT7G3oyKxb1B8Nkk5IHHGjRoNtNZ69rvS3O53KKaSmiliSKnpjFGQ+0kkF2O70j3xj21YVlD8TW0NT5m34SRnC7c7tyMv8P1Z15o0GF4tpuMEIinNPU08yz08wUNscZHI9wQWUjjhjgg86r5OnZa9Kx7xXCaoqIBBG9LD5S04B3BkDM3q3bTkkj0rxxyaNBsis1ZUVkNReq6CrWnVxDFDSmJcsu0s2XYk7SwGMD1HjtiNH05cPJt9JPeFko7fNFJCopsSSCM8CV9xDce4C84P00aNBZWCsnr6WpnnK4FbUQxgDG1Y5Gj5+ZyhP8dabhaKs3I3K0V6UlTJGsU6TwGaKVVJKkqGUhhkjIPY8g4GDRoI39G5qmnrvxOvWSqqpIpVmpoPKELxEGMqpZs4IB5Jz27a2GwTV8kj9QVUFYrU0tMsVPTmGMJJgOSC7EsQAM54GeOdGjQFPZbi8lGt0uyVdPRuHjVaby3lYAhTK24hsZz6VXkA/TUabpiskoDakuyx2xZRJFGtN+aoEgcRl92Cgxj9IOOM9yTRoLi/W0XiyV9sMpiFZTSQGQLu27lIzj3760wUl58zFZcqOWAghkioWRjkY4YyHHP00aNBjQWQUZtJFQX/DqFqQejHmZEfq78f/AF9vrqNHYrhAGpKW7LFbTMZPLFOfPQM+8osu7AXJI/TkA4Bzg690aD//2Q=="/>
          <p:cNvSpPr>
            <a:spLocks noChangeAspect="1" noChangeArrowheads="1"/>
          </p:cNvSpPr>
          <p:nvPr userDrawn="1"/>
        </p:nvSpPr>
        <p:spPr bwMode="auto">
          <a:xfrm>
            <a:off x="0" y="-136525"/>
            <a:ext cx="1524000" cy="666750"/>
          </a:xfrm>
          <a:prstGeom prst="rect">
            <a:avLst/>
          </a:prstGeom>
          <a:noFill/>
        </p:spPr>
        <p:txBody>
          <a:bodyPr vert="horz" wrap="square" lIns="91440" tIns="45720" rIns="91440" bIns="45720" numCol="1" anchor="t" anchorCtr="0" compatLnSpc="1">
            <a:prstTxWarp prst="textNoShape">
              <a:avLst/>
            </a:prstTxWarp>
          </a:bodyPr>
          <a:lstStyle/>
          <a:p>
            <a:endParaRPr lang="fi-FI"/>
          </a:p>
        </p:txBody>
      </p:sp>
      <p:pic>
        <p:nvPicPr>
          <p:cNvPr id="10" name="Kuva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5749290"/>
            <a:ext cx="1524000" cy="110871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F3F2">
            <a:alpha val="0"/>
          </a:srgbClr>
        </a:solidFill>
        <a:effectLst/>
      </p:bgPr>
    </p:bg>
    <p:spTree>
      <p:nvGrpSpPr>
        <p:cNvPr id="1" name=""/>
        <p:cNvGrpSpPr/>
        <p:nvPr/>
      </p:nvGrpSpPr>
      <p:grpSpPr>
        <a:xfrm>
          <a:off x="0" y="0"/>
          <a:ext cx="0" cy="0"/>
          <a:chOff x="0" y="0"/>
          <a:chExt cx="0" cy="0"/>
        </a:xfrm>
      </p:grpSpPr>
      <p:pic>
        <p:nvPicPr>
          <p:cNvPr id="5" name="Kuva 4" descr="Image1.jpg"/>
          <p:cNvPicPr>
            <a:picLocks noChangeAspect="1"/>
          </p:cNvPicPr>
          <p:nvPr/>
        </p:nvPicPr>
        <p:blipFill>
          <a:blip r:embed="rId2" cstate="print">
            <a:lum bright="31000" contrast="-53000"/>
          </a:blip>
          <a:srcRect t="3301" b="11985"/>
          <a:stretch>
            <a:fillRect/>
          </a:stretch>
        </p:blipFill>
        <p:spPr>
          <a:xfrm>
            <a:off x="0" y="-9937"/>
            <a:ext cx="9906000" cy="3061250"/>
          </a:xfrm>
          <a:prstGeom prst="rect">
            <a:avLst/>
          </a:prstGeom>
          <a:ln>
            <a:gradFill>
              <a:gsLst>
                <a:gs pos="0">
                  <a:schemeClr val="accent1">
                    <a:tint val="66000"/>
                    <a:satMod val="160000"/>
                  </a:schemeClr>
                </a:gs>
                <a:gs pos="100000">
                  <a:srgbClr val="D5F0F3"/>
                </a:gs>
                <a:gs pos="100000">
                  <a:schemeClr val="accent1">
                    <a:tint val="23500"/>
                    <a:satMod val="160000"/>
                  </a:schemeClr>
                </a:gs>
              </a:gsLst>
              <a:lin ang="5400000" scaled="0"/>
            </a:gradFill>
          </a:ln>
        </p:spPr>
      </p:pic>
      <p:sp>
        <p:nvSpPr>
          <p:cNvPr id="2" name="Otsikko 1"/>
          <p:cNvSpPr>
            <a:spLocks noGrp="1"/>
          </p:cNvSpPr>
          <p:nvPr>
            <p:ph type="ctrTitle"/>
          </p:nvPr>
        </p:nvSpPr>
        <p:spPr>
          <a:xfrm>
            <a:off x="609600" y="3329959"/>
            <a:ext cx="8420100" cy="1470025"/>
          </a:xfrm>
        </p:spPr>
        <p:txBody>
          <a:bodyPr>
            <a:normAutofit/>
          </a:bodyPr>
          <a:lstStyle/>
          <a:p>
            <a:pPr algn="ctr"/>
            <a:r>
              <a:rPr lang="fi-FI" sz="2800" b="1" dirty="0" smtClean="0"/>
              <a:t>Sijoitusrahastotutkimus 2015</a:t>
            </a:r>
            <a:endParaRPr lang="fi-FI" sz="2800" dirty="0"/>
          </a:p>
        </p:txBody>
      </p:sp>
      <p:sp>
        <p:nvSpPr>
          <p:cNvPr id="3" name="Tekstiruutu 2"/>
          <p:cNvSpPr txBox="1"/>
          <p:nvPr/>
        </p:nvSpPr>
        <p:spPr>
          <a:xfrm>
            <a:off x="3276600" y="4724400"/>
            <a:ext cx="2921000" cy="369332"/>
          </a:xfrm>
          <a:prstGeom prst="rect">
            <a:avLst/>
          </a:prstGeom>
          <a:noFill/>
        </p:spPr>
        <p:txBody>
          <a:bodyPr wrap="square" rtlCol="0">
            <a:spAutoFit/>
          </a:bodyPr>
          <a:lstStyle/>
          <a:p>
            <a:r>
              <a:rPr lang="fi-FI" dirty="0"/>
              <a:t>Marraskuu / </a:t>
            </a:r>
            <a:r>
              <a:rPr lang="fi-FI" dirty="0" smtClean="0"/>
              <a:t>Joulukuu</a:t>
            </a:r>
            <a:endParaRPr lang="fi-F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Muut säästöt ja sijoitukset (1/2)</a:t>
            </a:r>
            <a:br>
              <a:rPr lang="fi-FI" sz="2800" dirty="0" smtClean="0"/>
            </a:br>
            <a:endParaRPr lang="fi-FI" sz="2800" dirty="0"/>
          </a:p>
        </p:txBody>
      </p:sp>
      <p:sp>
        <p:nvSpPr>
          <p:cNvPr id="3" name="Sisällön paikkamerkki 2"/>
          <p:cNvSpPr>
            <a:spLocks noGrp="1"/>
          </p:cNvSpPr>
          <p:nvPr>
            <p:ph idx="1"/>
          </p:nvPr>
        </p:nvSpPr>
        <p:spPr/>
        <p:txBody>
          <a:bodyPr>
            <a:normAutofit fontScale="92500" lnSpcReduction="10000"/>
          </a:bodyPr>
          <a:lstStyle/>
          <a:p>
            <a:r>
              <a:rPr lang="fi-FI" dirty="0" smtClean="0"/>
              <a:t>Sijoitusrahastojen lisäksi säästöjä ja muita sijoituksia on ennen kaikkea käyttelytileillä (63%), säästötileillä (59%) ja omassa asunnossa (53%).</a:t>
            </a:r>
          </a:p>
          <a:p>
            <a:r>
              <a:rPr lang="fi-FI" dirty="0" smtClean="0"/>
              <a:t>Vuoteen 2010 verrattuna säästöjä ja sijoituksia on vähemmän säästö- ja sijoitustileillä sekä vapaaehtoisissa eläkevakuutuksissa. </a:t>
            </a:r>
          </a:p>
          <a:p>
            <a:r>
              <a:rPr lang="fi-FI" dirty="0" smtClean="0"/>
              <a:t>Pörssiosakkeisiin sijoittaminen sekä säästö- ja sijoitusvakuutukset ovat hieman lisänneet suosiotaan vuodesta 2010.</a:t>
            </a:r>
          </a:p>
          <a:p>
            <a:r>
              <a:rPr lang="fi-FI" dirty="0" smtClean="0"/>
              <a:t>Käyttelytileillä säästöjä on erityisesti yliopisto-/korkeakoulukoulutuksen saaneilla (72%).</a:t>
            </a:r>
          </a:p>
          <a:p>
            <a:r>
              <a:rPr lang="fi-FI" dirty="0" smtClean="0"/>
              <a:t>Säästö-, sijoitus- tai muulla pankkitilillä säästöjä on muita enemmän 18 - 24 -vuotiailla (86%) ja muuhun ammattiryhmään kuuluvilla (76%).</a:t>
            </a:r>
          </a:p>
          <a:p>
            <a:r>
              <a:rPr lang="fi-FI" dirty="0" smtClean="0"/>
              <a:t>Pörssiosakkeisiin sijoittaneita on keskimääräistä enemmän miehissä (44%), 65+ -vuotiaissa (47%), yliopisto-/korkeakoulukoulutuksen saaneissa (48%), eläkeläisissä (46%) ja yli 70.000 € ansaitsevissa (47%).</a:t>
            </a:r>
          </a:p>
          <a:p>
            <a:r>
              <a:rPr lang="fi-FI" dirty="0" smtClean="0"/>
              <a:t>Säästö- ja sijoitusvakuutuksissa muita enemmän säästöjä </a:t>
            </a:r>
            <a:r>
              <a:rPr lang="fi-FI" dirty="0"/>
              <a:t>on yliopisto-/</a:t>
            </a:r>
            <a:r>
              <a:rPr lang="fi-FI" dirty="0" smtClean="0"/>
              <a:t>korkeakoulu-koulutuksen saaneilla (36%).</a:t>
            </a:r>
          </a:p>
          <a:p>
            <a:r>
              <a:rPr lang="fi-FI" dirty="0" smtClean="0"/>
              <a:t>Vapaaehtoisiin yksilöllisiin eläkevakuutuksiin sijoittaneita on keskimääräistä enemmän 35 - 44 -vuotiaissa (38%), 45 - 54 -vuotiaissa (44%), 55 - 64 -vuotiaissa (40%), johtavassa asemassa olevissa/yrittäjissä (39%) ja yli 70.000 € ansaitsevissa (34%).</a:t>
            </a:r>
            <a:endParaRPr lang="fi-FI"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Muut säästöt ja sijoitukset (2/2)</a:t>
            </a:r>
            <a:br>
              <a:rPr lang="fi-FI" sz="2800" dirty="0" smtClean="0"/>
            </a:br>
            <a:endParaRPr lang="fi-FI" sz="2800" dirty="0"/>
          </a:p>
        </p:txBody>
      </p:sp>
      <p:sp>
        <p:nvSpPr>
          <p:cNvPr id="3" name="Sisällön paikkamerkki 2"/>
          <p:cNvSpPr>
            <a:spLocks noGrp="1"/>
          </p:cNvSpPr>
          <p:nvPr>
            <p:ph idx="1"/>
          </p:nvPr>
        </p:nvSpPr>
        <p:spPr/>
        <p:txBody>
          <a:bodyPr>
            <a:normAutofit/>
          </a:bodyPr>
          <a:lstStyle/>
          <a:p>
            <a:r>
              <a:rPr lang="fi-FI" dirty="0" smtClean="0"/>
              <a:t>Joukkovelkakirjalainoissa ja indeksilainoissa säästöjä on erityisesti 65+ -vuotiailla (15%), yliopisto-/korkeakoulukoulutuksen saaneilla (15%) ja eläkeläisillä (13 %).</a:t>
            </a:r>
          </a:p>
          <a:p>
            <a:r>
              <a:rPr lang="fi-FI" dirty="0" smtClean="0"/>
              <a:t>Muissa arvopapereissa säästöjä on muita enemmän miehillä (16%), </a:t>
            </a:r>
            <a:r>
              <a:rPr lang="fi-FI" dirty="0"/>
              <a:t>yliopisto-/korkeakoulukoulutuksen saaneilla (</a:t>
            </a:r>
            <a:r>
              <a:rPr lang="fi-FI" dirty="0" smtClean="0"/>
              <a:t>19%) ja eläkeläisillä (17%) .</a:t>
            </a:r>
          </a:p>
          <a:p>
            <a:r>
              <a:rPr lang="fi-FI" dirty="0" smtClean="0"/>
              <a:t>Sijoitusasuntoon sijoittaneita on keskimääräistä enemmän 55 - 64 -vuotiaissa </a:t>
            </a:r>
            <a:r>
              <a:rPr lang="fi-FI" dirty="0"/>
              <a:t>(22%), yliopisto-/korkeakoulukoulutuksen saaneilla </a:t>
            </a:r>
            <a:r>
              <a:rPr lang="fi-FI" dirty="0" smtClean="0"/>
              <a:t>(20%), johtavassa asemassa olevilla/yrittäjillä (19%) ja yli 70.000 € ansaitsevilla (23%).</a:t>
            </a:r>
          </a:p>
          <a:p>
            <a:r>
              <a:rPr lang="fi-FI" dirty="0" smtClean="0"/>
              <a:t>Maa- ja metsäomaisuudessa muita enemmän säästöjä on 55 - 64 -vuotiailla (23%) ja yli 70.000 € ansaitsevilla (22%).</a:t>
            </a:r>
          </a:p>
          <a:p>
            <a:r>
              <a:rPr lang="fi-FI" dirty="0" smtClean="0"/>
              <a:t>Loma-asuntoon sijoittaneita on keskimääräistä enemmän miehissä (23%), 55 - 64 -vuotiaissa (29%), 65+ -vuotiaissa (27%) ja eläkeläisissä (29%).</a:t>
            </a:r>
            <a:endParaRPr lang="fi-FI" dirty="0"/>
          </a:p>
          <a:p>
            <a:r>
              <a:rPr lang="fi-FI" dirty="0" smtClean="0"/>
              <a:t>Omaan asuntoon sijoittaneita on muita </a:t>
            </a:r>
            <a:r>
              <a:rPr lang="fi-FI" dirty="0"/>
              <a:t>enemmän yliopisto-/korkeakoulukoulutuksen </a:t>
            </a:r>
            <a:r>
              <a:rPr lang="fi-FI" dirty="0" smtClean="0"/>
              <a:t>saaneissa (60%), 50.001-70.000 € ansaitsevissa (66%) ja yli 70.000 € ansaitsevissa (65%).</a:t>
            </a:r>
            <a:endParaRPr lang="fi-FI" dirty="0"/>
          </a:p>
        </p:txBody>
      </p:sp>
    </p:spTree>
    <p:extLst>
      <p:ext uri="{BB962C8B-B14F-4D97-AF65-F5344CB8AC3E}">
        <p14:creationId xmlns:p14="http://schemas.microsoft.com/office/powerpoint/2010/main" val="3942045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493677959"/>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369042"/>
            <a:ext cx="9410700" cy="1143000"/>
          </a:xfrm>
        </p:spPr>
        <p:txBody>
          <a:bodyPr anchor="b">
            <a:normAutofit/>
          </a:bodyPr>
          <a:lstStyle/>
          <a:p>
            <a:pPr lvl="0">
              <a:lnSpc>
                <a:spcPct val="90000"/>
              </a:lnSpc>
            </a:pPr>
            <a:r>
              <a:rPr lang="fi-FI" sz="2800" dirty="0" smtClean="0"/>
              <a:t>Muut säästöt ja sijoitukset</a:t>
            </a:r>
            <a:br>
              <a:rPr lang="fi-FI" sz="2800" dirty="0" smtClean="0"/>
            </a:br>
            <a:r>
              <a:rPr lang="fi-FI" sz="1400" dirty="0"/>
              <a:t>Missä muissa seuraavissa kohteissa sinulla on säästöjä tai sijoituksia?</a:t>
            </a:r>
            <a:r>
              <a:rPr lang="fi-FI" dirty="0" smtClean="0"/>
              <a:t/>
            </a:r>
            <a:br>
              <a:rPr lang="fi-FI" dirty="0" smtClean="0"/>
            </a:br>
            <a:r>
              <a:rPr lang="fi-FI" sz="1400" dirty="0"/>
              <a:t>On sijoitusrahastoja, n=621</a:t>
            </a:r>
          </a:p>
        </p:txBody>
      </p:sp>
    </p:spTree>
    <p:extLst>
      <p:ext uri="{BB962C8B-B14F-4D97-AF65-F5344CB8AC3E}">
        <p14:creationId xmlns:p14="http://schemas.microsoft.com/office/powerpoint/2010/main" val="2953987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1418109770"/>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196691"/>
            <a:ext cx="9410700" cy="1603087"/>
          </a:xfrm>
        </p:spPr>
        <p:txBody>
          <a:bodyPr anchor="b">
            <a:normAutofit/>
          </a:bodyPr>
          <a:lstStyle/>
          <a:p>
            <a:pPr lvl="0">
              <a:lnSpc>
                <a:spcPct val="90000"/>
              </a:lnSpc>
            </a:pPr>
            <a:r>
              <a:rPr lang="fi-FI" sz="2800" dirty="0" smtClean="0"/>
              <a:t>Muut säästöt ja sijoitukset</a:t>
            </a:r>
            <a:br>
              <a:rPr lang="fi-FI" sz="2800" dirty="0" smtClean="0"/>
            </a:br>
            <a:r>
              <a:rPr lang="fi-FI" sz="2000" dirty="0" smtClean="0"/>
              <a:t>Vertailu 2010 tutkimukseen</a:t>
            </a:r>
            <a:r>
              <a:rPr lang="fi-FI" sz="2800" dirty="0" smtClean="0"/>
              <a:t/>
            </a:r>
            <a:br>
              <a:rPr lang="fi-FI" sz="2800" dirty="0" smtClean="0"/>
            </a:br>
            <a:r>
              <a:rPr lang="fi-FI" sz="1400" dirty="0" smtClean="0"/>
              <a:t>Missä </a:t>
            </a:r>
            <a:r>
              <a:rPr lang="fi-FI" sz="1400" dirty="0"/>
              <a:t>muissa seuraavissa kohteissa sinulla on säästöjä tai sijoituksia</a:t>
            </a:r>
            <a:r>
              <a:rPr lang="fi-FI" sz="1400" dirty="0" smtClean="0"/>
              <a:t>?</a:t>
            </a:r>
            <a:r>
              <a:rPr lang="fi-FI" sz="1400" dirty="0"/>
              <a:t/>
            </a:r>
            <a:br>
              <a:rPr lang="fi-FI" sz="1400" dirty="0"/>
            </a:br>
            <a:r>
              <a:rPr lang="fi-FI" sz="1400" dirty="0" smtClean="0"/>
              <a:t/>
            </a:r>
            <a:br>
              <a:rPr lang="fi-FI" sz="1400" dirty="0" smtClean="0"/>
            </a:br>
            <a:r>
              <a:rPr lang="fi-FI" sz="1400" dirty="0" smtClean="0"/>
              <a:t>On sijoitusrahastoja</a:t>
            </a:r>
            <a:endParaRPr lang="fi-FI" sz="1400" dirty="0"/>
          </a:p>
        </p:txBody>
      </p:sp>
      <p:sp>
        <p:nvSpPr>
          <p:cNvPr id="2" name="Tekstiruutu 1"/>
          <p:cNvSpPr txBox="1"/>
          <p:nvPr/>
        </p:nvSpPr>
        <p:spPr>
          <a:xfrm>
            <a:off x="3533775" y="6353175"/>
            <a:ext cx="3797706" cy="461665"/>
          </a:xfrm>
          <a:prstGeom prst="rect">
            <a:avLst/>
          </a:prstGeom>
          <a:noFill/>
        </p:spPr>
        <p:txBody>
          <a:bodyPr wrap="none" rtlCol="0">
            <a:spAutoFit/>
          </a:bodyPr>
          <a:lstStyle/>
          <a:p>
            <a:r>
              <a:rPr lang="fi-FI" sz="1200" dirty="0" smtClean="0"/>
              <a:t>  *2010 Säästö- ja sijoitushenkivakuutuksissa</a:t>
            </a:r>
          </a:p>
          <a:p>
            <a:r>
              <a:rPr lang="fi-FI" sz="1200" dirty="0" smtClean="0"/>
              <a:t>**2010 Obligaatioissa tai muissa joukkovelkakirjalainoissa</a:t>
            </a:r>
            <a:endParaRPr lang="fi-FI" sz="1200" dirty="0"/>
          </a:p>
        </p:txBody>
      </p:sp>
    </p:spTree>
    <p:extLst>
      <p:ext uri="{BB962C8B-B14F-4D97-AF65-F5344CB8AC3E}">
        <p14:creationId xmlns:p14="http://schemas.microsoft.com/office/powerpoint/2010/main" val="3743373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Sijoitusrahastotyypit</a:t>
            </a:r>
            <a:endParaRPr lang="fi-FI" sz="2800" dirty="0"/>
          </a:p>
        </p:txBody>
      </p:sp>
      <p:sp>
        <p:nvSpPr>
          <p:cNvPr id="3" name="Sisällön paikkamerkki 2"/>
          <p:cNvSpPr>
            <a:spLocks noGrp="1"/>
          </p:cNvSpPr>
          <p:nvPr>
            <p:ph idx="1"/>
          </p:nvPr>
        </p:nvSpPr>
        <p:spPr/>
        <p:txBody>
          <a:bodyPr/>
          <a:lstStyle/>
          <a:p>
            <a:r>
              <a:rPr lang="fi-FI" dirty="0" smtClean="0"/>
              <a:t>Yhdistelmärahastot ovat  kaikkein suosituimmat, niitä on kahdella kolmesta. Seuraavaksi suosituimpia ovat osakerahastot, 38% omistaa niitä. Pitkän koron rahastoja on 16%:lla vastaajista. Muiden rahastojen suosio on selvästi vähäisempää.</a:t>
            </a:r>
          </a:p>
          <a:p>
            <a:r>
              <a:rPr lang="fi-FI" dirty="0" smtClean="0"/>
              <a:t>Yhdistelmärahastojen suosio on kasvanut merkittävästi. Myös osakerahastojen suosio on kasvanut. Sen sijaan lyhyen koron rahastoja on nyt aiempaa hieman harvemmalla. Merkittävää on myös, että vastaajat ovat nyt tietoisempia omistamistaan rahastoista, sillä nyt vain 11% ei osannut ottaa rahastojen tyyppeihin kantaa, kun viisi vuotta sitten joka viides ei osannut sanoa millaisia rahastoja he omistivat.</a:t>
            </a:r>
          </a:p>
          <a:p>
            <a:r>
              <a:rPr lang="fi-FI" dirty="0" smtClean="0"/>
              <a:t>Osakerahastoja omistavat erityisesti miehet (45%), yliopiston/korkeakoulun käyneet (47%) ja yli 70.000 € ansaitsevat (52%).</a:t>
            </a:r>
          </a:p>
          <a:p>
            <a:r>
              <a:rPr lang="fi-FI" dirty="0" smtClean="0"/>
              <a:t>Lyhyen koron rahastoja on keskimääräistä enemmän yli 70.000 € ansaitsevilla (15%).</a:t>
            </a:r>
          </a:p>
          <a:p>
            <a:r>
              <a:rPr lang="fi-FI" dirty="0" smtClean="0"/>
              <a:t>Kiinteistö- ja asuntorahastoihin sijoittaneita on muita enemmän yliopiston/korkeakoulun käyneissä (8%) ja eläkeläisissä (8%).</a:t>
            </a:r>
            <a:endParaRPr lang="fi-FI"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1435885611"/>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559542"/>
            <a:ext cx="9410700" cy="1143000"/>
          </a:xfrm>
        </p:spPr>
        <p:txBody>
          <a:bodyPr anchor="b">
            <a:normAutofit fontScale="90000"/>
          </a:bodyPr>
          <a:lstStyle/>
          <a:p>
            <a:pPr lvl="0">
              <a:lnSpc>
                <a:spcPct val="90000"/>
              </a:lnSpc>
            </a:pPr>
            <a:r>
              <a:rPr lang="fi-FI" sz="3100" dirty="0" smtClean="0"/>
              <a:t>Sijoitusrahastotyypit</a:t>
            </a:r>
            <a:r>
              <a:rPr lang="fi-FI" sz="2800" dirty="0" smtClean="0"/>
              <a:t/>
            </a:r>
            <a:br>
              <a:rPr lang="fi-FI" sz="2800" dirty="0" smtClean="0"/>
            </a:br>
            <a:r>
              <a:rPr lang="fi-FI" sz="1600" dirty="0" smtClean="0"/>
              <a:t>Millaisia </a:t>
            </a:r>
            <a:r>
              <a:rPr lang="fi-FI" sz="1600" dirty="0"/>
              <a:t>sijoitusrahastoja omistat</a:t>
            </a:r>
            <a:r>
              <a:rPr lang="fi-FI" sz="1600" dirty="0" smtClean="0"/>
              <a:t>?</a:t>
            </a:r>
            <a:br>
              <a:rPr lang="fi-FI" sz="1600" dirty="0" smtClean="0"/>
            </a:br>
            <a:r>
              <a:rPr lang="fi-FI" sz="1600" dirty="0" smtClean="0"/>
              <a:t/>
            </a:r>
            <a:br>
              <a:rPr lang="fi-FI" sz="1600" dirty="0" smtClean="0"/>
            </a:br>
            <a:r>
              <a:rPr lang="fi-FI" sz="1600" dirty="0" smtClean="0"/>
              <a:t>On sijoitusrahastoja, n=621</a:t>
            </a:r>
            <a:r>
              <a:rPr lang="fi-FI" dirty="0" smtClean="0"/>
              <a:t/>
            </a:r>
            <a:br>
              <a:rPr lang="fi-FI" dirty="0" smtClean="0"/>
            </a:br>
            <a:endParaRPr lang="fi-FI" sz="1400" dirty="0"/>
          </a:p>
        </p:txBody>
      </p:sp>
    </p:spTree>
    <p:extLst>
      <p:ext uri="{BB962C8B-B14F-4D97-AF65-F5344CB8AC3E}">
        <p14:creationId xmlns:p14="http://schemas.microsoft.com/office/powerpoint/2010/main" val="2831855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3407029865"/>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777252"/>
            <a:ext cx="9410700" cy="1143000"/>
          </a:xfrm>
        </p:spPr>
        <p:txBody>
          <a:bodyPr anchor="b">
            <a:normAutofit fontScale="90000"/>
          </a:bodyPr>
          <a:lstStyle/>
          <a:p>
            <a:pPr lvl="0">
              <a:lnSpc>
                <a:spcPct val="90000"/>
              </a:lnSpc>
            </a:pPr>
            <a:r>
              <a:rPr lang="fi-FI" sz="3100" dirty="0" smtClean="0"/>
              <a:t>Sijoitusrahastotyypit</a:t>
            </a:r>
            <a:br>
              <a:rPr lang="fi-FI" sz="3100" dirty="0" smtClean="0"/>
            </a:br>
            <a:r>
              <a:rPr lang="fi-FI" sz="2200" dirty="0" smtClean="0"/>
              <a:t>Vertailu 2010 tutkimukseen</a:t>
            </a:r>
            <a:r>
              <a:rPr lang="fi-FI" sz="2800" dirty="0" smtClean="0"/>
              <a:t/>
            </a:r>
            <a:br>
              <a:rPr lang="fi-FI" sz="2800" dirty="0" smtClean="0"/>
            </a:br>
            <a:r>
              <a:rPr lang="fi-FI" sz="1600" dirty="0"/>
              <a:t>Millaisia sijoitusrahastoja omistat</a:t>
            </a:r>
            <a:r>
              <a:rPr lang="fi-FI" sz="1600" dirty="0" smtClean="0"/>
              <a:t>?</a:t>
            </a:r>
            <a:r>
              <a:rPr lang="fi-FI" sz="1400" dirty="0" smtClean="0"/>
              <a:t/>
            </a:r>
            <a:br>
              <a:rPr lang="fi-FI" sz="1400" dirty="0" smtClean="0"/>
            </a:br>
            <a:r>
              <a:rPr lang="fi-FI" sz="1400" dirty="0" smtClean="0"/>
              <a:t/>
            </a:r>
            <a:br>
              <a:rPr lang="fi-FI" sz="1400" dirty="0" smtClean="0"/>
            </a:br>
            <a:r>
              <a:rPr lang="fi-FI" sz="1600" dirty="0" smtClean="0"/>
              <a:t>On sijoitusrahastoja</a:t>
            </a:r>
            <a:br>
              <a:rPr lang="fi-FI" sz="1600" dirty="0" smtClean="0"/>
            </a:br>
            <a:endParaRPr lang="fi-FI" sz="1600" dirty="0"/>
          </a:p>
        </p:txBody>
      </p:sp>
    </p:spTree>
    <p:extLst>
      <p:ext uri="{BB962C8B-B14F-4D97-AF65-F5344CB8AC3E}">
        <p14:creationId xmlns:p14="http://schemas.microsoft.com/office/powerpoint/2010/main" val="2547262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Säästämis- ja sijoitusaikeet rahastoihin</a:t>
            </a:r>
            <a:endParaRPr lang="fi-FI" sz="2800" dirty="0"/>
          </a:p>
        </p:txBody>
      </p:sp>
      <p:sp>
        <p:nvSpPr>
          <p:cNvPr id="3" name="Sisällön paikkamerkki 2"/>
          <p:cNvSpPr>
            <a:spLocks noGrp="1"/>
          </p:cNvSpPr>
          <p:nvPr>
            <p:ph idx="1"/>
          </p:nvPr>
        </p:nvSpPr>
        <p:spPr/>
        <p:txBody>
          <a:bodyPr/>
          <a:lstStyle/>
          <a:p>
            <a:r>
              <a:rPr lang="fi-FI" dirty="0" smtClean="0"/>
              <a:t>Rahastosijoittaminen kiinnostaa nykyisiä sijoittajia tulevaisuudessa entistä enemmän, sillä 67%  rahastosijoittajista aikoo  varmasti tai luultavasti tulevien 12 kuukauden aikana sijoittaa rahastoihin.</a:t>
            </a:r>
          </a:p>
          <a:p>
            <a:r>
              <a:rPr lang="fi-FI" dirty="0" smtClean="0"/>
              <a:t>Erityisesti 25 - 34 -vuotiaat (53%), 35 - 44 -vuotiaat (51%), johtavassa asemassa olevat/ylemmät toimihenkilöt (46%) ja yli 70.000 € ansaitsevat (45%) aikovat </a:t>
            </a:r>
            <a:r>
              <a:rPr lang="fi-FI" b="1" dirty="0" smtClean="0"/>
              <a:t>varmasti</a:t>
            </a:r>
            <a:r>
              <a:rPr lang="fi-FI" dirty="0" smtClean="0"/>
              <a:t> sijoittaa tulevien 12 kk aikana.</a:t>
            </a:r>
          </a:p>
          <a:p>
            <a:r>
              <a:rPr lang="fi-FI" dirty="0" smtClean="0"/>
              <a:t>Naisista 22% ei aio sijoittaa tulevien 12 kk aikana rahastoihin.</a:t>
            </a:r>
          </a:p>
          <a:p>
            <a:r>
              <a:rPr lang="fi-FI" dirty="0" smtClean="0"/>
              <a:t>Erityisesti yhdistelmärahastot kiinnostavat (60%), mutta myös osakerahastot (34%). Muiden rahastojen kiinnostus jää selvästi pienemmäksi.</a:t>
            </a:r>
            <a:endParaRPr lang="fi-FI" dirty="0"/>
          </a:p>
          <a:p>
            <a:r>
              <a:rPr lang="fi-FI" dirty="0" smtClean="0"/>
              <a:t>Yhdistelmärahastoihin aikoo sijoittaa erityisesti 65+ </a:t>
            </a:r>
            <a:r>
              <a:rPr lang="fi-FI" dirty="0" err="1" smtClean="0"/>
              <a:t>vuotiaat</a:t>
            </a:r>
            <a:r>
              <a:rPr lang="fi-FI" dirty="0"/>
              <a:t> </a:t>
            </a:r>
            <a:r>
              <a:rPr lang="fi-FI" dirty="0" smtClean="0"/>
              <a:t>(70%) ja eläkeläiset (72%).</a:t>
            </a:r>
          </a:p>
          <a:p>
            <a:r>
              <a:rPr lang="fi-FI" dirty="0" smtClean="0"/>
              <a:t>Miehet (43%) ja yli 70.000 € ansaitsevat aikovat sijoittaa keskimääräistä useammin osakerahastoihin.</a:t>
            </a:r>
          </a:p>
          <a:p>
            <a:r>
              <a:rPr lang="fi-FI" dirty="0" smtClean="0"/>
              <a:t>Lyhyen koron rahastot kiinnostavat muita enemmän Oulun/Lapin läänissä asuvia (13%).</a:t>
            </a:r>
            <a:endParaRPr lang="fi-FI"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1557725662"/>
              </p:ext>
            </p:extLst>
          </p:nvPr>
        </p:nvGraphicFramePr>
        <p:xfrm>
          <a:off x="632520" y="1340768"/>
          <a:ext cx="4539555"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Otsikko 3"/>
          <p:cNvSpPr>
            <a:spLocks noGrp="1"/>
          </p:cNvSpPr>
          <p:nvPr>
            <p:ph type="title"/>
          </p:nvPr>
        </p:nvSpPr>
        <p:spPr>
          <a:xfrm>
            <a:off x="495300" y="369042"/>
            <a:ext cx="9410700" cy="1143000"/>
          </a:xfrm>
        </p:spPr>
        <p:txBody>
          <a:bodyPr anchor="b">
            <a:normAutofit/>
          </a:bodyPr>
          <a:lstStyle/>
          <a:p>
            <a:pPr lvl="0">
              <a:lnSpc>
                <a:spcPct val="90000"/>
              </a:lnSpc>
            </a:pPr>
            <a:r>
              <a:rPr lang="fi-FI" sz="2800" dirty="0" smtClean="0"/>
              <a:t>Säästämis- ja sijoitusaikeet rahastoihin </a:t>
            </a:r>
            <a:br>
              <a:rPr lang="fi-FI" sz="2800" dirty="0" smtClean="0"/>
            </a:br>
            <a:r>
              <a:rPr lang="fi-FI" sz="1400" dirty="0"/>
              <a:t>Aiotko seuraavan 12 kuukauden </a:t>
            </a:r>
            <a:r>
              <a:rPr lang="fi-FI" sz="1400" dirty="0" smtClean="0"/>
              <a:t>aikana </a:t>
            </a:r>
            <a:r>
              <a:rPr lang="fi-FI" sz="1400" dirty="0"/>
              <a:t>sijoittaa sijoitusrahastoihin?</a:t>
            </a:r>
            <a:r>
              <a:rPr lang="fi-FI" dirty="0" smtClean="0"/>
              <a:t/>
            </a:r>
            <a:br>
              <a:rPr lang="fi-FI" dirty="0" smtClean="0"/>
            </a:br>
            <a:endParaRPr lang="fi-FI" sz="1400" dirty="0"/>
          </a:p>
        </p:txBody>
      </p:sp>
      <p:sp>
        <p:nvSpPr>
          <p:cNvPr id="2" name="Tekstiruutu 1"/>
          <p:cNvSpPr txBox="1"/>
          <p:nvPr/>
        </p:nvSpPr>
        <p:spPr>
          <a:xfrm>
            <a:off x="2047875" y="1411288"/>
            <a:ext cx="1890326" cy="276999"/>
          </a:xfrm>
          <a:prstGeom prst="rect">
            <a:avLst/>
          </a:prstGeom>
          <a:noFill/>
        </p:spPr>
        <p:txBody>
          <a:bodyPr wrap="none" rtlCol="0">
            <a:spAutoFit/>
          </a:bodyPr>
          <a:lstStyle/>
          <a:p>
            <a:r>
              <a:rPr lang="fi-FI" sz="1200" dirty="0" smtClean="0"/>
              <a:t>On sijoitusrahastoja, n=621</a:t>
            </a:r>
            <a:endParaRPr lang="fi-FI" sz="1200" dirty="0"/>
          </a:p>
        </p:txBody>
      </p:sp>
      <p:graphicFrame>
        <p:nvGraphicFramePr>
          <p:cNvPr id="7" name="Sisällön paikkamerkki 5"/>
          <p:cNvGraphicFramePr>
            <a:graphicFrameLocks/>
          </p:cNvGraphicFramePr>
          <p:nvPr>
            <p:extLst>
              <p:ext uri="{D42A27DB-BD31-4B8C-83A1-F6EECF244321}">
                <p14:modId xmlns:p14="http://schemas.microsoft.com/office/powerpoint/2010/main" val="2595016824"/>
              </p:ext>
            </p:extLst>
          </p:nvPr>
        </p:nvGraphicFramePr>
        <p:xfrm>
          <a:off x="5014020" y="1340768"/>
          <a:ext cx="4539555" cy="5400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kstiruutu 7"/>
          <p:cNvSpPr txBox="1"/>
          <p:nvPr/>
        </p:nvSpPr>
        <p:spPr>
          <a:xfrm>
            <a:off x="6429375" y="1411288"/>
            <a:ext cx="2974469" cy="276999"/>
          </a:xfrm>
          <a:prstGeom prst="rect">
            <a:avLst/>
          </a:prstGeom>
          <a:noFill/>
        </p:spPr>
        <p:txBody>
          <a:bodyPr wrap="none" rtlCol="0">
            <a:spAutoFit/>
          </a:bodyPr>
          <a:lstStyle/>
          <a:p>
            <a:r>
              <a:rPr lang="fi-FI" sz="1200" dirty="0"/>
              <a:t>Aikoo sijoittaa varmasti tai </a:t>
            </a:r>
            <a:r>
              <a:rPr lang="fi-FI" sz="1200" dirty="0" smtClean="0"/>
              <a:t>luultavasti, n=419</a:t>
            </a:r>
            <a:endParaRPr lang="fi-FI" sz="1200" dirty="0"/>
          </a:p>
        </p:txBody>
      </p:sp>
      <p:sp>
        <p:nvSpPr>
          <p:cNvPr id="9" name="Otsikko 3"/>
          <p:cNvSpPr txBox="1">
            <a:spLocks/>
          </p:cNvSpPr>
          <p:nvPr/>
        </p:nvSpPr>
        <p:spPr>
          <a:xfrm>
            <a:off x="5943600" y="369042"/>
            <a:ext cx="9410700"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2400" kern="1200">
                <a:solidFill>
                  <a:schemeClr val="tx1"/>
                </a:solidFill>
                <a:latin typeface="+mj-lt"/>
                <a:ea typeface="+mj-ea"/>
                <a:cs typeface="+mj-cs"/>
              </a:defRPr>
            </a:lvl1pPr>
          </a:lstStyle>
          <a:p>
            <a:pPr>
              <a:lnSpc>
                <a:spcPct val="90000"/>
              </a:lnSpc>
            </a:pPr>
            <a:r>
              <a:rPr lang="fi-FI" sz="2800" dirty="0" smtClean="0"/>
              <a:t/>
            </a:r>
            <a:br>
              <a:rPr lang="fi-FI" sz="2800" dirty="0" smtClean="0"/>
            </a:br>
            <a:r>
              <a:rPr lang="fi-FI" sz="1400" dirty="0" smtClean="0"/>
              <a:t>Millaisiin sijoitusrahastoihin aiot sijoittaa?</a:t>
            </a:r>
            <a:r>
              <a:rPr lang="fi-FI" dirty="0" smtClean="0"/>
              <a:t/>
            </a:r>
            <a:br>
              <a:rPr lang="fi-FI" dirty="0" smtClean="0"/>
            </a:br>
            <a:endParaRPr lang="fi-FI" sz="1400" dirty="0"/>
          </a:p>
        </p:txBody>
      </p:sp>
    </p:spTree>
    <p:extLst>
      <p:ext uri="{BB962C8B-B14F-4D97-AF65-F5344CB8AC3E}">
        <p14:creationId xmlns:p14="http://schemas.microsoft.com/office/powerpoint/2010/main" val="39377325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Sijoitusrahastojen määrä</a:t>
            </a:r>
            <a:endParaRPr lang="fi-FI" dirty="0"/>
          </a:p>
        </p:txBody>
      </p:sp>
      <p:sp>
        <p:nvSpPr>
          <p:cNvPr id="3" name="Sisällön paikkamerkki 2"/>
          <p:cNvSpPr>
            <a:spLocks noGrp="1"/>
          </p:cNvSpPr>
          <p:nvPr>
            <p:ph idx="1"/>
          </p:nvPr>
        </p:nvSpPr>
        <p:spPr/>
        <p:txBody>
          <a:bodyPr/>
          <a:lstStyle/>
          <a:p>
            <a:r>
              <a:rPr lang="fi-FI" dirty="0" smtClean="0"/>
              <a:t>Kiinteistörahastot ovat tyypillisesti yhden rahaston valintoja, samoin kuin korkorahastotkin.</a:t>
            </a:r>
          </a:p>
          <a:p>
            <a:r>
              <a:rPr lang="fi-FI" dirty="0" smtClean="0"/>
              <a:t>Yhdistelmärahastoihin on yleisimmin valittu yksi tai kaksi  rahastoa. </a:t>
            </a:r>
          </a:p>
          <a:p>
            <a:r>
              <a:rPr lang="fi-FI" dirty="0" smtClean="0"/>
              <a:t>Osake- ja muissa rahastoissa on keskimäärin enemmän kuin kaksi rahastoa. </a:t>
            </a:r>
            <a:endParaRPr lang="fi-FI"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03926" y="222882"/>
            <a:ext cx="8915400" cy="706437"/>
          </a:xfrm>
        </p:spPr>
        <p:txBody>
          <a:bodyPr>
            <a:normAutofit/>
          </a:bodyPr>
          <a:lstStyle/>
          <a:p>
            <a:r>
              <a:rPr lang="fi-FI" sz="2800" dirty="0" smtClean="0">
                <a:latin typeface="+mj-lt"/>
              </a:rPr>
              <a:t>Tutkimuksen toteutus</a:t>
            </a:r>
            <a:endParaRPr lang="fi-FI" sz="2800" dirty="0">
              <a:latin typeface="+mj-lt"/>
            </a:endParaRPr>
          </a:p>
        </p:txBody>
      </p:sp>
      <p:sp>
        <p:nvSpPr>
          <p:cNvPr id="3" name="Sisällön paikkamerkki 2"/>
          <p:cNvSpPr>
            <a:spLocks noGrp="1"/>
          </p:cNvSpPr>
          <p:nvPr>
            <p:ph idx="1"/>
          </p:nvPr>
        </p:nvSpPr>
        <p:spPr/>
        <p:txBody>
          <a:bodyPr/>
          <a:lstStyle/>
          <a:p>
            <a:r>
              <a:rPr lang="fi-FI" i="0" dirty="0" smtClean="0"/>
              <a:t>Tutkimuksen  tiedot kerättiin IRO Research Oy:n Tuhat suomalaista </a:t>
            </a:r>
            <a:r>
              <a:rPr lang="fi-FI" i="0" dirty="0"/>
              <a:t>-</a:t>
            </a:r>
            <a:r>
              <a:rPr lang="fi-FI" i="0" dirty="0" smtClean="0"/>
              <a:t>tutkimuksen yhteydessä IROResearch Oy:n valtakunnallisesti edustavasta internetpaneelista.  Vastaajat olivat 18 -vuotta täyttäneitä suomalaisia.</a:t>
            </a:r>
          </a:p>
          <a:p>
            <a:endParaRPr lang="fi-FI" i="0" dirty="0" smtClean="0"/>
          </a:p>
          <a:p>
            <a:r>
              <a:rPr lang="fi-FI" i="0" dirty="0" smtClean="0"/>
              <a:t>Tulokset painotettiin iän, sukupuolen, asuinpaikkakunnan tyypin sekä läänin mukaan vastaamaan suomalaista väestöä valtakunnallisesti.</a:t>
            </a:r>
          </a:p>
          <a:p>
            <a:endParaRPr lang="fi-FI" i="0" dirty="0" smtClean="0"/>
          </a:p>
          <a:p>
            <a:r>
              <a:rPr lang="fi-FI" i="0" dirty="0" smtClean="0"/>
              <a:t>Tutkimushaastatteluja tehtiin yhteensä 2000.</a:t>
            </a:r>
          </a:p>
          <a:p>
            <a:endParaRPr lang="fi-FI" i="0" dirty="0" smtClean="0"/>
          </a:p>
          <a:p>
            <a:r>
              <a:rPr lang="fi-FI" i="0" dirty="0" smtClean="0"/>
              <a:t>Tutkimuksen tiedonkeruuaika oli 26.10. </a:t>
            </a:r>
            <a:r>
              <a:rPr lang="fi-FI" i="0" dirty="0"/>
              <a:t>-</a:t>
            </a:r>
            <a:r>
              <a:rPr lang="fi-FI" i="0" dirty="0" smtClean="0"/>
              <a:t> 3.12.2015.</a:t>
            </a:r>
          </a:p>
          <a:p>
            <a:endParaRPr lang="fi-FI" i="0" dirty="0" smtClean="0">
              <a:latin typeface="+mj-lt"/>
            </a:endParaRPr>
          </a:p>
          <a:p>
            <a:endParaRPr lang="fi-FI" i="0" dirty="0">
              <a:solidFill>
                <a:srgbClr val="FF0000"/>
              </a:solidFill>
              <a:latin typeface="+mj-lt"/>
            </a:endParaRPr>
          </a:p>
        </p:txBody>
      </p:sp>
      <p:sp>
        <p:nvSpPr>
          <p:cNvPr id="4" name="Suorakulmio 3"/>
          <p:cNvSpPr/>
          <p:nvPr/>
        </p:nvSpPr>
        <p:spPr>
          <a:xfrm>
            <a:off x="692727" y="5401347"/>
            <a:ext cx="8760031" cy="430887"/>
          </a:xfrm>
          <a:prstGeom prst="rect">
            <a:avLst/>
          </a:prstGeom>
        </p:spPr>
        <p:txBody>
          <a:bodyPr wrap="square">
            <a:spAutoFit/>
          </a:bodyPr>
          <a:lstStyle/>
          <a:p>
            <a:pPr>
              <a:buClr>
                <a:srgbClr val="FF0000"/>
              </a:buClr>
              <a:buSzPct val="141000"/>
            </a:pPr>
            <a:r>
              <a:rPr lang="fi-FI" sz="1100" i="1" dirty="0"/>
              <a:t>Tutkimusaineisto </a:t>
            </a:r>
            <a:r>
              <a:rPr lang="fi-FI" sz="1100" i="1" dirty="0" err="1"/>
              <a:t>validoidaan</a:t>
            </a:r>
            <a:r>
              <a:rPr lang="fi-FI" sz="1100" i="1" dirty="0"/>
              <a:t> henkilön ja annettujen vastausten suhteen. </a:t>
            </a:r>
            <a:r>
              <a:rPr lang="fi-FI" sz="1100" i="1" dirty="0" err="1"/>
              <a:t>Validointi</a:t>
            </a:r>
            <a:r>
              <a:rPr lang="fi-FI" sz="1100" i="1" dirty="0"/>
              <a:t> tapahtuu vertaamalla paneelihallintajärjestelmän ja vastausten taustatietoja keskenään, analysoimalla annettuja vastauksia, lomakkeen täyttöastetta sekä erinäisin loogisuustarkistuksin.   </a:t>
            </a:r>
          </a:p>
        </p:txBody>
      </p:sp>
      <p:sp>
        <p:nvSpPr>
          <p:cNvPr id="5" name="Tekstikehys 5"/>
          <p:cNvSpPr txBox="1"/>
          <p:nvPr/>
        </p:nvSpPr>
        <p:spPr>
          <a:xfrm>
            <a:off x="7438335" y="6446075"/>
            <a:ext cx="1661288" cy="200055"/>
          </a:xfrm>
          <a:prstGeom prst="rect">
            <a:avLst/>
          </a:prstGeom>
          <a:noFill/>
        </p:spPr>
        <p:txBody>
          <a:bodyPr wrap="square"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7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SFS-ISO 20252:2012 sertifioitu  </a:t>
            </a:r>
            <a:endParaRPr kumimoji="0" lang="fi-FI" sz="7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17961443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1715754977"/>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Otsikko 3"/>
          <p:cNvSpPr>
            <a:spLocks noGrp="1"/>
          </p:cNvSpPr>
          <p:nvPr>
            <p:ph type="title"/>
          </p:nvPr>
        </p:nvSpPr>
        <p:spPr>
          <a:xfrm>
            <a:off x="495300" y="291489"/>
            <a:ext cx="9410700" cy="1143000"/>
          </a:xfrm>
        </p:spPr>
        <p:txBody>
          <a:bodyPr anchor="b">
            <a:normAutofit/>
          </a:bodyPr>
          <a:lstStyle/>
          <a:p>
            <a:pPr lvl="0">
              <a:lnSpc>
                <a:spcPct val="90000"/>
              </a:lnSpc>
            </a:pPr>
            <a:r>
              <a:rPr lang="fi-FI" sz="2800" dirty="0" smtClean="0"/>
              <a:t>Sijoitusrahastojen määrä</a:t>
            </a:r>
            <a:br>
              <a:rPr lang="fi-FI" sz="2800" dirty="0" smtClean="0"/>
            </a:br>
            <a:r>
              <a:rPr lang="fi-FI" sz="1400" dirty="0"/>
              <a:t>Kuinka moneen eri sijoitusrahastoon olet sijoittanut. Tässä tarkoitetaan nimenomaan </a:t>
            </a:r>
            <a:r>
              <a:rPr lang="fi-FI" sz="1400" b="1" u="sng" dirty="0"/>
              <a:t>vain suoria sijoitusrahastosijoituksia</a:t>
            </a:r>
            <a:r>
              <a:rPr lang="fi-FI" sz="1400" dirty="0"/>
              <a:t>, EI esimerkiksi erilaisten henki- tai eläkevakuutusten tai säästö- ja sijoitusvakuutusten  kautta sijoitusrahastoihin sijoittamista</a:t>
            </a:r>
            <a:r>
              <a:rPr lang="fi-FI" sz="1400" dirty="0" smtClean="0"/>
              <a:t>.</a:t>
            </a:r>
            <a:br>
              <a:rPr lang="fi-FI" sz="1400" dirty="0" smtClean="0"/>
            </a:br>
            <a:r>
              <a:rPr lang="fi-FI" sz="1400" dirty="0" smtClean="0"/>
              <a:t>Omistaa ko. rahastoja</a:t>
            </a:r>
            <a:endParaRPr lang="fi-FI" sz="1400" dirty="0"/>
          </a:p>
        </p:txBody>
      </p:sp>
      <p:graphicFrame>
        <p:nvGraphicFramePr>
          <p:cNvPr id="2" name="Taulukko 1"/>
          <p:cNvGraphicFramePr>
            <a:graphicFrameLocks noGrp="1"/>
          </p:cNvGraphicFramePr>
          <p:nvPr>
            <p:extLst>
              <p:ext uri="{D42A27DB-BD31-4B8C-83A1-F6EECF244321}">
                <p14:modId xmlns:p14="http://schemas.microsoft.com/office/powerpoint/2010/main" val="2125184065"/>
              </p:ext>
            </p:extLst>
          </p:nvPr>
        </p:nvGraphicFramePr>
        <p:xfrm>
          <a:off x="8382000" y="1266826"/>
          <a:ext cx="1219200" cy="3929061"/>
        </p:xfrm>
        <a:graphic>
          <a:graphicData uri="http://schemas.openxmlformats.org/drawingml/2006/table">
            <a:tbl>
              <a:tblPr>
                <a:tableStyleId>{5C22544A-7EE6-4342-B048-85BDC9FD1C3A}</a:tableStyleId>
              </a:tblPr>
              <a:tblGrid>
                <a:gridCol w="609600"/>
                <a:gridCol w="609600"/>
              </a:tblGrid>
              <a:tr h="227044">
                <a:tc>
                  <a:txBody>
                    <a:bodyPr/>
                    <a:lstStyle/>
                    <a:p>
                      <a:pPr algn="ctr" fontAlgn="b"/>
                      <a:r>
                        <a:rPr lang="fi-FI" sz="1100" b="1" u="none" strike="noStrike" dirty="0">
                          <a:effectLst/>
                        </a:rPr>
                        <a:t>2015</a:t>
                      </a:r>
                      <a:endParaRPr lang="fi-FI" sz="1100" b="1" i="0" u="none" strike="noStrike" dirty="0">
                        <a:solidFill>
                          <a:srgbClr val="000000"/>
                        </a:solidFill>
                        <a:effectLst/>
                        <a:latin typeface="Calibri"/>
                      </a:endParaRPr>
                    </a:p>
                  </a:txBody>
                  <a:tcPr marL="9525" marR="9525" marT="9525" marB="0" anchor="b"/>
                </a:tc>
                <a:tc>
                  <a:txBody>
                    <a:bodyPr/>
                    <a:lstStyle/>
                    <a:p>
                      <a:pPr algn="ctr" fontAlgn="b"/>
                      <a:r>
                        <a:rPr lang="fi-FI" sz="1100" b="1" u="none" strike="noStrike" dirty="0" smtClean="0">
                          <a:effectLst/>
                        </a:rPr>
                        <a:t>2010</a:t>
                      </a:r>
                      <a:endParaRPr lang="fi-FI" sz="1100" b="1" i="0" u="none" strike="noStrike" dirty="0">
                        <a:solidFill>
                          <a:srgbClr val="000000"/>
                        </a:solidFill>
                        <a:effectLst/>
                        <a:latin typeface="Calibri"/>
                      </a:endParaRPr>
                    </a:p>
                  </a:txBody>
                  <a:tcPr marL="9525" marR="9525" marT="9525" marB="0" anchor="b">
                    <a:solidFill>
                      <a:schemeClr val="accent5">
                        <a:lumMod val="60000"/>
                        <a:lumOff val="40000"/>
                      </a:schemeClr>
                    </a:solidFill>
                  </a:tcPr>
                </a:tc>
              </a:tr>
              <a:tr h="183611">
                <a:tc>
                  <a:txBody>
                    <a:bodyPr/>
                    <a:lstStyle/>
                    <a:p>
                      <a:pPr algn="ctr" fontAlgn="b"/>
                      <a:r>
                        <a:rPr lang="fi-FI" sz="1100" b="1" u="none" strike="noStrike" dirty="0">
                          <a:effectLst/>
                        </a:rPr>
                        <a:t>KA</a:t>
                      </a:r>
                      <a:endParaRPr lang="fi-FI" sz="1100" b="1" i="0" u="none" strike="noStrike" dirty="0">
                        <a:solidFill>
                          <a:srgbClr val="000000"/>
                        </a:solidFill>
                        <a:effectLst/>
                        <a:latin typeface="Calibri"/>
                      </a:endParaRPr>
                    </a:p>
                  </a:txBody>
                  <a:tcPr marL="9525" marR="9525" marT="9525" marB="0" anchor="ctr"/>
                </a:tc>
                <a:tc>
                  <a:txBody>
                    <a:bodyPr/>
                    <a:lstStyle/>
                    <a:p>
                      <a:pPr algn="ctr" fontAlgn="b"/>
                      <a:r>
                        <a:rPr lang="fi-FI" sz="1100" b="1" u="none" strike="noStrike" dirty="0">
                          <a:effectLst/>
                        </a:rPr>
                        <a:t>KA</a:t>
                      </a:r>
                      <a:endParaRPr lang="fi-FI" sz="1100" b="1" i="0" u="none" strike="noStrike" dirty="0">
                        <a:solidFill>
                          <a:srgbClr val="000000"/>
                        </a:solidFill>
                        <a:effectLst/>
                        <a:latin typeface="Calibri"/>
                      </a:endParaRPr>
                    </a:p>
                  </a:txBody>
                  <a:tcPr marL="9525" marR="9525" marT="9525" marB="0" anchor="ctr">
                    <a:solidFill>
                      <a:schemeClr val="accent5">
                        <a:lumMod val="60000"/>
                        <a:lumOff val="40000"/>
                      </a:schemeClr>
                    </a:solidFill>
                  </a:tcPr>
                </a:tc>
              </a:tr>
              <a:tr h="586401">
                <a:tc>
                  <a:txBody>
                    <a:bodyPr/>
                    <a:lstStyle/>
                    <a:p>
                      <a:pPr algn="ctr" fontAlgn="b"/>
                      <a:r>
                        <a:rPr lang="fi-FI" sz="1100" b="1" i="0" u="none" strike="noStrike" dirty="0" smtClean="0">
                          <a:solidFill>
                            <a:srgbClr val="000000"/>
                          </a:solidFill>
                          <a:effectLst/>
                          <a:latin typeface="Calibri"/>
                        </a:rPr>
                        <a:t>1,7</a:t>
                      </a:r>
                      <a:endParaRPr lang="fi-FI" sz="1100" b="1" i="0" u="none" strike="noStrike" dirty="0">
                        <a:solidFill>
                          <a:srgbClr val="000000"/>
                        </a:solidFill>
                        <a:effectLst/>
                        <a:latin typeface="Calibri"/>
                      </a:endParaRPr>
                    </a:p>
                  </a:txBody>
                  <a:tcPr marL="9525" marR="9525" marT="9525" marB="0" anchor="ctr"/>
                </a:tc>
                <a:tc>
                  <a:txBody>
                    <a:bodyPr/>
                    <a:lstStyle/>
                    <a:p>
                      <a:pPr algn="ctr" fontAlgn="b"/>
                      <a:r>
                        <a:rPr lang="fi-FI" sz="1100" b="1" i="0" u="none" strike="noStrike" dirty="0" smtClean="0">
                          <a:solidFill>
                            <a:srgbClr val="000000"/>
                          </a:solidFill>
                          <a:effectLst/>
                          <a:latin typeface="Calibri"/>
                        </a:rPr>
                        <a:t>-</a:t>
                      </a:r>
                      <a:endParaRPr lang="fi-FI" sz="1100" b="1" i="0" u="none" strike="noStrike" dirty="0">
                        <a:solidFill>
                          <a:srgbClr val="000000"/>
                        </a:solidFill>
                        <a:effectLst/>
                        <a:latin typeface="Calibri"/>
                      </a:endParaRPr>
                    </a:p>
                  </a:txBody>
                  <a:tcPr marL="9525" marR="9525" marT="9525" marB="0" anchor="ctr">
                    <a:solidFill>
                      <a:schemeClr val="accent5">
                        <a:lumMod val="60000"/>
                        <a:lumOff val="40000"/>
                      </a:schemeClr>
                    </a:solidFill>
                  </a:tcPr>
                </a:tc>
              </a:tr>
              <a:tr h="586401">
                <a:tc>
                  <a:txBody>
                    <a:bodyPr/>
                    <a:lstStyle/>
                    <a:p>
                      <a:pPr algn="ctr" fontAlgn="b"/>
                      <a:r>
                        <a:rPr lang="fi-FI" sz="1100" b="1" i="0" u="none" strike="noStrike" dirty="0" smtClean="0">
                          <a:solidFill>
                            <a:srgbClr val="000000"/>
                          </a:solidFill>
                          <a:effectLst/>
                          <a:latin typeface="Calibri"/>
                        </a:rPr>
                        <a:t>1,6</a:t>
                      </a:r>
                      <a:endParaRPr lang="fi-FI" sz="1100" b="1" i="0" u="none" strike="noStrike" dirty="0">
                        <a:solidFill>
                          <a:srgbClr val="000000"/>
                        </a:solidFill>
                        <a:effectLst/>
                        <a:latin typeface="Calibri"/>
                      </a:endParaRPr>
                    </a:p>
                  </a:txBody>
                  <a:tcPr marL="9525" marR="9525" marT="9525" marB="0" anchor="ctr"/>
                </a:tc>
                <a:tc>
                  <a:txBody>
                    <a:bodyPr/>
                    <a:lstStyle/>
                    <a:p>
                      <a:pPr algn="ctr" fontAlgn="b"/>
                      <a:r>
                        <a:rPr lang="fi-FI" sz="1100" b="1" u="none" strike="noStrike" dirty="0">
                          <a:effectLst/>
                        </a:rPr>
                        <a:t>1,9</a:t>
                      </a:r>
                      <a:endParaRPr lang="fi-FI" sz="1100" b="1" i="0" u="none" strike="noStrike" dirty="0">
                        <a:solidFill>
                          <a:srgbClr val="000000"/>
                        </a:solidFill>
                        <a:effectLst/>
                        <a:latin typeface="Calibri"/>
                      </a:endParaRPr>
                    </a:p>
                  </a:txBody>
                  <a:tcPr marL="9525" marR="9525" marT="9525" marB="0" anchor="ctr">
                    <a:solidFill>
                      <a:schemeClr val="accent5">
                        <a:lumMod val="60000"/>
                        <a:lumOff val="40000"/>
                      </a:schemeClr>
                    </a:solidFill>
                  </a:tcPr>
                </a:tc>
              </a:tr>
              <a:tr h="586401">
                <a:tc>
                  <a:txBody>
                    <a:bodyPr/>
                    <a:lstStyle/>
                    <a:p>
                      <a:pPr algn="ctr" fontAlgn="b"/>
                      <a:r>
                        <a:rPr lang="fi-FI" sz="1100" b="1" i="0" u="none" strike="noStrike" dirty="0" smtClean="0">
                          <a:solidFill>
                            <a:srgbClr val="000000"/>
                          </a:solidFill>
                          <a:effectLst/>
                          <a:latin typeface="Calibri"/>
                        </a:rPr>
                        <a:t>1,8</a:t>
                      </a:r>
                      <a:endParaRPr lang="fi-FI" sz="1100" b="1" i="0" u="none" strike="noStrike" dirty="0">
                        <a:solidFill>
                          <a:srgbClr val="000000"/>
                        </a:solidFill>
                        <a:effectLst/>
                        <a:latin typeface="Calibri"/>
                      </a:endParaRPr>
                    </a:p>
                  </a:txBody>
                  <a:tcPr marL="9525" marR="9525" marT="9525" marB="0" anchor="ctr"/>
                </a:tc>
                <a:tc>
                  <a:txBody>
                    <a:bodyPr/>
                    <a:lstStyle/>
                    <a:p>
                      <a:pPr algn="ctr" fontAlgn="b"/>
                      <a:r>
                        <a:rPr lang="fi-FI" sz="1100" b="1" u="none" strike="noStrike" dirty="0">
                          <a:effectLst/>
                        </a:rPr>
                        <a:t>1,6</a:t>
                      </a:r>
                      <a:endParaRPr lang="fi-FI" sz="1100" b="1" i="0" u="none" strike="noStrike" dirty="0">
                        <a:solidFill>
                          <a:srgbClr val="000000"/>
                        </a:solidFill>
                        <a:effectLst/>
                        <a:latin typeface="Calibri"/>
                      </a:endParaRPr>
                    </a:p>
                  </a:txBody>
                  <a:tcPr marL="9525" marR="9525" marT="9525" marB="0" anchor="ctr">
                    <a:solidFill>
                      <a:schemeClr val="accent5">
                        <a:lumMod val="60000"/>
                        <a:lumOff val="40000"/>
                      </a:schemeClr>
                    </a:solidFill>
                  </a:tcPr>
                </a:tc>
              </a:tr>
              <a:tr h="586401">
                <a:tc>
                  <a:txBody>
                    <a:bodyPr/>
                    <a:lstStyle/>
                    <a:p>
                      <a:pPr algn="ctr" fontAlgn="b"/>
                      <a:r>
                        <a:rPr lang="fi-FI" sz="1100" b="1" i="0" u="none" strike="noStrike" dirty="0" smtClean="0">
                          <a:solidFill>
                            <a:srgbClr val="000000"/>
                          </a:solidFill>
                          <a:effectLst/>
                          <a:latin typeface="Calibri"/>
                        </a:rPr>
                        <a:t>2,0</a:t>
                      </a:r>
                      <a:endParaRPr lang="fi-FI" sz="1100" b="1" i="0" u="none" strike="noStrike" dirty="0">
                        <a:solidFill>
                          <a:srgbClr val="000000"/>
                        </a:solidFill>
                        <a:effectLst/>
                        <a:latin typeface="Calibri"/>
                      </a:endParaRPr>
                    </a:p>
                  </a:txBody>
                  <a:tcPr marL="9525" marR="9525" marT="9525" marB="0" anchor="ctr"/>
                </a:tc>
                <a:tc>
                  <a:txBody>
                    <a:bodyPr/>
                    <a:lstStyle/>
                    <a:p>
                      <a:pPr algn="ctr" fontAlgn="b"/>
                      <a:r>
                        <a:rPr lang="fi-FI" sz="1100" b="1" u="none" strike="noStrike" dirty="0">
                          <a:effectLst/>
                        </a:rPr>
                        <a:t>2,0</a:t>
                      </a:r>
                      <a:endParaRPr lang="fi-FI" sz="1100" b="1" i="0" u="none" strike="noStrike" dirty="0">
                        <a:solidFill>
                          <a:srgbClr val="000000"/>
                        </a:solidFill>
                        <a:effectLst/>
                        <a:latin typeface="Calibri"/>
                      </a:endParaRPr>
                    </a:p>
                  </a:txBody>
                  <a:tcPr marL="9525" marR="9525" marT="9525" marB="0" anchor="ctr">
                    <a:solidFill>
                      <a:schemeClr val="accent5">
                        <a:lumMod val="60000"/>
                        <a:lumOff val="40000"/>
                      </a:schemeClr>
                    </a:solidFill>
                  </a:tcPr>
                </a:tc>
              </a:tr>
              <a:tr h="586401">
                <a:tc>
                  <a:txBody>
                    <a:bodyPr/>
                    <a:lstStyle/>
                    <a:p>
                      <a:pPr algn="ctr" fontAlgn="b"/>
                      <a:r>
                        <a:rPr lang="fi-FI" sz="1100" b="1" i="0" u="none" strike="noStrike" dirty="0" smtClean="0">
                          <a:solidFill>
                            <a:srgbClr val="000000"/>
                          </a:solidFill>
                          <a:effectLst/>
                          <a:latin typeface="Calibri"/>
                        </a:rPr>
                        <a:t>2,4</a:t>
                      </a:r>
                      <a:endParaRPr lang="fi-FI" sz="1100" b="1" i="0" u="none" strike="noStrike" dirty="0">
                        <a:solidFill>
                          <a:srgbClr val="000000"/>
                        </a:solidFill>
                        <a:effectLst/>
                        <a:latin typeface="Calibri"/>
                      </a:endParaRPr>
                    </a:p>
                  </a:txBody>
                  <a:tcPr marL="9525" marR="9525" marT="9525" marB="0" anchor="ctr"/>
                </a:tc>
                <a:tc>
                  <a:txBody>
                    <a:bodyPr/>
                    <a:lstStyle/>
                    <a:p>
                      <a:pPr algn="ctr" fontAlgn="b"/>
                      <a:r>
                        <a:rPr lang="fi-FI" sz="1100" b="1" u="none" strike="noStrike" dirty="0">
                          <a:effectLst/>
                        </a:rPr>
                        <a:t>3,3</a:t>
                      </a:r>
                      <a:endParaRPr lang="fi-FI" sz="1100" b="1" i="0" u="none" strike="noStrike" dirty="0">
                        <a:solidFill>
                          <a:srgbClr val="000000"/>
                        </a:solidFill>
                        <a:effectLst/>
                        <a:latin typeface="Calibri"/>
                      </a:endParaRPr>
                    </a:p>
                  </a:txBody>
                  <a:tcPr marL="9525" marR="9525" marT="9525" marB="0" anchor="ctr">
                    <a:solidFill>
                      <a:schemeClr val="accent5">
                        <a:lumMod val="60000"/>
                        <a:lumOff val="40000"/>
                      </a:schemeClr>
                    </a:solidFill>
                  </a:tcPr>
                </a:tc>
              </a:tr>
              <a:tr h="586401">
                <a:tc>
                  <a:txBody>
                    <a:bodyPr/>
                    <a:lstStyle/>
                    <a:p>
                      <a:pPr algn="ctr" fontAlgn="b"/>
                      <a:r>
                        <a:rPr lang="fi-FI" sz="1100" b="1" i="0" u="none" strike="noStrike" dirty="0" smtClean="0">
                          <a:solidFill>
                            <a:srgbClr val="000000"/>
                          </a:solidFill>
                          <a:effectLst/>
                          <a:latin typeface="Calibri"/>
                        </a:rPr>
                        <a:t>2,6</a:t>
                      </a:r>
                      <a:endParaRPr lang="fi-FI" sz="1100" b="1" i="0" u="none" strike="noStrike" dirty="0">
                        <a:solidFill>
                          <a:srgbClr val="000000"/>
                        </a:solidFill>
                        <a:effectLst/>
                        <a:latin typeface="Calibri"/>
                      </a:endParaRPr>
                    </a:p>
                  </a:txBody>
                  <a:tcPr marL="9525" marR="9525" marT="9525" marB="0" anchor="ctr"/>
                </a:tc>
                <a:tc>
                  <a:txBody>
                    <a:bodyPr/>
                    <a:lstStyle/>
                    <a:p>
                      <a:pPr algn="ctr" fontAlgn="b"/>
                      <a:r>
                        <a:rPr lang="fi-FI" sz="1100" b="1" i="0" u="none" strike="noStrike" dirty="0" smtClean="0">
                          <a:solidFill>
                            <a:srgbClr val="000000"/>
                          </a:solidFill>
                          <a:effectLst/>
                          <a:latin typeface="Calibri"/>
                        </a:rPr>
                        <a:t>-</a:t>
                      </a:r>
                      <a:endParaRPr lang="fi-FI" sz="1100" b="1" i="0" u="none" strike="noStrike" dirty="0">
                        <a:solidFill>
                          <a:srgbClr val="000000"/>
                        </a:solidFill>
                        <a:effectLst/>
                        <a:latin typeface="Calibri"/>
                      </a:endParaRPr>
                    </a:p>
                  </a:txBody>
                  <a:tcPr marL="9525" marR="9525" marT="9525" marB="0" anchor="ctr">
                    <a:solidFill>
                      <a:schemeClr val="accent5">
                        <a:lumMod val="60000"/>
                        <a:lumOff val="40000"/>
                      </a:schemeClr>
                    </a:solidFill>
                  </a:tcPr>
                </a:tc>
              </a:tr>
            </a:tbl>
          </a:graphicData>
        </a:graphic>
      </p:graphicFrame>
    </p:spTree>
    <p:extLst>
      <p:ext uri="{BB962C8B-B14F-4D97-AF65-F5344CB8AC3E}">
        <p14:creationId xmlns:p14="http://schemas.microsoft.com/office/powerpoint/2010/main" val="3292991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Syyt rahastosäästämiseen</a:t>
            </a:r>
            <a:endParaRPr lang="fi-FI" sz="2800" dirty="0"/>
          </a:p>
        </p:txBody>
      </p:sp>
      <p:sp>
        <p:nvSpPr>
          <p:cNvPr id="3" name="Sisällön paikkamerkki 2"/>
          <p:cNvSpPr>
            <a:spLocks noGrp="1"/>
          </p:cNvSpPr>
          <p:nvPr>
            <p:ph idx="1"/>
          </p:nvPr>
        </p:nvSpPr>
        <p:spPr/>
        <p:txBody>
          <a:bodyPr>
            <a:normAutofit fontScale="92500" lnSpcReduction="20000"/>
          </a:bodyPr>
          <a:lstStyle/>
          <a:p>
            <a:r>
              <a:rPr lang="fi-FI" dirty="0" smtClean="0"/>
              <a:t>Rahastosijoittamisen motiivina on ennen kaikkea pahan päivän varalle sijoittaminen (55%), mutta lähes yhtä suureksi syyksi mainitaan tuoton tavoittelu (47%). Nämä syyt ovat nyt merkittävämmät kuin viisi vuotta sitten.</a:t>
            </a:r>
          </a:p>
          <a:p>
            <a:r>
              <a:rPr lang="fi-FI" dirty="0" smtClean="0"/>
              <a:t>Kolmannes säästää eläkeaikoja varten, kun edellisellä mittauskerralla eläkeajat olivat 39%:lle säästämisen motiivina.</a:t>
            </a:r>
          </a:p>
          <a:p>
            <a:r>
              <a:rPr lang="fi-FI" dirty="0" smtClean="0"/>
              <a:t>Joka neljäs tulevia hankintoja varten, nyt  aiempaa hieman useampi. </a:t>
            </a:r>
          </a:p>
          <a:p>
            <a:r>
              <a:rPr lang="fi-FI" dirty="0" smtClean="0"/>
              <a:t>Perinnöksi rahastoja kaavailee joka kymmenes (11%), kuten myös vuonna 2010.</a:t>
            </a:r>
          </a:p>
          <a:p>
            <a:endParaRPr lang="fi-FI" dirty="0"/>
          </a:p>
          <a:p>
            <a:r>
              <a:rPr lang="fi-FI" dirty="0" smtClean="0"/>
              <a:t>45-54 vuotiaista (47%), 55-64 vuotiaista (55%), johtavassa asemassa olevista/yrittäjistä (46%) ja yli 70.000 € ansaitsevista (45%) on sijoittanut rahastoihin eläkeaikoja varten. </a:t>
            </a:r>
          </a:p>
          <a:p>
            <a:r>
              <a:rPr lang="fi-FI" dirty="0" smtClean="0"/>
              <a:t>Tuoton tavoittelua havittelevat keskimääräistä enemmän yliopiston/korkeakoulun käyneet (56%) ja johtavassa asemassa olevat/yrittäjät (60%).</a:t>
            </a:r>
          </a:p>
          <a:p>
            <a:r>
              <a:rPr lang="fi-FI" dirty="0" smtClean="0"/>
              <a:t>Tulevia hankintoja varten ovat säästäneet/sijoittaneet erityisesti 18 - 24 -vuotiaat (56%), 25 - 34 -vuotiaat (39%), ammattikorkeakoulun käyneet (37%) ja muuhun ammattiryhmään kuuluvat (42%).</a:t>
            </a:r>
          </a:p>
          <a:p>
            <a:r>
              <a:rPr lang="fi-FI" dirty="0" smtClean="0"/>
              <a:t>Perinnöksi säästäneitä tai sijoittaneita oli eniten 65+ </a:t>
            </a:r>
            <a:r>
              <a:rPr lang="fi-FI" dirty="0" err="1" smtClean="0"/>
              <a:t>vuotiaissa</a:t>
            </a:r>
            <a:r>
              <a:rPr lang="fi-FI" dirty="0" smtClean="0"/>
              <a:t> (19%), yliopiston/korkeakoulun käyneissä (16%) ja eläkeläisissä (17%).</a:t>
            </a:r>
          </a:p>
          <a:p>
            <a:r>
              <a:rPr lang="fi-FI" dirty="0" smtClean="0"/>
              <a:t>18 - 24 -vuotiaat (24%) olivat säästäneet keskimääräistä enemmän lahjaksi tai lahjoitukseksi saatuja varoja.</a:t>
            </a:r>
            <a:endParaRPr lang="fi-FI"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1362281841"/>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369042"/>
            <a:ext cx="9410700" cy="1143000"/>
          </a:xfrm>
        </p:spPr>
        <p:txBody>
          <a:bodyPr anchor="b">
            <a:normAutofit fontScale="90000"/>
          </a:bodyPr>
          <a:lstStyle/>
          <a:p>
            <a:pPr lvl="0">
              <a:lnSpc>
                <a:spcPct val="90000"/>
              </a:lnSpc>
            </a:pPr>
            <a:r>
              <a:rPr lang="fi-FI" sz="3100" dirty="0" smtClean="0"/>
              <a:t>Syyt rahastosäästämiseen</a:t>
            </a:r>
            <a:r>
              <a:rPr lang="fi-FI" sz="2800" dirty="0" smtClean="0"/>
              <a:t/>
            </a:r>
            <a:br>
              <a:rPr lang="fi-FI" sz="2800" dirty="0" smtClean="0"/>
            </a:br>
            <a:r>
              <a:rPr lang="fi-FI" sz="1600" dirty="0"/>
              <a:t>Mikä tai mitkä seuraavista tekijöistä ovat olleet syynä siihen, että olet säästänyt tai sijoittanut varojasi sijoitusrahastoihin</a:t>
            </a:r>
            <a:r>
              <a:rPr lang="fi-FI" sz="1600" dirty="0" smtClean="0"/>
              <a:t>?</a:t>
            </a:r>
            <a:br>
              <a:rPr lang="fi-FI" sz="1600" dirty="0" smtClean="0"/>
            </a:br>
            <a:r>
              <a:rPr lang="fi-FI" sz="1600" dirty="0" smtClean="0"/>
              <a:t/>
            </a:r>
            <a:br>
              <a:rPr lang="fi-FI" sz="1600" dirty="0" smtClean="0"/>
            </a:br>
            <a:r>
              <a:rPr lang="fi-FI" sz="1600" dirty="0" smtClean="0"/>
              <a:t>On </a:t>
            </a:r>
            <a:r>
              <a:rPr lang="fi-FI" sz="1600" dirty="0"/>
              <a:t>sijoitusrahastoja, n=621</a:t>
            </a:r>
          </a:p>
        </p:txBody>
      </p:sp>
    </p:spTree>
    <p:extLst>
      <p:ext uri="{BB962C8B-B14F-4D97-AF65-F5344CB8AC3E}">
        <p14:creationId xmlns:p14="http://schemas.microsoft.com/office/powerpoint/2010/main" val="19777197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444502709"/>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369042"/>
            <a:ext cx="9410700" cy="1143000"/>
          </a:xfrm>
        </p:spPr>
        <p:txBody>
          <a:bodyPr anchor="b">
            <a:normAutofit fontScale="90000"/>
          </a:bodyPr>
          <a:lstStyle/>
          <a:p>
            <a:pPr lvl="0">
              <a:lnSpc>
                <a:spcPct val="90000"/>
              </a:lnSpc>
            </a:pPr>
            <a:r>
              <a:rPr lang="fi-FI" sz="3100" dirty="0" smtClean="0"/>
              <a:t>Syyt rahastosäästämiseen</a:t>
            </a:r>
            <a:r>
              <a:rPr lang="fi-FI" sz="2800" dirty="0" smtClean="0"/>
              <a:t/>
            </a:r>
            <a:br>
              <a:rPr lang="fi-FI" sz="2800" dirty="0" smtClean="0"/>
            </a:br>
            <a:r>
              <a:rPr lang="fi-FI" sz="1600" dirty="0"/>
              <a:t>Mikä tai mitkä seuraavista tekijöistä ovat olleet syynä siihen, että olet säästänyt tai sijoittanut varojasi sijoitusrahastoihin</a:t>
            </a:r>
            <a:r>
              <a:rPr lang="fi-FI" sz="1600" dirty="0" smtClean="0"/>
              <a:t>?</a:t>
            </a:r>
            <a:br>
              <a:rPr lang="fi-FI" sz="1600" dirty="0" smtClean="0"/>
            </a:br>
            <a:r>
              <a:rPr lang="fi-FI" sz="1600" dirty="0" smtClean="0"/>
              <a:t/>
            </a:r>
            <a:br>
              <a:rPr lang="fi-FI" sz="1600" dirty="0" smtClean="0"/>
            </a:br>
            <a:r>
              <a:rPr lang="fi-FI" sz="1600" dirty="0" smtClean="0"/>
              <a:t>On </a:t>
            </a:r>
            <a:r>
              <a:rPr lang="fi-FI" sz="1600" dirty="0"/>
              <a:t>sijoitusrahastoja</a:t>
            </a:r>
          </a:p>
        </p:txBody>
      </p:sp>
    </p:spTree>
    <p:extLst>
      <p:ext uri="{BB962C8B-B14F-4D97-AF65-F5344CB8AC3E}">
        <p14:creationId xmlns:p14="http://schemas.microsoft.com/office/powerpoint/2010/main" val="41586871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Perusteet sijoitusrahaston valintaan</a:t>
            </a:r>
            <a:endParaRPr lang="fi-FI" sz="2800" dirty="0"/>
          </a:p>
        </p:txBody>
      </p:sp>
      <p:sp>
        <p:nvSpPr>
          <p:cNvPr id="3" name="Sisällön paikkamerkki 2"/>
          <p:cNvSpPr>
            <a:spLocks noGrp="1"/>
          </p:cNvSpPr>
          <p:nvPr>
            <p:ph idx="1"/>
          </p:nvPr>
        </p:nvSpPr>
        <p:spPr/>
        <p:txBody>
          <a:bodyPr>
            <a:normAutofit lnSpcReduction="10000"/>
          </a:bodyPr>
          <a:lstStyle/>
          <a:p>
            <a:r>
              <a:rPr lang="fi-FI" dirty="0" smtClean="0"/>
              <a:t>Rahaksi muuttamisen helppous, riskin hajauttaminen ja tuotto suhteessa riskitasoon ovat merkittävimmät rahastojen valintakriteerit.</a:t>
            </a:r>
          </a:p>
          <a:p>
            <a:r>
              <a:rPr lang="fi-FI" dirty="0" smtClean="0"/>
              <a:t>Rahaksi muuttamisen helppous ja tuoton suhde riskitasoon ovat nyt aiempaa merkittävämmät valintaperusteet. Myös rahaston maineella on nyt suurempi merkitys kuin vuonna 2010.</a:t>
            </a:r>
          </a:p>
          <a:p>
            <a:r>
              <a:rPr lang="fi-FI" dirty="0" smtClean="0"/>
              <a:t>Perus-/keski-/ammattikoulun käyneet (62%) olivat keskimääräistä useammin valinneet sijoitusrahaston niin että se on tarvittaessa helppo muuttaa rahaksi.</a:t>
            </a:r>
          </a:p>
          <a:p>
            <a:r>
              <a:rPr lang="fi-FI" dirty="0" smtClean="0"/>
              <a:t>Tuotto suhteessa riskitasoon oli valintakriteerinä erityisesti 25 - 34 -vuotiailla (58%) ja Etelä-Suomen läänissä asuvilla (50%).</a:t>
            </a:r>
          </a:p>
          <a:p>
            <a:r>
              <a:rPr lang="fi-FI" dirty="0" smtClean="0"/>
              <a:t>Rahaston historiallinen tuotto korostui yli 70.000 € ansaitsevissa (19%), kuten myös rahaston hyvä maine (24%).</a:t>
            </a:r>
          </a:p>
          <a:p>
            <a:r>
              <a:rPr lang="fi-FI" dirty="0" smtClean="0"/>
              <a:t>Rahaston palkkiotaso oli valintakriteerinä keskimääräistä useammin johtavassa asemassa olevilla/yrittäjillä (19%) ja </a:t>
            </a:r>
            <a:r>
              <a:rPr lang="fi-FI" dirty="0" err="1" smtClean="0"/>
              <a:t>pk-seudulla</a:t>
            </a:r>
            <a:r>
              <a:rPr lang="fi-FI" dirty="0" smtClean="0"/>
              <a:t> asuvilla (19%).</a:t>
            </a:r>
          </a:p>
          <a:p>
            <a:r>
              <a:rPr lang="fi-FI" dirty="0" smtClean="0"/>
              <a:t>Riskin hajauttamisen sanoivat valintakriteeriksi erityisesti yliopiston/korkeakoulun käyneet (52%) ja yli 70.000 € ansaitsevat (54%).</a:t>
            </a:r>
          </a:p>
          <a:p>
            <a:endParaRPr lang="fi-FI"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3689030585"/>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369042"/>
            <a:ext cx="9410700" cy="1143000"/>
          </a:xfrm>
        </p:spPr>
        <p:txBody>
          <a:bodyPr anchor="b">
            <a:normAutofit/>
          </a:bodyPr>
          <a:lstStyle/>
          <a:p>
            <a:pPr lvl="0">
              <a:lnSpc>
                <a:spcPct val="90000"/>
              </a:lnSpc>
            </a:pPr>
            <a:r>
              <a:rPr lang="fi-FI" sz="2800" dirty="0" smtClean="0"/>
              <a:t>Perusteet sijoitusrahaston valintaan</a:t>
            </a:r>
            <a:br>
              <a:rPr lang="fi-FI" sz="2800" dirty="0" smtClean="0"/>
            </a:br>
            <a:r>
              <a:rPr lang="fi-FI" sz="1600" dirty="0"/>
              <a:t>Millä perusteella olet tehnyt sijoitusrahastovalintasi? </a:t>
            </a:r>
            <a:r>
              <a:rPr lang="fi-FI" sz="1600" dirty="0" smtClean="0"/>
              <a:t/>
            </a:r>
            <a:br>
              <a:rPr lang="fi-FI" sz="1600" dirty="0" smtClean="0"/>
            </a:br>
            <a:r>
              <a:rPr lang="fi-FI" sz="1600" dirty="0" smtClean="0"/>
              <a:t/>
            </a:r>
            <a:br>
              <a:rPr lang="fi-FI" sz="1600" dirty="0" smtClean="0"/>
            </a:br>
            <a:r>
              <a:rPr lang="fi-FI" sz="1600" dirty="0" smtClean="0"/>
              <a:t>On sijoitusrahastoja, n=621</a:t>
            </a:r>
            <a:endParaRPr lang="fi-FI" sz="1600" dirty="0"/>
          </a:p>
        </p:txBody>
      </p:sp>
    </p:spTree>
    <p:extLst>
      <p:ext uri="{BB962C8B-B14F-4D97-AF65-F5344CB8AC3E}">
        <p14:creationId xmlns:p14="http://schemas.microsoft.com/office/powerpoint/2010/main" val="19366868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3339115008"/>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586752"/>
            <a:ext cx="9410700" cy="1143000"/>
          </a:xfrm>
        </p:spPr>
        <p:txBody>
          <a:bodyPr anchor="b">
            <a:normAutofit fontScale="90000"/>
          </a:bodyPr>
          <a:lstStyle/>
          <a:p>
            <a:pPr lvl="0">
              <a:lnSpc>
                <a:spcPct val="90000"/>
              </a:lnSpc>
            </a:pPr>
            <a:r>
              <a:rPr lang="fi-FI" sz="3100" dirty="0" smtClean="0"/>
              <a:t>Perusteet sijoitusrahaston valintaan</a:t>
            </a:r>
            <a:r>
              <a:rPr lang="fi-FI" sz="2800" dirty="0" smtClean="0"/>
              <a:t/>
            </a:r>
            <a:br>
              <a:rPr lang="fi-FI" sz="2800" dirty="0" smtClean="0"/>
            </a:br>
            <a:r>
              <a:rPr lang="fi-FI" sz="2200" dirty="0" smtClean="0"/>
              <a:t>Vertailu 2010 tutkimukseen</a:t>
            </a:r>
            <a:r>
              <a:rPr lang="fi-FI" sz="2800" dirty="0" smtClean="0"/>
              <a:t/>
            </a:r>
            <a:br>
              <a:rPr lang="fi-FI" sz="2800" dirty="0" smtClean="0"/>
            </a:br>
            <a:r>
              <a:rPr lang="fi-FI" sz="1600" dirty="0" smtClean="0"/>
              <a:t>Millä </a:t>
            </a:r>
            <a:r>
              <a:rPr lang="fi-FI" sz="1600" dirty="0"/>
              <a:t>perusteella olet tehnyt sijoitusrahastovalintasi? </a:t>
            </a:r>
            <a:r>
              <a:rPr lang="fi-FI" sz="1600" dirty="0" smtClean="0"/>
              <a:t/>
            </a:r>
            <a:br>
              <a:rPr lang="fi-FI" sz="1600" dirty="0" smtClean="0"/>
            </a:br>
            <a:r>
              <a:rPr lang="fi-FI" sz="1600" dirty="0" smtClean="0"/>
              <a:t/>
            </a:r>
            <a:br>
              <a:rPr lang="fi-FI" sz="1600" dirty="0" smtClean="0"/>
            </a:br>
            <a:r>
              <a:rPr lang="fi-FI" sz="1600" dirty="0" smtClean="0"/>
              <a:t>On </a:t>
            </a:r>
            <a:r>
              <a:rPr lang="fi-FI" sz="1600" dirty="0"/>
              <a:t>sijoitusrahastoja</a:t>
            </a:r>
          </a:p>
        </p:txBody>
      </p:sp>
    </p:spTree>
    <p:extLst>
      <p:ext uri="{BB962C8B-B14F-4D97-AF65-F5344CB8AC3E}">
        <p14:creationId xmlns:p14="http://schemas.microsoft.com/office/powerpoint/2010/main" val="3327488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Tiedonsaanti rahastoista ja tietolähteet (1/2)</a:t>
            </a:r>
            <a:endParaRPr lang="fi-FI" sz="2800" dirty="0"/>
          </a:p>
        </p:txBody>
      </p:sp>
      <p:sp>
        <p:nvSpPr>
          <p:cNvPr id="3" name="Sisällön paikkamerkki 2"/>
          <p:cNvSpPr>
            <a:spLocks noGrp="1"/>
          </p:cNvSpPr>
          <p:nvPr>
            <p:ph idx="1"/>
          </p:nvPr>
        </p:nvSpPr>
        <p:spPr/>
        <p:txBody>
          <a:bodyPr/>
          <a:lstStyle/>
          <a:p>
            <a:r>
              <a:rPr lang="fi-FI" dirty="0" smtClean="0"/>
              <a:t>Oman pankin rooli on ratkaisevan tärkeä rahastojen tiedonlähteenä. Jopa 80% pitää omaa pankkia rahastoja koskevan tiedon lähteenä ja heistä kaksi kolmesta pitää sitä kaikkein tärkeimpänä tiedonlähteenä.</a:t>
            </a:r>
          </a:p>
          <a:p>
            <a:r>
              <a:rPr lang="fi-FI" dirty="0" smtClean="0"/>
              <a:t>Muita tärkeitä, mutta selvästi omaa pankkia vähemmän tärkeitä, tiedonlähteitä ovat rahastojen esitteet (28%) ja uutiset eri kanavista (20%) sekä internetistä  löytyvä tieto (18%).</a:t>
            </a:r>
          </a:p>
          <a:p>
            <a:r>
              <a:rPr lang="fi-FI" dirty="0" smtClean="0"/>
              <a:t>Oman pankin rooli on vain vahvistunut tiedonlähteenä, samoin kuin myös rahastojen esitteet.</a:t>
            </a:r>
          </a:p>
          <a:p>
            <a:r>
              <a:rPr lang="fi-FI" dirty="0" smtClean="0"/>
              <a:t>Perheenjäseniltä tai tuttavilta tietoja rahastoista hankkivat erityisesti naiset (19%), 18 - 24 -vuotiaat (36%), 25 - 34 -vuotiaat (26%), </a:t>
            </a:r>
            <a:r>
              <a:rPr lang="fi-FI" dirty="0" err="1" smtClean="0"/>
              <a:t>pk-seudulla</a:t>
            </a:r>
            <a:r>
              <a:rPr lang="fi-FI" dirty="0" smtClean="0"/>
              <a:t> asuvat (20%) ja Etelä-Suomen läänissä asuvat (18%).</a:t>
            </a:r>
          </a:p>
          <a:p>
            <a:r>
              <a:rPr lang="fi-FI" dirty="0" smtClean="0"/>
              <a:t>Uutisia keskimääräistä useammin tiedonlähteenä käyttivät yliopiston/korkeakoulun käyneet (26%) ja yli 70.000 € ansaitsevat.</a:t>
            </a:r>
          </a:p>
          <a:p>
            <a:r>
              <a:rPr lang="fi-FI" dirty="0" smtClean="0"/>
              <a:t>Muuta internetiä (pl. </a:t>
            </a:r>
            <a:r>
              <a:rPr lang="fi-FI" dirty="0" err="1"/>
              <a:t>s</a:t>
            </a:r>
            <a:r>
              <a:rPr lang="fi-FI" dirty="0" err="1" smtClean="0"/>
              <a:t>ome</a:t>
            </a:r>
            <a:r>
              <a:rPr lang="fi-FI" dirty="0" smtClean="0"/>
              <a:t>) tiedonlähteenä käyttivät muita enemmän 45 - 54 -vuotiaat (27%), johtavassa asemassa olevat/yrittäjät (30%) ja yli 70.000 € ansaitsevat (26%).</a:t>
            </a:r>
            <a:endParaRPr lang="fi-FI"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Tiedonsaanti rahastoista ja tietolähteet (2/2)</a:t>
            </a:r>
            <a:endParaRPr lang="fi-FI" sz="2800" dirty="0"/>
          </a:p>
        </p:txBody>
      </p:sp>
      <p:sp>
        <p:nvSpPr>
          <p:cNvPr id="3" name="Sisällön paikkamerkki 2"/>
          <p:cNvSpPr>
            <a:spLocks noGrp="1"/>
          </p:cNvSpPr>
          <p:nvPr>
            <p:ph idx="1"/>
          </p:nvPr>
        </p:nvSpPr>
        <p:spPr/>
        <p:txBody>
          <a:bodyPr/>
          <a:lstStyle/>
          <a:p>
            <a:r>
              <a:rPr lang="fi-FI" dirty="0" smtClean="0"/>
              <a:t>Rahastojen tai rahastoyhtiöiden rahastoesitteistä tietoja hankkivat erityisesti yliopiston/korkeakoulun käyneet (37%), yli 70.000 € ansaitsevat (38%) ja Etelä-Suomessa asuvat (34%).</a:t>
            </a:r>
          </a:p>
          <a:p>
            <a:r>
              <a:rPr lang="fi-FI" dirty="0" err="1" smtClean="0"/>
              <a:t>Morningstarin</a:t>
            </a:r>
            <a:r>
              <a:rPr lang="fi-FI" dirty="0" smtClean="0"/>
              <a:t> tai muiden </a:t>
            </a:r>
            <a:r>
              <a:rPr lang="fi-FI" dirty="0"/>
              <a:t>tutkimuslaitosten </a:t>
            </a:r>
            <a:r>
              <a:rPr lang="fi-FI" dirty="0" smtClean="0"/>
              <a:t>rahastoluokituksia keskimääräistä useammin tiedonlähteenä käyttivät miehet (11%).</a:t>
            </a:r>
          </a:p>
          <a:p>
            <a:endParaRPr lang="fi-FI" dirty="0"/>
          </a:p>
          <a:p>
            <a:r>
              <a:rPr lang="fi-FI" dirty="0" smtClean="0"/>
              <a:t>Perheenjäsentä tai tuttavaa tärkeimpänä tietolähteenä pitävät erityisesti 18 - 24 -vuotiaat (18%).</a:t>
            </a:r>
          </a:p>
          <a:p>
            <a:r>
              <a:rPr lang="fi-FI" dirty="0" smtClean="0"/>
              <a:t>Miehet (10%) pitävät keskimääräistä useammin uutisia tärkeimpänä tietolähteenä.</a:t>
            </a:r>
          </a:p>
        </p:txBody>
      </p:sp>
    </p:spTree>
    <p:extLst>
      <p:ext uri="{BB962C8B-B14F-4D97-AF65-F5344CB8AC3E}">
        <p14:creationId xmlns:p14="http://schemas.microsoft.com/office/powerpoint/2010/main" val="577636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4061357999"/>
              </p:ext>
            </p:extLst>
          </p:nvPr>
        </p:nvGraphicFramePr>
        <p:xfrm>
          <a:off x="632520" y="1340768"/>
          <a:ext cx="4539555"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kstiruutu 1"/>
          <p:cNvSpPr txBox="1"/>
          <p:nvPr/>
        </p:nvSpPr>
        <p:spPr>
          <a:xfrm>
            <a:off x="2428875" y="1411288"/>
            <a:ext cx="1890326" cy="276999"/>
          </a:xfrm>
          <a:prstGeom prst="rect">
            <a:avLst/>
          </a:prstGeom>
          <a:noFill/>
        </p:spPr>
        <p:txBody>
          <a:bodyPr wrap="none" rtlCol="0">
            <a:spAutoFit/>
          </a:bodyPr>
          <a:lstStyle/>
          <a:p>
            <a:r>
              <a:rPr lang="fi-FI" sz="1200" dirty="0" smtClean="0"/>
              <a:t>On sijoitusrahastoja, n=621</a:t>
            </a:r>
            <a:endParaRPr lang="fi-FI" sz="1200" dirty="0"/>
          </a:p>
        </p:txBody>
      </p:sp>
      <p:graphicFrame>
        <p:nvGraphicFramePr>
          <p:cNvPr id="7" name="Sisällön paikkamerkki 5"/>
          <p:cNvGraphicFramePr>
            <a:graphicFrameLocks/>
          </p:cNvGraphicFramePr>
          <p:nvPr>
            <p:extLst>
              <p:ext uri="{D42A27DB-BD31-4B8C-83A1-F6EECF244321}">
                <p14:modId xmlns:p14="http://schemas.microsoft.com/office/powerpoint/2010/main" val="771191369"/>
              </p:ext>
            </p:extLst>
          </p:nvPr>
        </p:nvGraphicFramePr>
        <p:xfrm>
          <a:off x="5014020" y="1340768"/>
          <a:ext cx="4539555" cy="5400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kstiruutu 7"/>
          <p:cNvSpPr txBox="1"/>
          <p:nvPr/>
        </p:nvSpPr>
        <p:spPr>
          <a:xfrm>
            <a:off x="6905625" y="1411288"/>
            <a:ext cx="1821781" cy="276999"/>
          </a:xfrm>
          <a:prstGeom prst="rect">
            <a:avLst/>
          </a:prstGeom>
          <a:noFill/>
        </p:spPr>
        <p:txBody>
          <a:bodyPr wrap="none" rtlCol="0">
            <a:spAutoFit/>
          </a:bodyPr>
          <a:lstStyle/>
          <a:p>
            <a:r>
              <a:rPr lang="fi-FI" sz="1200" dirty="0" smtClean="0"/>
              <a:t>Valitsi tietolähteen, n=595</a:t>
            </a:r>
            <a:endParaRPr lang="fi-FI" sz="1200" dirty="0"/>
          </a:p>
        </p:txBody>
      </p:sp>
      <p:sp>
        <p:nvSpPr>
          <p:cNvPr id="9" name="Otsikko 3"/>
          <p:cNvSpPr txBox="1">
            <a:spLocks/>
          </p:cNvSpPr>
          <p:nvPr/>
        </p:nvSpPr>
        <p:spPr>
          <a:xfrm>
            <a:off x="5943600" y="369042"/>
            <a:ext cx="9410700"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2400" kern="1200">
                <a:solidFill>
                  <a:schemeClr val="tx1"/>
                </a:solidFill>
                <a:latin typeface="+mj-lt"/>
                <a:ea typeface="+mj-ea"/>
                <a:cs typeface="+mj-cs"/>
              </a:defRPr>
            </a:lvl1pPr>
          </a:lstStyle>
          <a:p>
            <a:pPr>
              <a:lnSpc>
                <a:spcPct val="90000"/>
              </a:lnSpc>
            </a:pPr>
            <a:r>
              <a:rPr lang="fi-FI" sz="2800" dirty="0" smtClean="0"/>
              <a:t/>
            </a:r>
            <a:br>
              <a:rPr lang="fi-FI" sz="2800" dirty="0" smtClean="0"/>
            </a:br>
            <a:r>
              <a:rPr lang="fi-FI" sz="1400" dirty="0" smtClean="0"/>
              <a:t>Mikä näistä tietolähteistä on sinulle kaikkein </a:t>
            </a:r>
            <a:r>
              <a:rPr lang="fi-FI" sz="1400" b="1" dirty="0" smtClean="0"/>
              <a:t>tärkein</a:t>
            </a:r>
            <a:r>
              <a:rPr lang="fi-FI" sz="1400" dirty="0" smtClean="0"/>
              <a:t>?</a:t>
            </a:r>
            <a:r>
              <a:rPr lang="fi-FI" dirty="0" smtClean="0"/>
              <a:t/>
            </a:r>
            <a:br>
              <a:rPr lang="fi-FI" dirty="0" smtClean="0"/>
            </a:br>
            <a:endParaRPr lang="fi-FI" sz="1400" dirty="0"/>
          </a:p>
        </p:txBody>
      </p:sp>
      <p:sp>
        <p:nvSpPr>
          <p:cNvPr id="10" name="Otsikko 3"/>
          <p:cNvSpPr>
            <a:spLocks noGrp="1"/>
          </p:cNvSpPr>
          <p:nvPr>
            <p:ph type="title"/>
          </p:nvPr>
        </p:nvSpPr>
        <p:spPr>
          <a:xfrm>
            <a:off x="495300" y="369042"/>
            <a:ext cx="9410700" cy="1143000"/>
          </a:xfrm>
        </p:spPr>
        <p:txBody>
          <a:bodyPr anchor="b">
            <a:normAutofit/>
          </a:bodyPr>
          <a:lstStyle/>
          <a:p>
            <a:pPr lvl="0">
              <a:lnSpc>
                <a:spcPct val="90000"/>
              </a:lnSpc>
            </a:pPr>
            <a:r>
              <a:rPr lang="fi-FI" sz="2800" dirty="0" smtClean="0"/>
              <a:t>Tiedonsaanti rahastoista ja tietolähteet</a:t>
            </a:r>
            <a:br>
              <a:rPr lang="fi-FI" sz="2800" dirty="0" smtClean="0"/>
            </a:br>
            <a:r>
              <a:rPr lang="fi-FI" sz="1400" dirty="0"/>
              <a:t>Mistä hankit tai saat tietoja rahastoista tai niiden arvojen kehityksestä</a:t>
            </a:r>
            <a:r>
              <a:rPr lang="fi-FI" sz="1400" dirty="0" smtClean="0"/>
              <a:t>?</a:t>
            </a:r>
            <a:r>
              <a:rPr lang="fi-FI" dirty="0" smtClean="0"/>
              <a:t/>
            </a:r>
            <a:br>
              <a:rPr lang="fi-FI" dirty="0" smtClean="0"/>
            </a:br>
            <a:endParaRPr lang="fi-FI" sz="1400" dirty="0"/>
          </a:p>
        </p:txBody>
      </p:sp>
    </p:spTree>
    <p:extLst>
      <p:ext uri="{BB962C8B-B14F-4D97-AF65-F5344CB8AC3E}">
        <p14:creationId xmlns:p14="http://schemas.microsoft.com/office/powerpoint/2010/main" val="4112555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b="1" dirty="0" smtClean="0"/>
              <a:t>Tiivistelmä</a:t>
            </a:r>
            <a:endParaRPr lang="fi-FI" sz="2800" b="1" dirty="0"/>
          </a:p>
        </p:txBody>
      </p:sp>
      <p:graphicFrame>
        <p:nvGraphicFramePr>
          <p:cNvPr id="4" name="Sisällön paikkamerkki 3"/>
          <p:cNvGraphicFramePr>
            <a:graphicFrameLocks noGrp="1"/>
          </p:cNvGraphicFramePr>
          <p:nvPr>
            <p:ph idx="1"/>
          </p:nvPr>
        </p:nvGraphicFramePr>
        <p:xfrm>
          <a:off x="495300" y="1219201"/>
          <a:ext cx="8915400" cy="48343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596544690"/>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559542"/>
            <a:ext cx="9410700" cy="1143000"/>
          </a:xfrm>
        </p:spPr>
        <p:txBody>
          <a:bodyPr anchor="b">
            <a:normAutofit fontScale="90000"/>
          </a:bodyPr>
          <a:lstStyle/>
          <a:p>
            <a:pPr lvl="0">
              <a:lnSpc>
                <a:spcPct val="90000"/>
              </a:lnSpc>
            </a:pPr>
            <a:r>
              <a:rPr lang="fi-FI" sz="3100" dirty="0" smtClean="0"/>
              <a:t>Tiedonsaanti rahastoista</a:t>
            </a:r>
            <a:r>
              <a:rPr lang="fi-FI" sz="2800" dirty="0" smtClean="0"/>
              <a:t/>
            </a:r>
            <a:br>
              <a:rPr lang="fi-FI" sz="2800" dirty="0" smtClean="0"/>
            </a:br>
            <a:r>
              <a:rPr lang="fi-FI" sz="1600" dirty="0"/>
              <a:t>Mistä hankit tai saat tietoja rahastoista tai niiden arvojen kehityksestä</a:t>
            </a:r>
            <a:r>
              <a:rPr lang="fi-FI" sz="1600" dirty="0" smtClean="0"/>
              <a:t>?</a:t>
            </a:r>
            <a:r>
              <a:rPr lang="fi-FI" sz="1600" dirty="0"/>
              <a:t/>
            </a:r>
            <a:br>
              <a:rPr lang="fi-FI" sz="1600" dirty="0"/>
            </a:br>
            <a:r>
              <a:rPr lang="fi-FI" sz="1600" dirty="0" smtClean="0"/>
              <a:t/>
            </a:r>
            <a:br>
              <a:rPr lang="fi-FI" sz="1600" dirty="0" smtClean="0"/>
            </a:br>
            <a:r>
              <a:rPr lang="fi-FI" sz="1600" dirty="0" smtClean="0"/>
              <a:t>On </a:t>
            </a:r>
            <a:r>
              <a:rPr lang="fi-FI" sz="1600" dirty="0"/>
              <a:t>sijoitusrahastoja</a:t>
            </a:r>
            <a:r>
              <a:rPr lang="fi-FI" sz="1600" dirty="0" smtClean="0"/>
              <a:t/>
            </a:r>
            <a:br>
              <a:rPr lang="fi-FI" sz="1600" dirty="0" smtClean="0"/>
            </a:br>
            <a:endParaRPr lang="fi-FI" sz="1600" dirty="0"/>
          </a:p>
        </p:txBody>
      </p:sp>
    </p:spTree>
    <p:extLst>
      <p:ext uri="{BB962C8B-B14F-4D97-AF65-F5344CB8AC3E}">
        <p14:creationId xmlns:p14="http://schemas.microsoft.com/office/powerpoint/2010/main" val="28052755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800" dirty="0" smtClean="0"/>
              <a:t>Tyytyväisyys rahastosijoituksen tuottoon</a:t>
            </a:r>
            <a:endParaRPr lang="fi-FI" sz="2800" dirty="0"/>
          </a:p>
        </p:txBody>
      </p:sp>
      <p:sp>
        <p:nvSpPr>
          <p:cNvPr id="3" name="Sisällön paikkamerkki 2"/>
          <p:cNvSpPr>
            <a:spLocks noGrp="1"/>
          </p:cNvSpPr>
          <p:nvPr>
            <p:ph idx="1"/>
          </p:nvPr>
        </p:nvSpPr>
        <p:spPr/>
        <p:txBody>
          <a:bodyPr/>
          <a:lstStyle/>
          <a:p>
            <a:r>
              <a:rPr lang="fi-FI" dirty="0" smtClean="0"/>
              <a:t>Enemmistä pitää rahastosijoituksen tuottoa parempana kuin pankkitalletuksen tuottoa, jonka tuottoa osataan myös arvioida.</a:t>
            </a:r>
          </a:p>
          <a:p>
            <a:r>
              <a:rPr lang="fi-FI" dirty="0" smtClean="0"/>
              <a:t>Muiden sijoituskohteiden tuottoa rahastojen tuottoon ei osata arvioida, sillä 50-60% vastaajista ei osaa ottaa niihin kantaa.</a:t>
            </a:r>
          </a:p>
          <a:p>
            <a:r>
              <a:rPr lang="fi-FI" dirty="0" smtClean="0"/>
              <a:t>Yli 70.000 € ansaitsevat (86%) pitävät pankkitalletusten tuottoa parempana kuin muut.</a:t>
            </a:r>
          </a:p>
          <a:p>
            <a:r>
              <a:rPr lang="fi-FI" dirty="0" smtClean="0"/>
              <a:t>Suoran joukkovelkakirjasijoituksen tuottoon ovat tyytyväisimpiä miehet (19%) ja yli 70.000 € ansaitsevat (24%).</a:t>
            </a:r>
          </a:p>
          <a:p>
            <a:r>
              <a:rPr lang="fi-FI" dirty="0" smtClean="0"/>
              <a:t>Kiinteistösijoituksen tuottoa parempana pitävät 45 - 54 -vuotiaat (18%) ja yli 70.000 € ansaitsevat (17%).</a:t>
            </a:r>
          </a:p>
          <a:p>
            <a:r>
              <a:rPr lang="fi-FI" dirty="0" smtClean="0"/>
              <a:t>Sijoitusvakuutuksen tuottoon tyytyväisimpiä ovat miehet (17%) ja 45 - 54 -vuotiaat (22%).</a:t>
            </a:r>
          </a:p>
          <a:p>
            <a:endParaRPr lang="fi-FI"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3526570536"/>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Otsikko 3"/>
          <p:cNvSpPr>
            <a:spLocks noGrp="1"/>
          </p:cNvSpPr>
          <p:nvPr>
            <p:ph type="title"/>
          </p:nvPr>
        </p:nvSpPr>
        <p:spPr>
          <a:xfrm>
            <a:off x="495300" y="683367"/>
            <a:ext cx="9410700" cy="1143000"/>
          </a:xfrm>
        </p:spPr>
        <p:txBody>
          <a:bodyPr anchor="b">
            <a:normAutofit fontScale="90000"/>
          </a:bodyPr>
          <a:lstStyle/>
          <a:p>
            <a:pPr lvl="0">
              <a:lnSpc>
                <a:spcPct val="90000"/>
              </a:lnSpc>
            </a:pPr>
            <a:r>
              <a:rPr lang="fi-FI" sz="3100" dirty="0" smtClean="0"/>
              <a:t>Tyytyväisyys rahastosijoituksen tuottoon</a:t>
            </a:r>
            <a:r>
              <a:rPr lang="fi-FI" sz="2800" dirty="0" smtClean="0"/>
              <a:t/>
            </a:r>
            <a:br>
              <a:rPr lang="fi-FI" sz="2800" dirty="0" smtClean="0"/>
            </a:br>
            <a:r>
              <a:rPr lang="fi-FI" sz="1600" dirty="0"/>
              <a:t>M</a:t>
            </a:r>
            <a:r>
              <a:rPr lang="fi-FI" sz="1600" dirty="0" smtClean="0"/>
              <a:t>iten </a:t>
            </a:r>
            <a:r>
              <a:rPr lang="fi-FI" sz="1600" dirty="0"/>
              <a:t>tyytyväinen olet </a:t>
            </a:r>
            <a:r>
              <a:rPr lang="fi-FI" sz="1600" b="1" dirty="0"/>
              <a:t>rahastosijoitukseesi</a:t>
            </a:r>
            <a:r>
              <a:rPr lang="fi-FI" sz="1600" dirty="0"/>
              <a:t>  </a:t>
            </a:r>
            <a:r>
              <a:rPr lang="fi-FI" sz="1600" b="1" dirty="0"/>
              <a:t>TUOTTOON</a:t>
            </a:r>
            <a:r>
              <a:rPr lang="fi-FI" sz="1600" dirty="0"/>
              <a:t> verrattuna </a:t>
            </a:r>
            <a:r>
              <a:rPr lang="fi-FI" sz="1600" b="1" dirty="0"/>
              <a:t>muihin sijoitusvaihtoehtoihin</a:t>
            </a:r>
            <a:r>
              <a:rPr lang="fi-FI" sz="1600" dirty="0"/>
              <a:t>, onko sijoitusrahaston TUOTTO  mielestäsi parempi, yhtä hyvä vai huonompi kuin muiden esitettyjen sijoitusvaihtoehtojen tuotto</a:t>
            </a:r>
            <a:br>
              <a:rPr lang="fi-FI" sz="1600" dirty="0"/>
            </a:br>
            <a:r>
              <a:rPr lang="fi-FI" sz="1600" dirty="0" smtClean="0"/>
              <a:t/>
            </a:r>
            <a:br>
              <a:rPr lang="fi-FI" sz="1600" dirty="0" smtClean="0"/>
            </a:br>
            <a:r>
              <a:rPr lang="fi-FI" sz="1600" dirty="0" smtClean="0"/>
              <a:t>On sijoitusrahastoja, n=621</a:t>
            </a:r>
            <a:br>
              <a:rPr lang="fi-FI" sz="1600" dirty="0" smtClean="0"/>
            </a:br>
            <a:endParaRPr lang="fi-FI" sz="1600" dirty="0"/>
          </a:p>
        </p:txBody>
      </p:sp>
      <p:graphicFrame>
        <p:nvGraphicFramePr>
          <p:cNvPr id="4" name="Taulukko 3"/>
          <p:cNvGraphicFramePr>
            <a:graphicFrameLocks noGrp="1"/>
          </p:cNvGraphicFramePr>
          <p:nvPr>
            <p:extLst>
              <p:ext uri="{D42A27DB-BD31-4B8C-83A1-F6EECF244321}">
                <p14:modId xmlns:p14="http://schemas.microsoft.com/office/powerpoint/2010/main" val="760669417"/>
              </p:ext>
            </p:extLst>
          </p:nvPr>
        </p:nvGraphicFramePr>
        <p:xfrm>
          <a:off x="8382000" y="1362076"/>
          <a:ext cx="609600" cy="3767137"/>
        </p:xfrm>
        <a:graphic>
          <a:graphicData uri="http://schemas.openxmlformats.org/drawingml/2006/table">
            <a:tbl>
              <a:tblPr>
                <a:tableStyleId>{5C22544A-7EE6-4342-B048-85BDC9FD1C3A}</a:tableStyleId>
              </a:tblPr>
              <a:tblGrid>
                <a:gridCol w="609600"/>
              </a:tblGrid>
              <a:tr h="222007">
                <a:tc>
                  <a:txBody>
                    <a:bodyPr/>
                    <a:lstStyle/>
                    <a:p>
                      <a:pPr algn="ctr" fontAlgn="b"/>
                      <a:r>
                        <a:rPr lang="fi-FI" sz="1100" b="1" u="none" strike="noStrike" dirty="0">
                          <a:effectLst/>
                        </a:rPr>
                        <a:t>KA</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2,8</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2,2</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2,1</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1,8</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1,9</a:t>
                      </a:r>
                      <a:endParaRPr lang="fi-FI" sz="1100" b="1"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4522319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Tyytyväisyys rahastosijoituksen pääoman tai arvon säilymiseen</a:t>
            </a:r>
            <a:endParaRPr lang="fi-FI" sz="2800" dirty="0"/>
          </a:p>
        </p:txBody>
      </p:sp>
      <p:sp>
        <p:nvSpPr>
          <p:cNvPr id="3" name="Sisällön paikkamerkki 2"/>
          <p:cNvSpPr>
            <a:spLocks noGrp="1"/>
          </p:cNvSpPr>
          <p:nvPr>
            <p:ph idx="1"/>
          </p:nvPr>
        </p:nvSpPr>
        <p:spPr/>
        <p:txBody>
          <a:bodyPr/>
          <a:lstStyle/>
          <a:p>
            <a:r>
              <a:rPr lang="fi-FI" dirty="0" smtClean="0"/>
              <a:t>Rahastosijoituksen pääoman tai arvon säilymistä pidetään niin ikään parempana kuin pankkitalletusten.</a:t>
            </a:r>
          </a:p>
          <a:p>
            <a:r>
              <a:rPr lang="fi-FI" dirty="0" smtClean="0"/>
              <a:t>Myöskään muiden sijoitusmuotojen pääoman tai arvon säilyminen ei osata arvioida.</a:t>
            </a:r>
          </a:p>
          <a:p>
            <a:r>
              <a:rPr lang="fi-FI" dirty="0" smtClean="0"/>
              <a:t>Merkittävää kuitenkin on, että kiinteistösijoituksen  arvon uskotaan säilyvän paremmin kuin rahastosijoituksen.</a:t>
            </a:r>
          </a:p>
          <a:p>
            <a:r>
              <a:rPr lang="fi-FI" dirty="0" smtClean="0"/>
              <a:t>Pankkitalletusten pääoman tai arvon säilymiseen uskovat erityisesti eläkeläiset (59%) ja yli 70.000 € ansaitsevat (62%).</a:t>
            </a:r>
          </a:p>
          <a:p>
            <a:r>
              <a:rPr lang="fi-FI" dirty="0" smtClean="0"/>
              <a:t>65+ </a:t>
            </a:r>
            <a:r>
              <a:rPr lang="fi-FI" dirty="0" err="1" smtClean="0"/>
              <a:t>vuotiaat</a:t>
            </a:r>
            <a:r>
              <a:rPr lang="fi-FI" dirty="0" smtClean="0"/>
              <a:t> (14%) ovat tyytyväisiä suoran joukkovelkakirjasijoituksen pääoman tai arvon säilymiseen.</a:t>
            </a:r>
          </a:p>
          <a:p>
            <a:r>
              <a:rPr lang="fi-FI" dirty="0" smtClean="0"/>
              <a:t>Sijoitusvakuutuksen pääoman tai arvon säilymiseen ovat miehet (11%) keskimääräistä tyytyväisempiä.</a:t>
            </a:r>
            <a:endParaRPr lang="fi-FI"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2984346875"/>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Otsikko 3"/>
          <p:cNvSpPr>
            <a:spLocks noGrp="1"/>
          </p:cNvSpPr>
          <p:nvPr>
            <p:ph type="title"/>
          </p:nvPr>
        </p:nvSpPr>
        <p:spPr>
          <a:xfrm>
            <a:off x="495300" y="702417"/>
            <a:ext cx="9410700" cy="1143000"/>
          </a:xfrm>
        </p:spPr>
        <p:txBody>
          <a:bodyPr anchor="b">
            <a:normAutofit fontScale="90000"/>
          </a:bodyPr>
          <a:lstStyle/>
          <a:p>
            <a:pPr lvl="0">
              <a:lnSpc>
                <a:spcPct val="90000"/>
              </a:lnSpc>
            </a:pPr>
            <a:r>
              <a:rPr lang="fi-FI" sz="3100" dirty="0" smtClean="0"/>
              <a:t>Tyytyväisyys pääoman tai arvon säilymiseen</a:t>
            </a:r>
            <a:r>
              <a:rPr lang="fi-FI" sz="2800" dirty="0" smtClean="0"/>
              <a:t/>
            </a:r>
            <a:br>
              <a:rPr lang="fi-FI" sz="2800" dirty="0" smtClean="0"/>
            </a:br>
            <a:r>
              <a:rPr lang="fi-FI" sz="1600" dirty="0"/>
              <a:t>Entä miten tyytyväinen olet </a:t>
            </a:r>
            <a:r>
              <a:rPr lang="fi-FI" sz="1600" b="1" dirty="0" smtClean="0"/>
              <a:t>rahastosijoituksesi  </a:t>
            </a:r>
            <a:r>
              <a:rPr lang="fi-FI" sz="1600" b="1" dirty="0"/>
              <a:t>PÄÄOMAN TAI ARVON SÄILYMISEEN </a:t>
            </a:r>
            <a:r>
              <a:rPr lang="fi-FI" sz="1600" dirty="0"/>
              <a:t>verrattuna </a:t>
            </a:r>
            <a:r>
              <a:rPr lang="fi-FI" sz="1600" b="1" dirty="0"/>
              <a:t>muihin sijoitusvaihtoehtoihin</a:t>
            </a:r>
            <a:r>
              <a:rPr lang="fi-FI" sz="1600" dirty="0"/>
              <a:t>, onko sijoitusrahaston PÄÄOMAN TAI ARVON SÄILYMINEN  mielestäsi parempi, yhtä hyvä vai huonompi kuin muiden esitettyjen sijoitusvaihtoehtojen PÄÄOMAN TAI ARVON SÄILYMINEN</a:t>
            </a:r>
            <a:br>
              <a:rPr lang="fi-FI" sz="1600" dirty="0"/>
            </a:br>
            <a:r>
              <a:rPr lang="fi-FI" sz="1600" dirty="0" smtClean="0"/>
              <a:t/>
            </a:r>
            <a:br>
              <a:rPr lang="fi-FI" sz="1600" dirty="0" smtClean="0"/>
            </a:br>
            <a:r>
              <a:rPr lang="fi-FI" sz="1600" dirty="0" smtClean="0"/>
              <a:t>On </a:t>
            </a:r>
            <a:r>
              <a:rPr lang="fi-FI" sz="1600" dirty="0"/>
              <a:t>sijoitusrahastoja, n=621</a:t>
            </a:r>
            <a:r>
              <a:rPr lang="fi-FI" sz="1600" dirty="0" smtClean="0"/>
              <a:t/>
            </a:r>
            <a:br>
              <a:rPr lang="fi-FI" sz="1600" dirty="0" smtClean="0"/>
            </a:br>
            <a:endParaRPr lang="fi-FI" sz="1600" dirty="0"/>
          </a:p>
        </p:txBody>
      </p:sp>
      <p:graphicFrame>
        <p:nvGraphicFramePr>
          <p:cNvPr id="4" name="Taulukko 3"/>
          <p:cNvGraphicFramePr>
            <a:graphicFrameLocks noGrp="1"/>
          </p:cNvGraphicFramePr>
          <p:nvPr>
            <p:extLst>
              <p:ext uri="{D42A27DB-BD31-4B8C-83A1-F6EECF244321}">
                <p14:modId xmlns:p14="http://schemas.microsoft.com/office/powerpoint/2010/main" val="2213106130"/>
              </p:ext>
            </p:extLst>
          </p:nvPr>
        </p:nvGraphicFramePr>
        <p:xfrm>
          <a:off x="8382000" y="1362076"/>
          <a:ext cx="609600" cy="3767137"/>
        </p:xfrm>
        <a:graphic>
          <a:graphicData uri="http://schemas.openxmlformats.org/drawingml/2006/table">
            <a:tbl>
              <a:tblPr>
                <a:tableStyleId>{5C22544A-7EE6-4342-B048-85BDC9FD1C3A}</a:tableStyleId>
              </a:tblPr>
              <a:tblGrid>
                <a:gridCol w="609600"/>
              </a:tblGrid>
              <a:tr h="222007">
                <a:tc>
                  <a:txBody>
                    <a:bodyPr/>
                    <a:lstStyle/>
                    <a:p>
                      <a:pPr algn="ctr" fontAlgn="b"/>
                      <a:r>
                        <a:rPr lang="fi-FI" sz="1100" b="1" u="none" strike="noStrike" dirty="0">
                          <a:effectLst/>
                        </a:rPr>
                        <a:t>KA</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2,4</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2,0</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2,0</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2,0</a:t>
                      </a:r>
                      <a:endParaRPr lang="fi-FI" sz="1100" b="1" i="0" u="none" strike="noStrike" dirty="0">
                        <a:solidFill>
                          <a:srgbClr val="000000"/>
                        </a:solidFill>
                        <a:effectLst/>
                        <a:latin typeface="Calibri"/>
                      </a:endParaRPr>
                    </a:p>
                  </a:txBody>
                  <a:tcPr marL="9525" marR="9525" marT="9525" marB="0" anchor="ctr"/>
                </a:tc>
              </a:tr>
              <a:tr h="709026">
                <a:tc>
                  <a:txBody>
                    <a:bodyPr/>
                    <a:lstStyle/>
                    <a:p>
                      <a:pPr algn="ctr" fontAlgn="b"/>
                      <a:r>
                        <a:rPr lang="fi-FI" sz="1100" b="1" i="0" u="none" strike="noStrike" dirty="0" smtClean="0">
                          <a:solidFill>
                            <a:srgbClr val="000000"/>
                          </a:solidFill>
                          <a:effectLst/>
                          <a:latin typeface="Calibri"/>
                        </a:rPr>
                        <a:t>1,7</a:t>
                      </a:r>
                      <a:endParaRPr lang="fi-FI" sz="1100" b="1"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26277576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Tyytyväisyys rahastojen sijoitustoiminnasta saatuihin tietoihin</a:t>
            </a:r>
            <a:br>
              <a:rPr lang="fi-FI" dirty="0" smtClean="0"/>
            </a:br>
            <a:endParaRPr lang="fi-FI" dirty="0"/>
          </a:p>
        </p:txBody>
      </p:sp>
      <p:sp>
        <p:nvSpPr>
          <p:cNvPr id="3" name="Sisällön paikkamerkki 2"/>
          <p:cNvSpPr>
            <a:spLocks noGrp="1"/>
          </p:cNvSpPr>
          <p:nvPr>
            <p:ph idx="1"/>
          </p:nvPr>
        </p:nvSpPr>
        <p:spPr/>
        <p:txBody>
          <a:bodyPr/>
          <a:lstStyle/>
          <a:p>
            <a:r>
              <a:rPr lang="fi-FI" dirty="0" smtClean="0"/>
              <a:t>Vastaajat ovat kohtuullisen tyytyväisiä saamiinsa tietoihin rahastojen sijoitustoiminnasta , yli puolet (53%) on erittäin tai melko tyytyväisiä ja vain 7% on tyytymättömiä.</a:t>
            </a:r>
          </a:p>
          <a:p>
            <a:endParaRPr lang="fi-FI" dirty="0"/>
          </a:p>
          <a:p>
            <a:r>
              <a:rPr lang="fi-FI" dirty="0" smtClean="0"/>
              <a:t>Tyytyväisyydestä arvosanan 5 tai 4 antoivat keskimääräistä useammin ammattikorkeakoulun suorittaneet (63%).</a:t>
            </a:r>
            <a:endParaRPr lang="fi-FI"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573" y="1495856"/>
            <a:ext cx="8707095" cy="4611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tsikko 3"/>
          <p:cNvSpPr>
            <a:spLocks noGrp="1"/>
          </p:cNvSpPr>
          <p:nvPr>
            <p:ph type="title"/>
          </p:nvPr>
        </p:nvSpPr>
        <p:spPr>
          <a:xfrm>
            <a:off x="495300" y="569067"/>
            <a:ext cx="9410700" cy="1143000"/>
          </a:xfrm>
        </p:spPr>
        <p:txBody>
          <a:bodyPr anchor="b">
            <a:normAutofit/>
          </a:bodyPr>
          <a:lstStyle/>
          <a:p>
            <a:pPr lvl="0">
              <a:lnSpc>
                <a:spcPct val="90000"/>
              </a:lnSpc>
            </a:pPr>
            <a:r>
              <a:rPr lang="fi-FI" sz="2800" dirty="0" smtClean="0"/>
              <a:t>Tyytyväisyys rahastojen sijoitustoiminnasta saatuihin tietoihin</a:t>
            </a:r>
            <a:br>
              <a:rPr lang="fi-FI" sz="2800" dirty="0" smtClean="0"/>
            </a:br>
            <a:r>
              <a:rPr lang="fi-FI" sz="1400" dirty="0" smtClean="0"/>
              <a:t>Miten tyytyväinen olet saamiisi tietoihin rahastojesi sijoitustoiminnasta</a:t>
            </a:r>
            <a:r>
              <a:rPr lang="fi-FI" sz="1400" dirty="0"/>
              <a:t>?</a:t>
            </a:r>
            <a:br>
              <a:rPr lang="fi-FI" sz="1400" dirty="0"/>
            </a:br>
            <a:r>
              <a:rPr lang="fi-FI" sz="1400" dirty="0"/>
              <a:t>On sijoitusrahastoja, n=621 </a:t>
            </a:r>
            <a:r>
              <a:rPr lang="fi-FI" dirty="0" smtClean="0"/>
              <a:t/>
            </a:r>
            <a:br>
              <a:rPr lang="fi-FI" dirty="0" smtClean="0"/>
            </a:br>
            <a:endParaRPr lang="fi-FI" sz="1400" dirty="0"/>
          </a:p>
        </p:txBody>
      </p:sp>
      <p:sp>
        <p:nvSpPr>
          <p:cNvPr id="6" name="Tekstiruutu 5"/>
          <p:cNvSpPr txBox="1"/>
          <p:nvPr/>
        </p:nvSpPr>
        <p:spPr>
          <a:xfrm>
            <a:off x="3071020" y="6009489"/>
            <a:ext cx="1981200" cy="369332"/>
          </a:xfrm>
          <a:prstGeom prst="rect">
            <a:avLst/>
          </a:prstGeom>
          <a:noFill/>
        </p:spPr>
        <p:txBody>
          <a:bodyPr wrap="square" rtlCol="0">
            <a:spAutoFit/>
          </a:bodyPr>
          <a:lstStyle/>
          <a:p>
            <a:r>
              <a:rPr lang="fi-FI" dirty="0" smtClean="0"/>
              <a:t>Keskiarvo 3,6</a:t>
            </a:r>
            <a:endParaRPr lang="fi-FI" dirty="0"/>
          </a:p>
        </p:txBody>
      </p:sp>
    </p:spTree>
    <p:extLst>
      <p:ext uri="{BB962C8B-B14F-4D97-AF65-F5344CB8AC3E}">
        <p14:creationId xmlns:p14="http://schemas.microsoft.com/office/powerpoint/2010/main" val="23913905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Tiedon taso rahastosäästämiseen liittyvistä asioista</a:t>
            </a:r>
            <a:endParaRPr lang="fi-FI" sz="2800" dirty="0"/>
          </a:p>
        </p:txBody>
      </p:sp>
      <p:sp>
        <p:nvSpPr>
          <p:cNvPr id="3" name="Sisällön paikkamerkki 2"/>
          <p:cNvSpPr>
            <a:spLocks noGrp="1"/>
          </p:cNvSpPr>
          <p:nvPr>
            <p:ph idx="1"/>
          </p:nvPr>
        </p:nvSpPr>
        <p:spPr/>
        <p:txBody>
          <a:bodyPr>
            <a:normAutofit fontScale="92500" lnSpcReduction="10000"/>
          </a:bodyPr>
          <a:lstStyle/>
          <a:p>
            <a:r>
              <a:rPr lang="fi-FI" dirty="0" smtClean="0"/>
              <a:t>Noin puolet vastaajista tietää hallinnointipalkkion, lunastuspalkkion ja merkintäpalkkion, mutta eivät 84% ei tiedä niiden suuruutta.</a:t>
            </a:r>
          </a:p>
          <a:p>
            <a:r>
              <a:rPr lang="fi-FI" dirty="0" smtClean="0"/>
              <a:t>Vajaa neljännes ei tiedä mitään palkkiolajia. Myöskään runsas puolet (58%) ei osaa sanoa onko hallinnointipalkkio mukana sijoitusrahaston tuotossa (Oikea vastaus: Hallinnointipalkkio on mukana). </a:t>
            </a:r>
          </a:p>
          <a:p>
            <a:r>
              <a:rPr lang="fi-FI" dirty="0" smtClean="0"/>
              <a:t>Tietoisuus palkkiolajeista on kasvanut merkittävästi vuodesta 2010.</a:t>
            </a:r>
          </a:p>
          <a:p>
            <a:endParaRPr lang="fi-FI" dirty="0"/>
          </a:p>
          <a:p>
            <a:r>
              <a:rPr lang="fi-FI" dirty="0" smtClean="0"/>
              <a:t>Merkintäpalkkio tunnetaan erityisesti yliopiston/korkeakoulun käyneiden (53%) ja johtavassa olevien/yrittäjien (55%) keskuudessa.</a:t>
            </a:r>
          </a:p>
          <a:p>
            <a:r>
              <a:rPr lang="fi-FI" dirty="0" smtClean="0"/>
              <a:t>Hallinnointipalkkion tunsivat erityisesti miehet (56</a:t>
            </a:r>
            <a:r>
              <a:rPr lang="fi-FI" dirty="0"/>
              <a:t>%), yliopiston/korkeakoulun </a:t>
            </a:r>
            <a:r>
              <a:rPr lang="fi-FI" dirty="0" smtClean="0"/>
              <a:t>käyneet (66%), eläkeläiset (61%) ja yli 70.000 € ansaitsevat (68%).</a:t>
            </a:r>
          </a:p>
          <a:p>
            <a:r>
              <a:rPr lang="fi-FI" dirty="0" smtClean="0"/>
              <a:t>Lunastuspalkkion tiesivät yliopiston/korkeakoulun käyneet (54%).</a:t>
            </a:r>
          </a:p>
          <a:p>
            <a:r>
              <a:rPr lang="fi-FI" dirty="0" smtClean="0"/>
              <a:t>Naiset (28%), 18 - 24 -vuotiaat (45%), kansakoulun käyneet (54%) ja alle 30.000 € ansaitsevat (36%) eivät osanneet sanoa millaisia kuluja tai palkkioita sijoitusrahastot perivät.</a:t>
            </a:r>
          </a:p>
          <a:p>
            <a:r>
              <a:rPr lang="fi-FI" dirty="0" smtClean="0"/>
              <a:t>Naiset (72%), 18 - 24 -vuotiaat (79%) ja alle 30.000 € ansaitsevat (71%) eivät myöskään osanneet sanoa onko pankin perimä hallinnointipalkkio mukana sijoitusrahaston tuotossa.</a:t>
            </a:r>
            <a:endParaRPr lang="fi-FI"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4400" y="1675951"/>
            <a:ext cx="4953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Sisällön paikkamerkki 5"/>
          <p:cNvGraphicFramePr>
            <a:graphicFrameLocks noGrp="1"/>
          </p:cNvGraphicFramePr>
          <p:nvPr>
            <p:ph idx="1"/>
            <p:extLst>
              <p:ext uri="{D42A27DB-BD31-4B8C-83A1-F6EECF244321}">
                <p14:modId xmlns:p14="http://schemas.microsoft.com/office/powerpoint/2010/main" val="985720181"/>
              </p:ext>
            </p:extLst>
          </p:nvPr>
        </p:nvGraphicFramePr>
        <p:xfrm>
          <a:off x="-542924" y="1340768"/>
          <a:ext cx="7496174" cy="5400600"/>
        </p:xfrm>
        <a:graphic>
          <a:graphicData uri="http://schemas.openxmlformats.org/drawingml/2006/chart">
            <c:chart xmlns:c="http://schemas.openxmlformats.org/drawingml/2006/chart" xmlns:r="http://schemas.openxmlformats.org/officeDocument/2006/relationships" r:id="rId3"/>
          </a:graphicData>
        </a:graphic>
      </p:graphicFrame>
      <p:sp>
        <p:nvSpPr>
          <p:cNvPr id="8" name="Otsikko 3"/>
          <p:cNvSpPr>
            <a:spLocks noGrp="1"/>
          </p:cNvSpPr>
          <p:nvPr>
            <p:ph type="title"/>
          </p:nvPr>
        </p:nvSpPr>
        <p:spPr>
          <a:xfrm>
            <a:off x="495300" y="507995"/>
            <a:ext cx="9410700" cy="1143000"/>
          </a:xfrm>
        </p:spPr>
        <p:txBody>
          <a:bodyPr anchor="b">
            <a:normAutofit fontScale="90000"/>
          </a:bodyPr>
          <a:lstStyle/>
          <a:p>
            <a:pPr lvl="0">
              <a:lnSpc>
                <a:spcPct val="90000"/>
              </a:lnSpc>
            </a:pPr>
            <a:r>
              <a:rPr lang="fi-FI" sz="3200" dirty="0"/>
              <a:t>Tiedon taso rahastosäästämiseen liittyvistä asioista</a:t>
            </a:r>
            <a:r>
              <a:rPr lang="fi-FI" sz="2800" dirty="0" smtClean="0"/>
              <a:t/>
            </a:r>
            <a:br>
              <a:rPr lang="fi-FI" sz="2800" dirty="0" smtClean="0"/>
            </a:br>
            <a:r>
              <a:rPr lang="fi-FI" sz="2800" dirty="0" smtClean="0"/>
              <a:t/>
            </a:r>
            <a:br>
              <a:rPr lang="fi-FI" sz="2800" dirty="0" smtClean="0"/>
            </a:br>
            <a:r>
              <a:rPr lang="fi-FI" sz="1400" dirty="0"/>
              <a:t>Mitä erilaisia kuluja tai palkkioita sijoitusrahastoyhtiöt perivät? </a:t>
            </a:r>
            <a:r>
              <a:rPr lang="fi-FI" sz="1400" dirty="0" smtClean="0"/>
              <a:t>		               Onko rahastoyhtiön perimä hallinnointipalkkio</a:t>
            </a:r>
            <a:r>
              <a:rPr lang="fi-FI" sz="1400" dirty="0"/>
              <a:t/>
            </a:r>
            <a:br>
              <a:rPr lang="fi-FI" sz="1400" dirty="0"/>
            </a:br>
            <a:r>
              <a:rPr lang="fi-FI" sz="1400" dirty="0"/>
              <a:t>On sijoitusrahastoja, </a:t>
            </a:r>
            <a:r>
              <a:rPr lang="fi-FI" sz="1400" dirty="0" smtClean="0"/>
              <a:t>n=621				               mukana sijoitusrahaston tuotossa?</a:t>
            </a:r>
            <a:r>
              <a:rPr lang="fi-FI" dirty="0" smtClean="0"/>
              <a:t/>
            </a:r>
            <a:br>
              <a:rPr lang="fi-FI" dirty="0" smtClean="0"/>
            </a:br>
            <a:endParaRPr lang="fi-FI" sz="1400" dirty="0"/>
          </a:p>
        </p:txBody>
      </p:sp>
      <p:graphicFrame>
        <p:nvGraphicFramePr>
          <p:cNvPr id="4" name="Taulukko 3"/>
          <p:cNvGraphicFramePr>
            <a:graphicFrameLocks noGrp="1"/>
          </p:cNvGraphicFramePr>
          <p:nvPr>
            <p:extLst>
              <p:ext uri="{D42A27DB-BD31-4B8C-83A1-F6EECF244321}">
                <p14:modId xmlns:p14="http://schemas.microsoft.com/office/powerpoint/2010/main" val="326904521"/>
              </p:ext>
            </p:extLst>
          </p:nvPr>
        </p:nvGraphicFramePr>
        <p:xfrm>
          <a:off x="4638675" y="1619251"/>
          <a:ext cx="1219200" cy="1759203"/>
        </p:xfrm>
        <a:graphic>
          <a:graphicData uri="http://schemas.openxmlformats.org/drawingml/2006/table">
            <a:tbl>
              <a:tblPr>
                <a:tableStyleId>{5C22544A-7EE6-4342-B048-85BDC9FD1C3A}</a:tableStyleId>
              </a:tblPr>
              <a:tblGrid>
                <a:gridCol w="609600"/>
                <a:gridCol w="609600"/>
              </a:tblGrid>
              <a:tr h="586401">
                <a:tc>
                  <a:txBody>
                    <a:bodyPr/>
                    <a:lstStyle/>
                    <a:p>
                      <a:pPr algn="ctr" fontAlgn="b"/>
                      <a:r>
                        <a:rPr lang="fi-FI" sz="1100" b="1" i="0" u="none" strike="noStrike" dirty="0" smtClean="0">
                          <a:solidFill>
                            <a:srgbClr val="000000"/>
                          </a:solidFill>
                          <a:effectLst/>
                          <a:latin typeface="Calibri"/>
                        </a:rPr>
                        <a:t>Ka 2,1 %</a:t>
                      </a:r>
                      <a:endParaRPr lang="fi-FI" sz="1100" b="1" i="0" u="none" strike="noStrike" dirty="0">
                        <a:solidFill>
                          <a:srgbClr val="000000"/>
                        </a:solidFill>
                        <a:effectLst/>
                        <a:latin typeface="Calibri"/>
                      </a:endParaRPr>
                    </a:p>
                  </a:txBody>
                  <a:tcPr marL="9525" marR="9525" marT="9525" marB="0" anchor="ctr">
                    <a:solidFill>
                      <a:schemeClr val="bg2">
                        <a:lumMod val="40000"/>
                        <a:lumOff val="60000"/>
                      </a:schemeClr>
                    </a:solidFill>
                  </a:tcPr>
                </a:tc>
                <a:tc>
                  <a:txBody>
                    <a:bodyPr/>
                    <a:lstStyle/>
                    <a:p>
                      <a:pPr algn="ctr" fontAlgn="b"/>
                      <a:r>
                        <a:rPr lang="fi-FI" sz="1100" b="1" i="0" u="none" strike="noStrike" dirty="0" smtClean="0">
                          <a:solidFill>
                            <a:srgbClr val="000000"/>
                          </a:solidFill>
                          <a:effectLst/>
                          <a:latin typeface="Calibri"/>
                        </a:rPr>
                        <a:t>87 % </a:t>
                      </a:r>
                      <a:r>
                        <a:rPr lang="fi-FI" sz="1100" b="1" i="0" u="none" strike="noStrike" dirty="0" err="1" smtClean="0">
                          <a:solidFill>
                            <a:srgbClr val="000000"/>
                          </a:solidFill>
                          <a:effectLst/>
                          <a:latin typeface="Calibri"/>
                        </a:rPr>
                        <a:t>eos</a:t>
                      </a:r>
                      <a:endParaRPr lang="fi-FI" sz="1100" b="1" i="0" u="none" strike="noStrike" dirty="0">
                        <a:solidFill>
                          <a:srgbClr val="000000"/>
                        </a:solidFill>
                        <a:effectLst/>
                        <a:latin typeface="Calibri"/>
                      </a:endParaRPr>
                    </a:p>
                  </a:txBody>
                  <a:tcPr marL="9525" marR="9525" marT="9525" marB="0" anchor="ctr">
                    <a:solidFill>
                      <a:schemeClr val="bg1">
                        <a:lumMod val="75000"/>
                      </a:schemeClr>
                    </a:solidFill>
                  </a:tcPr>
                </a:tc>
              </a:tr>
              <a:tr h="58640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i-FI" sz="1100" b="1" i="0" u="none" strike="noStrike" dirty="0" smtClean="0">
                          <a:solidFill>
                            <a:srgbClr val="000000"/>
                          </a:solidFill>
                          <a:effectLst/>
                          <a:latin typeface="+mn-lt"/>
                        </a:rPr>
                        <a:t>Ka 1,4 %</a:t>
                      </a:r>
                    </a:p>
                  </a:txBody>
                  <a:tcPr marL="9525" marR="9525" marT="9525" marB="0" anchor="ctr">
                    <a:solidFill>
                      <a:schemeClr val="bg2">
                        <a:lumMod val="40000"/>
                        <a:lumOff val="60000"/>
                      </a:schemeClr>
                    </a:solidFill>
                  </a:tcPr>
                </a:tc>
                <a:tc>
                  <a:txBody>
                    <a:bodyPr/>
                    <a:lstStyle/>
                    <a:p>
                      <a:pPr algn="ctr" fontAlgn="b"/>
                      <a:r>
                        <a:rPr lang="fi-FI" sz="1100" b="1" i="0" u="none" strike="noStrike" dirty="0" smtClean="0">
                          <a:solidFill>
                            <a:srgbClr val="000000"/>
                          </a:solidFill>
                          <a:effectLst/>
                          <a:latin typeface="+mn-lt"/>
                        </a:rPr>
                        <a:t>84 % </a:t>
                      </a:r>
                      <a:r>
                        <a:rPr lang="fi-FI" sz="1100" b="1" i="0" u="none" strike="noStrike" dirty="0" err="1" smtClean="0">
                          <a:solidFill>
                            <a:srgbClr val="000000"/>
                          </a:solidFill>
                          <a:effectLst/>
                          <a:latin typeface="+mn-lt"/>
                        </a:rPr>
                        <a:t>eos</a:t>
                      </a:r>
                      <a:endParaRPr lang="fi-FI" sz="1100" b="1" i="0" u="none" strike="noStrike" dirty="0">
                        <a:solidFill>
                          <a:srgbClr val="000000"/>
                        </a:solidFill>
                        <a:effectLst/>
                        <a:latin typeface="+mn-lt"/>
                      </a:endParaRPr>
                    </a:p>
                  </a:txBody>
                  <a:tcPr marL="9525" marR="9525" marT="9525" marB="0" anchor="ctr">
                    <a:solidFill>
                      <a:schemeClr val="bg1">
                        <a:lumMod val="75000"/>
                      </a:schemeClr>
                    </a:solidFill>
                  </a:tcPr>
                </a:tc>
              </a:tr>
              <a:tr h="58640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i-FI" sz="1100" b="1" i="0" u="none" strike="noStrike" dirty="0" smtClean="0">
                          <a:solidFill>
                            <a:srgbClr val="000000"/>
                          </a:solidFill>
                          <a:effectLst/>
                          <a:latin typeface="+mn-lt"/>
                        </a:rPr>
                        <a:t>Ka 2,3 %</a:t>
                      </a:r>
                    </a:p>
                  </a:txBody>
                  <a:tcPr marL="9525" marR="9525" marT="9525" marB="0" anchor="ctr">
                    <a:solidFill>
                      <a:schemeClr val="bg2">
                        <a:lumMod val="40000"/>
                        <a:lumOff val="60000"/>
                      </a:schemeClr>
                    </a:solidFill>
                  </a:tcPr>
                </a:tc>
                <a:tc>
                  <a:txBody>
                    <a:bodyPr/>
                    <a:lstStyle/>
                    <a:p>
                      <a:pPr algn="ctr" fontAlgn="b"/>
                      <a:r>
                        <a:rPr lang="fi-FI" sz="1100" b="1" i="0" u="none" strike="noStrike" dirty="0" smtClean="0">
                          <a:solidFill>
                            <a:srgbClr val="000000"/>
                          </a:solidFill>
                          <a:effectLst/>
                          <a:latin typeface="+mn-lt"/>
                        </a:rPr>
                        <a:t>84 % </a:t>
                      </a:r>
                      <a:r>
                        <a:rPr lang="fi-FI" sz="1100" b="1" i="0" u="none" strike="noStrike" dirty="0" err="1" smtClean="0">
                          <a:solidFill>
                            <a:srgbClr val="000000"/>
                          </a:solidFill>
                          <a:effectLst/>
                          <a:latin typeface="+mn-lt"/>
                        </a:rPr>
                        <a:t>eos</a:t>
                      </a:r>
                      <a:endParaRPr lang="fi-FI" sz="1100" b="1" i="0" u="none" strike="noStrike" dirty="0">
                        <a:solidFill>
                          <a:srgbClr val="000000"/>
                        </a:solidFill>
                        <a:effectLst/>
                        <a:latin typeface="+mn-lt"/>
                      </a:endParaRPr>
                    </a:p>
                  </a:txBody>
                  <a:tcPr marL="9525" marR="9525" marT="9525" marB="0" anchor="ctr">
                    <a:solidFill>
                      <a:schemeClr val="bg1">
                        <a:lumMod val="75000"/>
                      </a:schemeClr>
                    </a:solidFill>
                  </a:tcPr>
                </a:tc>
              </a:tr>
            </a:tbl>
          </a:graphicData>
        </a:graphic>
      </p:graphicFrame>
      <p:sp>
        <p:nvSpPr>
          <p:cNvPr id="10" name="Tekstikehys 9"/>
          <p:cNvSpPr txBox="1"/>
          <p:nvPr/>
        </p:nvSpPr>
        <p:spPr>
          <a:xfrm>
            <a:off x="4383317" y="1320800"/>
            <a:ext cx="1959430" cy="276999"/>
          </a:xfrm>
          <a:prstGeom prst="rect">
            <a:avLst/>
          </a:prstGeom>
          <a:noFill/>
        </p:spPr>
        <p:txBody>
          <a:bodyPr wrap="square" rtlCol="0">
            <a:spAutoFit/>
          </a:bodyPr>
          <a:lstStyle/>
          <a:p>
            <a:r>
              <a:rPr lang="fi-FI" sz="1200" dirty="0" smtClean="0"/>
              <a:t>Arvioitu palkkion suuruus</a:t>
            </a:r>
            <a:endParaRPr lang="fi-FI" sz="1200" dirty="0"/>
          </a:p>
        </p:txBody>
      </p:sp>
    </p:spTree>
    <p:extLst>
      <p:ext uri="{BB962C8B-B14F-4D97-AF65-F5344CB8AC3E}">
        <p14:creationId xmlns:p14="http://schemas.microsoft.com/office/powerpoint/2010/main" val="25510434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4077848777"/>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719196"/>
            <a:ext cx="9410700" cy="1143000"/>
          </a:xfrm>
        </p:spPr>
        <p:txBody>
          <a:bodyPr anchor="b">
            <a:normAutofit fontScale="90000"/>
          </a:bodyPr>
          <a:lstStyle/>
          <a:p>
            <a:pPr lvl="0">
              <a:lnSpc>
                <a:spcPct val="90000"/>
              </a:lnSpc>
            </a:pPr>
            <a:r>
              <a:rPr lang="fi-FI" sz="3200" dirty="0"/>
              <a:t>Tiedon taso rahastosäästämiseen liittyvistä asioista</a:t>
            </a:r>
            <a:r>
              <a:rPr lang="fi-FI" sz="2800" dirty="0" smtClean="0"/>
              <a:t/>
            </a:r>
            <a:br>
              <a:rPr lang="fi-FI" sz="2800" dirty="0" smtClean="0"/>
            </a:br>
            <a:r>
              <a:rPr lang="fi-FI" sz="2200" dirty="0" smtClean="0"/>
              <a:t>Vertailu 2010 tutkimukseen</a:t>
            </a:r>
            <a:r>
              <a:rPr lang="fi-FI" sz="2800" dirty="0" smtClean="0"/>
              <a:t/>
            </a:r>
            <a:br>
              <a:rPr lang="fi-FI" sz="2800" dirty="0" smtClean="0"/>
            </a:br>
            <a:r>
              <a:rPr lang="fi-FI" sz="1600" dirty="0" smtClean="0"/>
              <a:t>Mitä </a:t>
            </a:r>
            <a:r>
              <a:rPr lang="fi-FI" sz="1600" dirty="0"/>
              <a:t>erilaisia kuluja tai palkkioita sijoitusrahastoyhtiöt perivät? </a:t>
            </a:r>
            <a:br>
              <a:rPr lang="fi-FI" sz="1600" dirty="0"/>
            </a:br>
            <a:r>
              <a:rPr lang="fi-FI" sz="1600" dirty="0" smtClean="0"/>
              <a:t/>
            </a:r>
            <a:br>
              <a:rPr lang="fi-FI" sz="1600" dirty="0" smtClean="0"/>
            </a:br>
            <a:r>
              <a:rPr lang="fi-FI" sz="1600" dirty="0" smtClean="0"/>
              <a:t>On sijoitusrahastoja</a:t>
            </a:r>
            <a:br>
              <a:rPr lang="fi-FI" sz="1600" dirty="0" smtClean="0"/>
            </a:br>
            <a:endParaRPr lang="fi-FI" sz="1600" dirty="0"/>
          </a:p>
        </p:txBody>
      </p:sp>
      <p:sp>
        <p:nvSpPr>
          <p:cNvPr id="2" name="Tekstiruutu 1"/>
          <p:cNvSpPr txBox="1"/>
          <p:nvPr/>
        </p:nvSpPr>
        <p:spPr>
          <a:xfrm>
            <a:off x="3571875" y="6315075"/>
            <a:ext cx="4115037" cy="461665"/>
          </a:xfrm>
          <a:prstGeom prst="rect">
            <a:avLst/>
          </a:prstGeom>
          <a:noFill/>
        </p:spPr>
        <p:txBody>
          <a:bodyPr wrap="none" rtlCol="0">
            <a:spAutoFit/>
          </a:bodyPr>
          <a:lstStyle/>
          <a:p>
            <a:r>
              <a:rPr lang="fi-FI" sz="1200" dirty="0" smtClean="0"/>
              <a:t>*2010 kysymys ollut spontaani kysymys puhelinhaastattelussa, </a:t>
            </a:r>
          </a:p>
          <a:p>
            <a:r>
              <a:rPr lang="fi-FI" sz="1200" dirty="0" smtClean="0"/>
              <a:t>2015 vastausvaihtoehdot näkyvissä internetkyselyssä</a:t>
            </a:r>
            <a:endParaRPr lang="fi-FI" sz="1200" dirty="0"/>
          </a:p>
        </p:txBody>
      </p:sp>
    </p:spTree>
    <p:extLst>
      <p:ext uri="{BB962C8B-B14F-4D97-AF65-F5344CB8AC3E}">
        <p14:creationId xmlns:p14="http://schemas.microsoft.com/office/powerpoint/2010/main" val="3403052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Sijoitusrahastojen omistaminen</a:t>
            </a:r>
            <a:endParaRPr lang="fi-FI" sz="2800" dirty="0"/>
          </a:p>
        </p:txBody>
      </p:sp>
      <p:sp>
        <p:nvSpPr>
          <p:cNvPr id="3" name="Sisällön paikkamerkki 2"/>
          <p:cNvSpPr>
            <a:spLocks noGrp="1"/>
          </p:cNvSpPr>
          <p:nvPr>
            <p:ph idx="1"/>
          </p:nvPr>
        </p:nvSpPr>
        <p:spPr/>
        <p:txBody>
          <a:bodyPr/>
          <a:lstStyle/>
          <a:p>
            <a:r>
              <a:rPr lang="fi-FI" dirty="0" smtClean="0"/>
              <a:t>Suomalasista 31%:lla on rahaa sijoitettuna sijoitusrahastoihin. Verrattuna vuoden 2010 tutkimuksen tuloksiin, yhä useampi suomalainen on sijoittanut sijoitusrahastoihin.</a:t>
            </a:r>
          </a:p>
          <a:p>
            <a:r>
              <a:rPr lang="fi-FI" dirty="0" smtClean="0"/>
              <a:t>Keskimääräistä useammin sijoitusrahastoja on miehillä, yli 65-vuotiailla, yliopisto/korkeakoulututkinnon suorittaneilla, johtavassa asemassa olevilla/ yrittäjillä/asiantuntijoilla sekä eläkeläisillä, yli 50 000 € tulot omaavilla talouksilla sekä pääkaupunkiseudulla asuvilla </a:t>
            </a:r>
            <a:endParaRPr lang="fi-F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3072025040"/>
              </p:ext>
            </p:extLst>
          </p:nvPr>
        </p:nvGraphicFramePr>
        <p:xfrm>
          <a:off x="632520" y="1340768"/>
          <a:ext cx="4795823"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550017"/>
            <a:ext cx="9410700" cy="1143000"/>
          </a:xfrm>
        </p:spPr>
        <p:txBody>
          <a:bodyPr anchor="b">
            <a:normAutofit fontScale="90000"/>
          </a:bodyPr>
          <a:lstStyle/>
          <a:p>
            <a:pPr>
              <a:lnSpc>
                <a:spcPct val="90000"/>
              </a:lnSpc>
            </a:pPr>
            <a:r>
              <a:rPr lang="fi-FI" sz="3100" dirty="0" smtClean="0"/>
              <a:t>Sijoitusrahastojen omistaminen</a:t>
            </a:r>
            <a:r>
              <a:rPr lang="fi-FI" sz="2800" dirty="0" smtClean="0"/>
              <a:t/>
            </a:r>
            <a:br>
              <a:rPr lang="fi-FI" sz="2800" dirty="0" smtClean="0"/>
            </a:br>
            <a:r>
              <a:rPr lang="fi-FI" sz="1600" dirty="0" smtClean="0">
                <a:solidFill>
                  <a:prstClr val="black"/>
                </a:solidFill>
              </a:rPr>
              <a:t> Onko sinulla itselläsi tällä hetkellä säästettynä tai sijoitettuna varoja johonkin sijoitusrahastoon tai joihinkin sijoitusrahastoihin? Tässä tarkoitetaan </a:t>
            </a:r>
            <a:r>
              <a:rPr lang="fi-FI" sz="1600" b="1" u="sng" dirty="0" smtClean="0">
                <a:solidFill>
                  <a:prstClr val="black"/>
                </a:solidFill>
              </a:rPr>
              <a:t>vain suoria sijoitusrahastosijoituksia</a:t>
            </a:r>
            <a:r>
              <a:rPr lang="fi-FI" sz="1600" dirty="0" smtClean="0">
                <a:solidFill>
                  <a:prstClr val="black"/>
                </a:solidFill>
              </a:rPr>
              <a:t>, EI esimerkiksi erilaisten henki- tai eläkevakuutusten tai säästö tai sijoitusvakuutusten kautta sijoitusrahastoihin sijoittamista.  N=2000</a:t>
            </a:r>
            <a:r>
              <a:rPr lang="fi-FI" sz="1600" dirty="0" smtClean="0"/>
              <a:t/>
            </a:r>
            <a:br>
              <a:rPr lang="fi-FI" sz="1600" dirty="0" smtClean="0"/>
            </a:br>
            <a:endParaRPr lang="fi-FI" sz="1600" dirty="0"/>
          </a:p>
        </p:txBody>
      </p:sp>
      <p:sp>
        <p:nvSpPr>
          <p:cNvPr id="5" name="Tekstikehys 4"/>
          <p:cNvSpPr txBox="1"/>
          <p:nvPr/>
        </p:nvSpPr>
        <p:spPr>
          <a:xfrm>
            <a:off x="2830286" y="5646057"/>
            <a:ext cx="1451428" cy="369332"/>
          </a:xfrm>
          <a:prstGeom prst="rect">
            <a:avLst/>
          </a:prstGeom>
          <a:noFill/>
        </p:spPr>
        <p:txBody>
          <a:bodyPr wrap="square" rtlCol="0">
            <a:spAutoFit/>
          </a:bodyPr>
          <a:lstStyle/>
          <a:p>
            <a:r>
              <a:rPr lang="fi-FI" dirty="0" smtClean="0"/>
              <a:t>2015</a:t>
            </a:r>
            <a:endParaRPr lang="fi-FI" dirty="0"/>
          </a:p>
        </p:txBody>
      </p:sp>
      <p:graphicFrame>
        <p:nvGraphicFramePr>
          <p:cNvPr id="7" name="Sisällön paikkamerkki 5"/>
          <p:cNvGraphicFramePr>
            <a:graphicFrameLocks/>
          </p:cNvGraphicFramePr>
          <p:nvPr>
            <p:extLst>
              <p:ext uri="{D42A27DB-BD31-4B8C-83A1-F6EECF244321}">
                <p14:modId xmlns:p14="http://schemas.microsoft.com/office/powerpoint/2010/main" val="802375762"/>
              </p:ext>
            </p:extLst>
          </p:nvPr>
        </p:nvGraphicFramePr>
        <p:xfrm>
          <a:off x="5110177" y="1457400"/>
          <a:ext cx="4795823" cy="54006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kstikehys 8"/>
          <p:cNvSpPr txBox="1"/>
          <p:nvPr/>
        </p:nvSpPr>
        <p:spPr>
          <a:xfrm>
            <a:off x="6988629" y="5711371"/>
            <a:ext cx="1451428" cy="369332"/>
          </a:xfrm>
          <a:prstGeom prst="rect">
            <a:avLst/>
          </a:prstGeom>
          <a:noFill/>
        </p:spPr>
        <p:txBody>
          <a:bodyPr wrap="square" rtlCol="0">
            <a:spAutoFit/>
          </a:bodyPr>
          <a:lstStyle/>
          <a:p>
            <a:r>
              <a:rPr lang="fi-FI" dirty="0" smtClean="0"/>
              <a:t>2010 - 2015</a:t>
            </a:r>
            <a:endParaRPr lang="fi-FI" dirty="0"/>
          </a:p>
        </p:txBody>
      </p:sp>
    </p:spTree>
    <p:extLst>
      <p:ext uri="{BB962C8B-B14F-4D97-AF65-F5344CB8AC3E}">
        <p14:creationId xmlns:p14="http://schemas.microsoft.com/office/powerpoint/2010/main" val="3963158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3"/>
          <p:cNvSpPr>
            <a:spLocks noGrp="1"/>
          </p:cNvSpPr>
          <p:nvPr>
            <p:ph type="title"/>
          </p:nvPr>
        </p:nvSpPr>
        <p:spPr>
          <a:xfrm>
            <a:off x="495300" y="558183"/>
            <a:ext cx="9410700" cy="1143000"/>
          </a:xfrm>
        </p:spPr>
        <p:txBody>
          <a:bodyPr anchor="b">
            <a:normAutofit fontScale="90000"/>
          </a:bodyPr>
          <a:lstStyle/>
          <a:p>
            <a:pPr lvl="0">
              <a:lnSpc>
                <a:spcPct val="90000"/>
              </a:lnSpc>
            </a:pPr>
            <a:r>
              <a:rPr lang="fi-FI" sz="3100" dirty="0"/>
              <a:t>P</a:t>
            </a:r>
            <a:r>
              <a:rPr lang="fi-FI" sz="3100" dirty="0" smtClean="0"/>
              <a:t>rofiili</a:t>
            </a:r>
            <a:r>
              <a:rPr lang="fi-FI" sz="2800" dirty="0" smtClean="0"/>
              <a:t/>
            </a:r>
            <a:br>
              <a:rPr lang="fi-FI" sz="2800" dirty="0" smtClean="0"/>
            </a:br>
            <a:r>
              <a:rPr lang="fi-FI" sz="1600" dirty="0"/>
              <a:t>Onko sinulla itselläsi tällä hetkellä säästettynä tai sijoitettuna varoja johonkin sijoitusrahastoon tai joihinkin sijoitusrahastoihin? Tässä tarkoitetaan </a:t>
            </a:r>
            <a:r>
              <a:rPr lang="fi-FI" sz="1600" b="1" u="sng" dirty="0"/>
              <a:t>vain suoria sijoitusrahastosijoituksia</a:t>
            </a:r>
            <a:r>
              <a:rPr lang="fi-FI" sz="1600" dirty="0"/>
              <a:t>, EI esimerkiksi erilaisten henki- tai eläkevakuutusten tai säästö tai sijoitusvakuutusten kautta sijoitusrahastoihin </a:t>
            </a:r>
            <a:r>
              <a:rPr lang="fi-FI" sz="1600" dirty="0" smtClean="0"/>
              <a:t>sijoittamista. </a:t>
            </a:r>
            <a:br>
              <a:rPr lang="fi-FI" sz="1600" dirty="0" smtClean="0"/>
            </a:br>
            <a:endParaRPr lang="fi-FI" sz="1600" dirty="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1035564888"/>
              </p:ext>
            </p:extLst>
          </p:nvPr>
        </p:nvGraphicFramePr>
        <p:xfrm>
          <a:off x="442020" y="1340768"/>
          <a:ext cx="4891980" cy="5400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Sisällön paikkamerkki 5"/>
          <p:cNvGraphicFramePr>
            <a:graphicFrameLocks/>
          </p:cNvGraphicFramePr>
          <p:nvPr>
            <p:extLst>
              <p:ext uri="{D42A27DB-BD31-4B8C-83A1-F6EECF244321}">
                <p14:modId xmlns:p14="http://schemas.microsoft.com/office/powerpoint/2010/main" val="3944310067"/>
              </p:ext>
            </p:extLst>
          </p:nvPr>
        </p:nvGraphicFramePr>
        <p:xfrm>
          <a:off x="4842570" y="1343100"/>
          <a:ext cx="4891980"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0636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1"/>
          <p:cNvSpPr txBox="1">
            <a:spLocks/>
          </p:cNvSpPr>
          <p:nvPr/>
        </p:nvSpPr>
        <p:spPr>
          <a:xfrm>
            <a:off x="512552" y="352272"/>
            <a:ext cx="89154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i-FI" sz="2800" b="0" i="0" u="none" strike="noStrike" kern="1200" cap="none" spc="0" normalizeH="0" baseline="0" noProof="0" dirty="0" smtClean="0">
                <a:ln>
                  <a:noFill/>
                </a:ln>
                <a:solidFill>
                  <a:schemeClr val="tx1"/>
                </a:solidFill>
                <a:effectLst/>
                <a:uLnTx/>
                <a:uFillTx/>
                <a:latin typeface="+mj-lt"/>
                <a:ea typeface="+mj-ea"/>
                <a:cs typeface="+mj-cs"/>
              </a:rPr>
              <a:t>Aineiston rakenne - Demografiset</a:t>
            </a:r>
            <a:r>
              <a:rPr kumimoji="0" lang="fi-FI" sz="2800" b="0" i="0" u="none" strike="noStrike" kern="1200" cap="none" spc="0" normalizeH="0" noProof="0" dirty="0" smtClean="0">
                <a:ln>
                  <a:noFill/>
                </a:ln>
                <a:solidFill>
                  <a:schemeClr val="tx1"/>
                </a:solidFill>
                <a:effectLst/>
                <a:uLnTx/>
                <a:uFillTx/>
                <a:latin typeface="+mj-lt"/>
                <a:ea typeface="+mj-ea"/>
                <a:cs typeface="+mj-cs"/>
              </a:rPr>
              <a:t> taustat</a:t>
            </a:r>
            <a:endParaRPr kumimoji="0" lang="fi-FI" sz="28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Taulukko 4"/>
          <p:cNvGraphicFramePr>
            <a:graphicFrameLocks noGrp="1"/>
          </p:cNvGraphicFramePr>
          <p:nvPr>
            <p:extLst>
              <p:ext uri="{D42A27DB-BD31-4B8C-83A1-F6EECF244321}">
                <p14:modId xmlns:p14="http://schemas.microsoft.com/office/powerpoint/2010/main" val="3437199841"/>
              </p:ext>
            </p:extLst>
          </p:nvPr>
        </p:nvGraphicFramePr>
        <p:xfrm>
          <a:off x="6849797" y="981075"/>
          <a:ext cx="2987999" cy="3057434"/>
        </p:xfrm>
        <a:graphic>
          <a:graphicData uri="http://schemas.openxmlformats.org/drawingml/2006/table">
            <a:tbl>
              <a:tblPr firstRow="1" bandRow="1">
                <a:effectLst>
                  <a:outerShdw blurRad="50800" dist="38100" dir="8100000" algn="tr" rotWithShape="0">
                    <a:prstClr val="black">
                      <a:alpha val="40000"/>
                    </a:prstClr>
                  </a:outerShdw>
                </a:effectLst>
                <a:tableStyleId>{00A15C55-8517-42AA-B614-E9B94910E393}</a:tableStyleId>
              </a:tblPr>
              <a:tblGrid>
                <a:gridCol w="1647589"/>
                <a:gridCol w="670205"/>
                <a:gridCol w="670205"/>
              </a:tblGrid>
              <a:tr h="432000">
                <a:tc>
                  <a:txBody>
                    <a:bodyPr/>
                    <a:lstStyle/>
                    <a:p>
                      <a:pPr algn="r" fontAlgn="b">
                        <a:lnSpc>
                          <a:spcPct val="95000"/>
                        </a:lnSpc>
                      </a:pPr>
                      <a:endParaRPr lang="fi-FI" sz="1150" b="1" i="0" u="none" strike="noStrike" dirty="0">
                        <a:solidFill>
                          <a:srgbClr val="000000"/>
                        </a:solidFill>
                        <a:latin typeface="Calibri" pitchFamily="34" charset="0"/>
                      </a:endParaRPr>
                    </a:p>
                  </a:txBody>
                  <a:tcPr marL="7203" marR="7203" marT="6649" marB="0" anchor="ctr">
                    <a:solidFill>
                      <a:schemeClr val="accent4">
                        <a:lumMod val="75000"/>
                      </a:schemeClr>
                    </a:solidFill>
                  </a:tcPr>
                </a:tc>
                <a:tc>
                  <a:txBody>
                    <a:bodyPr/>
                    <a:lstStyle/>
                    <a:p>
                      <a:pPr algn="ctr" fontAlgn="ctr">
                        <a:lnSpc>
                          <a:spcPct val="95000"/>
                        </a:lnSpc>
                      </a:pPr>
                      <a:r>
                        <a:rPr lang="fi-FI" sz="1200" u="none" strike="noStrike" dirty="0" smtClean="0">
                          <a:solidFill>
                            <a:schemeClr val="bg1"/>
                          </a:solidFill>
                        </a:rPr>
                        <a:t>Kaikki</a:t>
                      </a:r>
                      <a:endParaRPr lang="fi-FI" sz="1200" b="1" i="0" u="none" strike="noStrike" dirty="0" smtClean="0">
                        <a:solidFill>
                          <a:schemeClr val="bg1"/>
                        </a:solidFill>
                        <a:latin typeface="Calibri" pitchFamily="34" charset="0"/>
                      </a:endParaRPr>
                    </a:p>
                  </a:txBody>
                  <a:tcPr marL="7203" marR="7203" marT="6649" marB="0" anchor="ctr">
                    <a:solidFill>
                      <a:schemeClr val="accent4">
                        <a:lumMod val="75000"/>
                      </a:schemeClr>
                    </a:solidFill>
                  </a:tcPr>
                </a:tc>
                <a:tc>
                  <a:txBody>
                    <a:bodyPr/>
                    <a:lstStyle/>
                    <a:p>
                      <a:pPr algn="ctr" fontAlgn="ctr">
                        <a:lnSpc>
                          <a:spcPct val="95000"/>
                        </a:lnSpc>
                      </a:pPr>
                      <a:r>
                        <a:rPr lang="fi-FI" sz="1200" b="1" i="0" u="none" strike="noStrike" dirty="0" smtClean="0">
                          <a:solidFill>
                            <a:schemeClr val="bg1"/>
                          </a:solidFill>
                          <a:latin typeface="Calibri" pitchFamily="34" charset="0"/>
                        </a:rPr>
                        <a:t>On </a:t>
                      </a:r>
                      <a:r>
                        <a:rPr lang="fi-FI" sz="1200" b="1" i="0" u="none" strike="noStrike" dirty="0" err="1" smtClean="0">
                          <a:solidFill>
                            <a:schemeClr val="bg1"/>
                          </a:solidFill>
                          <a:latin typeface="Calibri" pitchFamily="34" charset="0"/>
                        </a:rPr>
                        <a:t>sij</a:t>
                      </a:r>
                      <a:r>
                        <a:rPr lang="fi-FI" sz="1200" b="1" i="0" u="none" strike="noStrike" dirty="0" smtClean="0">
                          <a:solidFill>
                            <a:schemeClr val="bg1"/>
                          </a:solidFill>
                          <a:latin typeface="Calibri" pitchFamily="34" charset="0"/>
                        </a:rPr>
                        <a:t>. rahastoja</a:t>
                      </a:r>
                    </a:p>
                  </a:txBody>
                  <a:tcPr marL="7203" marR="7203" marT="6649" marB="0" anchor="ctr">
                    <a:solidFill>
                      <a:schemeClr val="accent4">
                        <a:lumMod val="75000"/>
                      </a:schemeClr>
                    </a:solidFill>
                  </a:tcPr>
                </a:tc>
              </a:tr>
              <a:tr h="150069">
                <a:tc>
                  <a:txBody>
                    <a:bodyPr/>
                    <a:lstStyle/>
                    <a:p>
                      <a:pPr algn="r" fontAlgn="ctr">
                        <a:lnSpc>
                          <a:spcPct val="95000"/>
                        </a:lnSpc>
                      </a:pP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u="none" strike="noStrike" dirty="0" smtClean="0">
                          <a:latin typeface="Calibri" panose="020F0502020204030204" pitchFamily="34" charset="0"/>
                        </a:rPr>
                        <a:t>N=2000</a:t>
                      </a: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b="0" i="0" u="none" strike="noStrike" dirty="0" smtClean="0">
                          <a:latin typeface="Calibri" pitchFamily="34" charset="0"/>
                        </a:rPr>
                        <a:t>N=621</a:t>
                      </a:r>
                      <a:endParaRPr lang="fi-FI" sz="1100" b="0" i="0" u="none" strike="noStrike" dirty="0">
                        <a:latin typeface="Calibri" pitchFamily="34" charset="0"/>
                      </a:endParaRPr>
                    </a:p>
                  </a:txBody>
                  <a:tcPr marL="7203" marR="7203" marT="6649" marB="0" anchor="ctr"/>
                </a:tc>
              </a:tr>
              <a:tr h="150069">
                <a:tc>
                  <a:txBody>
                    <a:bodyPr/>
                    <a:lstStyle/>
                    <a:p>
                      <a:pPr algn="r" fontAlgn="ctr">
                        <a:lnSpc>
                          <a:spcPct val="95000"/>
                        </a:lnSpc>
                      </a:pPr>
                      <a:endParaRPr lang="fi-FI" sz="1150" b="0" i="0" u="none" strike="noStrike" dirty="0">
                        <a:latin typeface="Calibri" pitchFamily="34" charset="0"/>
                      </a:endParaRPr>
                    </a:p>
                  </a:txBody>
                  <a:tcPr marL="7203" marR="7203" marT="6649" marB="0" anchor="ctr"/>
                </a:tc>
                <a:tc>
                  <a:txBody>
                    <a:bodyPr/>
                    <a:lstStyle/>
                    <a:p>
                      <a:pPr algn="ctr" fontAlgn="ctr">
                        <a:lnSpc>
                          <a:spcPct val="95000"/>
                        </a:lnSpc>
                      </a:pPr>
                      <a:r>
                        <a:rPr lang="fi-FI" sz="1150" u="none" strike="noStrike" dirty="0">
                          <a:latin typeface="Arial" panose="020B0604020202020204" pitchFamily="34" charset="0"/>
                          <a:cs typeface="Arial" panose="020B0604020202020204" pitchFamily="34" charset="0"/>
                        </a:rPr>
                        <a:t>%</a:t>
                      </a:r>
                      <a:endParaRPr lang="fi-FI" sz="1150" b="0" i="0" u="none" strike="noStrike" dirty="0">
                        <a:latin typeface="Arial" panose="020B0604020202020204" pitchFamily="34" charset="0"/>
                        <a:cs typeface="Arial" panose="020B0604020202020204" pitchFamily="34" charset="0"/>
                      </a:endParaRPr>
                    </a:p>
                  </a:txBody>
                  <a:tcPr marL="7203" marR="7203" marT="6649" marB="0" anchor="ctr"/>
                </a:tc>
                <a:tc>
                  <a:txBody>
                    <a:bodyPr/>
                    <a:lstStyle/>
                    <a:p>
                      <a:pPr algn="ctr" fontAlgn="ctr">
                        <a:lnSpc>
                          <a:spcPct val="95000"/>
                        </a:lnSpc>
                      </a:pPr>
                      <a:endParaRPr lang="fi-FI" sz="1150" b="0" i="0" u="none" strike="noStrike" dirty="0">
                        <a:latin typeface="Arial" panose="020B0604020202020204" pitchFamily="34" charset="0"/>
                        <a:cs typeface="Arial" panose="020B0604020202020204" pitchFamily="34" charset="0"/>
                      </a:endParaRPr>
                    </a:p>
                  </a:txBody>
                  <a:tcPr marL="7203" marR="7203" marT="6649" marB="0" anchor="ctr"/>
                </a:tc>
              </a:tr>
              <a:tr h="140710">
                <a:tc>
                  <a:txBody>
                    <a:bodyPr/>
                    <a:lstStyle/>
                    <a:p>
                      <a:pPr algn="l" fontAlgn="b">
                        <a:lnSpc>
                          <a:spcPct val="90000"/>
                        </a:lnSpc>
                      </a:pPr>
                      <a:r>
                        <a:rPr lang="fi-FI" sz="1100" b="1" u="none" strike="noStrike" dirty="0" smtClean="0">
                          <a:latin typeface="Calibri" panose="020F0502020204030204" pitchFamily="34" charset="0"/>
                          <a:cs typeface="Arial" panose="020B0604020202020204" pitchFamily="34" charset="0"/>
                        </a:rPr>
                        <a:t>Talouden bruttovuositulot</a:t>
                      </a:r>
                      <a:endParaRPr lang="fi-FI" sz="1100" b="1" i="0" u="none" strike="noStrike" dirty="0">
                        <a:solidFill>
                          <a:srgbClr val="000000"/>
                        </a:solidFill>
                        <a:latin typeface="Calibri" panose="020F0502020204030204" pitchFamily="34" charset="0"/>
                        <a:cs typeface="Arial" panose="020B0604020202020204" pitchFamily="34" charset="0"/>
                      </a:endParaRPr>
                    </a:p>
                  </a:txBody>
                  <a:tcPr marL="36000" marR="9525" marT="9525" marB="0" anchor="ctr"/>
                </a:tc>
                <a:tc>
                  <a:txBody>
                    <a:bodyPr/>
                    <a:lstStyle/>
                    <a:p>
                      <a:pPr algn="ctr" fontAlgn="ctr">
                        <a:lnSpc>
                          <a:spcPct val="90000"/>
                        </a:lnSpc>
                      </a:pPr>
                      <a:endParaRPr lang="fi-FI" sz="1100" b="0"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ctr">
                        <a:lnSpc>
                          <a:spcPct val="90000"/>
                        </a:lnSpc>
                      </a:pPr>
                      <a:endParaRPr lang="fi-FI" sz="1100" b="0"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Alle 10.000 €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dirty="0">
                          <a:effectLst/>
                          <a:latin typeface="Calibri" panose="020F0502020204030204" pitchFamily="34" charset="0"/>
                        </a:rPr>
                        <a:t>6</a:t>
                      </a:r>
                    </a:p>
                  </a:txBody>
                  <a:tcPr marL="9525" marR="9525" marT="9525" marB="0" anchor="ctr"/>
                </a:tc>
                <a:tc>
                  <a:txBody>
                    <a:bodyPr/>
                    <a:lstStyle/>
                    <a:p>
                      <a:pPr algn="ctr" fontAlgn="ctr"/>
                      <a:r>
                        <a:rPr lang="fi-FI" sz="1100" b="0" i="0" u="none" strike="noStrike">
                          <a:effectLst/>
                          <a:latin typeface="Calibri" panose="020F0502020204030204" pitchFamily="34" charset="0"/>
                        </a:rPr>
                        <a:t>4</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10.001 - 20.000 €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7</a:t>
                      </a:r>
                    </a:p>
                  </a:txBody>
                  <a:tcPr marL="9525" marR="9525" marT="9525" marB="0" anchor="ctr"/>
                </a:tc>
                <a:tc>
                  <a:txBody>
                    <a:bodyPr/>
                    <a:lstStyle/>
                    <a:p>
                      <a:pPr algn="ctr" fontAlgn="ctr"/>
                      <a:r>
                        <a:rPr lang="fi-FI" sz="1100" b="0" i="0" u="none" strike="noStrike">
                          <a:effectLst/>
                          <a:latin typeface="Calibri" panose="020F0502020204030204" pitchFamily="34" charset="0"/>
                        </a:rPr>
                        <a:t>4</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20.001 - 30.000 €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c>
                  <a:txBody>
                    <a:bodyPr/>
                    <a:lstStyle/>
                    <a:p>
                      <a:pPr algn="ctr" fontAlgn="ctr"/>
                      <a:r>
                        <a:rPr lang="fi-FI" sz="1100" b="0" i="0" u="none" strike="noStrike">
                          <a:effectLst/>
                          <a:latin typeface="Calibri" panose="020F0502020204030204" pitchFamily="34" charset="0"/>
                        </a:rPr>
                        <a:t>10</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30.001 - 40.000 €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c>
                  <a:txBody>
                    <a:bodyPr/>
                    <a:lstStyle/>
                    <a:p>
                      <a:pPr algn="ctr" fontAlgn="ctr"/>
                      <a:r>
                        <a:rPr lang="fi-FI" sz="1100" b="0" i="0" u="none" strike="noStrike">
                          <a:effectLst/>
                          <a:latin typeface="Calibri" panose="020F0502020204030204" pitchFamily="34" charset="0"/>
                        </a:rPr>
                        <a:t>10</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40.001 - 50.000 €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10</a:t>
                      </a:r>
                    </a:p>
                  </a:txBody>
                  <a:tcPr marL="9525"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50.001 - 60.000 €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10</a:t>
                      </a:r>
                    </a:p>
                  </a:txBody>
                  <a:tcPr marL="9525" marR="9525" marT="9525" marB="0" anchor="ctr"/>
                </a:tc>
                <a:tc>
                  <a:txBody>
                    <a:bodyPr/>
                    <a:lstStyle/>
                    <a:p>
                      <a:pPr algn="ctr" fontAlgn="ctr"/>
                      <a:r>
                        <a:rPr lang="fi-FI" sz="1100" b="0" i="0" u="none" strike="noStrike">
                          <a:effectLst/>
                          <a:latin typeface="Calibri" panose="020F0502020204030204" pitchFamily="34" charset="0"/>
                        </a:rPr>
                        <a:t>13</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60.001 - 70.000 €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8</a:t>
                      </a:r>
                    </a:p>
                  </a:txBody>
                  <a:tcPr marL="9525"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70.001 - 80.000 €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5</a:t>
                      </a:r>
                    </a:p>
                  </a:txBody>
                  <a:tcPr marL="9525" marR="9525" marT="9525" marB="0" anchor="ctr"/>
                </a:tc>
                <a:tc>
                  <a:txBody>
                    <a:bodyPr/>
                    <a:lstStyle/>
                    <a:p>
                      <a:pPr algn="ctr" fontAlgn="ctr"/>
                      <a:r>
                        <a:rPr lang="fi-FI" sz="1100" b="0" i="0" u="none" strike="noStrike">
                          <a:effectLst/>
                          <a:latin typeface="Calibri" panose="020F0502020204030204" pitchFamily="34" charset="0"/>
                        </a:rPr>
                        <a:t>7</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80.001 - 100.000 €</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6</a:t>
                      </a:r>
                    </a:p>
                  </a:txBody>
                  <a:tcPr marL="9525" marR="9525" marT="9525" marB="0" anchor="ctr"/>
                </a:tc>
                <a:tc>
                  <a:txBody>
                    <a:bodyPr/>
                    <a:lstStyle/>
                    <a:p>
                      <a:pPr algn="ctr" fontAlgn="ctr"/>
                      <a:r>
                        <a:rPr lang="fi-FI" sz="1100" b="0" i="0" u="none" strike="noStrike">
                          <a:effectLst/>
                          <a:latin typeface="Calibri" panose="020F0502020204030204" pitchFamily="34" charset="0"/>
                        </a:rPr>
                        <a:t>9</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100.001 € tai enemmän</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6</a:t>
                      </a:r>
                    </a:p>
                  </a:txBody>
                  <a:tcPr marL="9525" marR="9525" marT="9525" marB="0" anchor="ctr"/>
                </a:tc>
                <a:tc>
                  <a:txBody>
                    <a:bodyPr/>
                    <a:lstStyle/>
                    <a:p>
                      <a:pPr algn="ctr" fontAlgn="ctr"/>
                      <a:r>
                        <a:rPr lang="fi-FI" sz="1100" b="0" i="0" u="none" strike="noStrike">
                          <a:effectLst/>
                          <a:latin typeface="Calibri" panose="020F0502020204030204" pitchFamily="34" charset="0"/>
                        </a:rPr>
                        <a:t>9</a:t>
                      </a:r>
                    </a:p>
                  </a:txBody>
                  <a:tcPr marL="9525" marR="9525" marT="9525" marB="0" anchor="ctr"/>
                </a:tc>
              </a:tr>
              <a:tr h="158253">
                <a:tc>
                  <a:txBody>
                    <a:bodyPr/>
                    <a:lstStyle/>
                    <a:p>
                      <a:pPr algn="l" fontAlgn="b"/>
                      <a:r>
                        <a:rPr lang="fi-FI" sz="1100" u="none" strike="noStrike" dirty="0" smtClean="0">
                          <a:latin typeface="Calibri" panose="020F0502020204030204" pitchFamily="34" charset="0"/>
                          <a:cs typeface="Arial" panose="020B0604020202020204" pitchFamily="34" charset="0"/>
                        </a:rPr>
                        <a:t>Ei </a:t>
                      </a:r>
                      <a:r>
                        <a:rPr lang="fi-FI" sz="1100" u="none" strike="noStrike" dirty="0">
                          <a:latin typeface="Calibri" panose="020F0502020204030204" pitchFamily="34" charset="0"/>
                          <a:cs typeface="Arial" panose="020B0604020202020204" pitchFamily="34" charset="0"/>
                        </a:rPr>
                        <a:t>halua sanoa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19</a:t>
                      </a:r>
                    </a:p>
                  </a:txBody>
                  <a:tcPr marL="9525" marR="9525" marT="9525" marB="0" anchor="ctr"/>
                </a:tc>
                <a:tc>
                  <a:txBody>
                    <a:bodyPr/>
                    <a:lstStyle/>
                    <a:p>
                      <a:pPr algn="ctr" fontAlgn="ctr"/>
                      <a:r>
                        <a:rPr lang="fi-FI" sz="1100" b="0" i="0" u="none" strike="noStrike" dirty="0">
                          <a:effectLst/>
                          <a:latin typeface="Calibri" panose="020F0502020204030204" pitchFamily="34" charset="0"/>
                        </a:rPr>
                        <a:t>13</a:t>
                      </a:r>
                    </a:p>
                  </a:txBody>
                  <a:tcPr marL="9525" marR="9525" marT="9525" marB="0" anchor="ctr"/>
                </a:tc>
              </a:tr>
              <a:tr h="158253">
                <a:tc>
                  <a:txBody>
                    <a:bodyPr/>
                    <a:lstStyle/>
                    <a:p>
                      <a:pPr algn="l" fontAlgn="b">
                        <a:lnSpc>
                          <a:spcPct val="90000"/>
                        </a:lnSpc>
                      </a:pPr>
                      <a:endParaRPr lang="fi-FI" sz="1100" b="1" i="0" u="none" strike="noStrike" dirty="0">
                        <a:solidFill>
                          <a:srgbClr val="000000"/>
                        </a:solidFill>
                        <a:latin typeface="Calibri" panose="020F0502020204030204" pitchFamily="34" charset="0"/>
                        <a:cs typeface="Arial" panose="020B0604020202020204" pitchFamily="34" charset="0"/>
                      </a:endParaRPr>
                    </a:p>
                  </a:txBody>
                  <a:tcPr marL="36000" marR="9525" marT="9525" marB="0" anchor="ctr"/>
                </a:tc>
                <a:tc>
                  <a:txBody>
                    <a:bodyPr/>
                    <a:lstStyle/>
                    <a:p>
                      <a:pPr algn="ctr" fontAlgn="ctr"/>
                      <a:endParaRPr lang="fi-FI" sz="1100" b="0" i="0" u="none" strike="noStrike" dirty="0">
                        <a:effectLst/>
                        <a:latin typeface="Calibri" panose="020F0502020204030204" pitchFamily="34" charset="0"/>
                        <a:cs typeface="Arial" panose="020B0604020202020204" pitchFamily="34" charset="0"/>
                      </a:endParaRPr>
                    </a:p>
                  </a:txBody>
                  <a:tcPr marL="10319" marR="10319" marT="9525" marB="0" anchor="ctr"/>
                </a:tc>
                <a:tc>
                  <a:txBody>
                    <a:bodyPr/>
                    <a:lstStyle/>
                    <a:p>
                      <a:pPr algn="ctr" fontAlgn="ctr"/>
                      <a:endParaRPr lang="fi-FI" sz="1100" b="0" i="0" u="none" strike="noStrike" dirty="0">
                        <a:effectLst/>
                        <a:latin typeface="Calibri" panose="020F0502020204030204" pitchFamily="34" charset="0"/>
                        <a:cs typeface="Arial" panose="020B0604020202020204" pitchFamily="34" charset="0"/>
                      </a:endParaRPr>
                    </a:p>
                  </a:txBody>
                  <a:tcPr marL="10319" marR="10319" marT="9525" marB="0" anchor="ctr"/>
                </a:tc>
              </a:tr>
            </a:tbl>
          </a:graphicData>
        </a:graphic>
      </p:graphicFrame>
      <p:graphicFrame>
        <p:nvGraphicFramePr>
          <p:cNvPr id="7" name="Taulukko 6"/>
          <p:cNvGraphicFramePr>
            <a:graphicFrameLocks noGrp="1"/>
          </p:cNvGraphicFramePr>
          <p:nvPr>
            <p:extLst>
              <p:ext uri="{D42A27DB-BD31-4B8C-83A1-F6EECF244321}">
                <p14:modId xmlns:p14="http://schemas.microsoft.com/office/powerpoint/2010/main" val="3670681881"/>
              </p:ext>
            </p:extLst>
          </p:nvPr>
        </p:nvGraphicFramePr>
        <p:xfrm>
          <a:off x="592257" y="981075"/>
          <a:ext cx="2987999" cy="4067256"/>
        </p:xfrm>
        <a:graphic>
          <a:graphicData uri="http://schemas.openxmlformats.org/drawingml/2006/table">
            <a:tbl>
              <a:tblPr firstRow="1" bandRow="1">
                <a:effectLst>
                  <a:outerShdw blurRad="50800" dist="38100" dir="8100000" algn="tr" rotWithShape="0">
                    <a:prstClr val="black">
                      <a:alpha val="40000"/>
                    </a:prstClr>
                  </a:outerShdw>
                </a:effectLst>
                <a:tableStyleId>{00A15C55-8517-42AA-B614-E9B94910E393}</a:tableStyleId>
              </a:tblPr>
              <a:tblGrid>
                <a:gridCol w="1647589"/>
                <a:gridCol w="670205"/>
                <a:gridCol w="670205"/>
              </a:tblGrid>
              <a:tr h="432000">
                <a:tc>
                  <a:txBody>
                    <a:bodyPr/>
                    <a:lstStyle/>
                    <a:p>
                      <a:pPr algn="r" fontAlgn="b">
                        <a:lnSpc>
                          <a:spcPct val="95000"/>
                        </a:lnSpc>
                      </a:pPr>
                      <a:endParaRPr lang="fi-FI" sz="1200" b="1" i="0" u="none" strike="noStrike" dirty="0">
                        <a:solidFill>
                          <a:srgbClr val="000000"/>
                        </a:solidFill>
                        <a:latin typeface="Calibri" pitchFamily="34" charset="0"/>
                      </a:endParaRPr>
                    </a:p>
                  </a:txBody>
                  <a:tcPr marL="7203" marR="7203" marT="6649" marB="0" anchor="ctr">
                    <a:solidFill>
                      <a:schemeClr val="accent4">
                        <a:lumMod val="75000"/>
                      </a:schemeClr>
                    </a:solidFill>
                  </a:tcPr>
                </a:tc>
                <a:tc>
                  <a:txBody>
                    <a:bodyPr/>
                    <a:lstStyle/>
                    <a:p>
                      <a:pPr algn="ctr" fontAlgn="ctr">
                        <a:lnSpc>
                          <a:spcPct val="95000"/>
                        </a:lnSpc>
                      </a:pPr>
                      <a:r>
                        <a:rPr lang="fi-FI" sz="1200" u="none" strike="noStrike" dirty="0" smtClean="0">
                          <a:solidFill>
                            <a:schemeClr val="bg1"/>
                          </a:solidFill>
                        </a:rPr>
                        <a:t>Kaikki</a:t>
                      </a:r>
                      <a:endParaRPr lang="fi-FI" sz="1200" b="1" i="0" u="none" strike="noStrike" dirty="0" smtClean="0">
                        <a:solidFill>
                          <a:schemeClr val="bg1"/>
                        </a:solidFill>
                        <a:latin typeface="Calibri" pitchFamily="34" charset="0"/>
                      </a:endParaRPr>
                    </a:p>
                  </a:txBody>
                  <a:tcPr marL="7203" marR="7203" marT="6649" marB="0" anchor="ctr">
                    <a:solidFill>
                      <a:schemeClr val="accent4">
                        <a:lumMod val="75000"/>
                      </a:schemeClr>
                    </a:solidFill>
                  </a:tcPr>
                </a:tc>
                <a:tc>
                  <a:txBody>
                    <a:bodyPr/>
                    <a:lstStyle/>
                    <a:p>
                      <a:pPr algn="ctr" fontAlgn="ctr">
                        <a:lnSpc>
                          <a:spcPct val="95000"/>
                        </a:lnSpc>
                      </a:pPr>
                      <a:r>
                        <a:rPr lang="fi-FI" sz="1200" b="1" i="0" u="none" strike="noStrike" dirty="0" smtClean="0">
                          <a:solidFill>
                            <a:schemeClr val="bg1"/>
                          </a:solidFill>
                          <a:latin typeface="Calibri" pitchFamily="34" charset="0"/>
                        </a:rPr>
                        <a:t>On </a:t>
                      </a:r>
                      <a:r>
                        <a:rPr lang="fi-FI" sz="1200" b="1" i="0" u="none" strike="noStrike" dirty="0" err="1" smtClean="0">
                          <a:solidFill>
                            <a:schemeClr val="bg1"/>
                          </a:solidFill>
                          <a:latin typeface="Calibri" pitchFamily="34" charset="0"/>
                        </a:rPr>
                        <a:t>sij</a:t>
                      </a:r>
                      <a:r>
                        <a:rPr lang="fi-FI" sz="1200" b="1" i="0" u="none" strike="noStrike" dirty="0" smtClean="0">
                          <a:solidFill>
                            <a:schemeClr val="bg1"/>
                          </a:solidFill>
                          <a:latin typeface="Calibri" pitchFamily="34" charset="0"/>
                        </a:rPr>
                        <a:t>. rahastoja</a:t>
                      </a:r>
                    </a:p>
                  </a:txBody>
                  <a:tcPr marL="7203" marR="7203" marT="6649" marB="0" anchor="ctr">
                    <a:solidFill>
                      <a:schemeClr val="accent4">
                        <a:lumMod val="75000"/>
                      </a:schemeClr>
                    </a:solidFill>
                  </a:tcPr>
                </a:tc>
              </a:tr>
              <a:tr h="150069">
                <a:tc>
                  <a:txBody>
                    <a:bodyPr/>
                    <a:lstStyle/>
                    <a:p>
                      <a:pPr algn="r" fontAlgn="ctr">
                        <a:lnSpc>
                          <a:spcPct val="95000"/>
                        </a:lnSpc>
                      </a:pP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u="none" strike="noStrike" dirty="0" smtClean="0">
                          <a:latin typeface="Calibri" panose="020F0502020204030204" pitchFamily="34" charset="0"/>
                        </a:rPr>
                        <a:t>N=2000</a:t>
                      </a: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b="0" i="0" u="none" strike="noStrike" dirty="0" smtClean="0">
                          <a:latin typeface="Calibri" pitchFamily="34" charset="0"/>
                        </a:rPr>
                        <a:t>N=621</a:t>
                      </a:r>
                      <a:endParaRPr lang="fi-FI" sz="1100" b="0" i="0" u="none" strike="noStrike" dirty="0">
                        <a:latin typeface="Calibri" pitchFamily="34" charset="0"/>
                      </a:endParaRPr>
                    </a:p>
                  </a:txBody>
                  <a:tcPr marL="7203" marR="7203" marT="6649" marB="0" anchor="ctr"/>
                </a:tc>
              </a:tr>
              <a:tr h="150069">
                <a:tc>
                  <a:txBody>
                    <a:bodyPr/>
                    <a:lstStyle/>
                    <a:p>
                      <a:pPr algn="r" fontAlgn="ctr">
                        <a:lnSpc>
                          <a:spcPct val="95000"/>
                        </a:lnSpc>
                      </a:pP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u="none" strike="noStrike" dirty="0">
                          <a:latin typeface="Calibri" panose="020F0502020204030204" pitchFamily="34" charset="0"/>
                        </a:rPr>
                        <a:t>%</a:t>
                      </a: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endParaRPr lang="fi-FI" sz="1100" b="0" i="0" u="none" strike="noStrike" dirty="0">
                        <a:latin typeface="Calibri" pitchFamily="34" charset="0"/>
                      </a:endParaRPr>
                    </a:p>
                  </a:txBody>
                  <a:tcPr marL="7203" marR="7203" marT="6649" marB="0" anchor="ctr"/>
                </a:tc>
              </a:tr>
              <a:tr h="140710">
                <a:tc>
                  <a:txBody>
                    <a:bodyPr/>
                    <a:lstStyle/>
                    <a:p>
                      <a:pPr algn="l" fontAlgn="b">
                        <a:lnSpc>
                          <a:spcPct val="90000"/>
                        </a:lnSpc>
                      </a:pPr>
                      <a:r>
                        <a:rPr lang="fi-FI" sz="1100" b="1" u="none" strike="noStrike" dirty="0">
                          <a:latin typeface="Calibri" panose="020F0502020204030204" pitchFamily="34" charset="0"/>
                        </a:rPr>
                        <a:t>Sukupuoli</a:t>
                      </a:r>
                      <a:endParaRPr lang="fi-FI" sz="1100" b="1" i="0" u="none" strike="noStrike" dirty="0">
                        <a:latin typeface="Calibri" pitchFamily="34" charset="0"/>
                      </a:endParaRPr>
                    </a:p>
                  </a:txBody>
                  <a:tcPr marL="36000" marR="7203" marT="6649" marB="0" anchor="ctr"/>
                </a:tc>
                <a:tc>
                  <a:txBody>
                    <a:bodyPr/>
                    <a:lstStyle/>
                    <a:p>
                      <a:pPr algn="ctr" fontAlgn="b">
                        <a:lnSpc>
                          <a:spcPct val="90000"/>
                        </a:lnSpc>
                      </a:pPr>
                      <a:endParaRPr lang="fi-FI" sz="1100" b="1" i="0" u="none" strike="noStrike" dirty="0">
                        <a:latin typeface="Calibri" pitchFamily="34" charset="0"/>
                      </a:endParaRPr>
                    </a:p>
                  </a:txBody>
                  <a:tcPr marL="7203" marR="7203" marT="6649" marB="0" anchor="ctr"/>
                </a:tc>
                <a:tc>
                  <a:txBody>
                    <a:bodyPr/>
                    <a:lstStyle/>
                    <a:p>
                      <a:pPr algn="ctr" fontAlgn="b">
                        <a:lnSpc>
                          <a:spcPct val="90000"/>
                        </a:lnSpc>
                      </a:pPr>
                      <a:endParaRPr lang="fi-FI" sz="1100" b="1" i="0" u="none" strike="noStrike" dirty="0">
                        <a:latin typeface="Calibri" pitchFamily="34" charset="0"/>
                      </a:endParaRPr>
                    </a:p>
                  </a:txBody>
                  <a:tcPr marL="7203" marR="7203" marT="6649"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Nainen</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7203" marT="6649" marB="0" anchor="ctr"/>
                </a:tc>
                <a:tc>
                  <a:txBody>
                    <a:bodyPr/>
                    <a:lstStyle/>
                    <a:p>
                      <a:pPr algn="ctr" fontAlgn="ctr"/>
                      <a:r>
                        <a:rPr lang="fi-FI" sz="1100" b="0" i="0" u="none" strike="noStrike" dirty="0">
                          <a:effectLst/>
                          <a:latin typeface="Calibri" panose="020F0502020204030204" pitchFamily="34" charset="0"/>
                        </a:rPr>
                        <a:t>51</a:t>
                      </a:r>
                    </a:p>
                  </a:txBody>
                  <a:tcPr marL="9525" marR="9525" marT="9525" marB="0" anchor="ctr"/>
                </a:tc>
                <a:tc>
                  <a:txBody>
                    <a:bodyPr/>
                    <a:lstStyle/>
                    <a:p>
                      <a:pPr algn="ctr" fontAlgn="ctr"/>
                      <a:r>
                        <a:rPr lang="fi-FI" sz="1100" b="0" i="0" u="none" strike="noStrike" dirty="0">
                          <a:effectLst/>
                          <a:latin typeface="Calibri" panose="020F0502020204030204" pitchFamily="34" charset="0"/>
                        </a:rPr>
                        <a:t>43</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Mies</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7203" marT="6649" marB="0" anchor="ctr"/>
                </a:tc>
                <a:tc>
                  <a:txBody>
                    <a:bodyPr/>
                    <a:lstStyle/>
                    <a:p>
                      <a:pPr algn="ctr" fontAlgn="ctr"/>
                      <a:r>
                        <a:rPr lang="fi-FI" sz="1100" b="0" i="0" u="none" strike="noStrike">
                          <a:effectLst/>
                          <a:latin typeface="Calibri" panose="020F0502020204030204" pitchFamily="34" charset="0"/>
                        </a:rPr>
                        <a:t>49</a:t>
                      </a:r>
                    </a:p>
                  </a:txBody>
                  <a:tcPr marL="9525" marR="9525" marT="9525" marB="0" anchor="ctr"/>
                </a:tc>
                <a:tc>
                  <a:txBody>
                    <a:bodyPr/>
                    <a:lstStyle/>
                    <a:p>
                      <a:pPr algn="ctr" fontAlgn="ctr"/>
                      <a:r>
                        <a:rPr lang="fi-FI" sz="1100" b="0" i="0" u="none" strike="noStrike" dirty="0">
                          <a:effectLst/>
                          <a:latin typeface="Calibri" panose="020F0502020204030204" pitchFamily="34" charset="0"/>
                        </a:rPr>
                        <a:t>57</a:t>
                      </a:r>
                    </a:p>
                  </a:txBody>
                  <a:tcPr marL="9525" marR="9525" marT="9525" marB="0" anchor="ctr"/>
                </a:tc>
              </a:tr>
              <a:tr h="158253">
                <a:tc>
                  <a:txBody>
                    <a:bodyPr/>
                    <a:lstStyle/>
                    <a:p>
                      <a:pPr algn="l" fontAlgn="b">
                        <a:lnSpc>
                          <a:spcPct val="90000"/>
                        </a:lnSpc>
                      </a:pPr>
                      <a:endParaRPr lang="fi-FI" sz="1100" b="1" i="0" u="none" strike="noStrike" dirty="0">
                        <a:latin typeface="Calibri" panose="020F0502020204030204" pitchFamily="34" charset="0"/>
                        <a:cs typeface="Arial" panose="020B0604020202020204" pitchFamily="34" charset="0"/>
                      </a:endParaRPr>
                    </a:p>
                  </a:txBody>
                  <a:tcPr marL="36000" marR="7203" marT="6649"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lnSpc>
                          <a:spcPct val="90000"/>
                        </a:lnSpc>
                      </a:pPr>
                      <a:r>
                        <a:rPr lang="fi-FI" sz="1100" b="1" u="none" strike="noStrike" dirty="0">
                          <a:latin typeface="Calibri" panose="020F0502020204030204" pitchFamily="34" charset="0"/>
                          <a:cs typeface="Arial" panose="020B0604020202020204" pitchFamily="34" charset="0"/>
                        </a:rPr>
                        <a:t>Ikä</a:t>
                      </a:r>
                      <a:endParaRPr lang="fi-FI" sz="1100" b="1" i="0" u="none" strike="noStrike" dirty="0">
                        <a:latin typeface="Calibri" panose="020F0502020204030204" pitchFamily="34" charset="0"/>
                        <a:cs typeface="Arial" panose="020B0604020202020204" pitchFamily="34" charset="0"/>
                      </a:endParaRPr>
                    </a:p>
                  </a:txBody>
                  <a:tcPr marL="36000" marR="7203" marT="6649"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18-24 vuotta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dirty="0">
                          <a:effectLst/>
                          <a:latin typeface="Calibri" panose="020F0502020204030204" pitchFamily="34" charset="0"/>
                        </a:rPr>
                        <a:t>11</a:t>
                      </a:r>
                    </a:p>
                  </a:txBody>
                  <a:tcPr marL="9525" marR="9525" marT="9525" marB="0" anchor="ctr"/>
                </a:tc>
                <a:tc>
                  <a:txBody>
                    <a:bodyPr/>
                    <a:lstStyle/>
                    <a:p>
                      <a:pPr algn="ctr" fontAlgn="ctr"/>
                      <a:r>
                        <a:rPr lang="fi-FI" sz="1100" b="0" i="0" u="none" strike="noStrike">
                          <a:effectLst/>
                          <a:latin typeface="Calibri" panose="020F0502020204030204" pitchFamily="34" charset="0"/>
                        </a:rPr>
                        <a:t>6</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25-34 vuotta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16</a:t>
                      </a:r>
                    </a:p>
                  </a:txBody>
                  <a:tcPr marL="9525" marR="9525" marT="9525" marB="0" anchor="ctr"/>
                </a:tc>
                <a:tc>
                  <a:txBody>
                    <a:bodyPr/>
                    <a:lstStyle/>
                    <a:p>
                      <a:pPr algn="ctr" fontAlgn="ctr"/>
                      <a:r>
                        <a:rPr lang="fi-FI" sz="1100" b="0" i="0" u="none" strike="noStrike">
                          <a:effectLst/>
                          <a:latin typeface="Calibri" panose="020F0502020204030204" pitchFamily="34" charset="0"/>
                        </a:rPr>
                        <a:t>14</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35-44 vuotta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15</a:t>
                      </a:r>
                    </a:p>
                  </a:txBody>
                  <a:tcPr marL="9525" marR="9525" marT="9525" marB="0" anchor="ctr"/>
                </a:tc>
                <a:tc>
                  <a:txBody>
                    <a:bodyPr/>
                    <a:lstStyle/>
                    <a:p>
                      <a:pPr algn="ctr" fontAlgn="ctr"/>
                      <a:r>
                        <a:rPr lang="fi-FI" sz="1100" b="0" i="0" u="none" strike="noStrike">
                          <a:effectLst/>
                          <a:latin typeface="Calibri" panose="020F0502020204030204" pitchFamily="34" charset="0"/>
                        </a:rPr>
                        <a:t>14</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45-54 vuotta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17</a:t>
                      </a:r>
                    </a:p>
                  </a:txBody>
                  <a:tcPr marL="9525" marR="9525" marT="9525" marB="0" anchor="ctr"/>
                </a:tc>
                <a:tc>
                  <a:txBody>
                    <a:bodyPr/>
                    <a:lstStyle/>
                    <a:p>
                      <a:pPr algn="ctr" fontAlgn="ctr"/>
                      <a:r>
                        <a:rPr lang="fi-FI" sz="1100" b="0" i="0" u="none" strike="noStrike">
                          <a:effectLst/>
                          <a:latin typeface="Calibri" panose="020F0502020204030204" pitchFamily="34" charset="0"/>
                        </a:rPr>
                        <a:t>15</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55-64 vuotta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17</a:t>
                      </a:r>
                    </a:p>
                  </a:txBody>
                  <a:tcPr marL="9525" marR="9525" marT="9525" marB="0" anchor="ctr"/>
                </a:tc>
                <a:tc>
                  <a:txBody>
                    <a:bodyPr/>
                    <a:lstStyle/>
                    <a:p>
                      <a:pPr algn="ctr" fontAlgn="ctr"/>
                      <a:r>
                        <a:rPr lang="fi-FI" sz="1100" b="0" i="0" u="none" strike="noStrike">
                          <a:effectLst/>
                          <a:latin typeface="Calibri" panose="020F0502020204030204" pitchFamily="34" charset="0"/>
                        </a:rPr>
                        <a:t>17</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65+ vuotta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25</a:t>
                      </a:r>
                    </a:p>
                  </a:txBody>
                  <a:tcPr marL="9525" marR="9525" marT="9525" marB="0" anchor="ctr"/>
                </a:tc>
                <a:tc>
                  <a:txBody>
                    <a:bodyPr/>
                    <a:lstStyle/>
                    <a:p>
                      <a:pPr algn="ctr" fontAlgn="ctr"/>
                      <a:r>
                        <a:rPr lang="fi-FI" sz="1100" b="0" i="0" u="none" strike="noStrike" dirty="0">
                          <a:effectLst/>
                          <a:latin typeface="Calibri" panose="020F0502020204030204" pitchFamily="34" charset="0"/>
                        </a:rPr>
                        <a:t>35</a:t>
                      </a:r>
                    </a:p>
                  </a:txBody>
                  <a:tcPr marL="9525" marR="9525" marT="9525" marB="0" anchor="ctr"/>
                </a:tc>
              </a:tr>
              <a:tr h="158253">
                <a:tc>
                  <a:txBody>
                    <a:bodyPr/>
                    <a:lstStyle/>
                    <a:p>
                      <a:pPr algn="l" fontAlgn="b">
                        <a:lnSpc>
                          <a:spcPct val="90000"/>
                        </a:lnSpc>
                      </a:pPr>
                      <a:endParaRPr lang="fi-FI" sz="1100" b="1" i="0" u="none" strike="noStrike" dirty="0">
                        <a:latin typeface="Calibri" panose="020F0502020204030204" pitchFamily="34" charset="0"/>
                        <a:cs typeface="Arial" panose="020B0604020202020204" pitchFamily="34" charset="0"/>
                      </a:endParaRPr>
                    </a:p>
                  </a:txBody>
                  <a:tcPr marL="36000" marR="7203" marT="6649"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lnSpc>
                          <a:spcPct val="90000"/>
                        </a:lnSpc>
                      </a:pPr>
                      <a:r>
                        <a:rPr lang="fi-FI" sz="1100" b="1" u="none" strike="noStrike" dirty="0" smtClean="0">
                          <a:latin typeface="Calibri" panose="020F0502020204030204" pitchFamily="34" charset="0"/>
                          <a:cs typeface="Arial" panose="020B0604020202020204" pitchFamily="34" charset="0"/>
                        </a:rPr>
                        <a:t>Koulutus</a:t>
                      </a:r>
                      <a:endParaRPr lang="fi-FI" sz="1100" b="1" i="0" u="none" strike="noStrike" dirty="0">
                        <a:latin typeface="Calibri" panose="020F0502020204030204" pitchFamily="34" charset="0"/>
                        <a:cs typeface="Arial" panose="020B0604020202020204" pitchFamily="34" charset="0"/>
                      </a:endParaRPr>
                    </a:p>
                  </a:txBody>
                  <a:tcPr marL="36000" marR="7203" marT="6649"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Kansakoulu</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dirty="0">
                          <a:effectLst/>
                          <a:latin typeface="Calibri" panose="020F0502020204030204" pitchFamily="34" charset="0"/>
                        </a:rPr>
                        <a:t>3</a:t>
                      </a:r>
                    </a:p>
                  </a:txBody>
                  <a:tcPr marL="9525" marR="9525" marT="9525" marB="0" anchor="ctr"/>
                </a:tc>
                <a:tc>
                  <a:txBody>
                    <a:bodyPr/>
                    <a:lstStyle/>
                    <a:p>
                      <a:pPr algn="ctr" fontAlgn="ctr"/>
                      <a:r>
                        <a:rPr lang="fi-FI" sz="1100" b="0" i="0" u="none" strike="noStrike">
                          <a:effectLst/>
                          <a:latin typeface="Calibri" panose="020F0502020204030204" pitchFamily="34" charset="0"/>
                        </a:rPr>
                        <a:t>3</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Perus-/keski-/ammattikoulu</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27</a:t>
                      </a:r>
                    </a:p>
                  </a:txBody>
                  <a:tcPr marL="9525" marR="9525" marT="9525" marB="0" anchor="ctr"/>
                </a:tc>
                <a:tc>
                  <a:txBody>
                    <a:bodyPr/>
                    <a:lstStyle/>
                    <a:p>
                      <a:pPr algn="ctr" fontAlgn="ctr"/>
                      <a:r>
                        <a:rPr lang="fi-FI" sz="1100" b="0" i="0" u="none" strike="noStrike">
                          <a:effectLst/>
                          <a:latin typeface="Calibri" panose="020F0502020204030204" pitchFamily="34" charset="0"/>
                        </a:rPr>
                        <a:t>22</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Ylioppilas / opisto</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25</a:t>
                      </a:r>
                    </a:p>
                  </a:txBody>
                  <a:tcPr marL="9525" marR="9525" marT="9525" marB="0" anchor="ctr"/>
                </a:tc>
                <a:tc>
                  <a:txBody>
                    <a:bodyPr/>
                    <a:lstStyle/>
                    <a:p>
                      <a:pPr algn="ctr" fontAlgn="ctr"/>
                      <a:r>
                        <a:rPr lang="fi-FI" sz="1100" b="0" i="0" u="none" strike="noStrike">
                          <a:effectLst/>
                          <a:latin typeface="Calibri" panose="020F0502020204030204" pitchFamily="34" charset="0"/>
                        </a:rPr>
                        <a:t>20</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Ammattikorkeakoulu</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20</a:t>
                      </a:r>
                    </a:p>
                  </a:txBody>
                  <a:tcPr marL="9525" marR="9525" marT="9525" marB="0" anchor="ctr"/>
                </a:tc>
                <a:tc>
                  <a:txBody>
                    <a:bodyPr/>
                    <a:lstStyle/>
                    <a:p>
                      <a:pPr algn="ctr" fontAlgn="ctr"/>
                      <a:r>
                        <a:rPr lang="fi-FI" sz="1100" b="0" i="0" u="none" strike="noStrike">
                          <a:effectLst/>
                          <a:latin typeface="Calibri" panose="020F0502020204030204" pitchFamily="34" charset="0"/>
                        </a:rPr>
                        <a:t>22</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Yliopisto / korkeakoulu</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24</a:t>
                      </a:r>
                    </a:p>
                  </a:txBody>
                  <a:tcPr marL="9525" marR="9525" marT="9525" marB="0" anchor="ctr"/>
                </a:tc>
                <a:tc>
                  <a:txBody>
                    <a:bodyPr/>
                    <a:lstStyle/>
                    <a:p>
                      <a:pPr algn="ctr" fontAlgn="ctr"/>
                      <a:r>
                        <a:rPr lang="fi-FI" sz="1100" b="0" i="0" u="none" strike="noStrike" dirty="0">
                          <a:effectLst/>
                          <a:latin typeface="Calibri" panose="020F0502020204030204" pitchFamily="34" charset="0"/>
                        </a:rPr>
                        <a:t>33</a:t>
                      </a:r>
                    </a:p>
                  </a:txBody>
                  <a:tcPr marL="9525" marR="9525" marT="9525" marB="0" anchor="ctr"/>
                </a:tc>
              </a:tr>
            </a:tbl>
          </a:graphicData>
        </a:graphic>
      </p:graphicFrame>
      <p:graphicFrame>
        <p:nvGraphicFramePr>
          <p:cNvPr id="9" name="Taulukko 8"/>
          <p:cNvGraphicFramePr>
            <a:graphicFrameLocks noGrp="1"/>
          </p:cNvGraphicFramePr>
          <p:nvPr>
            <p:extLst>
              <p:ext uri="{D42A27DB-BD31-4B8C-83A1-F6EECF244321}">
                <p14:modId xmlns:p14="http://schemas.microsoft.com/office/powerpoint/2010/main" val="1606027948"/>
              </p:ext>
            </p:extLst>
          </p:nvPr>
        </p:nvGraphicFramePr>
        <p:xfrm>
          <a:off x="3729666" y="981075"/>
          <a:ext cx="2987999" cy="5677085"/>
        </p:xfrm>
        <a:graphic>
          <a:graphicData uri="http://schemas.openxmlformats.org/drawingml/2006/table">
            <a:tbl>
              <a:tblPr firstRow="1" bandRow="1">
                <a:effectLst>
                  <a:outerShdw blurRad="50800" dist="38100" dir="8100000" algn="tr" rotWithShape="0">
                    <a:prstClr val="black">
                      <a:alpha val="40000"/>
                    </a:prstClr>
                  </a:outerShdw>
                </a:effectLst>
                <a:tableStyleId>{00A15C55-8517-42AA-B614-E9B94910E393}</a:tableStyleId>
              </a:tblPr>
              <a:tblGrid>
                <a:gridCol w="1647589"/>
                <a:gridCol w="670205"/>
                <a:gridCol w="670205"/>
              </a:tblGrid>
              <a:tr h="432000">
                <a:tc>
                  <a:txBody>
                    <a:bodyPr/>
                    <a:lstStyle/>
                    <a:p>
                      <a:pPr algn="r" fontAlgn="b">
                        <a:lnSpc>
                          <a:spcPct val="95000"/>
                        </a:lnSpc>
                      </a:pPr>
                      <a:endParaRPr lang="fi-FI" sz="1100" b="1" i="0" u="none" strike="noStrike" dirty="0">
                        <a:solidFill>
                          <a:srgbClr val="000000"/>
                        </a:solidFill>
                        <a:latin typeface="Calibri" pitchFamily="34" charset="0"/>
                      </a:endParaRPr>
                    </a:p>
                  </a:txBody>
                  <a:tcPr marL="7203" marR="7203" marT="6649" marB="0" anchor="ctr">
                    <a:solidFill>
                      <a:schemeClr val="accent4">
                        <a:lumMod val="75000"/>
                      </a:schemeClr>
                    </a:solidFill>
                  </a:tcPr>
                </a:tc>
                <a:tc>
                  <a:txBody>
                    <a:bodyPr/>
                    <a:lstStyle/>
                    <a:p>
                      <a:pPr algn="ctr" fontAlgn="ctr">
                        <a:lnSpc>
                          <a:spcPct val="95000"/>
                        </a:lnSpc>
                      </a:pPr>
                      <a:r>
                        <a:rPr lang="fi-FI" sz="1200" u="none" strike="noStrike" dirty="0" smtClean="0">
                          <a:solidFill>
                            <a:schemeClr val="bg1"/>
                          </a:solidFill>
                        </a:rPr>
                        <a:t>Kaikki</a:t>
                      </a:r>
                      <a:endParaRPr lang="fi-FI" sz="1200" b="1" i="0" u="none" strike="noStrike" dirty="0" smtClean="0">
                        <a:solidFill>
                          <a:schemeClr val="bg1"/>
                        </a:solidFill>
                        <a:latin typeface="Calibri" pitchFamily="34" charset="0"/>
                      </a:endParaRPr>
                    </a:p>
                  </a:txBody>
                  <a:tcPr marL="7203" marR="7203" marT="6649" marB="0" anchor="ctr">
                    <a:solidFill>
                      <a:schemeClr val="accent4">
                        <a:lumMod val="75000"/>
                      </a:schemeClr>
                    </a:solidFill>
                  </a:tcPr>
                </a:tc>
                <a:tc>
                  <a:txBody>
                    <a:bodyPr/>
                    <a:lstStyle/>
                    <a:p>
                      <a:pPr algn="ctr" fontAlgn="ctr">
                        <a:lnSpc>
                          <a:spcPct val="95000"/>
                        </a:lnSpc>
                      </a:pPr>
                      <a:r>
                        <a:rPr lang="fi-FI" sz="1200" b="1" i="0" u="none" strike="noStrike" dirty="0" smtClean="0">
                          <a:solidFill>
                            <a:schemeClr val="bg1"/>
                          </a:solidFill>
                          <a:latin typeface="Calibri" pitchFamily="34" charset="0"/>
                        </a:rPr>
                        <a:t>On </a:t>
                      </a:r>
                      <a:r>
                        <a:rPr lang="fi-FI" sz="1200" b="1" i="0" u="none" strike="noStrike" dirty="0" err="1" smtClean="0">
                          <a:solidFill>
                            <a:schemeClr val="bg1"/>
                          </a:solidFill>
                          <a:latin typeface="Calibri" pitchFamily="34" charset="0"/>
                        </a:rPr>
                        <a:t>sij</a:t>
                      </a:r>
                      <a:r>
                        <a:rPr lang="fi-FI" sz="1200" b="1" i="0" u="none" strike="noStrike" dirty="0" smtClean="0">
                          <a:solidFill>
                            <a:schemeClr val="bg1"/>
                          </a:solidFill>
                          <a:latin typeface="Calibri" pitchFamily="34" charset="0"/>
                        </a:rPr>
                        <a:t>. rahastoja</a:t>
                      </a:r>
                    </a:p>
                  </a:txBody>
                  <a:tcPr marL="7203" marR="7203" marT="6649" marB="0" anchor="ctr">
                    <a:solidFill>
                      <a:schemeClr val="accent4">
                        <a:lumMod val="75000"/>
                      </a:schemeClr>
                    </a:solidFill>
                  </a:tcPr>
                </a:tc>
              </a:tr>
              <a:tr h="150069">
                <a:tc>
                  <a:txBody>
                    <a:bodyPr/>
                    <a:lstStyle/>
                    <a:p>
                      <a:pPr algn="r" fontAlgn="ctr">
                        <a:lnSpc>
                          <a:spcPct val="95000"/>
                        </a:lnSpc>
                      </a:pP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u="none" strike="noStrike" dirty="0" smtClean="0">
                          <a:latin typeface="Calibri" panose="020F0502020204030204" pitchFamily="34" charset="0"/>
                        </a:rPr>
                        <a:t>N=2000</a:t>
                      </a: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b="0" i="0" u="none" strike="noStrike" dirty="0" smtClean="0">
                          <a:latin typeface="Calibri" pitchFamily="34" charset="0"/>
                        </a:rPr>
                        <a:t>N=621</a:t>
                      </a:r>
                      <a:endParaRPr lang="fi-FI" sz="1100" b="0" i="0" u="none" strike="noStrike" dirty="0">
                        <a:latin typeface="Calibri" pitchFamily="34" charset="0"/>
                      </a:endParaRPr>
                    </a:p>
                  </a:txBody>
                  <a:tcPr marL="7203" marR="7203" marT="6649" marB="0" anchor="ctr"/>
                </a:tc>
              </a:tr>
              <a:tr h="150069">
                <a:tc>
                  <a:txBody>
                    <a:bodyPr/>
                    <a:lstStyle/>
                    <a:p>
                      <a:pPr algn="r" fontAlgn="ctr">
                        <a:lnSpc>
                          <a:spcPct val="95000"/>
                        </a:lnSpc>
                      </a:pP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r>
                        <a:rPr lang="fi-FI" sz="1100" u="none" strike="noStrike" dirty="0"/>
                        <a:t>%</a:t>
                      </a:r>
                      <a:endParaRPr lang="fi-FI" sz="1100" b="0" i="0" u="none" strike="noStrike" dirty="0">
                        <a:latin typeface="Calibri" pitchFamily="34" charset="0"/>
                      </a:endParaRPr>
                    </a:p>
                  </a:txBody>
                  <a:tcPr marL="7203" marR="7203" marT="6649" marB="0" anchor="ctr"/>
                </a:tc>
                <a:tc>
                  <a:txBody>
                    <a:bodyPr/>
                    <a:lstStyle/>
                    <a:p>
                      <a:pPr algn="ctr" fontAlgn="ctr">
                        <a:lnSpc>
                          <a:spcPct val="95000"/>
                        </a:lnSpc>
                      </a:pPr>
                      <a:endParaRPr lang="fi-FI" sz="1100" b="0" i="0" u="none" strike="noStrike" dirty="0">
                        <a:latin typeface="Calibri" pitchFamily="34" charset="0"/>
                      </a:endParaRPr>
                    </a:p>
                  </a:txBody>
                  <a:tcPr marL="7203" marR="7203" marT="6649" marB="0" anchor="ctr"/>
                </a:tc>
              </a:tr>
              <a:tr h="140710">
                <a:tc>
                  <a:txBody>
                    <a:bodyPr/>
                    <a:lstStyle/>
                    <a:p>
                      <a:pPr algn="l" fontAlgn="ctr">
                        <a:lnSpc>
                          <a:spcPct val="90000"/>
                        </a:lnSpc>
                      </a:pPr>
                      <a:r>
                        <a:rPr lang="fi-FI" sz="1100" b="1" u="none" strike="noStrike" dirty="0" smtClean="0">
                          <a:latin typeface="Calibri" panose="020F0502020204030204" pitchFamily="34" charset="0"/>
                          <a:cs typeface="Arial" panose="020B0604020202020204" pitchFamily="34" charset="0"/>
                        </a:rPr>
                        <a:t>Ammattiryhmä</a:t>
                      </a:r>
                      <a:endParaRPr lang="fi-FI" sz="1100" b="1" i="0" u="none" strike="noStrike" dirty="0">
                        <a:latin typeface="Calibri" panose="020F0502020204030204" pitchFamily="34" charset="0"/>
                        <a:cs typeface="Arial" panose="020B0604020202020204" pitchFamily="34" charset="0"/>
                      </a:endParaRPr>
                    </a:p>
                  </a:txBody>
                  <a:tcPr marL="36000" marR="9476" marT="8747"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Työväestö</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dirty="0">
                          <a:effectLst/>
                          <a:latin typeface="Calibri" panose="020F0502020204030204" pitchFamily="34" charset="0"/>
                        </a:rPr>
                        <a:t>21</a:t>
                      </a:r>
                    </a:p>
                  </a:txBody>
                  <a:tcPr marL="9525" marR="9525" marT="9525" marB="0" anchor="ctr"/>
                </a:tc>
                <a:tc>
                  <a:txBody>
                    <a:bodyPr/>
                    <a:lstStyle/>
                    <a:p>
                      <a:pPr algn="ctr" fontAlgn="ctr"/>
                      <a:r>
                        <a:rPr lang="fi-FI" sz="1100" b="0" i="0" u="none" strike="noStrike">
                          <a:effectLst/>
                          <a:latin typeface="Calibri" panose="020F0502020204030204" pitchFamily="34" charset="0"/>
                        </a:rPr>
                        <a:t>16</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Alempi toimihenkilö</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c>
                  <a:txBody>
                    <a:bodyPr/>
                    <a:lstStyle/>
                    <a:p>
                      <a:pPr algn="ctr" fontAlgn="ctr"/>
                      <a:r>
                        <a:rPr lang="fi-FI" sz="1100" b="0" i="0" u="none" strike="noStrike">
                          <a:effectLst/>
                          <a:latin typeface="Calibri" panose="020F0502020204030204" pitchFamily="34" charset="0"/>
                        </a:rPr>
                        <a:t>10</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Ylempi toimihenkilö</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c>
                  <a:txBody>
                    <a:bodyPr/>
                    <a:lstStyle/>
                    <a:p>
                      <a:pPr algn="ctr" fontAlgn="ctr"/>
                      <a:r>
                        <a:rPr lang="fi-FI" sz="1100" b="0" i="0" u="none" strike="noStrike">
                          <a:effectLst/>
                          <a:latin typeface="Calibri" panose="020F0502020204030204" pitchFamily="34" charset="0"/>
                        </a:rPr>
                        <a:t>16</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Johtavassa asemassa oleva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a:t>
                      </a:r>
                    </a:p>
                  </a:txBody>
                  <a:tcPr marL="9525" marR="9525" marT="9525" marB="0" anchor="ctr"/>
                </a:tc>
                <a:tc>
                  <a:txBody>
                    <a:bodyPr/>
                    <a:lstStyle/>
                    <a:p>
                      <a:pPr algn="ctr" fontAlgn="ctr"/>
                      <a:r>
                        <a:rPr lang="fi-FI" sz="1100" b="0" i="0" u="none" strike="noStrike" dirty="0">
                          <a:effectLst/>
                          <a:latin typeface="Calibri" panose="020F0502020204030204" pitchFamily="34" charset="0"/>
                        </a:rPr>
                        <a:t>4</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Yksityisyrittäjä</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5</a:t>
                      </a:r>
                    </a:p>
                  </a:txBody>
                  <a:tcPr marL="9525" marR="9525" marT="9525" marB="0" anchor="ctr"/>
                </a:tc>
                <a:tc>
                  <a:txBody>
                    <a:bodyPr/>
                    <a:lstStyle/>
                    <a:p>
                      <a:pPr algn="ctr" fontAlgn="ctr"/>
                      <a:r>
                        <a:rPr lang="fi-FI" sz="1100" b="0" i="0" u="none" strike="noStrike">
                          <a:effectLst/>
                          <a:latin typeface="Calibri" panose="020F0502020204030204" pitchFamily="34" charset="0"/>
                        </a:rPr>
                        <a:t>7</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Maanviljelijä</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a:t>
                      </a:r>
                    </a:p>
                  </a:txBody>
                  <a:tcPr marL="9525" marR="9525" marT="9525" marB="0" anchor="ctr"/>
                </a:tc>
                <a:tc>
                  <a:txBody>
                    <a:bodyPr/>
                    <a:lstStyle/>
                    <a:p>
                      <a:pPr algn="ctr" fontAlgn="ctr"/>
                      <a:r>
                        <a:rPr lang="fi-FI" sz="1100" b="0" i="0" u="none" strike="noStrike">
                          <a:effectLst/>
                          <a:latin typeface="Calibri" panose="020F0502020204030204" pitchFamily="34" charset="0"/>
                        </a:rPr>
                        <a:t>1</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Opiskelija / koululainen</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9</a:t>
                      </a:r>
                    </a:p>
                  </a:txBody>
                  <a:tcPr marL="9525" marR="9525" marT="9525" marB="0" anchor="ctr"/>
                </a:tc>
                <a:tc>
                  <a:txBody>
                    <a:bodyPr/>
                    <a:lstStyle/>
                    <a:p>
                      <a:pPr algn="ctr" fontAlgn="ctr"/>
                      <a:r>
                        <a:rPr lang="fi-FI" sz="1100" b="0" i="0" u="none" strike="noStrike">
                          <a:effectLst/>
                          <a:latin typeface="Calibri" panose="020F0502020204030204" pitchFamily="34" charset="0"/>
                        </a:rPr>
                        <a:t>7</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Eläkeläinen</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29</a:t>
                      </a:r>
                    </a:p>
                  </a:txBody>
                  <a:tcPr marL="9525" marR="9525" marT="9525" marB="0" anchor="ctr"/>
                </a:tc>
                <a:tc>
                  <a:txBody>
                    <a:bodyPr/>
                    <a:lstStyle/>
                    <a:p>
                      <a:pPr algn="ctr" fontAlgn="ctr"/>
                      <a:r>
                        <a:rPr lang="fi-FI" sz="1100" b="0" i="0" u="none" strike="noStrike">
                          <a:effectLst/>
                          <a:latin typeface="Calibri" panose="020F0502020204030204" pitchFamily="34" charset="0"/>
                        </a:rPr>
                        <a:t>36</a:t>
                      </a:r>
                    </a:p>
                  </a:txBody>
                  <a:tcPr marL="9525" marR="9525" marT="9525" marB="0" anchor="ctr"/>
                </a:tc>
              </a:tr>
              <a:tr h="158253">
                <a:tc>
                  <a:txBody>
                    <a:bodyPr/>
                    <a:lstStyle/>
                    <a:p>
                      <a:pPr algn="l" fontAlgn="b">
                        <a:lnSpc>
                          <a:spcPct val="90000"/>
                        </a:lnSpc>
                      </a:pPr>
                      <a:r>
                        <a:rPr lang="fi-FI" sz="1100" u="none" strike="noStrike" dirty="0" err="1">
                          <a:latin typeface="Calibri" panose="020F0502020204030204" pitchFamily="34" charset="0"/>
                          <a:cs typeface="Arial" panose="020B0604020202020204" pitchFamily="34" charset="0"/>
                        </a:rPr>
                        <a:t>Kotiäiti/-isä</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a:t>
                      </a:r>
                    </a:p>
                  </a:txBody>
                  <a:tcPr marL="9525" marR="9525" marT="9525" marB="0" anchor="ctr"/>
                </a:tc>
                <a:tc>
                  <a:txBody>
                    <a:bodyPr/>
                    <a:lstStyle/>
                    <a:p>
                      <a:pPr algn="ctr" fontAlgn="ctr"/>
                      <a:r>
                        <a:rPr lang="fi-FI" sz="1100" b="0" i="0" u="none" strike="noStrike">
                          <a:effectLst/>
                          <a:latin typeface="Calibri" panose="020F0502020204030204" pitchFamily="34" charset="0"/>
                        </a:rPr>
                        <a:t>1</a:t>
                      </a:r>
                    </a:p>
                  </a:txBody>
                  <a:tcPr marL="9525" marR="9525" marT="9525" marB="0" anchor="ctr"/>
                </a:tc>
              </a:tr>
              <a:tr h="158253">
                <a:tc>
                  <a:txBody>
                    <a:bodyPr/>
                    <a:lstStyle/>
                    <a:p>
                      <a:pPr algn="l" fontAlgn="b">
                        <a:lnSpc>
                          <a:spcPct val="90000"/>
                        </a:lnSpc>
                      </a:pPr>
                      <a:r>
                        <a:rPr lang="fi-FI" sz="1100" u="none" strike="noStrike" dirty="0">
                          <a:latin typeface="Calibri" panose="020F0502020204030204" pitchFamily="34" charset="0"/>
                          <a:cs typeface="Arial" panose="020B0604020202020204" pitchFamily="34" charset="0"/>
                        </a:rPr>
                        <a:t>Työtön</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8</a:t>
                      </a:r>
                    </a:p>
                  </a:txBody>
                  <a:tcPr marL="9525" marR="9525" marT="9525" marB="0" anchor="ctr"/>
                </a:tc>
                <a:tc>
                  <a:txBody>
                    <a:bodyPr/>
                    <a:lstStyle/>
                    <a:p>
                      <a:pPr algn="ctr" fontAlgn="ctr"/>
                      <a:r>
                        <a:rPr lang="fi-FI" sz="1100" b="0" i="0" u="none" strike="noStrike" dirty="0">
                          <a:effectLst/>
                          <a:latin typeface="Calibri" panose="020F0502020204030204" pitchFamily="34" charset="0"/>
                        </a:rPr>
                        <a:t>4</a:t>
                      </a:r>
                    </a:p>
                  </a:txBody>
                  <a:tcPr marL="9525" marR="9525" marT="9525" marB="0" anchor="ctr"/>
                </a:tc>
              </a:tr>
              <a:tr h="158253">
                <a:tc>
                  <a:txBody>
                    <a:bodyPr/>
                    <a:lstStyle/>
                    <a:p>
                      <a:pPr algn="l" fontAlgn="b">
                        <a:lnSpc>
                          <a:spcPct val="90000"/>
                        </a:lnSpc>
                      </a:pPr>
                      <a:endParaRPr lang="fi-FI" sz="1100" b="1" i="0" u="none" strike="noStrike" dirty="0">
                        <a:latin typeface="Calibri" panose="020F0502020204030204" pitchFamily="34" charset="0"/>
                        <a:cs typeface="Arial" panose="020B0604020202020204" pitchFamily="34" charset="0"/>
                      </a:endParaRPr>
                    </a:p>
                  </a:txBody>
                  <a:tcPr marL="36000" marR="7203" marT="6649" marB="0" anchor="ctr"/>
                </a:tc>
                <a:tc>
                  <a:txBody>
                    <a:bodyPr/>
                    <a:lstStyle/>
                    <a:p>
                      <a:pPr algn="ctr" fontAlgn="b">
                        <a:lnSpc>
                          <a:spcPct val="90000"/>
                        </a:lnSpc>
                      </a:pPr>
                      <a:endParaRPr lang="fi-FI" sz="1100" b="1" i="0" u="none" strike="noStrike" dirty="0">
                        <a:latin typeface="Calibri" panose="020F0502020204030204" pitchFamily="34" charset="0"/>
                        <a:cs typeface="Arial" panose="020B0604020202020204" pitchFamily="34" charset="0"/>
                      </a:endParaRPr>
                    </a:p>
                  </a:txBody>
                  <a:tcPr marL="7203" marR="7203" marT="6649" marB="0" anchor="ctr"/>
                </a:tc>
                <a:tc>
                  <a:txBody>
                    <a:bodyPr/>
                    <a:lstStyle/>
                    <a:p>
                      <a:pPr algn="ctr" fontAlgn="b">
                        <a:lnSpc>
                          <a:spcPct val="90000"/>
                        </a:lnSpc>
                      </a:pPr>
                      <a:endParaRPr lang="fi-FI" sz="1100" b="1" i="0" u="none" strike="noStrike" dirty="0">
                        <a:latin typeface="Calibri" panose="020F0502020204030204" pitchFamily="34" charset="0"/>
                        <a:cs typeface="Arial" panose="020B0604020202020204" pitchFamily="34" charset="0"/>
                      </a:endParaRPr>
                    </a:p>
                  </a:txBody>
                  <a:tcPr marL="7203" marR="7203" marT="6649" marB="0" anchor="ctr"/>
                </a:tc>
              </a:tr>
              <a:tr h="158253">
                <a:tc>
                  <a:txBody>
                    <a:bodyPr/>
                    <a:lstStyle/>
                    <a:p>
                      <a:pPr algn="l" fontAlgn="b">
                        <a:lnSpc>
                          <a:spcPct val="90000"/>
                        </a:lnSpc>
                      </a:pPr>
                      <a:r>
                        <a:rPr lang="fi-FI" sz="1100" b="1" u="none" strike="noStrike" dirty="0" smtClean="0">
                          <a:latin typeface="Calibri" panose="020F0502020204030204" pitchFamily="34" charset="0"/>
                          <a:cs typeface="Arial" panose="020B0604020202020204" pitchFamily="34" charset="0"/>
                        </a:rPr>
                        <a:t>Asuinpaikkakunta</a:t>
                      </a:r>
                      <a:endParaRPr lang="fi-FI" sz="1100" b="1" i="0" u="none" strike="noStrike" dirty="0">
                        <a:latin typeface="Calibri" panose="020F0502020204030204" pitchFamily="34" charset="0"/>
                        <a:cs typeface="Arial" panose="020B0604020202020204" pitchFamily="34" charset="0"/>
                      </a:endParaRPr>
                    </a:p>
                  </a:txBody>
                  <a:tcPr marL="36000" marR="7203" marT="6649" marB="0" anchor="ctr"/>
                </a:tc>
                <a:tc>
                  <a:txBody>
                    <a:bodyPr/>
                    <a:lstStyle/>
                    <a:p>
                      <a:pPr algn="ctr" fontAlgn="b">
                        <a:lnSpc>
                          <a:spcPct val="90000"/>
                        </a:lnSpc>
                      </a:pPr>
                      <a:endParaRPr lang="fi-FI" sz="1100" b="1" i="0" u="none" strike="noStrike" dirty="0">
                        <a:latin typeface="Calibri" panose="020F0502020204030204" pitchFamily="34" charset="0"/>
                        <a:cs typeface="Arial" panose="020B0604020202020204" pitchFamily="34" charset="0"/>
                      </a:endParaRPr>
                    </a:p>
                  </a:txBody>
                  <a:tcPr marL="7203" marR="7203" marT="6649" marB="0" anchor="ctr"/>
                </a:tc>
                <a:tc>
                  <a:txBody>
                    <a:bodyPr/>
                    <a:lstStyle/>
                    <a:p>
                      <a:pPr algn="ctr" fontAlgn="b">
                        <a:lnSpc>
                          <a:spcPct val="90000"/>
                        </a:lnSpc>
                      </a:pPr>
                      <a:endParaRPr lang="fi-FI" sz="1100" b="1" i="0" u="none" strike="noStrike" dirty="0">
                        <a:latin typeface="Calibri" panose="020F0502020204030204" pitchFamily="34" charset="0"/>
                        <a:cs typeface="Arial" panose="020B0604020202020204" pitchFamily="34" charset="0"/>
                      </a:endParaRPr>
                    </a:p>
                  </a:txBody>
                  <a:tcPr marL="7203" marR="7203" marT="6649"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Helsinki</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dirty="0">
                          <a:effectLst/>
                          <a:latin typeface="Calibri" panose="020F0502020204030204" pitchFamily="34" charset="0"/>
                        </a:rPr>
                        <a:t>11</a:t>
                      </a:r>
                    </a:p>
                  </a:txBody>
                  <a:tcPr marL="9525" marR="9525" marT="9525" marB="0" anchor="ctr"/>
                </a:tc>
                <a:tc>
                  <a:txBody>
                    <a:bodyPr/>
                    <a:lstStyle/>
                    <a:p>
                      <a:pPr algn="ctr" fontAlgn="ctr"/>
                      <a:r>
                        <a:rPr lang="fi-FI" sz="1100" b="0" i="0" u="none" strike="noStrike">
                          <a:effectLst/>
                          <a:latin typeface="Calibri" panose="020F0502020204030204" pitchFamily="34" charset="0"/>
                        </a:rPr>
                        <a:t>12</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Espoo, Vantaa, Kauniainen</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9</a:t>
                      </a:r>
                    </a:p>
                  </a:txBody>
                  <a:tcPr marL="9525"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Tampere</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4</a:t>
                      </a:r>
                    </a:p>
                  </a:txBody>
                  <a:tcPr marL="9525" marR="9525" marT="9525" marB="0" anchor="ctr"/>
                </a:tc>
                <a:tc>
                  <a:txBody>
                    <a:bodyPr/>
                    <a:lstStyle/>
                    <a:p>
                      <a:pPr algn="ctr" fontAlgn="ctr"/>
                      <a:r>
                        <a:rPr lang="fi-FI" sz="1100" b="0" i="0" u="none" strike="noStrike">
                          <a:effectLst/>
                          <a:latin typeface="Calibri" panose="020F0502020204030204" pitchFamily="34" charset="0"/>
                        </a:rPr>
                        <a:t>4</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Turku</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3</a:t>
                      </a:r>
                    </a:p>
                  </a:txBody>
                  <a:tcPr marL="9525" marR="9525" marT="9525" marB="0" anchor="ctr"/>
                </a:tc>
                <a:tc>
                  <a:txBody>
                    <a:bodyPr/>
                    <a:lstStyle/>
                    <a:p>
                      <a:pPr algn="ctr" fontAlgn="ctr"/>
                      <a:r>
                        <a:rPr lang="fi-FI" sz="1100" b="0" i="0" u="none" strike="noStrike">
                          <a:effectLst/>
                          <a:latin typeface="Calibri" panose="020F0502020204030204" pitchFamily="34" charset="0"/>
                        </a:rPr>
                        <a:t>3</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Muu yli 50.000 </a:t>
                      </a:r>
                      <a:r>
                        <a:rPr lang="fi-FI" sz="1100" u="none" strike="noStrike" dirty="0" smtClean="0">
                          <a:latin typeface="Calibri" panose="020F0502020204030204" pitchFamily="34" charset="0"/>
                          <a:cs typeface="Arial" panose="020B0604020202020204" pitchFamily="34" charset="0"/>
                        </a:rPr>
                        <a:t>as. </a:t>
                      </a:r>
                      <a:r>
                        <a:rPr lang="fi-FI" sz="1100" u="none" strike="noStrike" dirty="0">
                          <a:latin typeface="Calibri" panose="020F0502020204030204" pitchFamily="34" charset="0"/>
                          <a:cs typeface="Arial" panose="020B0604020202020204" pitchFamily="34" charset="0"/>
                        </a:rPr>
                        <a:t>kaupunki</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24</a:t>
                      </a:r>
                    </a:p>
                  </a:txBody>
                  <a:tcPr marL="9525" marR="9525" marT="9525" marB="0" anchor="ctr"/>
                </a:tc>
                <a:tc>
                  <a:txBody>
                    <a:bodyPr/>
                    <a:lstStyle/>
                    <a:p>
                      <a:pPr algn="ctr" fontAlgn="ctr"/>
                      <a:r>
                        <a:rPr lang="fi-FI" sz="1100" b="0" i="0" u="none" strike="noStrike">
                          <a:effectLst/>
                          <a:latin typeface="Calibri" panose="020F0502020204030204" pitchFamily="34" charset="0"/>
                        </a:rPr>
                        <a:t>23</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Alle 50.000 </a:t>
                      </a:r>
                      <a:r>
                        <a:rPr lang="fi-FI" sz="1100" u="none" strike="noStrike" dirty="0" smtClean="0">
                          <a:latin typeface="Calibri" panose="020F0502020204030204" pitchFamily="34" charset="0"/>
                          <a:cs typeface="Arial" panose="020B0604020202020204" pitchFamily="34" charset="0"/>
                        </a:rPr>
                        <a:t>as. </a:t>
                      </a:r>
                      <a:r>
                        <a:rPr lang="fi-FI" sz="1100" u="none" strike="noStrike" dirty="0">
                          <a:latin typeface="Calibri" panose="020F0502020204030204" pitchFamily="34" charset="0"/>
                          <a:cs typeface="Arial" panose="020B0604020202020204" pitchFamily="34" charset="0"/>
                        </a:rPr>
                        <a:t>kaupunki</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27</a:t>
                      </a:r>
                    </a:p>
                  </a:txBody>
                  <a:tcPr marL="9525" marR="9525" marT="9525" marB="0" anchor="ctr"/>
                </a:tc>
                <a:tc>
                  <a:txBody>
                    <a:bodyPr/>
                    <a:lstStyle/>
                    <a:p>
                      <a:pPr algn="ctr" fontAlgn="ctr"/>
                      <a:r>
                        <a:rPr lang="fi-FI" sz="1100" b="0" i="0" u="none" strike="noStrike">
                          <a:effectLst/>
                          <a:latin typeface="Calibri" panose="020F0502020204030204" pitchFamily="34" charset="0"/>
                        </a:rPr>
                        <a:t>25</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Maalaiskunta</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22</a:t>
                      </a:r>
                    </a:p>
                  </a:txBody>
                  <a:tcPr marL="9525" marR="9525" marT="9525" marB="0" anchor="ctr"/>
                </a:tc>
                <a:tc>
                  <a:txBody>
                    <a:bodyPr/>
                    <a:lstStyle/>
                    <a:p>
                      <a:pPr algn="ctr" fontAlgn="ctr"/>
                      <a:r>
                        <a:rPr lang="fi-FI" sz="1100" b="0" i="0" u="none" strike="noStrike" dirty="0">
                          <a:effectLst/>
                          <a:latin typeface="Calibri" panose="020F0502020204030204" pitchFamily="34" charset="0"/>
                        </a:rPr>
                        <a:t>21</a:t>
                      </a:r>
                    </a:p>
                  </a:txBody>
                  <a:tcPr marL="9525" marR="9525" marT="9525" marB="0" anchor="ctr"/>
                </a:tc>
              </a:tr>
              <a:tr h="158253">
                <a:tc>
                  <a:txBody>
                    <a:bodyPr/>
                    <a:lstStyle/>
                    <a:p>
                      <a:pPr algn="l" fontAlgn="b"/>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endParaRPr lang="fi-FI" sz="1100" b="0"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ctr"/>
                      <a:endParaRPr lang="fi-FI" sz="1100" b="0"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lnSpc>
                          <a:spcPct val="90000"/>
                        </a:lnSpc>
                      </a:pPr>
                      <a:r>
                        <a:rPr lang="fi-FI" sz="1100" b="1" u="none" strike="noStrike" dirty="0" smtClean="0">
                          <a:latin typeface="Calibri" panose="020F0502020204030204" pitchFamily="34" charset="0"/>
                          <a:cs typeface="Arial" panose="020B0604020202020204" pitchFamily="34" charset="0"/>
                        </a:rPr>
                        <a:t>Asuinalue (ent. läänijako)</a:t>
                      </a:r>
                      <a:endParaRPr lang="fi-FI" sz="1100" b="1" i="0" u="none" strike="noStrike" dirty="0">
                        <a:solidFill>
                          <a:srgbClr val="000000"/>
                        </a:solidFill>
                        <a:latin typeface="Calibri" panose="020F0502020204030204" pitchFamily="34" charset="0"/>
                        <a:cs typeface="Arial" panose="020B0604020202020204" pitchFamily="34" charset="0"/>
                      </a:endParaRPr>
                    </a:p>
                  </a:txBody>
                  <a:tcPr marL="36000" marR="9525" marT="9525"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c>
                  <a:txBody>
                    <a:bodyPr/>
                    <a:lstStyle/>
                    <a:p>
                      <a:pPr algn="ctr" fontAlgn="b"/>
                      <a:endParaRPr lang="fi-FI" sz="1100" b="1" i="0" u="none" strike="noStrike" dirty="0">
                        <a:latin typeface="Calibri" panose="020F0502020204030204" pitchFamily="34" charset="0"/>
                        <a:cs typeface="Arial" panose="020B0604020202020204" pitchFamily="34" charset="0"/>
                      </a:endParaRP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Etelä-Suomi</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dirty="0">
                          <a:effectLst/>
                          <a:latin typeface="Calibri" panose="020F0502020204030204" pitchFamily="34" charset="0"/>
                        </a:rPr>
                        <a:t>42</a:t>
                      </a:r>
                    </a:p>
                  </a:txBody>
                  <a:tcPr marL="9525" marR="9525" marT="9525" marB="0" anchor="ctr"/>
                </a:tc>
                <a:tc>
                  <a:txBody>
                    <a:bodyPr/>
                    <a:lstStyle/>
                    <a:p>
                      <a:pPr algn="ctr" fontAlgn="ctr"/>
                      <a:r>
                        <a:rPr lang="fi-FI" sz="1100" b="0" i="0" u="none" strike="noStrike">
                          <a:effectLst/>
                          <a:latin typeface="Calibri" panose="020F0502020204030204" pitchFamily="34" charset="0"/>
                        </a:rPr>
                        <a:t>44</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Länsi-Suomi</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35</a:t>
                      </a:r>
                    </a:p>
                  </a:txBody>
                  <a:tcPr marL="9525" marR="9525" marT="9525" marB="0" anchor="ctr"/>
                </a:tc>
                <a:tc>
                  <a:txBody>
                    <a:bodyPr/>
                    <a:lstStyle/>
                    <a:p>
                      <a:pPr algn="ctr" fontAlgn="ctr"/>
                      <a:r>
                        <a:rPr lang="fi-FI" sz="1100" b="0" i="0" u="none" strike="noStrike">
                          <a:effectLst/>
                          <a:latin typeface="Calibri" panose="020F0502020204030204" pitchFamily="34" charset="0"/>
                        </a:rPr>
                        <a:t>35</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Itä-Suomi</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10</a:t>
                      </a:r>
                    </a:p>
                  </a:txBody>
                  <a:tcPr marL="9525" marR="9525" marT="9525" marB="0" anchor="ctr"/>
                </a:tc>
                <a:tc>
                  <a:txBody>
                    <a:bodyPr/>
                    <a:lstStyle/>
                    <a:p>
                      <a:pPr algn="ctr" fontAlgn="ctr"/>
                      <a:r>
                        <a:rPr lang="fi-FI" sz="1100" b="0" i="0" u="none" strike="noStrike">
                          <a:effectLst/>
                          <a:latin typeface="Calibri" panose="020F0502020204030204" pitchFamily="34" charset="0"/>
                        </a:rPr>
                        <a:t>8</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Oulu</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9</a:t>
                      </a:r>
                    </a:p>
                  </a:txBody>
                  <a:tcPr marL="9525" marR="9525" marT="9525" marB="0" anchor="ctr"/>
                </a:tc>
                <a:tc>
                  <a:txBody>
                    <a:bodyPr/>
                    <a:lstStyle/>
                    <a:p>
                      <a:pPr algn="ctr" fontAlgn="ctr"/>
                      <a:r>
                        <a:rPr lang="fi-FI" sz="1100" b="0" i="0" u="none" strike="noStrike">
                          <a:effectLst/>
                          <a:latin typeface="Calibri" panose="020F0502020204030204" pitchFamily="34" charset="0"/>
                        </a:rPr>
                        <a:t>11</a:t>
                      </a:r>
                    </a:p>
                  </a:txBody>
                  <a:tcPr marL="9525" marR="9525" marT="9525" marB="0" anchor="ctr"/>
                </a:tc>
              </a:tr>
              <a:tr h="158253">
                <a:tc>
                  <a:txBody>
                    <a:bodyPr/>
                    <a:lstStyle/>
                    <a:p>
                      <a:pPr algn="l" fontAlgn="b"/>
                      <a:r>
                        <a:rPr lang="fi-FI" sz="1100" u="none" strike="noStrike" dirty="0">
                          <a:latin typeface="Calibri" panose="020F0502020204030204" pitchFamily="34" charset="0"/>
                          <a:cs typeface="Arial" panose="020B0604020202020204" pitchFamily="34" charset="0"/>
                        </a:rPr>
                        <a:t>Lappi</a:t>
                      </a:r>
                      <a:endParaRPr lang="fi-FI" sz="1100" b="0" i="0" u="none" strike="noStrike" dirty="0">
                        <a:solidFill>
                          <a:srgbClr val="000000"/>
                        </a:solidFill>
                        <a:latin typeface="Calibri" panose="020F0502020204030204" pitchFamily="34" charset="0"/>
                        <a:cs typeface="Arial" panose="020B0604020202020204" pitchFamily="34" charset="0"/>
                      </a:endParaRPr>
                    </a:p>
                  </a:txBody>
                  <a:tcPr marL="108000" marR="9525" marT="9525" marB="0" anchor="ctr"/>
                </a:tc>
                <a:tc>
                  <a:txBody>
                    <a:bodyPr/>
                    <a:lstStyle/>
                    <a:p>
                      <a:pPr algn="ctr" fontAlgn="ctr"/>
                      <a:r>
                        <a:rPr lang="fi-FI" sz="1100" b="0" i="0" u="none" strike="noStrike">
                          <a:effectLst/>
                          <a:latin typeface="Calibri" panose="020F0502020204030204" pitchFamily="34" charset="0"/>
                        </a:rPr>
                        <a:t>3</a:t>
                      </a:r>
                    </a:p>
                  </a:txBody>
                  <a:tcPr marL="9525" marR="9525" marT="9525" marB="0" anchor="ctr"/>
                </a:tc>
                <a:tc>
                  <a:txBody>
                    <a:bodyPr/>
                    <a:lstStyle/>
                    <a:p>
                      <a:pPr algn="ctr" fontAlgn="ctr"/>
                      <a:r>
                        <a:rPr lang="fi-FI" sz="1100" b="0" i="0" u="none" strike="noStrike" dirty="0">
                          <a:effectLst/>
                          <a:latin typeface="Calibri" panose="020F0502020204030204" pitchFamily="34" charset="0"/>
                        </a:rPr>
                        <a:t>3</a:t>
                      </a:r>
                    </a:p>
                  </a:txBody>
                  <a:tcPr marL="9525" marR="9525" marT="9525" marB="0" anchor="ctr"/>
                </a:tc>
              </a:tr>
            </a:tbl>
          </a:graphicData>
        </a:graphic>
      </p:graphicFrame>
    </p:spTree>
    <p:extLst>
      <p:ext uri="{BB962C8B-B14F-4D97-AF65-F5344CB8AC3E}">
        <p14:creationId xmlns:p14="http://schemas.microsoft.com/office/powerpoint/2010/main" val="2363190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Säästämisen säännöllisyys</a:t>
            </a:r>
            <a:endParaRPr lang="fi-FI" sz="2800" dirty="0"/>
          </a:p>
        </p:txBody>
      </p:sp>
      <p:sp>
        <p:nvSpPr>
          <p:cNvPr id="3" name="Sisällön paikkamerkki 2"/>
          <p:cNvSpPr>
            <a:spLocks noGrp="1"/>
          </p:cNvSpPr>
          <p:nvPr>
            <p:ph idx="1"/>
          </p:nvPr>
        </p:nvSpPr>
        <p:spPr/>
        <p:txBody>
          <a:bodyPr/>
          <a:lstStyle/>
          <a:p>
            <a:r>
              <a:rPr lang="fi-FI" dirty="0" smtClean="0"/>
              <a:t>Säännöllisesti säästämien  rahastoihin on yleisempää kuin kertasijoitusten tekeminen. Runsas puolet suomalaisista (56%) säästää rahastoihin säännöllisesti ja  38% tekee kertasijoituksia. Vain 6% säästää molemmilla tavoilla.</a:t>
            </a:r>
          </a:p>
          <a:p>
            <a:r>
              <a:rPr lang="fi-FI" dirty="0" smtClean="0"/>
              <a:t>Säännöllisesti säästävät erityisesti naiset (63%), 35 - 44 -vuotiaat (72%) sekä alemmat toimihenkilöt/työväestöön kuuluvat (68%).</a:t>
            </a:r>
          </a:p>
          <a:p>
            <a:r>
              <a:rPr lang="fi-FI" dirty="0" smtClean="0"/>
              <a:t>Kertasijoitukset puolestaan ovat miesten (43%), 65+ -vuotiaiden (49%), yliopiston/korkeakoulun käyneiden (45%) ja eläkeläisten (45%) suosiossa.</a:t>
            </a:r>
          </a:p>
          <a:p>
            <a:endParaRPr lang="fi-FI"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isällön paikkamerkki 5"/>
          <p:cNvGraphicFramePr>
            <a:graphicFrameLocks noGrp="1"/>
          </p:cNvGraphicFramePr>
          <p:nvPr>
            <p:ph idx="1"/>
            <p:extLst>
              <p:ext uri="{D42A27DB-BD31-4B8C-83A1-F6EECF244321}">
                <p14:modId xmlns:p14="http://schemas.microsoft.com/office/powerpoint/2010/main" val="1301709674"/>
              </p:ext>
            </p:extLst>
          </p:nvPr>
        </p:nvGraphicFramePr>
        <p:xfrm>
          <a:off x="632520" y="1340768"/>
          <a:ext cx="89154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8" name="Otsikko 3"/>
          <p:cNvSpPr>
            <a:spLocks noGrp="1"/>
          </p:cNvSpPr>
          <p:nvPr>
            <p:ph type="title"/>
          </p:nvPr>
        </p:nvSpPr>
        <p:spPr>
          <a:xfrm>
            <a:off x="495300" y="550017"/>
            <a:ext cx="9410700" cy="1143000"/>
          </a:xfrm>
        </p:spPr>
        <p:txBody>
          <a:bodyPr anchor="b">
            <a:normAutofit/>
          </a:bodyPr>
          <a:lstStyle/>
          <a:p>
            <a:pPr lvl="0">
              <a:lnSpc>
                <a:spcPct val="90000"/>
              </a:lnSpc>
            </a:pPr>
            <a:r>
              <a:rPr lang="fi-FI" sz="2800" dirty="0" smtClean="0"/>
              <a:t>Säästämisen säännöllisyys</a:t>
            </a:r>
            <a:br>
              <a:rPr lang="fi-FI" sz="2800" dirty="0" smtClean="0"/>
            </a:br>
            <a:r>
              <a:rPr lang="fi-FI" sz="1400" dirty="0"/>
              <a:t>Oletko säännöllinen rahastosäästäjä (rahastosijoitukset) vai teetkö pääsääntöisesti kertasijoituksia</a:t>
            </a:r>
            <a:r>
              <a:rPr lang="fi-FI" sz="1400" dirty="0" smtClean="0"/>
              <a:t>?</a:t>
            </a:r>
            <a:br>
              <a:rPr lang="fi-FI" sz="1400" dirty="0" smtClean="0"/>
            </a:br>
            <a:r>
              <a:rPr lang="fi-FI" sz="1400" dirty="0" smtClean="0"/>
              <a:t>On sijoitusrahastoja, n=621</a:t>
            </a:r>
            <a:r>
              <a:rPr lang="fi-FI" dirty="0" smtClean="0"/>
              <a:t/>
            </a:r>
            <a:br>
              <a:rPr lang="fi-FI" dirty="0" smtClean="0"/>
            </a:br>
            <a:endParaRPr lang="fi-FI" sz="1400" dirty="0"/>
          </a:p>
        </p:txBody>
      </p:sp>
    </p:spTree>
    <p:extLst>
      <p:ext uri="{BB962C8B-B14F-4D97-AF65-F5344CB8AC3E}">
        <p14:creationId xmlns:p14="http://schemas.microsoft.com/office/powerpoint/2010/main" val="3963158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Mukautettu 132">
      <a:dk1>
        <a:sysClr val="windowText" lastClr="000000"/>
      </a:dk1>
      <a:lt1>
        <a:sysClr val="window" lastClr="FFFFFF"/>
      </a:lt1>
      <a:dk2>
        <a:srgbClr val="BB0441"/>
      </a:dk2>
      <a:lt2>
        <a:srgbClr val="0091E2"/>
      </a:lt2>
      <a:accent1>
        <a:srgbClr val="4CD8F3"/>
      </a:accent1>
      <a:accent2>
        <a:srgbClr val="6EB5B2"/>
      </a:accent2>
      <a:accent3>
        <a:srgbClr val="008F9A"/>
      </a:accent3>
      <a:accent4>
        <a:srgbClr val="A6C778"/>
      </a:accent4>
      <a:accent5>
        <a:srgbClr val="D1DA56"/>
      </a:accent5>
      <a:accent6>
        <a:srgbClr val="F8C13C"/>
      </a:accent6>
      <a:hlink>
        <a:srgbClr val="DB3358"/>
      </a:hlink>
      <a:folHlink>
        <a:srgbClr val="EF502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6E106A4F9CAD6E4D891E4C99C177D26F" ma:contentTypeVersion="12" ma:contentTypeDescription="Luo uusi asiakirja." ma:contentTypeScope="" ma:versionID="6bf8c22eb7e77b08554aec714589a006">
  <xsd:schema xmlns:xsd="http://www.w3.org/2001/XMLSchema" xmlns:xs="http://www.w3.org/2001/XMLSchema" xmlns:p="http://schemas.microsoft.com/office/2006/metadata/properties" xmlns:ns2="879095ad-9298-46b1-abb4-88acdd8ab572" xmlns:ns3="3f7baa18-e8c3-4a96-b5df-b125792204c2" targetNamespace="http://schemas.microsoft.com/office/2006/metadata/properties" ma:root="true" ma:fieldsID="4481d166ca6ec69d426333bd419f0696" ns2:_="" ns3:_="">
    <xsd:import namespace="879095ad-9298-46b1-abb4-88acdd8ab572"/>
    <xsd:import namespace="3f7baa18-e8c3-4a96-b5df-b125792204c2"/>
    <xsd:element name="properties">
      <xsd:complexType>
        <xsd:sequence>
          <xsd:element name="documentManagement">
            <xsd:complexType>
              <xsd:all>
                <xsd:element ref="ns2:p37d2282c7114a85bbb1d37773b53136" minOccurs="0"/>
                <xsd:element ref="ns3:TaxCatchAll" minOccurs="0"/>
                <xsd:element ref="ns2:h91f5f5c8ce94f5ebd3ee7c0d8a6ec47" minOccurs="0"/>
                <xsd:element ref="ns3:TaxKeywordTaxHTField" minOccurs="0"/>
                <xsd:element ref="ns2:FKPublishDate" minOccurs="0"/>
                <xsd:element ref="ns2:FKLangu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095ad-9298-46b1-abb4-88acdd8ab572" elementFormDefault="qualified">
    <xsd:import namespace="http://schemas.microsoft.com/office/2006/documentManagement/types"/>
    <xsd:import namespace="http://schemas.microsoft.com/office/infopath/2007/PartnerControls"/>
    <xsd:element name="p37d2282c7114a85bbb1d37773b53136" ma:index="9" nillable="true" ma:taxonomy="true" ma:internalName="p37d2282c7114a85bbb1d37773b53136" ma:taxonomyFieldName="FKDocType" ma:displayName="Asiakirjatyyppi" ma:readOnly="false" ma:default="" ma:fieldId="{937d2282-c711-4a85-bbb1-d37773b53136}" ma:taxonomyMulti="true" ma:sspId="d92eb3bd-95d3-4ebe-8301-9f6701864dbf" ma:termSetId="f0126561-3e6b-4118-8629-5272a7a08fe1" ma:anchorId="00000000-0000-0000-0000-000000000000" ma:open="true" ma:isKeyword="false">
      <xsd:complexType>
        <xsd:sequence>
          <xsd:element ref="pc:Terms" minOccurs="0" maxOccurs="1"/>
        </xsd:sequence>
      </xsd:complexType>
    </xsd:element>
    <xsd:element name="h91f5f5c8ce94f5ebd3ee7c0d8a6ec47" ma:index="12" nillable="true" ma:taxonomy="true" ma:internalName="h91f5f5c8ce94f5ebd3ee7c0d8a6ec47" ma:taxonomyFieldName="FKTopic" ma:displayName="Aiheluokittelu" ma:readOnly="false" ma:default="" ma:fieldId="{191f5f5c-8ce9-4f5e-bd3e-e7c0d8a6ec47}" ma:taxonomyMulti="true" ma:sspId="d92eb3bd-95d3-4ebe-8301-9f6701864dbf" ma:termSetId="78f64962-903a-4089-a952-f0c4852607b2" ma:anchorId="00000000-0000-0000-0000-000000000000" ma:open="false" ma:isKeyword="false">
      <xsd:complexType>
        <xsd:sequence>
          <xsd:element ref="pc:Terms" minOccurs="0" maxOccurs="1"/>
        </xsd:sequence>
      </xsd:complexType>
    </xsd:element>
    <xsd:element name="FKPublishDate" ma:index="15" nillable="true" ma:displayName="Julkaisupäivä" ma:default="[today]" ma:format="DateOnly" ma:internalName="FKPublishDate">
      <xsd:simpleType>
        <xsd:restriction base="dms:DateTime"/>
      </xsd:simpleType>
    </xsd:element>
    <xsd:element name="FKLanguage" ma:index="16" nillable="true" ma:displayName="Kieli" ma:default="Suomi" ma:format="Dropdown" ma:internalName="FKLanguage">
      <xsd:simpleType>
        <xsd:restriction base="dms:Choice">
          <xsd:enumeration value="Suomi"/>
          <xsd:enumeration value="Englanti"/>
          <xsd:enumeration value="Ruotsi"/>
          <xsd:enumeration value="Muu"/>
        </xsd:restriction>
      </xsd:simpleType>
    </xsd:element>
  </xsd:schema>
  <xsd:schema xmlns:xsd="http://www.w3.org/2001/XMLSchema" xmlns:xs="http://www.w3.org/2001/XMLSchema" xmlns:dms="http://schemas.microsoft.com/office/2006/documentManagement/types" xmlns:pc="http://schemas.microsoft.com/office/infopath/2007/PartnerControls" targetNamespace="3f7baa18-e8c3-4a96-b5df-b125792204c2"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20aaa1b-80d6-4c91-97e9-f720dfbeb0a9}" ma:internalName="TaxCatchAll" ma:showField="CatchAllData" ma:web="3f7baa18-e8c3-4a96-b5df-b125792204c2">
      <xsd:complexType>
        <xsd:complexContent>
          <xsd:extension base="dms:MultiChoiceLookup">
            <xsd:sequence>
              <xsd:element name="Value" type="dms:Lookup" maxOccurs="unbounded" minOccurs="0" nillable="true"/>
            </xsd:sequence>
          </xsd:extension>
        </xsd:complexContent>
      </xsd:complexType>
    </xsd:element>
    <xsd:element name="TaxKeywordTaxHTField" ma:index="14" nillable="true" ma:taxonomy="true" ma:internalName="TaxKeywordTaxHTField" ma:taxonomyFieldName="TaxKeyword" ma:displayName="Asiasanat" ma:readOnly="false" ma:fieldId="{23f27201-bee3-471e-b2e7-b64fd8b7ca38}" ma:taxonomyMulti="true" ma:sspId="d92eb3bd-95d3-4ebe-8301-9f6701864dbf"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FKLanguage xmlns="879095ad-9298-46b1-abb4-88acdd8ab572">Suomi</FKLanguage>
    <TaxKeywordTaxHTField xmlns="3f7baa18-e8c3-4a96-b5df-b125792204c2">
      <Terms xmlns="http://schemas.microsoft.com/office/infopath/2007/PartnerControls"/>
    </TaxKeywordTaxHTField>
    <FKPublishDate xmlns="879095ad-9298-46b1-abb4-88acdd8ab572">2016-02-02T22:00:00+00:00</FKPublishDate>
    <TaxCatchAll xmlns="3f7baa18-e8c3-4a96-b5df-b125792204c2">
      <Value>71</Value>
      <Value>78</Value>
    </TaxCatchAll>
    <h91f5f5c8ce94f5ebd3ee7c0d8a6ec47 xmlns="879095ad-9298-46b1-abb4-88acdd8ab572">
      <Terms xmlns="http://schemas.microsoft.com/office/infopath/2007/PartnerControls">
        <TermInfo xmlns="http://schemas.microsoft.com/office/infopath/2007/PartnerControls">
          <TermName xmlns="http://schemas.microsoft.com/office/infopath/2007/PartnerControls">sijoitusrahasto</TermName>
          <TermId xmlns="http://schemas.microsoft.com/office/infopath/2007/PartnerControls">f2d7de7d-26ad-437e-9ab1-b7c4192405fb</TermId>
        </TermInfo>
      </Terms>
    </h91f5f5c8ce94f5ebd3ee7c0d8a6ec47>
    <p37d2282c7114a85bbb1d37773b53136 xmlns="879095ad-9298-46b1-abb4-88acdd8ab572">
      <Terms xmlns="http://schemas.microsoft.com/office/infopath/2007/PartnerControls">
        <TermInfo xmlns="http://schemas.microsoft.com/office/infopath/2007/PartnerControls">
          <TermName xmlns="http://schemas.microsoft.com/office/infopath/2007/PartnerControls">diaesitys</TermName>
          <TermId xmlns="http://schemas.microsoft.com/office/infopath/2007/PartnerControls">fc209ee7-fe67-4bc6-a4f4-93f5714eb903</TermId>
        </TermInfo>
      </Terms>
    </p37d2282c7114a85bbb1d37773b53136>
  </documentManagement>
</p:properties>
</file>

<file path=customXml/itemProps1.xml><?xml version="1.0" encoding="utf-8"?>
<ds:datastoreItem xmlns:ds="http://schemas.openxmlformats.org/officeDocument/2006/customXml" ds:itemID="{24234028-7CB0-4BD0-92F1-A5B7E608CA6B}"/>
</file>

<file path=customXml/itemProps2.xml><?xml version="1.0" encoding="utf-8"?>
<ds:datastoreItem xmlns:ds="http://schemas.openxmlformats.org/officeDocument/2006/customXml" ds:itemID="{1386AFFA-C487-4B8F-AA8F-A7ACF77ABA3F}"/>
</file>

<file path=customXml/itemProps3.xml><?xml version="1.0" encoding="utf-8"?>
<ds:datastoreItem xmlns:ds="http://schemas.openxmlformats.org/officeDocument/2006/customXml" ds:itemID="{3E518D5A-4610-4DD6-9151-1F71296B5775}"/>
</file>

<file path=customXml/itemProps4.xml><?xml version="1.0" encoding="utf-8"?>
<ds:datastoreItem xmlns:ds="http://schemas.openxmlformats.org/officeDocument/2006/customXml" ds:itemID="{925AF605-5326-4B39-906C-A2D89F2E9006}"/>
</file>

<file path=docProps/app.xml><?xml version="1.0" encoding="utf-8"?>
<Properties xmlns="http://schemas.openxmlformats.org/officeDocument/2006/extended-properties" xmlns:vt="http://schemas.openxmlformats.org/officeDocument/2006/docPropsVTypes">
  <TotalTime>7254</TotalTime>
  <Words>2409</Words>
  <Application>Microsoft Office PowerPoint</Application>
  <PresentationFormat>A4-paperi (210 x 297 mm)</PresentationFormat>
  <Paragraphs>383</Paragraphs>
  <Slides>39</Slides>
  <Notes>1</Notes>
  <HiddenSlides>0</HiddenSlides>
  <MMClips>0</MMClips>
  <ScaleCrop>false</ScaleCrop>
  <HeadingPairs>
    <vt:vector size="4" baseType="variant">
      <vt:variant>
        <vt:lpstr>Teema</vt:lpstr>
      </vt:variant>
      <vt:variant>
        <vt:i4>1</vt:i4>
      </vt:variant>
      <vt:variant>
        <vt:lpstr>Dian otsikot</vt:lpstr>
      </vt:variant>
      <vt:variant>
        <vt:i4>39</vt:i4>
      </vt:variant>
    </vt:vector>
  </HeadingPairs>
  <TitlesOfParts>
    <vt:vector size="40" baseType="lpstr">
      <vt:lpstr>Office-teema</vt:lpstr>
      <vt:lpstr>Sijoitusrahastotutkimus 2015</vt:lpstr>
      <vt:lpstr>Tutkimuksen toteutus</vt:lpstr>
      <vt:lpstr>Tiivistelmä</vt:lpstr>
      <vt:lpstr>Sijoitusrahastojen omistaminen</vt:lpstr>
      <vt:lpstr>Sijoitusrahastojen omistaminen  Onko sinulla itselläsi tällä hetkellä säästettynä tai sijoitettuna varoja johonkin sijoitusrahastoon tai joihinkin sijoitusrahastoihin? Tässä tarkoitetaan vain suoria sijoitusrahastosijoituksia, EI esimerkiksi erilaisten henki- tai eläkevakuutusten tai säästö tai sijoitusvakuutusten kautta sijoitusrahastoihin sijoittamista.  N=2000 </vt:lpstr>
      <vt:lpstr>Profiili Onko sinulla itselläsi tällä hetkellä säästettynä tai sijoitettuna varoja johonkin sijoitusrahastoon tai joihinkin sijoitusrahastoihin? Tässä tarkoitetaan vain suoria sijoitusrahastosijoituksia, EI esimerkiksi erilaisten henki- tai eläkevakuutusten tai säästö tai sijoitusvakuutusten kautta sijoitusrahastoihin sijoittamista.  </vt:lpstr>
      <vt:lpstr>PowerPoint-esitys</vt:lpstr>
      <vt:lpstr>Säästämisen säännöllisyys</vt:lpstr>
      <vt:lpstr>Säästämisen säännöllisyys Oletko säännöllinen rahastosäästäjä (rahastosijoitukset) vai teetkö pääsääntöisesti kertasijoituksia? On sijoitusrahastoja, n=621 </vt:lpstr>
      <vt:lpstr>Muut säästöt ja sijoitukset (1/2) </vt:lpstr>
      <vt:lpstr>Muut säästöt ja sijoitukset (2/2) </vt:lpstr>
      <vt:lpstr>Muut säästöt ja sijoitukset Missä muissa seuraavissa kohteissa sinulla on säästöjä tai sijoituksia? On sijoitusrahastoja, n=621</vt:lpstr>
      <vt:lpstr>Muut säästöt ja sijoitukset Vertailu 2010 tutkimukseen Missä muissa seuraavissa kohteissa sinulla on säästöjä tai sijoituksia?  On sijoitusrahastoja</vt:lpstr>
      <vt:lpstr>Sijoitusrahastotyypit</vt:lpstr>
      <vt:lpstr>Sijoitusrahastotyypit Millaisia sijoitusrahastoja omistat?  On sijoitusrahastoja, n=621 </vt:lpstr>
      <vt:lpstr>Sijoitusrahastotyypit Vertailu 2010 tutkimukseen Millaisia sijoitusrahastoja omistat?  On sijoitusrahastoja </vt:lpstr>
      <vt:lpstr>Säästämis- ja sijoitusaikeet rahastoihin</vt:lpstr>
      <vt:lpstr>Säästämis- ja sijoitusaikeet rahastoihin  Aiotko seuraavan 12 kuukauden aikana sijoittaa sijoitusrahastoihin? </vt:lpstr>
      <vt:lpstr>Sijoitusrahastojen määrä</vt:lpstr>
      <vt:lpstr>Sijoitusrahastojen määrä Kuinka moneen eri sijoitusrahastoon olet sijoittanut. Tässä tarkoitetaan nimenomaan vain suoria sijoitusrahastosijoituksia, EI esimerkiksi erilaisten henki- tai eläkevakuutusten tai säästö- ja sijoitusvakuutusten  kautta sijoitusrahastoihin sijoittamista. Omistaa ko. rahastoja</vt:lpstr>
      <vt:lpstr>Syyt rahastosäästämiseen</vt:lpstr>
      <vt:lpstr>Syyt rahastosäästämiseen Mikä tai mitkä seuraavista tekijöistä ovat olleet syynä siihen, että olet säästänyt tai sijoittanut varojasi sijoitusrahastoihin?  On sijoitusrahastoja, n=621</vt:lpstr>
      <vt:lpstr>Syyt rahastosäästämiseen Mikä tai mitkä seuraavista tekijöistä ovat olleet syynä siihen, että olet säästänyt tai sijoittanut varojasi sijoitusrahastoihin?  On sijoitusrahastoja</vt:lpstr>
      <vt:lpstr>Perusteet sijoitusrahaston valintaan</vt:lpstr>
      <vt:lpstr>Perusteet sijoitusrahaston valintaan Millä perusteella olet tehnyt sijoitusrahastovalintasi?   On sijoitusrahastoja, n=621</vt:lpstr>
      <vt:lpstr>Perusteet sijoitusrahaston valintaan Vertailu 2010 tutkimukseen Millä perusteella olet tehnyt sijoitusrahastovalintasi?   On sijoitusrahastoja</vt:lpstr>
      <vt:lpstr>Tiedonsaanti rahastoista ja tietolähteet (1/2)</vt:lpstr>
      <vt:lpstr>Tiedonsaanti rahastoista ja tietolähteet (2/2)</vt:lpstr>
      <vt:lpstr>Tiedonsaanti rahastoista ja tietolähteet Mistä hankit tai saat tietoja rahastoista tai niiden arvojen kehityksestä? </vt:lpstr>
      <vt:lpstr>Tiedonsaanti rahastoista Mistä hankit tai saat tietoja rahastoista tai niiden arvojen kehityksestä?  On sijoitusrahastoja </vt:lpstr>
      <vt:lpstr>Tyytyväisyys rahastosijoituksen tuottoon</vt:lpstr>
      <vt:lpstr>Tyytyväisyys rahastosijoituksen tuottoon Miten tyytyväinen olet rahastosijoitukseesi  TUOTTOON verrattuna muihin sijoitusvaihtoehtoihin, onko sijoitusrahaston TUOTTO  mielestäsi parempi, yhtä hyvä vai huonompi kuin muiden esitettyjen sijoitusvaihtoehtojen tuotto  On sijoitusrahastoja, n=621 </vt:lpstr>
      <vt:lpstr>Tyytyväisyys rahastosijoituksen pääoman tai arvon säilymiseen</vt:lpstr>
      <vt:lpstr>Tyytyväisyys pääoman tai arvon säilymiseen Entä miten tyytyväinen olet rahastosijoituksesi  PÄÄOMAN TAI ARVON SÄILYMISEEN verrattuna muihin sijoitusvaihtoehtoihin, onko sijoitusrahaston PÄÄOMAN TAI ARVON SÄILYMINEN  mielestäsi parempi, yhtä hyvä vai huonompi kuin muiden esitettyjen sijoitusvaihtoehtojen PÄÄOMAN TAI ARVON SÄILYMINEN  On sijoitusrahastoja, n=621 </vt:lpstr>
      <vt:lpstr>Tyytyväisyys rahastojen sijoitustoiminnasta saatuihin tietoihin </vt:lpstr>
      <vt:lpstr>Tyytyväisyys rahastojen sijoitustoiminnasta saatuihin tietoihin Miten tyytyväinen olet saamiisi tietoihin rahastojesi sijoitustoiminnasta? On sijoitusrahastoja, n=621  </vt:lpstr>
      <vt:lpstr>Tiedon taso rahastosäästämiseen liittyvistä asioista</vt:lpstr>
      <vt:lpstr>Tiedon taso rahastosäästämiseen liittyvistä asioista  Mitä erilaisia kuluja tai palkkioita sijoitusrahastoyhtiöt perivät?                  Onko rahastoyhtiön perimä hallinnointipalkkio On sijoitusrahastoja, n=621                   mukana sijoitusrahaston tuotossa? </vt:lpstr>
      <vt:lpstr>Tiedon taso rahastosäästämiseen liittyvistä asioista Vertailu 2010 tutkimukseen Mitä erilaisia kuluja tai palkkioita sijoitusrahastoyhtiöt perivät?   On sijoitusrahastoja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Sijoitusrahastotutkimus 2015 diaesitys</dc:title>
  <dc:creator>Pirkko Korpinen</dc:creator>
  <cp:lastModifiedBy>Mannismäki Maija-Reetta</cp:lastModifiedBy>
  <cp:revision>1008</cp:revision>
  <cp:lastPrinted>2015-12-07T11:57:09Z</cp:lastPrinted>
  <dcterms:created xsi:type="dcterms:W3CDTF">2011-10-31T05:07:30Z</dcterms:created>
  <dcterms:modified xsi:type="dcterms:W3CDTF">2016-04-26T13:01:39Z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0x0101006E106A4F9CAD6E4D891E4C99C177D26F</vt:lpwstr>
  </property>
  <property fmtid="{D5CDD505-2E9C-101B-9397-08002B2CF9AE}" pid="3" name="Tags">
    <vt:lpwstr/>
  </property>
  <property fmtid="{D5CDD505-2E9C-101B-9397-08002B2CF9AE}" pid="4" name="_dlc_DocIdItemGuid">
    <vt:lpwstr>1a644a43-9a5e-4c40-b55d-dc41e7d3fab9</vt:lpwstr>
  </property>
  <property fmtid="{D5CDD505-2E9C-101B-9397-08002B2CF9AE}" pid="5" name="C_x0020_Organisaatiot">
    <vt:lpwstr>21;#Finanssialan Keskusliitto|a986a8ab-0b81-4c11-8cfa-b7b758f01c9a</vt:lpwstr>
  </property>
  <property fmtid="{D5CDD505-2E9C-101B-9397-08002B2CF9AE}" pid="6" name="FKDocumentState">
    <vt:lpwstr>27;#Valmis|40aa8d17-dadd-4ab0-93da-3124749a5963</vt:lpwstr>
  </property>
  <property fmtid="{D5CDD505-2E9C-101B-9397-08002B2CF9AE}" pid="7" name="FKDocumentPublicity">
    <vt:lpwstr>28;#Julkinen|0806a4a5-db6a-4fa4-8ed3-7457b5b4e8de</vt:lpwstr>
  </property>
  <property fmtid="{D5CDD505-2E9C-101B-9397-08002B2CF9AE}" pid="8" name="TaxKeyword">
    <vt:lpwstr/>
  </property>
  <property fmtid="{D5CDD505-2E9C-101B-9397-08002B2CF9AE}" pid="9" name="C Organisaatiot">
    <vt:lpwstr>21;#Finanssialan Keskusliitto|a986a8ab-0b81-4c11-8cfa-b7b758f01c9a</vt:lpwstr>
  </property>
  <property fmtid="{D5CDD505-2E9C-101B-9397-08002B2CF9AE}" pid="10" name="FKTopic">
    <vt:lpwstr>71;#sijoitusrahasto|f2d7de7d-26ad-437e-9ab1-b7c4192405fb</vt:lpwstr>
  </property>
  <property fmtid="{D5CDD505-2E9C-101B-9397-08002B2CF9AE}" pid="11" name="FKDocType">
    <vt:lpwstr>78;#diaesitys|fc209ee7-fe67-4bc6-a4f4-93f5714eb903</vt:lpwstr>
  </property>
  <property fmtid="{D5CDD505-2E9C-101B-9397-08002B2CF9AE}" pid="12" name="Order">
    <vt:r8>26600</vt:r8>
  </property>
  <property fmtid="{D5CDD505-2E9C-101B-9397-08002B2CF9AE}" pid="13" name="_CopySource">
    <vt:lpwstr>http://majakka/tietopankki/materiaalit/FK-diaesitys-Sijoitusrahastotutkimus-2015.pptx</vt:lpwstr>
  </property>
  <property fmtid="{D5CDD505-2E9C-101B-9397-08002B2CF9AE}" pid="14" name="xd_ProgID">
    <vt:lpwstr/>
  </property>
  <property fmtid="{D5CDD505-2E9C-101B-9397-08002B2CF9AE}" pid="15" name="_SharedFileIndex">
    <vt:lpwstr/>
  </property>
  <property fmtid="{D5CDD505-2E9C-101B-9397-08002B2CF9AE}" pid="16" name="_SourceUrl">
    <vt:lpwstr/>
  </property>
  <property fmtid="{D5CDD505-2E9C-101B-9397-08002B2CF9AE}" pid="17" name="TemplateUrl">
    <vt:lpwstr/>
  </property>
</Properties>
</file>