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8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03" r:id="rId2"/>
    <p:sldMasterId id="2147483805" r:id="rId3"/>
    <p:sldMasterId id="2147483807" r:id="rId4"/>
    <p:sldMasterId id="2147483809" r:id="rId5"/>
    <p:sldMasterId id="2147483811" r:id="rId6"/>
    <p:sldMasterId id="2147483813" r:id="rId7"/>
    <p:sldMasterId id="2147483815" r:id="rId8"/>
    <p:sldMasterId id="2147483817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58" r:id="rId11"/>
    <p:sldId id="257" r:id="rId12"/>
    <p:sldId id="260" r:id="rId13"/>
    <p:sldId id="259" r:id="rId14"/>
    <p:sldId id="261" r:id="rId15"/>
    <p:sldId id="262" r:id="rId16"/>
    <p:sldId id="264" r:id="rId17"/>
    <p:sldId id="263" r:id="rId18"/>
    <p:sldId id="265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-312" y="-108"/>
      </p:cViewPr>
      <p:guideLst>
        <p:guide orient="horz" pos="2160"/>
        <p:guide pos="594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Vahinkovakuutus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3278</c:v>
                </c:pt>
                <c:pt idx="1">
                  <c:v>3265</c:v>
                </c:pt>
                <c:pt idx="2">
                  <c:v>3386</c:v>
                </c:pt>
                <c:pt idx="3">
                  <c:v>3456</c:v>
                </c:pt>
                <c:pt idx="4">
                  <c:v>3640</c:v>
                </c:pt>
                <c:pt idx="5">
                  <c:v>3859</c:v>
                </c:pt>
                <c:pt idx="6">
                  <c:v>4056</c:v>
                </c:pt>
                <c:pt idx="7">
                  <c:v>4288</c:v>
                </c:pt>
                <c:pt idx="8">
                  <c:v>4540</c:v>
                </c:pt>
                <c:pt idx="9">
                  <c:v>4494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Henkivakuutus 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3062</c:v>
                </c:pt>
                <c:pt idx="1">
                  <c:v>2804</c:v>
                </c:pt>
                <c:pt idx="2">
                  <c:v>2624</c:v>
                </c:pt>
                <c:pt idx="3">
                  <c:v>3067</c:v>
                </c:pt>
                <c:pt idx="4">
                  <c:v>4791</c:v>
                </c:pt>
                <c:pt idx="5">
                  <c:v>3258</c:v>
                </c:pt>
                <c:pt idx="6">
                  <c:v>3856</c:v>
                </c:pt>
                <c:pt idx="7">
                  <c:v>5389</c:v>
                </c:pt>
                <c:pt idx="8">
                  <c:v>5952</c:v>
                </c:pt>
                <c:pt idx="9">
                  <c:v>6285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Työeläkevakuutus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8749</c:v>
                </c:pt>
                <c:pt idx="1">
                  <c:v>9119</c:v>
                </c:pt>
                <c:pt idx="2">
                  <c:v>10118</c:v>
                </c:pt>
                <c:pt idx="3">
                  <c:v>10006</c:v>
                </c:pt>
                <c:pt idx="4">
                  <c:v>10653</c:v>
                </c:pt>
                <c:pt idx="5">
                  <c:v>11462</c:v>
                </c:pt>
                <c:pt idx="6">
                  <c:v>12304</c:v>
                </c:pt>
                <c:pt idx="7">
                  <c:v>12424</c:v>
                </c:pt>
                <c:pt idx="8">
                  <c:v>12722</c:v>
                </c:pt>
                <c:pt idx="9">
                  <c:v>13215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704768"/>
        <c:axId val="136706304"/>
      </c:barChart>
      <c:catAx>
        <c:axId val="13670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706304"/>
        <c:crosses val="autoZero"/>
        <c:auto val="1"/>
        <c:lblAlgn val="ctr"/>
        <c:lblOffset val="100"/>
        <c:noMultiLvlLbl val="0"/>
      </c:catAx>
      <c:valAx>
        <c:axId val="136706304"/>
        <c:scaling>
          <c:orientation val="minMax"/>
          <c:max val="2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Mrd. 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704768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Vahinkovakuutusyhtiöt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2143</c:v>
                </c:pt>
                <c:pt idx="1">
                  <c:v>2122</c:v>
                </c:pt>
                <c:pt idx="2">
                  <c:v>2244</c:v>
                </c:pt>
                <c:pt idx="3">
                  <c:v>2229</c:v>
                </c:pt>
                <c:pt idx="4">
                  <c:v>2430</c:v>
                </c:pt>
                <c:pt idx="5">
                  <c:v>2555</c:v>
                </c:pt>
                <c:pt idx="6">
                  <c:v>2719</c:v>
                </c:pt>
                <c:pt idx="7">
                  <c:v>2854</c:v>
                </c:pt>
                <c:pt idx="8">
                  <c:v>2938</c:v>
                </c:pt>
                <c:pt idx="9">
                  <c:v>2870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Henkivakuutusyhtiöt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2877</c:v>
                </c:pt>
                <c:pt idx="1">
                  <c:v>3011</c:v>
                </c:pt>
                <c:pt idx="2">
                  <c:v>3493</c:v>
                </c:pt>
                <c:pt idx="3">
                  <c:v>2855</c:v>
                </c:pt>
                <c:pt idx="4">
                  <c:v>3919</c:v>
                </c:pt>
                <c:pt idx="5">
                  <c:v>3592</c:v>
                </c:pt>
                <c:pt idx="6">
                  <c:v>3915</c:v>
                </c:pt>
                <c:pt idx="7">
                  <c:v>3896</c:v>
                </c:pt>
                <c:pt idx="8">
                  <c:v>3829</c:v>
                </c:pt>
                <c:pt idx="9">
                  <c:v>3986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Työeläkevakuutusyhtiöt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7412</c:v>
                </c:pt>
                <c:pt idx="1">
                  <c:v>7972</c:v>
                </c:pt>
                <c:pt idx="2">
                  <c:v>8772</c:v>
                </c:pt>
                <c:pt idx="3">
                  <c:v>9651</c:v>
                </c:pt>
                <c:pt idx="4">
                  <c:v>10412</c:v>
                </c:pt>
                <c:pt idx="5">
                  <c:v>11238</c:v>
                </c:pt>
                <c:pt idx="6">
                  <c:v>12016</c:v>
                </c:pt>
                <c:pt idx="7">
                  <c:v>12833</c:v>
                </c:pt>
                <c:pt idx="8">
                  <c:v>13446</c:v>
                </c:pt>
                <c:pt idx="9">
                  <c:v>13815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228224"/>
        <c:axId val="136234112"/>
      </c:barChart>
      <c:catAx>
        <c:axId val="13622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234112"/>
        <c:crosses val="autoZero"/>
        <c:auto val="1"/>
        <c:lblAlgn val="ctr"/>
        <c:lblOffset val="100"/>
        <c:noMultiLvlLbl val="0"/>
      </c:catAx>
      <c:valAx>
        <c:axId val="136234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Mrd. 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228224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Yhdistetty kulusuhde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Taul1!$B$2:$B$22</c:f>
              <c:numCache>
                <c:formatCode>0.0</c:formatCode>
                <c:ptCount val="21"/>
                <c:pt idx="0">
                  <c:v>110.08867801588211</c:v>
                </c:pt>
                <c:pt idx="1">
                  <c:v>108.71278291890727</c:v>
                </c:pt>
                <c:pt idx="2">
                  <c:v>111.32372703450379</c:v>
                </c:pt>
                <c:pt idx="3">
                  <c:v>112.57579053767068</c:v>
                </c:pt>
                <c:pt idx="4">
                  <c:v>106.7512584191295</c:v>
                </c:pt>
                <c:pt idx="5">
                  <c:v>110.44214845167716</c:v>
                </c:pt>
                <c:pt idx="6">
                  <c:v>109.45807510455523</c:v>
                </c:pt>
                <c:pt idx="7">
                  <c:v>110.38708444961432</c:v>
                </c:pt>
                <c:pt idx="8">
                  <c:v>111.23213866427933</c:v>
                </c:pt>
                <c:pt idx="9">
                  <c:v>113.98877035187994</c:v>
                </c:pt>
                <c:pt idx="10">
                  <c:v>101.96984855008411</c:v>
                </c:pt>
                <c:pt idx="11">
                  <c:v>101.6</c:v>
                </c:pt>
                <c:pt idx="12">
                  <c:v>98.4</c:v>
                </c:pt>
                <c:pt idx="13">
                  <c:v>99.7</c:v>
                </c:pt>
                <c:pt idx="14">
                  <c:v>97</c:v>
                </c:pt>
                <c:pt idx="15">
                  <c:v>102.1</c:v>
                </c:pt>
                <c:pt idx="16">
                  <c:v>107.2</c:v>
                </c:pt>
                <c:pt idx="17">
                  <c:v>99.2</c:v>
                </c:pt>
                <c:pt idx="18">
                  <c:v>95.6</c:v>
                </c:pt>
                <c:pt idx="19">
                  <c:v>96.9</c:v>
                </c:pt>
                <c:pt idx="20">
                  <c:v>96.2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Vahinkosuhde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Taul1!$C$2:$C$22</c:f>
              <c:numCache>
                <c:formatCode>0.0</c:formatCode>
                <c:ptCount val="21"/>
                <c:pt idx="0">
                  <c:v>90.780943990103822</c:v>
                </c:pt>
                <c:pt idx="1">
                  <c:v>89.01255831671817</c:v>
                </c:pt>
                <c:pt idx="2">
                  <c:v>90.476085773442307</c:v>
                </c:pt>
                <c:pt idx="3">
                  <c:v>92.392189486333649</c:v>
                </c:pt>
                <c:pt idx="4">
                  <c:v>86.394327401925452</c:v>
                </c:pt>
                <c:pt idx="5">
                  <c:v>88.611994002530238</c:v>
                </c:pt>
                <c:pt idx="6">
                  <c:v>85.822704096497716</c:v>
                </c:pt>
                <c:pt idx="7">
                  <c:v>88.187013887893002</c:v>
                </c:pt>
                <c:pt idx="8">
                  <c:v>87.35380249441414</c:v>
                </c:pt>
                <c:pt idx="9">
                  <c:v>92.449951957841776</c:v>
                </c:pt>
                <c:pt idx="10">
                  <c:v>81.366685741227741</c:v>
                </c:pt>
                <c:pt idx="11">
                  <c:v>81.900000000000006</c:v>
                </c:pt>
                <c:pt idx="12">
                  <c:v>78</c:v>
                </c:pt>
                <c:pt idx="13">
                  <c:v>78.8</c:v>
                </c:pt>
                <c:pt idx="14">
                  <c:v>75.900000000000006</c:v>
                </c:pt>
                <c:pt idx="15">
                  <c:v>81.2</c:v>
                </c:pt>
                <c:pt idx="16">
                  <c:v>86.2</c:v>
                </c:pt>
                <c:pt idx="17">
                  <c:v>78.3</c:v>
                </c:pt>
                <c:pt idx="18">
                  <c:v>74.7</c:v>
                </c:pt>
                <c:pt idx="19">
                  <c:v>77.099999999999994</c:v>
                </c:pt>
                <c:pt idx="20">
                  <c:v>76.2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Liikekulusuhde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Taul1!$D$2:$D$22</c:f>
              <c:numCache>
                <c:formatCode>0.0</c:formatCode>
                <c:ptCount val="21"/>
                <c:pt idx="0">
                  <c:v>19.307734025778291</c:v>
                </c:pt>
                <c:pt idx="1">
                  <c:v>19.700224602189088</c:v>
                </c:pt>
                <c:pt idx="2">
                  <c:v>20.847641261061479</c:v>
                </c:pt>
                <c:pt idx="3">
                  <c:v>20.183601051337039</c:v>
                </c:pt>
                <c:pt idx="4">
                  <c:v>20.356931017204055</c:v>
                </c:pt>
                <c:pt idx="5">
                  <c:v>21.83015444914691</c:v>
                </c:pt>
                <c:pt idx="6">
                  <c:v>23.635371008057518</c:v>
                </c:pt>
                <c:pt idx="7">
                  <c:v>22.200070561721322</c:v>
                </c:pt>
                <c:pt idx="8">
                  <c:v>23.878336169865189</c:v>
                </c:pt>
                <c:pt idx="9">
                  <c:v>21.538818394038152</c:v>
                </c:pt>
                <c:pt idx="10">
                  <c:v>20.603162808856368</c:v>
                </c:pt>
                <c:pt idx="11">
                  <c:v>19.7</c:v>
                </c:pt>
                <c:pt idx="12">
                  <c:v>20.399999999999999</c:v>
                </c:pt>
                <c:pt idx="13">
                  <c:v>20.9</c:v>
                </c:pt>
                <c:pt idx="14">
                  <c:v>21.1</c:v>
                </c:pt>
                <c:pt idx="15">
                  <c:v>20.9</c:v>
                </c:pt>
                <c:pt idx="16">
                  <c:v>21</c:v>
                </c:pt>
                <c:pt idx="17">
                  <c:v>20.8</c:v>
                </c:pt>
                <c:pt idx="18">
                  <c:v>20.9</c:v>
                </c:pt>
                <c:pt idx="19">
                  <c:v>19.8</c:v>
                </c:pt>
                <c:pt idx="2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00992"/>
        <c:axId val="87702528"/>
      </c:lineChart>
      <c:catAx>
        <c:axId val="8770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702528"/>
        <c:crosses val="autoZero"/>
        <c:auto val="1"/>
        <c:lblAlgn val="ctr"/>
        <c:lblOffset val="100"/>
        <c:noMultiLvlLbl val="0"/>
      </c:catAx>
      <c:valAx>
        <c:axId val="87702528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87700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Taul1!$A$2:$A$11</c:f>
              <c:strCache>
                <c:ptCount val="10"/>
                <c:pt idx="0">
                  <c:v>OP Ryhmä</c:v>
                </c:pt>
                <c:pt idx="1">
                  <c:v>LähiTapiola-ryhmä</c:v>
                </c:pt>
                <c:pt idx="2">
                  <c:v>If-konserni</c:v>
                </c:pt>
                <c:pt idx="3">
                  <c:v>Fennia</c:v>
                </c:pt>
                <c:pt idx="4">
                  <c:v>Turva</c:v>
                </c:pt>
                <c:pt idx="5">
                  <c:v>Pohjantähti</c:v>
                </c:pt>
                <c:pt idx="6">
                  <c:v>Folksam</c:v>
                </c:pt>
                <c:pt idx="7">
                  <c:v>Alandia</c:v>
                </c:pt>
                <c:pt idx="8">
                  <c:v>POP Vakuutus</c:v>
                </c:pt>
                <c:pt idx="9">
                  <c:v>Muut</c:v>
                </c:pt>
              </c:strCache>
            </c:strRef>
          </c:cat>
          <c:val>
            <c:numRef>
              <c:f>Taul1!$B$2:$B$11</c:f>
              <c:numCache>
                <c:formatCode>0.0\ %</c:formatCode>
                <c:ptCount val="10"/>
                <c:pt idx="0">
                  <c:v>0.31783419045167577</c:v>
                </c:pt>
                <c:pt idx="1">
                  <c:v>0.25448306362918277</c:v>
                </c:pt>
                <c:pt idx="2">
                  <c:v>0.23580619040903525</c:v>
                </c:pt>
                <c:pt idx="3">
                  <c:v>9.8873195485789725E-2</c:v>
                </c:pt>
                <c:pt idx="4">
                  <c:v>2.4760473189839639E-2</c:v>
                </c:pt>
                <c:pt idx="5">
                  <c:v>2.4242397409808557E-2</c:v>
                </c:pt>
                <c:pt idx="6">
                  <c:v>1.8722631837066357E-2</c:v>
                </c:pt>
                <c:pt idx="7">
                  <c:v>1.0290072766186766E-2</c:v>
                </c:pt>
                <c:pt idx="8">
                  <c:v>7.0126903516751875E-3</c:v>
                </c:pt>
                <c:pt idx="9">
                  <c:v>7.9750944697400458E-3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05600"/>
        <c:axId val="136642560"/>
      </c:barChart>
      <c:catAx>
        <c:axId val="136505600"/>
        <c:scaling>
          <c:orientation val="maxMin"/>
        </c:scaling>
        <c:delete val="0"/>
        <c:axPos val="l"/>
        <c:majorTickMark val="out"/>
        <c:minorTickMark val="none"/>
        <c:tickLblPos val="nextTo"/>
        <c:crossAx val="136642560"/>
        <c:crosses val="autoZero"/>
        <c:auto val="1"/>
        <c:lblAlgn val="ctr"/>
        <c:lblOffset val="100"/>
        <c:noMultiLvlLbl val="0"/>
      </c:catAx>
      <c:valAx>
        <c:axId val="136642560"/>
        <c:scaling>
          <c:orientation val="minMax"/>
        </c:scaling>
        <c:delete val="1"/>
        <c:axPos val="t"/>
        <c:majorGridlines/>
        <c:numFmt formatCode="0.0\ %" sourceLinked="1"/>
        <c:majorTickMark val="out"/>
        <c:minorTickMark val="none"/>
        <c:tickLblPos val="nextTo"/>
        <c:crossAx val="13650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Säästöhenkivakuutus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15.3</c:v>
                </c:pt>
                <c:pt idx="1">
                  <c:v>15.6</c:v>
                </c:pt>
                <c:pt idx="2">
                  <c:v>13.7</c:v>
                </c:pt>
                <c:pt idx="3">
                  <c:v>14.2</c:v>
                </c:pt>
                <c:pt idx="4">
                  <c:v>14.6</c:v>
                </c:pt>
                <c:pt idx="5">
                  <c:v>13.6</c:v>
                </c:pt>
                <c:pt idx="6">
                  <c:v>14.3</c:v>
                </c:pt>
                <c:pt idx="7">
                  <c:v>15.6</c:v>
                </c:pt>
                <c:pt idx="8">
                  <c:v>17.5</c:v>
                </c:pt>
                <c:pt idx="9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Yksilöllinen eläkevakuutus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8.5</c:v>
                </c:pt>
                <c:pt idx="1">
                  <c:v>9.3000000000000007</c:v>
                </c:pt>
                <c:pt idx="2">
                  <c:v>8.6999999999999993</c:v>
                </c:pt>
                <c:pt idx="3">
                  <c:v>10</c:v>
                </c:pt>
                <c:pt idx="4">
                  <c:v>10.9</c:v>
                </c:pt>
                <c:pt idx="5">
                  <c:v>10.5</c:v>
                </c:pt>
                <c:pt idx="6">
                  <c:v>11</c:v>
                </c:pt>
                <c:pt idx="7">
                  <c:v>11.5</c:v>
                </c:pt>
                <c:pt idx="8">
                  <c:v>12</c:v>
                </c:pt>
                <c:pt idx="9">
                  <c:v>12.2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Ryhmäeläkevakuutus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4.3</c:v>
                </c:pt>
                <c:pt idx="1">
                  <c:v>4.5</c:v>
                </c:pt>
                <c:pt idx="2">
                  <c:v>4.5999999999999996</c:v>
                </c:pt>
                <c:pt idx="3">
                  <c:v>4.8</c:v>
                </c:pt>
                <c:pt idx="4">
                  <c:v>5.5</c:v>
                </c:pt>
                <c:pt idx="5">
                  <c:v>5.6</c:v>
                </c:pt>
                <c:pt idx="6">
                  <c:v>5.7</c:v>
                </c:pt>
                <c:pt idx="7">
                  <c:v>5.7</c:v>
                </c:pt>
                <c:pt idx="8">
                  <c:v>5.7</c:v>
                </c:pt>
                <c:pt idx="9">
                  <c:v>5.8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Kapitalisaatiosopimukset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0.7</c:v>
                </c:pt>
                <c:pt idx="3">
                  <c:v>1.3</c:v>
                </c:pt>
                <c:pt idx="4">
                  <c:v>2.2000000000000002</c:v>
                </c:pt>
                <c:pt idx="5">
                  <c:v>2.5</c:v>
                </c:pt>
                <c:pt idx="6">
                  <c:v>3.6</c:v>
                </c:pt>
                <c:pt idx="7">
                  <c:v>5.5</c:v>
                </c:pt>
                <c:pt idx="8">
                  <c:v>7.7</c:v>
                </c:pt>
                <c:pt idx="9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04928"/>
        <c:axId val="127806464"/>
      </c:barChart>
      <c:catAx>
        <c:axId val="12780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7806464"/>
        <c:crosses val="autoZero"/>
        <c:auto val="1"/>
        <c:lblAlgn val="ctr"/>
        <c:lblOffset val="100"/>
        <c:noMultiLvlLbl val="0"/>
      </c:catAx>
      <c:valAx>
        <c:axId val="127806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Mrd.</a:t>
                </a:r>
                <a:r>
                  <a:rPr lang="fi-FI" baseline="0" dirty="0" smtClean="0"/>
                  <a:t> 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804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27113154196103E-2"/>
          <c:y val="4.2830837468218322E-2"/>
          <c:w val="0.61467434963864187"/>
          <c:h val="0.850559245528163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Oma pääoma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294</c:v>
                </c:pt>
                <c:pt idx="1">
                  <c:v>308</c:v>
                </c:pt>
                <c:pt idx="2">
                  <c:v>323</c:v>
                </c:pt>
                <c:pt idx="3">
                  <c:v>332</c:v>
                </c:pt>
                <c:pt idx="4">
                  <c:v>344</c:v>
                </c:pt>
                <c:pt idx="5">
                  <c:v>333</c:v>
                </c:pt>
                <c:pt idx="6">
                  <c:v>345</c:v>
                </c:pt>
                <c:pt idx="7">
                  <c:v>357</c:v>
                </c:pt>
                <c:pt idx="8">
                  <c:v>372</c:v>
                </c:pt>
                <c:pt idx="9">
                  <c:v>387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Osittamaton lisävakuutusvastuu 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8891</c:v>
                </c:pt>
                <c:pt idx="1">
                  <c:v>9525</c:v>
                </c:pt>
                <c:pt idx="2">
                  <c:v>3389</c:v>
                </c:pt>
                <c:pt idx="3">
                  <c:v>5135</c:v>
                </c:pt>
                <c:pt idx="4">
                  <c:v>5058</c:v>
                </c:pt>
                <c:pt idx="5">
                  <c:v>2957</c:v>
                </c:pt>
                <c:pt idx="6">
                  <c:v>2674</c:v>
                </c:pt>
                <c:pt idx="7">
                  <c:v>2715</c:v>
                </c:pt>
                <c:pt idx="8">
                  <c:v>2266</c:v>
                </c:pt>
                <c:pt idx="9">
                  <c:v>995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Tasoitusmäärä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7">
                  <c:v>2910</c:v>
                </c:pt>
                <c:pt idx="8">
                  <c:v>3035</c:v>
                </c:pt>
                <c:pt idx="9">
                  <c:v>3032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Arvostuserot ja muut erät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7918</c:v>
                </c:pt>
                <c:pt idx="1">
                  <c:v>7830</c:v>
                </c:pt>
                <c:pt idx="2">
                  <c:v>5246</c:v>
                </c:pt>
                <c:pt idx="3">
                  <c:v>9215</c:v>
                </c:pt>
                <c:pt idx="4">
                  <c:v>14015</c:v>
                </c:pt>
                <c:pt idx="5">
                  <c:v>11816</c:v>
                </c:pt>
                <c:pt idx="6">
                  <c:v>15545</c:v>
                </c:pt>
                <c:pt idx="7">
                  <c:v>15457</c:v>
                </c:pt>
                <c:pt idx="8">
                  <c:v>18112</c:v>
                </c:pt>
                <c:pt idx="9">
                  <c:v>19272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962432"/>
        <c:axId val="74963968"/>
      </c:barChart>
      <c:catAx>
        <c:axId val="749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963968"/>
        <c:crosses val="autoZero"/>
        <c:auto val="1"/>
        <c:lblAlgn val="ctr"/>
        <c:lblOffset val="100"/>
        <c:noMultiLvlLbl val="0"/>
      </c:catAx>
      <c:valAx>
        <c:axId val="74963968"/>
        <c:scaling>
          <c:orientation val="minMax"/>
          <c:max val="3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Mrd. 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962432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2707144165118898"/>
          <c:y val="0.25869759523302832"/>
          <c:w val="0.21735622370670901"/>
          <c:h val="0.567953315935081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Osakkeet ja osuudet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45.1</c:v>
                </c:pt>
                <c:pt idx="1">
                  <c:v>52</c:v>
                </c:pt>
                <c:pt idx="2">
                  <c:v>31.9</c:v>
                </c:pt>
                <c:pt idx="3">
                  <c:v>45.2</c:v>
                </c:pt>
                <c:pt idx="4">
                  <c:v>59.3</c:v>
                </c:pt>
                <c:pt idx="5">
                  <c:v>51.2</c:v>
                </c:pt>
                <c:pt idx="6">
                  <c:v>57</c:v>
                </c:pt>
                <c:pt idx="7">
                  <c:v>64.5</c:v>
                </c:pt>
                <c:pt idx="8">
                  <c:v>70.2</c:v>
                </c:pt>
                <c:pt idx="9">
                  <c:v>74.8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Rahoitusmarkkinavälineet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48.7</c:v>
                </c:pt>
                <c:pt idx="1">
                  <c:v>45.2</c:v>
                </c:pt>
                <c:pt idx="2">
                  <c:v>48.3</c:v>
                </c:pt>
                <c:pt idx="3">
                  <c:v>47.9</c:v>
                </c:pt>
                <c:pt idx="4">
                  <c:v>42.5</c:v>
                </c:pt>
                <c:pt idx="5">
                  <c:v>46.7</c:v>
                </c:pt>
                <c:pt idx="6">
                  <c:v>47.3</c:v>
                </c:pt>
                <c:pt idx="7">
                  <c:v>48.6</c:v>
                </c:pt>
                <c:pt idx="8">
                  <c:v>48.6</c:v>
                </c:pt>
                <c:pt idx="9">
                  <c:v>48.1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Kiinteistösijoitukset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9.6999999999999993</c:v>
                </c:pt>
                <c:pt idx="1">
                  <c:v>10.1</c:v>
                </c:pt>
                <c:pt idx="2">
                  <c:v>10.4</c:v>
                </c:pt>
                <c:pt idx="3">
                  <c:v>11.3</c:v>
                </c:pt>
                <c:pt idx="4">
                  <c:v>12.1</c:v>
                </c:pt>
                <c:pt idx="5">
                  <c:v>12.3</c:v>
                </c:pt>
                <c:pt idx="6">
                  <c:v>12.8</c:v>
                </c:pt>
                <c:pt idx="7">
                  <c:v>12.8</c:v>
                </c:pt>
                <c:pt idx="8">
                  <c:v>12.4</c:v>
                </c:pt>
                <c:pt idx="9">
                  <c:v>12.1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Lainat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3</c:v>
                </c:pt>
                <c:pt idx="1">
                  <c:v>3.2</c:v>
                </c:pt>
                <c:pt idx="2">
                  <c:v>6.6</c:v>
                </c:pt>
                <c:pt idx="3">
                  <c:v>8.6999999999999993</c:v>
                </c:pt>
                <c:pt idx="4">
                  <c:v>8.6999999999999993</c:v>
                </c:pt>
                <c:pt idx="5">
                  <c:v>7.3</c:v>
                </c:pt>
                <c:pt idx="6">
                  <c:v>6.3</c:v>
                </c:pt>
                <c:pt idx="7">
                  <c:v>5.5</c:v>
                </c:pt>
                <c:pt idx="8">
                  <c:v>4.5999999999999996</c:v>
                </c:pt>
                <c:pt idx="9">
                  <c:v>4.5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Muut sijoitukset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1.3</c:v>
                </c:pt>
                <c:pt idx="1">
                  <c:v>1.3</c:v>
                </c:pt>
                <c:pt idx="2">
                  <c:v>0.9</c:v>
                </c:pt>
                <c:pt idx="3">
                  <c:v>0.6</c:v>
                </c:pt>
                <c:pt idx="4">
                  <c:v>1.1000000000000001</c:v>
                </c:pt>
                <c:pt idx="5">
                  <c:v>0.4</c:v>
                </c:pt>
                <c:pt idx="6">
                  <c:v>0.4</c:v>
                </c:pt>
                <c:pt idx="7">
                  <c:v>0.3</c:v>
                </c:pt>
                <c:pt idx="8">
                  <c:v>0.8</c:v>
                </c:pt>
                <c:pt idx="9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567616"/>
        <c:axId val="113569152"/>
      </c:lineChart>
      <c:catAx>
        <c:axId val="11356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569152"/>
        <c:crosses val="autoZero"/>
        <c:auto val="1"/>
        <c:lblAlgn val="ctr"/>
        <c:lblOffset val="100"/>
        <c:noMultiLvlLbl val="0"/>
      </c:catAx>
      <c:valAx>
        <c:axId val="113569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dirty="0" smtClean="0"/>
                  <a:t>Mrd. €</a:t>
                </a:r>
                <a:endParaRPr lang="fi-FI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567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Vahinkoyhtiöt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4.8</c:v>
                </c:pt>
                <c:pt idx="1">
                  <c:v>4.3</c:v>
                </c:pt>
                <c:pt idx="2">
                  <c:v>-3.2</c:v>
                </c:pt>
                <c:pt idx="3">
                  <c:v>8.8000000000000007</c:v>
                </c:pt>
                <c:pt idx="4">
                  <c:v>5.4</c:v>
                </c:pt>
                <c:pt idx="5">
                  <c:v>1.4</c:v>
                </c:pt>
                <c:pt idx="6">
                  <c:v>8.6999999999999993</c:v>
                </c:pt>
                <c:pt idx="7">
                  <c:v>4</c:v>
                </c:pt>
                <c:pt idx="8">
                  <c:v>4.8</c:v>
                </c:pt>
                <c:pt idx="9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Työeläkeyhtiöt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8.6</c:v>
                </c:pt>
                <c:pt idx="1">
                  <c:v>5.4</c:v>
                </c:pt>
                <c:pt idx="2">
                  <c:v>-15.2</c:v>
                </c:pt>
                <c:pt idx="3">
                  <c:v>13.9</c:v>
                </c:pt>
                <c:pt idx="4">
                  <c:v>10.6</c:v>
                </c:pt>
                <c:pt idx="5">
                  <c:v>-2.9</c:v>
                </c:pt>
                <c:pt idx="6">
                  <c:v>8.1999999999999993</c:v>
                </c:pt>
                <c:pt idx="7">
                  <c:v>8.3000000000000007</c:v>
                </c:pt>
                <c:pt idx="8">
                  <c:v>6.8</c:v>
                </c:pt>
                <c:pt idx="9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Henkiyhtiöt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6.6</c:v>
                </c:pt>
                <c:pt idx="1">
                  <c:v>4.3</c:v>
                </c:pt>
                <c:pt idx="2">
                  <c:v>-6.5</c:v>
                </c:pt>
                <c:pt idx="3">
                  <c:v>10</c:v>
                </c:pt>
                <c:pt idx="4">
                  <c:v>7.6</c:v>
                </c:pt>
                <c:pt idx="5">
                  <c:v>0.7</c:v>
                </c:pt>
                <c:pt idx="6">
                  <c:v>9.6999999999999993</c:v>
                </c:pt>
                <c:pt idx="7">
                  <c:v>4.2</c:v>
                </c:pt>
                <c:pt idx="8">
                  <c:v>7.5</c:v>
                </c:pt>
                <c:pt idx="9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94880"/>
        <c:axId val="74796416"/>
      </c:lineChart>
      <c:catAx>
        <c:axId val="747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796416"/>
        <c:crossesAt val="-20"/>
        <c:auto val="1"/>
        <c:lblAlgn val="ctr"/>
        <c:lblOffset val="100"/>
        <c:noMultiLvlLbl val="0"/>
      </c:catAx>
      <c:valAx>
        <c:axId val="7479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79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2.6.2016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2.6.2016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 bwMode="hidden">
          <a:xfrm>
            <a:off x="0" y="3837898"/>
            <a:ext cx="12192000" cy="856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1577363"/>
            <a:ext cx="12192000" cy="2153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5600" y="1609400"/>
            <a:ext cx="10836000" cy="2088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00" y="3862800"/>
            <a:ext cx="10836000" cy="8280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46" name="Kuv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36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792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512200"/>
            <a:ext cx="12178800" cy="1332000"/>
          </a:xfrm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606488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9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5349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242400" y="1472400"/>
            <a:ext cx="5349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62273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8739802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400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3477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43560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43560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7"/>
          </p:nvPr>
        </p:nvSpPr>
        <p:spPr>
          <a:xfrm>
            <a:off x="81072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7" name="Tekstin paikkamerkki 14"/>
          <p:cNvSpPr>
            <a:spLocks noGrp="1"/>
          </p:cNvSpPr>
          <p:nvPr>
            <p:ph type="body" sz="quarter" idx="18"/>
          </p:nvPr>
        </p:nvSpPr>
        <p:spPr>
          <a:xfrm>
            <a:off x="8107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5231472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Muokkaa tekstin </a:t>
            </a:r>
            <a:r>
              <a:rPr lang="fi-FI" dirty="0" err="1" smtClean="0"/>
              <a:t>perutyylejä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0300" cy="64008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9009656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8350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</p:spTree>
    <p:extLst>
      <p:ext uri="{BB962C8B-B14F-4D97-AF65-F5344CB8AC3E}">
        <p14:creationId xmlns:p14="http://schemas.microsoft.com/office/powerpoint/2010/main" val="11242762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06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yhteystiedo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/>
          <p:cNvSpPr/>
          <p:nvPr/>
        </p:nvSpPr>
        <p:spPr bwMode="white">
          <a:xfrm>
            <a:off x="3387969" y="3603126"/>
            <a:ext cx="5416062" cy="2858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99600" y="3781700"/>
            <a:ext cx="4190400" cy="432000"/>
          </a:xfrm>
        </p:spPr>
        <p:txBody>
          <a:bodyPr anchor="ctr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&lt;Etunimi Sukunimi&gt;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216400"/>
            <a:ext cx="4190400" cy="360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dirty="0" smtClean="0"/>
              <a:t>&lt;Titteli&gt;</a:t>
            </a:r>
          </a:p>
        </p:txBody>
      </p:sp>
      <p:sp>
        <p:nvSpPr>
          <p:cNvPr id="43" name="Freeform 8"/>
          <p:cNvSpPr>
            <a:spLocks noChangeAspect="1" noEditPoints="1"/>
          </p:cNvSpPr>
          <p:nvPr/>
        </p:nvSpPr>
        <p:spPr bwMode="auto">
          <a:xfrm>
            <a:off x="4000348" y="5643293"/>
            <a:ext cx="360000" cy="360000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 noChangeAspect="1"/>
          </p:cNvSpPr>
          <p:nvPr/>
        </p:nvSpPr>
        <p:spPr>
          <a:xfrm>
            <a:off x="4000348" y="4807329"/>
            <a:ext cx="360000" cy="360000"/>
          </a:xfrm>
          <a:custGeom>
            <a:avLst/>
            <a:gdLst>
              <a:gd name="connsiteX0" fmla="*/ 279483 w 540000"/>
              <a:gd name="connsiteY0" fmla="*/ 197407 h 536666"/>
              <a:gd name="connsiteX1" fmla="*/ 293975 w 540000"/>
              <a:gd name="connsiteY1" fmla="*/ 198196 h 536666"/>
              <a:gd name="connsiteX2" fmla="*/ 306711 w 540000"/>
              <a:gd name="connsiteY2" fmla="*/ 200365 h 536666"/>
              <a:gd name="connsiteX3" fmla="*/ 313200 w 540000"/>
              <a:gd name="connsiteY3" fmla="*/ 202015 h 536666"/>
              <a:gd name="connsiteX4" fmla="*/ 309878 w 540000"/>
              <a:gd name="connsiteY4" fmla="*/ 263222 h 536666"/>
              <a:gd name="connsiteX5" fmla="*/ 306350 w 540000"/>
              <a:gd name="connsiteY5" fmla="*/ 291764 h 536666"/>
              <a:gd name="connsiteX6" fmla="*/ 298123 w 540000"/>
              <a:gd name="connsiteY6" fmla="*/ 314928 h 536666"/>
              <a:gd name="connsiteX7" fmla="*/ 283028 w 540000"/>
              <a:gd name="connsiteY7" fmla="*/ 331476 h 536666"/>
              <a:gd name="connsiteX8" fmla="*/ 260723 w 540000"/>
              <a:gd name="connsiteY8" fmla="*/ 337536 h 536666"/>
              <a:gd name="connsiteX9" fmla="*/ 229312 w 540000"/>
              <a:gd name="connsiteY9" fmla="*/ 322135 h 536666"/>
              <a:gd name="connsiteX10" fmla="*/ 218245 w 540000"/>
              <a:gd name="connsiteY10" fmla="*/ 277332 h 536666"/>
              <a:gd name="connsiteX11" fmla="*/ 221309 w 540000"/>
              <a:gd name="connsiteY11" fmla="*/ 249328 h 536666"/>
              <a:gd name="connsiteX12" fmla="*/ 231481 w 540000"/>
              <a:gd name="connsiteY12" fmla="*/ 223672 h 536666"/>
              <a:gd name="connsiteX13" fmla="*/ 250534 w 540000"/>
              <a:gd name="connsiteY13" fmla="*/ 204758 h 536666"/>
              <a:gd name="connsiteX14" fmla="*/ 279483 w 540000"/>
              <a:gd name="connsiteY14" fmla="*/ 197407 h 536666"/>
              <a:gd name="connsiteX15" fmla="*/ 284939 w 540000"/>
              <a:gd name="connsiteY15" fmla="*/ 74705 h 536666"/>
              <a:gd name="connsiteX16" fmla="*/ 227298 w 540000"/>
              <a:gd name="connsiteY16" fmla="*/ 81966 h 536666"/>
              <a:gd name="connsiteX17" fmla="*/ 178212 w 540000"/>
              <a:gd name="connsiteY17" fmla="*/ 102530 h 536666"/>
              <a:gd name="connsiteX18" fmla="*/ 138643 w 540000"/>
              <a:gd name="connsiteY18" fmla="*/ 134658 h 536666"/>
              <a:gd name="connsiteX19" fmla="*/ 109092 w 540000"/>
              <a:gd name="connsiteY19" fmla="*/ 176610 h 536666"/>
              <a:gd name="connsiteX20" fmla="*/ 90555 w 540000"/>
              <a:gd name="connsiteY20" fmla="*/ 226792 h 536666"/>
              <a:gd name="connsiteX21" fmla="*/ 84118 w 540000"/>
              <a:gd name="connsiteY21" fmla="*/ 283499 h 536666"/>
              <a:gd name="connsiteX22" fmla="*/ 96441 w 540000"/>
              <a:gd name="connsiteY22" fmla="*/ 359301 h 536666"/>
              <a:gd name="connsiteX23" fmla="*/ 131569 w 540000"/>
              <a:gd name="connsiteY23" fmla="*/ 414933 h 536666"/>
              <a:gd name="connsiteX24" fmla="*/ 188057 w 540000"/>
              <a:gd name="connsiteY24" fmla="*/ 449732 h 536666"/>
              <a:gd name="connsiteX25" fmla="*/ 265163 w 540000"/>
              <a:gd name="connsiteY25" fmla="*/ 461959 h 536666"/>
              <a:gd name="connsiteX26" fmla="*/ 323888 w 540000"/>
              <a:gd name="connsiteY26" fmla="*/ 456096 h 536666"/>
              <a:gd name="connsiteX27" fmla="*/ 368895 w 540000"/>
              <a:gd name="connsiteY27" fmla="*/ 442292 h 536666"/>
              <a:gd name="connsiteX28" fmla="*/ 368895 w 540000"/>
              <a:gd name="connsiteY28" fmla="*/ 411921 h 536666"/>
              <a:gd name="connsiteX29" fmla="*/ 352837 w 540000"/>
              <a:gd name="connsiteY29" fmla="*/ 417174 h 536666"/>
              <a:gd name="connsiteX30" fmla="*/ 323733 w 540000"/>
              <a:gd name="connsiteY30" fmla="*/ 424489 h 536666"/>
              <a:gd name="connsiteX31" fmla="*/ 294026 w 540000"/>
              <a:gd name="connsiteY31" fmla="*/ 429311 h 536666"/>
              <a:gd name="connsiteX32" fmla="*/ 264699 w 540000"/>
              <a:gd name="connsiteY32" fmla="*/ 431104 h 536666"/>
              <a:gd name="connsiteX33" fmla="*/ 204304 w 540000"/>
              <a:gd name="connsiteY33" fmla="*/ 421315 h 536666"/>
              <a:gd name="connsiteX34" fmla="*/ 159211 w 540000"/>
              <a:gd name="connsiteY34" fmla="*/ 392146 h 536666"/>
              <a:gd name="connsiteX35" fmla="*/ 131742 w 540000"/>
              <a:gd name="connsiteY35" fmla="*/ 344922 h 536666"/>
              <a:gd name="connsiteX36" fmla="*/ 122671 w 540000"/>
              <a:gd name="connsiteY36" fmla="*/ 282047 h 536666"/>
              <a:gd name="connsiteX37" fmla="*/ 133067 w 540000"/>
              <a:gd name="connsiteY37" fmla="*/ 211929 h 536666"/>
              <a:gd name="connsiteX38" fmla="*/ 164030 w 540000"/>
              <a:gd name="connsiteY38" fmla="*/ 155688 h 536666"/>
              <a:gd name="connsiteX39" fmla="*/ 215113 w 540000"/>
              <a:gd name="connsiteY39" fmla="*/ 118361 h 536666"/>
              <a:gd name="connsiteX40" fmla="*/ 284939 w 540000"/>
              <a:gd name="connsiteY40" fmla="*/ 105112 h 536666"/>
              <a:gd name="connsiteX41" fmla="*/ 337743 w 540000"/>
              <a:gd name="connsiteY41" fmla="*/ 114542 h 536666"/>
              <a:gd name="connsiteX42" fmla="*/ 380306 w 540000"/>
              <a:gd name="connsiteY42" fmla="*/ 142349 h 536666"/>
              <a:gd name="connsiteX43" fmla="*/ 408154 w 540000"/>
              <a:gd name="connsiteY43" fmla="*/ 186847 h 536666"/>
              <a:gd name="connsiteX44" fmla="*/ 418102 w 540000"/>
              <a:gd name="connsiteY44" fmla="*/ 246011 h 536666"/>
              <a:gd name="connsiteX45" fmla="*/ 415727 w 540000"/>
              <a:gd name="connsiteY45" fmla="*/ 279358 h 536666"/>
              <a:gd name="connsiteX46" fmla="*/ 408912 w 540000"/>
              <a:gd name="connsiteY46" fmla="*/ 307506 h 536666"/>
              <a:gd name="connsiteX47" fmla="*/ 396519 w 540000"/>
              <a:gd name="connsiteY47" fmla="*/ 328374 h 536666"/>
              <a:gd name="connsiteX48" fmla="*/ 375556 w 540000"/>
              <a:gd name="connsiteY48" fmla="*/ 337536 h 536666"/>
              <a:gd name="connsiteX49" fmla="*/ 365384 w 540000"/>
              <a:gd name="connsiteY49" fmla="*/ 335402 h 536666"/>
              <a:gd name="connsiteX50" fmla="*/ 355970 w 540000"/>
              <a:gd name="connsiteY50" fmla="*/ 327281 h 536666"/>
              <a:gd name="connsiteX51" fmla="*/ 350497 w 540000"/>
              <a:gd name="connsiteY51" fmla="*/ 314067 h 536666"/>
              <a:gd name="connsiteX52" fmla="*/ 348689 w 540000"/>
              <a:gd name="connsiteY52" fmla="*/ 295117 h 536666"/>
              <a:gd name="connsiteX53" fmla="*/ 348689 w 540000"/>
              <a:gd name="connsiteY53" fmla="*/ 288448 h 536666"/>
              <a:gd name="connsiteX54" fmla="*/ 349171 w 540000"/>
              <a:gd name="connsiteY54" fmla="*/ 277440 h 536666"/>
              <a:gd name="connsiteX55" fmla="*/ 354077 w 540000"/>
              <a:gd name="connsiteY55" fmla="*/ 180214 h 536666"/>
              <a:gd name="connsiteX56" fmla="*/ 343905 w 540000"/>
              <a:gd name="connsiteY56" fmla="*/ 177363 h 536666"/>
              <a:gd name="connsiteX57" fmla="*/ 323854 w 540000"/>
              <a:gd name="connsiteY57" fmla="*/ 173042 h 536666"/>
              <a:gd name="connsiteX58" fmla="*/ 301651 w 540000"/>
              <a:gd name="connsiteY58" fmla="*/ 169923 h 536666"/>
              <a:gd name="connsiteX59" fmla="*/ 279483 w 540000"/>
              <a:gd name="connsiteY59" fmla="*/ 168722 h 536666"/>
              <a:gd name="connsiteX60" fmla="*/ 236713 w 540000"/>
              <a:gd name="connsiteY60" fmla="*/ 176628 h 536666"/>
              <a:gd name="connsiteX61" fmla="*/ 204683 w 540000"/>
              <a:gd name="connsiteY61" fmla="*/ 198590 h 536666"/>
              <a:gd name="connsiteX62" fmla="*/ 184408 w 540000"/>
              <a:gd name="connsiteY62" fmla="*/ 232457 h 536666"/>
              <a:gd name="connsiteX63" fmla="*/ 177214 w 540000"/>
              <a:gd name="connsiteY63" fmla="*/ 276346 h 536666"/>
              <a:gd name="connsiteX64" fmla="*/ 182601 w 540000"/>
              <a:gd name="connsiteY64" fmla="*/ 314085 h 536666"/>
              <a:gd name="connsiteX65" fmla="*/ 197575 w 540000"/>
              <a:gd name="connsiteY65" fmla="*/ 342323 h 536666"/>
              <a:gd name="connsiteX66" fmla="*/ 221429 w 540000"/>
              <a:gd name="connsiteY66" fmla="*/ 360126 h 536666"/>
              <a:gd name="connsiteX67" fmla="*/ 254561 w 540000"/>
              <a:gd name="connsiteY67" fmla="*/ 366454 h 536666"/>
              <a:gd name="connsiteX68" fmla="*/ 272547 w 540000"/>
              <a:gd name="connsiteY68" fmla="*/ 364142 h 536666"/>
              <a:gd name="connsiteX69" fmla="*/ 287538 w 540000"/>
              <a:gd name="connsiteY69" fmla="*/ 357920 h 536666"/>
              <a:gd name="connsiteX70" fmla="*/ 299913 w 540000"/>
              <a:gd name="connsiteY70" fmla="*/ 348831 h 536666"/>
              <a:gd name="connsiteX71" fmla="*/ 309844 w 540000"/>
              <a:gd name="connsiteY71" fmla="*/ 337823 h 536666"/>
              <a:gd name="connsiteX72" fmla="*/ 315971 w 540000"/>
              <a:gd name="connsiteY72" fmla="*/ 334613 h 536666"/>
              <a:gd name="connsiteX73" fmla="*/ 325592 w 540000"/>
              <a:gd name="connsiteY73" fmla="*/ 334613 h 536666"/>
              <a:gd name="connsiteX74" fmla="*/ 327640 w 540000"/>
              <a:gd name="connsiteY74" fmla="*/ 339795 h 536666"/>
              <a:gd name="connsiteX75" fmla="*/ 333888 w 540000"/>
              <a:gd name="connsiteY75" fmla="*/ 350086 h 536666"/>
              <a:gd name="connsiteX76" fmla="*/ 344111 w 540000"/>
              <a:gd name="connsiteY76" fmla="*/ 358709 h 536666"/>
              <a:gd name="connsiteX77" fmla="*/ 357157 w 540000"/>
              <a:gd name="connsiteY77" fmla="*/ 364410 h 536666"/>
              <a:gd name="connsiteX78" fmla="*/ 372613 w 540000"/>
              <a:gd name="connsiteY78" fmla="*/ 366454 h 536666"/>
              <a:gd name="connsiteX79" fmla="*/ 408550 w 540000"/>
              <a:gd name="connsiteY79" fmla="*/ 356594 h 536666"/>
              <a:gd name="connsiteX80" fmla="*/ 434642 w 540000"/>
              <a:gd name="connsiteY80" fmla="*/ 329665 h 536666"/>
              <a:gd name="connsiteX81" fmla="*/ 450597 w 540000"/>
              <a:gd name="connsiteY81" fmla="*/ 291029 h 536666"/>
              <a:gd name="connsiteX82" fmla="*/ 455881 w 540000"/>
              <a:gd name="connsiteY82" fmla="*/ 246495 h 536666"/>
              <a:gd name="connsiteX83" fmla="*/ 443128 w 540000"/>
              <a:gd name="connsiteY83" fmla="*/ 174495 h 536666"/>
              <a:gd name="connsiteX84" fmla="*/ 407827 w 540000"/>
              <a:gd name="connsiteY84" fmla="*/ 120638 h 536666"/>
              <a:gd name="connsiteX85" fmla="*/ 353922 w 540000"/>
              <a:gd name="connsiteY85" fmla="*/ 86663 h 536666"/>
              <a:gd name="connsiteX86" fmla="*/ 284939 w 540000"/>
              <a:gd name="connsiteY86" fmla="*/ 74705 h 536666"/>
              <a:gd name="connsiteX87" fmla="*/ 270000 w 540000"/>
              <a:gd name="connsiteY87" fmla="*/ 0 h 536666"/>
              <a:gd name="connsiteX88" fmla="*/ 540000 w 540000"/>
              <a:gd name="connsiteY88" fmla="*/ 268333 h 536666"/>
              <a:gd name="connsiteX89" fmla="*/ 270000 w 540000"/>
              <a:gd name="connsiteY89" fmla="*/ 536666 h 536666"/>
              <a:gd name="connsiteX90" fmla="*/ 0 w 540000"/>
              <a:gd name="connsiteY90" fmla="*/ 268333 h 536666"/>
              <a:gd name="connsiteX91" fmla="*/ 270000 w 540000"/>
              <a:gd name="connsiteY91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0000" h="536666">
                <a:moveTo>
                  <a:pt x="279483" y="197407"/>
                </a:moveTo>
                <a:cubicBezTo>
                  <a:pt x="284474" y="197407"/>
                  <a:pt x="289276" y="197640"/>
                  <a:pt x="293975" y="198196"/>
                </a:cubicBezTo>
                <a:cubicBezTo>
                  <a:pt x="298880" y="198734"/>
                  <a:pt x="303080" y="199469"/>
                  <a:pt x="306711" y="200365"/>
                </a:cubicBezTo>
                <a:lnTo>
                  <a:pt x="313200" y="202015"/>
                </a:lnTo>
                <a:lnTo>
                  <a:pt x="309878" y="263222"/>
                </a:lnTo>
                <a:cubicBezTo>
                  <a:pt x="309310" y="273657"/>
                  <a:pt x="308157" y="283213"/>
                  <a:pt x="306350" y="291764"/>
                </a:cubicBezTo>
                <a:cubicBezTo>
                  <a:pt x="304439" y="300657"/>
                  <a:pt x="301651" y="308492"/>
                  <a:pt x="298123" y="314928"/>
                </a:cubicBezTo>
                <a:cubicBezTo>
                  <a:pt x="294250" y="321956"/>
                  <a:pt x="289207" y="327514"/>
                  <a:pt x="283028" y="331476"/>
                </a:cubicBezTo>
                <a:cubicBezTo>
                  <a:pt x="276643" y="335492"/>
                  <a:pt x="269173" y="337536"/>
                  <a:pt x="260723" y="337536"/>
                </a:cubicBezTo>
                <a:cubicBezTo>
                  <a:pt x="247711" y="337536"/>
                  <a:pt x="237143" y="332337"/>
                  <a:pt x="229312" y="322135"/>
                </a:cubicBezTo>
                <a:cubicBezTo>
                  <a:pt x="221911" y="312382"/>
                  <a:pt x="218245" y="297753"/>
                  <a:pt x="218245" y="277332"/>
                </a:cubicBezTo>
                <a:cubicBezTo>
                  <a:pt x="218245" y="268099"/>
                  <a:pt x="219278" y="258669"/>
                  <a:pt x="221309" y="249328"/>
                </a:cubicBezTo>
                <a:cubicBezTo>
                  <a:pt x="223305" y="239844"/>
                  <a:pt x="226799" y="231220"/>
                  <a:pt x="231481" y="223672"/>
                </a:cubicBezTo>
                <a:cubicBezTo>
                  <a:pt x="236420" y="215820"/>
                  <a:pt x="242840" y="209455"/>
                  <a:pt x="250534" y="204758"/>
                </a:cubicBezTo>
                <a:cubicBezTo>
                  <a:pt x="258554" y="199881"/>
                  <a:pt x="268296" y="197407"/>
                  <a:pt x="279483" y="197407"/>
                </a:cubicBezTo>
                <a:close/>
                <a:moveTo>
                  <a:pt x="284939" y="74705"/>
                </a:moveTo>
                <a:cubicBezTo>
                  <a:pt x="264423" y="74705"/>
                  <a:pt x="245026" y="77161"/>
                  <a:pt x="227298" y="81966"/>
                </a:cubicBezTo>
                <a:cubicBezTo>
                  <a:pt x="209536" y="86753"/>
                  <a:pt x="193048" y="93673"/>
                  <a:pt x="178212" y="102530"/>
                </a:cubicBezTo>
                <a:cubicBezTo>
                  <a:pt x="163479" y="111405"/>
                  <a:pt x="150140" y="122215"/>
                  <a:pt x="138643" y="134658"/>
                </a:cubicBezTo>
                <a:cubicBezTo>
                  <a:pt x="127043" y="147172"/>
                  <a:pt x="117146" y="161281"/>
                  <a:pt x="109092" y="176610"/>
                </a:cubicBezTo>
                <a:cubicBezTo>
                  <a:pt x="101002" y="191993"/>
                  <a:pt x="94806" y="208881"/>
                  <a:pt x="90555" y="226792"/>
                </a:cubicBezTo>
                <a:cubicBezTo>
                  <a:pt x="86235" y="244738"/>
                  <a:pt x="84118" y="263850"/>
                  <a:pt x="84118" y="283499"/>
                </a:cubicBezTo>
                <a:cubicBezTo>
                  <a:pt x="84118" y="311701"/>
                  <a:pt x="88283" y="337195"/>
                  <a:pt x="96441" y="359301"/>
                </a:cubicBezTo>
                <a:cubicBezTo>
                  <a:pt x="104582" y="381263"/>
                  <a:pt x="116424" y="399980"/>
                  <a:pt x="131569" y="414933"/>
                </a:cubicBezTo>
                <a:cubicBezTo>
                  <a:pt x="146784" y="430029"/>
                  <a:pt x="165837" y="441736"/>
                  <a:pt x="188057" y="449732"/>
                </a:cubicBezTo>
                <a:cubicBezTo>
                  <a:pt x="210431" y="457853"/>
                  <a:pt x="236369" y="461959"/>
                  <a:pt x="265163" y="461959"/>
                </a:cubicBezTo>
                <a:cubicBezTo>
                  <a:pt x="285920" y="461959"/>
                  <a:pt x="305696" y="460023"/>
                  <a:pt x="323888" y="456096"/>
                </a:cubicBezTo>
                <a:cubicBezTo>
                  <a:pt x="340135" y="452618"/>
                  <a:pt x="355247" y="447993"/>
                  <a:pt x="368895" y="442292"/>
                </a:cubicBezTo>
                <a:lnTo>
                  <a:pt x="368895" y="411921"/>
                </a:lnTo>
                <a:cubicBezTo>
                  <a:pt x="363749" y="413767"/>
                  <a:pt x="358345" y="415489"/>
                  <a:pt x="352837" y="417174"/>
                </a:cubicBezTo>
                <a:cubicBezTo>
                  <a:pt x="343319" y="420007"/>
                  <a:pt x="333578" y="422463"/>
                  <a:pt x="323733" y="424489"/>
                </a:cubicBezTo>
                <a:cubicBezTo>
                  <a:pt x="313854" y="426515"/>
                  <a:pt x="303992" y="428092"/>
                  <a:pt x="294026" y="429311"/>
                </a:cubicBezTo>
                <a:cubicBezTo>
                  <a:pt x="284027" y="430495"/>
                  <a:pt x="274234" y="431104"/>
                  <a:pt x="264699" y="431104"/>
                </a:cubicBezTo>
                <a:cubicBezTo>
                  <a:pt x="242066" y="431104"/>
                  <a:pt x="221705" y="427787"/>
                  <a:pt x="204304" y="421315"/>
                </a:cubicBezTo>
                <a:cubicBezTo>
                  <a:pt x="186577" y="414718"/>
                  <a:pt x="171414" y="404911"/>
                  <a:pt x="159211" y="392146"/>
                </a:cubicBezTo>
                <a:cubicBezTo>
                  <a:pt x="147077" y="379327"/>
                  <a:pt x="137852" y="363442"/>
                  <a:pt x="131742" y="344922"/>
                </a:cubicBezTo>
                <a:cubicBezTo>
                  <a:pt x="125718" y="326617"/>
                  <a:pt x="122671" y="305462"/>
                  <a:pt x="122671" y="282047"/>
                </a:cubicBezTo>
                <a:cubicBezTo>
                  <a:pt x="122671" y="256643"/>
                  <a:pt x="126165" y="233049"/>
                  <a:pt x="133067" y="211929"/>
                </a:cubicBezTo>
                <a:cubicBezTo>
                  <a:pt x="140089" y="190361"/>
                  <a:pt x="150450" y="171447"/>
                  <a:pt x="164030" y="155688"/>
                </a:cubicBezTo>
                <a:cubicBezTo>
                  <a:pt x="177747" y="139749"/>
                  <a:pt x="194890" y="127199"/>
                  <a:pt x="215113" y="118361"/>
                </a:cubicBezTo>
                <a:cubicBezTo>
                  <a:pt x="235198" y="109558"/>
                  <a:pt x="258709" y="105112"/>
                  <a:pt x="284939" y="105112"/>
                </a:cubicBezTo>
                <a:cubicBezTo>
                  <a:pt x="303820" y="105112"/>
                  <a:pt x="321616" y="108285"/>
                  <a:pt x="337743" y="114542"/>
                </a:cubicBezTo>
                <a:cubicBezTo>
                  <a:pt x="354025" y="120835"/>
                  <a:pt x="368327" y="130176"/>
                  <a:pt x="380306" y="142349"/>
                </a:cubicBezTo>
                <a:cubicBezTo>
                  <a:pt x="392148" y="154451"/>
                  <a:pt x="401459" y="169403"/>
                  <a:pt x="408154" y="186847"/>
                </a:cubicBezTo>
                <a:cubicBezTo>
                  <a:pt x="414712" y="204256"/>
                  <a:pt x="418102" y="224156"/>
                  <a:pt x="418102" y="246011"/>
                </a:cubicBezTo>
                <a:cubicBezTo>
                  <a:pt x="418102" y="257754"/>
                  <a:pt x="417276" y="268888"/>
                  <a:pt x="415727" y="279358"/>
                </a:cubicBezTo>
                <a:cubicBezTo>
                  <a:pt x="414195" y="289936"/>
                  <a:pt x="411872" y="299402"/>
                  <a:pt x="408912" y="307506"/>
                </a:cubicBezTo>
                <a:cubicBezTo>
                  <a:pt x="405814" y="316004"/>
                  <a:pt x="401648" y="323014"/>
                  <a:pt x="396519" y="328374"/>
                </a:cubicBezTo>
                <a:cubicBezTo>
                  <a:pt x="390685" y="334452"/>
                  <a:pt x="383611" y="337536"/>
                  <a:pt x="375556" y="337536"/>
                </a:cubicBezTo>
                <a:cubicBezTo>
                  <a:pt x="371873" y="337536"/>
                  <a:pt x="368379" y="336783"/>
                  <a:pt x="365384" y="335402"/>
                </a:cubicBezTo>
                <a:cubicBezTo>
                  <a:pt x="361598" y="333807"/>
                  <a:pt x="358397" y="330992"/>
                  <a:pt x="355970" y="327281"/>
                </a:cubicBezTo>
                <a:cubicBezTo>
                  <a:pt x="353681" y="323964"/>
                  <a:pt x="351925" y="319769"/>
                  <a:pt x="350497" y="314067"/>
                </a:cubicBezTo>
                <a:cubicBezTo>
                  <a:pt x="349257" y="308994"/>
                  <a:pt x="348689" y="302808"/>
                  <a:pt x="348689" y="295117"/>
                </a:cubicBezTo>
                <a:lnTo>
                  <a:pt x="348689" y="288448"/>
                </a:lnTo>
                <a:cubicBezTo>
                  <a:pt x="348689" y="284754"/>
                  <a:pt x="348862" y="280972"/>
                  <a:pt x="349171" y="277440"/>
                </a:cubicBezTo>
                <a:lnTo>
                  <a:pt x="354077" y="180214"/>
                </a:lnTo>
                <a:cubicBezTo>
                  <a:pt x="351030" y="179246"/>
                  <a:pt x="347588" y="178313"/>
                  <a:pt x="343905" y="177363"/>
                </a:cubicBezTo>
                <a:cubicBezTo>
                  <a:pt x="337691" y="175786"/>
                  <a:pt x="330996" y="174333"/>
                  <a:pt x="323854" y="173042"/>
                </a:cubicBezTo>
                <a:cubicBezTo>
                  <a:pt x="316745" y="171770"/>
                  <a:pt x="309396" y="170712"/>
                  <a:pt x="301651" y="169923"/>
                </a:cubicBezTo>
                <a:cubicBezTo>
                  <a:pt x="294026" y="169134"/>
                  <a:pt x="286677" y="168722"/>
                  <a:pt x="279483" y="168722"/>
                </a:cubicBezTo>
                <a:cubicBezTo>
                  <a:pt x="263666" y="168722"/>
                  <a:pt x="249277" y="171375"/>
                  <a:pt x="236713" y="176628"/>
                </a:cubicBezTo>
                <a:cubicBezTo>
                  <a:pt x="224252" y="181809"/>
                  <a:pt x="213409" y="189196"/>
                  <a:pt x="204683" y="198590"/>
                </a:cubicBezTo>
                <a:cubicBezTo>
                  <a:pt x="195957" y="207967"/>
                  <a:pt x="189141" y="219352"/>
                  <a:pt x="184408" y="232457"/>
                </a:cubicBezTo>
                <a:cubicBezTo>
                  <a:pt x="179658" y="245635"/>
                  <a:pt x="177214" y="260408"/>
                  <a:pt x="177214" y="276346"/>
                </a:cubicBezTo>
                <a:cubicBezTo>
                  <a:pt x="177214" y="290097"/>
                  <a:pt x="179038" y="302773"/>
                  <a:pt x="182601" y="314085"/>
                </a:cubicBezTo>
                <a:cubicBezTo>
                  <a:pt x="185974" y="325004"/>
                  <a:pt x="191017" y="334488"/>
                  <a:pt x="197575" y="342323"/>
                </a:cubicBezTo>
                <a:cubicBezTo>
                  <a:pt x="203994" y="349978"/>
                  <a:pt x="212015" y="355948"/>
                  <a:pt x="221429" y="360126"/>
                </a:cubicBezTo>
                <a:cubicBezTo>
                  <a:pt x="230964" y="364321"/>
                  <a:pt x="242083" y="366454"/>
                  <a:pt x="254561" y="366454"/>
                </a:cubicBezTo>
                <a:cubicBezTo>
                  <a:pt x="261015" y="366454"/>
                  <a:pt x="267074" y="365683"/>
                  <a:pt x="272547" y="364142"/>
                </a:cubicBezTo>
                <a:cubicBezTo>
                  <a:pt x="277968" y="362636"/>
                  <a:pt x="282977" y="360538"/>
                  <a:pt x="287538" y="357920"/>
                </a:cubicBezTo>
                <a:cubicBezTo>
                  <a:pt x="291978" y="355339"/>
                  <a:pt x="296057" y="352363"/>
                  <a:pt x="299913" y="348831"/>
                </a:cubicBezTo>
                <a:cubicBezTo>
                  <a:pt x="303648" y="345281"/>
                  <a:pt x="306952" y="341623"/>
                  <a:pt x="309844" y="337823"/>
                </a:cubicBezTo>
                <a:lnTo>
                  <a:pt x="315971" y="334613"/>
                </a:lnTo>
                <a:lnTo>
                  <a:pt x="325592" y="334613"/>
                </a:lnTo>
                <a:lnTo>
                  <a:pt x="327640" y="339795"/>
                </a:lnTo>
                <a:cubicBezTo>
                  <a:pt x="329069" y="343506"/>
                  <a:pt x="331186" y="347002"/>
                  <a:pt x="333888" y="350086"/>
                </a:cubicBezTo>
                <a:cubicBezTo>
                  <a:pt x="336779" y="353438"/>
                  <a:pt x="340135" y="356235"/>
                  <a:pt x="344111" y="358709"/>
                </a:cubicBezTo>
                <a:cubicBezTo>
                  <a:pt x="348053" y="361165"/>
                  <a:pt x="352459" y="363084"/>
                  <a:pt x="357157" y="364410"/>
                </a:cubicBezTo>
                <a:cubicBezTo>
                  <a:pt x="361959" y="365773"/>
                  <a:pt x="367071" y="366454"/>
                  <a:pt x="372613" y="366454"/>
                </a:cubicBezTo>
                <a:cubicBezTo>
                  <a:pt x="386657" y="366454"/>
                  <a:pt x="398396" y="363227"/>
                  <a:pt x="408550" y="356594"/>
                </a:cubicBezTo>
                <a:cubicBezTo>
                  <a:pt x="419066" y="349673"/>
                  <a:pt x="427569" y="340888"/>
                  <a:pt x="434642" y="329665"/>
                </a:cubicBezTo>
                <a:cubicBezTo>
                  <a:pt x="441647" y="318388"/>
                  <a:pt x="447086" y="305390"/>
                  <a:pt x="450597" y="291029"/>
                </a:cubicBezTo>
                <a:cubicBezTo>
                  <a:pt x="454074" y="276131"/>
                  <a:pt x="455881" y="261143"/>
                  <a:pt x="455881" y="246495"/>
                </a:cubicBezTo>
                <a:cubicBezTo>
                  <a:pt x="455881" y="219854"/>
                  <a:pt x="451613" y="195614"/>
                  <a:pt x="443128" y="174495"/>
                </a:cubicBezTo>
                <a:cubicBezTo>
                  <a:pt x="434677" y="153429"/>
                  <a:pt x="422818" y="135321"/>
                  <a:pt x="407827" y="120638"/>
                </a:cubicBezTo>
                <a:cubicBezTo>
                  <a:pt x="392767" y="105936"/>
                  <a:pt x="374661" y="94516"/>
                  <a:pt x="353922" y="86663"/>
                </a:cubicBezTo>
                <a:cubicBezTo>
                  <a:pt x="332993" y="78721"/>
                  <a:pt x="309792" y="74705"/>
                  <a:pt x="284939" y="74705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7" name="Freeform 9"/>
          <p:cNvSpPr>
            <a:spLocks noChangeAspect="1"/>
          </p:cNvSpPr>
          <p:nvPr/>
        </p:nvSpPr>
        <p:spPr>
          <a:xfrm>
            <a:off x="4000348" y="5225311"/>
            <a:ext cx="360000" cy="360000"/>
          </a:xfrm>
          <a:custGeom>
            <a:avLst/>
            <a:gdLst>
              <a:gd name="connsiteX0" fmla="*/ 156154 w 540000"/>
              <a:gd name="connsiteY0" fmla="*/ 81177 h 536666"/>
              <a:gd name="connsiteX1" fmla="*/ 146314 w 540000"/>
              <a:gd name="connsiteY1" fmla="*/ 85129 h 536666"/>
              <a:gd name="connsiteX2" fmla="*/ 103068 w 540000"/>
              <a:gd name="connsiteY2" fmla="*/ 128050 h 536666"/>
              <a:gd name="connsiteX3" fmla="*/ 183147 w 540000"/>
              <a:gd name="connsiteY3" fmla="*/ 360772 h 536666"/>
              <a:gd name="connsiteX4" fmla="*/ 397221 w 540000"/>
              <a:gd name="connsiteY4" fmla="*/ 461243 h 536666"/>
              <a:gd name="connsiteX5" fmla="*/ 397645 w 540000"/>
              <a:gd name="connsiteY5" fmla="*/ 461153 h 536666"/>
              <a:gd name="connsiteX6" fmla="*/ 399104 w 540000"/>
              <a:gd name="connsiteY6" fmla="*/ 460742 h 536666"/>
              <a:gd name="connsiteX7" fmla="*/ 447083 w 540000"/>
              <a:gd name="connsiteY7" fmla="*/ 423150 h 536666"/>
              <a:gd name="connsiteX8" fmla="*/ 445777 w 540000"/>
              <a:gd name="connsiteY8" fmla="*/ 377833 h 536666"/>
              <a:gd name="connsiteX9" fmla="*/ 443792 w 540000"/>
              <a:gd name="connsiteY9" fmla="*/ 373577 h 536666"/>
              <a:gd name="connsiteX10" fmla="*/ 358743 w 540000"/>
              <a:gd name="connsiteY10" fmla="*/ 337863 h 536666"/>
              <a:gd name="connsiteX11" fmla="*/ 353873 w 540000"/>
              <a:gd name="connsiteY11" fmla="*/ 338238 h 536666"/>
              <a:gd name="connsiteX12" fmla="*/ 309898 w 540000"/>
              <a:gd name="connsiteY12" fmla="*/ 370000 h 536666"/>
              <a:gd name="connsiteX13" fmla="*/ 231652 w 540000"/>
              <a:gd name="connsiteY13" fmla="*/ 307335 h 536666"/>
              <a:gd name="connsiteX14" fmla="*/ 182774 w 540000"/>
              <a:gd name="connsiteY14" fmla="*/ 227162 h 536666"/>
              <a:gd name="connsiteX15" fmla="*/ 220692 w 540000"/>
              <a:gd name="connsiteY15" fmla="*/ 182703 h 536666"/>
              <a:gd name="connsiteX16" fmla="*/ 195328 w 540000"/>
              <a:gd name="connsiteY16" fmla="*/ 94340 h 536666"/>
              <a:gd name="connsiteX17" fmla="*/ 191341 w 540000"/>
              <a:gd name="connsiteY17" fmla="*/ 91854 h 536666"/>
              <a:gd name="connsiteX18" fmla="*/ 156154 w 540000"/>
              <a:gd name="connsiteY18" fmla="*/ 81177 h 536666"/>
              <a:gd name="connsiteX19" fmla="*/ 270000 w 540000"/>
              <a:gd name="connsiteY19" fmla="*/ 0 h 536666"/>
              <a:gd name="connsiteX20" fmla="*/ 540000 w 540000"/>
              <a:gd name="connsiteY20" fmla="*/ 268333 h 536666"/>
              <a:gd name="connsiteX21" fmla="*/ 270000 w 540000"/>
              <a:gd name="connsiteY21" fmla="*/ 536666 h 536666"/>
              <a:gd name="connsiteX22" fmla="*/ 0 w 540000"/>
              <a:gd name="connsiteY22" fmla="*/ 268333 h 536666"/>
              <a:gd name="connsiteX23" fmla="*/ 270000 w 540000"/>
              <a:gd name="connsiteY23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000" h="536666">
                <a:moveTo>
                  <a:pt x="156154" y="81177"/>
                </a:moveTo>
                <a:cubicBezTo>
                  <a:pt x="152727" y="81875"/>
                  <a:pt x="149402" y="83216"/>
                  <a:pt x="146314" y="85129"/>
                </a:cubicBezTo>
                <a:cubicBezTo>
                  <a:pt x="136796" y="91067"/>
                  <a:pt x="113638" y="107109"/>
                  <a:pt x="103068" y="128050"/>
                </a:cubicBezTo>
                <a:cubicBezTo>
                  <a:pt x="96554" y="141106"/>
                  <a:pt x="93601" y="260158"/>
                  <a:pt x="183147" y="360772"/>
                </a:cubicBezTo>
                <a:cubicBezTo>
                  <a:pt x="271674" y="460259"/>
                  <a:pt x="380798" y="464587"/>
                  <a:pt x="397221" y="461243"/>
                </a:cubicBezTo>
                <a:lnTo>
                  <a:pt x="397645" y="461153"/>
                </a:lnTo>
                <a:lnTo>
                  <a:pt x="399104" y="460742"/>
                </a:lnTo>
                <a:cubicBezTo>
                  <a:pt x="421228" y="452837"/>
                  <a:pt x="440009" y="431824"/>
                  <a:pt x="447083" y="423150"/>
                </a:cubicBezTo>
                <a:cubicBezTo>
                  <a:pt x="460062" y="407109"/>
                  <a:pt x="450799" y="388062"/>
                  <a:pt x="445777" y="377833"/>
                </a:cubicBezTo>
                <a:lnTo>
                  <a:pt x="443792" y="373577"/>
                </a:lnTo>
                <a:cubicBezTo>
                  <a:pt x="437837" y="359609"/>
                  <a:pt x="364782" y="338238"/>
                  <a:pt x="358743" y="337863"/>
                </a:cubicBezTo>
                <a:lnTo>
                  <a:pt x="353873" y="338238"/>
                </a:lnTo>
                <a:cubicBezTo>
                  <a:pt x="343898" y="340277"/>
                  <a:pt x="332972" y="349684"/>
                  <a:pt x="309898" y="370000"/>
                </a:cubicBezTo>
                <a:cubicBezTo>
                  <a:pt x="283924" y="358053"/>
                  <a:pt x="248397" y="326149"/>
                  <a:pt x="231652" y="307335"/>
                </a:cubicBezTo>
                <a:cubicBezTo>
                  <a:pt x="213533" y="286983"/>
                  <a:pt x="190917" y="252754"/>
                  <a:pt x="182774" y="227162"/>
                </a:cubicBezTo>
                <a:cubicBezTo>
                  <a:pt x="209037" y="203985"/>
                  <a:pt x="219997" y="193898"/>
                  <a:pt x="220692" y="182703"/>
                </a:cubicBezTo>
                <a:cubicBezTo>
                  <a:pt x="221048" y="176676"/>
                  <a:pt x="208528" y="101922"/>
                  <a:pt x="195328" y="94340"/>
                </a:cubicBezTo>
                <a:lnTo>
                  <a:pt x="191341" y="91854"/>
                </a:lnTo>
                <a:cubicBezTo>
                  <a:pt x="182977" y="86453"/>
                  <a:pt x="170253" y="78298"/>
                  <a:pt x="156154" y="81177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3200" y="48456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&lt;Sähköposti&gt;</a:t>
            </a:r>
          </a:p>
        </p:txBody>
      </p:sp>
      <p:sp>
        <p:nvSpPr>
          <p:cNvPr id="50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4453200" y="52520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&lt;puhelinnumero&gt;</a:t>
            </a:r>
          </a:p>
        </p:txBody>
      </p:sp>
      <p:sp>
        <p:nvSpPr>
          <p:cNvPr id="51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53200" y="56584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&lt;Twitter käyttäjätunnus&gt;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8" name="Kuva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7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– ihmisten arjessa!</a:t>
            </a:r>
          </a:p>
        </p:txBody>
      </p:sp>
    </p:spTree>
    <p:extLst>
      <p:ext uri="{BB962C8B-B14F-4D97-AF65-F5344CB8AC3E}">
        <p14:creationId xmlns:p14="http://schemas.microsoft.com/office/powerpoint/2010/main" val="40783295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pic>
        <p:nvPicPr>
          <p:cNvPr id="42" name="Kuva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  <p:sp>
        <p:nvSpPr>
          <p:cNvPr id="10" name="TextBox 15"/>
          <p:cNvSpPr txBox="1"/>
          <p:nvPr userDrawn="1"/>
        </p:nvSpPr>
        <p:spPr>
          <a:xfrm>
            <a:off x="1593909" y="2275474"/>
            <a:ext cx="900138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Finanssiala – </a:t>
            </a:r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ihmisen </a:t>
            </a:r>
            <a:r>
              <a:rPr lang="fi-FI" sz="4800" b="1" noProof="0" dirty="0" smtClean="0">
                <a:effectLst/>
                <a:latin typeface="+mj-lt"/>
                <a:ea typeface="Corbel" charset="0"/>
                <a:cs typeface="Corbel" charset="0"/>
              </a:rPr>
              <a:t>arjessa!</a:t>
            </a:r>
          </a:p>
        </p:txBody>
      </p:sp>
    </p:spTree>
    <p:extLst>
      <p:ext uri="{BB962C8B-B14F-4D97-AF65-F5344CB8AC3E}">
        <p14:creationId xmlns:p14="http://schemas.microsoft.com/office/powerpoint/2010/main" val="12051130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/>
              <a:t>2.6.2016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CB9-AB2D-45C7-8E61-7144AAD525E2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00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164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0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75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96275" y="5022898"/>
            <a:ext cx="2495725" cy="14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B52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06" y="5052992"/>
            <a:ext cx="1929896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700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-1"/>
            <a:ext cx="8737200" cy="639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D471-737D-4D44-A77A-B8B0037F3EFC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02908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073-2D02-4513-9CAB-2037F11E3F1D}" type="datetime1">
              <a:rPr lang="fi-FI" smtClean="0"/>
              <a:t>2.6.2016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29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AB81-4144-4D15-9F3B-4A27DB84F13D}" type="datetime1">
              <a:rPr lang="fi-FI" smtClean="0"/>
              <a:t>2.6.2016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2872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6490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8423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88868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77506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07567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66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28108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408433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1614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Vakuutusvuosi </a:t>
            </a:r>
            <a:r>
              <a:rPr lang="fi-FI" dirty="0"/>
              <a:t>2015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Vakuutusyhtiöiden </a:t>
            </a:r>
            <a:r>
              <a:rPr lang="fi-FI" dirty="0"/>
              <a:t>tuloskatsaus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48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Vakuutusmaksutulon jakauma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273727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54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Vakuutusyhtiöiden maksamat korvaukset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882675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2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Vahinkovakuutuksen kulusuhteet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55750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9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Vahinkovakuutuksen markkinaosuudet </a:t>
            </a:r>
            <a:r>
              <a:rPr lang="fi-FI" dirty="0" smtClean="0"/>
              <a:t>2015</a:t>
            </a:r>
            <a:br>
              <a:rPr lang="fi-FI" dirty="0" smtClean="0"/>
            </a:br>
            <a:r>
              <a:rPr lang="fi-FI" sz="2000" dirty="0"/>
              <a:t>Kotimaisen ensivakuutuksen vakuutusmaksutulo yhteensä 4 </a:t>
            </a:r>
            <a:r>
              <a:rPr lang="fi-FI" sz="2000" dirty="0" smtClean="0"/>
              <a:t>339 </a:t>
            </a:r>
            <a:r>
              <a:rPr lang="fi-FI" sz="2000" dirty="0" err="1"/>
              <a:t>milj.</a:t>
            </a:r>
            <a:r>
              <a:rPr lang="fi-FI" sz="2000" dirty="0" err="1" smtClean="0"/>
              <a:t>€</a:t>
            </a:r>
            <a:endParaRPr lang="fi-FI" sz="2000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85673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32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Henkivakuutuksen vakuutussäästöt  </a:t>
            </a:r>
            <a:r>
              <a:rPr lang="fi-FI" dirty="0" smtClean="0"/>
              <a:t>2006 </a:t>
            </a:r>
            <a:r>
              <a:rPr lang="fi-FI" dirty="0"/>
              <a:t>– </a:t>
            </a:r>
            <a:r>
              <a:rPr lang="fi-FI" dirty="0" smtClean="0"/>
              <a:t>2015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528352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30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Vakavaraisuuspääoman</a:t>
            </a:r>
            <a:r>
              <a:rPr lang="fi-FI" sz="2400" dirty="0"/>
              <a:t>** </a:t>
            </a:r>
            <a:r>
              <a:rPr lang="fi-FI" sz="2400" dirty="0" smtClean="0"/>
              <a:t> </a:t>
            </a:r>
            <a:r>
              <a:rPr lang="fi-FI" sz="3200" dirty="0" smtClean="0"/>
              <a:t>kehitys </a:t>
            </a:r>
            <a:r>
              <a:rPr lang="fi-FI" sz="3200" dirty="0"/>
              <a:t>työeläkeyhtiöissä</a:t>
            </a:r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99184"/>
              </p:ext>
            </p:extLst>
          </p:nvPr>
        </p:nvGraphicFramePr>
        <p:xfrm>
          <a:off x="807377" y="1439262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74545" y="2453058"/>
            <a:ext cx="7865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*28% 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70790" y="2165507"/>
            <a:ext cx="6989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*28%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52021" y="3003781"/>
            <a:ext cx="6989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*31%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00151" y="2935588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*30%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42426" y="2711437"/>
            <a:ext cx="6989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*29%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077895" y="3260289"/>
            <a:ext cx="57640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*22%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736494" y="2814771"/>
            <a:ext cx="57640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*26%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006972" y="2159626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*30% 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131362" y="4041417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*15%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799476" y="3304832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*23%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1273995" y="5841240"/>
            <a:ext cx="896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333333"/>
                </a:solidFill>
              </a:rPr>
              <a:t>* Vakavaraisuuspääoma</a:t>
            </a:r>
            <a:r>
              <a:rPr lang="fi-FI" sz="1400" dirty="0">
                <a:solidFill>
                  <a:srgbClr val="333333"/>
                </a:solidFill>
              </a:rPr>
              <a:t>** % vakavaraisuusrajan laskennassa käytettävästä </a:t>
            </a:r>
            <a:r>
              <a:rPr lang="fi-FI" sz="1400" dirty="0" smtClean="0">
                <a:solidFill>
                  <a:srgbClr val="333333"/>
                </a:solidFill>
              </a:rPr>
              <a:t>vastuuvelasta</a:t>
            </a:r>
          </a:p>
          <a:p>
            <a:r>
              <a:rPr lang="fi-FI" sz="1400" dirty="0">
                <a:solidFill>
                  <a:srgbClr val="333333"/>
                </a:solidFill>
              </a:rPr>
              <a:t>** </a:t>
            </a:r>
            <a:r>
              <a:rPr lang="fi-FI" sz="1400" dirty="0" smtClean="0">
                <a:solidFill>
                  <a:srgbClr val="333333"/>
                </a:solidFill>
              </a:rPr>
              <a:t>2006 </a:t>
            </a:r>
            <a:r>
              <a:rPr lang="fi-FI" sz="1400" dirty="0">
                <a:solidFill>
                  <a:srgbClr val="333333"/>
                </a:solidFill>
              </a:rPr>
              <a:t>– 2012 </a:t>
            </a:r>
            <a:r>
              <a:rPr lang="fi-FI" sz="1400" dirty="0" smtClean="0">
                <a:solidFill>
                  <a:srgbClr val="333333"/>
                </a:solidFill>
              </a:rPr>
              <a:t>toimintapääoma</a:t>
            </a:r>
            <a:endParaRPr lang="fi-FI" sz="1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Vakuutusyhtiöiden sijoitusten kehitys 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800" dirty="0"/>
              <a:t>käyvin arvoin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2500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3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Sijoitustoiminnan nettotuotto käyvin arvoin</a:t>
            </a:r>
            <a:br>
              <a:rPr lang="fi-FI" dirty="0"/>
            </a:br>
            <a:r>
              <a:rPr lang="fi-FI" sz="3200" dirty="0"/>
              <a:t>% sitoutuneesta pääomasta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908492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6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3.xml><?xml version="1.0" encoding="utf-8"?>
<a:theme xmlns:a="http://schemas.openxmlformats.org/drawingml/2006/main" name="2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4.xml><?xml version="1.0" encoding="utf-8"?>
<a:theme xmlns:a="http://schemas.openxmlformats.org/drawingml/2006/main" name="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743DAC95-BACC-4414-B80D-E174F49A0587}" vid="{BC0A6A2C-D831-4FB0-97A9-0FE736AA8635}"/>
    </a:ext>
  </a:extLst>
</a:theme>
</file>

<file path=ppt/theme/theme5.xml><?xml version="1.0" encoding="utf-8"?>
<a:theme xmlns:a="http://schemas.openxmlformats.org/drawingml/2006/main" name="3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6.xml><?xml version="1.0" encoding="utf-8"?>
<a:theme xmlns:a="http://schemas.openxmlformats.org/drawingml/2006/main" name="1_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743DAC95-BACC-4414-B80D-E174F49A0587}" vid="{BC0A6A2C-D831-4FB0-97A9-0FE736AA8635}"/>
    </a:ext>
  </a:extLst>
</a:theme>
</file>

<file path=ppt/theme/theme7.xml><?xml version="1.0" encoding="utf-8"?>
<a:theme xmlns:a="http://schemas.openxmlformats.org/drawingml/2006/main" name="4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8.xml><?xml version="1.0" encoding="utf-8"?>
<a:theme xmlns:a="http://schemas.openxmlformats.org/drawingml/2006/main" name="5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9.xml><?xml version="1.0" encoding="utf-8"?>
<a:theme xmlns:a="http://schemas.openxmlformats.org/drawingml/2006/main" name="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3f7baa18-e8c3-4a96-b5df-b125792204c2">
      <Terms xmlns="http://schemas.microsoft.com/office/infopath/2007/PartnerControls"/>
    </TaxKeywordTaxHTField>
    <FKLanguage xmlns="879095ad-9298-46b1-abb4-88acdd8ab572">Suomi</FKLanguage>
    <FKPublishDate xmlns="879095ad-9298-46b1-abb4-88acdd8ab572">2016-06-01T21:00:00+00:00</FKPublishDate>
    <TaxCatchAll xmlns="3f7baa18-e8c3-4a96-b5df-b125792204c2">
      <Value>25</Value>
      <Value>78</Value>
    </TaxCatchAll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vakuutus</TermName>
          <TermId xmlns="http://schemas.microsoft.com/office/infopath/2007/PartnerControls">d435bfef-5764-4d80-921f-a0afc585a587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7BE8B9-88C6-466F-BA55-773E50FFDA47}"/>
</file>

<file path=customXml/itemProps2.xml><?xml version="1.0" encoding="utf-8"?>
<ds:datastoreItem xmlns:ds="http://schemas.openxmlformats.org/officeDocument/2006/customXml" ds:itemID="{4B1118F8-597A-42E0-81BE-D2160404F49C}"/>
</file>

<file path=customXml/itemProps3.xml><?xml version="1.0" encoding="utf-8"?>
<ds:datastoreItem xmlns:ds="http://schemas.openxmlformats.org/officeDocument/2006/customXml" ds:itemID="{3B5DEE6B-2BCD-456C-88BD-8045FFEB10ED}"/>
</file>

<file path=customXml/itemProps4.xml><?xml version="1.0" encoding="utf-8"?>
<ds:datastoreItem xmlns:ds="http://schemas.openxmlformats.org/officeDocument/2006/customXml" ds:itemID="{4B1118F8-597A-42E0-81BE-D2160404F49C}"/>
</file>

<file path=docProps/app.xml><?xml version="1.0" encoding="utf-8"?>
<Properties xmlns="http://schemas.openxmlformats.org/officeDocument/2006/extended-properties" xmlns:vt="http://schemas.openxmlformats.org/officeDocument/2006/docPropsVTypes">
  <Template>Esitysmalli</Template>
  <TotalTime>9</TotalTime>
  <Words>89</Words>
  <Application>Microsoft Office PowerPoint</Application>
  <PresentationFormat>Mukautettu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9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Esitysmalli</vt:lpstr>
      <vt:lpstr>1_Esitysmalli</vt:lpstr>
      <vt:lpstr>2_Esitysmalli</vt:lpstr>
      <vt:lpstr>FK_Esitysmalli_Uusi</vt:lpstr>
      <vt:lpstr>3_Esitysmalli</vt:lpstr>
      <vt:lpstr>1_FK_Esitysmalli_Uusi</vt:lpstr>
      <vt:lpstr>4_Esitysmalli</vt:lpstr>
      <vt:lpstr>5_Esitysmalli</vt:lpstr>
      <vt:lpstr>6_Esitysmalli</vt:lpstr>
      <vt:lpstr>Vakuutusvuosi 2015</vt:lpstr>
      <vt:lpstr>Vakuutusmaksutulon jakauma</vt:lpstr>
      <vt:lpstr>Vakuutusyhtiöiden maksamat korvaukset</vt:lpstr>
      <vt:lpstr>Vahinkovakuutuksen kulusuhteet</vt:lpstr>
      <vt:lpstr>Vahinkovakuutuksen markkinaosuudet 2015 Kotimaisen ensivakuutuksen vakuutusmaksutulo yhteensä 4 339 milj.€</vt:lpstr>
      <vt:lpstr>Henkivakuutuksen vakuutussäästöt  2006 – 2015</vt:lpstr>
      <vt:lpstr>Vakavaraisuuspääoman**  kehitys työeläkeyhtiöissä</vt:lpstr>
      <vt:lpstr>Vakuutusyhtiöiden sijoitusten kehitys  käyvin arvoin</vt:lpstr>
      <vt:lpstr>Sijoitustoiminnan nettotuotto käyvin arvoin % sitoutuneesta pääomasta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Vakuutusvuosi 2015 julkaisun kuvat</dc:title>
  <dc:creator>Koivisto Kimmo</dc:creator>
  <cp:keywords/>
  <cp:lastModifiedBy>Koivisto Kimmo</cp:lastModifiedBy>
  <cp:revision>2</cp:revision>
  <dcterms:created xsi:type="dcterms:W3CDTF">2016-06-02T11:32:44Z</dcterms:created>
  <dcterms:modified xsi:type="dcterms:W3CDTF">2016-06-02T11:42:31Z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8cb2d74e-699c-47ad-b59d-9a46a4e79d79</vt:lpwstr>
  </property>
  <property fmtid="{D5CDD505-2E9C-101B-9397-08002B2CF9AE}" pid="4" name="TaxKeyword">
    <vt:lpwstr/>
  </property>
  <property fmtid="{D5CDD505-2E9C-101B-9397-08002B2CF9AE}" pid="5" name="FKTopic">
    <vt:lpwstr>25;#vakuutus|d435bfef-5764-4d80-921f-a0afc585a587</vt:lpwstr>
  </property>
  <property fmtid="{D5CDD505-2E9C-101B-9397-08002B2CF9AE}" pid="6" name="FKDocType">
    <vt:lpwstr>78;#Diaesitys|fc209ee7-fe67-4bc6-a4f4-93f5714eb903</vt:lpwstr>
  </property>
  <property fmtid="{D5CDD505-2E9C-101B-9397-08002B2CF9AE}" pid="7" name="FKDocumentState">
    <vt:lpwstr>27;#Valmis|40aa8d17-dadd-4ab0-93da-3124749a5963</vt:lpwstr>
  </property>
  <property fmtid="{D5CDD505-2E9C-101B-9397-08002B2CF9AE}" pid="8" name="FKDocumentPublicity">
    <vt:lpwstr>28;#Julkinen|0806a4a5-db6a-4fa4-8ed3-7457b5b4e8de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31100</vt:r8>
  </property>
  <property fmtid="{D5CDD505-2E9C-101B-9397-08002B2CF9AE}" pid="11" name="xd_ProgID">
    <vt:lpwstr/>
  </property>
  <property fmtid="{D5CDD505-2E9C-101B-9397-08002B2CF9AE}" pid="12" name="_CopySource">
    <vt:lpwstr>http://majakka/tietopankki/materiaalit/FK-diaesitys-Vakuutusvuosi-2015-kuvat.pptx</vt:lpwstr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TemplateUrl">
    <vt:lpwstr/>
  </property>
</Properties>
</file>