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4.xml" ContentType="application/vnd.openxmlformats-officedocument.drawingml.char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8.xml" ContentType="application/vnd.openxmlformats-officedocument.drawingml.char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9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34" r:id="rId2"/>
    <p:sldMasterId id="2147483836" r:id="rId3"/>
    <p:sldMasterId id="2147483838" r:id="rId4"/>
    <p:sldMasterId id="2147483840" r:id="rId5"/>
    <p:sldMasterId id="2147483842" r:id="rId6"/>
    <p:sldMasterId id="2147483844" r:id="rId7"/>
    <p:sldMasterId id="2147483846" r:id="rId8"/>
  </p:sldMasterIdLst>
  <p:notesMasterIdLst>
    <p:notesMasterId r:id="rId19"/>
  </p:notesMasterIdLst>
  <p:handoutMasterIdLst>
    <p:handoutMasterId r:id="rId20"/>
  </p:handoutMasterIdLst>
  <p:sldIdLst>
    <p:sldId id="256" r:id="rId9"/>
    <p:sldId id="258" r:id="rId10"/>
    <p:sldId id="259" r:id="rId11"/>
    <p:sldId id="261" r:id="rId12"/>
    <p:sldId id="260" r:id="rId13"/>
    <p:sldId id="257" r:id="rId14"/>
    <p:sldId id="262" r:id="rId15"/>
    <p:sldId id="263" r:id="rId16"/>
    <p:sldId id="264" r:id="rId17"/>
    <p:sldId id="265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594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-312" y="-108"/>
      </p:cViewPr>
      <p:guideLst>
        <p:guide orient="horz" pos="2160"/>
        <p:guide pos="594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6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Non-life insurance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3278</c:v>
                </c:pt>
                <c:pt idx="1">
                  <c:v>3265</c:v>
                </c:pt>
                <c:pt idx="2">
                  <c:v>3386</c:v>
                </c:pt>
                <c:pt idx="3">
                  <c:v>3456</c:v>
                </c:pt>
                <c:pt idx="4">
                  <c:v>3640</c:v>
                </c:pt>
                <c:pt idx="5">
                  <c:v>3859</c:v>
                </c:pt>
                <c:pt idx="6">
                  <c:v>4056</c:v>
                </c:pt>
                <c:pt idx="7">
                  <c:v>4288</c:v>
                </c:pt>
                <c:pt idx="8">
                  <c:v>4540</c:v>
                </c:pt>
                <c:pt idx="9">
                  <c:v>4494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Life insurance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3062</c:v>
                </c:pt>
                <c:pt idx="1">
                  <c:v>2804</c:v>
                </c:pt>
                <c:pt idx="2">
                  <c:v>2624</c:v>
                </c:pt>
                <c:pt idx="3">
                  <c:v>3067</c:v>
                </c:pt>
                <c:pt idx="4">
                  <c:v>4791</c:v>
                </c:pt>
                <c:pt idx="5">
                  <c:v>3258</c:v>
                </c:pt>
                <c:pt idx="6">
                  <c:v>3856</c:v>
                </c:pt>
                <c:pt idx="7">
                  <c:v>5389</c:v>
                </c:pt>
                <c:pt idx="8">
                  <c:v>5952</c:v>
                </c:pt>
                <c:pt idx="9">
                  <c:v>6285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Statutory employee pension insurance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8749</c:v>
                </c:pt>
                <c:pt idx="1">
                  <c:v>9119</c:v>
                </c:pt>
                <c:pt idx="2">
                  <c:v>10118</c:v>
                </c:pt>
                <c:pt idx="3">
                  <c:v>10006</c:v>
                </c:pt>
                <c:pt idx="4">
                  <c:v>10653</c:v>
                </c:pt>
                <c:pt idx="5">
                  <c:v>11462</c:v>
                </c:pt>
                <c:pt idx="6">
                  <c:v>12304</c:v>
                </c:pt>
                <c:pt idx="7">
                  <c:v>12424</c:v>
                </c:pt>
                <c:pt idx="8">
                  <c:v>12722</c:v>
                </c:pt>
                <c:pt idx="9">
                  <c:v>13215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702144"/>
        <c:axId val="90620288"/>
      </c:barChart>
      <c:catAx>
        <c:axId val="12970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620288"/>
        <c:crosses val="autoZero"/>
        <c:auto val="1"/>
        <c:lblAlgn val="ctr"/>
        <c:lblOffset val="100"/>
        <c:noMultiLvlLbl val="0"/>
      </c:catAx>
      <c:valAx>
        <c:axId val="90620288"/>
        <c:scaling>
          <c:orientation val="minMax"/>
          <c:max val="2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sz="1800" b="1" i="0" baseline="0" dirty="0" err="1" smtClean="0">
                    <a:effectLst/>
                  </a:rPr>
                  <a:t>€bn</a:t>
                </a:r>
                <a:endParaRPr lang="fi-FI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9702144"/>
        <c:crosses val="autoZero"/>
        <c:crossBetween val="between"/>
        <c:dispUnits>
          <c:builtInUnit val="thousands"/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Non-life insurers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2143</c:v>
                </c:pt>
                <c:pt idx="1">
                  <c:v>2122</c:v>
                </c:pt>
                <c:pt idx="2">
                  <c:v>2244</c:v>
                </c:pt>
                <c:pt idx="3">
                  <c:v>2229</c:v>
                </c:pt>
                <c:pt idx="4">
                  <c:v>2430</c:v>
                </c:pt>
                <c:pt idx="5">
                  <c:v>2555</c:v>
                </c:pt>
                <c:pt idx="6">
                  <c:v>2719</c:v>
                </c:pt>
                <c:pt idx="7">
                  <c:v>2854</c:v>
                </c:pt>
                <c:pt idx="8">
                  <c:v>2938</c:v>
                </c:pt>
                <c:pt idx="9">
                  <c:v>2870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Life insurers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2877</c:v>
                </c:pt>
                <c:pt idx="1">
                  <c:v>3011</c:v>
                </c:pt>
                <c:pt idx="2">
                  <c:v>3493</c:v>
                </c:pt>
                <c:pt idx="3">
                  <c:v>2855</c:v>
                </c:pt>
                <c:pt idx="4">
                  <c:v>3919</c:v>
                </c:pt>
                <c:pt idx="5">
                  <c:v>3592</c:v>
                </c:pt>
                <c:pt idx="6">
                  <c:v>3915</c:v>
                </c:pt>
                <c:pt idx="7">
                  <c:v>3896</c:v>
                </c:pt>
                <c:pt idx="8">
                  <c:v>3829</c:v>
                </c:pt>
                <c:pt idx="9">
                  <c:v>3986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Employee pension insurers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7412</c:v>
                </c:pt>
                <c:pt idx="1">
                  <c:v>7972</c:v>
                </c:pt>
                <c:pt idx="2">
                  <c:v>8772</c:v>
                </c:pt>
                <c:pt idx="3">
                  <c:v>9651</c:v>
                </c:pt>
                <c:pt idx="4">
                  <c:v>10412</c:v>
                </c:pt>
                <c:pt idx="5">
                  <c:v>11238</c:v>
                </c:pt>
                <c:pt idx="6">
                  <c:v>12016</c:v>
                </c:pt>
                <c:pt idx="7">
                  <c:v>12833</c:v>
                </c:pt>
                <c:pt idx="8">
                  <c:v>13446</c:v>
                </c:pt>
                <c:pt idx="9">
                  <c:v>13815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457408"/>
        <c:axId val="131458944"/>
      </c:barChart>
      <c:catAx>
        <c:axId val="13145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458944"/>
        <c:crosses val="autoZero"/>
        <c:auto val="1"/>
        <c:lblAlgn val="ctr"/>
        <c:lblOffset val="100"/>
        <c:noMultiLvlLbl val="0"/>
      </c:catAx>
      <c:valAx>
        <c:axId val="131458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sz="1800" b="1" i="0" baseline="0" dirty="0" err="1" smtClean="0">
                    <a:effectLst/>
                  </a:rPr>
                  <a:t>€bn</a:t>
                </a:r>
                <a:endParaRPr lang="fi-FI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1457408"/>
        <c:crosses val="autoZero"/>
        <c:crossBetween val="between"/>
        <c:dispUnits>
          <c:builtInUnit val="thousands"/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Combined ratio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Taul1!$B$2:$B$22</c:f>
              <c:numCache>
                <c:formatCode>0.0</c:formatCode>
                <c:ptCount val="21"/>
                <c:pt idx="0">
                  <c:v>110.08867801588211</c:v>
                </c:pt>
                <c:pt idx="1">
                  <c:v>108.71278291890727</c:v>
                </c:pt>
                <c:pt idx="2">
                  <c:v>111.32372703450379</c:v>
                </c:pt>
                <c:pt idx="3">
                  <c:v>112.57579053767068</c:v>
                </c:pt>
                <c:pt idx="4">
                  <c:v>106.7512584191295</c:v>
                </c:pt>
                <c:pt idx="5">
                  <c:v>110.44214845167716</c:v>
                </c:pt>
                <c:pt idx="6">
                  <c:v>109.45807510455523</c:v>
                </c:pt>
                <c:pt idx="7">
                  <c:v>110.38708444961432</c:v>
                </c:pt>
                <c:pt idx="8">
                  <c:v>111.23213866427933</c:v>
                </c:pt>
                <c:pt idx="9">
                  <c:v>113.98877035187994</c:v>
                </c:pt>
                <c:pt idx="10">
                  <c:v>101.96984855008411</c:v>
                </c:pt>
                <c:pt idx="11">
                  <c:v>101.6</c:v>
                </c:pt>
                <c:pt idx="12">
                  <c:v>98.4</c:v>
                </c:pt>
                <c:pt idx="13">
                  <c:v>99.7</c:v>
                </c:pt>
                <c:pt idx="14">
                  <c:v>97</c:v>
                </c:pt>
                <c:pt idx="15">
                  <c:v>102.1</c:v>
                </c:pt>
                <c:pt idx="16">
                  <c:v>107.2</c:v>
                </c:pt>
                <c:pt idx="17">
                  <c:v>99.2</c:v>
                </c:pt>
                <c:pt idx="18">
                  <c:v>95.6</c:v>
                </c:pt>
                <c:pt idx="19">
                  <c:v>96.9</c:v>
                </c:pt>
                <c:pt idx="20">
                  <c:v>96.2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Loss ratio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Taul1!$C$2:$C$22</c:f>
              <c:numCache>
                <c:formatCode>0.0</c:formatCode>
                <c:ptCount val="21"/>
                <c:pt idx="0">
                  <c:v>90.780943990103822</c:v>
                </c:pt>
                <c:pt idx="1">
                  <c:v>89.01255831671817</c:v>
                </c:pt>
                <c:pt idx="2">
                  <c:v>90.476085773442307</c:v>
                </c:pt>
                <c:pt idx="3">
                  <c:v>92.392189486333649</c:v>
                </c:pt>
                <c:pt idx="4">
                  <c:v>86.394327401925452</c:v>
                </c:pt>
                <c:pt idx="5">
                  <c:v>88.611994002530238</c:v>
                </c:pt>
                <c:pt idx="6">
                  <c:v>85.822704096497716</c:v>
                </c:pt>
                <c:pt idx="7">
                  <c:v>88.187013887893002</c:v>
                </c:pt>
                <c:pt idx="8">
                  <c:v>87.35380249441414</c:v>
                </c:pt>
                <c:pt idx="9">
                  <c:v>92.449951957841776</c:v>
                </c:pt>
                <c:pt idx="10">
                  <c:v>81.366685741227741</c:v>
                </c:pt>
                <c:pt idx="11">
                  <c:v>81.900000000000006</c:v>
                </c:pt>
                <c:pt idx="12">
                  <c:v>78</c:v>
                </c:pt>
                <c:pt idx="13">
                  <c:v>78.8</c:v>
                </c:pt>
                <c:pt idx="14">
                  <c:v>75.900000000000006</c:v>
                </c:pt>
                <c:pt idx="15">
                  <c:v>81.2</c:v>
                </c:pt>
                <c:pt idx="16">
                  <c:v>86.2</c:v>
                </c:pt>
                <c:pt idx="17">
                  <c:v>78.3</c:v>
                </c:pt>
                <c:pt idx="18">
                  <c:v>74.7</c:v>
                </c:pt>
                <c:pt idx="19">
                  <c:v>77.099999999999994</c:v>
                </c:pt>
                <c:pt idx="20">
                  <c:v>76.2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Expense ratio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Taul1!$A$2:$A$22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Taul1!$D$2:$D$22</c:f>
              <c:numCache>
                <c:formatCode>0.0</c:formatCode>
                <c:ptCount val="21"/>
                <c:pt idx="0">
                  <c:v>19.307734025778291</c:v>
                </c:pt>
                <c:pt idx="1">
                  <c:v>19.700224602189088</c:v>
                </c:pt>
                <c:pt idx="2">
                  <c:v>20.847641261061479</c:v>
                </c:pt>
                <c:pt idx="3">
                  <c:v>20.183601051337039</c:v>
                </c:pt>
                <c:pt idx="4">
                  <c:v>20.356931017204055</c:v>
                </c:pt>
                <c:pt idx="5">
                  <c:v>21.83015444914691</c:v>
                </c:pt>
                <c:pt idx="6">
                  <c:v>23.635371008057518</c:v>
                </c:pt>
                <c:pt idx="7">
                  <c:v>22.200070561721322</c:v>
                </c:pt>
                <c:pt idx="8">
                  <c:v>23.878336169865189</c:v>
                </c:pt>
                <c:pt idx="9">
                  <c:v>21.538818394038152</c:v>
                </c:pt>
                <c:pt idx="10">
                  <c:v>20.603162808856368</c:v>
                </c:pt>
                <c:pt idx="11">
                  <c:v>19.7</c:v>
                </c:pt>
                <c:pt idx="12">
                  <c:v>20.399999999999999</c:v>
                </c:pt>
                <c:pt idx="13">
                  <c:v>20.9</c:v>
                </c:pt>
                <c:pt idx="14">
                  <c:v>21.1</c:v>
                </c:pt>
                <c:pt idx="15">
                  <c:v>20.9</c:v>
                </c:pt>
                <c:pt idx="16">
                  <c:v>21</c:v>
                </c:pt>
                <c:pt idx="17">
                  <c:v>20.8</c:v>
                </c:pt>
                <c:pt idx="18">
                  <c:v>20.9</c:v>
                </c:pt>
                <c:pt idx="19">
                  <c:v>19.8</c:v>
                </c:pt>
                <c:pt idx="20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663040"/>
        <c:axId val="160664576"/>
      </c:lineChart>
      <c:catAx>
        <c:axId val="16066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664576"/>
        <c:crosses val="autoZero"/>
        <c:auto val="1"/>
        <c:lblAlgn val="ctr"/>
        <c:lblOffset val="100"/>
        <c:noMultiLvlLbl val="0"/>
      </c:catAx>
      <c:valAx>
        <c:axId val="160664576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fi-FI" dirty="0" smtClean="0"/>
                  <a:t>%</a:t>
                </a:r>
                <a:endParaRPr lang="fi-FI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160663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31.8%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25.4%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23.6%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2.5%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1.0%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0.7%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0.8%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Taul1!$A$2:$A$11</c:f>
              <c:strCache>
                <c:ptCount val="10"/>
                <c:pt idx="0">
                  <c:v>OP Financial Group</c:v>
                </c:pt>
                <c:pt idx="1">
                  <c:v>LocalTapiola Group</c:v>
                </c:pt>
                <c:pt idx="2">
                  <c:v>If P&amp;C</c:v>
                </c:pt>
                <c:pt idx="3">
                  <c:v>Fennia</c:v>
                </c:pt>
                <c:pt idx="4">
                  <c:v>Turva</c:v>
                </c:pt>
                <c:pt idx="5">
                  <c:v>Pohjantähti</c:v>
                </c:pt>
                <c:pt idx="6">
                  <c:v>Folksam</c:v>
                </c:pt>
                <c:pt idx="7">
                  <c:v>Alandia Group</c:v>
                </c:pt>
                <c:pt idx="8">
                  <c:v>POP Insurance</c:v>
                </c:pt>
                <c:pt idx="9">
                  <c:v>Others</c:v>
                </c:pt>
              </c:strCache>
            </c:strRef>
          </c:cat>
          <c:val>
            <c:numRef>
              <c:f>Taul1!$B$2:$B$11</c:f>
              <c:numCache>
                <c:formatCode>0.0\ %</c:formatCode>
                <c:ptCount val="10"/>
                <c:pt idx="0">
                  <c:v>0.31783419045167577</c:v>
                </c:pt>
                <c:pt idx="1">
                  <c:v>0.25448306362918277</c:v>
                </c:pt>
                <c:pt idx="2">
                  <c:v>0.23580619040903525</c:v>
                </c:pt>
                <c:pt idx="3">
                  <c:v>9.8873195485789725E-2</c:v>
                </c:pt>
                <c:pt idx="4">
                  <c:v>2.4760473189839639E-2</c:v>
                </c:pt>
                <c:pt idx="5">
                  <c:v>2.4242397409808557E-2</c:v>
                </c:pt>
                <c:pt idx="6">
                  <c:v>1.8722631837066357E-2</c:v>
                </c:pt>
                <c:pt idx="7">
                  <c:v>1.0290072766186766E-2</c:v>
                </c:pt>
                <c:pt idx="8">
                  <c:v>7.0126903516751875E-3</c:v>
                </c:pt>
                <c:pt idx="9">
                  <c:v>7.9750944697400458E-3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745344"/>
        <c:axId val="160746880"/>
      </c:barChart>
      <c:catAx>
        <c:axId val="160745344"/>
        <c:scaling>
          <c:orientation val="maxMin"/>
        </c:scaling>
        <c:delete val="0"/>
        <c:axPos val="l"/>
        <c:majorTickMark val="out"/>
        <c:minorTickMark val="none"/>
        <c:tickLblPos val="nextTo"/>
        <c:crossAx val="160746880"/>
        <c:crosses val="autoZero"/>
        <c:auto val="1"/>
        <c:lblAlgn val="ctr"/>
        <c:lblOffset val="100"/>
        <c:noMultiLvlLbl val="0"/>
      </c:catAx>
      <c:valAx>
        <c:axId val="160746880"/>
        <c:scaling>
          <c:orientation val="minMax"/>
        </c:scaling>
        <c:delete val="1"/>
        <c:axPos val="t"/>
        <c:majorGridlines/>
        <c:numFmt formatCode="0.0\ %" sourceLinked="1"/>
        <c:majorTickMark val="out"/>
        <c:minorTickMark val="none"/>
        <c:tickLblPos val="nextTo"/>
        <c:crossAx val="16074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Personal life insurance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15.3</c:v>
                </c:pt>
                <c:pt idx="1">
                  <c:v>15.6</c:v>
                </c:pt>
                <c:pt idx="2">
                  <c:v>13.7</c:v>
                </c:pt>
                <c:pt idx="3">
                  <c:v>14.2</c:v>
                </c:pt>
                <c:pt idx="4">
                  <c:v>14.6</c:v>
                </c:pt>
                <c:pt idx="5">
                  <c:v>13.6</c:v>
                </c:pt>
                <c:pt idx="6">
                  <c:v>14.3</c:v>
                </c:pt>
                <c:pt idx="7">
                  <c:v>15.6</c:v>
                </c:pt>
                <c:pt idx="8">
                  <c:v>17.5</c:v>
                </c:pt>
                <c:pt idx="9">
                  <c:v>19.399999999999999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Personal pension insurance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8.5</c:v>
                </c:pt>
                <c:pt idx="1">
                  <c:v>9.3000000000000007</c:v>
                </c:pt>
                <c:pt idx="2">
                  <c:v>8.6999999999999993</c:v>
                </c:pt>
                <c:pt idx="3">
                  <c:v>10</c:v>
                </c:pt>
                <c:pt idx="4">
                  <c:v>10.9</c:v>
                </c:pt>
                <c:pt idx="5">
                  <c:v>10.5</c:v>
                </c:pt>
                <c:pt idx="6">
                  <c:v>11</c:v>
                </c:pt>
                <c:pt idx="7">
                  <c:v>11.5</c:v>
                </c:pt>
                <c:pt idx="8">
                  <c:v>12</c:v>
                </c:pt>
                <c:pt idx="9">
                  <c:v>12.2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Voluntary group pension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4.3</c:v>
                </c:pt>
                <c:pt idx="1">
                  <c:v>4.5</c:v>
                </c:pt>
                <c:pt idx="2">
                  <c:v>4.5999999999999996</c:v>
                </c:pt>
                <c:pt idx="3">
                  <c:v>4.8</c:v>
                </c:pt>
                <c:pt idx="4">
                  <c:v>5.5</c:v>
                </c:pt>
                <c:pt idx="5">
                  <c:v>5.6</c:v>
                </c:pt>
                <c:pt idx="6">
                  <c:v>5.7</c:v>
                </c:pt>
                <c:pt idx="7">
                  <c:v>5.7</c:v>
                </c:pt>
                <c:pt idx="8">
                  <c:v>5.7</c:v>
                </c:pt>
                <c:pt idx="9">
                  <c:v>5.8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Capital redemption policies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1</c:v>
                </c:pt>
                <c:pt idx="1">
                  <c:v>0.9</c:v>
                </c:pt>
                <c:pt idx="2">
                  <c:v>0.7</c:v>
                </c:pt>
                <c:pt idx="3">
                  <c:v>1.3</c:v>
                </c:pt>
                <c:pt idx="4">
                  <c:v>2.2000000000000002</c:v>
                </c:pt>
                <c:pt idx="5">
                  <c:v>2.5</c:v>
                </c:pt>
                <c:pt idx="6">
                  <c:v>3.6</c:v>
                </c:pt>
                <c:pt idx="7">
                  <c:v>5.5</c:v>
                </c:pt>
                <c:pt idx="8">
                  <c:v>7.7</c:v>
                </c:pt>
                <c:pt idx="9">
                  <c:v>9.1999999999999993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372608"/>
        <c:axId val="160374144"/>
      </c:barChart>
      <c:catAx>
        <c:axId val="16037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374144"/>
        <c:crosses val="autoZero"/>
        <c:auto val="1"/>
        <c:lblAlgn val="ctr"/>
        <c:lblOffset val="100"/>
        <c:noMultiLvlLbl val="0"/>
      </c:catAx>
      <c:valAx>
        <c:axId val="160374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sz="1800" b="1" i="0" baseline="0" dirty="0" err="1" smtClean="0">
                    <a:effectLst/>
                  </a:rPr>
                  <a:t>€bn</a:t>
                </a:r>
                <a:endParaRPr lang="fi-FI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0372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027113154196103E-2"/>
          <c:y val="4.2830837468218322E-2"/>
          <c:w val="0.61467434963864187"/>
          <c:h val="0.850559245528163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Capital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294</c:v>
                </c:pt>
                <c:pt idx="1">
                  <c:v>308</c:v>
                </c:pt>
                <c:pt idx="2">
                  <c:v>323</c:v>
                </c:pt>
                <c:pt idx="3">
                  <c:v>332</c:v>
                </c:pt>
                <c:pt idx="4">
                  <c:v>344</c:v>
                </c:pt>
                <c:pt idx="5">
                  <c:v>333</c:v>
                </c:pt>
                <c:pt idx="6">
                  <c:v>345</c:v>
                </c:pt>
                <c:pt idx="7">
                  <c:v>357</c:v>
                </c:pt>
                <c:pt idx="8">
                  <c:v>372</c:v>
                </c:pt>
                <c:pt idx="9">
                  <c:v>387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Provision for future bonuses</c:v>
                </c:pt>
              </c:strCache>
            </c:strRef>
          </c:tx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8891</c:v>
                </c:pt>
                <c:pt idx="1">
                  <c:v>9525</c:v>
                </c:pt>
                <c:pt idx="2">
                  <c:v>3389</c:v>
                </c:pt>
                <c:pt idx="3">
                  <c:v>5135</c:v>
                </c:pt>
                <c:pt idx="4">
                  <c:v>5058</c:v>
                </c:pt>
                <c:pt idx="5">
                  <c:v>2957</c:v>
                </c:pt>
                <c:pt idx="6">
                  <c:v>2674</c:v>
                </c:pt>
                <c:pt idx="7">
                  <c:v>2715</c:v>
                </c:pt>
                <c:pt idx="8">
                  <c:v>2266</c:v>
                </c:pt>
                <c:pt idx="9">
                  <c:v>995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Equalization provision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7">
                  <c:v>2910</c:v>
                </c:pt>
                <c:pt idx="8">
                  <c:v>3035</c:v>
                </c:pt>
                <c:pt idx="9">
                  <c:v>3032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Valuation differences on investments       and other items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7918</c:v>
                </c:pt>
                <c:pt idx="1">
                  <c:v>7830</c:v>
                </c:pt>
                <c:pt idx="2">
                  <c:v>5246</c:v>
                </c:pt>
                <c:pt idx="3">
                  <c:v>9215</c:v>
                </c:pt>
                <c:pt idx="4">
                  <c:v>14015</c:v>
                </c:pt>
                <c:pt idx="5">
                  <c:v>11816</c:v>
                </c:pt>
                <c:pt idx="6">
                  <c:v>15545</c:v>
                </c:pt>
                <c:pt idx="7">
                  <c:v>15457</c:v>
                </c:pt>
                <c:pt idx="8">
                  <c:v>18112</c:v>
                </c:pt>
                <c:pt idx="9">
                  <c:v>19272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414336"/>
        <c:axId val="160428416"/>
      </c:barChart>
      <c:catAx>
        <c:axId val="16041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428416"/>
        <c:crosses val="autoZero"/>
        <c:auto val="1"/>
        <c:lblAlgn val="ctr"/>
        <c:lblOffset val="100"/>
        <c:noMultiLvlLbl val="0"/>
      </c:catAx>
      <c:valAx>
        <c:axId val="160428416"/>
        <c:scaling>
          <c:orientation val="minMax"/>
          <c:max val="3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sz="1800" b="1" i="0" baseline="0" dirty="0" err="1" smtClean="0">
                    <a:effectLst/>
                  </a:rPr>
                  <a:t>€bn</a:t>
                </a:r>
                <a:endParaRPr lang="fi-FI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0414336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71861478203173867"/>
          <c:y val="0.20768136557610242"/>
          <c:w val="0.21735622370670901"/>
          <c:h val="0.79231863442389761"/>
        </c:manualLayout>
      </c:layout>
      <c:overlay val="0"/>
      <c:txPr>
        <a:bodyPr/>
        <a:lstStyle/>
        <a:p>
          <a:pPr>
            <a:defRPr sz="16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Debt securities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45.1</c:v>
                </c:pt>
                <c:pt idx="1">
                  <c:v>52</c:v>
                </c:pt>
                <c:pt idx="2">
                  <c:v>31.9</c:v>
                </c:pt>
                <c:pt idx="3">
                  <c:v>45.2</c:v>
                </c:pt>
                <c:pt idx="4">
                  <c:v>59.3</c:v>
                </c:pt>
                <c:pt idx="5">
                  <c:v>51.2</c:v>
                </c:pt>
                <c:pt idx="6">
                  <c:v>57</c:v>
                </c:pt>
                <c:pt idx="7">
                  <c:v>64.5</c:v>
                </c:pt>
                <c:pt idx="8">
                  <c:v>70.2</c:v>
                </c:pt>
                <c:pt idx="9">
                  <c:v>74.8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Equity holdings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48.7</c:v>
                </c:pt>
                <c:pt idx="1">
                  <c:v>45.2</c:v>
                </c:pt>
                <c:pt idx="2">
                  <c:v>48.3</c:v>
                </c:pt>
                <c:pt idx="3">
                  <c:v>47.9</c:v>
                </c:pt>
                <c:pt idx="4">
                  <c:v>42.5</c:v>
                </c:pt>
                <c:pt idx="5">
                  <c:v>46.7</c:v>
                </c:pt>
                <c:pt idx="6">
                  <c:v>47.3</c:v>
                </c:pt>
                <c:pt idx="7">
                  <c:v>48.6</c:v>
                </c:pt>
                <c:pt idx="8">
                  <c:v>48.6</c:v>
                </c:pt>
                <c:pt idx="9">
                  <c:v>48.1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Property holdings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9.6999999999999993</c:v>
                </c:pt>
                <c:pt idx="1">
                  <c:v>10.1</c:v>
                </c:pt>
                <c:pt idx="2">
                  <c:v>10.4</c:v>
                </c:pt>
                <c:pt idx="3">
                  <c:v>11.3</c:v>
                </c:pt>
                <c:pt idx="4">
                  <c:v>12.1</c:v>
                </c:pt>
                <c:pt idx="5">
                  <c:v>12.3</c:v>
                </c:pt>
                <c:pt idx="6">
                  <c:v>12.8</c:v>
                </c:pt>
                <c:pt idx="7">
                  <c:v>12.8</c:v>
                </c:pt>
                <c:pt idx="8">
                  <c:v>12.4</c:v>
                </c:pt>
                <c:pt idx="9">
                  <c:v>12.1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 Loans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Taul1!$E$2:$E$11</c:f>
              <c:numCache>
                <c:formatCode>General</c:formatCode>
                <c:ptCount val="10"/>
                <c:pt idx="0">
                  <c:v>3</c:v>
                </c:pt>
                <c:pt idx="1">
                  <c:v>3.2</c:v>
                </c:pt>
                <c:pt idx="2">
                  <c:v>6.6</c:v>
                </c:pt>
                <c:pt idx="3">
                  <c:v>8.6999999999999993</c:v>
                </c:pt>
                <c:pt idx="4">
                  <c:v>8.6999999999999993</c:v>
                </c:pt>
                <c:pt idx="5">
                  <c:v>7.3</c:v>
                </c:pt>
                <c:pt idx="6">
                  <c:v>6.3</c:v>
                </c:pt>
                <c:pt idx="7">
                  <c:v>5.5</c:v>
                </c:pt>
                <c:pt idx="8">
                  <c:v>4.5999999999999996</c:v>
                </c:pt>
                <c:pt idx="9">
                  <c:v>4.5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 Other investments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Taul1!$F$2:$F$11</c:f>
              <c:numCache>
                <c:formatCode>General</c:formatCode>
                <c:ptCount val="10"/>
                <c:pt idx="0">
                  <c:v>1.3</c:v>
                </c:pt>
                <c:pt idx="1">
                  <c:v>1.3</c:v>
                </c:pt>
                <c:pt idx="2">
                  <c:v>0.9</c:v>
                </c:pt>
                <c:pt idx="3">
                  <c:v>0.6</c:v>
                </c:pt>
                <c:pt idx="4">
                  <c:v>1.1000000000000001</c:v>
                </c:pt>
                <c:pt idx="5">
                  <c:v>0.4</c:v>
                </c:pt>
                <c:pt idx="6">
                  <c:v>0.4</c:v>
                </c:pt>
                <c:pt idx="7">
                  <c:v>0.3</c:v>
                </c:pt>
                <c:pt idx="8">
                  <c:v>0.8</c:v>
                </c:pt>
                <c:pt idx="9">
                  <c:v>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78208"/>
        <c:axId val="132100480"/>
      </c:lineChart>
      <c:catAx>
        <c:axId val="13207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100480"/>
        <c:crosses val="autoZero"/>
        <c:auto val="1"/>
        <c:lblAlgn val="ctr"/>
        <c:lblOffset val="100"/>
        <c:noMultiLvlLbl val="0"/>
      </c:catAx>
      <c:valAx>
        <c:axId val="132100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i-FI" sz="1800" b="1" i="0" baseline="0" dirty="0" err="1" smtClean="0">
                    <a:effectLst/>
                  </a:rPr>
                  <a:t>€bn</a:t>
                </a:r>
                <a:endParaRPr lang="fi-FI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2078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 Non-life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4.8</c:v>
                </c:pt>
                <c:pt idx="1">
                  <c:v>4.3</c:v>
                </c:pt>
                <c:pt idx="2">
                  <c:v>-3.2</c:v>
                </c:pt>
                <c:pt idx="3">
                  <c:v>8.8000000000000007</c:v>
                </c:pt>
                <c:pt idx="4">
                  <c:v>5.4</c:v>
                </c:pt>
                <c:pt idx="5">
                  <c:v>1.4</c:v>
                </c:pt>
                <c:pt idx="6">
                  <c:v>8.6999999999999993</c:v>
                </c:pt>
                <c:pt idx="7">
                  <c:v>4</c:v>
                </c:pt>
                <c:pt idx="8">
                  <c:v>4.8</c:v>
                </c:pt>
                <c:pt idx="9">
                  <c:v>2.7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 Pension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8.6</c:v>
                </c:pt>
                <c:pt idx="1">
                  <c:v>5.4</c:v>
                </c:pt>
                <c:pt idx="2">
                  <c:v>-15.2</c:v>
                </c:pt>
                <c:pt idx="3">
                  <c:v>13.9</c:v>
                </c:pt>
                <c:pt idx="4">
                  <c:v>10.6</c:v>
                </c:pt>
                <c:pt idx="5">
                  <c:v>-2.9</c:v>
                </c:pt>
                <c:pt idx="6">
                  <c:v>8.1999999999999993</c:v>
                </c:pt>
                <c:pt idx="7">
                  <c:v>8.3000000000000007</c:v>
                </c:pt>
                <c:pt idx="8">
                  <c:v>6.8</c:v>
                </c:pt>
                <c:pt idx="9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 Life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6.6</c:v>
                </c:pt>
                <c:pt idx="1">
                  <c:v>4.3</c:v>
                </c:pt>
                <c:pt idx="2">
                  <c:v>-6.5</c:v>
                </c:pt>
                <c:pt idx="3">
                  <c:v>10</c:v>
                </c:pt>
                <c:pt idx="4">
                  <c:v>7.6</c:v>
                </c:pt>
                <c:pt idx="5">
                  <c:v>0.7</c:v>
                </c:pt>
                <c:pt idx="6">
                  <c:v>9.6999999999999993</c:v>
                </c:pt>
                <c:pt idx="7">
                  <c:v>4.2</c:v>
                </c:pt>
                <c:pt idx="8">
                  <c:v>7.5</c:v>
                </c:pt>
                <c:pt idx="9">
                  <c:v>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533120"/>
        <c:axId val="160641408"/>
      </c:lineChart>
      <c:catAx>
        <c:axId val="16053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0641408"/>
        <c:crossesAt val="-20"/>
        <c:auto val="1"/>
        <c:lblAlgn val="ctr"/>
        <c:lblOffset val="100"/>
        <c:noMultiLvlLbl val="0"/>
      </c:catAx>
      <c:valAx>
        <c:axId val="160641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533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D3B17-0604-48FC-91FD-DC25028AFFDE}" type="datetimeFigureOut">
              <a:rPr lang="fi-FI" smtClean="0"/>
              <a:t>2.6.2016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227DA-7620-42E2-8F7C-076967EA89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6425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A594-38DA-4AE7-AF36-7DEB65ABECAA}" type="datetimeFigureOut">
              <a:rPr lang="fi-FI" smtClean="0"/>
              <a:t>2.6.2016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1DBC4-FCFB-4C2C-AF13-B68BECE301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6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8"/>
          <p:cNvSpPr/>
          <p:nvPr/>
        </p:nvSpPr>
        <p:spPr bwMode="hidden">
          <a:xfrm>
            <a:off x="0" y="3837898"/>
            <a:ext cx="12192000" cy="85602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1577363"/>
            <a:ext cx="12192000" cy="215337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orakulmio 8"/>
          <p:cNvSpPr/>
          <p:nvPr/>
        </p:nvSpPr>
        <p:spPr bwMode="hidden">
          <a:xfrm>
            <a:off x="9637200" y="5302800"/>
            <a:ext cx="2556000" cy="9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5600" y="1609400"/>
            <a:ext cx="10836000" cy="20880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15600" y="3862800"/>
            <a:ext cx="10836000" cy="8280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8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1" y="5468768"/>
            <a:ext cx="229213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432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792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5512200"/>
            <a:ext cx="12178800" cy="1332000"/>
          </a:xfrm>
        </p:spPr>
        <p:txBody>
          <a:bodyPr anchor="ctr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72467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1679" y="169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5349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6242400" y="1472400"/>
            <a:ext cx="5349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6227300" y="5562000"/>
            <a:ext cx="5349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2.6.2016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Suorakulmio 10"/>
          <p:cNvSpPr/>
          <p:nvPr/>
        </p:nvSpPr>
        <p:spPr>
          <a:xfrm>
            <a:off x="720834" y="125640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1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26050166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lme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0400" y="169200"/>
            <a:ext cx="11016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601200" y="1472400"/>
            <a:ext cx="3477600" cy="397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5"/>
          </p:nvPr>
        </p:nvSpPr>
        <p:spPr>
          <a:xfrm>
            <a:off x="601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43560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6" name="Tekstin paikkamerkki 14"/>
          <p:cNvSpPr>
            <a:spLocks noGrp="1"/>
          </p:cNvSpPr>
          <p:nvPr>
            <p:ph type="body" sz="quarter" idx="16"/>
          </p:nvPr>
        </p:nvSpPr>
        <p:spPr>
          <a:xfrm>
            <a:off x="43560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Kuvan paikkamerkki 8"/>
          <p:cNvSpPr>
            <a:spLocks noGrp="1"/>
          </p:cNvSpPr>
          <p:nvPr>
            <p:ph type="pic" sz="quarter" idx="17"/>
          </p:nvPr>
        </p:nvSpPr>
        <p:spPr>
          <a:xfrm>
            <a:off x="8107200" y="1472400"/>
            <a:ext cx="3477600" cy="397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 smtClean="0"/>
          </a:p>
        </p:txBody>
      </p:sp>
      <p:sp>
        <p:nvSpPr>
          <p:cNvPr id="17" name="Tekstin paikkamerkki 14"/>
          <p:cNvSpPr>
            <a:spLocks noGrp="1"/>
          </p:cNvSpPr>
          <p:nvPr>
            <p:ph type="body" sz="quarter" idx="18"/>
          </p:nvPr>
        </p:nvSpPr>
        <p:spPr>
          <a:xfrm>
            <a:off x="8107200" y="5562000"/>
            <a:ext cx="3477600" cy="7200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latin typeface="+mj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2.6.2016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19" name="Suorakulmio 10"/>
          <p:cNvSpPr/>
          <p:nvPr/>
        </p:nvSpPr>
        <p:spPr>
          <a:xfrm>
            <a:off x="720834" y="125640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1232970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8DCE7-5773-4806-8DFD-E27366BF8E6B}" type="datetime1">
              <a:rPr lang="fi-FI" smtClean="0"/>
              <a:t>2.6.2016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 smtClean="0"/>
              <a:t>Muokkaa tekstin </a:t>
            </a:r>
            <a:r>
              <a:rPr lang="fi-FI" dirty="0" err="1" smtClean="0"/>
              <a:t>perutyylejä</a:t>
            </a:r>
            <a:endParaRPr lang="fi-FI" dirty="0" smtClean="0"/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750300" cy="64008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4933815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>
                <a:latin typeface="+mj-lt"/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25980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 smtClean="0"/>
              <a:t>&lt;Lainattava lähde&gt;</a:t>
            </a:r>
          </a:p>
        </p:txBody>
      </p:sp>
    </p:spTree>
    <p:extLst>
      <p:ext uri="{BB962C8B-B14F-4D97-AF65-F5344CB8AC3E}">
        <p14:creationId xmlns:p14="http://schemas.microsoft.com/office/powerpoint/2010/main" val="236637189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066400" y="2073600"/>
            <a:ext cx="8056800" cy="2905200"/>
          </a:xfrm>
        </p:spPr>
        <p:txBody>
          <a:bodyPr anchor="t"/>
          <a:lstStyle>
            <a:lvl1pPr algn="ctr">
              <a:defRPr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2066400" y="5310000"/>
            <a:ext cx="8056800" cy="55440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2000">
                <a:latin typeface="+mj-lt"/>
              </a:defRPr>
            </a:lvl3pPr>
            <a:lvl4pPr marL="1371600" indent="0" algn="ctr">
              <a:buNone/>
              <a:defRPr sz="2000">
                <a:latin typeface="+mj-lt"/>
              </a:defRPr>
            </a:lvl4pPr>
            <a:lvl5pPr marL="1828800" indent="0" algn="ctr">
              <a:buNone/>
              <a:defRPr sz="2000">
                <a:latin typeface="+mj-lt"/>
              </a:defRPr>
            </a:lvl5pPr>
          </a:lstStyle>
          <a:p>
            <a:pPr lvl="0"/>
            <a:r>
              <a:rPr lang="fi-FI" dirty="0" smtClean="0"/>
              <a:t>&lt;Lainattava lähde&gt;</a:t>
            </a:r>
          </a:p>
        </p:txBody>
      </p:sp>
      <p:sp>
        <p:nvSpPr>
          <p:cNvPr id="7" name="Freeform 6"/>
          <p:cNvSpPr/>
          <p:nvPr/>
        </p:nvSpPr>
        <p:spPr>
          <a:xfrm>
            <a:off x="5684132" y="918801"/>
            <a:ext cx="823736" cy="823736"/>
          </a:xfrm>
          <a:custGeom>
            <a:avLst/>
            <a:gdLst>
              <a:gd name="connsiteX0" fmla="*/ 947629 w 1224000"/>
              <a:gd name="connsiteY0" fmla="*/ 224149 h 1224000"/>
              <a:gd name="connsiteX1" fmla="*/ 623726 w 1224000"/>
              <a:gd name="connsiteY1" fmla="*/ 654388 h 1224000"/>
              <a:gd name="connsiteX2" fmla="*/ 822727 w 1224000"/>
              <a:gd name="connsiteY2" fmla="*/ 876301 h 1224000"/>
              <a:gd name="connsiteX3" fmla="*/ 982740 w 1224000"/>
              <a:gd name="connsiteY3" fmla="*/ 716675 h 1224000"/>
              <a:gd name="connsiteX4" fmla="*/ 838344 w 1224000"/>
              <a:gd name="connsiteY4" fmla="*/ 562876 h 1224000"/>
              <a:gd name="connsiteX5" fmla="*/ 795444 w 1224000"/>
              <a:gd name="connsiteY5" fmla="*/ 566770 h 1224000"/>
              <a:gd name="connsiteX6" fmla="*/ 756419 w 1224000"/>
              <a:gd name="connsiteY6" fmla="*/ 523928 h 1224000"/>
              <a:gd name="connsiteX7" fmla="*/ 969098 w 1224000"/>
              <a:gd name="connsiteY7" fmla="*/ 266992 h 1224000"/>
              <a:gd name="connsiteX8" fmla="*/ 947629 w 1224000"/>
              <a:gd name="connsiteY8" fmla="*/ 224149 h 1224000"/>
              <a:gd name="connsiteX9" fmla="*/ 485867 w 1224000"/>
              <a:gd name="connsiteY9" fmla="*/ 224149 h 1224000"/>
              <a:gd name="connsiteX10" fmla="*/ 161964 w 1224000"/>
              <a:gd name="connsiteY10" fmla="*/ 654388 h 1224000"/>
              <a:gd name="connsiteX11" fmla="*/ 360964 w 1224000"/>
              <a:gd name="connsiteY11" fmla="*/ 876301 h 1224000"/>
              <a:gd name="connsiteX12" fmla="*/ 520978 w 1224000"/>
              <a:gd name="connsiteY12" fmla="*/ 716675 h 1224000"/>
              <a:gd name="connsiteX13" fmla="*/ 376582 w 1224000"/>
              <a:gd name="connsiteY13" fmla="*/ 562876 h 1224000"/>
              <a:gd name="connsiteX14" fmla="*/ 333681 w 1224000"/>
              <a:gd name="connsiteY14" fmla="*/ 566770 h 1224000"/>
              <a:gd name="connsiteX15" fmla="*/ 294656 w 1224000"/>
              <a:gd name="connsiteY15" fmla="*/ 523928 h 1224000"/>
              <a:gd name="connsiteX16" fmla="*/ 507336 w 1224000"/>
              <a:gd name="connsiteY16" fmla="*/ 266992 h 1224000"/>
              <a:gd name="connsiteX17" fmla="*/ 485867 w 1224000"/>
              <a:gd name="connsiteY17" fmla="*/ 224149 h 1224000"/>
              <a:gd name="connsiteX18" fmla="*/ 612000 w 1224000"/>
              <a:gd name="connsiteY18" fmla="*/ 0 h 1224000"/>
              <a:gd name="connsiteX19" fmla="*/ 1224000 w 1224000"/>
              <a:gd name="connsiteY19" fmla="*/ 612000 h 1224000"/>
              <a:gd name="connsiteX20" fmla="*/ 612000 w 1224000"/>
              <a:gd name="connsiteY20" fmla="*/ 1224000 h 1224000"/>
              <a:gd name="connsiteX21" fmla="*/ 0 w 1224000"/>
              <a:gd name="connsiteY21" fmla="*/ 612000 h 1224000"/>
              <a:gd name="connsiteX22" fmla="*/ 612000 w 1224000"/>
              <a:gd name="connsiteY22" fmla="*/ 0 h 12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24000" h="1224000">
                <a:moveTo>
                  <a:pt x="947629" y="224149"/>
                </a:moveTo>
                <a:cubicBezTo>
                  <a:pt x="844234" y="282541"/>
                  <a:pt x="623726" y="409076"/>
                  <a:pt x="623726" y="654388"/>
                </a:cubicBezTo>
                <a:cubicBezTo>
                  <a:pt x="623726" y="755593"/>
                  <a:pt x="680307" y="876301"/>
                  <a:pt x="822727" y="876301"/>
                </a:cubicBezTo>
                <a:cubicBezTo>
                  <a:pt x="912518" y="876301"/>
                  <a:pt x="982740" y="817909"/>
                  <a:pt x="982740" y="716675"/>
                </a:cubicBezTo>
                <a:cubicBezTo>
                  <a:pt x="982740" y="594034"/>
                  <a:pt x="892987" y="562876"/>
                  <a:pt x="838344" y="562876"/>
                </a:cubicBezTo>
                <a:cubicBezTo>
                  <a:pt x="814937" y="562876"/>
                  <a:pt x="805171" y="566770"/>
                  <a:pt x="795444" y="566770"/>
                </a:cubicBezTo>
                <a:cubicBezTo>
                  <a:pt x="770060" y="566770"/>
                  <a:pt x="756419" y="547296"/>
                  <a:pt x="756419" y="523928"/>
                </a:cubicBezTo>
                <a:cubicBezTo>
                  <a:pt x="756419" y="414934"/>
                  <a:pt x="914456" y="303977"/>
                  <a:pt x="969098" y="266992"/>
                </a:cubicBezTo>
                <a:cubicBezTo>
                  <a:pt x="969098" y="266992"/>
                  <a:pt x="947629" y="224149"/>
                  <a:pt x="947629" y="224149"/>
                </a:cubicBezTo>
                <a:close/>
                <a:moveTo>
                  <a:pt x="485867" y="224149"/>
                </a:moveTo>
                <a:cubicBezTo>
                  <a:pt x="382434" y="282541"/>
                  <a:pt x="161964" y="409076"/>
                  <a:pt x="161964" y="654388"/>
                </a:cubicBezTo>
                <a:cubicBezTo>
                  <a:pt x="161964" y="755593"/>
                  <a:pt x="218545" y="876301"/>
                  <a:pt x="360964" y="876301"/>
                </a:cubicBezTo>
                <a:cubicBezTo>
                  <a:pt x="450756" y="876301"/>
                  <a:pt x="520978" y="817909"/>
                  <a:pt x="520978" y="716675"/>
                </a:cubicBezTo>
                <a:cubicBezTo>
                  <a:pt x="520978" y="594034"/>
                  <a:pt x="431224" y="562876"/>
                  <a:pt x="376582" y="562876"/>
                </a:cubicBezTo>
                <a:cubicBezTo>
                  <a:pt x="353174" y="562876"/>
                  <a:pt x="343409" y="566770"/>
                  <a:pt x="333681" y="566770"/>
                </a:cubicBezTo>
                <a:cubicBezTo>
                  <a:pt x="308298" y="566770"/>
                  <a:pt x="294656" y="547296"/>
                  <a:pt x="294656" y="523928"/>
                </a:cubicBezTo>
                <a:cubicBezTo>
                  <a:pt x="294656" y="414934"/>
                  <a:pt x="452694" y="303977"/>
                  <a:pt x="507336" y="266992"/>
                </a:cubicBezTo>
                <a:cubicBezTo>
                  <a:pt x="507336" y="266992"/>
                  <a:pt x="485867" y="224149"/>
                  <a:pt x="485867" y="224149"/>
                </a:cubicBezTo>
                <a:close/>
                <a:moveTo>
                  <a:pt x="612000" y="0"/>
                </a:moveTo>
                <a:cubicBezTo>
                  <a:pt x="949998" y="0"/>
                  <a:pt x="1224000" y="274002"/>
                  <a:pt x="1224000" y="612000"/>
                </a:cubicBezTo>
                <a:cubicBezTo>
                  <a:pt x="1224000" y="949998"/>
                  <a:pt x="949998" y="1224000"/>
                  <a:pt x="612000" y="1224000"/>
                </a:cubicBezTo>
                <a:cubicBezTo>
                  <a:pt x="274002" y="1224000"/>
                  <a:pt x="0" y="949998"/>
                  <a:pt x="0" y="612000"/>
                </a:cubicBezTo>
                <a:cubicBezTo>
                  <a:pt x="0" y="274002"/>
                  <a:pt x="274002" y="0"/>
                  <a:pt x="612000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171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 yhteystiedo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"/>
          <p:cNvSpPr/>
          <p:nvPr/>
        </p:nvSpPr>
        <p:spPr bwMode="white">
          <a:xfrm>
            <a:off x="3387969" y="3603126"/>
            <a:ext cx="5416062" cy="28586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3999600" y="3781700"/>
            <a:ext cx="4190400" cy="432000"/>
          </a:xfrm>
        </p:spPr>
        <p:txBody>
          <a:bodyPr anchor="ctr"/>
          <a:lstStyle>
            <a:lvl1pPr marL="0" indent="0" algn="ctr">
              <a:buNone/>
              <a:defRPr sz="24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 smtClean="0"/>
              <a:t>&lt;Etunimi Sukunimi&gt;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 hasCustomPrompt="1"/>
          </p:nvPr>
        </p:nvSpPr>
        <p:spPr>
          <a:xfrm>
            <a:off x="3995737" y="4216400"/>
            <a:ext cx="4190400" cy="3600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n-lt"/>
              </a:defRPr>
            </a:lvl1pPr>
            <a:lvl2pPr marL="457200" indent="0" algn="ctr">
              <a:buNone/>
              <a:defRPr sz="1600">
                <a:latin typeface="+mj-lt"/>
              </a:defRPr>
            </a:lvl2pPr>
            <a:lvl3pPr marL="914400" indent="0" algn="ctr">
              <a:buNone/>
              <a:defRPr sz="16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</a:lstStyle>
          <a:p>
            <a:pPr lvl="0"/>
            <a:r>
              <a:rPr lang="fi-FI" dirty="0" smtClean="0"/>
              <a:t>&lt;Titteli&gt;</a:t>
            </a:r>
          </a:p>
        </p:txBody>
      </p:sp>
      <p:sp>
        <p:nvSpPr>
          <p:cNvPr id="43" name="Freeform 8"/>
          <p:cNvSpPr>
            <a:spLocks noChangeAspect="1" noEditPoints="1"/>
          </p:cNvSpPr>
          <p:nvPr/>
        </p:nvSpPr>
        <p:spPr bwMode="auto">
          <a:xfrm>
            <a:off x="4000348" y="5643293"/>
            <a:ext cx="360000" cy="360000"/>
          </a:xfrm>
          <a:custGeom>
            <a:avLst/>
            <a:gdLst>
              <a:gd name="T0" fmla="*/ 162 w 323"/>
              <a:gd name="T1" fmla="*/ 0 h 323"/>
              <a:gd name="T2" fmla="*/ 0 w 323"/>
              <a:gd name="T3" fmla="*/ 162 h 323"/>
              <a:gd name="T4" fmla="*/ 162 w 323"/>
              <a:gd name="T5" fmla="*/ 323 h 323"/>
              <a:gd name="T6" fmla="*/ 323 w 323"/>
              <a:gd name="T7" fmla="*/ 162 h 323"/>
              <a:gd name="T8" fmla="*/ 162 w 323"/>
              <a:gd name="T9" fmla="*/ 0 h 323"/>
              <a:gd name="T10" fmla="*/ 232 w 323"/>
              <a:gd name="T11" fmla="*/ 132 h 323"/>
              <a:gd name="T12" fmla="*/ 232 w 323"/>
              <a:gd name="T13" fmla="*/ 137 h 323"/>
              <a:gd name="T14" fmla="*/ 129 w 323"/>
              <a:gd name="T15" fmla="*/ 241 h 323"/>
              <a:gd name="T16" fmla="*/ 73 w 323"/>
              <a:gd name="T17" fmla="*/ 224 h 323"/>
              <a:gd name="T18" fmla="*/ 82 w 323"/>
              <a:gd name="T19" fmla="*/ 225 h 323"/>
              <a:gd name="T20" fmla="*/ 127 w 323"/>
              <a:gd name="T21" fmla="*/ 209 h 323"/>
              <a:gd name="T22" fmla="*/ 93 w 323"/>
              <a:gd name="T23" fmla="*/ 184 h 323"/>
              <a:gd name="T24" fmla="*/ 100 w 323"/>
              <a:gd name="T25" fmla="*/ 185 h 323"/>
              <a:gd name="T26" fmla="*/ 110 w 323"/>
              <a:gd name="T27" fmla="*/ 183 h 323"/>
              <a:gd name="T28" fmla="*/ 80 w 323"/>
              <a:gd name="T29" fmla="*/ 148 h 323"/>
              <a:gd name="T30" fmla="*/ 80 w 323"/>
              <a:gd name="T31" fmla="*/ 147 h 323"/>
              <a:gd name="T32" fmla="*/ 97 w 323"/>
              <a:gd name="T33" fmla="*/ 152 h 323"/>
              <a:gd name="T34" fmla="*/ 81 w 323"/>
              <a:gd name="T35" fmla="*/ 122 h 323"/>
              <a:gd name="T36" fmla="*/ 86 w 323"/>
              <a:gd name="T37" fmla="*/ 103 h 323"/>
              <a:gd name="T38" fmla="*/ 161 w 323"/>
              <a:gd name="T39" fmla="*/ 141 h 323"/>
              <a:gd name="T40" fmla="*/ 160 w 323"/>
              <a:gd name="T41" fmla="*/ 133 h 323"/>
              <a:gd name="T42" fmla="*/ 196 w 323"/>
              <a:gd name="T43" fmla="*/ 97 h 323"/>
              <a:gd name="T44" fmla="*/ 222 w 323"/>
              <a:gd name="T45" fmla="*/ 108 h 323"/>
              <a:gd name="T46" fmla="*/ 246 w 323"/>
              <a:gd name="T47" fmla="*/ 99 h 323"/>
              <a:gd name="T48" fmla="*/ 230 w 323"/>
              <a:gd name="T49" fmla="*/ 119 h 323"/>
              <a:gd name="T50" fmla="*/ 250 w 323"/>
              <a:gd name="T51" fmla="*/ 114 h 323"/>
              <a:gd name="T52" fmla="*/ 232 w 323"/>
              <a:gd name="T53" fmla="*/ 13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3" h="323">
                <a:moveTo>
                  <a:pt x="162" y="0"/>
                </a:moveTo>
                <a:cubicBezTo>
                  <a:pt x="73" y="0"/>
                  <a:pt x="0" y="73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3" y="251"/>
                  <a:pt x="323" y="162"/>
                </a:cubicBezTo>
                <a:cubicBezTo>
                  <a:pt x="323" y="73"/>
                  <a:pt x="251" y="0"/>
                  <a:pt x="162" y="0"/>
                </a:cubicBezTo>
                <a:close/>
                <a:moveTo>
                  <a:pt x="232" y="132"/>
                </a:moveTo>
                <a:cubicBezTo>
                  <a:pt x="232" y="134"/>
                  <a:pt x="232" y="136"/>
                  <a:pt x="232" y="137"/>
                </a:cubicBezTo>
                <a:cubicBezTo>
                  <a:pt x="232" y="185"/>
                  <a:pt x="196" y="241"/>
                  <a:pt x="129" y="241"/>
                </a:cubicBezTo>
                <a:cubicBezTo>
                  <a:pt x="108" y="241"/>
                  <a:pt x="89" y="235"/>
                  <a:pt x="73" y="224"/>
                </a:cubicBezTo>
                <a:cubicBezTo>
                  <a:pt x="76" y="225"/>
                  <a:pt x="79" y="225"/>
                  <a:pt x="82" y="225"/>
                </a:cubicBezTo>
                <a:cubicBezTo>
                  <a:pt x="99" y="225"/>
                  <a:pt x="115" y="219"/>
                  <a:pt x="127" y="209"/>
                </a:cubicBezTo>
                <a:cubicBezTo>
                  <a:pt x="111" y="209"/>
                  <a:pt x="98" y="198"/>
                  <a:pt x="93" y="184"/>
                </a:cubicBezTo>
                <a:cubicBezTo>
                  <a:pt x="95" y="184"/>
                  <a:pt x="98" y="185"/>
                  <a:pt x="100" y="185"/>
                </a:cubicBezTo>
                <a:cubicBezTo>
                  <a:pt x="103" y="185"/>
                  <a:pt x="106" y="184"/>
                  <a:pt x="110" y="183"/>
                </a:cubicBezTo>
                <a:cubicBezTo>
                  <a:pt x="93" y="180"/>
                  <a:pt x="80" y="165"/>
                  <a:pt x="80" y="148"/>
                </a:cubicBezTo>
                <a:cubicBezTo>
                  <a:pt x="80" y="148"/>
                  <a:pt x="80" y="147"/>
                  <a:pt x="80" y="147"/>
                </a:cubicBezTo>
                <a:cubicBezTo>
                  <a:pt x="85" y="150"/>
                  <a:pt x="91" y="152"/>
                  <a:pt x="97" y="152"/>
                </a:cubicBezTo>
                <a:cubicBezTo>
                  <a:pt x="87" y="145"/>
                  <a:pt x="81" y="134"/>
                  <a:pt x="81" y="122"/>
                </a:cubicBezTo>
                <a:cubicBezTo>
                  <a:pt x="81" y="115"/>
                  <a:pt x="82" y="109"/>
                  <a:pt x="86" y="103"/>
                </a:cubicBezTo>
                <a:cubicBezTo>
                  <a:pt x="104" y="125"/>
                  <a:pt x="130" y="140"/>
                  <a:pt x="161" y="141"/>
                </a:cubicBezTo>
                <a:cubicBezTo>
                  <a:pt x="160" y="139"/>
                  <a:pt x="160" y="136"/>
                  <a:pt x="160" y="133"/>
                </a:cubicBezTo>
                <a:cubicBezTo>
                  <a:pt x="160" y="113"/>
                  <a:pt x="176" y="97"/>
                  <a:pt x="196" y="97"/>
                </a:cubicBezTo>
                <a:cubicBezTo>
                  <a:pt x="206" y="97"/>
                  <a:pt x="216" y="101"/>
                  <a:pt x="222" y="108"/>
                </a:cubicBezTo>
                <a:cubicBezTo>
                  <a:pt x="231" y="106"/>
                  <a:pt x="238" y="103"/>
                  <a:pt x="246" y="99"/>
                </a:cubicBezTo>
                <a:cubicBezTo>
                  <a:pt x="243" y="108"/>
                  <a:pt x="237" y="115"/>
                  <a:pt x="230" y="119"/>
                </a:cubicBezTo>
                <a:cubicBezTo>
                  <a:pt x="237" y="118"/>
                  <a:pt x="244" y="117"/>
                  <a:pt x="250" y="114"/>
                </a:cubicBezTo>
                <a:cubicBezTo>
                  <a:pt x="246" y="121"/>
                  <a:pt x="239" y="127"/>
                  <a:pt x="232" y="132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Freeform 8"/>
          <p:cNvSpPr>
            <a:spLocks noChangeAspect="1"/>
          </p:cNvSpPr>
          <p:nvPr/>
        </p:nvSpPr>
        <p:spPr>
          <a:xfrm>
            <a:off x="4000348" y="4807329"/>
            <a:ext cx="360000" cy="360000"/>
          </a:xfrm>
          <a:custGeom>
            <a:avLst/>
            <a:gdLst>
              <a:gd name="connsiteX0" fmla="*/ 279483 w 540000"/>
              <a:gd name="connsiteY0" fmla="*/ 197407 h 536666"/>
              <a:gd name="connsiteX1" fmla="*/ 293975 w 540000"/>
              <a:gd name="connsiteY1" fmla="*/ 198196 h 536666"/>
              <a:gd name="connsiteX2" fmla="*/ 306711 w 540000"/>
              <a:gd name="connsiteY2" fmla="*/ 200365 h 536666"/>
              <a:gd name="connsiteX3" fmla="*/ 313200 w 540000"/>
              <a:gd name="connsiteY3" fmla="*/ 202015 h 536666"/>
              <a:gd name="connsiteX4" fmla="*/ 309878 w 540000"/>
              <a:gd name="connsiteY4" fmla="*/ 263222 h 536666"/>
              <a:gd name="connsiteX5" fmla="*/ 306350 w 540000"/>
              <a:gd name="connsiteY5" fmla="*/ 291764 h 536666"/>
              <a:gd name="connsiteX6" fmla="*/ 298123 w 540000"/>
              <a:gd name="connsiteY6" fmla="*/ 314928 h 536666"/>
              <a:gd name="connsiteX7" fmla="*/ 283028 w 540000"/>
              <a:gd name="connsiteY7" fmla="*/ 331476 h 536666"/>
              <a:gd name="connsiteX8" fmla="*/ 260723 w 540000"/>
              <a:gd name="connsiteY8" fmla="*/ 337536 h 536666"/>
              <a:gd name="connsiteX9" fmla="*/ 229312 w 540000"/>
              <a:gd name="connsiteY9" fmla="*/ 322135 h 536666"/>
              <a:gd name="connsiteX10" fmla="*/ 218245 w 540000"/>
              <a:gd name="connsiteY10" fmla="*/ 277332 h 536666"/>
              <a:gd name="connsiteX11" fmla="*/ 221309 w 540000"/>
              <a:gd name="connsiteY11" fmla="*/ 249328 h 536666"/>
              <a:gd name="connsiteX12" fmla="*/ 231481 w 540000"/>
              <a:gd name="connsiteY12" fmla="*/ 223672 h 536666"/>
              <a:gd name="connsiteX13" fmla="*/ 250534 w 540000"/>
              <a:gd name="connsiteY13" fmla="*/ 204758 h 536666"/>
              <a:gd name="connsiteX14" fmla="*/ 279483 w 540000"/>
              <a:gd name="connsiteY14" fmla="*/ 197407 h 536666"/>
              <a:gd name="connsiteX15" fmla="*/ 284939 w 540000"/>
              <a:gd name="connsiteY15" fmla="*/ 74705 h 536666"/>
              <a:gd name="connsiteX16" fmla="*/ 227298 w 540000"/>
              <a:gd name="connsiteY16" fmla="*/ 81966 h 536666"/>
              <a:gd name="connsiteX17" fmla="*/ 178212 w 540000"/>
              <a:gd name="connsiteY17" fmla="*/ 102530 h 536666"/>
              <a:gd name="connsiteX18" fmla="*/ 138643 w 540000"/>
              <a:gd name="connsiteY18" fmla="*/ 134658 h 536666"/>
              <a:gd name="connsiteX19" fmla="*/ 109092 w 540000"/>
              <a:gd name="connsiteY19" fmla="*/ 176610 h 536666"/>
              <a:gd name="connsiteX20" fmla="*/ 90555 w 540000"/>
              <a:gd name="connsiteY20" fmla="*/ 226792 h 536666"/>
              <a:gd name="connsiteX21" fmla="*/ 84118 w 540000"/>
              <a:gd name="connsiteY21" fmla="*/ 283499 h 536666"/>
              <a:gd name="connsiteX22" fmla="*/ 96441 w 540000"/>
              <a:gd name="connsiteY22" fmla="*/ 359301 h 536666"/>
              <a:gd name="connsiteX23" fmla="*/ 131569 w 540000"/>
              <a:gd name="connsiteY23" fmla="*/ 414933 h 536666"/>
              <a:gd name="connsiteX24" fmla="*/ 188057 w 540000"/>
              <a:gd name="connsiteY24" fmla="*/ 449732 h 536666"/>
              <a:gd name="connsiteX25" fmla="*/ 265163 w 540000"/>
              <a:gd name="connsiteY25" fmla="*/ 461959 h 536666"/>
              <a:gd name="connsiteX26" fmla="*/ 323888 w 540000"/>
              <a:gd name="connsiteY26" fmla="*/ 456096 h 536666"/>
              <a:gd name="connsiteX27" fmla="*/ 368895 w 540000"/>
              <a:gd name="connsiteY27" fmla="*/ 442292 h 536666"/>
              <a:gd name="connsiteX28" fmla="*/ 368895 w 540000"/>
              <a:gd name="connsiteY28" fmla="*/ 411921 h 536666"/>
              <a:gd name="connsiteX29" fmla="*/ 352837 w 540000"/>
              <a:gd name="connsiteY29" fmla="*/ 417174 h 536666"/>
              <a:gd name="connsiteX30" fmla="*/ 323733 w 540000"/>
              <a:gd name="connsiteY30" fmla="*/ 424489 h 536666"/>
              <a:gd name="connsiteX31" fmla="*/ 294026 w 540000"/>
              <a:gd name="connsiteY31" fmla="*/ 429311 h 536666"/>
              <a:gd name="connsiteX32" fmla="*/ 264699 w 540000"/>
              <a:gd name="connsiteY32" fmla="*/ 431104 h 536666"/>
              <a:gd name="connsiteX33" fmla="*/ 204304 w 540000"/>
              <a:gd name="connsiteY33" fmla="*/ 421315 h 536666"/>
              <a:gd name="connsiteX34" fmla="*/ 159211 w 540000"/>
              <a:gd name="connsiteY34" fmla="*/ 392146 h 536666"/>
              <a:gd name="connsiteX35" fmla="*/ 131742 w 540000"/>
              <a:gd name="connsiteY35" fmla="*/ 344922 h 536666"/>
              <a:gd name="connsiteX36" fmla="*/ 122671 w 540000"/>
              <a:gd name="connsiteY36" fmla="*/ 282047 h 536666"/>
              <a:gd name="connsiteX37" fmla="*/ 133067 w 540000"/>
              <a:gd name="connsiteY37" fmla="*/ 211929 h 536666"/>
              <a:gd name="connsiteX38" fmla="*/ 164030 w 540000"/>
              <a:gd name="connsiteY38" fmla="*/ 155688 h 536666"/>
              <a:gd name="connsiteX39" fmla="*/ 215113 w 540000"/>
              <a:gd name="connsiteY39" fmla="*/ 118361 h 536666"/>
              <a:gd name="connsiteX40" fmla="*/ 284939 w 540000"/>
              <a:gd name="connsiteY40" fmla="*/ 105112 h 536666"/>
              <a:gd name="connsiteX41" fmla="*/ 337743 w 540000"/>
              <a:gd name="connsiteY41" fmla="*/ 114542 h 536666"/>
              <a:gd name="connsiteX42" fmla="*/ 380306 w 540000"/>
              <a:gd name="connsiteY42" fmla="*/ 142349 h 536666"/>
              <a:gd name="connsiteX43" fmla="*/ 408154 w 540000"/>
              <a:gd name="connsiteY43" fmla="*/ 186847 h 536666"/>
              <a:gd name="connsiteX44" fmla="*/ 418102 w 540000"/>
              <a:gd name="connsiteY44" fmla="*/ 246011 h 536666"/>
              <a:gd name="connsiteX45" fmla="*/ 415727 w 540000"/>
              <a:gd name="connsiteY45" fmla="*/ 279358 h 536666"/>
              <a:gd name="connsiteX46" fmla="*/ 408912 w 540000"/>
              <a:gd name="connsiteY46" fmla="*/ 307506 h 536666"/>
              <a:gd name="connsiteX47" fmla="*/ 396519 w 540000"/>
              <a:gd name="connsiteY47" fmla="*/ 328374 h 536666"/>
              <a:gd name="connsiteX48" fmla="*/ 375556 w 540000"/>
              <a:gd name="connsiteY48" fmla="*/ 337536 h 536666"/>
              <a:gd name="connsiteX49" fmla="*/ 365384 w 540000"/>
              <a:gd name="connsiteY49" fmla="*/ 335402 h 536666"/>
              <a:gd name="connsiteX50" fmla="*/ 355970 w 540000"/>
              <a:gd name="connsiteY50" fmla="*/ 327281 h 536666"/>
              <a:gd name="connsiteX51" fmla="*/ 350497 w 540000"/>
              <a:gd name="connsiteY51" fmla="*/ 314067 h 536666"/>
              <a:gd name="connsiteX52" fmla="*/ 348689 w 540000"/>
              <a:gd name="connsiteY52" fmla="*/ 295117 h 536666"/>
              <a:gd name="connsiteX53" fmla="*/ 348689 w 540000"/>
              <a:gd name="connsiteY53" fmla="*/ 288448 h 536666"/>
              <a:gd name="connsiteX54" fmla="*/ 349171 w 540000"/>
              <a:gd name="connsiteY54" fmla="*/ 277440 h 536666"/>
              <a:gd name="connsiteX55" fmla="*/ 354077 w 540000"/>
              <a:gd name="connsiteY55" fmla="*/ 180214 h 536666"/>
              <a:gd name="connsiteX56" fmla="*/ 343905 w 540000"/>
              <a:gd name="connsiteY56" fmla="*/ 177363 h 536666"/>
              <a:gd name="connsiteX57" fmla="*/ 323854 w 540000"/>
              <a:gd name="connsiteY57" fmla="*/ 173042 h 536666"/>
              <a:gd name="connsiteX58" fmla="*/ 301651 w 540000"/>
              <a:gd name="connsiteY58" fmla="*/ 169923 h 536666"/>
              <a:gd name="connsiteX59" fmla="*/ 279483 w 540000"/>
              <a:gd name="connsiteY59" fmla="*/ 168722 h 536666"/>
              <a:gd name="connsiteX60" fmla="*/ 236713 w 540000"/>
              <a:gd name="connsiteY60" fmla="*/ 176628 h 536666"/>
              <a:gd name="connsiteX61" fmla="*/ 204683 w 540000"/>
              <a:gd name="connsiteY61" fmla="*/ 198590 h 536666"/>
              <a:gd name="connsiteX62" fmla="*/ 184408 w 540000"/>
              <a:gd name="connsiteY62" fmla="*/ 232457 h 536666"/>
              <a:gd name="connsiteX63" fmla="*/ 177214 w 540000"/>
              <a:gd name="connsiteY63" fmla="*/ 276346 h 536666"/>
              <a:gd name="connsiteX64" fmla="*/ 182601 w 540000"/>
              <a:gd name="connsiteY64" fmla="*/ 314085 h 536666"/>
              <a:gd name="connsiteX65" fmla="*/ 197575 w 540000"/>
              <a:gd name="connsiteY65" fmla="*/ 342323 h 536666"/>
              <a:gd name="connsiteX66" fmla="*/ 221429 w 540000"/>
              <a:gd name="connsiteY66" fmla="*/ 360126 h 536666"/>
              <a:gd name="connsiteX67" fmla="*/ 254561 w 540000"/>
              <a:gd name="connsiteY67" fmla="*/ 366454 h 536666"/>
              <a:gd name="connsiteX68" fmla="*/ 272547 w 540000"/>
              <a:gd name="connsiteY68" fmla="*/ 364142 h 536666"/>
              <a:gd name="connsiteX69" fmla="*/ 287538 w 540000"/>
              <a:gd name="connsiteY69" fmla="*/ 357920 h 536666"/>
              <a:gd name="connsiteX70" fmla="*/ 299913 w 540000"/>
              <a:gd name="connsiteY70" fmla="*/ 348831 h 536666"/>
              <a:gd name="connsiteX71" fmla="*/ 309844 w 540000"/>
              <a:gd name="connsiteY71" fmla="*/ 337823 h 536666"/>
              <a:gd name="connsiteX72" fmla="*/ 315971 w 540000"/>
              <a:gd name="connsiteY72" fmla="*/ 334613 h 536666"/>
              <a:gd name="connsiteX73" fmla="*/ 325592 w 540000"/>
              <a:gd name="connsiteY73" fmla="*/ 334613 h 536666"/>
              <a:gd name="connsiteX74" fmla="*/ 327640 w 540000"/>
              <a:gd name="connsiteY74" fmla="*/ 339795 h 536666"/>
              <a:gd name="connsiteX75" fmla="*/ 333888 w 540000"/>
              <a:gd name="connsiteY75" fmla="*/ 350086 h 536666"/>
              <a:gd name="connsiteX76" fmla="*/ 344111 w 540000"/>
              <a:gd name="connsiteY76" fmla="*/ 358709 h 536666"/>
              <a:gd name="connsiteX77" fmla="*/ 357157 w 540000"/>
              <a:gd name="connsiteY77" fmla="*/ 364410 h 536666"/>
              <a:gd name="connsiteX78" fmla="*/ 372613 w 540000"/>
              <a:gd name="connsiteY78" fmla="*/ 366454 h 536666"/>
              <a:gd name="connsiteX79" fmla="*/ 408550 w 540000"/>
              <a:gd name="connsiteY79" fmla="*/ 356594 h 536666"/>
              <a:gd name="connsiteX80" fmla="*/ 434642 w 540000"/>
              <a:gd name="connsiteY80" fmla="*/ 329665 h 536666"/>
              <a:gd name="connsiteX81" fmla="*/ 450597 w 540000"/>
              <a:gd name="connsiteY81" fmla="*/ 291029 h 536666"/>
              <a:gd name="connsiteX82" fmla="*/ 455881 w 540000"/>
              <a:gd name="connsiteY82" fmla="*/ 246495 h 536666"/>
              <a:gd name="connsiteX83" fmla="*/ 443128 w 540000"/>
              <a:gd name="connsiteY83" fmla="*/ 174495 h 536666"/>
              <a:gd name="connsiteX84" fmla="*/ 407827 w 540000"/>
              <a:gd name="connsiteY84" fmla="*/ 120638 h 536666"/>
              <a:gd name="connsiteX85" fmla="*/ 353922 w 540000"/>
              <a:gd name="connsiteY85" fmla="*/ 86663 h 536666"/>
              <a:gd name="connsiteX86" fmla="*/ 284939 w 540000"/>
              <a:gd name="connsiteY86" fmla="*/ 74705 h 536666"/>
              <a:gd name="connsiteX87" fmla="*/ 270000 w 540000"/>
              <a:gd name="connsiteY87" fmla="*/ 0 h 536666"/>
              <a:gd name="connsiteX88" fmla="*/ 540000 w 540000"/>
              <a:gd name="connsiteY88" fmla="*/ 268333 h 536666"/>
              <a:gd name="connsiteX89" fmla="*/ 270000 w 540000"/>
              <a:gd name="connsiteY89" fmla="*/ 536666 h 536666"/>
              <a:gd name="connsiteX90" fmla="*/ 0 w 540000"/>
              <a:gd name="connsiteY90" fmla="*/ 268333 h 536666"/>
              <a:gd name="connsiteX91" fmla="*/ 270000 w 540000"/>
              <a:gd name="connsiteY91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40000" h="536666">
                <a:moveTo>
                  <a:pt x="279483" y="197407"/>
                </a:moveTo>
                <a:cubicBezTo>
                  <a:pt x="284474" y="197407"/>
                  <a:pt x="289276" y="197640"/>
                  <a:pt x="293975" y="198196"/>
                </a:cubicBezTo>
                <a:cubicBezTo>
                  <a:pt x="298880" y="198734"/>
                  <a:pt x="303080" y="199469"/>
                  <a:pt x="306711" y="200365"/>
                </a:cubicBezTo>
                <a:lnTo>
                  <a:pt x="313200" y="202015"/>
                </a:lnTo>
                <a:lnTo>
                  <a:pt x="309878" y="263222"/>
                </a:lnTo>
                <a:cubicBezTo>
                  <a:pt x="309310" y="273657"/>
                  <a:pt x="308157" y="283213"/>
                  <a:pt x="306350" y="291764"/>
                </a:cubicBezTo>
                <a:cubicBezTo>
                  <a:pt x="304439" y="300657"/>
                  <a:pt x="301651" y="308492"/>
                  <a:pt x="298123" y="314928"/>
                </a:cubicBezTo>
                <a:cubicBezTo>
                  <a:pt x="294250" y="321956"/>
                  <a:pt x="289207" y="327514"/>
                  <a:pt x="283028" y="331476"/>
                </a:cubicBezTo>
                <a:cubicBezTo>
                  <a:pt x="276643" y="335492"/>
                  <a:pt x="269173" y="337536"/>
                  <a:pt x="260723" y="337536"/>
                </a:cubicBezTo>
                <a:cubicBezTo>
                  <a:pt x="247711" y="337536"/>
                  <a:pt x="237143" y="332337"/>
                  <a:pt x="229312" y="322135"/>
                </a:cubicBezTo>
                <a:cubicBezTo>
                  <a:pt x="221911" y="312382"/>
                  <a:pt x="218245" y="297753"/>
                  <a:pt x="218245" y="277332"/>
                </a:cubicBezTo>
                <a:cubicBezTo>
                  <a:pt x="218245" y="268099"/>
                  <a:pt x="219278" y="258669"/>
                  <a:pt x="221309" y="249328"/>
                </a:cubicBezTo>
                <a:cubicBezTo>
                  <a:pt x="223305" y="239844"/>
                  <a:pt x="226799" y="231220"/>
                  <a:pt x="231481" y="223672"/>
                </a:cubicBezTo>
                <a:cubicBezTo>
                  <a:pt x="236420" y="215820"/>
                  <a:pt x="242840" y="209455"/>
                  <a:pt x="250534" y="204758"/>
                </a:cubicBezTo>
                <a:cubicBezTo>
                  <a:pt x="258554" y="199881"/>
                  <a:pt x="268296" y="197407"/>
                  <a:pt x="279483" y="197407"/>
                </a:cubicBezTo>
                <a:close/>
                <a:moveTo>
                  <a:pt x="284939" y="74705"/>
                </a:moveTo>
                <a:cubicBezTo>
                  <a:pt x="264423" y="74705"/>
                  <a:pt x="245026" y="77161"/>
                  <a:pt x="227298" y="81966"/>
                </a:cubicBezTo>
                <a:cubicBezTo>
                  <a:pt x="209536" y="86753"/>
                  <a:pt x="193048" y="93673"/>
                  <a:pt x="178212" y="102530"/>
                </a:cubicBezTo>
                <a:cubicBezTo>
                  <a:pt x="163479" y="111405"/>
                  <a:pt x="150140" y="122215"/>
                  <a:pt x="138643" y="134658"/>
                </a:cubicBezTo>
                <a:cubicBezTo>
                  <a:pt x="127043" y="147172"/>
                  <a:pt x="117146" y="161281"/>
                  <a:pt x="109092" y="176610"/>
                </a:cubicBezTo>
                <a:cubicBezTo>
                  <a:pt x="101002" y="191993"/>
                  <a:pt x="94806" y="208881"/>
                  <a:pt x="90555" y="226792"/>
                </a:cubicBezTo>
                <a:cubicBezTo>
                  <a:pt x="86235" y="244738"/>
                  <a:pt x="84118" y="263850"/>
                  <a:pt x="84118" y="283499"/>
                </a:cubicBezTo>
                <a:cubicBezTo>
                  <a:pt x="84118" y="311701"/>
                  <a:pt x="88283" y="337195"/>
                  <a:pt x="96441" y="359301"/>
                </a:cubicBezTo>
                <a:cubicBezTo>
                  <a:pt x="104582" y="381263"/>
                  <a:pt x="116424" y="399980"/>
                  <a:pt x="131569" y="414933"/>
                </a:cubicBezTo>
                <a:cubicBezTo>
                  <a:pt x="146784" y="430029"/>
                  <a:pt x="165837" y="441736"/>
                  <a:pt x="188057" y="449732"/>
                </a:cubicBezTo>
                <a:cubicBezTo>
                  <a:pt x="210431" y="457853"/>
                  <a:pt x="236369" y="461959"/>
                  <a:pt x="265163" y="461959"/>
                </a:cubicBezTo>
                <a:cubicBezTo>
                  <a:pt x="285920" y="461959"/>
                  <a:pt x="305696" y="460023"/>
                  <a:pt x="323888" y="456096"/>
                </a:cubicBezTo>
                <a:cubicBezTo>
                  <a:pt x="340135" y="452618"/>
                  <a:pt x="355247" y="447993"/>
                  <a:pt x="368895" y="442292"/>
                </a:cubicBezTo>
                <a:lnTo>
                  <a:pt x="368895" y="411921"/>
                </a:lnTo>
                <a:cubicBezTo>
                  <a:pt x="363749" y="413767"/>
                  <a:pt x="358345" y="415489"/>
                  <a:pt x="352837" y="417174"/>
                </a:cubicBezTo>
                <a:cubicBezTo>
                  <a:pt x="343319" y="420007"/>
                  <a:pt x="333578" y="422463"/>
                  <a:pt x="323733" y="424489"/>
                </a:cubicBezTo>
                <a:cubicBezTo>
                  <a:pt x="313854" y="426515"/>
                  <a:pt x="303992" y="428092"/>
                  <a:pt x="294026" y="429311"/>
                </a:cubicBezTo>
                <a:cubicBezTo>
                  <a:pt x="284027" y="430495"/>
                  <a:pt x="274234" y="431104"/>
                  <a:pt x="264699" y="431104"/>
                </a:cubicBezTo>
                <a:cubicBezTo>
                  <a:pt x="242066" y="431104"/>
                  <a:pt x="221705" y="427787"/>
                  <a:pt x="204304" y="421315"/>
                </a:cubicBezTo>
                <a:cubicBezTo>
                  <a:pt x="186577" y="414718"/>
                  <a:pt x="171414" y="404911"/>
                  <a:pt x="159211" y="392146"/>
                </a:cubicBezTo>
                <a:cubicBezTo>
                  <a:pt x="147077" y="379327"/>
                  <a:pt x="137852" y="363442"/>
                  <a:pt x="131742" y="344922"/>
                </a:cubicBezTo>
                <a:cubicBezTo>
                  <a:pt x="125718" y="326617"/>
                  <a:pt x="122671" y="305462"/>
                  <a:pt x="122671" y="282047"/>
                </a:cubicBezTo>
                <a:cubicBezTo>
                  <a:pt x="122671" y="256643"/>
                  <a:pt x="126165" y="233049"/>
                  <a:pt x="133067" y="211929"/>
                </a:cubicBezTo>
                <a:cubicBezTo>
                  <a:pt x="140089" y="190361"/>
                  <a:pt x="150450" y="171447"/>
                  <a:pt x="164030" y="155688"/>
                </a:cubicBezTo>
                <a:cubicBezTo>
                  <a:pt x="177747" y="139749"/>
                  <a:pt x="194890" y="127199"/>
                  <a:pt x="215113" y="118361"/>
                </a:cubicBezTo>
                <a:cubicBezTo>
                  <a:pt x="235198" y="109558"/>
                  <a:pt x="258709" y="105112"/>
                  <a:pt x="284939" y="105112"/>
                </a:cubicBezTo>
                <a:cubicBezTo>
                  <a:pt x="303820" y="105112"/>
                  <a:pt x="321616" y="108285"/>
                  <a:pt x="337743" y="114542"/>
                </a:cubicBezTo>
                <a:cubicBezTo>
                  <a:pt x="354025" y="120835"/>
                  <a:pt x="368327" y="130176"/>
                  <a:pt x="380306" y="142349"/>
                </a:cubicBezTo>
                <a:cubicBezTo>
                  <a:pt x="392148" y="154451"/>
                  <a:pt x="401459" y="169403"/>
                  <a:pt x="408154" y="186847"/>
                </a:cubicBezTo>
                <a:cubicBezTo>
                  <a:pt x="414712" y="204256"/>
                  <a:pt x="418102" y="224156"/>
                  <a:pt x="418102" y="246011"/>
                </a:cubicBezTo>
                <a:cubicBezTo>
                  <a:pt x="418102" y="257754"/>
                  <a:pt x="417276" y="268888"/>
                  <a:pt x="415727" y="279358"/>
                </a:cubicBezTo>
                <a:cubicBezTo>
                  <a:pt x="414195" y="289936"/>
                  <a:pt x="411872" y="299402"/>
                  <a:pt x="408912" y="307506"/>
                </a:cubicBezTo>
                <a:cubicBezTo>
                  <a:pt x="405814" y="316004"/>
                  <a:pt x="401648" y="323014"/>
                  <a:pt x="396519" y="328374"/>
                </a:cubicBezTo>
                <a:cubicBezTo>
                  <a:pt x="390685" y="334452"/>
                  <a:pt x="383611" y="337536"/>
                  <a:pt x="375556" y="337536"/>
                </a:cubicBezTo>
                <a:cubicBezTo>
                  <a:pt x="371873" y="337536"/>
                  <a:pt x="368379" y="336783"/>
                  <a:pt x="365384" y="335402"/>
                </a:cubicBezTo>
                <a:cubicBezTo>
                  <a:pt x="361598" y="333807"/>
                  <a:pt x="358397" y="330992"/>
                  <a:pt x="355970" y="327281"/>
                </a:cubicBezTo>
                <a:cubicBezTo>
                  <a:pt x="353681" y="323964"/>
                  <a:pt x="351925" y="319769"/>
                  <a:pt x="350497" y="314067"/>
                </a:cubicBezTo>
                <a:cubicBezTo>
                  <a:pt x="349257" y="308994"/>
                  <a:pt x="348689" y="302808"/>
                  <a:pt x="348689" y="295117"/>
                </a:cubicBezTo>
                <a:lnTo>
                  <a:pt x="348689" y="288448"/>
                </a:lnTo>
                <a:cubicBezTo>
                  <a:pt x="348689" y="284754"/>
                  <a:pt x="348862" y="280972"/>
                  <a:pt x="349171" y="277440"/>
                </a:cubicBezTo>
                <a:lnTo>
                  <a:pt x="354077" y="180214"/>
                </a:lnTo>
                <a:cubicBezTo>
                  <a:pt x="351030" y="179246"/>
                  <a:pt x="347588" y="178313"/>
                  <a:pt x="343905" y="177363"/>
                </a:cubicBezTo>
                <a:cubicBezTo>
                  <a:pt x="337691" y="175786"/>
                  <a:pt x="330996" y="174333"/>
                  <a:pt x="323854" y="173042"/>
                </a:cubicBezTo>
                <a:cubicBezTo>
                  <a:pt x="316745" y="171770"/>
                  <a:pt x="309396" y="170712"/>
                  <a:pt x="301651" y="169923"/>
                </a:cubicBezTo>
                <a:cubicBezTo>
                  <a:pt x="294026" y="169134"/>
                  <a:pt x="286677" y="168722"/>
                  <a:pt x="279483" y="168722"/>
                </a:cubicBezTo>
                <a:cubicBezTo>
                  <a:pt x="263666" y="168722"/>
                  <a:pt x="249277" y="171375"/>
                  <a:pt x="236713" y="176628"/>
                </a:cubicBezTo>
                <a:cubicBezTo>
                  <a:pt x="224252" y="181809"/>
                  <a:pt x="213409" y="189196"/>
                  <a:pt x="204683" y="198590"/>
                </a:cubicBezTo>
                <a:cubicBezTo>
                  <a:pt x="195957" y="207967"/>
                  <a:pt x="189141" y="219352"/>
                  <a:pt x="184408" y="232457"/>
                </a:cubicBezTo>
                <a:cubicBezTo>
                  <a:pt x="179658" y="245635"/>
                  <a:pt x="177214" y="260408"/>
                  <a:pt x="177214" y="276346"/>
                </a:cubicBezTo>
                <a:cubicBezTo>
                  <a:pt x="177214" y="290097"/>
                  <a:pt x="179038" y="302773"/>
                  <a:pt x="182601" y="314085"/>
                </a:cubicBezTo>
                <a:cubicBezTo>
                  <a:pt x="185974" y="325004"/>
                  <a:pt x="191017" y="334488"/>
                  <a:pt x="197575" y="342323"/>
                </a:cubicBezTo>
                <a:cubicBezTo>
                  <a:pt x="203994" y="349978"/>
                  <a:pt x="212015" y="355948"/>
                  <a:pt x="221429" y="360126"/>
                </a:cubicBezTo>
                <a:cubicBezTo>
                  <a:pt x="230964" y="364321"/>
                  <a:pt x="242083" y="366454"/>
                  <a:pt x="254561" y="366454"/>
                </a:cubicBezTo>
                <a:cubicBezTo>
                  <a:pt x="261015" y="366454"/>
                  <a:pt x="267074" y="365683"/>
                  <a:pt x="272547" y="364142"/>
                </a:cubicBezTo>
                <a:cubicBezTo>
                  <a:pt x="277968" y="362636"/>
                  <a:pt x="282977" y="360538"/>
                  <a:pt x="287538" y="357920"/>
                </a:cubicBezTo>
                <a:cubicBezTo>
                  <a:pt x="291978" y="355339"/>
                  <a:pt x="296057" y="352363"/>
                  <a:pt x="299913" y="348831"/>
                </a:cubicBezTo>
                <a:cubicBezTo>
                  <a:pt x="303648" y="345281"/>
                  <a:pt x="306952" y="341623"/>
                  <a:pt x="309844" y="337823"/>
                </a:cubicBezTo>
                <a:lnTo>
                  <a:pt x="315971" y="334613"/>
                </a:lnTo>
                <a:lnTo>
                  <a:pt x="325592" y="334613"/>
                </a:lnTo>
                <a:lnTo>
                  <a:pt x="327640" y="339795"/>
                </a:lnTo>
                <a:cubicBezTo>
                  <a:pt x="329069" y="343506"/>
                  <a:pt x="331186" y="347002"/>
                  <a:pt x="333888" y="350086"/>
                </a:cubicBezTo>
                <a:cubicBezTo>
                  <a:pt x="336779" y="353438"/>
                  <a:pt x="340135" y="356235"/>
                  <a:pt x="344111" y="358709"/>
                </a:cubicBezTo>
                <a:cubicBezTo>
                  <a:pt x="348053" y="361165"/>
                  <a:pt x="352459" y="363084"/>
                  <a:pt x="357157" y="364410"/>
                </a:cubicBezTo>
                <a:cubicBezTo>
                  <a:pt x="361959" y="365773"/>
                  <a:pt x="367071" y="366454"/>
                  <a:pt x="372613" y="366454"/>
                </a:cubicBezTo>
                <a:cubicBezTo>
                  <a:pt x="386657" y="366454"/>
                  <a:pt x="398396" y="363227"/>
                  <a:pt x="408550" y="356594"/>
                </a:cubicBezTo>
                <a:cubicBezTo>
                  <a:pt x="419066" y="349673"/>
                  <a:pt x="427569" y="340888"/>
                  <a:pt x="434642" y="329665"/>
                </a:cubicBezTo>
                <a:cubicBezTo>
                  <a:pt x="441647" y="318388"/>
                  <a:pt x="447086" y="305390"/>
                  <a:pt x="450597" y="291029"/>
                </a:cubicBezTo>
                <a:cubicBezTo>
                  <a:pt x="454074" y="276131"/>
                  <a:pt x="455881" y="261143"/>
                  <a:pt x="455881" y="246495"/>
                </a:cubicBezTo>
                <a:cubicBezTo>
                  <a:pt x="455881" y="219854"/>
                  <a:pt x="451613" y="195614"/>
                  <a:pt x="443128" y="174495"/>
                </a:cubicBezTo>
                <a:cubicBezTo>
                  <a:pt x="434677" y="153429"/>
                  <a:pt x="422818" y="135321"/>
                  <a:pt x="407827" y="120638"/>
                </a:cubicBezTo>
                <a:cubicBezTo>
                  <a:pt x="392767" y="105936"/>
                  <a:pt x="374661" y="94516"/>
                  <a:pt x="353922" y="86663"/>
                </a:cubicBezTo>
                <a:cubicBezTo>
                  <a:pt x="332993" y="78721"/>
                  <a:pt x="309792" y="74705"/>
                  <a:pt x="284939" y="74705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 smtClean="0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7" name="Freeform 9"/>
          <p:cNvSpPr>
            <a:spLocks noChangeAspect="1"/>
          </p:cNvSpPr>
          <p:nvPr/>
        </p:nvSpPr>
        <p:spPr>
          <a:xfrm>
            <a:off x="4000348" y="5225311"/>
            <a:ext cx="360000" cy="360000"/>
          </a:xfrm>
          <a:custGeom>
            <a:avLst/>
            <a:gdLst>
              <a:gd name="connsiteX0" fmla="*/ 156154 w 540000"/>
              <a:gd name="connsiteY0" fmla="*/ 81177 h 536666"/>
              <a:gd name="connsiteX1" fmla="*/ 146314 w 540000"/>
              <a:gd name="connsiteY1" fmla="*/ 85129 h 536666"/>
              <a:gd name="connsiteX2" fmla="*/ 103068 w 540000"/>
              <a:gd name="connsiteY2" fmla="*/ 128050 h 536666"/>
              <a:gd name="connsiteX3" fmla="*/ 183147 w 540000"/>
              <a:gd name="connsiteY3" fmla="*/ 360772 h 536666"/>
              <a:gd name="connsiteX4" fmla="*/ 397221 w 540000"/>
              <a:gd name="connsiteY4" fmla="*/ 461243 h 536666"/>
              <a:gd name="connsiteX5" fmla="*/ 397645 w 540000"/>
              <a:gd name="connsiteY5" fmla="*/ 461153 h 536666"/>
              <a:gd name="connsiteX6" fmla="*/ 399104 w 540000"/>
              <a:gd name="connsiteY6" fmla="*/ 460742 h 536666"/>
              <a:gd name="connsiteX7" fmla="*/ 447083 w 540000"/>
              <a:gd name="connsiteY7" fmla="*/ 423150 h 536666"/>
              <a:gd name="connsiteX8" fmla="*/ 445777 w 540000"/>
              <a:gd name="connsiteY8" fmla="*/ 377833 h 536666"/>
              <a:gd name="connsiteX9" fmla="*/ 443792 w 540000"/>
              <a:gd name="connsiteY9" fmla="*/ 373577 h 536666"/>
              <a:gd name="connsiteX10" fmla="*/ 358743 w 540000"/>
              <a:gd name="connsiteY10" fmla="*/ 337863 h 536666"/>
              <a:gd name="connsiteX11" fmla="*/ 353873 w 540000"/>
              <a:gd name="connsiteY11" fmla="*/ 338238 h 536666"/>
              <a:gd name="connsiteX12" fmla="*/ 309898 w 540000"/>
              <a:gd name="connsiteY12" fmla="*/ 370000 h 536666"/>
              <a:gd name="connsiteX13" fmla="*/ 231652 w 540000"/>
              <a:gd name="connsiteY13" fmla="*/ 307335 h 536666"/>
              <a:gd name="connsiteX14" fmla="*/ 182774 w 540000"/>
              <a:gd name="connsiteY14" fmla="*/ 227162 h 536666"/>
              <a:gd name="connsiteX15" fmla="*/ 220692 w 540000"/>
              <a:gd name="connsiteY15" fmla="*/ 182703 h 536666"/>
              <a:gd name="connsiteX16" fmla="*/ 195328 w 540000"/>
              <a:gd name="connsiteY16" fmla="*/ 94340 h 536666"/>
              <a:gd name="connsiteX17" fmla="*/ 191341 w 540000"/>
              <a:gd name="connsiteY17" fmla="*/ 91854 h 536666"/>
              <a:gd name="connsiteX18" fmla="*/ 156154 w 540000"/>
              <a:gd name="connsiteY18" fmla="*/ 81177 h 536666"/>
              <a:gd name="connsiteX19" fmla="*/ 270000 w 540000"/>
              <a:gd name="connsiteY19" fmla="*/ 0 h 536666"/>
              <a:gd name="connsiteX20" fmla="*/ 540000 w 540000"/>
              <a:gd name="connsiteY20" fmla="*/ 268333 h 536666"/>
              <a:gd name="connsiteX21" fmla="*/ 270000 w 540000"/>
              <a:gd name="connsiteY21" fmla="*/ 536666 h 536666"/>
              <a:gd name="connsiteX22" fmla="*/ 0 w 540000"/>
              <a:gd name="connsiteY22" fmla="*/ 268333 h 536666"/>
              <a:gd name="connsiteX23" fmla="*/ 270000 w 540000"/>
              <a:gd name="connsiteY23" fmla="*/ 0 h 53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0000" h="536666">
                <a:moveTo>
                  <a:pt x="156154" y="81177"/>
                </a:moveTo>
                <a:cubicBezTo>
                  <a:pt x="152727" y="81875"/>
                  <a:pt x="149402" y="83216"/>
                  <a:pt x="146314" y="85129"/>
                </a:cubicBezTo>
                <a:cubicBezTo>
                  <a:pt x="136796" y="91067"/>
                  <a:pt x="113638" y="107109"/>
                  <a:pt x="103068" y="128050"/>
                </a:cubicBezTo>
                <a:cubicBezTo>
                  <a:pt x="96554" y="141106"/>
                  <a:pt x="93601" y="260158"/>
                  <a:pt x="183147" y="360772"/>
                </a:cubicBezTo>
                <a:cubicBezTo>
                  <a:pt x="271674" y="460259"/>
                  <a:pt x="380798" y="464587"/>
                  <a:pt x="397221" y="461243"/>
                </a:cubicBezTo>
                <a:lnTo>
                  <a:pt x="397645" y="461153"/>
                </a:lnTo>
                <a:lnTo>
                  <a:pt x="399104" y="460742"/>
                </a:lnTo>
                <a:cubicBezTo>
                  <a:pt x="421228" y="452837"/>
                  <a:pt x="440009" y="431824"/>
                  <a:pt x="447083" y="423150"/>
                </a:cubicBezTo>
                <a:cubicBezTo>
                  <a:pt x="460062" y="407109"/>
                  <a:pt x="450799" y="388062"/>
                  <a:pt x="445777" y="377833"/>
                </a:cubicBezTo>
                <a:lnTo>
                  <a:pt x="443792" y="373577"/>
                </a:lnTo>
                <a:cubicBezTo>
                  <a:pt x="437837" y="359609"/>
                  <a:pt x="364782" y="338238"/>
                  <a:pt x="358743" y="337863"/>
                </a:cubicBezTo>
                <a:lnTo>
                  <a:pt x="353873" y="338238"/>
                </a:lnTo>
                <a:cubicBezTo>
                  <a:pt x="343898" y="340277"/>
                  <a:pt x="332972" y="349684"/>
                  <a:pt x="309898" y="370000"/>
                </a:cubicBezTo>
                <a:cubicBezTo>
                  <a:pt x="283924" y="358053"/>
                  <a:pt x="248397" y="326149"/>
                  <a:pt x="231652" y="307335"/>
                </a:cubicBezTo>
                <a:cubicBezTo>
                  <a:pt x="213533" y="286983"/>
                  <a:pt x="190917" y="252754"/>
                  <a:pt x="182774" y="227162"/>
                </a:cubicBezTo>
                <a:cubicBezTo>
                  <a:pt x="209037" y="203985"/>
                  <a:pt x="219997" y="193898"/>
                  <a:pt x="220692" y="182703"/>
                </a:cubicBezTo>
                <a:cubicBezTo>
                  <a:pt x="221048" y="176676"/>
                  <a:pt x="208528" y="101922"/>
                  <a:pt x="195328" y="94340"/>
                </a:cubicBezTo>
                <a:lnTo>
                  <a:pt x="191341" y="91854"/>
                </a:lnTo>
                <a:cubicBezTo>
                  <a:pt x="182977" y="86453"/>
                  <a:pt x="170253" y="78298"/>
                  <a:pt x="156154" y="81177"/>
                </a:cubicBezTo>
                <a:close/>
                <a:moveTo>
                  <a:pt x="270000" y="0"/>
                </a:moveTo>
                <a:cubicBezTo>
                  <a:pt x="419117" y="0"/>
                  <a:pt x="540000" y="120137"/>
                  <a:pt x="540000" y="268333"/>
                </a:cubicBezTo>
                <a:cubicBezTo>
                  <a:pt x="540000" y="416529"/>
                  <a:pt x="419117" y="536666"/>
                  <a:pt x="270000" y="536666"/>
                </a:cubicBezTo>
                <a:cubicBezTo>
                  <a:pt x="120883" y="536666"/>
                  <a:pt x="0" y="416529"/>
                  <a:pt x="0" y="268333"/>
                </a:cubicBezTo>
                <a:cubicBezTo>
                  <a:pt x="0" y="120137"/>
                  <a:pt x="120883" y="0"/>
                  <a:pt x="270000" y="0"/>
                </a:cubicBezTo>
                <a:close/>
              </a:path>
            </a:pathLst>
          </a:custGeom>
          <a:solidFill>
            <a:srgbClr val="01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 err="1" smtClean="0">
              <a:solidFill>
                <a:schemeClr val="accent1">
                  <a:lumMod val="50000"/>
                </a:schemeClr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0" hasCustomPrompt="1"/>
          </p:nvPr>
        </p:nvSpPr>
        <p:spPr>
          <a:xfrm>
            <a:off x="4453200" y="48456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&lt;Sähköposti&gt;</a:t>
            </a:r>
          </a:p>
        </p:txBody>
      </p:sp>
      <p:sp>
        <p:nvSpPr>
          <p:cNvPr id="50" name="Tekstin paikkamerkki 4"/>
          <p:cNvSpPr>
            <a:spLocks noGrp="1"/>
          </p:cNvSpPr>
          <p:nvPr>
            <p:ph type="body" sz="quarter" idx="11" hasCustomPrompt="1"/>
          </p:nvPr>
        </p:nvSpPr>
        <p:spPr>
          <a:xfrm>
            <a:off x="4453200" y="52520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&lt;puhelinnumero&gt;</a:t>
            </a:r>
          </a:p>
        </p:txBody>
      </p:sp>
      <p:sp>
        <p:nvSpPr>
          <p:cNvPr id="51" name="Tekstin paikkamerkki 4"/>
          <p:cNvSpPr>
            <a:spLocks noGrp="1"/>
          </p:cNvSpPr>
          <p:nvPr>
            <p:ph type="body" sz="quarter" idx="12" hasCustomPrompt="1"/>
          </p:nvPr>
        </p:nvSpPr>
        <p:spPr>
          <a:xfrm>
            <a:off x="4453200" y="5658400"/>
            <a:ext cx="3740400" cy="298800"/>
          </a:xfrm>
        </p:spPr>
        <p:txBody>
          <a:bodyPr anchor="ctr">
            <a:noAutofit/>
          </a:bodyPr>
          <a:lstStyle>
            <a:lvl1pPr marL="0" indent="0">
              <a:buNone/>
              <a:defRPr sz="1400" baseline="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/>
            <a:r>
              <a:rPr lang="fi-FI" dirty="0" smtClean="0"/>
              <a:t>&lt;Twitter käyttäjätunnus&gt;</a:t>
            </a:r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sp>
        <p:nvSpPr>
          <p:cNvPr id="16" name="Suorakulmio 15"/>
          <p:cNvSpPr/>
          <p:nvPr/>
        </p:nvSpPr>
        <p:spPr bwMode="hidden">
          <a:xfrm>
            <a:off x="9637200" y="5302800"/>
            <a:ext cx="2556000" cy="9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1" y="5468768"/>
            <a:ext cx="2292135" cy="612000"/>
          </a:xfrm>
          <a:prstGeom prst="rect">
            <a:avLst/>
          </a:prstGeom>
        </p:spPr>
      </p:pic>
      <p:sp>
        <p:nvSpPr>
          <p:cNvPr id="18" name="TextBox 15"/>
          <p:cNvSpPr txBox="1"/>
          <p:nvPr userDrawn="1"/>
        </p:nvSpPr>
        <p:spPr>
          <a:xfrm>
            <a:off x="942975" y="2040582"/>
            <a:ext cx="1022277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noProof="0" dirty="0" smtClean="0">
                <a:effectLst/>
                <a:latin typeface="+mj-lt"/>
                <a:ea typeface="Corbel" charset="0"/>
                <a:cs typeface="Corbel" charset="0"/>
              </a:rPr>
              <a:t>Financial sector – </a:t>
            </a:r>
          </a:p>
          <a:p>
            <a:pPr algn="ctr"/>
            <a:r>
              <a:rPr lang="en-US" sz="4000" b="1" noProof="0" dirty="0" smtClean="0">
                <a:effectLst/>
                <a:latin typeface="+mj-lt"/>
                <a:ea typeface="Corbel" charset="0"/>
                <a:cs typeface="Corbel" charset="0"/>
              </a:rPr>
              <a:t>better finances for everyone</a:t>
            </a:r>
            <a:r>
              <a:rPr lang="fi-FI" sz="4000" b="1" noProof="0" dirty="0" smtClean="0">
                <a:effectLst/>
                <a:latin typeface="+mj-lt"/>
                <a:ea typeface="Corbel" charset="0"/>
                <a:cs typeface="Corbe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8869745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white">
          <a:xfrm>
            <a:off x="0" y="2005200"/>
            <a:ext cx="12192000" cy="1386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15"/>
          <p:cNvSpPr txBox="1"/>
          <p:nvPr/>
        </p:nvSpPr>
        <p:spPr>
          <a:xfrm>
            <a:off x="4692162" y="6066339"/>
            <a:ext cx="2807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  <p:sp>
        <p:nvSpPr>
          <p:cNvPr id="7" name="Suorakulmio 6"/>
          <p:cNvSpPr/>
          <p:nvPr/>
        </p:nvSpPr>
        <p:spPr bwMode="hidden">
          <a:xfrm>
            <a:off x="9637200" y="5302800"/>
            <a:ext cx="2556000" cy="9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1" y="5468768"/>
            <a:ext cx="2292135" cy="612000"/>
          </a:xfrm>
          <a:prstGeom prst="rect">
            <a:avLst/>
          </a:prstGeom>
        </p:spPr>
      </p:pic>
      <p:sp>
        <p:nvSpPr>
          <p:cNvPr id="10" name="TextBox 15"/>
          <p:cNvSpPr txBox="1"/>
          <p:nvPr userDrawn="1"/>
        </p:nvSpPr>
        <p:spPr>
          <a:xfrm>
            <a:off x="942975" y="2040582"/>
            <a:ext cx="1022277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noProof="0" dirty="0" smtClean="0">
                <a:effectLst/>
                <a:latin typeface="+mj-lt"/>
                <a:ea typeface="Corbel" charset="0"/>
                <a:cs typeface="Corbel" charset="0"/>
              </a:rPr>
              <a:t>Financial sector – </a:t>
            </a:r>
          </a:p>
          <a:p>
            <a:pPr algn="ctr"/>
            <a:r>
              <a:rPr lang="en-US" sz="4000" b="1" noProof="0" dirty="0" smtClean="0">
                <a:effectLst/>
                <a:latin typeface="+mj-lt"/>
                <a:ea typeface="Corbel" charset="0"/>
                <a:cs typeface="Corbel" charset="0"/>
              </a:rPr>
              <a:t>better finances for everyone</a:t>
            </a:r>
            <a:r>
              <a:rPr lang="fi-FI" sz="4000" b="1" noProof="0" dirty="0" smtClean="0">
                <a:effectLst/>
                <a:latin typeface="+mj-lt"/>
                <a:ea typeface="Corbel" charset="0"/>
                <a:cs typeface="Corbe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309125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/>
              <a:t>2.6.2016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211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8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C8A6D-03C9-4853-A8FA-679309550C26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7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20000"/>
            <a:ext cx="5181600" cy="44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620000"/>
            <a:ext cx="5181600" cy="44640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DCB9-AB2D-45C7-8E61-7144AAD525E2}" type="datetime1">
              <a:rPr lang="fi-FI" smtClean="0"/>
              <a:t>2.6.2016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555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Suorakulmio 7"/>
          <p:cNvSpPr/>
          <p:nvPr/>
        </p:nvSpPr>
        <p:spPr bwMode="hidden">
          <a:xfrm>
            <a:off x="9637200" y="5302800"/>
            <a:ext cx="2556000" cy="9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1" y="5468768"/>
            <a:ext cx="229213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0871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018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Suorakulmio 7"/>
          <p:cNvSpPr/>
          <p:nvPr/>
        </p:nvSpPr>
        <p:spPr bwMode="hidden">
          <a:xfrm>
            <a:off x="9637200" y="5302800"/>
            <a:ext cx="2556000" cy="9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1" y="5468768"/>
            <a:ext cx="229213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4133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 bwMode="hidden">
          <a:xfrm>
            <a:off x="187200" y="1306800"/>
            <a:ext cx="9280800" cy="1994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24000" y="1342800"/>
            <a:ext cx="9007200" cy="1191600"/>
          </a:xfrm>
        </p:spPr>
        <p:txBody>
          <a:bodyPr anchor="ctr">
            <a:normAutofit/>
          </a:bodyPr>
          <a:lstStyle>
            <a:lvl1pPr algn="l">
              <a:defRPr sz="4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4000" y="2613600"/>
            <a:ext cx="9007200" cy="576000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2" name="Rectangle 14"/>
          <p:cNvSpPr/>
          <p:nvPr/>
        </p:nvSpPr>
        <p:spPr>
          <a:xfrm>
            <a:off x="0" y="1306286"/>
            <a:ext cx="186612" cy="1992987"/>
          </a:xfrm>
          <a:prstGeom prst="rect">
            <a:avLst/>
          </a:prstGeom>
          <a:solidFill>
            <a:srgbClr val="B52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Suorakulmio 7"/>
          <p:cNvSpPr/>
          <p:nvPr/>
        </p:nvSpPr>
        <p:spPr bwMode="hidden">
          <a:xfrm>
            <a:off x="9637200" y="5302800"/>
            <a:ext cx="2556000" cy="94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41" y="5468768"/>
            <a:ext cx="2292135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795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-1"/>
            <a:ext cx="8737200" cy="639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902800" y="324000"/>
            <a:ext cx="3096000" cy="936000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D471-737D-4D44-A77A-B8B0037F3EFC}" type="datetime1">
              <a:rPr lang="fi-FI" smtClean="0"/>
              <a:t>2.6.2016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/>
          </p:nvPr>
        </p:nvSpPr>
        <p:spPr>
          <a:xfrm>
            <a:off x="8902800" y="1407600"/>
            <a:ext cx="3096000" cy="4989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23456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D073-2D02-4513-9CAB-2037F11E3F1D}" type="datetime1">
              <a:rPr lang="fi-FI" smtClean="0"/>
              <a:t>2.6.2016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9877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AB81-4144-4D15-9F3B-4A27DB84F13D}" type="datetime1">
              <a:rPr lang="fi-FI" smtClean="0"/>
              <a:t>2.6.2016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12189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/>
              <a:t>2.6.2016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[Esittäjän nimi]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>
              <a:solidFill>
                <a:schemeClr val="accent1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sz="1800" b="1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49404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462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423302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365125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449946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10408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150345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96748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25227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0323"/>
            <a:ext cx="12204000" cy="45801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22133" y="169860"/>
            <a:ext cx="10548000" cy="1080000"/>
          </a:xfrm>
          <a:prstGeom prst="rect">
            <a:avLst/>
          </a:prstGeom>
        </p:spPr>
        <p:txBody>
          <a:bodyPr vert="horz" lIns="9000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620000"/>
            <a:ext cx="10512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kuusi</a:t>
            </a:r>
          </a:p>
          <a:p>
            <a:pPr lvl="6"/>
            <a:r>
              <a:rPr lang="fi-FI" dirty="0" smtClean="0"/>
              <a:t>7</a:t>
            </a:r>
          </a:p>
          <a:p>
            <a:pPr lvl="7"/>
            <a:r>
              <a:rPr lang="fi-FI" dirty="0" smtClean="0"/>
              <a:t>8</a:t>
            </a:r>
          </a:p>
          <a:p>
            <a:pPr lvl="8"/>
            <a:r>
              <a:rPr lang="fi-FI" dirty="0" smtClean="0"/>
              <a:t>9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36488" y="6435317"/>
            <a:ext cx="1469571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248DCE7-5773-4806-8DFD-E27366BF8E6B}" type="datetime1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2.6.2016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38716" y="6435317"/>
            <a:ext cx="4114800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t>[Esittäjän nimi]</a:t>
            </a:r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30940" y="6435317"/>
            <a:ext cx="780143" cy="43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C0E1046B-88AE-4AC0-B307-D885F9064BF9}" type="slidenum">
              <a:rPr lang="fi-FI" smtClean="0">
                <a:solidFill>
                  <a:srgbClr val="333333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fi-FI">
              <a:solidFill>
                <a:srgbClr val="333333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Suorakulmio 10"/>
          <p:cNvSpPr/>
          <p:nvPr/>
        </p:nvSpPr>
        <p:spPr>
          <a:xfrm>
            <a:off x="945635" y="1257060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fi-FI">
              <a:solidFill>
                <a:srgbClr val="FDB930"/>
              </a:solidFill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8647721" y="6441252"/>
            <a:ext cx="2807677" cy="450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fi-FI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ea typeface="Corbel" charset="0"/>
                <a:cs typeface="Corbel" charset="0"/>
              </a:rPr>
              <a:t>finanssiala.fi</a:t>
            </a:r>
          </a:p>
        </p:txBody>
      </p:sp>
    </p:spTree>
    <p:extLst>
      <p:ext uri="{BB962C8B-B14F-4D97-AF65-F5344CB8AC3E}">
        <p14:creationId xmlns:p14="http://schemas.microsoft.com/office/powerpoint/2010/main" val="393540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Finnish </a:t>
            </a:r>
            <a:r>
              <a:rPr lang="en-US" dirty="0" smtClean="0"/>
              <a:t>Insurance </a:t>
            </a:r>
            <a:r>
              <a:rPr lang="en-US" dirty="0"/>
              <a:t>in </a:t>
            </a:r>
            <a:r>
              <a:rPr lang="en-US" dirty="0" smtClean="0"/>
              <a:t>2015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Financial overview of Finnish insurance </a:t>
            </a:r>
            <a:r>
              <a:rPr lang="en-US" dirty="0" smtClean="0"/>
              <a:t>companies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3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54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 of gross premiums written</a:t>
            </a:r>
            <a:br>
              <a:rPr lang="en-US" dirty="0"/>
            </a:br>
            <a:r>
              <a:rPr lang="en-US" sz="2400" dirty="0"/>
              <a:t>by Finnish insurers</a:t>
            </a:r>
            <a:endParaRPr lang="fi-FI" sz="2400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788637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36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paid by Finnish insurers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702077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185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Non-life</a:t>
            </a:r>
            <a:r>
              <a:rPr lang="fi-FI" dirty="0"/>
              <a:t> </a:t>
            </a:r>
            <a:r>
              <a:rPr lang="fi-FI" dirty="0" err="1"/>
              <a:t>insurance</a:t>
            </a:r>
            <a:r>
              <a:rPr lang="fi-FI" dirty="0"/>
              <a:t> </a:t>
            </a:r>
            <a:r>
              <a:rPr lang="fi-FI" dirty="0" err="1"/>
              <a:t>ratios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899308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Non-life insurers' market shares in </a:t>
            </a:r>
            <a:r>
              <a:rPr lang="fi-FI" dirty="0" smtClean="0"/>
              <a:t>2015</a:t>
            </a:r>
            <a:br>
              <a:rPr lang="fi-FI" dirty="0" smtClean="0"/>
            </a:br>
            <a:r>
              <a:rPr lang="en-US" sz="2000" dirty="0"/>
              <a:t>Gross direct premiums written in Finland total €</a:t>
            </a:r>
            <a:r>
              <a:rPr lang="en-US" sz="2000" dirty="0" smtClean="0"/>
              <a:t>4,339 million</a:t>
            </a:r>
            <a:endParaRPr lang="fi-FI" sz="2000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6092186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686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Life </a:t>
            </a:r>
            <a:r>
              <a:rPr lang="fi-FI" dirty="0" err="1"/>
              <a:t>insurance</a:t>
            </a:r>
            <a:r>
              <a:rPr lang="fi-FI" dirty="0"/>
              <a:t> </a:t>
            </a:r>
            <a:r>
              <a:rPr lang="fi-FI" dirty="0" err="1"/>
              <a:t>assets</a:t>
            </a:r>
            <a:endParaRPr lang="fi-FI" dirty="0"/>
          </a:p>
        </p:txBody>
      </p:sp>
      <p:graphicFrame>
        <p:nvGraphicFramePr>
          <p:cNvPr id="10" name="Sisällön paikkamerkk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372618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765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Pension insurers' solvency capital</a:t>
            </a:r>
            <a:endParaRPr lang="fi-FI" sz="3200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168077"/>
              </p:ext>
            </p:extLst>
          </p:nvPr>
        </p:nvGraphicFramePr>
        <p:xfrm>
          <a:off x="807377" y="1439262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374545" y="2453058"/>
            <a:ext cx="78653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*28% 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670790" y="2165507"/>
            <a:ext cx="69893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*28%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852021" y="3003781"/>
            <a:ext cx="69893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*31%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500151" y="2935588"/>
            <a:ext cx="69893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*30%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442426" y="2711437"/>
            <a:ext cx="69893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*29%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077895" y="3260289"/>
            <a:ext cx="57640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*22%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736494" y="2814771"/>
            <a:ext cx="57640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*26%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006972" y="2159626"/>
            <a:ext cx="69893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*30%  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131362" y="4041417"/>
            <a:ext cx="69893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*15%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799476" y="3304832"/>
            <a:ext cx="69893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Aft>
                <a:spcPct val="15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*23%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Tekstiruutu 19"/>
          <p:cNvSpPr txBox="1"/>
          <p:nvPr/>
        </p:nvSpPr>
        <p:spPr>
          <a:xfrm>
            <a:off x="1273995" y="5841240"/>
            <a:ext cx="8969339" cy="327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* Ratio of solvency capital to technical provisions used for solvency calculation</a:t>
            </a:r>
          </a:p>
        </p:txBody>
      </p:sp>
    </p:spTree>
    <p:extLst>
      <p:ext uri="{BB962C8B-B14F-4D97-AF65-F5344CB8AC3E}">
        <p14:creationId xmlns:p14="http://schemas.microsoft.com/office/powerpoint/2010/main" val="41307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Finnish insurers' investments</a:t>
            </a:r>
            <a:br>
              <a:rPr lang="en-US" dirty="0"/>
            </a:br>
            <a:r>
              <a:rPr lang="fi-FI" sz="3200" dirty="0"/>
              <a:t>at </a:t>
            </a:r>
            <a:r>
              <a:rPr lang="fi-FI" sz="3200" dirty="0" err="1"/>
              <a:t>current</a:t>
            </a:r>
            <a:r>
              <a:rPr lang="fi-FI" sz="3200" dirty="0"/>
              <a:t> </a:t>
            </a:r>
            <a:r>
              <a:rPr lang="fi-FI" sz="3200" dirty="0" err="1"/>
              <a:t>values</a:t>
            </a:r>
            <a:endParaRPr lang="fi-FI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210676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3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 income on investments at current </a:t>
            </a:r>
            <a:r>
              <a:rPr lang="en-US" dirty="0" smtClean="0"/>
              <a:t>value</a:t>
            </a:r>
            <a:br>
              <a:rPr lang="en-US" dirty="0" smtClean="0"/>
            </a:br>
            <a:r>
              <a:rPr lang="en-US" sz="2400" dirty="0"/>
              <a:t>% of capital </a:t>
            </a:r>
            <a:r>
              <a:rPr lang="en-US" sz="2400" dirty="0" smtClean="0"/>
              <a:t>employed</a:t>
            </a:r>
            <a:endParaRPr lang="fi-FI" sz="2400" dirty="0"/>
          </a:p>
        </p:txBody>
      </p:sp>
      <p:graphicFrame>
        <p:nvGraphicFramePr>
          <p:cNvPr id="9" name="Sisällön paikkamerkki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541358"/>
              </p:ext>
            </p:extLst>
          </p:nvPr>
        </p:nvGraphicFramePr>
        <p:xfrm>
          <a:off x="838200" y="1619250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40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itysmalli EN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 EN.potx" id="{A90211E7-7DAA-4E7A-B66D-EE136226603B}" vid="{68B8F460-141A-4F97-A186-468B6C7128B2}"/>
    </a:ext>
  </a:extLst>
</a:theme>
</file>

<file path=ppt/theme/theme10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3.xml><?xml version="1.0" encoding="utf-8"?>
<a:theme xmlns:a="http://schemas.openxmlformats.org/drawingml/2006/main" name="2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4.xml><?xml version="1.0" encoding="utf-8"?>
<a:theme xmlns:a="http://schemas.openxmlformats.org/drawingml/2006/main" name="FK_Esitysmalli_Uus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743DAC95-BACC-4414-B80D-E174F49A0587}" vid="{BC0A6A2C-D831-4FB0-97A9-0FE736AA8635}"/>
    </a:ext>
  </a:extLst>
</a:theme>
</file>

<file path=ppt/theme/theme5.xml><?xml version="1.0" encoding="utf-8"?>
<a:theme xmlns:a="http://schemas.openxmlformats.org/drawingml/2006/main" name="3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6.xml><?xml version="1.0" encoding="utf-8"?>
<a:theme xmlns:a="http://schemas.openxmlformats.org/drawingml/2006/main" name="4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sitysmalli.potx" id="{00D6D1E0-7D95-4FC1-BBED-54C7B593F0A2}" vid="{082D2CB0-E2A5-40A7-80A3-8429078383FD}"/>
    </a:ext>
  </a:extLst>
</a:theme>
</file>

<file path=ppt/theme/theme7.xml><?xml version="1.0" encoding="utf-8"?>
<a:theme xmlns:a="http://schemas.openxmlformats.org/drawingml/2006/main" name="5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8.xml><?xml version="1.0" encoding="utf-8"?>
<a:theme xmlns:a="http://schemas.openxmlformats.org/drawingml/2006/main" name="6_Esitysmalli">
  <a:themeElements>
    <a:clrScheme name="FK_Colors">
      <a:dk1>
        <a:srgbClr val="333333"/>
      </a:dk1>
      <a:lt1>
        <a:srgbClr val="FFFFFF"/>
      </a:lt1>
      <a:dk2>
        <a:srgbClr val="FDB930"/>
      </a:dk2>
      <a:lt2>
        <a:srgbClr val="01B2E5"/>
      </a:lt2>
      <a:accent1>
        <a:srgbClr val="FDB930"/>
      </a:accent1>
      <a:accent2>
        <a:srgbClr val="BDBCC2"/>
      </a:accent2>
      <a:accent3>
        <a:srgbClr val="01B2E5"/>
      </a:accent3>
      <a:accent4>
        <a:srgbClr val="7F7E82"/>
      </a:accent4>
      <a:accent5>
        <a:srgbClr val="B52268"/>
      </a:accent5>
      <a:accent6>
        <a:srgbClr val="BBB1A5"/>
      </a:accent6>
      <a:hlink>
        <a:srgbClr val="395AA8"/>
      </a:hlink>
      <a:folHlink>
        <a:srgbClr val="01B2E5"/>
      </a:folHlink>
    </a:clrScheme>
    <a:fontScheme name="FK PowerPoint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Esitysmalli.potx" id="{00D6D1E0-7D95-4FC1-BBED-54C7B593F0A2}" vid="{082D2CB0-E2A5-40A7-80A3-8429078383FD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ulkaisup_x00e4_iv_x00e4_ xmlns="78df7a42-1559-4403-81cd-01b7cf0f81cb">2016-06-01T21:00:00+00:00</Julkaisup_x00e4_iv_x00e4_>
    <TaxCatchAll xmlns="e3638b2a-a7ee-4119-8c70-3fa56c71838e">
      <Value>43</Value>
      <Value>63</Value>
    </TaxCatchAll>
    <Lis_x00e4_tiedot xmlns="78df7a42-1559-4403-81cd-01b7cf0f81cb" xsi:nil="true"/>
    <jbd353bdd2bc4c038ec0a5ed33498980 xmlns="78df7a42-1559-4403-81cd-01b7cf0f8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vakuutus</TermName>
          <TermId xmlns="http://schemas.microsoft.com/office/infopath/2007/PartnerControls">d435bfef-5764-4d80-921f-a0afc585a587</TermId>
        </TermInfo>
      </Terms>
    </jbd353bdd2bc4c038ec0a5ed33498980>
    <Otsikko xmlns="78df7a42-1559-4403-81cd-01b7cf0f81cb" xsi:nil="true"/>
    <g33c8685a84a4e4ea832681b57a70527 xmlns="78df7a42-1559-4403-81cd-01b7cf0f81cb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Diaesitys</TermName>
          <TermId xmlns="http://schemas.microsoft.com/office/infopath/2007/PartnerControls">fc209ee7-fe67-4bc6-a4f4-93f5714eb903</TermId>
        </TermInfo>
        <TermInfo xmlns="http://schemas.microsoft.com/office/infopath/2007/PartnerControls">
          <TermName xmlns="http://schemas.microsoft.com/office/infopath/2007/PartnerControls">Tilasto</TermName>
          <TermId xmlns="http://schemas.microsoft.com/office/infopath/2007/PartnerControls">b2a89488-c9e5-4123-95ca-67946a275023</TermId>
        </TermInfo>
      </Terms>
    </g33c8685a84a4e4ea832681b57a70527>
    <Kieli xmlns="78df7a42-1559-4403-81cd-01b7cf0f81cb">Englanti</Kieli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A6CFE1C52F7409AB75A244AB51D0B" ma:contentTypeVersion="9" ma:contentTypeDescription="Create a new document." ma:contentTypeScope="" ma:versionID="3841d1c962dc5fa8b226b91773f4d83f">
  <xsd:schema xmlns:xsd="http://www.w3.org/2001/XMLSchema" xmlns:xs="http://www.w3.org/2001/XMLSchema" xmlns:p="http://schemas.microsoft.com/office/2006/metadata/properties" xmlns:ns2="78df7a42-1559-4403-81cd-01b7cf0f81cb" xmlns:ns3="e3638b2a-a7ee-4119-8c70-3fa56c71838e" targetNamespace="http://schemas.microsoft.com/office/2006/metadata/properties" ma:root="true" ma:fieldsID="a3c4ad19bb11a3b8c7686d018c801d64" ns2:_="" ns3:_="">
    <xsd:import namespace="78df7a42-1559-4403-81cd-01b7cf0f81cb"/>
    <xsd:import namespace="e3638b2a-a7ee-4119-8c70-3fa56c71838e"/>
    <xsd:element name="properties">
      <xsd:complexType>
        <xsd:sequence>
          <xsd:element name="documentManagement">
            <xsd:complexType>
              <xsd:all>
                <xsd:element ref="ns2:jbd353bdd2bc4c038ec0a5ed33498980" minOccurs="0"/>
                <xsd:element ref="ns3:TaxCatchAll" minOccurs="0"/>
                <xsd:element ref="ns2:g33c8685a84a4e4ea832681b57a70527" minOccurs="0"/>
                <xsd:element ref="ns2:Julkaisup_x00e4_iv_x00e4_" minOccurs="0"/>
                <xsd:element ref="ns2:Kieli" minOccurs="0"/>
                <xsd:element ref="ns2:Otsikko" minOccurs="0"/>
                <xsd:element ref="ns2:Lis_x00e4_tiedo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f7a42-1559-4403-81cd-01b7cf0f81cb" elementFormDefault="qualified">
    <xsd:import namespace="http://schemas.microsoft.com/office/2006/documentManagement/types"/>
    <xsd:import namespace="http://schemas.microsoft.com/office/infopath/2007/PartnerControls"/>
    <xsd:element name="jbd353bdd2bc4c038ec0a5ed33498980" ma:index="9" nillable="true" ma:taxonomy="true" ma:internalName="jbd353bdd2bc4c038ec0a5ed33498980" ma:taxonomyFieldName="Aiheluokittelu" ma:displayName="Aiheluokittelu" ma:default="" ma:fieldId="{3bd353bd-d2bc-4c03-8ec0-a5ed33498980}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c8685a84a4e4ea832681b57a70527" ma:index="12" nillable="true" ma:taxonomy="true" ma:internalName="g33c8685a84a4e4ea832681b57a70527" ma:taxonomyFieldName="Asiakirjatyyppi" ma:displayName="Asiakirjatyyppi" ma:default="" ma:fieldId="{033c8685-a84a-4e4e-a832-681b57a70527}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up_x00e4_iv_x00e4_" ma:index="13" nillable="true" ma:displayName="Julkaisupäivä" ma:format="DateOnly" ma:internalName="Julkaisup_x00e4_iv_x00e4_">
      <xsd:simpleType>
        <xsd:restriction base="dms:DateTime"/>
      </xsd:simpleType>
    </xsd:element>
    <xsd:element name="Kieli" ma:index="14" nillable="true" ma:displayName="Kieli" ma:format="Dropdown" ma:internalName="Kieli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  <xsd:element name="Otsikko" ma:index="15" nillable="true" ma:displayName="Otsikko" ma:internalName="Otsikko">
      <xsd:simpleType>
        <xsd:restriction base="dms:Text">
          <xsd:maxLength value="255"/>
        </xsd:restriction>
      </xsd:simpleType>
    </xsd:element>
    <xsd:element name="Lis_x00e4_tiedot" ma:index="16" nillable="true" ma:displayName="Lisätiedot" ma:internalName="Lis_x00e4_tiedo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38b2a-a7ee-4119-8c70-3fa56c71838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28398af-aa29-41cf-85d7-4a77f4f4f87f}" ma:internalName="TaxCatchAll" ma:showField="CatchAllData" ma:web="e3638b2a-a7ee-4119-8c70-3fa56c7183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1A1F60C985994299D22CD1E78E0488" ma:contentTypeVersion="18" ma:contentTypeDescription="Luo uusi asiakirja." ma:contentTypeScope="" ma:versionID="cfe237762f9c4458edf3a5ef12d97fc9">
  <xsd:schema xmlns:xsd="http://www.w3.org/2001/XMLSchema" xmlns:xs="http://www.w3.org/2001/XMLSchema" xmlns:p="http://schemas.microsoft.com/office/2006/metadata/properties" xmlns:ns2="c75ee646-ea04-4f20-bc3f-7bc06c32b2f8" xmlns:ns3="76edfb9c-bb04-45fa-a912-a4639bbc542c" xmlns:ns4="30cc9ae6-eaf9-405e-9576-3522e3851cf9" targetNamespace="http://schemas.microsoft.com/office/2006/metadata/properties" ma:root="true" ma:fieldsID="91ac67a55d363573d815c5cf402156ef" ns2:_="" ns3:_="" ns4:_="">
    <xsd:import namespace="c75ee646-ea04-4f20-bc3f-7bc06c32b2f8"/>
    <xsd:import namespace="76edfb9c-bb04-45fa-a912-a4639bbc542c"/>
    <xsd:import namespace="30cc9ae6-eaf9-405e-9576-3522e3851cf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32ae2d67362484fa75a8bf0697bdb67" minOccurs="0"/>
                <xsd:element ref="ns4:TaxCatchAll" minOccurs="0"/>
                <xsd:element ref="ns4:C_x0020_Asiakirjapvm" minOccurs="0"/>
                <xsd:element ref="ns4:jf4d10d556c14d3d80ab48606b66a97b" minOccurs="0"/>
                <xsd:element ref="ns4:lfd56b04ee8141ed9d283e7c41bffbc1" minOccurs="0"/>
                <xsd:element ref="ns4:C_x0020_FK_x0020_vastuuhenkilö" minOccurs="0"/>
                <xsd:element ref="ns4:C_x0020_Lisätiedot" minOccurs="0"/>
                <xsd:element ref="ns3:a8b36f8c89ff47d2823dd40040c2ad35" minOccurs="0"/>
                <xsd:element ref="ns3:Julkaisup_x00e4_iv_x00e4_" minOccurs="0"/>
                <xsd:element ref="ns3:FKLanguage" minOccurs="0"/>
                <xsd:element ref="ns4:d4cce8d21ff9456e86084380ad943dd9" minOccurs="0"/>
                <xsd:element ref="ns4:e50be5253a3744d5844cb34c2bdeb85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ee646-ea04-4f20-bc3f-7bc06c32b2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dfb9c-bb04-45fa-a912-a4639bbc542c" elementFormDefault="qualified">
    <xsd:import namespace="http://schemas.microsoft.com/office/2006/documentManagement/types"/>
    <xsd:import namespace="http://schemas.microsoft.com/office/infopath/2007/PartnerControls"/>
    <xsd:element name="m32ae2d67362484fa75a8bf0697bdb67" ma:index="12" ma:taxonomy="true" ma:internalName="m32ae2d67362484fa75a8bf0697bdb67" ma:taxonomyFieldName="Aiheluokittelu" ma:displayName="Aiheluokittelu" ma:default="" ma:fieldId="{632ae2d6-7362-484f-a75a-8bf0697bdb67}" ma:taxonomyMulti="true" ma:sspId="d92eb3bd-95d3-4ebe-8301-9f6701864dbf" ma:termSetId="78f64962-903a-4089-a952-f0c4852607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8b36f8c89ff47d2823dd40040c2ad35" ma:index="22" ma:taxonomy="true" ma:internalName="a8b36f8c89ff47d2823dd40040c2ad35" ma:taxonomyFieldName="Asiakirjatyyppi" ma:displayName="Asiakirjatyyppi" ma:default="" ma:fieldId="{a8b36f8c-89ff-47d2-823d-d40040c2ad35}" ma:taxonomyMulti="true" ma:sspId="d92eb3bd-95d3-4ebe-8301-9f6701864dbf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up_x00e4_iv_x00e4_" ma:index="23" nillable="true" ma:displayName="Julkaisupäivä" ma:default="[today]" ma:format="DateOnly" ma:internalName="Julkaisup_x00e4_iv_x00e4_">
      <xsd:simpleType>
        <xsd:restriction base="dms:DateTime"/>
      </xsd:simpleType>
    </xsd:element>
    <xsd:element name="FKLanguage" ma:index="24" nillable="true" ma:displayName="Kieli" ma:default="Englanti" ma:format="Dropdown" ma:internalName="FKLanguage">
      <xsd:simpleType>
        <xsd:restriction base="dms:Choice">
          <xsd:enumeration value="Suomi"/>
          <xsd:enumeration value="Englanti"/>
          <xsd:enumeration value="Ruotsi"/>
          <xsd:enumeration value="Muu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c9ae6-eaf9-405e-9576-3522e3851cf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deacb01-5bc3-4387-b014-57cd092e21a9}" ma:internalName="TaxCatchAll" ma:showField="CatchAllData" ma:web="c75ee646-ea04-4f20-bc3f-7bc06c32b2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_x0020_Asiakirjapvm" ma:index="14" nillable="true" ma:displayName="Asiakirjapvm" ma:default="[today]" ma:format="DateOnly" ma:internalName="C_x0020_Asiakirjapvm">
      <xsd:simpleType>
        <xsd:restriction base="dms:DateTime"/>
      </xsd:simpleType>
    </xsd:element>
    <xsd:element name="jf4d10d556c14d3d80ab48606b66a97b" ma:index="16" nillable="true" ma:taxonomy="true" ma:internalName="jf4d10d556c14d3d80ab48606b66a97b" ma:taxonomyFieldName="C_x0020_Julkisuus" ma:displayName="Julkisuus" ma:default="28;#Julkinen|0806a4a5-db6a-4fa4-8ed3-7457b5b4e8de" ma:fieldId="{3f4d10d5-56c1-4d3d-80ab-48606b66a97b}" ma:sspId="d7ec215a-233c-4761-af40-34a00d8265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d56b04ee8141ed9d283e7c41bffbc1" ma:index="18" ma:taxonomy="true" ma:internalName="lfd56b04ee8141ed9d283e7c41bffbc1" ma:taxonomyFieldName="C_x0020_Dokumentin_x0020_tila" ma:displayName="Dokumentin tila" ma:default="27;#Valmis|40aa8d17-dadd-4ab0-93da-3124749a5963" ma:fieldId="{5fd56b04-ee81-41ed-9d28-3e7c41bffbc1}" ma:sspId="d7ec215a-233c-4761-af40-34a00d8265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_x0020_FK_x0020_vastuuhenkilö" ma:index="19" nillable="true" ma:displayName="FK vastuuhenkilö" ma:list="UserInfo" ma:SearchPeopleOnly="false" ma:SharePointGroup="0" ma:internalName="C_x0020_FK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_x0020_Lisätiedot" ma:index="20" nillable="true" ma:displayName="Lisätiedot" ma:internalName="C_x0020_Lis_x00e4_tiedot">
      <xsd:simpleType>
        <xsd:restriction base="dms:Note">
          <xsd:maxLength value="255"/>
        </xsd:restriction>
      </xsd:simpleType>
    </xsd:element>
    <xsd:element name="d4cce8d21ff9456e86084380ad943dd9" ma:index="26" nillable="true" ma:taxonomy="true" ma:internalName="d4cce8d21ff9456e86084380ad943dd9" ma:taxonomyFieldName="C_x0020_Organisaatiot" ma:displayName="Organisaatiot" ma:default="408;#Finanssiala ry|ee048018-529f-44c2-b621-1ffdf097d9ae" ma:fieldId="{d4cce8d2-1ff9-456e-8608-4380ad943dd9}" ma:taxonomyMulti="true" ma:sspId="d7ec215a-233c-4761-af40-34a00d8265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50be5253a3744d5844cb34c2bdeb852" ma:index="28" nillable="true" ma:taxonomy="true" ma:internalName="e50be5253a3744d5844cb34c2bdeb852" ma:taxonomyFieldName="C_x0020_Asiasanat" ma:displayName="Asiasanat" ma:default="" ma:fieldId="{e50be525-3a37-44d5-844c-b34c2bdeb852}" ma:taxonomyMulti="true" ma:sspId="d92eb3bd-95d3-4ebe-8301-9f6701864dbf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F62C05-2BD3-488A-B5BD-F47D0AFAD978}"/>
</file>

<file path=customXml/itemProps2.xml><?xml version="1.0" encoding="utf-8"?>
<ds:datastoreItem xmlns:ds="http://schemas.openxmlformats.org/officeDocument/2006/customXml" ds:itemID="{FA8E8771-AAF7-448D-8A63-AE1DC1D57FD9}"/>
</file>

<file path=customXml/itemProps3.xml><?xml version="1.0" encoding="utf-8"?>
<ds:datastoreItem xmlns:ds="http://schemas.openxmlformats.org/officeDocument/2006/customXml" ds:itemID="{7937C221-5276-4C85-BDAA-3A42091A968B}"/>
</file>

<file path=customXml/itemProps4.xml><?xml version="1.0" encoding="utf-8"?>
<ds:datastoreItem xmlns:ds="http://schemas.openxmlformats.org/officeDocument/2006/customXml" ds:itemID="{A344B66D-F26D-4967-A75E-32F78E9EEDC5}"/>
</file>

<file path=docProps/app.xml><?xml version="1.0" encoding="utf-8"?>
<Properties xmlns="http://schemas.openxmlformats.org/officeDocument/2006/extended-properties" xmlns:vt="http://schemas.openxmlformats.org/officeDocument/2006/docPropsVTypes">
  <Template>Esitysmalli EN</Template>
  <TotalTime>5</TotalTime>
  <Words>122</Words>
  <Application>Microsoft Office PowerPoint</Application>
  <PresentationFormat>Mukautettu</PresentationFormat>
  <Paragraphs>37</Paragraphs>
  <Slides>10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8</vt:i4>
      </vt:variant>
      <vt:variant>
        <vt:lpstr>Dian otsikot</vt:lpstr>
      </vt:variant>
      <vt:variant>
        <vt:i4>10</vt:i4>
      </vt:variant>
    </vt:vector>
  </HeadingPairs>
  <TitlesOfParts>
    <vt:vector size="18" baseType="lpstr">
      <vt:lpstr>Esitysmalli EN</vt:lpstr>
      <vt:lpstr>1_Esitysmalli</vt:lpstr>
      <vt:lpstr>2_Esitysmalli</vt:lpstr>
      <vt:lpstr>FK_Esitysmalli_Uusi</vt:lpstr>
      <vt:lpstr>3_Esitysmalli</vt:lpstr>
      <vt:lpstr>4_Esitysmalli</vt:lpstr>
      <vt:lpstr>5_Esitysmalli</vt:lpstr>
      <vt:lpstr>6_Esitysmalli</vt:lpstr>
      <vt:lpstr>Finnish Insurance in 2015</vt:lpstr>
      <vt:lpstr>Breakdown of gross premiums written by Finnish insurers</vt:lpstr>
      <vt:lpstr>Claims paid by Finnish insurers</vt:lpstr>
      <vt:lpstr>Non-life insurance ratios</vt:lpstr>
      <vt:lpstr>Non-life insurers' market shares in 2015 Gross direct premiums written in Finland total €4,339 million</vt:lpstr>
      <vt:lpstr>Life insurance assets</vt:lpstr>
      <vt:lpstr>Pension insurers' solvency capital</vt:lpstr>
      <vt:lpstr>Finnish insurers' investments at current values</vt:lpstr>
      <vt:lpstr>Net income on investments at current value % of capital employed</vt:lpstr>
      <vt:lpstr>PowerPoint-esitys</vt:lpstr>
    </vt:vector>
  </TitlesOfParts>
  <Company>Finanssialan Keskusliitto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Insurance in 2015 slides</dc:title>
  <dc:creator>Koivisto Kimmo</dc:creator>
  <cp:lastModifiedBy>Koivisto Kimmo</cp:lastModifiedBy>
  <cp:revision>3</cp:revision>
  <dcterms:created xsi:type="dcterms:W3CDTF">2016-06-02T11:22:23Z</dcterms:created>
  <dcterms:modified xsi:type="dcterms:W3CDTF">2016-06-02T11:31:23Z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0x0101000A1A6CFE1C52F7409AB75A244AB51D0B</vt:lpwstr>
  </property>
  <property fmtid="{D5CDD505-2E9C-101B-9397-08002B2CF9AE}" pid="3" name="_dlc_DocIdItemGuid">
    <vt:lpwstr>a01e78e0-37da-4a16-8a7e-8ff63afb2e8a</vt:lpwstr>
  </property>
  <property fmtid="{D5CDD505-2E9C-101B-9397-08002B2CF9AE}" pid="4" name="C Dokumentin tila">
    <vt:lpwstr>27;#Valmis|40aa8d17-dadd-4ab0-93da-3124749a5963</vt:lpwstr>
  </property>
  <property fmtid="{D5CDD505-2E9C-101B-9397-08002B2CF9AE}" pid="5" name="Asiakirjatyyppi">
    <vt:lpwstr>63;#Diaesitys|b2a89488-c9e5-4123-95ca-67946a275023</vt:lpwstr>
  </property>
  <property fmtid="{D5CDD505-2E9C-101B-9397-08002B2CF9AE}" pid="6" name="C Julkisuus">
    <vt:lpwstr>28;#Julkinen|0806a4a5-db6a-4fa4-8ed3-7457b5b4e8de</vt:lpwstr>
  </property>
  <property fmtid="{D5CDD505-2E9C-101B-9397-08002B2CF9AE}" pid="7" name="C Asiasanat">
    <vt:lpwstr>257;#vakuutusyhtiöt|a4bd2ab0-a6ef-4c06-884b-814fbd72a8eb</vt:lpwstr>
  </property>
  <property fmtid="{D5CDD505-2E9C-101B-9397-08002B2CF9AE}" pid="8" name="Aiheluokittelu">
    <vt:lpwstr>43;#vakuutus|d435bfef-5764-4d80-921f-a0afc585a587</vt:lpwstr>
  </property>
  <property fmtid="{D5CDD505-2E9C-101B-9397-08002B2CF9AE}" pid="9" name="C Organisaatiot">
    <vt:lpwstr>21;#Finanssialan Keskusliitto|a986a8ab-0b81-4c11-8cfa-b7b758f01c9a</vt:lpwstr>
  </property>
  <property fmtid="{D5CDD505-2E9C-101B-9397-08002B2CF9AE}" pid="10" name="Order">
    <vt:r8>6900</vt:r8>
  </property>
  <property fmtid="{D5CDD505-2E9C-101B-9397-08002B2CF9AE}" pid="11" name="_CopySource">
    <vt:lpwstr>http://majakka/tietopankki/materials/FK-esitys-Finnish-Insurance-in-2015.pptx</vt:lpwstr>
  </property>
  <property fmtid="{D5CDD505-2E9C-101B-9397-08002B2CF9AE}" pid="12" name="xd_ProgID">
    <vt:lpwstr/>
  </property>
  <property fmtid="{D5CDD505-2E9C-101B-9397-08002B2CF9AE}" pid="13" name="_SharedFileIndex">
    <vt:lpwstr/>
  </property>
  <property fmtid="{D5CDD505-2E9C-101B-9397-08002B2CF9AE}" pid="14" name="_SourceUrl">
    <vt:lpwstr/>
  </property>
  <property fmtid="{D5CDD505-2E9C-101B-9397-08002B2CF9AE}" pid="15" name="TemplateUrl">
    <vt:lpwstr/>
  </property>
</Properties>
</file>