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slides/slide15.xml" ContentType="application/vnd.openxmlformats-officedocument.presentationml.slide+xml"/>
  <Override PartName="/ppt/slides/slide16.xml" ContentType="application/vnd.openxmlformats-officedocument.presentationml.slide+xml"/>
  <Override PartName="/ppt/presentation.xml" ContentType="application/vnd.openxmlformats-officedocument.presentationml.presentation.main+xml"/>
  <Override PartName="/ppt/slides/slide14.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customXml/itemProps1.xml" ContentType="application/vnd.openxmlformats-officedocument.customXml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4" r:id="rId4"/>
  </p:sldMasterIdLst>
  <p:notesMasterIdLst>
    <p:notesMasterId r:id="rId21"/>
  </p:notesMasterIdLst>
  <p:handoutMasterIdLst>
    <p:handoutMasterId r:id="rId22"/>
  </p:handoutMasterIdLst>
  <p:sldIdLst>
    <p:sldId id="294" r:id="rId5"/>
    <p:sldId id="280" r:id="rId6"/>
    <p:sldId id="279" r:id="rId7"/>
    <p:sldId id="281" r:id="rId8"/>
    <p:sldId id="282" r:id="rId9"/>
    <p:sldId id="283" r:id="rId10"/>
    <p:sldId id="284" r:id="rId11"/>
    <p:sldId id="285" r:id="rId12"/>
    <p:sldId id="286" r:id="rId13"/>
    <p:sldId id="287" r:id="rId14"/>
    <p:sldId id="288" r:id="rId15"/>
    <p:sldId id="289" r:id="rId16"/>
    <p:sldId id="290" r:id="rId17"/>
    <p:sldId id="291" r:id="rId18"/>
    <p:sldId id="292" r:id="rId19"/>
    <p:sldId id="293" r:id="rId20"/>
  </p:sldIdLst>
  <p:sldSz cx="12192000" cy="6858000"/>
  <p:notesSz cx="6799263" cy="9929813"/>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594" userDrawn="1">
          <p15:clr>
            <a:srgbClr val="A4A3A4"/>
          </p15:clr>
        </p15:guide>
        <p15:guide id="3" pos="39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nnismäki Maija-Reetta" initials="M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62" autoAdjust="0"/>
    <p:restoredTop sz="94660" autoAdjust="0"/>
  </p:normalViewPr>
  <p:slideViewPr>
    <p:cSldViewPr snapToGrid="0" showGuides="1">
      <p:cViewPr>
        <p:scale>
          <a:sx n="60" d="100"/>
          <a:sy n="60" d="100"/>
        </p:scale>
        <p:origin x="-826" y="-293"/>
      </p:cViewPr>
      <p:guideLst>
        <p:guide orient="horz" pos="2160"/>
        <p:guide pos="594"/>
        <p:guide pos="39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4" d="100"/>
          <a:sy n="64" d="100"/>
        </p:scale>
        <p:origin x="162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sz="quarter" idx="1"/>
          </p:nvPr>
        </p:nvSpPr>
        <p:spPr>
          <a:xfrm>
            <a:off x="3851342" y="0"/>
            <a:ext cx="2946347" cy="498215"/>
          </a:xfrm>
          <a:prstGeom prst="rect">
            <a:avLst/>
          </a:prstGeom>
        </p:spPr>
        <p:txBody>
          <a:bodyPr vert="horz" lIns="91440" tIns="45720" rIns="91440" bIns="45720" rtlCol="0"/>
          <a:lstStyle>
            <a:lvl1pPr algn="r">
              <a:defRPr sz="1200"/>
            </a:lvl1pPr>
          </a:lstStyle>
          <a:p>
            <a:fld id="{0B4D3B17-0604-48FC-91FD-DC25028AFFDE}" type="datetimeFigureOut">
              <a:rPr lang="fi-FI" smtClean="0"/>
              <a:t>22.6.2016</a:t>
            </a:fld>
            <a:endParaRPr lang="fi-FI"/>
          </a:p>
        </p:txBody>
      </p:sp>
      <p:sp>
        <p:nvSpPr>
          <p:cNvPr id="4" name="Alatunnisteen paikkamerkki 3"/>
          <p:cNvSpPr>
            <a:spLocks noGrp="1"/>
          </p:cNvSpPr>
          <p:nvPr>
            <p:ph type="ftr" sz="quarter" idx="2"/>
          </p:nvPr>
        </p:nvSpPr>
        <p:spPr>
          <a:xfrm>
            <a:off x="0" y="9431600"/>
            <a:ext cx="2946347" cy="498214"/>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p:cNvSpPr>
            <a:spLocks noGrp="1"/>
          </p:cNvSpPr>
          <p:nvPr>
            <p:ph type="sldNum" sz="quarter" idx="3"/>
          </p:nvPr>
        </p:nvSpPr>
        <p:spPr>
          <a:xfrm>
            <a:off x="3851342" y="9431600"/>
            <a:ext cx="2946347" cy="498214"/>
          </a:xfrm>
          <a:prstGeom prst="rect">
            <a:avLst/>
          </a:prstGeom>
        </p:spPr>
        <p:txBody>
          <a:bodyPr vert="horz" lIns="91440" tIns="45720" rIns="91440" bIns="45720" rtlCol="0" anchor="b"/>
          <a:lstStyle>
            <a:lvl1pPr algn="r">
              <a:defRPr sz="1200"/>
            </a:lvl1pPr>
          </a:lstStyle>
          <a:p>
            <a:fld id="{0E5227DA-7620-42E2-8F7C-076967EA8913}" type="slidenum">
              <a:rPr lang="fi-FI" smtClean="0"/>
              <a:t>‹#›</a:t>
            </a:fld>
            <a:endParaRPr lang="fi-FI"/>
          </a:p>
        </p:txBody>
      </p:sp>
    </p:spTree>
    <p:extLst>
      <p:ext uri="{BB962C8B-B14F-4D97-AF65-F5344CB8AC3E}">
        <p14:creationId xmlns:p14="http://schemas.microsoft.com/office/powerpoint/2010/main" val="31864254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FBE2A594-38DA-4AE7-AF36-7DEB65ABECAA}" type="datetimeFigureOut">
              <a:rPr lang="fi-FI" smtClean="0"/>
              <a:t>22.6.2016</a:t>
            </a:fld>
            <a:endParaRPr lang="fi-FI"/>
          </a:p>
        </p:txBody>
      </p:sp>
      <p:sp>
        <p:nvSpPr>
          <p:cNvPr id="4" name="Dian kuvan paikkamerkki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Alatunnisteen paikkamerkki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17E1DBC4-FCFB-4C2C-AF13-B68BECE301F1}" type="slidenum">
              <a:rPr lang="fi-FI" smtClean="0"/>
              <a:t>‹#›</a:t>
            </a:fld>
            <a:endParaRPr lang="fi-FI"/>
          </a:p>
        </p:txBody>
      </p:sp>
    </p:spTree>
    <p:extLst>
      <p:ext uri="{BB962C8B-B14F-4D97-AF65-F5344CB8AC3E}">
        <p14:creationId xmlns:p14="http://schemas.microsoft.com/office/powerpoint/2010/main" val="3411634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4" name="Rectangle 8"/>
          <p:cNvSpPr/>
          <p:nvPr/>
        </p:nvSpPr>
        <p:spPr bwMode="hidden">
          <a:xfrm>
            <a:off x="0" y="3837898"/>
            <a:ext cx="12192000" cy="85602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3"/>
          <p:cNvSpPr/>
          <p:nvPr/>
        </p:nvSpPr>
        <p:spPr bwMode="white">
          <a:xfrm>
            <a:off x="0" y="1577363"/>
            <a:ext cx="12192000" cy="215337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orakulmio 8"/>
          <p:cNvSpPr/>
          <p:nvPr/>
        </p:nvSpPr>
        <p:spPr bwMode="hidden">
          <a:xfrm>
            <a:off x="9696275" y="5022898"/>
            <a:ext cx="2495725" cy="1441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a:xfrm>
            <a:off x="615600" y="1609400"/>
            <a:ext cx="10836000" cy="2088000"/>
          </a:xfrm>
        </p:spPr>
        <p:txBody>
          <a:bodyPr anchor="ctr">
            <a:normAutofit/>
          </a:bodyPr>
          <a:lstStyle>
            <a:lvl1pPr algn="ctr">
              <a:defRPr sz="4800"/>
            </a:lvl1pPr>
          </a:lstStyle>
          <a:p>
            <a:r>
              <a:rPr lang="fi-FI" smtClean="0"/>
              <a:t>Muokkaa perustyyl. napsautt.</a:t>
            </a:r>
            <a:endParaRPr lang="fi-FI" dirty="0"/>
          </a:p>
        </p:txBody>
      </p:sp>
      <p:sp>
        <p:nvSpPr>
          <p:cNvPr id="3" name="Alaotsikko 2"/>
          <p:cNvSpPr>
            <a:spLocks noGrp="1"/>
          </p:cNvSpPr>
          <p:nvPr>
            <p:ph type="subTitle" idx="1"/>
          </p:nvPr>
        </p:nvSpPr>
        <p:spPr>
          <a:xfrm>
            <a:off x="615600" y="3862800"/>
            <a:ext cx="10836000" cy="828000"/>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smtClean="0"/>
              <a:t>Muokkaa alaotsikon perustyyliä napsautt.</a:t>
            </a:r>
            <a:endParaRPr lang="fi-FI" dirty="0"/>
          </a:p>
        </p:txBody>
      </p:sp>
      <p:pic>
        <p:nvPicPr>
          <p:cNvPr id="46" name="Kuva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0606" y="5052992"/>
            <a:ext cx="1929896" cy="1404000"/>
          </a:xfrm>
          <a:prstGeom prst="rect">
            <a:avLst/>
          </a:prstGeom>
        </p:spPr>
      </p:pic>
    </p:spTree>
    <p:extLst>
      <p:ext uri="{BB962C8B-B14F-4D97-AF65-F5344CB8AC3E}">
        <p14:creationId xmlns:p14="http://schemas.microsoft.com/office/powerpoint/2010/main" val="87469364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Iso kuva ja teksti">
    <p:spTree>
      <p:nvGrpSpPr>
        <p:cNvPr id="1" name=""/>
        <p:cNvGrpSpPr/>
        <p:nvPr/>
      </p:nvGrpSpPr>
      <p:grpSpPr>
        <a:xfrm>
          <a:off x="0" y="0"/>
          <a:ext cx="0" cy="0"/>
          <a:chOff x="0" y="0"/>
          <a:chExt cx="0" cy="0"/>
        </a:xfrm>
      </p:grpSpPr>
      <p:sp>
        <p:nvSpPr>
          <p:cNvPr id="6" name="Kuvan paikkamerkki 5"/>
          <p:cNvSpPr>
            <a:spLocks noGrp="1"/>
          </p:cNvSpPr>
          <p:nvPr>
            <p:ph type="pic" sz="quarter" idx="10"/>
          </p:nvPr>
        </p:nvSpPr>
        <p:spPr>
          <a:xfrm>
            <a:off x="0" y="0"/>
            <a:ext cx="12192000" cy="5479200"/>
          </a:xfrm>
        </p:spPr>
        <p:txBody>
          <a:bodyPr/>
          <a:lstStyle>
            <a:lvl1pPr marL="0" indent="0" algn="ctr">
              <a:buNone/>
              <a:defRPr baseline="0">
                <a:latin typeface="+mj-lt"/>
              </a:defRPr>
            </a:lvl1pPr>
          </a:lstStyle>
          <a:p>
            <a:r>
              <a:rPr lang="fi-FI" smtClean="0"/>
              <a:t>Lisää kuva napsauttamalla kuvaketta</a:t>
            </a:r>
            <a:endParaRPr lang="fi-FI" dirty="0"/>
          </a:p>
        </p:txBody>
      </p:sp>
      <p:sp>
        <p:nvSpPr>
          <p:cNvPr id="2" name="Otsikko 1"/>
          <p:cNvSpPr>
            <a:spLocks noGrp="1"/>
          </p:cNvSpPr>
          <p:nvPr>
            <p:ph type="title"/>
          </p:nvPr>
        </p:nvSpPr>
        <p:spPr>
          <a:xfrm>
            <a:off x="0" y="5512200"/>
            <a:ext cx="12178800" cy="1332000"/>
          </a:xfrm>
        </p:spPr>
        <p:txBody>
          <a:bodyPr anchor="ctr">
            <a:normAutofit/>
          </a:bodyPr>
          <a:lstStyle>
            <a:lvl1pPr algn="ctr">
              <a:defRPr sz="2400" b="0"/>
            </a:lvl1pPr>
          </a:lstStyle>
          <a:p>
            <a:r>
              <a:rPr lang="fi-FI" smtClean="0"/>
              <a:t>Muokkaa perustyyl. napsautt.</a:t>
            </a:r>
            <a:endParaRPr lang="fi-FI" dirty="0"/>
          </a:p>
        </p:txBody>
      </p:sp>
    </p:spTree>
    <p:extLst>
      <p:ext uri="{BB962C8B-B14F-4D97-AF65-F5344CB8AC3E}">
        <p14:creationId xmlns:p14="http://schemas.microsoft.com/office/powerpoint/2010/main" val="3076064885"/>
      </p:ext>
    </p:extLst>
  </p:cSld>
  <p:clrMapOvr>
    <a:masterClrMapping/>
  </p:clrMapOvr>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Kaksi kuvaa">
    <p:spTree>
      <p:nvGrpSpPr>
        <p:cNvPr id="1" name=""/>
        <p:cNvGrpSpPr/>
        <p:nvPr/>
      </p:nvGrpSpPr>
      <p:grpSpPr>
        <a:xfrm>
          <a:off x="0" y="0"/>
          <a:ext cx="0" cy="0"/>
          <a:chOff x="0" y="0"/>
          <a:chExt cx="0" cy="0"/>
        </a:xfrm>
      </p:grpSpPr>
      <p:pic>
        <p:nvPicPr>
          <p:cNvPr id="14" name="Kuva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430323"/>
            <a:ext cx="12204000" cy="458011"/>
          </a:xfrm>
          <a:prstGeom prst="rect">
            <a:avLst/>
          </a:prstGeom>
        </p:spPr>
      </p:pic>
      <p:sp>
        <p:nvSpPr>
          <p:cNvPr id="2" name="Otsikko 1"/>
          <p:cNvSpPr>
            <a:spLocks noGrp="1"/>
          </p:cNvSpPr>
          <p:nvPr>
            <p:ph type="title"/>
          </p:nvPr>
        </p:nvSpPr>
        <p:spPr>
          <a:xfrm>
            <a:off x="591679" y="169200"/>
            <a:ext cx="11016000" cy="1080000"/>
          </a:xfrm>
        </p:spPr>
        <p:txBody>
          <a:bodyPr/>
          <a:lstStyle>
            <a:lvl1pPr>
              <a:defRPr/>
            </a:lvl1pPr>
          </a:lstStyle>
          <a:p>
            <a:r>
              <a:rPr lang="fi-FI" smtClean="0"/>
              <a:t>Muokkaa perustyyl. napsautt.</a:t>
            </a:r>
            <a:endParaRPr lang="fi-FI" dirty="0"/>
          </a:p>
        </p:txBody>
      </p:sp>
      <p:sp>
        <p:nvSpPr>
          <p:cNvPr id="9" name="Kuvan paikkamerkki 8"/>
          <p:cNvSpPr>
            <a:spLocks noGrp="1"/>
          </p:cNvSpPr>
          <p:nvPr>
            <p:ph type="pic" sz="quarter" idx="13"/>
          </p:nvPr>
        </p:nvSpPr>
        <p:spPr>
          <a:xfrm>
            <a:off x="601200" y="1472400"/>
            <a:ext cx="5349600" cy="3974400"/>
          </a:xfrm>
        </p:spPr>
        <p:txBody>
          <a:bodyPr>
            <a:normAutofit/>
          </a:bodyPr>
          <a:lstStyle>
            <a:lvl1pPr marL="0" indent="0" algn="ctr">
              <a:buNone/>
              <a:defRPr sz="1800">
                <a:latin typeface="+mj-lt"/>
              </a:defRPr>
            </a:lvl1pPr>
          </a:lstStyle>
          <a:p>
            <a:r>
              <a:rPr lang="fi-FI" smtClean="0"/>
              <a:t>Lisää kuva napsauttamalla kuvaketta</a:t>
            </a:r>
            <a:endParaRPr lang="fi-FI" dirty="0"/>
          </a:p>
        </p:txBody>
      </p:sp>
      <p:sp>
        <p:nvSpPr>
          <p:cNvPr id="15" name="Tekstin paikkamerkki 14"/>
          <p:cNvSpPr>
            <a:spLocks noGrp="1"/>
          </p:cNvSpPr>
          <p:nvPr>
            <p:ph type="body" sz="quarter" idx="15"/>
          </p:nvPr>
        </p:nvSpPr>
        <p:spPr>
          <a:xfrm>
            <a:off x="601200" y="5562000"/>
            <a:ext cx="5349600" cy="720000"/>
          </a:xfrm>
        </p:spPr>
        <p:txBody>
          <a:bodyPr>
            <a:noAutofit/>
          </a:bodyPr>
          <a:lstStyle>
            <a:lvl1pPr marL="0" indent="0" algn="ctr">
              <a:buNone/>
              <a:defRPr sz="1600">
                <a:latin typeface="+mj-lt"/>
              </a:defRPr>
            </a:lvl1pPr>
            <a:lvl2pPr marL="457200" indent="0" algn="ctr">
              <a:buNone/>
              <a:defRPr sz="1600">
                <a:latin typeface="+mj-lt"/>
              </a:defRPr>
            </a:lvl2pPr>
            <a:lvl3pPr marL="914400" indent="0" algn="ctr">
              <a:buNone/>
              <a:defRPr sz="1600">
                <a:latin typeface="+mj-lt"/>
              </a:defRPr>
            </a:lvl3pPr>
            <a:lvl4pPr marL="1371600" indent="0" algn="ctr">
              <a:buNone/>
              <a:defRPr sz="1600">
                <a:latin typeface="+mj-lt"/>
              </a:defRPr>
            </a:lvl4pPr>
            <a:lvl5pPr marL="1828800" indent="0" algn="ctr">
              <a:buNone/>
              <a:defRPr sz="1600">
                <a:latin typeface="+mj-lt"/>
              </a:defRPr>
            </a:lvl5pPr>
          </a:lstStyle>
          <a:p>
            <a:pPr lvl="0"/>
            <a:r>
              <a:rPr lang="fi-FI" smtClean="0"/>
              <a:t>Muokkaa tekstin perustyylejä napsauttamalla</a:t>
            </a:r>
          </a:p>
        </p:txBody>
      </p:sp>
      <p:sp>
        <p:nvSpPr>
          <p:cNvPr id="10" name="Kuvan paikkamerkki 8"/>
          <p:cNvSpPr>
            <a:spLocks noGrp="1"/>
          </p:cNvSpPr>
          <p:nvPr>
            <p:ph type="pic" sz="quarter" idx="14"/>
          </p:nvPr>
        </p:nvSpPr>
        <p:spPr>
          <a:xfrm>
            <a:off x="6242400" y="1472400"/>
            <a:ext cx="5349600" cy="3974400"/>
          </a:xfrm>
        </p:spPr>
        <p:txBody>
          <a:bodyPr>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a:latin typeface="+mj-lt"/>
              </a:defRPr>
            </a:lvl1pPr>
          </a:lstStyle>
          <a:p>
            <a:r>
              <a:rPr lang="fi-FI" smtClean="0"/>
              <a:t>Lisää kuva napsauttamalla kuvaketta</a:t>
            </a:r>
            <a:endParaRPr lang="fi-FI" dirty="0" smtClean="0"/>
          </a:p>
        </p:txBody>
      </p:sp>
      <p:sp>
        <p:nvSpPr>
          <p:cNvPr id="16" name="Tekstin paikkamerkki 14"/>
          <p:cNvSpPr>
            <a:spLocks noGrp="1"/>
          </p:cNvSpPr>
          <p:nvPr>
            <p:ph type="body" sz="quarter" idx="16"/>
          </p:nvPr>
        </p:nvSpPr>
        <p:spPr>
          <a:xfrm>
            <a:off x="6227300" y="5562000"/>
            <a:ext cx="5349600" cy="720000"/>
          </a:xfrm>
        </p:spPr>
        <p:txBody>
          <a:bodyPr>
            <a:noAutofit/>
          </a:bodyPr>
          <a:lstStyle>
            <a:lvl1pPr marL="0" indent="0" algn="ctr">
              <a:buNone/>
              <a:defRPr sz="1600">
                <a:latin typeface="+mj-lt"/>
              </a:defRPr>
            </a:lvl1pPr>
            <a:lvl2pPr marL="457200" indent="0" algn="ctr">
              <a:buNone/>
              <a:defRPr sz="1600">
                <a:latin typeface="+mj-lt"/>
              </a:defRPr>
            </a:lvl2pPr>
            <a:lvl3pPr marL="914400" indent="0" algn="ctr">
              <a:buNone/>
              <a:defRPr sz="1600">
                <a:latin typeface="+mj-lt"/>
              </a:defRPr>
            </a:lvl3pPr>
            <a:lvl4pPr marL="1371600" indent="0" algn="ctr">
              <a:buNone/>
              <a:defRPr sz="1600">
                <a:latin typeface="+mj-lt"/>
              </a:defRPr>
            </a:lvl4pPr>
            <a:lvl5pPr marL="1828800" indent="0" algn="ctr">
              <a:buNone/>
              <a:defRPr sz="1600">
                <a:latin typeface="+mj-lt"/>
              </a:defRPr>
            </a:lvl5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0248DCE7-5773-4806-8DFD-E27366BF8E6B}" type="datetime1">
              <a:rPr lang="fi-FI" smtClean="0"/>
              <a:t>22.6.2016</a:t>
            </a:fld>
            <a:endParaRPr lang="fi-FI"/>
          </a:p>
        </p:txBody>
      </p:sp>
      <p:sp>
        <p:nvSpPr>
          <p:cNvPr id="6" name="Alatunnisteen paikkamerkki 5"/>
          <p:cNvSpPr>
            <a:spLocks noGrp="1"/>
          </p:cNvSpPr>
          <p:nvPr>
            <p:ph type="ftr" sz="quarter" idx="11"/>
          </p:nvPr>
        </p:nvSpPr>
        <p:spPr/>
        <p:txBody>
          <a:bodyPr/>
          <a:lstStyle/>
          <a:p>
            <a:r>
              <a:rPr lang="fi-FI" smtClean="0"/>
              <a:t>[Esittäjän nimi]</a:t>
            </a:r>
            <a:endParaRPr lang="fi-FI"/>
          </a:p>
        </p:txBody>
      </p:sp>
      <p:sp>
        <p:nvSpPr>
          <p:cNvPr id="7" name="Dian numeron paikkamerkki 6"/>
          <p:cNvSpPr>
            <a:spLocks noGrp="1"/>
          </p:cNvSpPr>
          <p:nvPr>
            <p:ph type="sldNum" sz="quarter" idx="12"/>
          </p:nvPr>
        </p:nvSpPr>
        <p:spPr/>
        <p:txBody>
          <a:bodyPr/>
          <a:lstStyle/>
          <a:p>
            <a:fld id="{C0E1046B-88AE-4AC0-B307-D885F9064BF9}" type="slidenum">
              <a:rPr lang="fi-FI" smtClean="0"/>
              <a:t>‹#›</a:t>
            </a:fld>
            <a:endParaRPr lang="fi-FI"/>
          </a:p>
        </p:txBody>
      </p:sp>
      <p:sp>
        <p:nvSpPr>
          <p:cNvPr id="13" name="Suorakulmio 10"/>
          <p:cNvSpPr/>
          <p:nvPr/>
        </p:nvSpPr>
        <p:spPr>
          <a:xfrm>
            <a:off x="720834" y="1256400"/>
            <a:ext cx="270000" cy="36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fi-FI">
              <a:solidFill>
                <a:schemeClr val="accent1"/>
              </a:solidFill>
            </a:endParaRPr>
          </a:p>
        </p:txBody>
      </p:sp>
      <p:sp>
        <p:nvSpPr>
          <p:cNvPr id="17" name="TextBox 3"/>
          <p:cNvSpPr txBox="1"/>
          <p:nvPr/>
        </p:nvSpPr>
        <p:spPr>
          <a:xfrm>
            <a:off x="8647721" y="6441252"/>
            <a:ext cx="2807677" cy="450000"/>
          </a:xfrm>
          <a:prstGeom prst="rect">
            <a:avLst/>
          </a:prstGeom>
          <a:noFill/>
        </p:spPr>
        <p:txBody>
          <a:bodyPr wrap="square" rtlCol="0" anchor="ctr">
            <a:spAutoFit/>
          </a:bodyPr>
          <a:lstStyle/>
          <a:p>
            <a:pPr algn="r"/>
            <a:r>
              <a:rPr lang="fi-FI" sz="1800" b="1" noProof="0" dirty="0" smtClean="0">
                <a:solidFill>
                  <a:schemeClr val="bg1"/>
                </a:solidFill>
                <a:effectLst>
                  <a:outerShdw blurRad="38100" dist="38100" dir="2700000" algn="tl">
                    <a:srgbClr val="000000">
                      <a:alpha val="43137"/>
                    </a:srgbClr>
                  </a:outerShdw>
                </a:effectLst>
                <a:latin typeface="+mj-lt"/>
                <a:ea typeface="Corbel" charset="0"/>
                <a:cs typeface="Corbel" charset="0"/>
              </a:rPr>
              <a:t>finanssiala.fi</a:t>
            </a:r>
          </a:p>
        </p:txBody>
      </p:sp>
    </p:spTree>
    <p:extLst>
      <p:ext uri="{BB962C8B-B14F-4D97-AF65-F5344CB8AC3E}">
        <p14:creationId xmlns:p14="http://schemas.microsoft.com/office/powerpoint/2010/main" val="873980244"/>
      </p:ext>
    </p:extLst>
  </p:cSld>
  <p:clrMapOvr>
    <a:masterClrMapping/>
  </p:clrMapOvr>
  <p:timing>
    <p:tnLst>
      <p:par>
        <p:cTn id="1" dur="indefinite" restart="never" nodeType="tmRoot"/>
      </p:par>
    </p:tnLst>
  </p:timing>
  <p:hf sldNum="0" hdr="0" ftr="0" dt="0"/>
  <p:extLst mod="1">
    <p:ext uri="{DCECCB84-F9BA-43D5-87BE-67443E8EF086}">
      <p15:sldGuideLst xmlns=""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Kolme kuvaa">
    <p:spTree>
      <p:nvGrpSpPr>
        <p:cNvPr id="1" name=""/>
        <p:cNvGrpSpPr/>
        <p:nvPr/>
      </p:nvGrpSpPr>
      <p:grpSpPr>
        <a:xfrm>
          <a:off x="0" y="0"/>
          <a:ext cx="0" cy="0"/>
          <a:chOff x="0" y="0"/>
          <a:chExt cx="0" cy="0"/>
        </a:xfrm>
      </p:grpSpPr>
      <p:pic>
        <p:nvPicPr>
          <p:cNvPr id="18" name="Kuva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430323"/>
            <a:ext cx="12204000" cy="458011"/>
          </a:xfrm>
          <a:prstGeom prst="rect">
            <a:avLst/>
          </a:prstGeom>
        </p:spPr>
      </p:pic>
      <p:sp>
        <p:nvSpPr>
          <p:cNvPr id="2" name="Otsikko 1"/>
          <p:cNvSpPr>
            <a:spLocks noGrp="1"/>
          </p:cNvSpPr>
          <p:nvPr>
            <p:ph type="title"/>
          </p:nvPr>
        </p:nvSpPr>
        <p:spPr>
          <a:xfrm>
            <a:off x="590400" y="169200"/>
            <a:ext cx="11016000" cy="1080000"/>
          </a:xfrm>
        </p:spPr>
        <p:txBody>
          <a:bodyPr/>
          <a:lstStyle>
            <a:lvl1pPr>
              <a:defRPr/>
            </a:lvl1pPr>
          </a:lstStyle>
          <a:p>
            <a:r>
              <a:rPr lang="fi-FI" smtClean="0"/>
              <a:t>Muokkaa perustyyl. napsautt.</a:t>
            </a:r>
            <a:endParaRPr lang="fi-FI" dirty="0"/>
          </a:p>
        </p:txBody>
      </p:sp>
      <p:sp>
        <p:nvSpPr>
          <p:cNvPr id="9" name="Kuvan paikkamerkki 8"/>
          <p:cNvSpPr>
            <a:spLocks noGrp="1"/>
          </p:cNvSpPr>
          <p:nvPr>
            <p:ph type="pic" sz="quarter" idx="13"/>
          </p:nvPr>
        </p:nvSpPr>
        <p:spPr>
          <a:xfrm>
            <a:off x="601200" y="1472400"/>
            <a:ext cx="3477600" cy="3974400"/>
          </a:xfrm>
        </p:spPr>
        <p:txBody>
          <a:bodyPr>
            <a:normAutofit/>
          </a:bodyPr>
          <a:lstStyle>
            <a:lvl1pPr marL="0" indent="0" algn="ctr">
              <a:buNone/>
              <a:defRPr sz="1800">
                <a:latin typeface="+mj-lt"/>
              </a:defRPr>
            </a:lvl1pPr>
          </a:lstStyle>
          <a:p>
            <a:r>
              <a:rPr lang="fi-FI" smtClean="0"/>
              <a:t>Lisää kuva napsauttamalla kuvaketta</a:t>
            </a:r>
            <a:endParaRPr lang="fi-FI" dirty="0"/>
          </a:p>
        </p:txBody>
      </p:sp>
      <p:sp>
        <p:nvSpPr>
          <p:cNvPr id="15" name="Tekstin paikkamerkki 14"/>
          <p:cNvSpPr>
            <a:spLocks noGrp="1"/>
          </p:cNvSpPr>
          <p:nvPr>
            <p:ph type="body" sz="quarter" idx="15"/>
          </p:nvPr>
        </p:nvSpPr>
        <p:spPr>
          <a:xfrm>
            <a:off x="601200" y="5562000"/>
            <a:ext cx="3477600" cy="720000"/>
          </a:xfrm>
        </p:spPr>
        <p:txBody>
          <a:bodyPr>
            <a:noAutofit/>
          </a:bodyPr>
          <a:lstStyle>
            <a:lvl1pPr marL="0" indent="0" algn="ctr">
              <a:buNone/>
              <a:defRPr sz="1600">
                <a:latin typeface="+mj-lt"/>
              </a:defRPr>
            </a:lvl1pPr>
            <a:lvl2pPr marL="457200" indent="0" algn="ctr">
              <a:buNone/>
              <a:defRPr sz="1600">
                <a:latin typeface="+mj-lt"/>
              </a:defRPr>
            </a:lvl2pPr>
            <a:lvl3pPr marL="914400" indent="0" algn="ctr">
              <a:buNone/>
              <a:defRPr sz="1600">
                <a:latin typeface="+mj-lt"/>
              </a:defRPr>
            </a:lvl3pPr>
            <a:lvl4pPr marL="1371600" indent="0" algn="ctr">
              <a:buNone/>
              <a:defRPr sz="1600">
                <a:latin typeface="+mj-lt"/>
              </a:defRPr>
            </a:lvl4pPr>
            <a:lvl5pPr marL="1828800" indent="0" algn="ctr">
              <a:buNone/>
              <a:defRPr sz="1600">
                <a:latin typeface="+mj-lt"/>
              </a:defRPr>
            </a:lvl5pPr>
          </a:lstStyle>
          <a:p>
            <a:pPr lvl="0"/>
            <a:r>
              <a:rPr lang="fi-FI" smtClean="0"/>
              <a:t>Muokkaa tekstin perustyylejä napsauttamalla</a:t>
            </a:r>
          </a:p>
        </p:txBody>
      </p:sp>
      <p:sp>
        <p:nvSpPr>
          <p:cNvPr id="10" name="Kuvan paikkamerkki 8"/>
          <p:cNvSpPr>
            <a:spLocks noGrp="1"/>
          </p:cNvSpPr>
          <p:nvPr>
            <p:ph type="pic" sz="quarter" idx="14"/>
          </p:nvPr>
        </p:nvSpPr>
        <p:spPr>
          <a:xfrm>
            <a:off x="4356000" y="1472400"/>
            <a:ext cx="3477600" cy="3974400"/>
          </a:xfrm>
        </p:spPr>
        <p:txBody>
          <a:bodyPr>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a:latin typeface="+mj-lt"/>
              </a:defRPr>
            </a:lvl1pPr>
          </a:lstStyle>
          <a:p>
            <a:r>
              <a:rPr lang="fi-FI" smtClean="0"/>
              <a:t>Lisää kuva napsauttamalla kuvaketta</a:t>
            </a:r>
            <a:endParaRPr lang="fi-FI" dirty="0" smtClean="0"/>
          </a:p>
        </p:txBody>
      </p:sp>
      <p:sp>
        <p:nvSpPr>
          <p:cNvPr id="16" name="Tekstin paikkamerkki 14"/>
          <p:cNvSpPr>
            <a:spLocks noGrp="1"/>
          </p:cNvSpPr>
          <p:nvPr>
            <p:ph type="body" sz="quarter" idx="16"/>
          </p:nvPr>
        </p:nvSpPr>
        <p:spPr>
          <a:xfrm>
            <a:off x="4356000" y="5562000"/>
            <a:ext cx="3477600" cy="720000"/>
          </a:xfrm>
        </p:spPr>
        <p:txBody>
          <a:bodyPr>
            <a:noAutofit/>
          </a:bodyPr>
          <a:lstStyle>
            <a:lvl1pPr marL="0" indent="0" algn="ctr">
              <a:buNone/>
              <a:defRPr sz="1600">
                <a:latin typeface="+mj-lt"/>
              </a:defRPr>
            </a:lvl1pPr>
            <a:lvl2pPr marL="457200" indent="0" algn="ctr">
              <a:buNone/>
              <a:defRPr sz="1600">
                <a:latin typeface="+mj-lt"/>
              </a:defRPr>
            </a:lvl2pPr>
            <a:lvl3pPr marL="914400" indent="0" algn="ctr">
              <a:buNone/>
              <a:defRPr sz="1600">
                <a:latin typeface="+mj-lt"/>
              </a:defRPr>
            </a:lvl3pPr>
            <a:lvl4pPr marL="1371600" indent="0" algn="ctr">
              <a:buNone/>
              <a:defRPr sz="1600">
                <a:latin typeface="+mj-lt"/>
              </a:defRPr>
            </a:lvl4pPr>
            <a:lvl5pPr marL="1828800" indent="0" algn="ctr">
              <a:buNone/>
              <a:defRPr sz="1600">
                <a:latin typeface="+mj-lt"/>
              </a:defRPr>
            </a:lvl5pPr>
          </a:lstStyle>
          <a:p>
            <a:pPr lvl="0"/>
            <a:r>
              <a:rPr lang="fi-FI" smtClean="0"/>
              <a:t>Muokkaa tekstin perustyylejä napsauttamalla</a:t>
            </a:r>
          </a:p>
        </p:txBody>
      </p:sp>
      <p:sp>
        <p:nvSpPr>
          <p:cNvPr id="14" name="Kuvan paikkamerkki 8"/>
          <p:cNvSpPr>
            <a:spLocks noGrp="1"/>
          </p:cNvSpPr>
          <p:nvPr>
            <p:ph type="pic" sz="quarter" idx="17"/>
          </p:nvPr>
        </p:nvSpPr>
        <p:spPr>
          <a:xfrm>
            <a:off x="8107200" y="1472400"/>
            <a:ext cx="3477600" cy="3974400"/>
          </a:xfrm>
        </p:spPr>
        <p:txBody>
          <a:bodyPr>
            <a:normAutofit/>
          </a:bodyPr>
          <a:lstStyle>
            <a:lvl1pPr marL="0" marR="0" indent="0" algn="ct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a:latin typeface="+mj-lt"/>
              </a:defRPr>
            </a:lvl1pPr>
          </a:lstStyle>
          <a:p>
            <a:r>
              <a:rPr lang="fi-FI" smtClean="0"/>
              <a:t>Lisää kuva napsauttamalla kuvaketta</a:t>
            </a:r>
            <a:endParaRPr lang="fi-FI" dirty="0" smtClean="0"/>
          </a:p>
        </p:txBody>
      </p:sp>
      <p:sp>
        <p:nvSpPr>
          <p:cNvPr id="17" name="Tekstin paikkamerkki 14"/>
          <p:cNvSpPr>
            <a:spLocks noGrp="1"/>
          </p:cNvSpPr>
          <p:nvPr>
            <p:ph type="body" sz="quarter" idx="18"/>
          </p:nvPr>
        </p:nvSpPr>
        <p:spPr>
          <a:xfrm>
            <a:off x="8107200" y="5562000"/>
            <a:ext cx="3477600" cy="720000"/>
          </a:xfrm>
        </p:spPr>
        <p:txBody>
          <a:bodyPr>
            <a:noAutofit/>
          </a:bodyPr>
          <a:lstStyle>
            <a:lvl1pPr marL="0" indent="0" algn="ctr">
              <a:buNone/>
              <a:defRPr sz="1600">
                <a:latin typeface="+mj-lt"/>
              </a:defRPr>
            </a:lvl1pPr>
            <a:lvl2pPr marL="457200" indent="0" algn="ctr">
              <a:buNone/>
              <a:defRPr sz="1600">
                <a:latin typeface="+mj-lt"/>
              </a:defRPr>
            </a:lvl2pPr>
            <a:lvl3pPr marL="914400" indent="0" algn="ctr">
              <a:buNone/>
              <a:defRPr sz="1600">
                <a:latin typeface="+mj-lt"/>
              </a:defRPr>
            </a:lvl3pPr>
            <a:lvl4pPr marL="1371600" indent="0" algn="ctr">
              <a:buNone/>
              <a:defRPr sz="1600">
                <a:latin typeface="+mj-lt"/>
              </a:defRPr>
            </a:lvl4pPr>
            <a:lvl5pPr marL="1828800" indent="0" algn="ctr">
              <a:buNone/>
              <a:defRPr sz="1600">
                <a:latin typeface="+mj-lt"/>
              </a:defRPr>
            </a:lvl5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0248DCE7-5773-4806-8DFD-E27366BF8E6B}" type="datetime1">
              <a:rPr lang="fi-FI" smtClean="0"/>
              <a:t>22.6.2016</a:t>
            </a:fld>
            <a:endParaRPr lang="fi-FI"/>
          </a:p>
        </p:txBody>
      </p:sp>
      <p:sp>
        <p:nvSpPr>
          <p:cNvPr id="6" name="Alatunnisteen paikkamerkki 5"/>
          <p:cNvSpPr>
            <a:spLocks noGrp="1"/>
          </p:cNvSpPr>
          <p:nvPr>
            <p:ph type="ftr" sz="quarter" idx="11"/>
          </p:nvPr>
        </p:nvSpPr>
        <p:spPr/>
        <p:txBody>
          <a:bodyPr/>
          <a:lstStyle/>
          <a:p>
            <a:r>
              <a:rPr lang="fi-FI" smtClean="0"/>
              <a:t>[Esittäjän nimi]</a:t>
            </a:r>
            <a:endParaRPr lang="fi-FI"/>
          </a:p>
        </p:txBody>
      </p:sp>
      <p:sp>
        <p:nvSpPr>
          <p:cNvPr id="7" name="Dian numeron paikkamerkki 6"/>
          <p:cNvSpPr>
            <a:spLocks noGrp="1"/>
          </p:cNvSpPr>
          <p:nvPr>
            <p:ph type="sldNum" sz="quarter" idx="12"/>
          </p:nvPr>
        </p:nvSpPr>
        <p:spPr/>
        <p:txBody>
          <a:bodyPr/>
          <a:lstStyle/>
          <a:p>
            <a:fld id="{C0E1046B-88AE-4AC0-B307-D885F9064BF9}" type="slidenum">
              <a:rPr lang="fi-FI" smtClean="0"/>
              <a:t>‹#›</a:t>
            </a:fld>
            <a:endParaRPr lang="fi-FI"/>
          </a:p>
        </p:txBody>
      </p:sp>
      <p:sp>
        <p:nvSpPr>
          <p:cNvPr id="19" name="Suorakulmio 10"/>
          <p:cNvSpPr/>
          <p:nvPr/>
        </p:nvSpPr>
        <p:spPr>
          <a:xfrm>
            <a:off x="720834" y="1256400"/>
            <a:ext cx="270000" cy="36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fi-FI">
              <a:solidFill>
                <a:schemeClr val="accent1"/>
              </a:solidFill>
            </a:endParaRPr>
          </a:p>
        </p:txBody>
      </p:sp>
      <p:sp>
        <p:nvSpPr>
          <p:cNvPr id="20" name="TextBox 3"/>
          <p:cNvSpPr txBox="1"/>
          <p:nvPr/>
        </p:nvSpPr>
        <p:spPr>
          <a:xfrm>
            <a:off x="8647721" y="6441252"/>
            <a:ext cx="2807677" cy="450000"/>
          </a:xfrm>
          <a:prstGeom prst="rect">
            <a:avLst/>
          </a:prstGeom>
          <a:noFill/>
        </p:spPr>
        <p:txBody>
          <a:bodyPr wrap="square" rtlCol="0" anchor="ctr">
            <a:spAutoFit/>
          </a:bodyPr>
          <a:lstStyle/>
          <a:p>
            <a:pPr algn="r"/>
            <a:r>
              <a:rPr lang="fi-FI" sz="1800" b="1" noProof="0" dirty="0" smtClean="0">
                <a:solidFill>
                  <a:schemeClr val="bg1"/>
                </a:solidFill>
                <a:effectLst>
                  <a:outerShdw blurRad="38100" dist="38100" dir="2700000" algn="tl">
                    <a:srgbClr val="000000">
                      <a:alpha val="43137"/>
                    </a:srgbClr>
                  </a:outerShdw>
                </a:effectLst>
                <a:latin typeface="+mj-lt"/>
                <a:ea typeface="Corbel" charset="0"/>
                <a:cs typeface="Corbel" charset="0"/>
              </a:rPr>
              <a:t>finanssiala.fi</a:t>
            </a:r>
          </a:p>
        </p:txBody>
      </p:sp>
    </p:spTree>
    <p:extLst>
      <p:ext uri="{BB962C8B-B14F-4D97-AF65-F5344CB8AC3E}">
        <p14:creationId xmlns:p14="http://schemas.microsoft.com/office/powerpoint/2010/main" val="2523147201"/>
      </p:ext>
    </p:extLst>
  </p:cSld>
  <p:clrMapOvr>
    <a:masterClrMapping/>
  </p:clrMapOvr>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Kuva &amp; Teksti">
    <p:spTree>
      <p:nvGrpSpPr>
        <p:cNvPr id="1" name=""/>
        <p:cNvGrpSpPr/>
        <p:nvPr/>
      </p:nvGrpSpPr>
      <p:grpSpPr>
        <a:xfrm>
          <a:off x="0" y="0"/>
          <a:ext cx="0" cy="0"/>
          <a:chOff x="0" y="0"/>
          <a:chExt cx="0" cy="0"/>
        </a:xfrm>
      </p:grpSpPr>
      <p:pic>
        <p:nvPicPr>
          <p:cNvPr id="10" name="Kuva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430323"/>
            <a:ext cx="12204000" cy="458011"/>
          </a:xfrm>
          <a:prstGeom prst="rect">
            <a:avLst/>
          </a:prstGeom>
        </p:spPr>
      </p:pic>
      <p:sp>
        <p:nvSpPr>
          <p:cNvPr id="2" name="Otsikko 1"/>
          <p:cNvSpPr>
            <a:spLocks noGrp="1"/>
          </p:cNvSpPr>
          <p:nvPr>
            <p:ph type="title"/>
          </p:nvPr>
        </p:nvSpPr>
        <p:spPr>
          <a:xfrm>
            <a:off x="8902800" y="324000"/>
            <a:ext cx="3096000" cy="936000"/>
          </a:xfrm>
        </p:spPr>
        <p:txBody>
          <a:bodyPr anchor="ctr"/>
          <a:lstStyle>
            <a:lvl1pPr>
              <a:defRPr sz="2400"/>
            </a:lvl1pPr>
          </a:lstStyle>
          <a:p>
            <a:r>
              <a:rPr lang="fi-FI" smtClean="0"/>
              <a:t>Muokkaa perustyyl. napsautt.</a:t>
            </a:r>
            <a:endParaRPr lang="fi-FI" dirty="0"/>
          </a:p>
        </p:txBody>
      </p:sp>
      <p:sp>
        <p:nvSpPr>
          <p:cNvPr id="5" name="Päivämäärän paikkamerkki 4"/>
          <p:cNvSpPr>
            <a:spLocks noGrp="1"/>
          </p:cNvSpPr>
          <p:nvPr>
            <p:ph type="dt" sz="half" idx="10"/>
          </p:nvPr>
        </p:nvSpPr>
        <p:spPr/>
        <p:txBody>
          <a:bodyPr/>
          <a:lstStyle/>
          <a:p>
            <a:fld id="{0248DCE7-5773-4806-8DFD-E27366BF8E6B}" type="datetime1">
              <a:rPr lang="fi-FI" smtClean="0"/>
              <a:t>22.6.2016</a:t>
            </a:fld>
            <a:endParaRPr lang="fi-FI"/>
          </a:p>
        </p:txBody>
      </p:sp>
      <p:sp>
        <p:nvSpPr>
          <p:cNvPr id="6" name="Alatunnisteen paikkamerkki 5"/>
          <p:cNvSpPr>
            <a:spLocks noGrp="1"/>
          </p:cNvSpPr>
          <p:nvPr>
            <p:ph type="ftr" sz="quarter" idx="11"/>
          </p:nvPr>
        </p:nvSpPr>
        <p:spPr/>
        <p:txBody>
          <a:bodyPr/>
          <a:lstStyle/>
          <a:p>
            <a:r>
              <a:rPr lang="fi-FI" smtClean="0"/>
              <a:t>[Esittäjän nimi]</a:t>
            </a:r>
            <a:endParaRPr lang="fi-FI"/>
          </a:p>
        </p:txBody>
      </p:sp>
      <p:sp>
        <p:nvSpPr>
          <p:cNvPr id="7" name="Dian numeron paikkamerkki 6"/>
          <p:cNvSpPr>
            <a:spLocks noGrp="1"/>
          </p:cNvSpPr>
          <p:nvPr>
            <p:ph type="sldNum" sz="quarter" idx="12"/>
          </p:nvPr>
        </p:nvSpPr>
        <p:spPr/>
        <p:txBody>
          <a:bodyPr/>
          <a:lstStyle/>
          <a:p>
            <a:fld id="{C0E1046B-88AE-4AC0-B307-D885F9064BF9}" type="slidenum">
              <a:rPr lang="fi-FI" smtClean="0"/>
              <a:t>‹#›</a:t>
            </a:fld>
            <a:endParaRPr lang="fi-FI"/>
          </a:p>
        </p:txBody>
      </p:sp>
      <p:sp>
        <p:nvSpPr>
          <p:cNvPr id="9" name="Tekstin paikkamerkki 8"/>
          <p:cNvSpPr>
            <a:spLocks noGrp="1"/>
          </p:cNvSpPr>
          <p:nvPr>
            <p:ph type="body" sz="quarter" idx="13" hasCustomPrompt="1"/>
          </p:nvPr>
        </p:nvSpPr>
        <p:spPr>
          <a:xfrm>
            <a:off x="8902800" y="1407600"/>
            <a:ext cx="3096000" cy="4989600"/>
          </a:xfrm>
        </p:spPr>
        <p:txBody>
          <a:bodyPr/>
          <a:lstStyle>
            <a:lvl1pPr>
              <a:defRPr sz="1800"/>
            </a:lvl1pPr>
            <a:lvl2pPr>
              <a:defRPr sz="1600"/>
            </a:lvl2pPr>
            <a:lvl3pPr>
              <a:defRPr sz="1400"/>
            </a:lvl3pPr>
            <a:lvl4pPr>
              <a:defRPr sz="1400"/>
            </a:lvl4pPr>
            <a:lvl5pPr>
              <a:defRPr sz="1400"/>
            </a:lvl5pPr>
          </a:lstStyle>
          <a:p>
            <a:pPr lvl="0"/>
            <a:r>
              <a:rPr lang="fi-FI" dirty="0" smtClean="0"/>
              <a:t>Muokkaa tekstin </a:t>
            </a:r>
            <a:r>
              <a:rPr lang="fi-FI" dirty="0" err="1" smtClean="0"/>
              <a:t>perutyylejä</a:t>
            </a:r>
            <a:endParaRPr lang="fi-FI" dirty="0" smtClean="0"/>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fi-FI" dirty="0"/>
          </a:p>
        </p:txBody>
      </p:sp>
      <p:sp>
        <p:nvSpPr>
          <p:cNvPr id="8" name="Kuvan paikkamerkki 7"/>
          <p:cNvSpPr>
            <a:spLocks noGrp="1"/>
          </p:cNvSpPr>
          <p:nvPr>
            <p:ph type="pic" sz="quarter" idx="14"/>
          </p:nvPr>
        </p:nvSpPr>
        <p:spPr>
          <a:xfrm>
            <a:off x="0" y="0"/>
            <a:ext cx="8750300" cy="6400800"/>
          </a:xfrm>
        </p:spPr>
        <p:txBody>
          <a:bodyPr/>
          <a:lstStyle>
            <a:lvl1pPr marL="0" indent="0" algn="ctr">
              <a:buNone/>
              <a:defRPr baseline="0">
                <a:latin typeface="+mj-lt"/>
              </a:defRPr>
            </a:lvl1pPr>
          </a:lstStyle>
          <a:p>
            <a:r>
              <a:rPr lang="fi-FI" smtClean="0"/>
              <a:t>Lisää kuva napsauttamalla kuvaketta</a:t>
            </a:r>
            <a:endParaRPr lang="fi-FI" dirty="0"/>
          </a:p>
        </p:txBody>
      </p:sp>
      <p:sp>
        <p:nvSpPr>
          <p:cNvPr id="12" name="TextBox 3"/>
          <p:cNvSpPr txBox="1"/>
          <p:nvPr/>
        </p:nvSpPr>
        <p:spPr>
          <a:xfrm>
            <a:off x="8647721" y="6441252"/>
            <a:ext cx="2807677" cy="450000"/>
          </a:xfrm>
          <a:prstGeom prst="rect">
            <a:avLst/>
          </a:prstGeom>
          <a:noFill/>
        </p:spPr>
        <p:txBody>
          <a:bodyPr wrap="square" rtlCol="0" anchor="ctr">
            <a:spAutoFit/>
          </a:bodyPr>
          <a:lstStyle/>
          <a:p>
            <a:pPr algn="r"/>
            <a:r>
              <a:rPr lang="fi-FI" sz="1800" b="1" noProof="0" dirty="0" smtClean="0">
                <a:solidFill>
                  <a:schemeClr val="bg1"/>
                </a:solidFill>
                <a:effectLst>
                  <a:outerShdw blurRad="38100" dist="38100" dir="2700000" algn="tl">
                    <a:srgbClr val="000000">
                      <a:alpha val="43137"/>
                    </a:srgbClr>
                  </a:outerShdw>
                </a:effectLst>
                <a:latin typeface="+mj-lt"/>
                <a:ea typeface="Corbel" charset="0"/>
                <a:cs typeface="Corbel" charset="0"/>
              </a:rPr>
              <a:t>finanssiala.fi</a:t>
            </a:r>
          </a:p>
        </p:txBody>
      </p:sp>
    </p:spTree>
    <p:extLst>
      <p:ext uri="{BB962C8B-B14F-4D97-AF65-F5344CB8AC3E}">
        <p14:creationId xmlns:p14="http://schemas.microsoft.com/office/powerpoint/2010/main" val="900965608"/>
      </p:ext>
    </p:extLst>
  </p:cSld>
  <p:clrMapOvr>
    <a:masterClrMapping/>
  </p:clrMapOvr>
  <p:timing>
    <p:tnLst>
      <p:par>
        <p:cTn id="1" dur="indefinite" restart="never" nodeType="tmRoot"/>
      </p:par>
    </p:tn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Koko sivun kuva">
    <p:spTree>
      <p:nvGrpSpPr>
        <p:cNvPr id="1" name=""/>
        <p:cNvGrpSpPr/>
        <p:nvPr/>
      </p:nvGrpSpPr>
      <p:grpSpPr>
        <a:xfrm>
          <a:off x="0" y="0"/>
          <a:ext cx="0" cy="0"/>
          <a:chOff x="0" y="0"/>
          <a:chExt cx="0" cy="0"/>
        </a:xfrm>
      </p:grpSpPr>
      <p:sp>
        <p:nvSpPr>
          <p:cNvPr id="6" name="Kuvan paikkamerkki 5"/>
          <p:cNvSpPr>
            <a:spLocks noGrp="1"/>
          </p:cNvSpPr>
          <p:nvPr>
            <p:ph type="pic" sz="quarter" idx="10"/>
          </p:nvPr>
        </p:nvSpPr>
        <p:spPr>
          <a:xfrm>
            <a:off x="0" y="0"/>
            <a:ext cx="12192000" cy="6858000"/>
          </a:xfrm>
        </p:spPr>
        <p:txBody>
          <a:bodyPr/>
          <a:lstStyle>
            <a:lvl1pPr marL="0" indent="0" algn="ctr">
              <a:buNone/>
              <a:defRPr baseline="0">
                <a:latin typeface="+mj-lt"/>
              </a:defRPr>
            </a:lvl1pPr>
          </a:lstStyle>
          <a:p>
            <a:r>
              <a:rPr lang="fi-FI" smtClean="0"/>
              <a:t>Lisää kuva napsauttamalla kuvaketta</a:t>
            </a:r>
            <a:endParaRPr lang="fi-FI" dirty="0"/>
          </a:p>
        </p:txBody>
      </p:sp>
    </p:spTree>
    <p:extLst>
      <p:ext uri="{BB962C8B-B14F-4D97-AF65-F5344CB8AC3E}">
        <p14:creationId xmlns:p14="http://schemas.microsoft.com/office/powerpoint/2010/main" val="2477835082"/>
      </p:ext>
    </p:extLst>
  </p:cSld>
  <p:clrMapOvr>
    <a:masterClrMapping/>
  </p:clrMapOvr>
  <p:timing>
    <p:tnLst>
      <p:par>
        <p:cTn id="1" dur="indefinite" restart="never" nodeType="tmRoot"/>
      </p:par>
    </p:tnLst>
  </p:timing>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Laina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1"/>
          <p:cNvSpPr/>
          <p:nvPr/>
        </p:nvSpPr>
        <p:spPr bwMode="hidden">
          <a:xfrm>
            <a:off x="0" y="0"/>
            <a:ext cx="12192000" cy="6858000"/>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reeform 6"/>
          <p:cNvSpPr/>
          <p:nvPr/>
        </p:nvSpPr>
        <p:spPr>
          <a:xfrm>
            <a:off x="5684132" y="918801"/>
            <a:ext cx="823736" cy="823736"/>
          </a:xfrm>
          <a:custGeom>
            <a:avLst/>
            <a:gdLst>
              <a:gd name="connsiteX0" fmla="*/ 947629 w 1224000"/>
              <a:gd name="connsiteY0" fmla="*/ 224149 h 1224000"/>
              <a:gd name="connsiteX1" fmla="*/ 623726 w 1224000"/>
              <a:gd name="connsiteY1" fmla="*/ 654388 h 1224000"/>
              <a:gd name="connsiteX2" fmla="*/ 822727 w 1224000"/>
              <a:gd name="connsiteY2" fmla="*/ 876301 h 1224000"/>
              <a:gd name="connsiteX3" fmla="*/ 982740 w 1224000"/>
              <a:gd name="connsiteY3" fmla="*/ 716675 h 1224000"/>
              <a:gd name="connsiteX4" fmla="*/ 838344 w 1224000"/>
              <a:gd name="connsiteY4" fmla="*/ 562876 h 1224000"/>
              <a:gd name="connsiteX5" fmla="*/ 795444 w 1224000"/>
              <a:gd name="connsiteY5" fmla="*/ 566770 h 1224000"/>
              <a:gd name="connsiteX6" fmla="*/ 756419 w 1224000"/>
              <a:gd name="connsiteY6" fmla="*/ 523928 h 1224000"/>
              <a:gd name="connsiteX7" fmla="*/ 969098 w 1224000"/>
              <a:gd name="connsiteY7" fmla="*/ 266992 h 1224000"/>
              <a:gd name="connsiteX8" fmla="*/ 947629 w 1224000"/>
              <a:gd name="connsiteY8" fmla="*/ 224149 h 1224000"/>
              <a:gd name="connsiteX9" fmla="*/ 485867 w 1224000"/>
              <a:gd name="connsiteY9" fmla="*/ 224149 h 1224000"/>
              <a:gd name="connsiteX10" fmla="*/ 161964 w 1224000"/>
              <a:gd name="connsiteY10" fmla="*/ 654388 h 1224000"/>
              <a:gd name="connsiteX11" fmla="*/ 360964 w 1224000"/>
              <a:gd name="connsiteY11" fmla="*/ 876301 h 1224000"/>
              <a:gd name="connsiteX12" fmla="*/ 520978 w 1224000"/>
              <a:gd name="connsiteY12" fmla="*/ 716675 h 1224000"/>
              <a:gd name="connsiteX13" fmla="*/ 376582 w 1224000"/>
              <a:gd name="connsiteY13" fmla="*/ 562876 h 1224000"/>
              <a:gd name="connsiteX14" fmla="*/ 333681 w 1224000"/>
              <a:gd name="connsiteY14" fmla="*/ 566770 h 1224000"/>
              <a:gd name="connsiteX15" fmla="*/ 294656 w 1224000"/>
              <a:gd name="connsiteY15" fmla="*/ 523928 h 1224000"/>
              <a:gd name="connsiteX16" fmla="*/ 507336 w 1224000"/>
              <a:gd name="connsiteY16" fmla="*/ 266992 h 1224000"/>
              <a:gd name="connsiteX17" fmla="*/ 485867 w 1224000"/>
              <a:gd name="connsiteY17" fmla="*/ 224149 h 1224000"/>
              <a:gd name="connsiteX18" fmla="*/ 612000 w 1224000"/>
              <a:gd name="connsiteY18" fmla="*/ 0 h 1224000"/>
              <a:gd name="connsiteX19" fmla="*/ 1224000 w 1224000"/>
              <a:gd name="connsiteY19" fmla="*/ 612000 h 1224000"/>
              <a:gd name="connsiteX20" fmla="*/ 612000 w 1224000"/>
              <a:gd name="connsiteY20" fmla="*/ 1224000 h 1224000"/>
              <a:gd name="connsiteX21" fmla="*/ 0 w 1224000"/>
              <a:gd name="connsiteY21" fmla="*/ 612000 h 1224000"/>
              <a:gd name="connsiteX22" fmla="*/ 612000 w 1224000"/>
              <a:gd name="connsiteY22" fmla="*/ 0 h 12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4000" h="1224000">
                <a:moveTo>
                  <a:pt x="947629" y="224149"/>
                </a:moveTo>
                <a:cubicBezTo>
                  <a:pt x="844234" y="282541"/>
                  <a:pt x="623726" y="409076"/>
                  <a:pt x="623726" y="654388"/>
                </a:cubicBezTo>
                <a:cubicBezTo>
                  <a:pt x="623726" y="755593"/>
                  <a:pt x="680307" y="876301"/>
                  <a:pt x="822727" y="876301"/>
                </a:cubicBezTo>
                <a:cubicBezTo>
                  <a:pt x="912518" y="876301"/>
                  <a:pt x="982740" y="817909"/>
                  <a:pt x="982740" y="716675"/>
                </a:cubicBezTo>
                <a:cubicBezTo>
                  <a:pt x="982740" y="594034"/>
                  <a:pt x="892987" y="562876"/>
                  <a:pt x="838344" y="562876"/>
                </a:cubicBezTo>
                <a:cubicBezTo>
                  <a:pt x="814937" y="562876"/>
                  <a:pt x="805171" y="566770"/>
                  <a:pt x="795444" y="566770"/>
                </a:cubicBezTo>
                <a:cubicBezTo>
                  <a:pt x="770060" y="566770"/>
                  <a:pt x="756419" y="547296"/>
                  <a:pt x="756419" y="523928"/>
                </a:cubicBezTo>
                <a:cubicBezTo>
                  <a:pt x="756419" y="414934"/>
                  <a:pt x="914456" y="303977"/>
                  <a:pt x="969098" y="266992"/>
                </a:cubicBezTo>
                <a:cubicBezTo>
                  <a:pt x="969098" y="266992"/>
                  <a:pt x="947629" y="224149"/>
                  <a:pt x="947629" y="224149"/>
                </a:cubicBezTo>
                <a:close/>
                <a:moveTo>
                  <a:pt x="485867" y="224149"/>
                </a:moveTo>
                <a:cubicBezTo>
                  <a:pt x="382434" y="282541"/>
                  <a:pt x="161964" y="409076"/>
                  <a:pt x="161964" y="654388"/>
                </a:cubicBezTo>
                <a:cubicBezTo>
                  <a:pt x="161964" y="755593"/>
                  <a:pt x="218545" y="876301"/>
                  <a:pt x="360964" y="876301"/>
                </a:cubicBezTo>
                <a:cubicBezTo>
                  <a:pt x="450756" y="876301"/>
                  <a:pt x="520978" y="817909"/>
                  <a:pt x="520978" y="716675"/>
                </a:cubicBezTo>
                <a:cubicBezTo>
                  <a:pt x="520978" y="594034"/>
                  <a:pt x="431224" y="562876"/>
                  <a:pt x="376582" y="562876"/>
                </a:cubicBezTo>
                <a:cubicBezTo>
                  <a:pt x="353174" y="562876"/>
                  <a:pt x="343409" y="566770"/>
                  <a:pt x="333681" y="566770"/>
                </a:cubicBezTo>
                <a:cubicBezTo>
                  <a:pt x="308298" y="566770"/>
                  <a:pt x="294656" y="547296"/>
                  <a:pt x="294656" y="523928"/>
                </a:cubicBezTo>
                <a:cubicBezTo>
                  <a:pt x="294656" y="414934"/>
                  <a:pt x="452694" y="303977"/>
                  <a:pt x="507336" y="266992"/>
                </a:cubicBezTo>
                <a:cubicBezTo>
                  <a:pt x="507336" y="266992"/>
                  <a:pt x="485867" y="224149"/>
                  <a:pt x="485867" y="224149"/>
                </a:cubicBezTo>
                <a:close/>
                <a:moveTo>
                  <a:pt x="612000" y="0"/>
                </a:moveTo>
                <a:cubicBezTo>
                  <a:pt x="949998" y="0"/>
                  <a:pt x="1224000" y="274002"/>
                  <a:pt x="1224000" y="612000"/>
                </a:cubicBezTo>
                <a:cubicBezTo>
                  <a:pt x="1224000" y="949998"/>
                  <a:pt x="949998" y="1224000"/>
                  <a:pt x="612000" y="1224000"/>
                </a:cubicBezTo>
                <a:cubicBezTo>
                  <a:pt x="274002" y="1224000"/>
                  <a:pt x="0" y="949998"/>
                  <a:pt x="0" y="612000"/>
                </a:cubicBezTo>
                <a:cubicBezTo>
                  <a:pt x="0" y="274002"/>
                  <a:pt x="274002" y="0"/>
                  <a:pt x="6120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tsikko 5"/>
          <p:cNvSpPr>
            <a:spLocks noGrp="1"/>
          </p:cNvSpPr>
          <p:nvPr>
            <p:ph type="title"/>
          </p:nvPr>
        </p:nvSpPr>
        <p:spPr>
          <a:xfrm>
            <a:off x="2066400" y="2073600"/>
            <a:ext cx="8056800" cy="2905200"/>
          </a:xfrm>
        </p:spPr>
        <p:txBody>
          <a:bodyPr anchor="t"/>
          <a:lstStyle>
            <a:lvl1pPr algn="ctr">
              <a:defRPr i="1">
                <a:solidFill>
                  <a:schemeClr val="tx1">
                    <a:lumMod val="85000"/>
                    <a:lumOff val="15000"/>
                  </a:schemeClr>
                </a:solidFill>
              </a:defRPr>
            </a:lvl1pPr>
          </a:lstStyle>
          <a:p>
            <a:r>
              <a:rPr lang="fi-FI" smtClean="0"/>
              <a:t>Muokkaa perustyyl. napsautt.</a:t>
            </a:r>
            <a:endParaRPr lang="fi-FI" dirty="0"/>
          </a:p>
        </p:txBody>
      </p:sp>
      <p:sp>
        <p:nvSpPr>
          <p:cNvPr id="8" name="Tekstin paikkamerkki 7"/>
          <p:cNvSpPr>
            <a:spLocks noGrp="1"/>
          </p:cNvSpPr>
          <p:nvPr>
            <p:ph type="body" sz="quarter" idx="10" hasCustomPrompt="1"/>
          </p:nvPr>
        </p:nvSpPr>
        <p:spPr>
          <a:xfrm>
            <a:off x="2066400" y="5310000"/>
            <a:ext cx="8056800" cy="554400"/>
          </a:xfrm>
        </p:spPr>
        <p:txBody>
          <a:bodyPr>
            <a:noAutofit/>
          </a:bodyPr>
          <a:lstStyle>
            <a:lvl1pPr marL="0" indent="0" algn="ctr">
              <a:lnSpc>
                <a:spcPct val="100000"/>
              </a:lnSpc>
              <a:spcBef>
                <a:spcPts val="0"/>
              </a:spcBef>
              <a:buNone/>
              <a:defRPr sz="2000">
                <a:latin typeface="+mj-lt"/>
              </a:defRPr>
            </a:lvl1pPr>
            <a:lvl2pPr marL="457200" indent="0" algn="ctr">
              <a:buNone/>
              <a:defRPr sz="2000">
                <a:latin typeface="+mj-lt"/>
              </a:defRPr>
            </a:lvl2pPr>
            <a:lvl3pPr marL="914400" indent="0" algn="ctr">
              <a:buNone/>
              <a:defRPr sz="2000">
                <a:latin typeface="+mj-lt"/>
              </a:defRPr>
            </a:lvl3pPr>
            <a:lvl4pPr marL="1371600" indent="0" algn="ctr">
              <a:buNone/>
              <a:defRPr sz="2000">
                <a:latin typeface="+mj-lt"/>
              </a:defRPr>
            </a:lvl4pPr>
            <a:lvl5pPr marL="1828800" indent="0" algn="ctr">
              <a:buNone/>
              <a:defRPr sz="2000">
                <a:latin typeface="+mj-lt"/>
              </a:defRPr>
            </a:lvl5pPr>
          </a:lstStyle>
          <a:p>
            <a:pPr lvl="0"/>
            <a:r>
              <a:rPr lang="fi-FI" dirty="0" smtClean="0"/>
              <a:t>&lt;Lainattava lähde&gt;</a:t>
            </a:r>
          </a:p>
        </p:txBody>
      </p:sp>
    </p:spTree>
    <p:extLst>
      <p:ext uri="{BB962C8B-B14F-4D97-AF65-F5344CB8AC3E}">
        <p14:creationId xmlns:p14="http://schemas.microsoft.com/office/powerpoint/2010/main" val="1124276295"/>
      </p:ext>
    </p:extLst>
  </p:cSld>
  <p:clrMapOvr>
    <a:masterClrMapping/>
  </p:clrMapOvr>
  <p:timing>
    <p:tnLst>
      <p:par>
        <p:cTn id="1" dur="indefinite" restart="never" nodeType="tmRoot"/>
      </p:par>
    </p:tnLst>
  </p:timing>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Lainaus 2">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9" name="Rectangle 1"/>
          <p:cNvSpPr/>
          <p:nvPr/>
        </p:nvSpPr>
        <p:spPr bwMode="hidden">
          <a:xfrm>
            <a:off x="0" y="0"/>
            <a:ext cx="12192000" cy="6858000"/>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tsikko 5"/>
          <p:cNvSpPr>
            <a:spLocks noGrp="1"/>
          </p:cNvSpPr>
          <p:nvPr>
            <p:ph type="title"/>
          </p:nvPr>
        </p:nvSpPr>
        <p:spPr>
          <a:xfrm>
            <a:off x="2066400" y="2073600"/>
            <a:ext cx="8056800" cy="2905200"/>
          </a:xfrm>
        </p:spPr>
        <p:txBody>
          <a:bodyPr anchor="t"/>
          <a:lstStyle>
            <a:lvl1pPr algn="ctr">
              <a:defRPr i="1">
                <a:solidFill>
                  <a:schemeClr val="tx1">
                    <a:lumMod val="85000"/>
                    <a:lumOff val="15000"/>
                  </a:schemeClr>
                </a:solidFill>
              </a:defRPr>
            </a:lvl1pPr>
          </a:lstStyle>
          <a:p>
            <a:r>
              <a:rPr lang="fi-FI" smtClean="0"/>
              <a:t>Muokkaa perustyyl. napsautt.</a:t>
            </a:r>
            <a:endParaRPr lang="fi-FI" dirty="0"/>
          </a:p>
        </p:txBody>
      </p:sp>
      <p:sp>
        <p:nvSpPr>
          <p:cNvPr id="8" name="Tekstin paikkamerkki 7"/>
          <p:cNvSpPr>
            <a:spLocks noGrp="1"/>
          </p:cNvSpPr>
          <p:nvPr>
            <p:ph type="body" sz="quarter" idx="10" hasCustomPrompt="1"/>
          </p:nvPr>
        </p:nvSpPr>
        <p:spPr>
          <a:xfrm>
            <a:off x="2066400" y="5310000"/>
            <a:ext cx="8056800" cy="554400"/>
          </a:xfrm>
        </p:spPr>
        <p:txBody>
          <a:bodyPr>
            <a:noAutofit/>
          </a:bodyPr>
          <a:lstStyle>
            <a:lvl1pPr marL="0" indent="0" algn="ctr">
              <a:lnSpc>
                <a:spcPct val="100000"/>
              </a:lnSpc>
              <a:spcBef>
                <a:spcPts val="0"/>
              </a:spcBef>
              <a:buNone/>
              <a:defRPr sz="2000">
                <a:latin typeface="+mj-lt"/>
              </a:defRPr>
            </a:lvl1pPr>
            <a:lvl2pPr marL="457200" indent="0" algn="ctr">
              <a:buNone/>
              <a:defRPr sz="2000">
                <a:latin typeface="+mj-lt"/>
              </a:defRPr>
            </a:lvl2pPr>
            <a:lvl3pPr marL="914400" indent="0" algn="ctr">
              <a:buNone/>
              <a:defRPr sz="2000">
                <a:latin typeface="+mj-lt"/>
              </a:defRPr>
            </a:lvl3pPr>
            <a:lvl4pPr marL="1371600" indent="0" algn="ctr">
              <a:buNone/>
              <a:defRPr sz="2000">
                <a:latin typeface="+mj-lt"/>
              </a:defRPr>
            </a:lvl4pPr>
            <a:lvl5pPr marL="1828800" indent="0" algn="ctr">
              <a:buNone/>
              <a:defRPr sz="2000">
                <a:latin typeface="+mj-lt"/>
              </a:defRPr>
            </a:lvl5pPr>
          </a:lstStyle>
          <a:p>
            <a:pPr lvl="0"/>
            <a:r>
              <a:rPr lang="fi-FI" dirty="0" smtClean="0"/>
              <a:t>&lt;Lainattava lähde&gt;</a:t>
            </a:r>
          </a:p>
        </p:txBody>
      </p:sp>
      <p:sp>
        <p:nvSpPr>
          <p:cNvPr id="7" name="Freeform 6"/>
          <p:cNvSpPr/>
          <p:nvPr/>
        </p:nvSpPr>
        <p:spPr>
          <a:xfrm>
            <a:off x="5684132" y="918801"/>
            <a:ext cx="823736" cy="823736"/>
          </a:xfrm>
          <a:custGeom>
            <a:avLst/>
            <a:gdLst>
              <a:gd name="connsiteX0" fmla="*/ 947629 w 1224000"/>
              <a:gd name="connsiteY0" fmla="*/ 224149 h 1224000"/>
              <a:gd name="connsiteX1" fmla="*/ 623726 w 1224000"/>
              <a:gd name="connsiteY1" fmla="*/ 654388 h 1224000"/>
              <a:gd name="connsiteX2" fmla="*/ 822727 w 1224000"/>
              <a:gd name="connsiteY2" fmla="*/ 876301 h 1224000"/>
              <a:gd name="connsiteX3" fmla="*/ 982740 w 1224000"/>
              <a:gd name="connsiteY3" fmla="*/ 716675 h 1224000"/>
              <a:gd name="connsiteX4" fmla="*/ 838344 w 1224000"/>
              <a:gd name="connsiteY4" fmla="*/ 562876 h 1224000"/>
              <a:gd name="connsiteX5" fmla="*/ 795444 w 1224000"/>
              <a:gd name="connsiteY5" fmla="*/ 566770 h 1224000"/>
              <a:gd name="connsiteX6" fmla="*/ 756419 w 1224000"/>
              <a:gd name="connsiteY6" fmla="*/ 523928 h 1224000"/>
              <a:gd name="connsiteX7" fmla="*/ 969098 w 1224000"/>
              <a:gd name="connsiteY7" fmla="*/ 266992 h 1224000"/>
              <a:gd name="connsiteX8" fmla="*/ 947629 w 1224000"/>
              <a:gd name="connsiteY8" fmla="*/ 224149 h 1224000"/>
              <a:gd name="connsiteX9" fmla="*/ 485867 w 1224000"/>
              <a:gd name="connsiteY9" fmla="*/ 224149 h 1224000"/>
              <a:gd name="connsiteX10" fmla="*/ 161964 w 1224000"/>
              <a:gd name="connsiteY10" fmla="*/ 654388 h 1224000"/>
              <a:gd name="connsiteX11" fmla="*/ 360964 w 1224000"/>
              <a:gd name="connsiteY11" fmla="*/ 876301 h 1224000"/>
              <a:gd name="connsiteX12" fmla="*/ 520978 w 1224000"/>
              <a:gd name="connsiteY12" fmla="*/ 716675 h 1224000"/>
              <a:gd name="connsiteX13" fmla="*/ 376582 w 1224000"/>
              <a:gd name="connsiteY13" fmla="*/ 562876 h 1224000"/>
              <a:gd name="connsiteX14" fmla="*/ 333681 w 1224000"/>
              <a:gd name="connsiteY14" fmla="*/ 566770 h 1224000"/>
              <a:gd name="connsiteX15" fmla="*/ 294656 w 1224000"/>
              <a:gd name="connsiteY15" fmla="*/ 523928 h 1224000"/>
              <a:gd name="connsiteX16" fmla="*/ 507336 w 1224000"/>
              <a:gd name="connsiteY16" fmla="*/ 266992 h 1224000"/>
              <a:gd name="connsiteX17" fmla="*/ 485867 w 1224000"/>
              <a:gd name="connsiteY17" fmla="*/ 224149 h 1224000"/>
              <a:gd name="connsiteX18" fmla="*/ 612000 w 1224000"/>
              <a:gd name="connsiteY18" fmla="*/ 0 h 1224000"/>
              <a:gd name="connsiteX19" fmla="*/ 1224000 w 1224000"/>
              <a:gd name="connsiteY19" fmla="*/ 612000 h 1224000"/>
              <a:gd name="connsiteX20" fmla="*/ 612000 w 1224000"/>
              <a:gd name="connsiteY20" fmla="*/ 1224000 h 1224000"/>
              <a:gd name="connsiteX21" fmla="*/ 0 w 1224000"/>
              <a:gd name="connsiteY21" fmla="*/ 612000 h 1224000"/>
              <a:gd name="connsiteX22" fmla="*/ 612000 w 1224000"/>
              <a:gd name="connsiteY22" fmla="*/ 0 h 12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4000" h="1224000">
                <a:moveTo>
                  <a:pt x="947629" y="224149"/>
                </a:moveTo>
                <a:cubicBezTo>
                  <a:pt x="844234" y="282541"/>
                  <a:pt x="623726" y="409076"/>
                  <a:pt x="623726" y="654388"/>
                </a:cubicBezTo>
                <a:cubicBezTo>
                  <a:pt x="623726" y="755593"/>
                  <a:pt x="680307" y="876301"/>
                  <a:pt x="822727" y="876301"/>
                </a:cubicBezTo>
                <a:cubicBezTo>
                  <a:pt x="912518" y="876301"/>
                  <a:pt x="982740" y="817909"/>
                  <a:pt x="982740" y="716675"/>
                </a:cubicBezTo>
                <a:cubicBezTo>
                  <a:pt x="982740" y="594034"/>
                  <a:pt x="892987" y="562876"/>
                  <a:pt x="838344" y="562876"/>
                </a:cubicBezTo>
                <a:cubicBezTo>
                  <a:pt x="814937" y="562876"/>
                  <a:pt x="805171" y="566770"/>
                  <a:pt x="795444" y="566770"/>
                </a:cubicBezTo>
                <a:cubicBezTo>
                  <a:pt x="770060" y="566770"/>
                  <a:pt x="756419" y="547296"/>
                  <a:pt x="756419" y="523928"/>
                </a:cubicBezTo>
                <a:cubicBezTo>
                  <a:pt x="756419" y="414934"/>
                  <a:pt x="914456" y="303977"/>
                  <a:pt x="969098" y="266992"/>
                </a:cubicBezTo>
                <a:cubicBezTo>
                  <a:pt x="969098" y="266992"/>
                  <a:pt x="947629" y="224149"/>
                  <a:pt x="947629" y="224149"/>
                </a:cubicBezTo>
                <a:close/>
                <a:moveTo>
                  <a:pt x="485867" y="224149"/>
                </a:moveTo>
                <a:cubicBezTo>
                  <a:pt x="382434" y="282541"/>
                  <a:pt x="161964" y="409076"/>
                  <a:pt x="161964" y="654388"/>
                </a:cubicBezTo>
                <a:cubicBezTo>
                  <a:pt x="161964" y="755593"/>
                  <a:pt x="218545" y="876301"/>
                  <a:pt x="360964" y="876301"/>
                </a:cubicBezTo>
                <a:cubicBezTo>
                  <a:pt x="450756" y="876301"/>
                  <a:pt x="520978" y="817909"/>
                  <a:pt x="520978" y="716675"/>
                </a:cubicBezTo>
                <a:cubicBezTo>
                  <a:pt x="520978" y="594034"/>
                  <a:pt x="431224" y="562876"/>
                  <a:pt x="376582" y="562876"/>
                </a:cubicBezTo>
                <a:cubicBezTo>
                  <a:pt x="353174" y="562876"/>
                  <a:pt x="343409" y="566770"/>
                  <a:pt x="333681" y="566770"/>
                </a:cubicBezTo>
                <a:cubicBezTo>
                  <a:pt x="308298" y="566770"/>
                  <a:pt x="294656" y="547296"/>
                  <a:pt x="294656" y="523928"/>
                </a:cubicBezTo>
                <a:cubicBezTo>
                  <a:pt x="294656" y="414934"/>
                  <a:pt x="452694" y="303977"/>
                  <a:pt x="507336" y="266992"/>
                </a:cubicBezTo>
                <a:cubicBezTo>
                  <a:pt x="507336" y="266992"/>
                  <a:pt x="485867" y="224149"/>
                  <a:pt x="485867" y="224149"/>
                </a:cubicBezTo>
                <a:close/>
                <a:moveTo>
                  <a:pt x="612000" y="0"/>
                </a:moveTo>
                <a:cubicBezTo>
                  <a:pt x="949998" y="0"/>
                  <a:pt x="1224000" y="274002"/>
                  <a:pt x="1224000" y="612000"/>
                </a:cubicBezTo>
                <a:cubicBezTo>
                  <a:pt x="1224000" y="949998"/>
                  <a:pt x="949998" y="1224000"/>
                  <a:pt x="612000" y="1224000"/>
                </a:cubicBezTo>
                <a:cubicBezTo>
                  <a:pt x="274002" y="1224000"/>
                  <a:pt x="0" y="949998"/>
                  <a:pt x="0" y="612000"/>
                </a:cubicBezTo>
                <a:cubicBezTo>
                  <a:pt x="0" y="274002"/>
                  <a:pt x="274002" y="0"/>
                  <a:pt x="612000" y="0"/>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5900660"/>
      </p:ext>
    </p:extLst>
  </p:cSld>
  <p:clrMapOvr>
    <a:masterClrMapping/>
  </p:clrMapOvr>
  <p:timing>
    <p:tnLst>
      <p:par>
        <p:cTn id="1" dur="indefinite" restart="never" nodeType="tmRoot"/>
      </p:par>
    </p:tnLst>
  </p:timing>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Kiitosdia yhteystiedoi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2" name="Rectangle 11"/>
          <p:cNvSpPr/>
          <p:nvPr/>
        </p:nvSpPr>
        <p:spPr bwMode="white">
          <a:xfrm>
            <a:off x="3387969" y="3603126"/>
            <a:ext cx="5416062" cy="285863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3"/>
          <p:cNvSpPr/>
          <p:nvPr/>
        </p:nvSpPr>
        <p:spPr bwMode="white">
          <a:xfrm>
            <a:off x="0" y="2005200"/>
            <a:ext cx="12192000" cy="1386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orakulmio 8"/>
          <p:cNvSpPr/>
          <p:nvPr/>
        </p:nvSpPr>
        <p:spPr bwMode="hidden">
          <a:xfrm>
            <a:off x="9696275" y="5022898"/>
            <a:ext cx="2495725" cy="1441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Alaotsikko 2"/>
          <p:cNvSpPr>
            <a:spLocks noGrp="1"/>
          </p:cNvSpPr>
          <p:nvPr>
            <p:ph type="subTitle" idx="1" hasCustomPrompt="1"/>
          </p:nvPr>
        </p:nvSpPr>
        <p:spPr>
          <a:xfrm>
            <a:off x="3999600" y="3781700"/>
            <a:ext cx="4190400" cy="432000"/>
          </a:xfrm>
        </p:spPr>
        <p:txBody>
          <a:bodyPr anchor="ctr"/>
          <a:lstStyle>
            <a:lvl1pPr marL="0" indent="0" algn="ctr">
              <a:buNone/>
              <a:defRPr sz="2400" b="1">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smtClean="0"/>
              <a:t>&lt;Etunimi Sukunimi&gt;</a:t>
            </a:r>
            <a:endParaRPr lang="fi-FI" dirty="0"/>
          </a:p>
        </p:txBody>
      </p:sp>
      <p:sp>
        <p:nvSpPr>
          <p:cNvPr id="7" name="Tekstin paikkamerkki 6"/>
          <p:cNvSpPr>
            <a:spLocks noGrp="1"/>
          </p:cNvSpPr>
          <p:nvPr>
            <p:ph type="body" sz="quarter" idx="13" hasCustomPrompt="1"/>
          </p:nvPr>
        </p:nvSpPr>
        <p:spPr>
          <a:xfrm>
            <a:off x="3995737" y="4216400"/>
            <a:ext cx="4190400" cy="360000"/>
          </a:xfrm>
        </p:spPr>
        <p:txBody>
          <a:bodyPr>
            <a:noAutofit/>
          </a:bodyPr>
          <a:lstStyle>
            <a:lvl1pPr marL="0" indent="0" algn="ctr">
              <a:buNone/>
              <a:defRPr sz="1600" b="1">
                <a:latin typeface="+mn-lt"/>
              </a:defRPr>
            </a:lvl1pPr>
            <a:lvl2pPr marL="457200" indent="0" algn="ctr">
              <a:buNone/>
              <a:defRPr sz="1600">
                <a:latin typeface="+mj-lt"/>
              </a:defRPr>
            </a:lvl2pPr>
            <a:lvl3pPr marL="914400" indent="0" algn="ctr">
              <a:buNone/>
              <a:defRPr sz="1600">
                <a:latin typeface="+mj-lt"/>
              </a:defRPr>
            </a:lvl3pPr>
            <a:lvl4pPr marL="1371600" indent="0" algn="ctr">
              <a:buNone/>
              <a:defRPr sz="1600">
                <a:latin typeface="+mj-lt"/>
              </a:defRPr>
            </a:lvl4pPr>
            <a:lvl5pPr marL="1828800" indent="0" algn="ctr">
              <a:buNone/>
              <a:defRPr sz="1600">
                <a:latin typeface="+mj-lt"/>
              </a:defRPr>
            </a:lvl5pPr>
          </a:lstStyle>
          <a:p>
            <a:pPr lvl="0"/>
            <a:r>
              <a:rPr lang="fi-FI" dirty="0" smtClean="0"/>
              <a:t>&lt;Titteli&gt;</a:t>
            </a:r>
          </a:p>
        </p:txBody>
      </p:sp>
      <p:sp>
        <p:nvSpPr>
          <p:cNvPr id="43" name="Freeform 8"/>
          <p:cNvSpPr>
            <a:spLocks noChangeAspect="1" noEditPoints="1"/>
          </p:cNvSpPr>
          <p:nvPr/>
        </p:nvSpPr>
        <p:spPr bwMode="auto">
          <a:xfrm>
            <a:off x="4000348" y="5643293"/>
            <a:ext cx="360000" cy="360000"/>
          </a:xfrm>
          <a:custGeom>
            <a:avLst/>
            <a:gdLst>
              <a:gd name="T0" fmla="*/ 162 w 323"/>
              <a:gd name="T1" fmla="*/ 0 h 323"/>
              <a:gd name="T2" fmla="*/ 0 w 323"/>
              <a:gd name="T3" fmla="*/ 162 h 323"/>
              <a:gd name="T4" fmla="*/ 162 w 323"/>
              <a:gd name="T5" fmla="*/ 323 h 323"/>
              <a:gd name="T6" fmla="*/ 323 w 323"/>
              <a:gd name="T7" fmla="*/ 162 h 323"/>
              <a:gd name="T8" fmla="*/ 162 w 323"/>
              <a:gd name="T9" fmla="*/ 0 h 323"/>
              <a:gd name="T10" fmla="*/ 232 w 323"/>
              <a:gd name="T11" fmla="*/ 132 h 323"/>
              <a:gd name="T12" fmla="*/ 232 w 323"/>
              <a:gd name="T13" fmla="*/ 137 h 323"/>
              <a:gd name="T14" fmla="*/ 129 w 323"/>
              <a:gd name="T15" fmla="*/ 241 h 323"/>
              <a:gd name="T16" fmla="*/ 73 w 323"/>
              <a:gd name="T17" fmla="*/ 224 h 323"/>
              <a:gd name="T18" fmla="*/ 82 w 323"/>
              <a:gd name="T19" fmla="*/ 225 h 323"/>
              <a:gd name="T20" fmla="*/ 127 w 323"/>
              <a:gd name="T21" fmla="*/ 209 h 323"/>
              <a:gd name="T22" fmla="*/ 93 w 323"/>
              <a:gd name="T23" fmla="*/ 184 h 323"/>
              <a:gd name="T24" fmla="*/ 100 w 323"/>
              <a:gd name="T25" fmla="*/ 185 h 323"/>
              <a:gd name="T26" fmla="*/ 110 w 323"/>
              <a:gd name="T27" fmla="*/ 183 h 323"/>
              <a:gd name="T28" fmla="*/ 80 w 323"/>
              <a:gd name="T29" fmla="*/ 148 h 323"/>
              <a:gd name="T30" fmla="*/ 80 w 323"/>
              <a:gd name="T31" fmla="*/ 147 h 323"/>
              <a:gd name="T32" fmla="*/ 97 w 323"/>
              <a:gd name="T33" fmla="*/ 152 h 323"/>
              <a:gd name="T34" fmla="*/ 81 w 323"/>
              <a:gd name="T35" fmla="*/ 122 h 323"/>
              <a:gd name="T36" fmla="*/ 86 w 323"/>
              <a:gd name="T37" fmla="*/ 103 h 323"/>
              <a:gd name="T38" fmla="*/ 161 w 323"/>
              <a:gd name="T39" fmla="*/ 141 h 323"/>
              <a:gd name="T40" fmla="*/ 160 w 323"/>
              <a:gd name="T41" fmla="*/ 133 h 323"/>
              <a:gd name="T42" fmla="*/ 196 w 323"/>
              <a:gd name="T43" fmla="*/ 97 h 323"/>
              <a:gd name="T44" fmla="*/ 222 w 323"/>
              <a:gd name="T45" fmla="*/ 108 h 323"/>
              <a:gd name="T46" fmla="*/ 246 w 323"/>
              <a:gd name="T47" fmla="*/ 99 h 323"/>
              <a:gd name="T48" fmla="*/ 230 w 323"/>
              <a:gd name="T49" fmla="*/ 119 h 323"/>
              <a:gd name="T50" fmla="*/ 250 w 323"/>
              <a:gd name="T51" fmla="*/ 114 h 323"/>
              <a:gd name="T52" fmla="*/ 232 w 323"/>
              <a:gd name="T53" fmla="*/ 132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 h="323">
                <a:moveTo>
                  <a:pt x="162" y="0"/>
                </a:moveTo>
                <a:cubicBezTo>
                  <a:pt x="73" y="0"/>
                  <a:pt x="0" y="73"/>
                  <a:pt x="0" y="162"/>
                </a:cubicBezTo>
                <a:cubicBezTo>
                  <a:pt x="0" y="251"/>
                  <a:pt x="73" y="323"/>
                  <a:pt x="162" y="323"/>
                </a:cubicBezTo>
                <a:cubicBezTo>
                  <a:pt x="251" y="323"/>
                  <a:pt x="323" y="251"/>
                  <a:pt x="323" y="162"/>
                </a:cubicBezTo>
                <a:cubicBezTo>
                  <a:pt x="323" y="73"/>
                  <a:pt x="251" y="0"/>
                  <a:pt x="162" y="0"/>
                </a:cubicBezTo>
                <a:close/>
                <a:moveTo>
                  <a:pt x="232" y="132"/>
                </a:moveTo>
                <a:cubicBezTo>
                  <a:pt x="232" y="134"/>
                  <a:pt x="232" y="136"/>
                  <a:pt x="232" y="137"/>
                </a:cubicBezTo>
                <a:cubicBezTo>
                  <a:pt x="232" y="185"/>
                  <a:pt x="196" y="241"/>
                  <a:pt x="129" y="241"/>
                </a:cubicBezTo>
                <a:cubicBezTo>
                  <a:pt x="108" y="241"/>
                  <a:pt x="89" y="235"/>
                  <a:pt x="73" y="224"/>
                </a:cubicBezTo>
                <a:cubicBezTo>
                  <a:pt x="76" y="225"/>
                  <a:pt x="79" y="225"/>
                  <a:pt x="82" y="225"/>
                </a:cubicBezTo>
                <a:cubicBezTo>
                  <a:pt x="99" y="225"/>
                  <a:pt x="115" y="219"/>
                  <a:pt x="127" y="209"/>
                </a:cubicBezTo>
                <a:cubicBezTo>
                  <a:pt x="111" y="209"/>
                  <a:pt x="98" y="198"/>
                  <a:pt x="93" y="184"/>
                </a:cubicBezTo>
                <a:cubicBezTo>
                  <a:pt x="95" y="184"/>
                  <a:pt x="98" y="185"/>
                  <a:pt x="100" y="185"/>
                </a:cubicBezTo>
                <a:cubicBezTo>
                  <a:pt x="103" y="185"/>
                  <a:pt x="106" y="184"/>
                  <a:pt x="110" y="183"/>
                </a:cubicBezTo>
                <a:cubicBezTo>
                  <a:pt x="93" y="180"/>
                  <a:pt x="80" y="165"/>
                  <a:pt x="80" y="148"/>
                </a:cubicBezTo>
                <a:cubicBezTo>
                  <a:pt x="80" y="148"/>
                  <a:pt x="80" y="147"/>
                  <a:pt x="80" y="147"/>
                </a:cubicBezTo>
                <a:cubicBezTo>
                  <a:pt x="85" y="150"/>
                  <a:pt x="91" y="152"/>
                  <a:pt x="97" y="152"/>
                </a:cubicBezTo>
                <a:cubicBezTo>
                  <a:pt x="87" y="145"/>
                  <a:pt x="81" y="134"/>
                  <a:pt x="81" y="122"/>
                </a:cubicBezTo>
                <a:cubicBezTo>
                  <a:pt x="81" y="115"/>
                  <a:pt x="82" y="109"/>
                  <a:pt x="86" y="103"/>
                </a:cubicBezTo>
                <a:cubicBezTo>
                  <a:pt x="104" y="125"/>
                  <a:pt x="130" y="140"/>
                  <a:pt x="161" y="141"/>
                </a:cubicBezTo>
                <a:cubicBezTo>
                  <a:pt x="160" y="139"/>
                  <a:pt x="160" y="136"/>
                  <a:pt x="160" y="133"/>
                </a:cubicBezTo>
                <a:cubicBezTo>
                  <a:pt x="160" y="113"/>
                  <a:pt x="176" y="97"/>
                  <a:pt x="196" y="97"/>
                </a:cubicBezTo>
                <a:cubicBezTo>
                  <a:pt x="206" y="97"/>
                  <a:pt x="216" y="101"/>
                  <a:pt x="222" y="108"/>
                </a:cubicBezTo>
                <a:cubicBezTo>
                  <a:pt x="231" y="106"/>
                  <a:pt x="238" y="103"/>
                  <a:pt x="246" y="99"/>
                </a:cubicBezTo>
                <a:cubicBezTo>
                  <a:pt x="243" y="108"/>
                  <a:pt x="237" y="115"/>
                  <a:pt x="230" y="119"/>
                </a:cubicBezTo>
                <a:cubicBezTo>
                  <a:pt x="237" y="118"/>
                  <a:pt x="244" y="117"/>
                  <a:pt x="250" y="114"/>
                </a:cubicBezTo>
                <a:cubicBezTo>
                  <a:pt x="246" y="121"/>
                  <a:pt x="239" y="127"/>
                  <a:pt x="232" y="132"/>
                </a:cubicBezTo>
                <a:close/>
              </a:path>
            </a:pathLst>
          </a:custGeom>
          <a:solidFill>
            <a:srgbClr val="01B2E5"/>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6" name="Freeform 8"/>
          <p:cNvSpPr>
            <a:spLocks noChangeAspect="1"/>
          </p:cNvSpPr>
          <p:nvPr/>
        </p:nvSpPr>
        <p:spPr>
          <a:xfrm>
            <a:off x="4000348" y="4807329"/>
            <a:ext cx="360000" cy="360000"/>
          </a:xfrm>
          <a:custGeom>
            <a:avLst/>
            <a:gdLst>
              <a:gd name="connsiteX0" fmla="*/ 279483 w 540000"/>
              <a:gd name="connsiteY0" fmla="*/ 197407 h 536666"/>
              <a:gd name="connsiteX1" fmla="*/ 293975 w 540000"/>
              <a:gd name="connsiteY1" fmla="*/ 198196 h 536666"/>
              <a:gd name="connsiteX2" fmla="*/ 306711 w 540000"/>
              <a:gd name="connsiteY2" fmla="*/ 200365 h 536666"/>
              <a:gd name="connsiteX3" fmla="*/ 313200 w 540000"/>
              <a:gd name="connsiteY3" fmla="*/ 202015 h 536666"/>
              <a:gd name="connsiteX4" fmla="*/ 309878 w 540000"/>
              <a:gd name="connsiteY4" fmla="*/ 263222 h 536666"/>
              <a:gd name="connsiteX5" fmla="*/ 306350 w 540000"/>
              <a:gd name="connsiteY5" fmla="*/ 291764 h 536666"/>
              <a:gd name="connsiteX6" fmla="*/ 298123 w 540000"/>
              <a:gd name="connsiteY6" fmla="*/ 314928 h 536666"/>
              <a:gd name="connsiteX7" fmla="*/ 283028 w 540000"/>
              <a:gd name="connsiteY7" fmla="*/ 331476 h 536666"/>
              <a:gd name="connsiteX8" fmla="*/ 260723 w 540000"/>
              <a:gd name="connsiteY8" fmla="*/ 337536 h 536666"/>
              <a:gd name="connsiteX9" fmla="*/ 229312 w 540000"/>
              <a:gd name="connsiteY9" fmla="*/ 322135 h 536666"/>
              <a:gd name="connsiteX10" fmla="*/ 218245 w 540000"/>
              <a:gd name="connsiteY10" fmla="*/ 277332 h 536666"/>
              <a:gd name="connsiteX11" fmla="*/ 221309 w 540000"/>
              <a:gd name="connsiteY11" fmla="*/ 249328 h 536666"/>
              <a:gd name="connsiteX12" fmla="*/ 231481 w 540000"/>
              <a:gd name="connsiteY12" fmla="*/ 223672 h 536666"/>
              <a:gd name="connsiteX13" fmla="*/ 250534 w 540000"/>
              <a:gd name="connsiteY13" fmla="*/ 204758 h 536666"/>
              <a:gd name="connsiteX14" fmla="*/ 279483 w 540000"/>
              <a:gd name="connsiteY14" fmla="*/ 197407 h 536666"/>
              <a:gd name="connsiteX15" fmla="*/ 284939 w 540000"/>
              <a:gd name="connsiteY15" fmla="*/ 74705 h 536666"/>
              <a:gd name="connsiteX16" fmla="*/ 227298 w 540000"/>
              <a:gd name="connsiteY16" fmla="*/ 81966 h 536666"/>
              <a:gd name="connsiteX17" fmla="*/ 178212 w 540000"/>
              <a:gd name="connsiteY17" fmla="*/ 102530 h 536666"/>
              <a:gd name="connsiteX18" fmla="*/ 138643 w 540000"/>
              <a:gd name="connsiteY18" fmla="*/ 134658 h 536666"/>
              <a:gd name="connsiteX19" fmla="*/ 109092 w 540000"/>
              <a:gd name="connsiteY19" fmla="*/ 176610 h 536666"/>
              <a:gd name="connsiteX20" fmla="*/ 90555 w 540000"/>
              <a:gd name="connsiteY20" fmla="*/ 226792 h 536666"/>
              <a:gd name="connsiteX21" fmla="*/ 84118 w 540000"/>
              <a:gd name="connsiteY21" fmla="*/ 283499 h 536666"/>
              <a:gd name="connsiteX22" fmla="*/ 96441 w 540000"/>
              <a:gd name="connsiteY22" fmla="*/ 359301 h 536666"/>
              <a:gd name="connsiteX23" fmla="*/ 131569 w 540000"/>
              <a:gd name="connsiteY23" fmla="*/ 414933 h 536666"/>
              <a:gd name="connsiteX24" fmla="*/ 188057 w 540000"/>
              <a:gd name="connsiteY24" fmla="*/ 449732 h 536666"/>
              <a:gd name="connsiteX25" fmla="*/ 265163 w 540000"/>
              <a:gd name="connsiteY25" fmla="*/ 461959 h 536666"/>
              <a:gd name="connsiteX26" fmla="*/ 323888 w 540000"/>
              <a:gd name="connsiteY26" fmla="*/ 456096 h 536666"/>
              <a:gd name="connsiteX27" fmla="*/ 368895 w 540000"/>
              <a:gd name="connsiteY27" fmla="*/ 442292 h 536666"/>
              <a:gd name="connsiteX28" fmla="*/ 368895 w 540000"/>
              <a:gd name="connsiteY28" fmla="*/ 411921 h 536666"/>
              <a:gd name="connsiteX29" fmla="*/ 352837 w 540000"/>
              <a:gd name="connsiteY29" fmla="*/ 417174 h 536666"/>
              <a:gd name="connsiteX30" fmla="*/ 323733 w 540000"/>
              <a:gd name="connsiteY30" fmla="*/ 424489 h 536666"/>
              <a:gd name="connsiteX31" fmla="*/ 294026 w 540000"/>
              <a:gd name="connsiteY31" fmla="*/ 429311 h 536666"/>
              <a:gd name="connsiteX32" fmla="*/ 264699 w 540000"/>
              <a:gd name="connsiteY32" fmla="*/ 431104 h 536666"/>
              <a:gd name="connsiteX33" fmla="*/ 204304 w 540000"/>
              <a:gd name="connsiteY33" fmla="*/ 421315 h 536666"/>
              <a:gd name="connsiteX34" fmla="*/ 159211 w 540000"/>
              <a:gd name="connsiteY34" fmla="*/ 392146 h 536666"/>
              <a:gd name="connsiteX35" fmla="*/ 131742 w 540000"/>
              <a:gd name="connsiteY35" fmla="*/ 344922 h 536666"/>
              <a:gd name="connsiteX36" fmla="*/ 122671 w 540000"/>
              <a:gd name="connsiteY36" fmla="*/ 282047 h 536666"/>
              <a:gd name="connsiteX37" fmla="*/ 133067 w 540000"/>
              <a:gd name="connsiteY37" fmla="*/ 211929 h 536666"/>
              <a:gd name="connsiteX38" fmla="*/ 164030 w 540000"/>
              <a:gd name="connsiteY38" fmla="*/ 155688 h 536666"/>
              <a:gd name="connsiteX39" fmla="*/ 215113 w 540000"/>
              <a:gd name="connsiteY39" fmla="*/ 118361 h 536666"/>
              <a:gd name="connsiteX40" fmla="*/ 284939 w 540000"/>
              <a:gd name="connsiteY40" fmla="*/ 105112 h 536666"/>
              <a:gd name="connsiteX41" fmla="*/ 337743 w 540000"/>
              <a:gd name="connsiteY41" fmla="*/ 114542 h 536666"/>
              <a:gd name="connsiteX42" fmla="*/ 380306 w 540000"/>
              <a:gd name="connsiteY42" fmla="*/ 142349 h 536666"/>
              <a:gd name="connsiteX43" fmla="*/ 408154 w 540000"/>
              <a:gd name="connsiteY43" fmla="*/ 186847 h 536666"/>
              <a:gd name="connsiteX44" fmla="*/ 418102 w 540000"/>
              <a:gd name="connsiteY44" fmla="*/ 246011 h 536666"/>
              <a:gd name="connsiteX45" fmla="*/ 415727 w 540000"/>
              <a:gd name="connsiteY45" fmla="*/ 279358 h 536666"/>
              <a:gd name="connsiteX46" fmla="*/ 408912 w 540000"/>
              <a:gd name="connsiteY46" fmla="*/ 307506 h 536666"/>
              <a:gd name="connsiteX47" fmla="*/ 396519 w 540000"/>
              <a:gd name="connsiteY47" fmla="*/ 328374 h 536666"/>
              <a:gd name="connsiteX48" fmla="*/ 375556 w 540000"/>
              <a:gd name="connsiteY48" fmla="*/ 337536 h 536666"/>
              <a:gd name="connsiteX49" fmla="*/ 365384 w 540000"/>
              <a:gd name="connsiteY49" fmla="*/ 335402 h 536666"/>
              <a:gd name="connsiteX50" fmla="*/ 355970 w 540000"/>
              <a:gd name="connsiteY50" fmla="*/ 327281 h 536666"/>
              <a:gd name="connsiteX51" fmla="*/ 350497 w 540000"/>
              <a:gd name="connsiteY51" fmla="*/ 314067 h 536666"/>
              <a:gd name="connsiteX52" fmla="*/ 348689 w 540000"/>
              <a:gd name="connsiteY52" fmla="*/ 295117 h 536666"/>
              <a:gd name="connsiteX53" fmla="*/ 348689 w 540000"/>
              <a:gd name="connsiteY53" fmla="*/ 288448 h 536666"/>
              <a:gd name="connsiteX54" fmla="*/ 349171 w 540000"/>
              <a:gd name="connsiteY54" fmla="*/ 277440 h 536666"/>
              <a:gd name="connsiteX55" fmla="*/ 354077 w 540000"/>
              <a:gd name="connsiteY55" fmla="*/ 180214 h 536666"/>
              <a:gd name="connsiteX56" fmla="*/ 343905 w 540000"/>
              <a:gd name="connsiteY56" fmla="*/ 177363 h 536666"/>
              <a:gd name="connsiteX57" fmla="*/ 323854 w 540000"/>
              <a:gd name="connsiteY57" fmla="*/ 173042 h 536666"/>
              <a:gd name="connsiteX58" fmla="*/ 301651 w 540000"/>
              <a:gd name="connsiteY58" fmla="*/ 169923 h 536666"/>
              <a:gd name="connsiteX59" fmla="*/ 279483 w 540000"/>
              <a:gd name="connsiteY59" fmla="*/ 168722 h 536666"/>
              <a:gd name="connsiteX60" fmla="*/ 236713 w 540000"/>
              <a:gd name="connsiteY60" fmla="*/ 176628 h 536666"/>
              <a:gd name="connsiteX61" fmla="*/ 204683 w 540000"/>
              <a:gd name="connsiteY61" fmla="*/ 198590 h 536666"/>
              <a:gd name="connsiteX62" fmla="*/ 184408 w 540000"/>
              <a:gd name="connsiteY62" fmla="*/ 232457 h 536666"/>
              <a:gd name="connsiteX63" fmla="*/ 177214 w 540000"/>
              <a:gd name="connsiteY63" fmla="*/ 276346 h 536666"/>
              <a:gd name="connsiteX64" fmla="*/ 182601 w 540000"/>
              <a:gd name="connsiteY64" fmla="*/ 314085 h 536666"/>
              <a:gd name="connsiteX65" fmla="*/ 197575 w 540000"/>
              <a:gd name="connsiteY65" fmla="*/ 342323 h 536666"/>
              <a:gd name="connsiteX66" fmla="*/ 221429 w 540000"/>
              <a:gd name="connsiteY66" fmla="*/ 360126 h 536666"/>
              <a:gd name="connsiteX67" fmla="*/ 254561 w 540000"/>
              <a:gd name="connsiteY67" fmla="*/ 366454 h 536666"/>
              <a:gd name="connsiteX68" fmla="*/ 272547 w 540000"/>
              <a:gd name="connsiteY68" fmla="*/ 364142 h 536666"/>
              <a:gd name="connsiteX69" fmla="*/ 287538 w 540000"/>
              <a:gd name="connsiteY69" fmla="*/ 357920 h 536666"/>
              <a:gd name="connsiteX70" fmla="*/ 299913 w 540000"/>
              <a:gd name="connsiteY70" fmla="*/ 348831 h 536666"/>
              <a:gd name="connsiteX71" fmla="*/ 309844 w 540000"/>
              <a:gd name="connsiteY71" fmla="*/ 337823 h 536666"/>
              <a:gd name="connsiteX72" fmla="*/ 315971 w 540000"/>
              <a:gd name="connsiteY72" fmla="*/ 334613 h 536666"/>
              <a:gd name="connsiteX73" fmla="*/ 325592 w 540000"/>
              <a:gd name="connsiteY73" fmla="*/ 334613 h 536666"/>
              <a:gd name="connsiteX74" fmla="*/ 327640 w 540000"/>
              <a:gd name="connsiteY74" fmla="*/ 339795 h 536666"/>
              <a:gd name="connsiteX75" fmla="*/ 333888 w 540000"/>
              <a:gd name="connsiteY75" fmla="*/ 350086 h 536666"/>
              <a:gd name="connsiteX76" fmla="*/ 344111 w 540000"/>
              <a:gd name="connsiteY76" fmla="*/ 358709 h 536666"/>
              <a:gd name="connsiteX77" fmla="*/ 357157 w 540000"/>
              <a:gd name="connsiteY77" fmla="*/ 364410 h 536666"/>
              <a:gd name="connsiteX78" fmla="*/ 372613 w 540000"/>
              <a:gd name="connsiteY78" fmla="*/ 366454 h 536666"/>
              <a:gd name="connsiteX79" fmla="*/ 408550 w 540000"/>
              <a:gd name="connsiteY79" fmla="*/ 356594 h 536666"/>
              <a:gd name="connsiteX80" fmla="*/ 434642 w 540000"/>
              <a:gd name="connsiteY80" fmla="*/ 329665 h 536666"/>
              <a:gd name="connsiteX81" fmla="*/ 450597 w 540000"/>
              <a:gd name="connsiteY81" fmla="*/ 291029 h 536666"/>
              <a:gd name="connsiteX82" fmla="*/ 455881 w 540000"/>
              <a:gd name="connsiteY82" fmla="*/ 246495 h 536666"/>
              <a:gd name="connsiteX83" fmla="*/ 443128 w 540000"/>
              <a:gd name="connsiteY83" fmla="*/ 174495 h 536666"/>
              <a:gd name="connsiteX84" fmla="*/ 407827 w 540000"/>
              <a:gd name="connsiteY84" fmla="*/ 120638 h 536666"/>
              <a:gd name="connsiteX85" fmla="*/ 353922 w 540000"/>
              <a:gd name="connsiteY85" fmla="*/ 86663 h 536666"/>
              <a:gd name="connsiteX86" fmla="*/ 284939 w 540000"/>
              <a:gd name="connsiteY86" fmla="*/ 74705 h 536666"/>
              <a:gd name="connsiteX87" fmla="*/ 270000 w 540000"/>
              <a:gd name="connsiteY87" fmla="*/ 0 h 536666"/>
              <a:gd name="connsiteX88" fmla="*/ 540000 w 540000"/>
              <a:gd name="connsiteY88" fmla="*/ 268333 h 536666"/>
              <a:gd name="connsiteX89" fmla="*/ 270000 w 540000"/>
              <a:gd name="connsiteY89" fmla="*/ 536666 h 536666"/>
              <a:gd name="connsiteX90" fmla="*/ 0 w 540000"/>
              <a:gd name="connsiteY90" fmla="*/ 268333 h 536666"/>
              <a:gd name="connsiteX91" fmla="*/ 270000 w 540000"/>
              <a:gd name="connsiteY91" fmla="*/ 0 h 53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40000" h="536666">
                <a:moveTo>
                  <a:pt x="279483" y="197407"/>
                </a:moveTo>
                <a:cubicBezTo>
                  <a:pt x="284474" y="197407"/>
                  <a:pt x="289276" y="197640"/>
                  <a:pt x="293975" y="198196"/>
                </a:cubicBezTo>
                <a:cubicBezTo>
                  <a:pt x="298880" y="198734"/>
                  <a:pt x="303080" y="199469"/>
                  <a:pt x="306711" y="200365"/>
                </a:cubicBezTo>
                <a:lnTo>
                  <a:pt x="313200" y="202015"/>
                </a:lnTo>
                <a:lnTo>
                  <a:pt x="309878" y="263222"/>
                </a:lnTo>
                <a:cubicBezTo>
                  <a:pt x="309310" y="273657"/>
                  <a:pt x="308157" y="283213"/>
                  <a:pt x="306350" y="291764"/>
                </a:cubicBezTo>
                <a:cubicBezTo>
                  <a:pt x="304439" y="300657"/>
                  <a:pt x="301651" y="308492"/>
                  <a:pt x="298123" y="314928"/>
                </a:cubicBezTo>
                <a:cubicBezTo>
                  <a:pt x="294250" y="321956"/>
                  <a:pt x="289207" y="327514"/>
                  <a:pt x="283028" y="331476"/>
                </a:cubicBezTo>
                <a:cubicBezTo>
                  <a:pt x="276643" y="335492"/>
                  <a:pt x="269173" y="337536"/>
                  <a:pt x="260723" y="337536"/>
                </a:cubicBezTo>
                <a:cubicBezTo>
                  <a:pt x="247711" y="337536"/>
                  <a:pt x="237143" y="332337"/>
                  <a:pt x="229312" y="322135"/>
                </a:cubicBezTo>
                <a:cubicBezTo>
                  <a:pt x="221911" y="312382"/>
                  <a:pt x="218245" y="297753"/>
                  <a:pt x="218245" y="277332"/>
                </a:cubicBezTo>
                <a:cubicBezTo>
                  <a:pt x="218245" y="268099"/>
                  <a:pt x="219278" y="258669"/>
                  <a:pt x="221309" y="249328"/>
                </a:cubicBezTo>
                <a:cubicBezTo>
                  <a:pt x="223305" y="239844"/>
                  <a:pt x="226799" y="231220"/>
                  <a:pt x="231481" y="223672"/>
                </a:cubicBezTo>
                <a:cubicBezTo>
                  <a:pt x="236420" y="215820"/>
                  <a:pt x="242840" y="209455"/>
                  <a:pt x="250534" y="204758"/>
                </a:cubicBezTo>
                <a:cubicBezTo>
                  <a:pt x="258554" y="199881"/>
                  <a:pt x="268296" y="197407"/>
                  <a:pt x="279483" y="197407"/>
                </a:cubicBezTo>
                <a:close/>
                <a:moveTo>
                  <a:pt x="284939" y="74705"/>
                </a:moveTo>
                <a:cubicBezTo>
                  <a:pt x="264423" y="74705"/>
                  <a:pt x="245026" y="77161"/>
                  <a:pt x="227298" y="81966"/>
                </a:cubicBezTo>
                <a:cubicBezTo>
                  <a:pt x="209536" y="86753"/>
                  <a:pt x="193048" y="93673"/>
                  <a:pt x="178212" y="102530"/>
                </a:cubicBezTo>
                <a:cubicBezTo>
                  <a:pt x="163479" y="111405"/>
                  <a:pt x="150140" y="122215"/>
                  <a:pt x="138643" y="134658"/>
                </a:cubicBezTo>
                <a:cubicBezTo>
                  <a:pt x="127043" y="147172"/>
                  <a:pt x="117146" y="161281"/>
                  <a:pt x="109092" y="176610"/>
                </a:cubicBezTo>
                <a:cubicBezTo>
                  <a:pt x="101002" y="191993"/>
                  <a:pt x="94806" y="208881"/>
                  <a:pt x="90555" y="226792"/>
                </a:cubicBezTo>
                <a:cubicBezTo>
                  <a:pt x="86235" y="244738"/>
                  <a:pt x="84118" y="263850"/>
                  <a:pt x="84118" y="283499"/>
                </a:cubicBezTo>
                <a:cubicBezTo>
                  <a:pt x="84118" y="311701"/>
                  <a:pt x="88283" y="337195"/>
                  <a:pt x="96441" y="359301"/>
                </a:cubicBezTo>
                <a:cubicBezTo>
                  <a:pt x="104582" y="381263"/>
                  <a:pt x="116424" y="399980"/>
                  <a:pt x="131569" y="414933"/>
                </a:cubicBezTo>
                <a:cubicBezTo>
                  <a:pt x="146784" y="430029"/>
                  <a:pt x="165837" y="441736"/>
                  <a:pt x="188057" y="449732"/>
                </a:cubicBezTo>
                <a:cubicBezTo>
                  <a:pt x="210431" y="457853"/>
                  <a:pt x="236369" y="461959"/>
                  <a:pt x="265163" y="461959"/>
                </a:cubicBezTo>
                <a:cubicBezTo>
                  <a:pt x="285920" y="461959"/>
                  <a:pt x="305696" y="460023"/>
                  <a:pt x="323888" y="456096"/>
                </a:cubicBezTo>
                <a:cubicBezTo>
                  <a:pt x="340135" y="452618"/>
                  <a:pt x="355247" y="447993"/>
                  <a:pt x="368895" y="442292"/>
                </a:cubicBezTo>
                <a:lnTo>
                  <a:pt x="368895" y="411921"/>
                </a:lnTo>
                <a:cubicBezTo>
                  <a:pt x="363749" y="413767"/>
                  <a:pt x="358345" y="415489"/>
                  <a:pt x="352837" y="417174"/>
                </a:cubicBezTo>
                <a:cubicBezTo>
                  <a:pt x="343319" y="420007"/>
                  <a:pt x="333578" y="422463"/>
                  <a:pt x="323733" y="424489"/>
                </a:cubicBezTo>
                <a:cubicBezTo>
                  <a:pt x="313854" y="426515"/>
                  <a:pt x="303992" y="428092"/>
                  <a:pt x="294026" y="429311"/>
                </a:cubicBezTo>
                <a:cubicBezTo>
                  <a:pt x="284027" y="430495"/>
                  <a:pt x="274234" y="431104"/>
                  <a:pt x="264699" y="431104"/>
                </a:cubicBezTo>
                <a:cubicBezTo>
                  <a:pt x="242066" y="431104"/>
                  <a:pt x="221705" y="427787"/>
                  <a:pt x="204304" y="421315"/>
                </a:cubicBezTo>
                <a:cubicBezTo>
                  <a:pt x="186577" y="414718"/>
                  <a:pt x="171414" y="404911"/>
                  <a:pt x="159211" y="392146"/>
                </a:cubicBezTo>
                <a:cubicBezTo>
                  <a:pt x="147077" y="379327"/>
                  <a:pt x="137852" y="363442"/>
                  <a:pt x="131742" y="344922"/>
                </a:cubicBezTo>
                <a:cubicBezTo>
                  <a:pt x="125718" y="326617"/>
                  <a:pt x="122671" y="305462"/>
                  <a:pt x="122671" y="282047"/>
                </a:cubicBezTo>
                <a:cubicBezTo>
                  <a:pt x="122671" y="256643"/>
                  <a:pt x="126165" y="233049"/>
                  <a:pt x="133067" y="211929"/>
                </a:cubicBezTo>
                <a:cubicBezTo>
                  <a:pt x="140089" y="190361"/>
                  <a:pt x="150450" y="171447"/>
                  <a:pt x="164030" y="155688"/>
                </a:cubicBezTo>
                <a:cubicBezTo>
                  <a:pt x="177747" y="139749"/>
                  <a:pt x="194890" y="127199"/>
                  <a:pt x="215113" y="118361"/>
                </a:cubicBezTo>
                <a:cubicBezTo>
                  <a:pt x="235198" y="109558"/>
                  <a:pt x="258709" y="105112"/>
                  <a:pt x="284939" y="105112"/>
                </a:cubicBezTo>
                <a:cubicBezTo>
                  <a:pt x="303820" y="105112"/>
                  <a:pt x="321616" y="108285"/>
                  <a:pt x="337743" y="114542"/>
                </a:cubicBezTo>
                <a:cubicBezTo>
                  <a:pt x="354025" y="120835"/>
                  <a:pt x="368327" y="130176"/>
                  <a:pt x="380306" y="142349"/>
                </a:cubicBezTo>
                <a:cubicBezTo>
                  <a:pt x="392148" y="154451"/>
                  <a:pt x="401459" y="169403"/>
                  <a:pt x="408154" y="186847"/>
                </a:cubicBezTo>
                <a:cubicBezTo>
                  <a:pt x="414712" y="204256"/>
                  <a:pt x="418102" y="224156"/>
                  <a:pt x="418102" y="246011"/>
                </a:cubicBezTo>
                <a:cubicBezTo>
                  <a:pt x="418102" y="257754"/>
                  <a:pt x="417276" y="268888"/>
                  <a:pt x="415727" y="279358"/>
                </a:cubicBezTo>
                <a:cubicBezTo>
                  <a:pt x="414195" y="289936"/>
                  <a:pt x="411872" y="299402"/>
                  <a:pt x="408912" y="307506"/>
                </a:cubicBezTo>
                <a:cubicBezTo>
                  <a:pt x="405814" y="316004"/>
                  <a:pt x="401648" y="323014"/>
                  <a:pt x="396519" y="328374"/>
                </a:cubicBezTo>
                <a:cubicBezTo>
                  <a:pt x="390685" y="334452"/>
                  <a:pt x="383611" y="337536"/>
                  <a:pt x="375556" y="337536"/>
                </a:cubicBezTo>
                <a:cubicBezTo>
                  <a:pt x="371873" y="337536"/>
                  <a:pt x="368379" y="336783"/>
                  <a:pt x="365384" y="335402"/>
                </a:cubicBezTo>
                <a:cubicBezTo>
                  <a:pt x="361598" y="333807"/>
                  <a:pt x="358397" y="330992"/>
                  <a:pt x="355970" y="327281"/>
                </a:cubicBezTo>
                <a:cubicBezTo>
                  <a:pt x="353681" y="323964"/>
                  <a:pt x="351925" y="319769"/>
                  <a:pt x="350497" y="314067"/>
                </a:cubicBezTo>
                <a:cubicBezTo>
                  <a:pt x="349257" y="308994"/>
                  <a:pt x="348689" y="302808"/>
                  <a:pt x="348689" y="295117"/>
                </a:cubicBezTo>
                <a:lnTo>
                  <a:pt x="348689" y="288448"/>
                </a:lnTo>
                <a:cubicBezTo>
                  <a:pt x="348689" y="284754"/>
                  <a:pt x="348862" y="280972"/>
                  <a:pt x="349171" y="277440"/>
                </a:cubicBezTo>
                <a:lnTo>
                  <a:pt x="354077" y="180214"/>
                </a:lnTo>
                <a:cubicBezTo>
                  <a:pt x="351030" y="179246"/>
                  <a:pt x="347588" y="178313"/>
                  <a:pt x="343905" y="177363"/>
                </a:cubicBezTo>
                <a:cubicBezTo>
                  <a:pt x="337691" y="175786"/>
                  <a:pt x="330996" y="174333"/>
                  <a:pt x="323854" y="173042"/>
                </a:cubicBezTo>
                <a:cubicBezTo>
                  <a:pt x="316745" y="171770"/>
                  <a:pt x="309396" y="170712"/>
                  <a:pt x="301651" y="169923"/>
                </a:cubicBezTo>
                <a:cubicBezTo>
                  <a:pt x="294026" y="169134"/>
                  <a:pt x="286677" y="168722"/>
                  <a:pt x="279483" y="168722"/>
                </a:cubicBezTo>
                <a:cubicBezTo>
                  <a:pt x="263666" y="168722"/>
                  <a:pt x="249277" y="171375"/>
                  <a:pt x="236713" y="176628"/>
                </a:cubicBezTo>
                <a:cubicBezTo>
                  <a:pt x="224252" y="181809"/>
                  <a:pt x="213409" y="189196"/>
                  <a:pt x="204683" y="198590"/>
                </a:cubicBezTo>
                <a:cubicBezTo>
                  <a:pt x="195957" y="207967"/>
                  <a:pt x="189141" y="219352"/>
                  <a:pt x="184408" y="232457"/>
                </a:cubicBezTo>
                <a:cubicBezTo>
                  <a:pt x="179658" y="245635"/>
                  <a:pt x="177214" y="260408"/>
                  <a:pt x="177214" y="276346"/>
                </a:cubicBezTo>
                <a:cubicBezTo>
                  <a:pt x="177214" y="290097"/>
                  <a:pt x="179038" y="302773"/>
                  <a:pt x="182601" y="314085"/>
                </a:cubicBezTo>
                <a:cubicBezTo>
                  <a:pt x="185974" y="325004"/>
                  <a:pt x="191017" y="334488"/>
                  <a:pt x="197575" y="342323"/>
                </a:cubicBezTo>
                <a:cubicBezTo>
                  <a:pt x="203994" y="349978"/>
                  <a:pt x="212015" y="355948"/>
                  <a:pt x="221429" y="360126"/>
                </a:cubicBezTo>
                <a:cubicBezTo>
                  <a:pt x="230964" y="364321"/>
                  <a:pt x="242083" y="366454"/>
                  <a:pt x="254561" y="366454"/>
                </a:cubicBezTo>
                <a:cubicBezTo>
                  <a:pt x="261015" y="366454"/>
                  <a:pt x="267074" y="365683"/>
                  <a:pt x="272547" y="364142"/>
                </a:cubicBezTo>
                <a:cubicBezTo>
                  <a:pt x="277968" y="362636"/>
                  <a:pt x="282977" y="360538"/>
                  <a:pt x="287538" y="357920"/>
                </a:cubicBezTo>
                <a:cubicBezTo>
                  <a:pt x="291978" y="355339"/>
                  <a:pt x="296057" y="352363"/>
                  <a:pt x="299913" y="348831"/>
                </a:cubicBezTo>
                <a:cubicBezTo>
                  <a:pt x="303648" y="345281"/>
                  <a:pt x="306952" y="341623"/>
                  <a:pt x="309844" y="337823"/>
                </a:cubicBezTo>
                <a:lnTo>
                  <a:pt x="315971" y="334613"/>
                </a:lnTo>
                <a:lnTo>
                  <a:pt x="325592" y="334613"/>
                </a:lnTo>
                <a:lnTo>
                  <a:pt x="327640" y="339795"/>
                </a:lnTo>
                <a:cubicBezTo>
                  <a:pt x="329069" y="343506"/>
                  <a:pt x="331186" y="347002"/>
                  <a:pt x="333888" y="350086"/>
                </a:cubicBezTo>
                <a:cubicBezTo>
                  <a:pt x="336779" y="353438"/>
                  <a:pt x="340135" y="356235"/>
                  <a:pt x="344111" y="358709"/>
                </a:cubicBezTo>
                <a:cubicBezTo>
                  <a:pt x="348053" y="361165"/>
                  <a:pt x="352459" y="363084"/>
                  <a:pt x="357157" y="364410"/>
                </a:cubicBezTo>
                <a:cubicBezTo>
                  <a:pt x="361959" y="365773"/>
                  <a:pt x="367071" y="366454"/>
                  <a:pt x="372613" y="366454"/>
                </a:cubicBezTo>
                <a:cubicBezTo>
                  <a:pt x="386657" y="366454"/>
                  <a:pt x="398396" y="363227"/>
                  <a:pt x="408550" y="356594"/>
                </a:cubicBezTo>
                <a:cubicBezTo>
                  <a:pt x="419066" y="349673"/>
                  <a:pt x="427569" y="340888"/>
                  <a:pt x="434642" y="329665"/>
                </a:cubicBezTo>
                <a:cubicBezTo>
                  <a:pt x="441647" y="318388"/>
                  <a:pt x="447086" y="305390"/>
                  <a:pt x="450597" y="291029"/>
                </a:cubicBezTo>
                <a:cubicBezTo>
                  <a:pt x="454074" y="276131"/>
                  <a:pt x="455881" y="261143"/>
                  <a:pt x="455881" y="246495"/>
                </a:cubicBezTo>
                <a:cubicBezTo>
                  <a:pt x="455881" y="219854"/>
                  <a:pt x="451613" y="195614"/>
                  <a:pt x="443128" y="174495"/>
                </a:cubicBezTo>
                <a:cubicBezTo>
                  <a:pt x="434677" y="153429"/>
                  <a:pt x="422818" y="135321"/>
                  <a:pt x="407827" y="120638"/>
                </a:cubicBezTo>
                <a:cubicBezTo>
                  <a:pt x="392767" y="105936"/>
                  <a:pt x="374661" y="94516"/>
                  <a:pt x="353922" y="86663"/>
                </a:cubicBezTo>
                <a:cubicBezTo>
                  <a:pt x="332993" y="78721"/>
                  <a:pt x="309792" y="74705"/>
                  <a:pt x="284939" y="74705"/>
                </a:cubicBezTo>
                <a:close/>
                <a:moveTo>
                  <a:pt x="270000" y="0"/>
                </a:moveTo>
                <a:cubicBezTo>
                  <a:pt x="419117" y="0"/>
                  <a:pt x="540000" y="120137"/>
                  <a:pt x="540000" y="268333"/>
                </a:cubicBezTo>
                <a:cubicBezTo>
                  <a:pt x="540000" y="416529"/>
                  <a:pt x="419117" y="536666"/>
                  <a:pt x="270000" y="536666"/>
                </a:cubicBezTo>
                <a:cubicBezTo>
                  <a:pt x="120883" y="536666"/>
                  <a:pt x="0" y="416529"/>
                  <a:pt x="0" y="268333"/>
                </a:cubicBezTo>
                <a:cubicBezTo>
                  <a:pt x="0" y="120137"/>
                  <a:pt x="120883" y="0"/>
                  <a:pt x="270000" y="0"/>
                </a:cubicBezTo>
                <a:close/>
              </a:path>
            </a:pathLst>
          </a:custGeom>
          <a:solidFill>
            <a:srgbClr val="01B2E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err="1" smtClean="0">
              <a:solidFill>
                <a:schemeClr val="accent1">
                  <a:lumMod val="50000"/>
                </a:schemeClr>
              </a:solidFill>
              <a:latin typeface="Corbel" charset="0"/>
              <a:ea typeface="Corbel" charset="0"/>
              <a:cs typeface="Corbel" charset="0"/>
            </a:endParaRPr>
          </a:p>
        </p:txBody>
      </p:sp>
      <p:sp>
        <p:nvSpPr>
          <p:cNvPr id="47" name="Freeform 9"/>
          <p:cNvSpPr>
            <a:spLocks noChangeAspect="1"/>
          </p:cNvSpPr>
          <p:nvPr/>
        </p:nvSpPr>
        <p:spPr>
          <a:xfrm>
            <a:off x="4000348" y="5225311"/>
            <a:ext cx="360000" cy="360000"/>
          </a:xfrm>
          <a:custGeom>
            <a:avLst/>
            <a:gdLst>
              <a:gd name="connsiteX0" fmla="*/ 156154 w 540000"/>
              <a:gd name="connsiteY0" fmla="*/ 81177 h 536666"/>
              <a:gd name="connsiteX1" fmla="*/ 146314 w 540000"/>
              <a:gd name="connsiteY1" fmla="*/ 85129 h 536666"/>
              <a:gd name="connsiteX2" fmla="*/ 103068 w 540000"/>
              <a:gd name="connsiteY2" fmla="*/ 128050 h 536666"/>
              <a:gd name="connsiteX3" fmla="*/ 183147 w 540000"/>
              <a:gd name="connsiteY3" fmla="*/ 360772 h 536666"/>
              <a:gd name="connsiteX4" fmla="*/ 397221 w 540000"/>
              <a:gd name="connsiteY4" fmla="*/ 461243 h 536666"/>
              <a:gd name="connsiteX5" fmla="*/ 397645 w 540000"/>
              <a:gd name="connsiteY5" fmla="*/ 461153 h 536666"/>
              <a:gd name="connsiteX6" fmla="*/ 399104 w 540000"/>
              <a:gd name="connsiteY6" fmla="*/ 460742 h 536666"/>
              <a:gd name="connsiteX7" fmla="*/ 447083 w 540000"/>
              <a:gd name="connsiteY7" fmla="*/ 423150 h 536666"/>
              <a:gd name="connsiteX8" fmla="*/ 445777 w 540000"/>
              <a:gd name="connsiteY8" fmla="*/ 377833 h 536666"/>
              <a:gd name="connsiteX9" fmla="*/ 443792 w 540000"/>
              <a:gd name="connsiteY9" fmla="*/ 373577 h 536666"/>
              <a:gd name="connsiteX10" fmla="*/ 358743 w 540000"/>
              <a:gd name="connsiteY10" fmla="*/ 337863 h 536666"/>
              <a:gd name="connsiteX11" fmla="*/ 353873 w 540000"/>
              <a:gd name="connsiteY11" fmla="*/ 338238 h 536666"/>
              <a:gd name="connsiteX12" fmla="*/ 309898 w 540000"/>
              <a:gd name="connsiteY12" fmla="*/ 370000 h 536666"/>
              <a:gd name="connsiteX13" fmla="*/ 231652 w 540000"/>
              <a:gd name="connsiteY13" fmla="*/ 307335 h 536666"/>
              <a:gd name="connsiteX14" fmla="*/ 182774 w 540000"/>
              <a:gd name="connsiteY14" fmla="*/ 227162 h 536666"/>
              <a:gd name="connsiteX15" fmla="*/ 220692 w 540000"/>
              <a:gd name="connsiteY15" fmla="*/ 182703 h 536666"/>
              <a:gd name="connsiteX16" fmla="*/ 195328 w 540000"/>
              <a:gd name="connsiteY16" fmla="*/ 94340 h 536666"/>
              <a:gd name="connsiteX17" fmla="*/ 191341 w 540000"/>
              <a:gd name="connsiteY17" fmla="*/ 91854 h 536666"/>
              <a:gd name="connsiteX18" fmla="*/ 156154 w 540000"/>
              <a:gd name="connsiteY18" fmla="*/ 81177 h 536666"/>
              <a:gd name="connsiteX19" fmla="*/ 270000 w 540000"/>
              <a:gd name="connsiteY19" fmla="*/ 0 h 536666"/>
              <a:gd name="connsiteX20" fmla="*/ 540000 w 540000"/>
              <a:gd name="connsiteY20" fmla="*/ 268333 h 536666"/>
              <a:gd name="connsiteX21" fmla="*/ 270000 w 540000"/>
              <a:gd name="connsiteY21" fmla="*/ 536666 h 536666"/>
              <a:gd name="connsiteX22" fmla="*/ 0 w 540000"/>
              <a:gd name="connsiteY22" fmla="*/ 268333 h 536666"/>
              <a:gd name="connsiteX23" fmla="*/ 270000 w 540000"/>
              <a:gd name="connsiteY23" fmla="*/ 0 h 53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0000" h="536666">
                <a:moveTo>
                  <a:pt x="156154" y="81177"/>
                </a:moveTo>
                <a:cubicBezTo>
                  <a:pt x="152727" y="81875"/>
                  <a:pt x="149402" y="83216"/>
                  <a:pt x="146314" y="85129"/>
                </a:cubicBezTo>
                <a:cubicBezTo>
                  <a:pt x="136796" y="91067"/>
                  <a:pt x="113638" y="107109"/>
                  <a:pt x="103068" y="128050"/>
                </a:cubicBezTo>
                <a:cubicBezTo>
                  <a:pt x="96554" y="141106"/>
                  <a:pt x="93601" y="260158"/>
                  <a:pt x="183147" y="360772"/>
                </a:cubicBezTo>
                <a:cubicBezTo>
                  <a:pt x="271674" y="460259"/>
                  <a:pt x="380798" y="464587"/>
                  <a:pt x="397221" y="461243"/>
                </a:cubicBezTo>
                <a:lnTo>
                  <a:pt x="397645" y="461153"/>
                </a:lnTo>
                <a:lnTo>
                  <a:pt x="399104" y="460742"/>
                </a:lnTo>
                <a:cubicBezTo>
                  <a:pt x="421228" y="452837"/>
                  <a:pt x="440009" y="431824"/>
                  <a:pt x="447083" y="423150"/>
                </a:cubicBezTo>
                <a:cubicBezTo>
                  <a:pt x="460062" y="407109"/>
                  <a:pt x="450799" y="388062"/>
                  <a:pt x="445777" y="377833"/>
                </a:cubicBezTo>
                <a:lnTo>
                  <a:pt x="443792" y="373577"/>
                </a:lnTo>
                <a:cubicBezTo>
                  <a:pt x="437837" y="359609"/>
                  <a:pt x="364782" y="338238"/>
                  <a:pt x="358743" y="337863"/>
                </a:cubicBezTo>
                <a:lnTo>
                  <a:pt x="353873" y="338238"/>
                </a:lnTo>
                <a:cubicBezTo>
                  <a:pt x="343898" y="340277"/>
                  <a:pt x="332972" y="349684"/>
                  <a:pt x="309898" y="370000"/>
                </a:cubicBezTo>
                <a:cubicBezTo>
                  <a:pt x="283924" y="358053"/>
                  <a:pt x="248397" y="326149"/>
                  <a:pt x="231652" y="307335"/>
                </a:cubicBezTo>
                <a:cubicBezTo>
                  <a:pt x="213533" y="286983"/>
                  <a:pt x="190917" y="252754"/>
                  <a:pt x="182774" y="227162"/>
                </a:cubicBezTo>
                <a:cubicBezTo>
                  <a:pt x="209037" y="203985"/>
                  <a:pt x="219997" y="193898"/>
                  <a:pt x="220692" y="182703"/>
                </a:cubicBezTo>
                <a:cubicBezTo>
                  <a:pt x="221048" y="176676"/>
                  <a:pt x="208528" y="101922"/>
                  <a:pt x="195328" y="94340"/>
                </a:cubicBezTo>
                <a:lnTo>
                  <a:pt x="191341" y="91854"/>
                </a:lnTo>
                <a:cubicBezTo>
                  <a:pt x="182977" y="86453"/>
                  <a:pt x="170253" y="78298"/>
                  <a:pt x="156154" y="81177"/>
                </a:cubicBezTo>
                <a:close/>
                <a:moveTo>
                  <a:pt x="270000" y="0"/>
                </a:moveTo>
                <a:cubicBezTo>
                  <a:pt x="419117" y="0"/>
                  <a:pt x="540000" y="120137"/>
                  <a:pt x="540000" y="268333"/>
                </a:cubicBezTo>
                <a:cubicBezTo>
                  <a:pt x="540000" y="416529"/>
                  <a:pt x="419117" y="536666"/>
                  <a:pt x="270000" y="536666"/>
                </a:cubicBezTo>
                <a:cubicBezTo>
                  <a:pt x="120883" y="536666"/>
                  <a:pt x="0" y="416529"/>
                  <a:pt x="0" y="268333"/>
                </a:cubicBezTo>
                <a:cubicBezTo>
                  <a:pt x="0" y="120137"/>
                  <a:pt x="120883" y="0"/>
                  <a:pt x="270000" y="0"/>
                </a:cubicBezTo>
                <a:close/>
              </a:path>
            </a:pathLst>
          </a:custGeom>
          <a:solidFill>
            <a:srgbClr val="01B2E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err="1" smtClean="0">
              <a:solidFill>
                <a:schemeClr val="accent1">
                  <a:lumMod val="50000"/>
                </a:schemeClr>
              </a:solidFill>
              <a:latin typeface="Corbel" charset="0"/>
              <a:ea typeface="Corbel" charset="0"/>
              <a:cs typeface="Corbel" charset="0"/>
            </a:endParaRPr>
          </a:p>
        </p:txBody>
      </p:sp>
      <p:sp>
        <p:nvSpPr>
          <p:cNvPr id="5" name="Tekstin paikkamerkki 4"/>
          <p:cNvSpPr>
            <a:spLocks noGrp="1"/>
          </p:cNvSpPr>
          <p:nvPr>
            <p:ph type="body" sz="quarter" idx="10" hasCustomPrompt="1"/>
          </p:nvPr>
        </p:nvSpPr>
        <p:spPr>
          <a:xfrm>
            <a:off x="4453200" y="4845600"/>
            <a:ext cx="3740400" cy="298800"/>
          </a:xfrm>
        </p:spPr>
        <p:txBody>
          <a:bodyPr anchor="ctr">
            <a:noAutofit/>
          </a:bodyPr>
          <a:lstStyle>
            <a:lvl1pPr marL="0" indent="0">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fi-FI" dirty="0" smtClean="0"/>
              <a:t>&lt;Sähköposti&gt;</a:t>
            </a:r>
          </a:p>
        </p:txBody>
      </p:sp>
      <p:sp>
        <p:nvSpPr>
          <p:cNvPr id="50" name="Tekstin paikkamerkki 4"/>
          <p:cNvSpPr>
            <a:spLocks noGrp="1"/>
          </p:cNvSpPr>
          <p:nvPr>
            <p:ph type="body" sz="quarter" idx="11" hasCustomPrompt="1"/>
          </p:nvPr>
        </p:nvSpPr>
        <p:spPr>
          <a:xfrm>
            <a:off x="4453200" y="5252000"/>
            <a:ext cx="3740400" cy="298800"/>
          </a:xfrm>
        </p:spPr>
        <p:txBody>
          <a:bodyPr anchor="ctr">
            <a:noAutofit/>
          </a:bodyPr>
          <a:lstStyle>
            <a:lvl1pPr marL="0" indent="0">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fi-FI" dirty="0" smtClean="0"/>
              <a:t>&lt;puhelinnumero&gt;</a:t>
            </a:r>
          </a:p>
        </p:txBody>
      </p:sp>
      <p:sp>
        <p:nvSpPr>
          <p:cNvPr id="51" name="Tekstin paikkamerkki 4"/>
          <p:cNvSpPr>
            <a:spLocks noGrp="1"/>
          </p:cNvSpPr>
          <p:nvPr>
            <p:ph type="body" sz="quarter" idx="12" hasCustomPrompt="1"/>
          </p:nvPr>
        </p:nvSpPr>
        <p:spPr>
          <a:xfrm>
            <a:off x="4453200" y="5658400"/>
            <a:ext cx="3740400" cy="298800"/>
          </a:xfrm>
        </p:spPr>
        <p:txBody>
          <a:bodyPr anchor="ctr">
            <a:noAutofit/>
          </a:bodyPr>
          <a:lstStyle>
            <a:lvl1pPr marL="0" indent="0">
              <a:buNone/>
              <a:defRPr sz="1400" baseline="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fi-FI" dirty="0" smtClean="0"/>
              <a:t>&lt;Twitter käyttäjätunnus&gt;</a:t>
            </a:r>
          </a:p>
        </p:txBody>
      </p:sp>
      <p:sp>
        <p:nvSpPr>
          <p:cNvPr id="52" name="TextBox 15"/>
          <p:cNvSpPr txBox="1"/>
          <p:nvPr/>
        </p:nvSpPr>
        <p:spPr>
          <a:xfrm>
            <a:off x="4692162" y="6066339"/>
            <a:ext cx="2807677" cy="307777"/>
          </a:xfrm>
          <a:prstGeom prst="rect">
            <a:avLst/>
          </a:prstGeom>
          <a:noFill/>
        </p:spPr>
        <p:txBody>
          <a:bodyPr wrap="square" rtlCol="0">
            <a:spAutoFit/>
          </a:bodyPr>
          <a:lstStyle/>
          <a:p>
            <a:pPr algn="ctr"/>
            <a:r>
              <a:rPr lang="fi-FI" sz="1400" b="1" noProof="0" dirty="0" smtClean="0">
                <a:effectLst>
                  <a:outerShdw blurRad="38100" dist="38100" dir="2700000" algn="tl">
                    <a:srgbClr val="000000">
                      <a:alpha val="43137"/>
                    </a:srgbClr>
                  </a:outerShdw>
                </a:effectLst>
                <a:latin typeface="+mj-lt"/>
                <a:ea typeface="Corbel" charset="0"/>
                <a:cs typeface="Corbel" charset="0"/>
              </a:rPr>
              <a:t>finanssiala.fi</a:t>
            </a:r>
          </a:p>
        </p:txBody>
      </p:sp>
      <p:pic>
        <p:nvPicPr>
          <p:cNvPr id="48" name="Kuva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0606" y="5052992"/>
            <a:ext cx="1929896" cy="1404000"/>
          </a:xfrm>
          <a:prstGeom prst="rect">
            <a:avLst/>
          </a:prstGeom>
        </p:spPr>
      </p:pic>
      <p:sp>
        <p:nvSpPr>
          <p:cNvPr id="17" name="TextBox 15"/>
          <p:cNvSpPr txBox="1"/>
          <p:nvPr userDrawn="1"/>
        </p:nvSpPr>
        <p:spPr>
          <a:xfrm>
            <a:off x="1593909" y="2275474"/>
            <a:ext cx="9001386" cy="830997"/>
          </a:xfrm>
          <a:prstGeom prst="rect">
            <a:avLst/>
          </a:prstGeom>
          <a:noFill/>
          <a:ln>
            <a:noFill/>
          </a:ln>
        </p:spPr>
        <p:txBody>
          <a:bodyPr wrap="square" rtlCol="0">
            <a:spAutoFit/>
          </a:bodyPr>
          <a:lstStyle/>
          <a:p>
            <a:pPr algn="ctr"/>
            <a:r>
              <a:rPr lang="fi-FI" sz="4800" b="1" noProof="0" dirty="0" smtClean="0">
                <a:effectLst/>
                <a:latin typeface="+mj-lt"/>
                <a:ea typeface="Corbel" charset="0"/>
                <a:cs typeface="Corbel" charset="0"/>
              </a:rPr>
              <a:t>Finanssiala – ihmisten arjessa!</a:t>
            </a:r>
          </a:p>
        </p:txBody>
      </p:sp>
    </p:spTree>
    <p:extLst>
      <p:ext uri="{BB962C8B-B14F-4D97-AF65-F5344CB8AC3E}">
        <p14:creationId xmlns:p14="http://schemas.microsoft.com/office/powerpoint/2010/main" val="4078329515"/>
      </p:ext>
    </p:extLst>
  </p:cSld>
  <p:clrMapOvr>
    <a:masterClrMapping/>
  </p:clrMapOvr>
  <p:timing>
    <p:tnLst>
      <p:par>
        <p:cTn id="1" dur="indefinite" restart="never" nodeType="tmRoot"/>
      </p:par>
    </p:tnLst>
  </p:timing>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Kiitos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5" name="Rectangle 3"/>
          <p:cNvSpPr/>
          <p:nvPr/>
        </p:nvSpPr>
        <p:spPr bwMode="white">
          <a:xfrm>
            <a:off x="0" y="2005200"/>
            <a:ext cx="12192000" cy="1386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orakulmio 8"/>
          <p:cNvSpPr/>
          <p:nvPr/>
        </p:nvSpPr>
        <p:spPr bwMode="hidden">
          <a:xfrm>
            <a:off x="9696275" y="5022898"/>
            <a:ext cx="2495725" cy="1441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2" name="TextBox 15"/>
          <p:cNvSpPr txBox="1"/>
          <p:nvPr/>
        </p:nvSpPr>
        <p:spPr>
          <a:xfrm>
            <a:off x="4692162" y="6066339"/>
            <a:ext cx="2807677" cy="307777"/>
          </a:xfrm>
          <a:prstGeom prst="rect">
            <a:avLst/>
          </a:prstGeom>
          <a:noFill/>
        </p:spPr>
        <p:txBody>
          <a:bodyPr wrap="square" rtlCol="0">
            <a:spAutoFit/>
          </a:bodyPr>
          <a:lstStyle/>
          <a:p>
            <a:pPr algn="ctr"/>
            <a:r>
              <a:rPr lang="fi-FI" sz="1400" b="1" noProof="0" dirty="0" smtClean="0">
                <a:effectLst>
                  <a:outerShdw blurRad="38100" dist="38100" dir="2700000" algn="tl">
                    <a:srgbClr val="000000">
                      <a:alpha val="43137"/>
                    </a:srgbClr>
                  </a:outerShdw>
                </a:effectLst>
                <a:latin typeface="+mj-lt"/>
                <a:ea typeface="Corbel" charset="0"/>
                <a:cs typeface="Corbel" charset="0"/>
              </a:rPr>
              <a:t>finanssiala.fi</a:t>
            </a:r>
          </a:p>
        </p:txBody>
      </p:sp>
      <p:pic>
        <p:nvPicPr>
          <p:cNvPr id="42" name="Kuva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0606" y="5052992"/>
            <a:ext cx="1929896" cy="1404000"/>
          </a:xfrm>
          <a:prstGeom prst="rect">
            <a:avLst/>
          </a:prstGeom>
        </p:spPr>
      </p:pic>
      <p:sp>
        <p:nvSpPr>
          <p:cNvPr id="10" name="TextBox 15"/>
          <p:cNvSpPr txBox="1"/>
          <p:nvPr userDrawn="1"/>
        </p:nvSpPr>
        <p:spPr>
          <a:xfrm>
            <a:off x="1593909" y="2275474"/>
            <a:ext cx="9001386" cy="830997"/>
          </a:xfrm>
          <a:prstGeom prst="rect">
            <a:avLst/>
          </a:prstGeom>
          <a:noFill/>
          <a:ln>
            <a:noFill/>
          </a:ln>
        </p:spPr>
        <p:txBody>
          <a:bodyPr wrap="square" rtlCol="0">
            <a:spAutoFit/>
          </a:bodyPr>
          <a:lstStyle/>
          <a:p>
            <a:pPr algn="ctr"/>
            <a:r>
              <a:rPr lang="fi-FI" sz="4800" b="1" noProof="0" dirty="0" smtClean="0">
                <a:effectLst/>
                <a:latin typeface="+mj-lt"/>
                <a:ea typeface="Corbel" charset="0"/>
                <a:cs typeface="Corbel" charset="0"/>
              </a:rPr>
              <a:t>Finanssiala – ihmisten arjessa!</a:t>
            </a:r>
          </a:p>
        </p:txBody>
      </p:sp>
    </p:spTree>
    <p:extLst>
      <p:ext uri="{BB962C8B-B14F-4D97-AF65-F5344CB8AC3E}">
        <p14:creationId xmlns:p14="http://schemas.microsoft.com/office/powerpoint/2010/main" val="1205113073"/>
      </p:ext>
    </p:extLst>
  </p:cSld>
  <p:clrMapOvr>
    <a:masterClrMapping/>
  </p:clrMapOvr>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dirty="0"/>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Päivämäärän paikkamerkki 3"/>
          <p:cNvSpPr>
            <a:spLocks noGrp="1"/>
          </p:cNvSpPr>
          <p:nvPr>
            <p:ph type="dt" sz="half" idx="10"/>
          </p:nvPr>
        </p:nvSpPr>
        <p:spPr/>
        <p:txBody>
          <a:bodyPr/>
          <a:lstStyle/>
          <a:p>
            <a:fld id="{44DC8A6D-03C9-4853-A8FA-679309550C26}" type="datetime1">
              <a:rPr lang="fi-FI" smtClean="0"/>
              <a:t>22.6.2016</a:t>
            </a:fld>
            <a:endParaRPr lang="fi-FI"/>
          </a:p>
        </p:txBody>
      </p:sp>
      <p:sp>
        <p:nvSpPr>
          <p:cNvPr id="5" name="Alatunnisteen paikkamerkki 4"/>
          <p:cNvSpPr>
            <a:spLocks noGrp="1"/>
          </p:cNvSpPr>
          <p:nvPr>
            <p:ph type="ftr" sz="quarter" idx="11"/>
          </p:nvPr>
        </p:nvSpPr>
        <p:spPr/>
        <p:txBody>
          <a:bodyPr/>
          <a:lstStyle/>
          <a:p>
            <a:r>
              <a:rPr lang="fi-FI" smtClean="0"/>
              <a:t>[Esittäjän nimi]</a:t>
            </a:r>
            <a:endParaRPr lang="fi-FI"/>
          </a:p>
        </p:txBody>
      </p:sp>
      <p:sp>
        <p:nvSpPr>
          <p:cNvPr id="6" name="Dian numeron paikkamerkki 5"/>
          <p:cNvSpPr>
            <a:spLocks noGrp="1"/>
          </p:cNvSpPr>
          <p:nvPr>
            <p:ph type="sldNum" sz="quarter" idx="12"/>
          </p:nvPr>
        </p:nvSpPr>
        <p:spPr/>
        <p:txBody>
          <a:bodyPr/>
          <a:lstStyle/>
          <a:p>
            <a:fld id="{C0E1046B-88AE-4AC0-B307-D885F9064BF9}" type="slidenum">
              <a:rPr lang="fi-FI" smtClean="0"/>
              <a:t>‹#›</a:t>
            </a:fld>
            <a:endParaRPr lang="fi-FI"/>
          </a:p>
        </p:txBody>
      </p:sp>
    </p:spTree>
    <p:extLst>
      <p:ext uri="{BB962C8B-B14F-4D97-AF65-F5344CB8AC3E}">
        <p14:creationId xmlns:p14="http://schemas.microsoft.com/office/powerpoint/2010/main" val="74068714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dirty="0"/>
          </a:p>
        </p:txBody>
      </p:sp>
      <p:sp>
        <p:nvSpPr>
          <p:cNvPr id="3" name="Sisällön paikkamerkki 2"/>
          <p:cNvSpPr>
            <a:spLocks noGrp="1"/>
          </p:cNvSpPr>
          <p:nvPr>
            <p:ph sz="half" idx="1"/>
          </p:nvPr>
        </p:nvSpPr>
        <p:spPr>
          <a:xfrm>
            <a:off x="838200" y="1620000"/>
            <a:ext cx="5181600" cy="44640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Sisällön paikkamerkki 3"/>
          <p:cNvSpPr>
            <a:spLocks noGrp="1"/>
          </p:cNvSpPr>
          <p:nvPr>
            <p:ph sz="half" idx="2"/>
          </p:nvPr>
        </p:nvSpPr>
        <p:spPr>
          <a:xfrm>
            <a:off x="6172200" y="1620000"/>
            <a:ext cx="5181600" cy="44640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5" name="Päivämäärän paikkamerkki 4"/>
          <p:cNvSpPr>
            <a:spLocks noGrp="1"/>
          </p:cNvSpPr>
          <p:nvPr>
            <p:ph type="dt" sz="half" idx="10"/>
          </p:nvPr>
        </p:nvSpPr>
        <p:spPr/>
        <p:txBody>
          <a:bodyPr/>
          <a:lstStyle/>
          <a:p>
            <a:fld id="{16ADDCB9-AB2D-45C7-8E61-7144AAD525E2}" type="datetime1">
              <a:rPr lang="fi-FI" smtClean="0"/>
              <a:t>22.6.2016</a:t>
            </a:fld>
            <a:endParaRPr lang="fi-FI"/>
          </a:p>
        </p:txBody>
      </p:sp>
      <p:sp>
        <p:nvSpPr>
          <p:cNvPr id="6" name="Alatunnisteen paikkamerkki 5"/>
          <p:cNvSpPr>
            <a:spLocks noGrp="1"/>
          </p:cNvSpPr>
          <p:nvPr>
            <p:ph type="ftr" sz="quarter" idx="11"/>
          </p:nvPr>
        </p:nvSpPr>
        <p:spPr/>
        <p:txBody>
          <a:bodyPr/>
          <a:lstStyle/>
          <a:p>
            <a:r>
              <a:rPr lang="fi-FI" smtClean="0"/>
              <a:t>[Esittäjän nimi]</a:t>
            </a:r>
            <a:endParaRPr lang="fi-FI"/>
          </a:p>
        </p:txBody>
      </p:sp>
      <p:sp>
        <p:nvSpPr>
          <p:cNvPr id="7" name="Dian numeron paikkamerkki 6"/>
          <p:cNvSpPr>
            <a:spLocks noGrp="1"/>
          </p:cNvSpPr>
          <p:nvPr>
            <p:ph type="sldNum" sz="quarter" idx="12"/>
          </p:nvPr>
        </p:nvSpPr>
        <p:spPr/>
        <p:txBody>
          <a:bodyPr/>
          <a:lstStyle/>
          <a:p>
            <a:fld id="{C0E1046B-88AE-4AC0-B307-D885F9064BF9}" type="slidenum">
              <a:rPr lang="fi-FI" smtClean="0"/>
              <a:t>‹#›</a:t>
            </a:fld>
            <a:endParaRPr lang="fi-FI"/>
          </a:p>
        </p:txBody>
      </p:sp>
    </p:spTree>
    <p:extLst>
      <p:ext uri="{BB962C8B-B14F-4D97-AF65-F5344CB8AC3E}">
        <p14:creationId xmlns:p14="http://schemas.microsoft.com/office/powerpoint/2010/main" val="144300380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Väli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5" name="Rectangle 3"/>
          <p:cNvSpPr/>
          <p:nvPr/>
        </p:nvSpPr>
        <p:spPr bwMode="hidden">
          <a:xfrm>
            <a:off x="187200" y="1306800"/>
            <a:ext cx="9280800" cy="19944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orakulmio 8"/>
          <p:cNvSpPr/>
          <p:nvPr/>
        </p:nvSpPr>
        <p:spPr bwMode="hidden">
          <a:xfrm>
            <a:off x="9696275" y="5022898"/>
            <a:ext cx="2495725" cy="1441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a:xfrm>
            <a:off x="324000" y="1342800"/>
            <a:ext cx="9007200" cy="1191600"/>
          </a:xfrm>
        </p:spPr>
        <p:txBody>
          <a:bodyPr anchor="ctr">
            <a:normAutofit/>
          </a:bodyPr>
          <a:lstStyle>
            <a:lvl1pPr algn="l">
              <a:defRPr sz="4400"/>
            </a:lvl1pPr>
          </a:lstStyle>
          <a:p>
            <a:r>
              <a:rPr lang="fi-FI" smtClean="0"/>
              <a:t>Muokkaa perustyyl. napsautt.</a:t>
            </a:r>
            <a:endParaRPr lang="fi-FI" dirty="0"/>
          </a:p>
        </p:txBody>
      </p:sp>
      <p:sp>
        <p:nvSpPr>
          <p:cNvPr id="3" name="Alaotsikko 2"/>
          <p:cNvSpPr>
            <a:spLocks noGrp="1"/>
          </p:cNvSpPr>
          <p:nvPr>
            <p:ph type="subTitle" idx="1"/>
          </p:nvPr>
        </p:nvSpPr>
        <p:spPr>
          <a:xfrm>
            <a:off x="324000" y="2613600"/>
            <a:ext cx="9007200" cy="576000"/>
          </a:xfrm>
        </p:spPr>
        <p:txBody>
          <a:bodyPr anchor="ct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smtClean="0"/>
              <a:t>Muokkaa alaotsikon perustyyliä napsautt.</a:t>
            </a:r>
            <a:endParaRPr lang="fi-FI" dirty="0"/>
          </a:p>
        </p:txBody>
      </p:sp>
      <p:sp>
        <p:nvSpPr>
          <p:cNvPr id="42" name="Rectangle 14"/>
          <p:cNvSpPr/>
          <p:nvPr/>
        </p:nvSpPr>
        <p:spPr>
          <a:xfrm>
            <a:off x="0" y="1306286"/>
            <a:ext cx="186612" cy="1992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43" name="Kuva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0606" y="5052992"/>
            <a:ext cx="1929896" cy="1404000"/>
          </a:xfrm>
          <a:prstGeom prst="rect">
            <a:avLst/>
          </a:prstGeom>
        </p:spPr>
      </p:pic>
    </p:spTree>
    <p:extLst>
      <p:ext uri="{BB962C8B-B14F-4D97-AF65-F5344CB8AC3E}">
        <p14:creationId xmlns:p14="http://schemas.microsoft.com/office/powerpoint/2010/main" val="2384616483"/>
      </p:ext>
    </p:extLst>
  </p:cSld>
  <p:clrMapOvr>
    <a:masterClrMapping/>
  </p:clrMapOvr>
  <p:timing>
    <p:tnLst>
      <p:par>
        <p:cTn id="1" dur="indefinite" restart="never" nodeType="tmRoot"/>
      </p:par>
    </p:tnLst>
  </p:timing>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Väliotsikkodi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5" name="Rectangle 3"/>
          <p:cNvSpPr/>
          <p:nvPr/>
        </p:nvSpPr>
        <p:spPr bwMode="hidden">
          <a:xfrm>
            <a:off x="187200" y="1306800"/>
            <a:ext cx="9280800" cy="19944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orakulmio 8"/>
          <p:cNvSpPr/>
          <p:nvPr/>
        </p:nvSpPr>
        <p:spPr bwMode="hidden">
          <a:xfrm>
            <a:off x="9696275" y="5022898"/>
            <a:ext cx="2495725" cy="1441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a:xfrm>
            <a:off x="324000" y="1342800"/>
            <a:ext cx="9007200" cy="1191600"/>
          </a:xfrm>
        </p:spPr>
        <p:txBody>
          <a:bodyPr anchor="ctr">
            <a:normAutofit/>
          </a:bodyPr>
          <a:lstStyle>
            <a:lvl1pPr algn="l">
              <a:defRPr sz="4400"/>
            </a:lvl1pPr>
          </a:lstStyle>
          <a:p>
            <a:r>
              <a:rPr lang="fi-FI" smtClean="0"/>
              <a:t>Muokkaa perustyyl. napsautt.</a:t>
            </a:r>
            <a:endParaRPr lang="fi-FI" dirty="0"/>
          </a:p>
        </p:txBody>
      </p:sp>
      <p:sp>
        <p:nvSpPr>
          <p:cNvPr id="3" name="Alaotsikko 2"/>
          <p:cNvSpPr>
            <a:spLocks noGrp="1"/>
          </p:cNvSpPr>
          <p:nvPr>
            <p:ph type="subTitle" idx="1"/>
          </p:nvPr>
        </p:nvSpPr>
        <p:spPr>
          <a:xfrm>
            <a:off x="324000" y="2613600"/>
            <a:ext cx="9007200" cy="576000"/>
          </a:xfrm>
        </p:spPr>
        <p:txBody>
          <a:bodyPr anchor="ct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smtClean="0"/>
              <a:t>Muokkaa alaotsikon perustyyliä napsautt.</a:t>
            </a:r>
            <a:endParaRPr lang="fi-FI" dirty="0"/>
          </a:p>
        </p:txBody>
      </p:sp>
      <p:sp>
        <p:nvSpPr>
          <p:cNvPr id="42" name="Rectangle 14"/>
          <p:cNvSpPr/>
          <p:nvPr/>
        </p:nvSpPr>
        <p:spPr>
          <a:xfrm>
            <a:off x="0" y="1306286"/>
            <a:ext cx="186612" cy="1992987"/>
          </a:xfrm>
          <a:prstGeom prst="rect">
            <a:avLst/>
          </a:prstGeom>
          <a:solidFill>
            <a:srgbClr val="0186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43" name="Kuva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0606" y="5052992"/>
            <a:ext cx="1929896" cy="1404000"/>
          </a:xfrm>
          <a:prstGeom prst="rect">
            <a:avLst/>
          </a:prstGeom>
        </p:spPr>
      </p:pic>
    </p:spTree>
    <p:extLst>
      <p:ext uri="{BB962C8B-B14F-4D97-AF65-F5344CB8AC3E}">
        <p14:creationId xmlns:p14="http://schemas.microsoft.com/office/powerpoint/2010/main" val="832327510"/>
      </p:ext>
    </p:extLst>
  </p:cSld>
  <p:clrMapOvr>
    <a:masterClrMapping/>
  </p:clrMapOvr>
  <p:timing>
    <p:tnLst>
      <p:par>
        <p:cTn id="1" dur="indefinite" restart="never" nodeType="tmRoot"/>
      </p:par>
    </p:tnLst>
  </p:timing>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Väliotsikkodi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5" name="Rectangle 3"/>
          <p:cNvSpPr/>
          <p:nvPr/>
        </p:nvSpPr>
        <p:spPr bwMode="hidden">
          <a:xfrm>
            <a:off x="187200" y="1306800"/>
            <a:ext cx="9280800" cy="19944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orakulmio 8"/>
          <p:cNvSpPr/>
          <p:nvPr/>
        </p:nvSpPr>
        <p:spPr bwMode="hidden">
          <a:xfrm>
            <a:off x="9696275" y="5022898"/>
            <a:ext cx="2495725" cy="1441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a:xfrm>
            <a:off x="324000" y="1342800"/>
            <a:ext cx="9007200" cy="1191600"/>
          </a:xfrm>
        </p:spPr>
        <p:txBody>
          <a:bodyPr anchor="ctr">
            <a:normAutofit/>
          </a:bodyPr>
          <a:lstStyle>
            <a:lvl1pPr algn="l">
              <a:defRPr sz="4400"/>
            </a:lvl1pPr>
          </a:lstStyle>
          <a:p>
            <a:r>
              <a:rPr lang="fi-FI" smtClean="0"/>
              <a:t>Muokkaa perustyyl. napsautt.</a:t>
            </a:r>
            <a:endParaRPr lang="fi-FI" dirty="0"/>
          </a:p>
        </p:txBody>
      </p:sp>
      <p:sp>
        <p:nvSpPr>
          <p:cNvPr id="3" name="Alaotsikko 2"/>
          <p:cNvSpPr>
            <a:spLocks noGrp="1"/>
          </p:cNvSpPr>
          <p:nvPr>
            <p:ph type="subTitle" idx="1"/>
          </p:nvPr>
        </p:nvSpPr>
        <p:spPr>
          <a:xfrm>
            <a:off x="324000" y="2613600"/>
            <a:ext cx="9007200" cy="576000"/>
          </a:xfrm>
        </p:spPr>
        <p:txBody>
          <a:bodyPr anchor="ct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smtClean="0"/>
              <a:t>Muokkaa alaotsikon perustyyliä napsautt.</a:t>
            </a:r>
            <a:endParaRPr lang="fi-FI" dirty="0"/>
          </a:p>
        </p:txBody>
      </p:sp>
      <p:sp>
        <p:nvSpPr>
          <p:cNvPr id="42" name="Rectangle 14"/>
          <p:cNvSpPr/>
          <p:nvPr/>
        </p:nvSpPr>
        <p:spPr>
          <a:xfrm>
            <a:off x="0" y="1306286"/>
            <a:ext cx="186612" cy="1992987"/>
          </a:xfrm>
          <a:prstGeom prst="rect">
            <a:avLst/>
          </a:prstGeom>
          <a:solidFill>
            <a:srgbClr val="B52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43" name="Kuva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0606" y="5052992"/>
            <a:ext cx="1929896" cy="1404000"/>
          </a:xfrm>
          <a:prstGeom prst="rect">
            <a:avLst/>
          </a:prstGeom>
        </p:spPr>
      </p:pic>
    </p:spTree>
    <p:extLst>
      <p:ext uri="{BB962C8B-B14F-4D97-AF65-F5344CB8AC3E}">
        <p14:creationId xmlns:p14="http://schemas.microsoft.com/office/powerpoint/2010/main" val="4086970090"/>
      </p:ext>
    </p:extLst>
  </p:cSld>
  <p:clrMapOvr>
    <a:masterClrMapping/>
  </p:clrMapOvr>
  <p:timing>
    <p:tnLst>
      <p:par>
        <p:cTn id="1" dur="indefinite" restart="never" nodeType="tmRoot"/>
      </p:par>
    </p:tnLst>
  </p:timing>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Otsikollinen sisältö">
    <p:spTree>
      <p:nvGrpSpPr>
        <p:cNvPr id="1" name=""/>
        <p:cNvGrpSpPr/>
        <p:nvPr/>
      </p:nvGrpSpPr>
      <p:grpSpPr>
        <a:xfrm>
          <a:off x="0" y="0"/>
          <a:ext cx="0" cy="0"/>
          <a:chOff x="0" y="0"/>
          <a:chExt cx="0" cy="0"/>
        </a:xfrm>
      </p:grpSpPr>
      <p:pic>
        <p:nvPicPr>
          <p:cNvPr id="10" name="Kuva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430323"/>
            <a:ext cx="12204000" cy="458011"/>
          </a:xfrm>
          <a:prstGeom prst="rect">
            <a:avLst/>
          </a:prstGeom>
        </p:spPr>
      </p:pic>
      <p:sp>
        <p:nvSpPr>
          <p:cNvPr id="3" name="Sisällön paikkamerkki 2"/>
          <p:cNvSpPr>
            <a:spLocks noGrp="1"/>
          </p:cNvSpPr>
          <p:nvPr>
            <p:ph idx="1"/>
          </p:nvPr>
        </p:nvSpPr>
        <p:spPr>
          <a:xfrm>
            <a:off x="0" y="-1"/>
            <a:ext cx="8737200" cy="6397200"/>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2" name="Otsikko 1"/>
          <p:cNvSpPr>
            <a:spLocks noGrp="1"/>
          </p:cNvSpPr>
          <p:nvPr>
            <p:ph type="title"/>
          </p:nvPr>
        </p:nvSpPr>
        <p:spPr>
          <a:xfrm>
            <a:off x="8902800" y="324000"/>
            <a:ext cx="3096000" cy="936000"/>
          </a:xfrm>
        </p:spPr>
        <p:txBody>
          <a:bodyPr anchor="ctr"/>
          <a:lstStyle>
            <a:lvl1pPr>
              <a:defRPr sz="2400"/>
            </a:lvl1pPr>
          </a:lstStyle>
          <a:p>
            <a:r>
              <a:rPr lang="fi-FI" smtClean="0"/>
              <a:t>Muokkaa perustyyl. napsautt.</a:t>
            </a:r>
            <a:endParaRPr lang="fi-FI" dirty="0"/>
          </a:p>
        </p:txBody>
      </p:sp>
      <p:sp>
        <p:nvSpPr>
          <p:cNvPr id="5" name="Päivämäärän paikkamerkki 4"/>
          <p:cNvSpPr>
            <a:spLocks noGrp="1"/>
          </p:cNvSpPr>
          <p:nvPr>
            <p:ph type="dt" sz="half" idx="10"/>
          </p:nvPr>
        </p:nvSpPr>
        <p:spPr/>
        <p:txBody>
          <a:bodyPr/>
          <a:lstStyle/>
          <a:p>
            <a:fld id="{1C15D471-737D-4D44-A77A-B8B0037F3EFC}" type="datetime1">
              <a:rPr lang="fi-FI" smtClean="0"/>
              <a:t>22.6.2016</a:t>
            </a:fld>
            <a:endParaRPr lang="fi-FI"/>
          </a:p>
        </p:txBody>
      </p:sp>
      <p:sp>
        <p:nvSpPr>
          <p:cNvPr id="6" name="Alatunnisteen paikkamerkki 5"/>
          <p:cNvSpPr>
            <a:spLocks noGrp="1"/>
          </p:cNvSpPr>
          <p:nvPr>
            <p:ph type="ftr" sz="quarter" idx="11"/>
          </p:nvPr>
        </p:nvSpPr>
        <p:spPr/>
        <p:txBody>
          <a:bodyPr/>
          <a:lstStyle/>
          <a:p>
            <a:r>
              <a:rPr lang="fi-FI" smtClean="0"/>
              <a:t>[Esittäjän nimi]</a:t>
            </a:r>
            <a:endParaRPr lang="fi-FI"/>
          </a:p>
        </p:txBody>
      </p:sp>
      <p:sp>
        <p:nvSpPr>
          <p:cNvPr id="7" name="Dian numeron paikkamerkki 6"/>
          <p:cNvSpPr>
            <a:spLocks noGrp="1"/>
          </p:cNvSpPr>
          <p:nvPr>
            <p:ph type="sldNum" sz="quarter" idx="12"/>
          </p:nvPr>
        </p:nvSpPr>
        <p:spPr/>
        <p:txBody>
          <a:bodyPr/>
          <a:lstStyle/>
          <a:p>
            <a:fld id="{C0E1046B-88AE-4AC0-B307-D885F9064BF9}" type="slidenum">
              <a:rPr lang="fi-FI" smtClean="0"/>
              <a:t>‹#›</a:t>
            </a:fld>
            <a:endParaRPr lang="fi-FI"/>
          </a:p>
        </p:txBody>
      </p:sp>
      <p:sp>
        <p:nvSpPr>
          <p:cNvPr id="9" name="Tekstin paikkamerkki 8"/>
          <p:cNvSpPr>
            <a:spLocks noGrp="1"/>
          </p:cNvSpPr>
          <p:nvPr>
            <p:ph type="body" sz="quarter" idx="13"/>
          </p:nvPr>
        </p:nvSpPr>
        <p:spPr>
          <a:xfrm>
            <a:off x="8902800" y="1407600"/>
            <a:ext cx="3096000" cy="4989600"/>
          </a:xfrm>
        </p:spPr>
        <p:txBody>
          <a:bodyPr/>
          <a:lstStyle>
            <a:lvl1pPr>
              <a:defRPr sz="1800"/>
            </a:lvl1pPr>
            <a:lvl2pPr>
              <a:defRPr sz="1600"/>
            </a:lvl2pPr>
            <a:lvl3pPr>
              <a:defRPr sz="1400"/>
            </a:lvl3pPr>
            <a:lvl4pPr>
              <a:defRPr sz="1400"/>
            </a:lvl4pPr>
            <a:lvl5pPr>
              <a:defRPr sz="1400"/>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12" name="TextBox 3"/>
          <p:cNvSpPr txBox="1"/>
          <p:nvPr/>
        </p:nvSpPr>
        <p:spPr>
          <a:xfrm>
            <a:off x="8647721" y="6441252"/>
            <a:ext cx="2807677" cy="450000"/>
          </a:xfrm>
          <a:prstGeom prst="rect">
            <a:avLst/>
          </a:prstGeom>
          <a:noFill/>
        </p:spPr>
        <p:txBody>
          <a:bodyPr wrap="square" rtlCol="0" anchor="ctr">
            <a:spAutoFit/>
          </a:bodyPr>
          <a:lstStyle/>
          <a:p>
            <a:pPr algn="r"/>
            <a:r>
              <a:rPr lang="fi-FI" sz="1800" b="1" noProof="0" dirty="0" smtClean="0">
                <a:solidFill>
                  <a:schemeClr val="bg1"/>
                </a:solidFill>
                <a:effectLst>
                  <a:outerShdw blurRad="38100" dist="38100" dir="2700000" algn="tl">
                    <a:srgbClr val="000000">
                      <a:alpha val="43137"/>
                    </a:srgbClr>
                  </a:outerShdw>
                </a:effectLst>
                <a:latin typeface="+mj-lt"/>
                <a:ea typeface="Corbel" charset="0"/>
                <a:cs typeface="Corbel" charset="0"/>
              </a:rPr>
              <a:t>finanssiala.fi</a:t>
            </a:r>
          </a:p>
        </p:txBody>
      </p:sp>
    </p:spTree>
    <p:extLst>
      <p:ext uri="{BB962C8B-B14F-4D97-AF65-F5344CB8AC3E}">
        <p14:creationId xmlns:p14="http://schemas.microsoft.com/office/powerpoint/2010/main" val="202908246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dirty="0"/>
          </a:p>
        </p:txBody>
      </p:sp>
      <p:sp>
        <p:nvSpPr>
          <p:cNvPr id="3" name="Päivämäärän paikkamerkki 2"/>
          <p:cNvSpPr>
            <a:spLocks noGrp="1"/>
          </p:cNvSpPr>
          <p:nvPr>
            <p:ph type="dt" sz="half" idx="10"/>
          </p:nvPr>
        </p:nvSpPr>
        <p:spPr/>
        <p:txBody>
          <a:bodyPr/>
          <a:lstStyle/>
          <a:p>
            <a:fld id="{F553D073-2D02-4513-9CAB-2037F11E3F1D}" type="datetime1">
              <a:rPr lang="fi-FI" smtClean="0"/>
              <a:t>22.6.2016</a:t>
            </a:fld>
            <a:endParaRPr lang="fi-FI"/>
          </a:p>
        </p:txBody>
      </p:sp>
      <p:sp>
        <p:nvSpPr>
          <p:cNvPr id="4" name="Alatunnisteen paikkamerkki 3"/>
          <p:cNvSpPr>
            <a:spLocks noGrp="1"/>
          </p:cNvSpPr>
          <p:nvPr>
            <p:ph type="ftr" sz="quarter" idx="11"/>
          </p:nvPr>
        </p:nvSpPr>
        <p:spPr/>
        <p:txBody>
          <a:bodyPr/>
          <a:lstStyle/>
          <a:p>
            <a:r>
              <a:rPr lang="fi-FI" smtClean="0"/>
              <a:t>[Esittäjän nimi]</a:t>
            </a:r>
            <a:endParaRPr lang="fi-FI"/>
          </a:p>
        </p:txBody>
      </p:sp>
      <p:sp>
        <p:nvSpPr>
          <p:cNvPr id="5" name="Dian numeron paikkamerkki 4"/>
          <p:cNvSpPr>
            <a:spLocks noGrp="1"/>
          </p:cNvSpPr>
          <p:nvPr>
            <p:ph type="sldNum" sz="quarter" idx="12"/>
          </p:nvPr>
        </p:nvSpPr>
        <p:spPr/>
        <p:txBody>
          <a:bodyPr/>
          <a:lstStyle/>
          <a:p>
            <a:fld id="{C0E1046B-88AE-4AC0-B307-D885F9064BF9}" type="slidenum">
              <a:rPr lang="fi-FI" smtClean="0"/>
              <a:t>‹#›</a:t>
            </a:fld>
            <a:endParaRPr lang="fi-FI"/>
          </a:p>
        </p:txBody>
      </p:sp>
    </p:spTree>
    <p:extLst>
      <p:ext uri="{BB962C8B-B14F-4D97-AF65-F5344CB8AC3E}">
        <p14:creationId xmlns:p14="http://schemas.microsoft.com/office/powerpoint/2010/main" val="79929374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pic>
        <p:nvPicPr>
          <p:cNvPr id="5" name="Kuv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430323"/>
            <a:ext cx="12204000" cy="458011"/>
          </a:xfrm>
          <a:prstGeom prst="rect">
            <a:avLst/>
          </a:prstGeom>
        </p:spPr>
      </p:pic>
      <p:sp>
        <p:nvSpPr>
          <p:cNvPr id="2" name="Päivämäärän paikkamerkki 1"/>
          <p:cNvSpPr>
            <a:spLocks noGrp="1"/>
          </p:cNvSpPr>
          <p:nvPr>
            <p:ph type="dt" sz="half" idx="10"/>
          </p:nvPr>
        </p:nvSpPr>
        <p:spPr/>
        <p:txBody>
          <a:bodyPr/>
          <a:lstStyle/>
          <a:p>
            <a:fld id="{9838AB81-4144-4D15-9F3B-4A27DB84F13D}" type="datetime1">
              <a:rPr lang="fi-FI" smtClean="0"/>
              <a:t>22.6.2016</a:t>
            </a:fld>
            <a:endParaRPr lang="fi-FI"/>
          </a:p>
        </p:txBody>
      </p:sp>
      <p:sp>
        <p:nvSpPr>
          <p:cNvPr id="3" name="Alatunnisteen paikkamerkki 2"/>
          <p:cNvSpPr>
            <a:spLocks noGrp="1"/>
          </p:cNvSpPr>
          <p:nvPr>
            <p:ph type="ftr" sz="quarter" idx="11"/>
          </p:nvPr>
        </p:nvSpPr>
        <p:spPr/>
        <p:txBody>
          <a:bodyPr/>
          <a:lstStyle/>
          <a:p>
            <a:r>
              <a:rPr lang="fi-FI" smtClean="0"/>
              <a:t>[Esittäjän nimi]</a:t>
            </a:r>
            <a:endParaRPr lang="fi-FI"/>
          </a:p>
        </p:txBody>
      </p:sp>
      <p:sp>
        <p:nvSpPr>
          <p:cNvPr id="4" name="Dian numeron paikkamerkki 3"/>
          <p:cNvSpPr>
            <a:spLocks noGrp="1"/>
          </p:cNvSpPr>
          <p:nvPr>
            <p:ph type="sldNum" sz="quarter" idx="12"/>
          </p:nvPr>
        </p:nvSpPr>
        <p:spPr/>
        <p:txBody>
          <a:bodyPr/>
          <a:lstStyle/>
          <a:p>
            <a:fld id="{C0E1046B-88AE-4AC0-B307-D885F9064BF9}" type="slidenum">
              <a:rPr lang="fi-FI" smtClean="0"/>
              <a:t>‹#›</a:t>
            </a:fld>
            <a:endParaRPr lang="fi-FI"/>
          </a:p>
        </p:txBody>
      </p:sp>
      <p:sp>
        <p:nvSpPr>
          <p:cNvPr id="7" name="TextBox 3"/>
          <p:cNvSpPr txBox="1"/>
          <p:nvPr/>
        </p:nvSpPr>
        <p:spPr>
          <a:xfrm>
            <a:off x="8647721" y="6441252"/>
            <a:ext cx="2807677" cy="450000"/>
          </a:xfrm>
          <a:prstGeom prst="rect">
            <a:avLst/>
          </a:prstGeom>
          <a:noFill/>
        </p:spPr>
        <p:txBody>
          <a:bodyPr wrap="square" rtlCol="0" anchor="ctr">
            <a:spAutoFit/>
          </a:bodyPr>
          <a:lstStyle/>
          <a:p>
            <a:pPr algn="r"/>
            <a:r>
              <a:rPr lang="fi-FI" sz="1800" b="1" noProof="0" dirty="0" smtClean="0">
                <a:solidFill>
                  <a:schemeClr val="bg1"/>
                </a:solidFill>
                <a:effectLst>
                  <a:outerShdw blurRad="38100" dist="38100" dir="2700000" algn="tl">
                    <a:srgbClr val="000000">
                      <a:alpha val="43137"/>
                    </a:srgbClr>
                  </a:outerShdw>
                </a:effectLst>
                <a:latin typeface="+mj-lt"/>
                <a:ea typeface="Corbel" charset="0"/>
                <a:cs typeface="Corbel" charset="0"/>
              </a:rPr>
              <a:t>finanssiala.fi</a:t>
            </a:r>
          </a:p>
        </p:txBody>
      </p:sp>
    </p:spTree>
    <p:extLst>
      <p:ext uri="{BB962C8B-B14F-4D97-AF65-F5344CB8AC3E}">
        <p14:creationId xmlns:p14="http://schemas.microsoft.com/office/powerpoint/2010/main" val="302872689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Kuva 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0" y="6430323"/>
            <a:ext cx="12204000" cy="458011"/>
          </a:xfrm>
          <a:prstGeom prst="rect">
            <a:avLst/>
          </a:prstGeom>
        </p:spPr>
      </p:pic>
      <p:sp>
        <p:nvSpPr>
          <p:cNvPr id="2" name="Otsikon paikkamerkki 1"/>
          <p:cNvSpPr>
            <a:spLocks noGrp="1"/>
          </p:cNvSpPr>
          <p:nvPr>
            <p:ph type="title"/>
          </p:nvPr>
        </p:nvSpPr>
        <p:spPr>
          <a:xfrm>
            <a:off x="822133" y="169860"/>
            <a:ext cx="10548000" cy="1080000"/>
          </a:xfrm>
          <a:prstGeom prst="rect">
            <a:avLst/>
          </a:prstGeom>
        </p:spPr>
        <p:txBody>
          <a:bodyPr vert="horz" lIns="90000" tIns="45720" rIns="91440" bIns="45720" rtlCol="0" anchor="b">
            <a:normAutofit/>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3" name="Tekstin paikkamerkki 2"/>
          <p:cNvSpPr>
            <a:spLocks noGrp="1"/>
          </p:cNvSpPr>
          <p:nvPr>
            <p:ph type="body" idx="1"/>
          </p:nvPr>
        </p:nvSpPr>
        <p:spPr>
          <a:xfrm>
            <a:off x="838200" y="1620000"/>
            <a:ext cx="10512000" cy="4464000"/>
          </a:xfrm>
          <a:prstGeom prst="rect">
            <a:avLst/>
          </a:prstGeom>
        </p:spPr>
        <p:txBody>
          <a:bodyPr vert="horz" lIns="91440" tIns="45720" rIns="91440" bIns="45720" rtlCol="0">
            <a:normAutofit/>
          </a:bodyPr>
          <a:lstStyle/>
          <a:p>
            <a:pPr lvl="0"/>
            <a:r>
              <a:rPr lang="fi-FI" dirty="0" smtClean="0"/>
              <a:t>Muokkaa tekstin perustyylejä</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p>
          <a:p>
            <a:pPr lvl="5"/>
            <a:r>
              <a:rPr lang="fi-FI" dirty="0" smtClean="0"/>
              <a:t>kuusi</a:t>
            </a:r>
          </a:p>
          <a:p>
            <a:pPr lvl="6"/>
            <a:r>
              <a:rPr lang="fi-FI" dirty="0" smtClean="0"/>
              <a:t>7</a:t>
            </a:r>
          </a:p>
          <a:p>
            <a:pPr lvl="7"/>
            <a:r>
              <a:rPr lang="fi-FI" dirty="0" smtClean="0"/>
              <a:t>8</a:t>
            </a:r>
          </a:p>
          <a:p>
            <a:pPr lvl="8"/>
            <a:r>
              <a:rPr lang="fi-FI" dirty="0" smtClean="0"/>
              <a:t>9</a:t>
            </a:r>
            <a:endParaRPr lang="fi-FI" dirty="0"/>
          </a:p>
        </p:txBody>
      </p:sp>
      <p:sp>
        <p:nvSpPr>
          <p:cNvPr id="4" name="Päivämäärän paikkamerkki 3"/>
          <p:cNvSpPr>
            <a:spLocks noGrp="1"/>
          </p:cNvSpPr>
          <p:nvPr>
            <p:ph type="dt" sz="half" idx="2"/>
          </p:nvPr>
        </p:nvSpPr>
        <p:spPr>
          <a:xfrm>
            <a:off x="1636488" y="6435317"/>
            <a:ext cx="1469571" cy="432000"/>
          </a:xfrm>
          <a:prstGeom prst="rect">
            <a:avLst/>
          </a:prstGeom>
        </p:spPr>
        <p:txBody>
          <a:bodyPr vert="horz" lIns="91440" tIns="45720" rIns="91440" bIns="45720" rtlCol="0" anchor="ctr"/>
          <a:lstStyle>
            <a:lvl1pPr algn="l">
              <a:defRPr sz="1200">
                <a:solidFill>
                  <a:schemeClr val="tx1">
                    <a:lumMod val="85000"/>
                    <a:lumOff val="15000"/>
                  </a:schemeClr>
                </a:solidFill>
              </a:defRPr>
            </a:lvl1pPr>
          </a:lstStyle>
          <a:p>
            <a:fld id="{0248DCE7-5773-4806-8DFD-E27366BF8E6B}" type="datetime1">
              <a:rPr lang="fi-FI" smtClean="0"/>
              <a:t>22.6.2016</a:t>
            </a:fld>
            <a:endParaRPr lang="fi-FI"/>
          </a:p>
        </p:txBody>
      </p:sp>
      <p:sp>
        <p:nvSpPr>
          <p:cNvPr id="5" name="Alatunnisteen paikkamerkki 4"/>
          <p:cNvSpPr>
            <a:spLocks noGrp="1"/>
          </p:cNvSpPr>
          <p:nvPr>
            <p:ph type="ftr" sz="quarter" idx="3"/>
          </p:nvPr>
        </p:nvSpPr>
        <p:spPr>
          <a:xfrm>
            <a:off x="3138716" y="6435317"/>
            <a:ext cx="4114800" cy="432000"/>
          </a:xfrm>
          <a:prstGeom prst="rect">
            <a:avLst/>
          </a:prstGeom>
        </p:spPr>
        <p:txBody>
          <a:bodyPr vert="horz" lIns="91440" tIns="45720" rIns="91440" bIns="45720" rtlCol="0" anchor="ctr"/>
          <a:lstStyle>
            <a:lvl1pPr algn="l">
              <a:defRPr sz="1200">
                <a:solidFill>
                  <a:schemeClr val="tx1">
                    <a:lumMod val="85000"/>
                    <a:lumOff val="15000"/>
                  </a:schemeClr>
                </a:solidFill>
              </a:defRPr>
            </a:lvl1pPr>
          </a:lstStyle>
          <a:p>
            <a:r>
              <a:rPr lang="fi-FI" smtClean="0"/>
              <a:t>[Esittäjän nimi]</a:t>
            </a:r>
            <a:endParaRPr lang="fi-FI"/>
          </a:p>
        </p:txBody>
      </p:sp>
      <p:sp>
        <p:nvSpPr>
          <p:cNvPr id="6" name="Dian numeron paikkamerkki 5"/>
          <p:cNvSpPr>
            <a:spLocks noGrp="1"/>
          </p:cNvSpPr>
          <p:nvPr>
            <p:ph type="sldNum" sz="quarter" idx="4"/>
          </p:nvPr>
        </p:nvSpPr>
        <p:spPr>
          <a:xfrm>
            <a:off x="830940" y="6435317"/>
            <a:ext cx="780143" cy="432000"/>
          </a:xfrm>
          <a:prstGeom prst="rect">
            <a:avLst/>
          </a:prstGeom>
        </p:spPr>
        <p:txBody>
          <a:bodyPr vert="horz" lIns="91440" tIns="45720" rIns="91440" bIns="45720" rtlCol="0" anchor="ctr"/>
          <a:lstStyle>
            <a:lvl1pPr algn="l">
              <a:defRPr sz="1200">
                <a:solidFill>
                  <a:schemeClr val="tx1">
                    <a:lumMod val="85000"/>
                    <a:lumOff val="15000"/>
                  </a:schemeClr>
                </a:solidFill>
              </a:defRPr>
            </a:lvl1pPr>
          </a:lstStyle>
          <a:p>
            <a:fld id="{C0E1046B-88AE-4AC0-B307-D885F9064BF9}" type="slidenum">
              <a:rPr lang="fi-FI" smtClean="0"/>
              <a:t>‹#›</a:t>
            </a:fld>
            <a:endParaRPr lang="fi-FI"/>
          </a:p>
        </p:txBody>
      </p:sp>
      <p:sp>
        <p:nvSpPr>
          <p:cNvPr id="7" name="Suorakulmio 10"/>
          <p:cNvSpPr/>
          <p:nvPr/>
        </p:nvSpPr>
        <p:spPr>
          <a:xfrm>
            <a:off x="945635" y="1257060"/>
            <a:ext cx="270000" cy="36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fi-FI">
              <a:solidFill>
                <a:schemeClr val="accent1"/>
              </a:solidFill>
            </a:endParaRPr>
          </a:p>
        </p:txBody>
      </p:sp>
      <p:sp>
        <p:nvSpPr>
          <p:cNvPr id="8" name="TextBox 3"/>
          <p:cNvSpPr txBox="1"/>
          <p:nvPr/>
        </p:nvSpPr>
        <p:spPr>
          <a:xfrm>
            <a:off x="8647721" y="6441252"/>
            <a:ext cx="2807677" cy="450000"/>
          </a:xfrm>
          <a:prstGeom prst="rect">
            <a:avLst/>
          </a:prstGeom>
          <a:noFill/>
        </p:spPr>
        <p:txBody>
          <a:bodyPr wrap="square" rtlCol="0" anchor="ctr">
            <a:spAutoFit/>
          </a:bodyPr>
          <a:lstStyle/>
          <a:p>
            <a:pPr algn="r"/>
            <a:r>
              <a:rPr lang="fi-FI" sz="1800" b="1" noProof="0" dirty="0" smtClean="0">
                <a:solidFill>
                  <a:schemeClr val="bg1"/>
                </a:solidFill>
                <a:effectLst>
                  <a:outerShdw blurRad="38100" dist="38100" dir="2700000" algn="tl">
                    <a:srgbClr val="000000">
                      <a:alpha val="43137"/>
                    </a:srgbClr>
                  </a:outerShdw>
                </a:effectLst>
                <a:latin typeface="+mj-lt"/>
                <a:ea typeface="Corbel" charset="0"/>
                <a:cs typeface="Corbel" charset="0"/>
              </a:rPr>
              <a:t>finanssiala.fi</a:t>
            </a:r>
          </a:p>
        </p:txBody>
      </p:sp>
    </p:spTree>
    <p:extLst>
      <p:ext uri="{BB962C8B-B14F-4D97-AF65-F5344CB8AC3E}">
        <p14:creationId xmlns:p14="http://schemas.microsoft.com/office/powerpoint/2010/main" val="2649050280"/>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1"/>
          <p:cNvSpPr txBox="1">
            <a:spLocks/>
          </p:cNvSpPr>
          <p:nvPr/>
        </p:nvSpPr>
        <p:spPr>
          <a:xfrm>
            <a:off x="615600" y="1609400"/>
            <a:ext cx="10836000" cy="2088000"/>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endParaRPr lang="en-GB" sz="5400" dirty="0" smtClean="0"/>
          </a:p>
          <a:p>
            <a:pPr algn="ctr"/>
            <a:r>
              <a:rPr lang="en-GB" sz="5400" dirty="0" smtClean="0"/>
              <a:t>Words to Actions</a:t>
            </a:r>
            <a:endParaRPr lang="en-GB" sz="5400" dirty="0"/>
          </a:p>
        </p:txBody>
      </p:sp>
      <p:sp>
        <p:nvSpPr>
          <p:cNvPr id="9" name="Alaotsikko 2"/>
          <p:cNvSpPr txBox="1">
            <a:spLocks/>
          </p:cNvSpPr>
          <p:nvPr/>
        </p:nvSpPr>
        <p:spPr>
          <a:xfrm>
            <a:off x="615600" y="3862800"/>
            <a:ext cx="10836000" cy="828000"/>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dirty="0" smtClean="0"/>
          </a:p>
          <a:p>
            <a:pPr marL="0" indent="0" algn="ctr">
              <a:buNone/>
            </a:pPr>
            <a:r>
              <a:rPr lang="en-GB" dirty="0" smtClean="0"/>
              <a:t>Best practices of Finnish financial sector companies</a:t>
            </a:r>
            <a:endParaRPr lang="en-GB" dirty="0"/>
          </a:p>
        </p:txBody>
      </p:sp>
      <p:sp>
        <p:nvSpPr>
          <p:cNvPr id="10" name="Suorakulmio 9"/>
          <p:cNvSpPr/>
          <p:nvPr/>
        </p:nvSpPr>
        <p:spPr>
          <a:xfrm>
            <a:off x="257175" y="307181"/>
            <a:ext cx="11665743" cy="630078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latin typeface="+mj-lt"/>
            </a:endParaRPr>
          </a:p>
        </p:txBody>
      </p:sp>
    </p:spTree>
    <p:extLst>
      <p:ext uri="{BB962C8B-B14F-4D97-AF65-F5344CB8AC3E}">
        <p14:creationId xmlns:p14="http://schemas.microsoft.com/office/powerpoint/2010/main" val="972745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6905" b="6905"/>
          <a:stretch>
            <a:fillRect/>
          </a:stretch>
        </p:blipFill>
        <p:spPr/>
      </p:pic>
      <p:sp>
        <p:nvSpPr>
          <p:cNvPr id="5" name="Otsikko 1"/>
          <p:cNvSpPr txBox="1">
            <a:spLocks/>
          </p:cNvSpPr>
          <p:nvPr/>
        </p:nvSpPr>
        <p:spPr>
          <a:xfrm>
            <a:off x="7329899" y="294433"/>
            <a:ext cx="4533304" cy="2708074"/>
          </a:xfrm>
          <a:prstGeom prst="rect">
            <a:avLst/>
          </a:prstGeom>
          <a:solidFill>
            <a:srgbClr val="F2F2F2">
              <a:alpha val="50196"/>
            </a:srgbClr>
          </a:solidFill>
        </p:spPr>
        <p:txBody>
          <a:bodyPr anchor="ctr">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177800"/>
            <a:r>
              <a:rPr lang="en-GB" sz="2800" noProof="1" smtClean="0"/>
              <a:t>”At LocalTapiola, telework increases freedom, flexibility and trust. Happy employees work with enthusiasm and efficiency.”</a:t>
            </a:r>
            <a:endParaRPr lang="en-GB" sz="2800" noProof="1"/>
          </a:p>
        </p:txBody>
      </p:sp>
      <p:sp>
        <p:nvSpPr>
          <p:cNvPr id="6" name="Otsikko 1"/>
          <p:cNvSpPr txBox="1">
            <a:spLocks/>
          </p:cNvSpPr>
          <p:nvPr/>
        </p:nvSpPr>
        <p:spPr>
          <a:xfrm>
            <a:off x="649698" y="6243017"/>
            <a:ext cx="3553812" cy="504056"/>
          </a:xfrm>
          <a:prstGeom prst="rect">
            <a:avLst/>
          </a:prstGeom>
          <a:solidFill>
            <a:srgbClr val="F2F2F2">
              <a:alpha val="50196"/>
            </a:srgbClr>
          </a:solidFill>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Palatino Linotype" pitchFamily="18" charset="0"/>
                <a:ea typeface="+mj-ea"/>
                <a:cs typeface="+mj-cs"/>
              </a:defRPr>
            </a:lvl1pPr>
          </a:lstStyle>
          <a:p>
            <a:pPr algn="l"/>
            <a:r>
              <a:rPr lang="en-GB" sz="2800" noProof="1" smtClean="0">
                <a:latin typeface="+mn-lt"/>
              </a:rPr>
              <a:t>LocalTapiola Group</a:t>
            </a:r>
            <a:endParaRPr lang="en-GB" sz="2800" noProof="1">
              <a:latin typeface="+mn-lt"/>
            </a:endParaRPr>
          </a:p>
        </p:txBody>
      </p:sp>
    </p:spTree>
    <p:extLst>
      <p:ext uri="{BB962C8B-B14F-4D97-AF65-F5344CB8AC3E}">
        <p14:creationId xmlns:p14="http://schemas.microsoft.com/office/powerpoint/2010/main" val="33717995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758" b="7758"/>
          <a:stretch>
            <a:fillRect/>
          </a:stretch>
        </p:blipFill>
        <p:spPr/>
      </p:pic>
      <p:sp>
        <p:nvSpPr>
          <p:cNvPr id="5" name="Otsikko 1"/>
          <p:cNvSpPr txBox="1">
            <a:spLocks/>
          </p:cNvSpPr>
          <p:nvPr/>
        </p:nvSpPr>
        <p:spPr>
          <a:xfrm>
            <a:off x="6847299" y="294433"/>
            <a:ext cx="5048368" cy="3021973"/>
          </a:xfrm>
          <a:prstGeom prst="rect">
            <a:avLst/>
          </a:prstGeom>
          <a:solidFill>
            <a:srgbClr val="F2F2F2">
              <a:alpha val="50196"/>
            </a:srgbClr>
          </a:solidFill>
        </p:spPr>
        <p:txBody>
          <a:bodyPr anchor="ctr">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177800"/>
            <a:r>
              <a:rPr lang="en-GB" sz="2800" dirty="0" smtClean="0"/>
              <a:t>”Our customers are very happy with the service they get on Saturdays. It is difficult to find the time to go the bank on a weekday, and they appreciate the face to face service we provide.”</a:t>
            </a:r>
            <a:endParaRPr lang="en-GB" sz="2800" dirty="0"/>
          </a:p>
        </p:txBody>
      </p:sp>
      <p:sp>
        <p:nvSpPr>
          <p:cNvPr id="6" name="Otsikko 1"/>
          <p:cNvSpPr txBox="1">
            <a:spLocks/>
          </p:cNvSpPr>
          <p:nvPr/>
        </p:nvSpPr>
        <p:spPr>
          <a:xfrm>
            <a:off x="649698" y="6243017"/>
            <a:ext cx="3312702" cy="504056"/>
          </a:xfrm>
          <a:prstGeom prst="rect">
            <a:avLst/>
          </a:prstGeom>
          <a:solidFill>
            <a:srgbClr val="F2F2F2">
              <a:alpha val="50196"/>
            </a:srgbClr>
          </a:solidFill>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Palatino Linotype" pitchFamily="18" charset="0"/>
                <a:ea typeface="+mj-ea"/>
                <a:cs typeface="+mj-cs"/>
              </a:defRPr>
            </a:lvl1pPr>
          </a:lstStyle>
          <a:p>
            <a:pPr algn="l"/>
            <a:r>
              <a:rPr lang="en-GB" sz="2800" dirty="0" smtClean="0">
                <a:latin typeface="+mn-lt"/>
              </a:rPr>
              <a:t>Nordea Bank</a:t>
            </a:r>
            <a:endParaRPr lang="en-GB" sz="2800" dirty="0">
              <a:latin typeface="+mn-lt"/>
            </a:endParaRPr>
          </a:p>
        </p:txBody>
      </p:sp>
    </p:spTree>
    <p:extLst>
      <p:ext uri="{BB962C8B-B14F-4D97-AF65-F5344CB8AC3E}">
        <p14:creationId xmlns:p14="http://schemas.microsoft.com/office/powerpoint/2010/main" val="31586644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771" b="7771"/>
          <a:stretch>
            <a:fillRect/>
          </a:stretch>
        </p:blipFill>
        <p:spPr/>
      </p:pic>
      <p:sp>
        <p:nvSpPr>
          <p:cNvPr id="5" name="Otsikko 1"/>
          <p:cNvSpPr txBox="1">
            <a:spLocks/>
          </p:cNvSpPr>
          <p:nvPr/>
        </p:nvSpPr>
        <p:spPr>
          <a:xfrm>
            <a:off x="7152098" y="294432"/>
            <a:ext cx="4533304" cy="2592701"/>
          </a:xfrm>
          <a:prstGeom prst="rect">
            <a:avLst/>
          </a:prstGeom>
          <a:solidFill>
            <a:srgbClr val="F2F2F2">
              <a:alpha val="50196"/>
            </a:srgbClr>
          </a:solidFill>
        </p:spPr>
        <p:txBody>
          <a:bodyPr anchor="ctr">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177800"/>
            <a:r>
              <a:rPr lang="en-GB" sz="2800" dirty="0" smtClean="0"/>
              <a:t>”The OP Group works in a new, more flexible way. The new operating model increases work wellbeing and, in extension, productivity.”</a:t>
            </a:r>
            <a:endParaRPr lang="en-GB" sz="2800" dirty="0"/>
          </a:p>
        </p:txBody>
      </p:sp>
      <p:sp>
        <p:nvSpPr>
          <p:cNvPr id="6" name="Otsikko 1"/>
          <p:cNvSpPr txBox="1">
            <a:spLocks/>
          </p:cNvSpPr>
          <p:nvPr/>
        </p:nvSpPr>
        <p:spPr>
          <a:xfrm>
            <a:off x="649698" y="6243017"/>
            <a:ext cx="3579402" cy="504056"/>
          </a:xfrm>
          <a:prstGeom prst="rect">
            <a:avLst/>
          </a:prstGeom>
          <a:solidFill>
            <a:srgbClr val="F2F2F2">
              <a:alpha val="50196"/>
            </a:srgbClr>
          </a:solidFill>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Palatino Linotype" pitchFamily="18" charset="0"/>
                <a:ea typeface="+mj-ea"/>
                <a:cs typeface="+mj-cs"/>
              </a:defRPr>
            </a:lvl1pPr>
          </a:lstStyle>
          <a:p>
            <a:pPr algn="l"/>
            <a:r>
              <a:rPr lang="en-GB" sz="2800" dirty="0" smtClean="0">
                <a:latin typeface="+mn-lt"/>
              </a:rPr>
              <a:t>OP </a:t>
            </a:r>
            <a:r>
              <a:rPr lang="en-GB" sz="2800" dirty="0" smtClean="0">
                <a:latin typeface="+mn-lt"/>
              </a:rPr>
              <a:t>Financial Group</a:t>
            </a:r>
            <a:endParaRPr lang="en-GB" sz="2800" dirty="0">
              <a:latin typeface="+mn-lt"/>
            </a:endParaRPr>
          </a:p>
        </p:txBody>
      </p:sp>
    </p:spTree>
    <p:extLst>
      <p:ext uri="{BB962C8B-B14F-4D97-AF65-F5344CB8AC3E}">
        <p14:creationId xmlns:p14="http://schemas.microsoft.com/office/powerpoint/2010/main" val="10164222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746" b="7746"/>
          <a:stretch>
            <a:fillRect/>
          </a:stretch>
        </p:blipFill>
        <p:spPr/>
      </p:pic>
      <p:sp>
        <p:nvSpPr>
          <p:cNvPr id="5" name="Otsikko 1"/>
          <p:cNvSpPr txBox="1">
            <a:spLocks/>
          </p:cNvSpPr>
          <p:nvPr/>
        </p:nvSpPr>
        <p:spPr>
          <a:xfrm>
            <a:off x="336432" y="294433"/>
            <a:ext cx="4533304" cy="1991567"/>
          </a:xfrm>
          <a:prstGeom prst="rect">
            <a:avLst/>
          </a:prstGeom>
          <a:solidFill>
            <a:srgbClr val="F2F2F2">
              <a:alpha val="50196"/>
            </a:srgbClr>
          </a:solidFill>
        </p:spPr>
        <p:txBody>
          <a:bodyPr anchor="ctr">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177800"/>
            <a:r>
              <a:rPr lang="en-GB" sz="2800" dirty="0" smtClean="0"/>
              <a:t>”Managerial work is actively leading people to their goals.”</a:t>
            </a:r>
            <a:endParaRPr lang="en-GB" sz="2800" dirty="0"/>
          </a:p>
        </p:txBody>
      </p:sp>
      <p:sp>
        <p:nvSpPr>
          <p:cNvPr id="6" name="Otsikko 1"/>
          <p:cNvSpPr txBox="1">
            <a:spLocks/>
          </p:cNvSpPr>
          <p:nvPr/>
        </p:nvSpPr>
        <p:spPr>
          <a:xfrm>
            <a:off x="649697" y="6243017"/>
            <a:ext cx="3799473" cy="504056"/>
          </a:xfrm>
          <a:prstGeom prst="rect">
            <a:avLst/>
          </a:prstGeom>
          <a:solidFill>
            <a:srgbClr val="F2F2F2">
              <a:alpha val="50196"/>
            </a:srgbClr>
          </a:solidFill>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Palatino Linotype" pitchFamily="18" charset="0"/>
                <a:ea typeface="+mj-ea"/>
                <a:cs typeface="+mj-cs"/>
              </a:defRPr>
            </a:lvl1pPr>
          </a:lstStyle>
          <a:p>
            <a:pPr algn="l"/>
            <a:r>
              <a:rPr lang="en-GB" sz="2800" noProof="1" smtClean="0">
                <a:latin typeface="+mn-lt"/>
              </a:rPr>
              <a:t>Suupohja POP Bank</a:t>
            </a:r>
            <a:endParaRPr lang="en-GB" sz="2800" noProof="1">
              <a:latin typeface="+mn-lt"/>
            </a:endParaRPr>
          </a:p>
        </p:txBody>
      </p:sp>
    </p:spTree>
    <p:extLst>
      <p:ext uri="{BB962C8B-B14F-4D97-AF65-F5344CB8AC3E}">
        <p14:creationId xmlns:p14="http://schemas.microsoft.com/office/powerpoint/2010/main" val="40665956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n paikkamerkki 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6781" b="6781"/>
          <a:stretch>
            <a:fillRect/>
          </a:stretch>
        </p:blipFill>
        <p:spPr/>
      </p:pic>
      <p:sp>
        <p:nvSpPr>
          <p:cNvPr id="5" name="Otsikko 1"/>
          <p:cNvSpPr txBox="1">
            <a:spLocks/>
          </p:cNvSpPr>
          <p:nvPr/>
        </p:nvSpPr>
        <p:spPr>
          <a:xfrm>
            <a:off x="6747932" y="292530"/>
            <a:ext cx="5190067" cy="4127069"/>
          </a:xfrm>
          <a:prstGeom prst="rect">
            <a:avLst/>
          </a:prstGeom>
          <a:solidFill>
            <a:srgbClr val="F2F2F2">
              <a:alpha val="50196"/>
            </a:srgbClr>
          </a:solidFill>
        </p:spPr>
        <p:txBody>
          <a:bodyPr anchor="ctr">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177800"/>
            <a:r>
              <a:rPr lang="en-GB" sz="2800" dirty="0" smtClean="0"/>
              <a:t>”The Savings Bank Group strengthens community spirit by using a facilitator in employee meetings. Inter-group information exchange has increased, the organisational culture grown stronger, and the best practices are now openly shared.”</a:t>
            </a:r>
            <a:endParaRPr lang="en-GB" sz="2800" dirty="0"/>
          </a:p>
        </p:txBody>
      </p:sp>
      <p:sp>
        <p:nvSpPr>
          <p:cNvPr id="6" name="Otsikko 1"/>
          <p:cNvSpPr txBox="1">
            <a:spLocks/>
          </p:cNvSpPr>
          <p:nvPr/>
        </p:nvSpPr>
        <p:spPr>
          <a:xfrm>
            <a:off x="649698" y="6243017"/>
            <a:ext cx="3744502" cy="504056"/>
          </a:xfrm>
          <a:prstGeom prst="rect">
            <a:avLst/>
          </a:prstGeom>
          <a:solidFill>
            <a:srgbClr val="F2F2F2">
              <a:alpha val="50196"/>
            </a:srgbClr>
          </a:solidFill>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Palatino Linotype" pitchFamily="18" charset="0"/>
                <a:ea typeface="+mj-ea"/>
                <a:cs typeface="+mj-cs"/>
              </a:defRPr>
            </a:lvl1pPr>
          </a:lstStyle>
          <a:p>
            <a:pPr algn="l"/>
            <a:r>
              <a:rPr lang="en-GB" sz="2800" dirty="0" smtClean="0">
                <a:latin typeface="+mn-lt"/>
              </a:rPr>
              <a:t>Savings Bank Group</a:t>
            </a:r>
            <a:endParaRPr lang="en-GB" sz="2800" dirty="0">
              <a:latin typeface="+mn-lt"/>
            </a:endParaRPr>
          </a:p>
        </p:txBody>
      </p:sp>
    </p:spTree>
    <p:extLst>
      <p:ext uri="{BB962C8B-B14F-4D97-AF65-F5344CB8AC3E}">
        <p14:creationId xmlns:p14="http://schemas.microsoft.com/office/powerpoint/2010/main" val="4230011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743" b="7743"/>
          <a:stretch>
            <a:fillRect/>
          </a:stretch>
        </p:blipFill>
        <p:spPr/>
      </p:pic>
      <p:sp>
        <p:nvSpPr>
          <p:cNvPr id="5" name="Otsikko 1"/>
          <p:cNvSpPr txBox="1">
            <a:spLocks/>
          </p:cNvSpPr>
          <p:nvPr/>
        </p:nvSpPr>
        <p:spPr>
          <a:xfrm>
            <a:off x="336432" y="294433"/>
            <a:ext cx="4533304" cy="3922725"/>
          </a:xfrm>
          <a:prstGeom prst="rect">
            <a:avLst/>
          </a:prstGeom>
          <a:solidFill>
            <a:srgbClr val="F2F2F2">
              <a:alpha val="50196"/>
            </a:srgbClr>
          </a:solidFill>
        </p:spPr>
        <p:txBody>
          <a:bodyPr anchor="ctr">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177800"/>
            <a:r>
              <a:rPr lang="en-GB" sz="2800" dirty="0" smtClean="0"/>
              <a:t>”</a:t>
            </a:r>
            <a:r>
              <a:rPr lang="en-GB" sz="2800" dirty="0"/>
              <a:t>In the </a:t>
            </a:r>
            <a:r>
              <a:rPr lang="en-GB" sz="2800" dirty="0" smtClean="0"/>
              <a:t>Lean </a:t>
            </a:r>
            <a:r>
              <a:rPr lang="en-GB" sz="2800" dirty="0"/>
              <a:t>model we now have </a:t>
            </a:r>
            <a:r>
              <a:rPr lang="en-GB" sz="2800" dirty="0" smtClean="0"/>
              <a:t>time and space </a:t>
            </a:r>
            <a:r>
              <a:rPr lang="en-GB" sz="2800" dirty="0"/>
              <a:t>to stop and bring the customer to focus. </a:t>
            </a:r>
            <a:r>
              <a:rPr lang="en-GB" sz="2800" dirty="0" smtClean="0"/>
              <a:t>We gained permanent structures from the development process, </a:t>
            </a:r>
            <a:r>
              <a:rPr lang="en-GB" sz="2800" dirty="0"/>
              <a:t>some of which cross department borders</a:t>
            </a:r>
            <a:r>
              <a:rPr lang="en-GB" sz="2800" dirty="0" smtClean="0"/>
              <a:t>.”</a:t>
            </a:r>
            <a:endParaRPr lang="fi-FI" sz="2800" dirty="0"/>
          </a:p>
        </p:txBody>
      </p:sp>
      <p:sp>
        <p:nvSpPr>
          <p:cNvPr id="6" name="Otsikko 1"/>
          <p:cNvSpPr txBox="1">
            <a:spLocks/>
          </p:cNvSpPr>
          <p:nvPr/>
        </p:nvSpPr>
        <p:spPr>
          <a:xfrm>
            <a:off x="649695" y="6243017"/>
            <a:ext cx="7866507" cy="504056"/>
          </a:xfrm>
          <a:prstGeom prst="rect">
            <a:avLst/>
          </a:prstGeom>
          <a:solidFill>
            <a:srgbClr val="F2F2F2">
              <a:alpha val="50196"/>
            </a:srgbClr>
          </a:solidFill>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Palatino Linotype" pitchFamily="18" charset="0"/>
                <a:ea typeface="+mj-ea"/>
                <a:cs typeface="+mj-cs"/>
              </a:defRPr>
            </a:lvl1pPr>
          </a:lstStyle>
          <a:p>
            <a:pPr algn="l"/>
            <a:r>
              <a:rPr lang="fi-FI" sz="2800" dirty="0" smtClean="0">
                <a:latin typeface="+mn-lt"/>
              </a:rPr>
              <a:t>Varma Mutual Pension Insurance Company</a:t>
            </a:r>
            <a:endParaRPr lang="fi-FI" sz="2800" dirty="0">
              <a:latin typeface="+mn-lt"/>
            </a:endParaRPr>
          </a:p>
        </p:txBody>
      </p:sp>
    </p:spTree>
    <p:extLst>
      <p:ext uri="{BB962C8B-B14F-4D97-AF65-F5344CB8AC3E}">
        <p14:creationId xmlns:p14="http://schemas.microsoft.com/office/powerpoint/2010/main" val="5615000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741" b="7741"/>
          <a:stretch>
            <a:fillRect/>
          </a:stretch>
        </p:blipFill>
        <p:spPr/>
      </p:pic>
      <p:sp>
        <p:nvSpPr>
          <p:cNvPr id="5" name="Otsikko 1"/>
          <p:cNvSpPr txBox="1">
            <a:spLocks/>
          </p:cNvSpPr>
          <p:nvPr/>
        </p:nvSpPr>
        <p:spPr>
          <a:xfrm>
            <a:off x="336432" y="294433"/>
            <a:ext cx="4533304" cy="2220167"/>
          </a:xfrm>
          <a:prstGeom prst="rect">
            <a:avLst/>
          </a:prstGeom>
          <a:solidFill>
            <a:srgbClr val="F2F2F2">
              <a:alpha val="50196"/>
            </a:srgbClr>
          </a:solidFill>
        </p:spPr>
        <p:txBody>
          <a:bodyPr anchor="ctr">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177800"/>
            <a:r>
              <a:rPr lang="en-GB" sz="2800" dirty="0" smtClean="0"/>
              <a:t>”Veritas’ high quality customer service would not be possible without a just and equal bonus system.”</a:t>
            </a:r>
            <a:endParaRPr lang="en-GB" sz="2800" dirty="0"/>
          </a:p>
        </p:txBody>
      </p:sp>
      <p:sp>
        <p:nvSpPr>
          <p:cNvPr id="6" name="Otsikko 1"/>
          <p:cNvSpPr txBox="1">
            <a:spLocks/>
          </p:cNvSpPr>
          <p:nvPr/>
        </p:nvSpPr>
        <p:spPr>
          <a:xfrm>
            <a:off x="649698" y="6243017"/>
            <a:ext cx="4811302" cy="504056"/>
          </a:xfrm>
          <a:prstGeom prst="rect">
            <a:avLst/>
          </a:prstGeom>
          <a:solidFill>
            <a:srgbClr val="F2F2F2">
              <a:alpha val="50196"/>
            </a:srgbClr>
          </a:solidFill>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Palatino Linotype" pitchFamily="18" charset="0"/>
                <a:ea typeface="+mj-ea"/>
                <a:cs typeface="+mj-cs"/>
              </a:defRPr>
            </a:lvl1pPr>
          </a:lstStyle>
          <a:p>
            <a:pPr algn="l"/>
            <a:r>
              <a:rPr lang="en-GB" sz="2800" dirty="0" smtClean="0">
                <a:latin typeface="+mn-lt"/>
              </a:rPr>
              <a:t>Veritas Pension Insurance</a:t>
            </a:r>
            <a:endParaRPr lang="en-GB" sz="2800" dirty="0">
              <a:latin typeface="+mn-lt"/>
            </a:endParaRPr>
          </a:p>
        </p:txBody>
      </p:sp>
    </p:spTree>
    <p:extLst>
      <p:ext uri="{BB962C8B-B14F-4D97-AF65-F5344CB8AC3E}">
        <p14:creationId xmlns:p14="http://schemas.microsoft.com/office/powerpoint/2010/main" val="20855324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n paikkamerkki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195" b="6195"/>
          <a:stretch>
            <a:fillRect/>
          </a:stretch>
        </p:blipFill>
        <p:spPr/>
      </p:pic>
      <p:sp>
        <p:nvSpPr>
          <p:cNvPr id="5" name="Otsikko 1"/>
          <p:cNvSpPr txBox="1">
            <a:spLocks/>
          </p:cNvSpPr>
          <p:nvPr/>
        </p:nvSpPr>
        <p:spPr>
          <a:xfrm>
            <a:off x="336432" y="294434"/>
            <a:ext cx="4311768" cy="1813766"/>
          </a:xfrm>
          <a:prstGeom prst="rect">
            <a:avLst/>
          </a:prstGeom>
          <a:solidFill>
            <a:srgbClr val="F2F2F2">
              <a:alpha val="50196"/>
            </a:srgbClr>
          </a:solidFill>
        </p:spPr>
        <p:txBody>
          <a:bodyPr anchor="ctr">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177800"/>
            <a:r>
              <a:rPr lang="en-GB" sz="2800" noProof="1" smtClean="0"/>
              <a:t>”Every Aktia employee undergoes digital training.”</a:t>
            </a:r>
            <a:endParaRPr lang="en-GB" sz="2800" noProof="1"/>
          </a:p>
        </p:txBody>
      </p:sp>
      <p:sp>
        <p:nvSpPr>
          <p:cNvPr id="6" name="Otsikko 1"/>
          <p:cNvSpPr txBox="1">
            <a:spLocks/>
          </p:cNvSpPr>
          <p:nvPr/>
        </p:nvSpPr>
        <p:spPr>
          <a:xfrm>
            <a:off x="649698" y="6243017"/>
            <a:ext cx="3295769" cy="504056"/>
          </a:xfrm>
          <a:prstGeom prst="rect">
            <a:avLst/>
          </a:prstGeom>
          <a:solidFill>
            <a:srgbClr val="F2F2F2">
              <a:alpha val="50196"/>
            </a:srgbClr>
          </a:solidFill>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Palatino Linotype" pitchFamily="18" charset="0"/>
                <a:ea typeface="+mj-ea"/>
                <a:cs typeface="+mj-cs"/>
              </a:defRPr>
            </a:lvl1pPr>
          </a:lstStyle>
          <a:p>
            <a:pPr algn="l"/>
            <a:r>
              <a:rPr lang="en-GB" sz="2800" noProof="1" smtClean="0">
                <a:latin typeface="+mn-lt"/>
              </a:rPr>
              <a:t>Aktia Bank plc</a:t>
            </a:r>
            <a:endParaRPr lang="en-GB" sz="2800" noProof="1">
              <a:latin typeface="+mn-lt"/>
            </a:endParaRPr>
          </a:p>
        </p:txBody>
      </p:sp>
    </p:spTree>
    <p:extLst>
      <p:ext uri="{BB962C8B-B14F-4D97-AF65-F5344CB8AC3E}">
        <p14:creationId xmlns:p14="http://schemas.microsoft.com/office/powerpoint/2010/main" val="4393803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746" b="7746"/>
          <a:stretch>
            <a:fillRect/>
          </a:stretch>
        </p:blipFill>
        <p:spPr/>
      </p:pic>
      <p:sp>
        <p:nvSpPr>
          <p:cNvPr id="5" name="Otsikko 1"/>
          <p:cNvSpPr txBox="1">
            <a:spLocks/>
          </p:cNvSpPr>
          <p:nvPr/>
        </p:nvSpPr>
        <p:spPr>
          <a:xfrm>
            <a:off x="336431" y="294432"/>
            <a:ext cx="4718169" cy="3477467"/>
          </a:xfrm>
          <a:prstGeom prst="rect">
            <a:avLst/>
          </a:prstGeom>
          <a:solidFill>
            <a:srgbClr val="F2F2F2">
              <a:alpha val="50196"/>
            </a:srgbClr>
          </a:solidFill>
        </p:spPr>
        <p:txBody>
          <a:bodyPr anchor="ctr">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177800"/>
            <a:r>
              <a:rPr lang="en-GB" sz="2800" dirty="0" smtClean="0"/>
              <a:t>”Working capacity management is part of the daily routine at Danske Bank. Regular training of managers and the support of occupational health care give us the tools to make this possible.”</a:t>
            </a:r>
            <a:endParaRPr lang="en-GB" sz="2800" dirty="0">
              <a:latin typeface="+mn-lt"/>
            </a:endParaRPr>
          </a:p>
        </p:txBody>
      </p:sp>
      <p:sp>
        <p:nvSpPr>
          <p:cNvPr id="7" name="Otsikko 1"/>
          <p:cNvSpPr txBox="1">
            <a:spLocks/>
          </p:cNvSpPr>
          <p:nvPr/>
        </p:nvSpPr>
        <p:spPr>
          <a:xfrm>
            <a:off x="649698" y="6243017"/>
            <a:ext cx="3287302" cy="504056"/>
          </a:xfrm>
          <a:prstGeom prst="rect">
            <a:avLst/>
          </a:prstGeom>
          <a:solidFill>
            <a:srgbClr val="F2F2F2">
              <a:alpha val="50196"/>
            </a:srgbClr>
          </a:solidFill>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Palatino Linotype" pitchFamily="18" charset="0"/>
                <a:ea typeface="+mj-ea"/>
                <a:cs typeface="+mj-cs"/>
              </a:defRPr>
            </a:lvl1pPr>
          </a:lstStyle>
          <a:p>
            <a:pPr algn="l"/>
            <a:r>
              <a:rPr lang="en-GB" sz="2800" dirty="0" smtClean="0">
                <a:latin typeface="+mn-lt"/>
              </a:rPr>
              <a:t>Danske Bank</a:t>
            </a:r>
            <a:endParaRPr lang="en-GB" sz="2800" dirty="0">
              <a:latin typeface="+mn-lt"/>
            </a:endParaRPr>
          </a:p>
        </p:txBody>
      </p:sp>
    </p:spTree>
    <p:extLst>
      <p:ext uri="{BB962C8B-B14F-4D97-AF65-F5344CB8AC3E}">
        <p14:creationId xmlns:p14="http://schemas.microsoft.com/office/powerpoint/2010/main" val="37894016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n paikkamerkki 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8186" b="8186"/>
          <a:stretch>
            <a:fillRect/>
          </a:stretch>
        </p:blipFill>
        <p:spPr/>
      </p:pic>
      <p:sp>
        <p:nvSpPr>
          <p:cNvPr id="5" name="Otsikko 1"/>
          <p:cNvSpPr txBox="1">
            <a:spLocks/>
          </p:cNvSpPr>
          <p:nvPr/>
        </p:nvSpPr>
        <p:spPr>
          <a:xfrm>
            <a:off x="7120466" y="990600"/>
            <a:ext cx="4715933" cy="2039203"/>
          </a:xfrm>
          <a:prstGeom prst="rect">
            <a:avLst/>
          </a:prstGeom>
          <a:solidFill>
            <a:srgbClr val="F2F2F2">
              <a:alpha val="50196"/>
            </a:srgbClr>
          </a:solidFill>
        </p:spPr>
        <p:txBody>
          <a:bodyPr anchor="ctr">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177800"/>
            <a:r>
              <a:rPr lang="en-GB" sz="2800" noProof="1" smtClean="0"/>
              <a:t>”At Elo, we established a permanent operating model that balances family caregiving and work.”</a:t>
            </a:r>
            <a:endParaRPr lang="en-GB" sz="2800" noProof="1"/>
          </a:p>
        </p:txBody>
      </p:sp>
      <p:sp>
        <p:nvSpPr>
          <p:cNvPr id="6" name="Otsikko 1"/>
          <p:cNvSpPr txBox="1">
            <a:spLocks/>
          </p:cNvSpPr>
          <p:nvPr/>
        </p:nvSpPr>
        <p:spPr>
          <a:xfrm>
            <a:off x="649698" y="6243017"/>
            <a:ext cx="3896902" cy="504056"/>
          </a:xfrm>
          <a:prstGeom prst="rect">
            <a:avLst/>
          </a:prstGeom>
          <a:solidFill>
            <a:srgbClr val="F2F2F2">
              <a:alpha val="50196"/>
            </a:srgbClr>
          </a:solidFill>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Palatino Linotype" pitchFamily="18" charset="0"/>
                <a:ea typeface="+mj-ea"/>
                <a:cs typeface="+mj-cs"/>
              </a:defRPr>
            </a:lvl1pPr>
          </a:lstStyle>
          <a:p>
            <a:pPr algn="l"/>
            <a:r>
              <a:rPr lang="en-GB" sz="2800" noProof="1" smtClean="0">
                <a:latin typeface="+mn-lt"/>
              </a:rPr>
              <a:t>Elo Pension Insurance</a:t>
            </a:r>
            <a:endParaRPr lang="en-GB" sz="2800" noProof="1">
              <a:latin typeface="+mn-lt"/>
            </a:endParaRPr>
          </a:p>
        </p:txBody>
      </p:sp>
    </p:spTree>
    <p:extLst>
      <p:ext uri="{BB962C8B-B14F-4D97-AF65-F5344CB8AC3E}">
        <p14:creationId xmlns:p14="http://schemas.microsoft.com/office/powerpoint/2010/main" val="6015441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771" b="7771"/>
          <a:stretch>
            <a:fillRect/>
          </a:stretch>
        </p:blipFill>
        <p:spPr/>
      </p:pic>
      <p:sp>
        <p:nvSpPr>
          <p:cNvPr id="5" name="Otsikko 1"/>
          <p:cNvSpPr txBox="1">
            <a:spLocks/>
          </p:cNvSpPr>
          <p:nvPr/>
        </p:nvSpPr>
        <p:spPr>
          <a:xfrm>
            <a:off x="7061200" y="294432"/>
            <a:ext cx="4691936" cy="3007568"/>
          </a:xfrm>
          <a:prstGeom prst="rect">
            <a:avLst/>
          </a:prstGeom>
          <a:solidFill>
            <a:srgbClr val="F2F2F2">
              <a:alpha val="60000"/>
            </a:srgbClr>
          </a:solidFill>
        </p:spPr>
        <p:txBody>
          <a:bodyPr anchor="ctr">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177800"/>
            <a:r>
              <a:rPr lang="en-GB" sz="2800" noProof="1" smtClean="0"/>
              <a:t>”At Etera we encourage employees to look after their work wellbeing. Walking or biking to work gives a healthy and refreshing boost to everyone’s day.”</a:t>
            </a:r>
            <a:endParaRPr lang="en-GB" sz="2800" noProof="1"/>
          </a:p>
        </p:txBody>
      </p:sp>
      <p:sp>
        <p:nvSpPr>
          <p:cNvPr id="6" name="Otsikko 1"/>
          <p:cNvSpPr txBox="1">
            <a:spLocks/>
          </p:cNvSpPr>
          <p:nvPr/>
        </p:nvSpPr>
        <p:spPr>
          <a:xfrm>
            <a:off x="649697" y="6243017"/>
            <a:ext cx="5491795" cy="504056"/>
          </a:xfrm>
          <a:prstGeom prst="rect">
            <a:avLst/>
          </a:prstGeom>
          <a:solidFill>
            <a:srgbClr val="F2F2F2">
              <a:alpha val="50196"/>
            </a:srgbClr>
          </a:solidFill>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Palatino Linotype" pitchFamily="18" charset="0"/>
                <a:ea typeface="+mj-ea"/>
                <a:cs typeface="+mj-cs"/>
              </a:defRPr>
            </a:lvl1pPr>
          </a:lstStyle>
          <a:p>
            <a:pPr algn="l"/>
            <a:r>
              <a:rPr lang="en-GB" sz="2800" noProof="1" smtClean="0">
                <a:latin typeface="+mn-lt"/>
              </a:rPr>
              <a:t>Etera Mutual Pension Insurance</a:t>
            </a:r>
            <a:endParaRPr lang="en-GB" sz="2800" noProof="1">
              <a:latin typeface="+mn-lt"/>
            </a:endParaRPr>
          </a:p>
        </p:txBody>
      </p:sp>
    </p:spTree>
    <p:extLst>
      <p:ext uri="{BB962C8B-B14F-4D97-AF65-F5344CB8AC3E}">
        <p14:creationId xmlns:p14="http://schemas.microsoft.com/office/powerpoint/2010/main" val="488729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771" b="7771"/>
          <a:stretch>
            <a:fillRect/>
          </a:stretch>
        </p:blipFill>
        <p:spPr/>
      </p:pic>
      <p:sp>
        <p:nvSpPr>
          <p:cNvPr id="5" name="Otsikko 1"/>
          <p:cNvSpPr txBox="1">
            <a:spLocks/>
          </p:cNvSpPr>
          <p:nvPr/>
        </p:nvSpPr>
        <p:spPr>
          <a:xfrm>
            <a:off x="6544733" y="294432"/>
            <a:ext cx="5334001" cy="3090214"/>
          </a:xfrm>
          <a:prstGeom prst="rect">
            <a:avLst/>
          </a:prstGeom>
          <a:solidFill>
            <a:srgbClr val="F2F2F2">
              <a:alpha val="60000"/>
            </a:srgbClr>
          </a:solidFill>
        </p:spPr>
        <p:txBody>
          <a:bodyPr anchor="ctr">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177800"/>
            <a:r>
              <a:rPr lang="en-GB" sz="2800" noProof="1" smtClean="0"/>
              <a:t>”Fennia has formed an in-house network of experts, who familiarise themselves with major changes in operating models or systems, and then transfer this knowledge onward to their colleagues.”</a:t>
            </a:r>
            <a:endParaRPr lang="en-GB" sz="2800" noProof="1"/>
          </a:p>
        </p:txBody>
      </p:sp>
      <p:sp>
        <p:nvSpPr>
          <p:cNvPr id="6" name="Otsikko 1"/>
          <p:cNvSpPr txBox="1">
            <a:spLocks/>
          </p:cNvSpPr>
          <p:nvPr/>
        </p:nvSpPr>
        <p:spPr>
          <a:xfrm>
            <a:off x="649698" y="6243017"/>
            <a:ext cx="3295769" cy="504056"/>
          </a:xfrm>
          <a:prstGeom prst="rect">
            <a:avLst/>
          </a:prstGeom>
          <a:solidFill>
            <a:srgbClr val="F2F2F2">
              <a:alpha val="50196"/>
            </a:srgbClr>
          </a:solidFill>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Palatino Linotype" pitchFamily="18" charset="0"/>
                <a:ea typeface="+mj-ea"/>
                <a:cs typeface="+mj-cs"/>
              </a:defRPr>
            </a:lvl1pPr>
          </a:lstStyle>
          <a:p>
            <a:pPr algn="l"/>
            <a:r>
              <a:rPr lang="sv-SE" sz="2800" dirty="0" smtClean="0">
                <a:latin typeface="+mn-lt"/>
              </a:rPr>
              <a:t>Fennia</a:t>
            </a:r>
            <a:endParaRPr lang="fi-FI" sz="2800" dirty="0">
              <a:latin typeface="+mn-lt"/>
            </a:endParaRPr>
          </a:p>
        </p:txBody>
      </p:sp>
    </p:spTree>
    <p:extLst>
      <p:ext uri="{BB962C8B-B14F-4D97-AF65-F5344CB8AC3E}">
        <p14:creationId xmlns:p14="http://schemas.microsoft.com/office/powerpoint/2010/main" val="24439149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746" b="7746"/>
          <a:stretch>
            <a:fillRect/>
          </a:stretch>
        </p:blipFill>
        <p:spPr>
          <a:xfrm>
            <a:off x="0" y="0"/>
            <a:ext cx="12192000" cy="6858000"/>
          </a:xfrm>
        </p:spPr>
      </p:pic>
      <p:sp>
        <p:nvSpPr>
          <p:cNvPr id="5" name="Otsikko 1"/>
          <p:cNvSpPr txBox="1">
            <a:spLocks/>
          </p:cNvSpPr>
          <p:nvPr/>
        </p:nvSpPr>
        <p:spPr>
          <a:xfrm>
            <a:off x="336431" y="294433"/>
            <a:ext cx="5268502" cy="3498634"/>
          </a:xfrm>
          <a:prstGeom prst="rect">
            <a:avLst/>
          </a:prstGeom>
          <a:solidFill>
            <a:srgbClr val="F2F2F2">
              <a:alpha val="50196"/>
            </a:srgbClr>
          </a:solidFill>
        </p:spPr>
        <p:txBody>
          <a:bodyPr anchor="ctr">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177800"/>
            <a:r>
              <a:rPr lang="en-GB" sz="2800" noProof="1" smtClean="0"/>
              <a:t>”At Handelsbanken, decentralised decision-making brings better results and increases customer satisfaction. As employees gain opportunities to make a difference, they readily take more responsibility.” </a:t>
            </a:r>
            <a:endParaRPr lang="en-GB" sz="2800" noProof="1"/>
          </a:p>
        </p:txBody>
      </p:sp>
      <p:sp>
        <p:nvSpPr>
          <p:cNvPr id="6" name="Otsikko 1"/>
          <p:cNvSpPr txBox="1">
            <a:spLocks/>
          </p:cNvSpPr>
          <p:nvPr/>
        </p:nvSpPr>
        <p:spPr>
          <a:xfrm>
            <a:off x="649698" y="6243017"/>
            <a:ext cx="3295769" cy="504056"/>
          </a:xfrm>
          <a:prstGeom prst="rect">
            <a:avLst/>
          </a:prstGeom>
          <a:solidFill>
            <a:srgbClr val="F2F2F2">
              <a:alpha val="50196"/>
            </a:srgbClr>
          </a:solidFill>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Palatino Linotype" pitchFamily="18" charset="0"/>
                <a:ea typeface="+mj-ea"/>
                <a:cs typeface="+mj-cs"/>
              </a:defRPr>
            </a:lvl1pPr>
          </a:lstStyle>
          <a:p>
            <a:pPr algn="l"/>
            <a:r>
              <a:rPr lang="sv-SE" sz="2800" dirty="0" smtClean="0">
                <a:latin typeface="+mn-lt"/>
              </a:rPr>
              <a:t>Handelsbanken</a:t>
            </a:r>
            <a:endParaRPr lang="fi-FI" sz="2800" dirty="0">
              <a:latin typeface="+mn-lt"/>
            </a:endParaRPr>
          </a:p>
        </p:txBody>
      </p:sp>
    </p:spTree>
    <p:extLst>
      <p:ext uri="{BB962C8B-B14F-4D97-AF65-F5344CB8AC3E}">
        <p14:creationId xmlns:p14="http://schemas.microsoft.com/office/powerpoint/2010/main" val="23176940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6099" b="6099"/>
          <a:stretch>
            <a:fillRect/>
          </a:stretch>
        </p:blipFill>
        <p:spPr>
          <a:xfrm>
            <a:off x="0" y="13648"/>
            <a:ext cx="12192000" cy="6858000"/>
          </a:xfrm>
        </p:spPr>
      </p:pic>
      <p:sp>
        <p:nvSpPr>
          <p:cNvPr id="5" name="Otsikko 1"/>
          <p:cNvSpPr txBox="1">
            <a:spLocks/>
          </p:cNvSpPr>
          <p:nvPr/>
        </p:nvSpPr>
        <p:spPr>
          <a:xfrm>
            <a:off x="336432" y="294431"/>
            <a:ext cx="5403968" cy="3745305"/>
          </a:xfrm>
          <a:prstGeom prst="rect">
            <a:avLst/>
          </a:prstGeom>
          <a:solidFill>
            <a:srgbClr val="F2F2F2">
              <a:alpha val="60000"/>
            </a:srgbClr>
          </a:solidFill>
        </p:spPr>
        <p:txBody>
          <a:bodyPr anchor="ctr">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177800"/>
            <a:r>
              <a:rPr lang="en-GB" sz="2800" dirty="0" smtClean="0"/>
              <a:t>”We had training which discussed the stress factors of mobile work and how the tools of a digital environment could be used to reduce this stress. I received concrete tips on making daily life run more smoothly, as well as useful information on recovery!”</a:t>
            </a:r>
            <a:endParaRPr lang="en-GB" sz="2800" dirty="0"/>
          </a:p>
        </p:txBody>
      </p:sp>
      <p:sp>
        <p:nvSpPr>
          <p:cNvPr id="6" name="Otsikko 1"/>
          <p:cNvSpPr txBox="1">
            <a:spLocks/>
          </p:cNvSpPr>
          <p:nvPr/>
        </p:nvSpPr>
        <p:spPr>
          <a:xfrm>
            <a:off x="649698" y="6243017"/>
            <a:ext cx="4544602" cy="504056"/>
          </a:xfrm>
          <a:prstGeom prst="rect">
            <a:avLst/>
          </a:prstGeom>
          <a:solidFill>
            <a:srgbClr val="F2F2F2">
              <a:alpha val="50196"/>
            </a:srgbClr>
          </a:solidFill>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Palatino Linotype" pitchFamily="18" charset="0"/>
                <a:ea typeface="+mj-ea"/>
                <a:cs typeface="+mj-cs"/>
              </a:defRPr>
            </a:lvl1pPr>
          </a:lstStyle>
          <a:p>
            <a:pPr algn="l"/>
            <a:r>
              <a:rPr lang="en-GB" sz="2800" dirty="0" smtClean="0">
                <a:latin typeface="+mn-lt"/>
              </a:rPr>
              <a:t>If P&amp;C Insurance Company </a:t>
            </a:r>
            <a:endParaRPr lang="en-GB" sz="2800" dirty="0">
              <a:latin typeface="+mn-lt"/>
            </a:endParaRPr>
          </a:p>
        </p:txBody>
      </p:sp>
    </p:spTree>
    <p:extLst>
      <p:ext uri="{BB962C8B-B14F-4D97-AF65-F5344CB8AC3E}">
        <p14:creationId xmlns:p14="http://schemas.microsoft.com/office/powerpoint/2010/main" val="21115218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746" b="7746"/>
          <a:stretch>
            <a:fillRect/>
          </a:stretch>
        </p:blipFill>
        <p:spPr/>
      </p:pic>
      <p:sp>
        <p:nvSpPr>
          <p:cNvPr id="5" name="Otsikko 1"/>
          <p:cNvSpPr txBox="1">
            <a:spLocks/>
          </p:cNvSpPr>
          <p:nvPr/>
        </p:nvSpPr>
        <p:spPr>
          <a:xfrm>
            <a:off x="336432" y="294433"/>
            <a:ext cx="5031436" cy="2880567"/>
          </a:xfrm>
          <a:prstGeom prst="rect">
            <a:avLst/>
          </a:prstGeom>
          <a:solidFill>
            <a:srgbClr val="F2F2F2">
              <a:alpha val="50196"/>
            </a:srgbClr>
          </a:solidFill>
        </p:spPr>
        <p:txBody>
          <a:bodyPr anchor="ctr">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177800"/>
            <a:r>
              <a:rPr lang="en-GB" sz="2800" dirty="0" smtClean="0"/>
              <a:t>”Bravely combining skills and knowledge across company borders will create new thinking</a:t>
            </a:r>
            <a:r>
              <a:rPr lang="en-GB" sz="2800" dirty="0"/>
              <a:t>, </a:t>
            </a:r>
            <a:r>
              <a:rPr lang="en-GB" sz="2800" dirty="0" smtClean="0"/>
              <a:t>energy and enthusiasm. Exactly what we need in today’s world.”</a:t>
            </a:r>
            <a:endParaRPr lang="en-GB" sz="2800" dirty="0"/>
          </a:p>
        </p:txBody>
      </p:sp>
      <p:sp>
        <p:nvSpPr>
          <p:cNvPr id="6" name="Otsikko 1"/>
          <p:cNvSpPr txBox="1">
            <a:spLocks/>
          </p:cNvSpPr>
          <p:nvPr/>
        </p:nvSpPr>
        <p:spPr>
          <a:xfrm>
            <a:off x="649697" y="6243017"/>
            <a:ext cx="7730027" cy="504056"/>
          </a:xfrm>
          <a:prstGeom prst="rect">
            <a:avLst/>
          </a:prstGeom>
          <a:solidFill>
            <a:srgbClr val="F2F2F2">
              <a:alpha val="50196"/>
            </a:srgbClr>
          </a:solidFill>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Palatino Linotype" pitchFamily="18" charset="0"/>
                <a:ea typeface="+mj-ea"/>
                <a:cs typeface="+mj-cs"/>
              </a:defRPr>
            </a:lvl1pPr>
          </a:lstStyle>
          <a:p>
            <a:pPr algn="l"/>
            <a:r>
              <a:rPr lang="en-GB" sz="2800" dirty="0" err="1" smtClean="0">
                <a:latin typeface="+mn-lt"/>
              </a:rPr>
              <a:t>Ilmarinen</a:t>
            </a:r>
            <a:r>
              <a:rPr lang="en-GB" sz="2800" dirty="0" smtClean="0">
                <a:latin typeface="+mn-lt"/>
              </a:rPr>
              <a:t> Mutual Pension Insurance Company</a:t>
            </a:r>
            <a:endParaRPr lang="en-GB" sz="2800" dirty="0">
              <a:latin typeface="+mn-lt"/>
            </a:endParaRPr>
          </a:p>
        </p:txBody>
      </p:sp>
    </p:spTree>
    <p:extLst>
      <p:ext uri="{BB962C8B-B14F-4D97-AF65-F5344CB8AC3E}">
        <p14:creationId xmlns:p14="http://schemas.microsoft.com/office/powerpoint/2010/main" val="2556859624"/>
      </p:ext>
    </p:extLst>
  </p:cSld>
  <p:clrMapOvr>
    <a:masterClrMapping/>
  </p:clrMapOvr>
  <p:timing>
    <p:tnLst>
      <p:par>
        <p:cTn id="1" dur="indefinite" restart="never" nodeType="tmRoot"/>
      </p:par>
    </p:tnLst>
  </p:timing>
</p:sld>
</file>

<file path=ppt/theme/theme1.xml><?xml version="1.0" encoding="utf-8"?>
<a:theme xmlns:a="http://schemas.openxmlformats.org/drawingml/2006/main" name="Esitysmalli">
  <a:themeElements>
    <a:clrScheme name="FK_Colors">
      <a:dk1>
        <a:srgbClr val="333333"/>
      </a:dk1>
      <a:lt1>
        <a:srgbClr val="FFFFFF"/>
      </a:lt1>
      <a:dk2>
        <a:srgbClr val="FDB930"/>
      </a:dk2>
      <a:lt2>
        <a:srgbClr val="01B2E5"/>
      </a:lt2>
      <a:accent1>
        <a:srgbClr val="FDB930"/>
      </a:accent1>
      <a:accent2>
        <a:srgbClr val="BDBCC2"/>
      </a:accent2>
      <a:accent3>
        <a:srgbClr val="01B2E5"/>
      </a:accent3>
      <a:accent4>
        <a:srgbClr val="7F7E82"/>
      </a:accent4>
      <a:accent5>
        <a:srgbClr val="B52268"/>
      </a:accent5>
      <a:accent6>
        <a:srgbClr val="BBB1A5"/>
      </a:accent6>
      <a:hlink>
        <a:srgbClr val="395AA8"/>
      </a:hlink>
      <a:folHlink>
        <a:srgbClr val="01B2E5"/>
      </a:folHlink>
    </a:clrScheme>
    <a:fontScheme name="FK PowerPoint">
      <a:majorFont>
        <a:latin typeface="Corbe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tlCol="0" anchor="ctr"/>
      <a:lstStyle>
        <a:defPPr algn="ctr">
          <a:defRPr dirty="0" err="1"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latin typeface="+mj-lt"/>
          </a:defRPr>
        </a:defPPr>
      </a:lstStyle>
    </a:txDef>
  </a:objectDefaults>
  <a:extraClrSchemeLst/>
  <a:extLst>
    <a:ext uri="{05A4C25C-085E-4340-85A3-A5531E510DB2}">
      <thm15:themeFamily xmlns="" xmlns:thm15="http://schemas.microsoft.com/office/thememl/2012/main" name="Esitysmalli.potx" id="{00D6D1E0-7D95-4FC1-BBED-54C7B593F0A2}" vid="{082D2CB0-E2A5-40A7-80A3-8429078383FD}"/>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1A6CFE1C52F7409AB75A244AB51D0B" ma:contentTypeVersion="9" ma:contentTypeDescription="Create a new document." ma:contentTypeScope="" ma:versionID="3841d1c962dc5fa8b226b91773f4d83f">
  <xsd:schema xmlns:xsd="http://www.w3.org/2001/XMLSchema" xmlns:xs="http://www.w3.org/2001/XMLSchema" xmlns:p="http://schemas.microsoft.com/office/2006/metadata/properties" xmlns:ns2="78df7a42-1559-4403-81cd-01b7cf0f81cb" xmlns:ns3="e3638b2a-a7ee-4119-8c70-3fa56c71838e" targetNamespace="http://schemas.microsoft.com/office/2006/metadata/properties" ma:root="true" ma:fieldsID="a3c4ad19bb11a3b8c7686d018c801d64" ns2:_="" ns3:_="">
    <xsd:import namespace="78df7a42-1559-4403-81cd-01b7cf0f81cb"/>
    <xsd:import namespace="e3638b2a-a7ee-4119-8c70-3fa56c71838e"/>
    <xsd:element name="properties">
      <xsd:complexType>
        <xsd:sequence>
          <xsd:element name="documentManagement">
            <xsd:complexType>
              <xsd:all>
                <xsd:element ref="ns2:jbd353bdd2bc4c038ec0a5ed33498980" minOccurs="0"/>
                <xsd:element ref="ns3:TaxCatchAll" minOccurs="0"/>
                <xsd:element ref="ns2:g33c8685a84a4e4ea832681b57a70527" minOccurs="0"/>
                <xsd:element ref="ns2:Julkaisup_x00e4_iv_x00e4_" minOccurs="0"/>
                <xsd:element ref="ns2:Kieli" minOccurs="0"/>
                <xsd:element ref="ns2:Otsikko" minOccurs="0"/>
                <xsd:element ref="ns2:Lis_x00e4_tiedo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df7a42-1559-4403-81cd-01b7cf0f81cb" elementFormDefault="qualified">
    <xsd:import namespace="http://schemas.microsoft.com/office/2006/documentManagement/types"/>
    <xsd:import namespace="http://schemas.microsoft.com/office/infopath/2007/PartnerControls"/>
    <xsd:element name="jbd353bdd2bc4c038ec0a5ed33498980" ma:index="9" nillable="true" ma:taxonomy="true" ma:internalName="jbd353bdd2bc4c038ec0a5ed33498980" ma:taxonomyFieldName="Aiheluokittelu" ma:displayName="Aiheluokittelu" ma:default="" ma:fieldId="{3bd353bd-d2bc-4c03-8ec0-a5ed33498980}" ma:sspId="d92eb3bd-95d3-4ebe-8301-9f6701864dbf" ma:termSetId="78f64962-903a-4089-a952-f0c4852607b2" ma:anchorId="00000000-0000-0000-0000-000000000000" ma:open="false" ma:isKeyword="false">
      <xsd:complexType>
        <xsd:sequence>
          <xsd:element ref="pc:Terms" minOccurs="0" maxOccurs="1"/>
        </xsd:sequence>
      </xsd:complexType>
    </xsd:element>
    <xsd:element name="g33c8685a84a4e4ea832681b57a70527" ma:index="12" nillable="true" ma:taxonomy="true" ma:internalName="g33c8685a84a4e4ea832681b57a70527" ma:taxonomyFieldName="Asiakirjatyyppi" ma:displayName="Asiakirjatyyppi" ma:default="" ma:fieldId="{033c8685-a84a-4e4e-a832-681b57a70527}" ma:sspId="d92eb3bd-95d3-4ebe-8301-9f6701864dbf" ma:termSetId="f0126561-3e6b-4118-8629-5272a7a08fe1" ma:anchorId="00000000-0000-0000-0000-000000000000" ma:open="false" ma:isKeyword="false">
      <xsd:complexType>
        <xsd:sequence>
          <xsd:element ref="pc:Terms" minOccurs="0" maxOccurs="1"/>
        </xsd:sequence>
      </xsd:complexType>
    </xsd:element>
    <xsd:element name="Julkaisup_x00e4_iv_x00e4_" ma:index="13" nillable="true" ma:displayName="Julkaisupäivä" ma:format="DateOnly" ma:internalName="Julkaisup_x00e4_iv_x00e4_">
      <xsd:simpleType>
        <xsd:restriction base="dms:DateTime"/>
      </xsd:simpleType>
    </xsd:element>
    <xsd:element name="Kieli" ma:index="14" nillable="true" ma:displayName="Kieli" ma:format="Dropdown" ma:internalName="Kieli">
      <xsd:simpleType>
        <xsd:restriction base="dms:Choice">
          <xsd:enumeration value="Suomi"/>
          <xsd:enumeration value="Englanti"/>
          <xsd:enumeration value="Ruotsi"/>
          <xsd:enumeration value="Muu"/>
        </xsd:restriction>
      </xsd:simpleType>
    </xsd:element>
    <xsd:element name="Otsikko" ma:index="15" nillable="true" ma:displayName="Otsikko" ma:internalName="Otsikko">
      <xsd:simpleType>
        <xsd:restriction base="dms:Text">
          <xsd:maxLength value="255"/>
        </xsd:restriction>
      </xsd:simpleType>
    </xsd:element>
    <xsd:element name="Lis_x00e4_tiedot" ma:index="16" nillable="true" ma:displayName="Lisätiedot" ma:internalName="Lis_x00e4_tiedot">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3638b2a-a7ee-4119-8c70-3fa56c71838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228398af-aa29-41cf-85d7-4a77f4f4f87f}" ma:internalName="TaxCatchAll" ma:showField="CatchAllData" ma:web="e3638b2a-a7ee-4119-8c70-3fa56c7183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3638b2a-a7ee-4119-8c70-3fa56c71838e">
      <Value>2</Value>
      <Value>66</Value>
    </TaxCatchAll>
    <Julkaisup_x00e4_iv_x00e4_ xmlns="78df7a42-1559-4403-81cd-01b7cf0f81cb">2016-06-21T21:00:00+00:00</Julkaisup_x00e4_iv_x00e4_>
    <Lis_x00e4_tiedot xmlns="78df7a42-1559-4403-81cd-01b7cf0f81cb">Sanoista Tekoihin</Lis_x00e4_tiedot>
    <jbd353bdd2bc4c038ec0a5ed33498980 xmlns="78df7a42-1559-4403-81cd-01b7cf0f81cb">
      <Terms xmlns="http://schemas.microsoft.com/office/infopath/2007/PartnerControls">
        <TermInfo xmlns="http://schemas.microsoft.com/office/infopath/2007/PartnerControls">
          <TermName xmlns="http://schemas.microsoft.com/office/infopath/2007/PartnerControls">vastuullisuus</TermName>
          <TermId xmlns="http://schemas.microsoft.com/office/infopath/2007/PartnerControls">0c01a48f-c7e0-408f-9612-e79da204e5c4</TermId>
        </TermInfo>
        <TermInfo xmlns="http://schemas.microsoft.com/office/infopath/2007/PartnerControls">
          <TermName xmlns="http://schemas.microsoft.com/office/infopath/2007/PartnerControls">työelämä</TermName>
          <TermId xmlns="http://schemas.microsoft.com/office/infopath/2007/PartnerControls">98ef1ff8-7057-41dc-9d8a-5ed9db3d836f</TermId>
        </TermInfo>
      </Terms>
    </jbd353bdd2bc4c038ec0a5ed33498980>
    <Otsikko xmlns="78df7a42-1559-4403-81cd-01b7cf0f81cb" xsi:nil="true"/>
    <g33c8685a84a4e4ea832681b57a70527 xmlns="78df7a42-1559-4403-81cd-01b7cf0f81cb">
      <Terms xmlns="http://schemas.microsoft.com/office/infopath/2007/PartnerControls">
        <TermInfo xmlns="http://schemas.microsoft.com/office/infopath/2007/PartnerControls">
          <TermName xmlns="http://schemas.microsoft.com/office/infopath/2007/PartnerControls">Diaesitys</TermName>
          <TermId xmlns="http://schemas.microsoft.com/office/infopath/2007/PartnerControls">fc209ee7-fe67-4bc6-a4f4-93f5714eb903</TermId>
        </TermInfo>
      </Terms>
    </g33c8685a84a4e4ea832681b57a70527>
    <Kieli xmlns="78df7a42-1559-4403-81cd-01b7cf0f81cb">Englanti</Kieli>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EE96337-0B79-42C4-9408-78D071624990}"/>
</file>

<file path=customXml/itemProps2.xml><?xml version="1.0" encoding="utf-8"?>
<ds:datastoreItem xmlns:ds="http://schemas.openxmlformats.org/officeDocument/2006/customXml" ds:itemID="{8D2930EC-F8C9-4B81-BF66-18D47AEB2227}"/>
</file>

<file path=customXml/itemProps3.xml><?xml version="1.0" encoding="utf-8"?>
<ds:datastoreItem xmlns:ds="http://schemas.openxmlformats.org/officeDocument/2006/customXml" ds:itemID="{9717F78B-754E-40C5-BCB6-36D8588B973C}"/>
</file>

<file path=customXml/itemProps4.xml><?xml version="1.0" encoding="utf-8"?>
<ds:datastoreItem xmlns:ds="http://schemas.openxmlformats.org/officeDocument/2006/customXml" ds:itemID="{03A9A5EE-3B23-40AB-BCDA-ACBB64B5A0F7}"/>
</file>

<file path=docProps/app.xml><?xml version="1.0" encoding="utf-8"?>
<Properties xmlns="http://schemas.openxmlformats.org/officeDocument/2006/extended-properties" xmlns:vt="http://schemas.openxmlformats.org/officeDocument/2006/docPropsVTypes">
  <Template>Esitysmalli</Template>
  <TotalTime>705</TotalTime>
  <Words>466</Words>
  <Application>Microsoft Office PowerPoint</Application>
  <PresentationFormat>Mukautettu</PresentationFormat>
  <Paragraphs>34</Paragraphs>
  <Slides>16</Slides>
  <Notes>0</Notes>
  <HiddenSlides>0</HiddenSlides>
  <MMClips>0</MMClips>
  <ScaleCrop>false</ScaleCrop>
  <HeadingPairs>
    <vt:vector size="4" baseType="variant">
      <vt:variant>
        <vt:lpstr>Teema</vt:lpstr>
      </vt:variant>
      <vt:variant>
        <vt:i4>1</vt:i4>
      </vt:variant>
      <vt:variant>
        <vt:lpstr>Dian otsikot</vt:lpstr>
      </vt:variant>
      <vt:variant>
        <vt:i4>16</vt:i4>
      </vt:variant>
    </vt:vector>
  </HeadingPairs>
  <TitlesOfParts>
    <vt:vector size="17" baseType="lpstr">
      <vt:lpstr>Esitysmalli</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Finanssialan Keskusliitto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Words to Actions - Best practices of Finnish financial sector companies</dc:title>
  <dc:creator>Urpilainen Satu</dc:creator>
  <cp:lastModifiedBy>Lampinen Anu</cp:lastModifiedBy>
  <cp:revision>55</cp:revision>
  <cp:lastPrinted>2016-05-09T11:17:03Z</cp:lastPrinted>
  <dcterms:created xsi:type="dcterms:W3CDTF">2016-04-28T10:12:44Z</dcterms:created>
  <dcterms:modified xsi:type="dcterms:W3CDTF">2016-06-22T07:24:20Z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0x0101000A1A6CFE1C52F7409AB75A244AB51D0B</vt:lpwstr>
  </property>
  <property fmtid="{D5CDD505-2E9C-101B-9397-08002B2CF9AE}" pid="3" name="TaxKeyword">
    <vt:lpwstr/>
  </property>
  <property fmtid="{D5CDD505-2E9C-101B-9397-08002B2CF9AE}" pid="4" name="FKTopic">
    <vt:lpwstr>77;#työelämä|98ef1ff8-7057-41dc-9d8a-5ed9db3d836f;#45;#työmarkkinat|2d3dd029-2eb9-42cb-bb05-486e9750ba2d;#35;#finanssiala|c509b3bd-2ed8-408c-9f38-93537ce757c0</vt:lpwstr>
  </property>
  <property fmtid="{D5CDD505-2E9C-101B-9397-08002B2CF9AE}" pid="5" name="FKDocType">
    <vt:lpwstr>78;#Diaesitys|fc209ee7-fe67-4bc6-a4f4-93f5714eb903</vt:lpwstr>
  </property>
  <property fmtid="{D5CDD505-2E9C-101B-9397-08002B2CF9AE}" pid="6" name="FKDocumentState">
    <vt:lpwstr>27;#Valmis|40aa8d17-dadd-4ab0-93da-3124749a5963</vt:lpwstr>
  </property>
  <property fmtid="{D5CDD505-2E9C-101B-9397-08002B2CF9AE}" pid="7" name="FKDocumentPublicity">
    <vt:lpwstr>28;#Julkinen|0806a4a5-db6a-4fa4-8ed3-7457b5b4e8de</vt:lpwstr>
  </property>
  <property fmtid="{D5CDD505-2E9C-101B-9397-08002B2CF9AE}" pid="8" name="C Organisaatiot">
    <vt:lpwstr>21;#Finanssialan Keskusliitto|a986a8ab-0b81-4c11-8cfa-b7b758f01c9a</vt:lpwstr>
  </property>
  <property fmtid="{D5CDD505-2E9C-101B-9397-08002B2CF9AE}" pid="9" name="_dlc_DocIdItemGuid">
    <vt:lpwstr>f86770c6-7223-40b9-99c9-0e0011b7fd79</vt:lpwstr>
  </property>
  <property fmtid="{D5CDD505-2E9C-101B-9397-08002B2CF9AE}" pid="10" name="Order">
    <vt:r8>30500</vt:r8>
  </property>
  <property fmtid="{D5CDD505-2E9C-101B-9397-08002B2CF9AE}" pid="11" name="_CopySource">
    <vt:lpwstr>http://majakka/tietopankki/materials/FK-esitys-Words-to-Actions.pptx</vt:lpwstr>
  </property>
  <property fmtid="{D5CDD505-2E9C-101B-9397-08002B2CF9AE}" pid="12" name="xd_ProgID">
    <vt:lpwstr/>
  </property>
  <property fmtid="{D5CDD505-2E9C-101B-9397-08002B2CF9AE}" pid="13" name="_SharedFileIndex">
    <vt:lpwstr/>
  </property>
  <property fmtid="{D5CDD505-2E9C-101B-9397-08002B2CF9AE}" pid="14" name="_SourceUrl">
    <vt:lpwstr/>
  </property>
  <property fmtid="{D5CDD505-2E9C-101B-9397-08002B2CF9AE}" pid="15" name="TemplateUrl">
    <vt:lpwstr/>
  </property>
  <property fmtid="{D5CDD505-2E9C-101B-9397-08002B2CF9AE}" pid="16" name="C Dokumentin tila">
    <vt:lpwstr>27;#Valmis|40aa8d17-dadd-4ab0-93da-3124749a5963</vt:lpwstr>
  </property>
  <property fmtid="{D5CDD505-2E9C-101B-9397-08002B2CF9AE}" pid="17" name="Asiakirjatyyppi">
    <vt:lpwstr>66;#Diaesitys|fc209ee7-fe67-4bc6-a4f4-93f5714eb903</vt:lpwstr>
  </property>
  <property fmtid="{D5CDD505-2E9C-101B-9397-08002B2CF9AE}" pid="18" name="C Julkisuus">
    <vt:lpwstr>28;#Julkinen|0806a4a5-db6a-4fa4-8ed3-7457b5b4e8de</vt:lpwstr>
  </property>
  <property fmtid="{D5CDD505-2E9C-101B-9397-08002B2CF9AE}" pid="19" name="Aiheluokittelu">
    <vt:lpwstr>2;#vastuullisuus|98ef1ff8-7057-41dc-9d8a-5ed9db3d836f</vt:lpwstr>
  </property>
  <property fmtid="{D5CDD505-2E9C-101B-9397-08002B2CF9AE}" pid="20" name="C Asiasanat">
    <vt:lpwstr>265;#hyvinvoiva finanssiala|e2bd4e0d-79ce-48cc-b6fc-07c125f53248</vt:lpwstr>
  </property>
</Properties>
</file>