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3.xml" ContentType="application/vnd.openxmlformats-officedocument.them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7.xml" ContentType="application/vnd.openxmlformats-officedocument.drawingml.chart+xml"/>
  <Override PartName="/ppt/charts/chart5.xml" ContentType="application/vnd.openxmlformats-officedocument.drawingml.char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7.xml" ContentType="application/vnd.openxmlformats-officedocument.theme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05" r:id="rId2"/>
    <p:sldMasterId id="2147483811" r:id="rId3"/>
    <p:sldMasterId id="2147483815" r:id="rId4"/>
    <p:sldMasterId id="2147483817" r:id="rId5"/>
    <p:sldMasterId id="2147483821" r:id="rId6"/>
    <p:sldMasterId id="2147483823" r:id="rId7"/>
    <p:sldMasterId id="2147483825" r:id="rId8"/>
    <p:sldMasterId id="2147483827" r:id="rId9"/>
    <p:sldMasterId id="2147483829" r:id="rId10"/>
    <p:sldMasterId id="2147483833" r:id="rId11"/>
    <p:sldMasterId id="2147483835" r:id="rId12"/>
    <p:sldMasterId id="2147483837" r:id="rId13"/>
    <p:sldMasterId id="2147483843" r:id="rId14"/>
    <p:sldMasterId id="2147483845" r:id="rId15"/>
  </p:sldMasterIdLst>
  <p:notesMasterIdLst>
    <p:notesMasterId r:id="rId36"/>
  </p:notesMasterIdLst>
  <p:handoutMasterIdLst>
    <p:handoutMasterId r:id="rId37"/>
  </p:handoutMasterIdLst>
  <p:sldIdLst>
    <p:sldId id="261" r:id="rId16"/>
    <p:sldId id="274" r:id="rId17"/>
    <p:sldId id="277" r:id="rId18"/>
    <p:sldId id="266" r:id="rId19"/>
    <p:sldId id="271" r:id="rId20"/>
    <p:sldId id="269" r:id="rId21"/>
    <p:sldId id="268" r:id="rId22"/>
    <p:sldId id="275" r:id="rId23"/>
    <p:sldId id="263" r:id="rId24"/>
    <p:sldId id="288" r:id="rId25"/>
    <p:sldId id="289" r:id="rId26"/>
    <p:sldId id="286" r:id="rId27"/>
    <p:sldId id="283" r:id="rId28"/>
    <p:sldId id="282" r:id="rId29"/>
    <p:sldId id="278" r:id="rId30"/>
    <p:sldId id="279" r:id="rId31"/>
    <p:sldId id="285" r:id="rId32"/>
    <p:sldId id="272" r:id="rId33"/>
    <p:sldId id="273" r:id="rId34"/>
    <p:sldId id="284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653" y="-62"/>
      </p:cViewPr>
      <p:guideLst>
        <p:guide orient="horz" pos="2160"/>
        <p:guide pos="594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314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20" Type="http://schemas.openxmlformats.org/officeDocument/2006/relationships/slide" Target="slides/slide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Pankit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Taul1!$A$2:$A$30</c:f>
              <c:strCache>
                <c:ptCount val="29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00</c:v>
                </c:pt>
                <c:pt idx="14">
                  <c:v>01</c:v>
                </c:pt>
                <c:pt idx="15">
                  <c:v>02</c:v>
                </c:pt>
                <c:pt idx="16">
                  <c:v>03</c:v>
                </c:pt>
                <c:pt idx="17">
                  <c:v>04</c:v>
                </c:pt>
                <c:pt idx="18">
                  <c:v>05</c:v>
                </c:pt>
                <c:pt idx="19">
                  <c:v>06</c:v>
                </c:pt>
                <c:pt idx="20">
                  <c:v>07</c:v>
                </c:pt>
                <c:pt idx="21">
                  <c:v>08</c:v>
                </c:pt>
                <c:pt idx="22">
                  <c:v>09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</c:strCache>
            </c:strRef>
          </c:cat>
          <c:val>
            <c:numRef>
              <c:f>Taul1!$B$2:$B$30</c:f>
              <c:numCache>
                <c:formatCode>0.0</c:formatCode>
                <c:ptCount val="29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32</c:v>
                </c:pt>
                <c:pt idx="9">
                  <c:v>29</c:v>
                </c:pt>
                <c:pt idx="10">
                  <c:v>27</c:v>
                </c:pt>
                <c:pt idx="11">
                  <c:v>25</c:v>
                </c:pt>
                <c:pt idx="12">
                  <c:v>24.3</c:v>
                </c:pt>
                <c:pt idx="13">
                  <c:v>24.6</c:v>
                </c:pt>
                <c:pt idx="14">
                  <c:v>24.8</c:v>
                </c:pt>
                <c:pt idx="15">
                  <c:v>24.5</c:v>
                </c:pt>
                <c:pt idx="16">
                  <c:v>23.4</c:v>
                </c:pt>
                <c:pt idx="17">
                  <c:v>22.814</c:v>
                </c:pt>
                <c:pt idx="18">
                  <c:v>23.6</c:v>
                </c:pt>
                <c:pt idx="19">
                  <c:v>24.768999999999998</c:v>
                </c:pt>
                <c:pt idx="20">
                  <c:v>25.024999999999999</c:v>
                </c:pt>
                <c:pt idx="21">
                  <c:v>25.699000000000002</c:v>
                </c:pt>
                <c:pt idx="22">
                  <c:v>24.9</c:v>
                </c:pt>
                <c:pt idx="23">
                  <c:v>24.696000000000002</c:v>
                </c:pt>
                <c:pt idx="24">
                  <c:v>24.3</c:v>
                </c:pt>
                <c:pt idx="25">
                  <c:v>23.916</c:v>
                </c:pt>
                <c:pt idx="26">
                  <c:v>23.433</c:v>
                </c:pt>
                <c:pt idx="27">
                  <c:v>21.292000000000002</c:v>
                </c:pt>
                <c:pt idx="28">
                  <c:v>21.155000000000001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Vakuutusyhtiöt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Taul1!$A$2:$A$30</c:f>
              <c:strCache>
                <c:ptCount val="29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00</c:v>
                </c:pt>
                <c:pt idx="14">
                  <c:v>01</c:v>
                </c:pt>
                <c:pt idx="15">
                  <c:v>02</c:v>
                </c:pt>
                <c:pt idx="16">
                  <c:v>03</c:v>
                </c:pt>
                <c:pt idx="17">
                  <c:v>04</c:v>
                </c:pt>
                <c:pt idx="18">
                  <c:v>05</c:v>
                </c:pt>
                <c:pt idx="19">
                  <c:v>06</c:v>
                </c:pt>
                <c:pt idx="20">
                  <c:v>07</c:v>
                </c:pt>
                <c:pt idx="21">
                  <c:v>08</c:v>
                </c:pt>
                <c:pt idx="22">
                  <c:v>09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</c:strCache>
            </c:strRef>
          </c:cat>
          <c:val>
            <c:numRef>
              <c:f>Taul1!$C$2:$C$30</c:f>
              <c:numCache>
                <c:formatCode>0.0</c:formatCode>
                <c:ptCount val="29"/>
                <c:pt idx="0">
                  <c:v>12.19</c:v>
                </c:pt>
                <c:pt idx="1">
                  <c:v>12.106999999999999</c:v>
                </c:pt>
                <c:pt idx="2">
                  <c:v>12.324999999999999</c:v>
                </c:pt>
                <c:pt idx="3">
                  <c:v>12.763999999999999</c:v>
                </c:pt>
                <c:pt idx="4">
                  <c:v>12.611000000000001</c:v>
                </c:pt>
                <c:pt idx="5">
                  <c:v>12.241</c:v>
                </c:pt>
                <c:pt idx="6">
                  <c:v>11.789</c:v>
                </c:pt>
                <c:pt idx="7">
                  <c:v>10.798999999999999</c:v>
                </c:pt>
                <c:pt idx="8">
                  <c:v>10.436999999999999</c:v>
                </c:pt>
                <c:pt idx="9">
                  <c:v>10.766</c:v>
                </c:pt>
                <c:pt idx="10">
                  <c:v>10.766999999999999</c:v>
                </c:pt>
                <c:pt idx="11">
                  <c:v>10.989000000000001</c:v>
                </c:pt>
                <c:pt idx="12">
                  <c:v>11.278</c:v>
                </c:pt>
                <c:pt idx="13">
                  <c:v>11.57</c:v>
                </c:pt>
                <c:pt idx="14">
                  <c:v>10.888</c:v>
                </c:pt>
                <c:pt idx="15">
                  <c:v>11.301</c:v>
                </c:pt>
                <c:pt idx="16">
                  <c:v>11.542</c:v>
                </c:pt>
                <c:pt idx="17">
                  <c:v>11.18</c:v>
                </c:pt>
                <c:pt idx="18">
                  <c:v>10.448</c:v>
                </c:pt>
                <c:pt idx="19">
                  <c:v>10.583</c:v>
                </c:pt>
                <c:pt idx="20">
                  <c:v>10.669</c:v>
                </c:pt>
                <c:pt idx="21">
                  <c:v>10.81</c:v>
                </c:pt>
                <c:pt idx="22">
                  <c:v>10.563000000000001</c:v>
                </c:pt>
                <c:pt idx="23">
                  <c:v>10.472</c:v>
                </c:pt>
                <c:pt idx="24">
                  <c:v>10.676</c:v>
                </c:pt>
                <c:pt idx="25">
                  <c:v>10.866</c:v>
                </c:pt>
                <c:pt idx="26">
                  <c:v>11.249000000000001</c:v>
                </c:pt>
                <c:pt idx="27">
                  <c:v>10.882</c:v>
                </c:pt>
                <c:pt idx="28">
                  <c:v>9.6920000000000002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01120"/>
        <c:axId val="173479808"/>
      </c:lineChart>
      <c:catAx>
        <c:axId val="17330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3479808"/>
        <c:crosses val="autoZero"/>
        <c:auto val="1"/>
        <c:lblAlgn val="ctr"/>
        <c:lblOffset val="100"/>
        <c:noMultiLvlLbl val="0"/>
      </c:catAx>
      <c:valAx>
        <c:axId val="1734798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73301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Taul1!$A$2:$A$16</c:f>
              <c:strCache>
                <c:ptCount val="15"/>
                <c:pt idx="0">
                  <c:v>Kauppa, myyjät</c:v>
                </c:pt>
                <c:pt idx="1">
                  <c:v>Matkailu- ja ravintolapalvelut, työntekijät</c:v>
                </c:pt>
                <c:pt idx="2">
                  <c:v>Vakuutusala, konttori</c:v>
                </c:pt>
                <c:pt idx="3">
                  <c:v>Teknologiateollisuus, ylemmät toimihenkilöt</c:v>
                </c:pt>
                <c:pt idx="4">
                  <c:v>Teknologiateollisuus, toimihenkilöt</c:v>
                </c:pt>
                <c:pt idx="5">
                  <c:v>Elintarviketeollisuus, tekn. ja konttoritoimihenk.</c:v>
                </c:pt>
                <c:pt idx="6">
                  <c:v>Opetusala, opetushenkilöstö</c:v>
                </c:pt>
                <c:pt idx="7">
                  <c:v>Terveyspalveluala, suorittava taso</c:v>
                </c:pt>
                <c:pt idx="8">
                  <c:v>Energiateollisuus, toimihenkilöt</c:v>
                </c:pt>
                <c:pt idx="9">
                  <c:v>Paperiteollisuus, toimihenkilöt</c:v>
                </c:pt>
                <c:pt idx="10">
                  <c:v>Kemianteollisuus, toimihenkilöt</c:v>
                </c:pt>
                <c:pt idx="11">
                  <c:v>Graafinen teollisuus, tekn. ja konttoritoimihenk.</c:v>
                </c:pt>
                <c:pt idx="12">
                  <c:v>Rahoitusala</c:v>
                </c:pt>
                <c:pt idx="13">
                  <c:v>Talonrakennusala, toimihenkilöt</c:v>
                </c:pt>
                <c:pt idx="14">
                  <c:v>Tietotekniikka, vaativat ammattitehtävät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7.8</c:v>
                </c:pt>
                <c:pt idx="1">
                  <c:v>8.1999999999999993</c:v>
                </c:pt>
                <c:pt idx="2">
                  <c:v>8.5</c:v>
                </c:pt>
                <c:pt idx="3">
                  <c:v>9.1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9.5</c:v>
                </c:pt>
                <c:pt idx="7">
                  <c:v>9.6999999999999993</c:v>
                </c:pt>
                <c:pt idx="8">
                  <c:v>10</c:v>
                </c:pt>
                <c:pt idx="9">
                  <c:v>10.5</c:v>
                </c:pt>
                <c:pt idx="10">
                  <c:v>11.4</c:v>
                </c:pt>
                <c:pt idx="11">
                  <c:v>11.7</c:v>
                </c:pt>
                <c:pt idx="12">
                  <c:v>12.1</c:v>
                </c:pt>
                <c:pt idx="13">
                  <c:v>12.5</c:v>
                </c:pt>
                <c:pt idx="14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03104"/>
        <c:axId val="95504640"/>
      </c:barChart>
      <c:catAx>
        <c:axId val="95503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95504640"/>
        <c:crosses val="autoZero"/>
        <c:auto val="1"/>
        <c:lblAlgn val="ctr"/>
        <c:lblOffset val="100"/>
        <c:noMultiLvlLbl val="0"/>
      </c:catAx>
      <c:valAx>
        <c:axId val="955046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50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38691</c:v>
                </c:pt>
                <c:pt idx="1">
                  <c:v>39360</c:v>
                </c:pt>
                <c:pt idx="2">
                  <c:v>41413</c:v>
                </c:pt>
                <c:pt idx="3">
                  <c:v>43388</c:v>
                </c:pt>
                <c:pt idx="4">
                  <c:v>45040</c:v>
                </c:pt>
                <c:pt idx="5">
                  <c:v>43305</c:v>
                </c:pt>
                <c:pt idx="6">
                  <c:v>41405</c:v>
                </c:pt>
                <c:pt idx="7">
                  <c:v>41009</c:v>
                </c:pt>
                <c:pt idx="8">
                  <c:v>39822</c:v>
                </c:pt>
                <c:pt idx="9">
                  <c:v>37551</c:v>
                </c:pt>
                <c:pt idx="10">
                  <c:v>36921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35375</c:v>
                </c:pt>
                <c:pt idx="1">
                  <c:v>34963</c:v>
                </c:pt>
                <c:pt idx="2">
                  <c:v>36571</c:v>
                </c:pt>
                <c:pt idx="3">
                  <c:v>36414</c:v>
                </c:pt>
                <c:pt idx="4">
                  <c:v>36853</c:v>
                </c:pt>
                <c:pt idx="5">
                  <c:v>36041</c:v>
                </c:pt>
                <c:pt idx="6">
                  <c:v>34283</c:v>
                </c:pt>
                <c:pt idx="7">
                  <c:v>34799</c:v>
                </c:pt>
                <c:pt idx="8">
                  <c:v>33904</c:v>
                </c:pt>
                <c:pt idx="9">
                  <c:v>33277</c:v>
                </c:pt>
                <c:pt idx="10">
                  <c:v>34329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Taul1!$D$2:$D$12</c:f>
              <c:numCache>
                <c:formatCode>General</c:formatCode>
                <c:ptCount val="11"/>
                <c:pt idx="0">
                  <c:v>25555</c:v>
                </c:pt>
                <c:pt idx="1">
                  <c:v>25626</c:v>
                </c:pt>
                <c:pt idx="2">
                  <c:v>25903</c:v>
                </c:pt>
                <c:pt idx="3">
                  <c:v>26663</c:v>
                </c:pt>
                <c:pt idx="4">
                  <c:v>27645</c:v>
                </c:pt>
                <c:pt idx="5">
                  <c:v>28180</c:v>
                </c:pt>
                <c:pt idx="6">
                  <c:v>27880</c:v>
                </c:pt>
                <c:pt idx="7">
                  <c:v>28251</c:v>
                </c:pt>
                <c:pt idx="8">
                  <c:v>28250</c:v>
                </c:pt>
                <c:pt idx="9">
                  <c:v>26886</c:v>
                </c:pt>
                <c:pt idx="10">
                  <c:v>26204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Norja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Taul1!$E$2:$E$12</c:f>
              <c:numCache>
                <c:formatCode>General</c:formatCode>
                <c:ptCount val="11"/>
                <c:pt idx="0">
                  <c:v>20081</c:v>
                </c:pt>
                <c:pt idx="1">
                  <c:v>20496</c:v>
                </c:pt>
                <c:pt idx="2">
                  <c:v>20746</c:v>
                </c:pt>
                <c:pt idx="3">
                  <c:v>20558</c:v>
                </c:pt>
                <c:pt idx="4">
                  <c:v>22812</c:v>
                </c:pt>
                <c:pt idx="5">
                  <c:v>21862</c:v>
                </c:pt>
                <c:pt idx="6">
                  <c:v>22578</c:v>
                </c:pt>
                <c:pt idx="7">
                  <c:v>23193</c:v>
                </c:pt>
                <c:pt idx="8">
                  <c:v>22626</c:v>
                </c:pt>
                <c:pt idx="9">
                  <c:v>22257</c:v>
                </c:pt>
                <c:pt idx="10">
                  <c:v>21988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65920"/>
        <c:axId val="206881152"/>
      </c:lineChart>
      <c:catAx>
        <c:axId val="2068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881152"/>
        <c:crosses val="autoZero"/>
        <c:auto val="1"/>
        <c:lblAlgn val="ctr"/>
        <c:lblOffset val="100"/>
        <c:noMultiLvlLbl val="0"/>
      </c:catAx>
      <c:valAx>
        <c:axId val="20688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86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Peruskoulu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1.3</c:v>
                </c:pt>
                <c:pt idx="1">
                  <c:v>4.2</c:v>
                </c:pt>
                <c:pt idx="2">
                  <c:v>4.8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Lukio ja keskiaste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43.4</c:v>
                </c:pt>
                <c:pt idx="2">
                  <c:v>51.2</c:v>
                </c:pt>
                <c:pt idx="3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Korkeakoulutus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57</c:v>
                </c:pt>
                <c:pt idx="1">
                  <c:v>51.6</c:v>
                </c:pt>
                <c:pt idx="2">
                  <c:v>44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Muu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8</c:v>
                </c:pt>
                <c:pt idx="1">
                  <c:v>0.8</c:v>
                </c:pt>
                <c:pt idx="2">
                  <c:v>0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899200"/>
        <c:axId val="240900736"/>
      </c:barChart>
      <c:catAx>
        <c:axId val="240899200"/>
        <c:scaling>
          <c:orientation val="maxMin"/>
        </c:scaling>
        <c:delete val="0"/>
        <c:axPos val="l"/>
        <c:majorTickMark val="out"/>
        <c:minorTickMark val="none"/>
        <c:tickLblPos val="nextTo"/>
        <c:crossAx val="240900736"/>
        <c:crosses val="autoZero"/>
        <c:auto val="1"/>
        <c:lblAlgn val="ctr"/>
        <c:lblOffset val="100"/>
        <c:noMultiLvlLbl val="0"/>
      </c:catAx>
      <c:valAx>
        <c:axId val="24090073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0899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71.5</c:v>
                </c:pt>
                <c:pt idx="1">
                  <c:v>64.099999999999994</c:v>
                </c:pt>
                <c:pt idx="2">
                  <c:v>54.1</c:v>
                </c:pt>
                <c:pt idx="3">
                  <c:v>52.1</c:v>
                </c:pt>
                <c:pt idx="4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74.2</c:v>
                </c:pt>
                <c:pt idx="1">
                  <c:v>64.900000000000006</c:v>
                </c:pt>
                <c:pt idx="2">
                  <c:v>54.7</c:v>
                </c:pt>
                <c:pt idx="3">
                  <c:v>51.8</c:v>
                </c:pt>
                <c:pt idx="4">
                  <c:v>50.8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74.3</c:v>
                </c:pt>
                <c:pt idx="1">
                  <c:v>65.099999999999994</c:v>
                </c:pt>
                <c:pt idx="2">
                  <c:v>54.8</c:v>
                </c:pt>
                <c:pt idx="3">
                  <c:v>52.4</c:v>
                </c:pt>
                <c:pt idx="4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005696"/>
        <c:axId val="241007232"/>
      </c:barChart>
      <c:catAx>
        <c:axId val="241005696"/>
        <c:scaling>
          <c:orientation val="maxMin"/>
        </c:scaling>
        <c:delete val="0"/>
        <c:axPos val="l"/>
        <c:majorTickMark val="out"/>
        <c:minorTickMark val="none"/>
        <c:tickLblPos val="nextTo"/>
        <c:crossAx val="241007232"/>
        <c:crosses val="autoZero"/>
        <c:auto val="1"/>
        <c:lblAlgn val="ctr"/>
        <c:lblOffset val="100"/>
        <c:noMultiLvlLbl val="0"/>
      </c:catAx>
      <c:valAx>
        <c:axId val="24100723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005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Asiakaspalvelu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65.7</c:v>
                </c:pt>
                <c:pt idx="1">
                  <c:v>51.3</c:v>
                </c:pt>
                <c:pt idx="2">
                  <c:v>50.1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Hallinto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12.7</c:v>
                </c:pt>
                <c:pt idx="1">
                  <c:v>17.5</c:v>
                </c:pt>
                <c:pt idx="2">
                  <c:v>13.1</c:v>
                </c:pt>
                <c:pt idx="3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 konttorityö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9.9</c:v>
                </c:pt>
                <c:pt idx="1">
                  <c:v>9.5</c:v>
                </c:pt>
                <c:pt idx="2">
                  <c:v>10.8</c:v>
                </c:pt>
                <c:pt idx="3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6.1</c:v>
                </c:pt>
                <c:pt idx="1">
                  <c:v>5.9</c:v>
                </c:pt>
                <c:pt idx="2">
                  <c:v>12.7</c:v>
                </c:pt>
                <c:pt idx="3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Johtamistyö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5.6</c:v>
                </c:pt>
                <c:pt idx="1">
                  <c:v>15.8</c:v>
                </c:pt>
                <c:pt idx="2">
                  <c:v>13.3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138688"/>
        <c:axId val="241144576"/>
      </c:barChart>
      <c:catAx>
        <c:axId val="241138688"/>
        <c:scaling>
          <c:orientation val="maxMin"/>
        </c:scaling>
        <c:delete val="0"/>
        <c:axPos val="l"/>
        <c:majorTickMark val="out"/>
        <c:minorTickMark val="none"/>
        <c:tickLblPos val="nextTo"/>
        <c:crossAx val="241144576"/>
        <c:crosses val="autoZero"/>
        <c:auto val="1"/>
        <c:lblAlgn val="ctr"/>
        <c:lblOffset val="100"/>
        <c:noMultiLvlLbl val="0"/>
      </c:catAx>
      <c:valAx>
        <c:axId val="24114457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113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rahoitusalasta kiinnostuneet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49</c:v>
                </c:pt>
                <c:pt idx="1">
                  <c:v>52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Vakuutusalasta kiinnostuneet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Kaikki vastaajat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48</c:v>
                </c:pt>
                <c:pt idx="1">
                  <c:v>41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59168"/>
        <c:axId val="241169152"/>
      </c:barChart>
      <c:catAx>
        <c:axId val="24115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41169152"/>
        <c:crosses val="autoZero"/>
        <c:auto val="1"/>
        <c:lblAlgn val="ctr"/>
        <c:lblOffset val="100"/>
        <c:noMultiLvlLbl val="0"/>
      </c:catAx>
      <c:valAx>
        <c:axId val="24116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15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224704"/>
        <c:axId val="241230592"/>
      </c:lineChart>
      <c:catAx>
        <c:axId val="24122470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41230592"/>
        <c:crosses val="autoZero"/>
        <c:auto val="1"/>
        <c:lblAlgn val="ctr"/>
        <c:lblOffset val="100"/>
        <c:noMultiLvlLbl val="0"/>
      </c:catAx>
      <c:valAx>
        <c:axId val="241230592"/>
        <c:scaling>
          <c:orientation val="maxMin"/>
          <c:max val="1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Sijoitus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22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253760"/>
        <c:axId val="241378432"/>
      </c:lineChart>
      <c:catAx>
        <c:axId val="2412537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241378432"/>
        <c:crosses val="autoZero"/>
        <c:auto val="1"/>
        <c:lblAlgn val="ctr"/>
        <c:lblOffset val="100"/>
        <c:noMultiLvlLbl val="0"/>
      </c:catAx>
      <c:valAx>
        <c:axId val="241378432"/>
        <c:scaling>
          <c:orientation val="maxMin"/>
          <c:max val="1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Sijoitus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253760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Vakuutusyhtiöt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Taul1!$A$2:$A$52</c:f>
              <c:numCache>
                <c:formatCode>General</c:formatCode>
                <c:ptCount val="51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Taul1!$B$2:$B$52</c:f>
              <c:numCache>
                <c:formatCode>General</c:formatCode>
                <c:ptCount val="51"/>
                <c:pt idx="0">
                  <c:v>4</c:v>
                </c:pt>
                <c:pt idx="1">
                  <c:v>12</c:v>
                </c:pt>
                <c:pt idx="2">
                  <c:v>22</c:v>
                </c:pt>
                <c:pt idx="3">
                  <c:v>37</c:v>
                </c:pt>
                <c:pt idx="4">
                  <c:v>46</c:v>
                </c:pt>
                <c:pt idx="5">
                  <c:v>72</c:v>
                </c:pt>
                <c:pt idx="6">
                  <c:v>141</c:v>
                </c:pt>
                <c:pt idx="7">
                  <c:v>127</c:v>
                </c:pt>
                <c:pt idx="8">
                  <c:v>160</c:v>
                </c:pt>
                <c:pt idx="9">
                  <c:v>182</c:v>
                </c:pt>
                <c:pt idx="10">
                  <c:v>204</c:v>
                </c:pt>
                <c:pt idx="11">
                  <c:v>223</c:v>
                </c:pt>
                <c:pt idx="12">
                  <c:v>250</c:v>
                </c:pt>
                <c:pt idx="13">
                  <c:v>219</c:v>
                </c:pt>
                <c:pt idx="14">
                  <c:v>264</c:v>
                </c:pt>
                <c:pt idx="15">
                  <c:v>242</c:v>
                </c:pt>
                <c:pt idx="16">
                  <c:v>240</c:v>
                </c:pt>
                <c:pt idx="17">
                  <c:v>240</c:v>
                </c:pt>
                <c:pt idx="18">
                  <c:v>249</c:v>
                </c:pt>
                <c:pt idx="19">
                  <c:v>250</c:v>
                </c:pt>
                <c:pt idx="20">
                  <c:v>263</c:v>
                </c:pt>
                <c:pt idx="21">
                  <c:v>260</c:v>
                </c:pt>
                <c:pt idx="22">
                  <c:v>290</c:v>
                </c:pt>
                <c:pt idx="23">
                  <c:v>212</c:v>
                </c:pt>
                <c:pt idx="24">
                  <c:v>239</c:v>
                </c:pt>
                <c:pt idx="25">
                  <c:v>229</c:v>
                </c:pt>
                <c:pt idx="26">
                  <c:v>245</c:v>
                </c:pt>
                <c:pt idx="27">
                  <c:v>256</c:v>
                </c:pt>
                <c:pt idx="28">
                  <c:v>311</c:v>
                </c:pt>
                <c:pt idx="29">
                  <c:v>341</c:v>
                </c:pt>
                <c:pt idx="30">
                  <c:v>313</c:v>
                </c:pt>
                <c:pt idx="31">
                  <c:v>302</c:v>
                </c:pt>
                <c:pt idx="32">
                  <c:v>338</c:v>
                </c:pt>
                <c:pt idx="33">
                  <c:v>323</c:v>
                </c:pt>
                <c:pt idx="34">
                  <c:v>301</c:v>
                </c:pt>
                <c:pt idx="35">
                  <c:v>291</c:v>
                </c:pt>
                <c:pt idx="36">
                  <c:v>256</c:v>
                </c:pt>
                <c:pt idx="37">
                  <c:v>267</c:v>
                </c:pt>
                <c:pt idx="38">
                  <c:v>214</c:v>
                </c:pt>
                <c:pt idx="39">
                  <c:v>276</c:v>
                </c:pt>
                <c:pt idx="40">
                  <c:v>243</c:v>
                </c:pt>
                <c:pt idx="41">
                  <c:v>234</c:v>
                </c:pt>
                <c:pt idx="42">
                  <c:v>178</c:v>
                </c:pt>
                <c:pt idx="43">
                  <c:v>149</c:v>
                </c:pt>
                <c:pt idx="44">
                  <c:v>77</c:v>
                </c:pt>
                <c:pt idx="45">
                  <c:v>23</c:v>
                </c:pt>
                <c:pt idx="46">
                  <c:v>12</c:v>
                </c:pt>
                <c:pt idx="47">
                  <c:v>11</c:v>
                </c:pt>
                <c:pt idx="48">
                  <c:v>2</c:v>
                </c:pt>
                <c:pt idx="49">
                  <c:v>2</c:v>
                </c:pt>
                <c:pt idx="50">
                  <c:v>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Taul1!$A$2:$A$52</c:f>
              <c:numCache>
                <c:formatCode>General</c:formatCode>
                <c:ptCount val="51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</c:numCache>
            </c:numRef>
          </c:cat>
          <c:val>
            <c:numRef>
              <c:f>Taul1!$C$2:$C$52</c:f>
              <c:numCache>
                <c:formatCode>General</c:formatCode>
                <c:ptCount val="51"/>
                <c:pt idx="0">
                  <c:v>10</c:v>
                </c:pt>
                <c:pt idx="1">
                  <c:v>10</c:v>
                </c:pt>
                <c:pt idx="2">
                  <c:v>23</c:v>
                </c:pt>
                <c:pt idx="3">
                  <c:v>57</c:v>
                </c:pt>
                <c:pt idx="4">
                  <c:v>150</c:v>
                </c:pt>
                <c:pt idx="5">
                  <c:v>263</c:v>
                </c:pt>
                <c:pt idx="6">
                  <c:v>328</c:v>
                </c:pt>
                <c:pt idx="7">
                  <c:v>372</c:v>
                </c:pt>
                <c:pt idx="8">
                  <c:v>463</c:v>
                </c:pt>
                <c:pt idx="9">
                  <c:v>487</c:v>
                </c:pt>
                <c:pt idx="10">
                  <c:v>511</c:v>
                </c:pt>
                <c:pt idx="11">
                  <c:v>501</c:v>
                </c:pt>
                <c:pt idx="12">
                  <c:v>566</c:v>
                </c:pt>
                <c:pt idx="13">
                  <c:v>573</c:v>
                </c:pt>
                <c:pt idx="14">
                  <c:v>581</c:v>
                </c:pt>
                <c:pt idx="15">
                  <c:v>574</c:v>
                </c:pt>
                <c:pt idx="16">
                  <c:v>537</c:v>
                </c:pt>
                <c:pt idx="17">
                  <c:v>538</c:v>
                </c:pt>
                <c:pt idx="18">
                  <c:v>524</c:v>
                </c:pt>
                <c:pt idx="19">
                  <c:v>515</c:v>
                </c:pt>
                <c:pt idx="20">
                  <c:v>505</c:v>
                </c:pt>
                <c:pt idx="21">
                  <c:v>516</c:v>
                </c:pt>
                <c:pt idx="22">
                  <c:v>408</c:v>
                </c:pt>
                <c:pt idx="23">
                  <c:v>295</c:v>
                </c:pt>
                <c:pt idx="24">
                  <c:v>332</c:v>
                </c:pt>
                <c:pt idx="25">
                  <c:v>341</c:v>
                </c:pt>
                <c:pt idx="26">
                  <c:v>332</c:v>
                </c:pt>
                <c:pt idx="27">
                  <c:v>423</c:v>
                </c:pt>
                <c:pt idx="28">
                  <c:v>478</c:v>
                </c:pt>
                <c:pt idx="29">
                  <c:v>557</c:v>
                </c:pt>
                <c:pt idx="30">
                  <c:v>634</c:v>
                </c:pt>
                <c:pt idx="31">
                  <c:v>721</c:v>
                </c:pt>
                <c:pt idx="32">
                  <c:v>799</c:v>
                </c:pt>
                <c:pt idx="33">
                  <c:v>800</c:v>
                </c:pt>
                <c:pt idx="34">
                  <c:v>743</c:v>
                </c:pt>
                <c:pt idx="35">
                  <c:v>719</c:v>
                </c:pt>
                <c:pt idx="36">
                  <c:v>733</c:v>
                </c:pt>
                <c:pt idx="37">
                  <c:v>631</c:v>
                </c:pt>
                <c:pt idx="38">
                  <c:v>645</c:v>
                </c:pt>
                <c:pt idx="39">
                  <c:v>681</c:v>
                </c:pt>
                <c:pt idx="40">
                  <c:v>672</c:v>
                </c:pt>
                <c:pt idx="41">
                  <c:v>589</c:v>
                </c:pt>
                <c:pt idx="42">
                  <c:v>542</c:v>
                </c:pt>
                <c:pt idx="43">
                  <c:v>407</c:v>
                </c:pt>
                <c:pt idx="44">
                  <c:v>140</c:v>
                </c:pt>
                <c:pt idx="45">
                  <c:v>50</c:v>
                </c:pt>
                <c:pt idx="46">
                  <c:v>27</c:v>
                </c:pt>
                <c:pt idx="47">
                  <c:v>11</c:v>
                </c:pt>
                <c:pt idx="48">
                  <c:v>9</c:v>
                </c:pt>
                <c:pt idx="49">
                  <c:v>0</c:v>
                </c:pt>
                <c:pt idx="5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883584"/>
        <c:axId val="174885120"/>
      </c:barChart>
      <c:catAx>
        <c:axId val="1748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885120"/>
        <c:crosses val="autoZero"/>
        <c:auto val="1"/>
        <c:lblAlgn val="ctr"/>
        <c:lblOffset val="100"/>
        <c:noMultiLvlLbl val="0"/>
      </c:catAx>
      <c:valAx>
        <c:axId val="1748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83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2"/>
              <c:layout>
                <c:manualLayout>
                  <c:x val="-3.6242826940501356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89036544850499E-2"/>
                  <c:y val="-2.2759601706970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37601932950771E-2"/>
                  <c:y val="-1.4224751066856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739957716701901E-2"/>
                  <c:y val="-8.53485064011379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Taul1!$A$2:$A$7</c:f>
              <c:strCache>
                <c:ptCount val="6"/>
                <c:pt idx="0">
                  <c:v>Pankkitoiminta</c:v>
                </c:pt>
                <c:pt idx="1">
                  <c:v>Vakuutustoiminta</c:v>
                </c:pt>
                <c:pt idx="2">
                  <c:v>Arvopaperitoiminta</c:v>
                </c:pt>
                <c:pt idx="3">
                  <c:v>Rahoitusyhtiöt</c:v>
                </c:pt>
                <c:pt idx="4">
                  <c:v>Tietotekniikka</c:v>
                </c:pt>
                <c:pt idx="5">
                  <c:v>Muut FK jäsenet</c:v>
                </c:pt>
              </c:strCache>
            </c:strRef>
          </c:cat>
          <c:val>
            <c:numRef>
              <c:f>Taul1!$B$2:$B$7</c:f>
              <c:numCache>
                <c:formatCode>#,##0</c:formatCode>
                <c:ptCount val="6"/>
                <c:pt idx="0">
                  <c:v>23264</c:v>
                </c:pt>
                <c:pt idx="1">
                  <c:v>12036</c:v>
                </c:pt>
                <c:pt idx="2">
                  <c:v>1072</c:v>
                </c:pt>
                <c:pt idx="3" formatCode="General">
                  <c:v>541</c:v>
                </c:pt>
                <c:pt idx="4" formatCode="General">
                  <c:v>545</c:v>
                </c:pt>
                <c:pt idx="5" formatCode="General">
                  <c:v>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Merkonomi, merkantti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Taul1!$B$2:$B$17</c:f>
              <c:numCache>
                <c:formatCode>0.0</c:formatCode>
                <c:ptCount val="16"/>
                <c:pt idx="0">
                  <c:v>32.200000000000003</c:v>
                </c:pt>
                <c:pt idx="1">
                  <c:v>32.700000000000003</c:v>
                </c:pt>
                <c:pt idx="2">
                  <c:v>34</c:v>
                </c:pt>
                <c:pt idx="3">
                  <c:v>34.799999999999997</c:v>
                </c:pt>
                <c:pt idx="4">
                  <c:v>36.200000000000003</c:v>
                </c:pt>
                <c:pt idx="5">
                  <c:v>37.1</c:v>
                </c:pt>
                <c:pt idx="6">
                  <c:v>38</c:v>
                </c:pt>
                <c:pt idx="7">
                  <c:v>41</c:v>
                </c:pt>
                <c:pt idx="8">
                  <c:v>38.200000000000003</c:v>
                </c:pt>
                <c:pt idx="9">
                  <c:v>37.5</c:v>
                </c:pt>
                <c:pt idx="10">
                  <c:v>36.5</c:v>
                </c:pt>
                <c:pt idx="11">
                  <c:v>35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31.757411354388687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Tradenomi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Taul1!$C$2:$C$17</c:f>
              <c:numCache>
                <c:formatCode>0.0</c:formatCode>
                <c:ptCount val="16"/>
                <c:pt idx="0">
                  <c:v>2.2000000000000002</c:v>
                </c:pt>
                <c:pt idx="1">
                  <c:v>3</c:v>
                </c:pt>
                <c:pt idx="2">
                  <c:v>4</c:v>
                </c:pt>
                <c:pt idx="3">
                  <c:v>4.8</c:v>
                </c:pt>
                <c:pt idx="4">
                  <c:v>5.3</c:v>
                </c:pt>
                <c:pt idx="5">
                  <c:v>6.2</c:v>
                </c:pt>
                <c:pt idx="6">
                  <c:v>7.1</c:v>
                </c:pt>
                <c:pt idx="7">
                  <c:v>8.9</c:v>
                </c:pt>
                <c:pt idx="8">
                  <c:v>10.3</c:v>
                </c:pt>
                <c:pt idx="9">
                  <c:v>11.6</c:v>
                </c:pt>
                <c:pt idx="10">
                  <c:v>12.8</c:v>
                </c:pt>
                <c:pt idx="11">
                  <c:v>13.8</c:v>
                </c:pt>
                <c:pt idx="12">
                  <c:v>14.8</c:v>
                </c:pt>
                <c:pt idx="13">
                  <c:v>15.9</c:v>
                </c:pt>
                <c:pt idx="14">
                  <c:v>16.600000000000001</c:v>
                </c:pt>
                <c:pt idx="15">
                  <c:v>17.441710262868952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Yliopistotutkinto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Taul1!$D$2:$D$17</c:f>
              <c:numCache>
                <c:formatCode>0.0</c:formatCode>
                <c:ptCount val="16"/>
                <c:pt idx="0">
                  <c:v>7.6</c:v>
                </c:pt>
                <c:pt idx="1">
                  <c:v>8.1</c:v>
                </c:pt>
                <c:pt idx="2">
                  <c:v>8.6</c:v>
                </c:pt>
                <c:pt idx="3">
                  <c:v>9.1999999999999993</c:v>
                </c:pt>
                <c:pt idx="4">
                  <c:v>9.9</c:v>
                </c:pt>
                <c:pt idx="5">
                  <c:v>11</c:v>
                </c:pt>
                <c:pt idx="6">
                  <c:v>12</c:v>
                </c:pt>
                <c:pt idx="7">
                  <c:v>13.9</c:v>
                </c:pt>
                <c:pt idx="8">
                  <c:v>15.2</c:v>
                </c:pt>
                <c:pt idx="9">
                  <c:v>17.3</c:v>
                </c:pt>
                <c:pt idx="10">
                  <c:v>17.8</c:v>
                </c:pt>
                <c:pt idx="11">
                  <c:v>18.399999999999999</c:v>
                </c:pt>
                <c:pt idx="12">
                  <c:v>19.100000000000001</c:v>
                </c:pt>
                <c:pt idx="13">
                  <c:v>20</c:v>
                </c:pt>
                <c:pt idx="14">
                  <c:v>21</c:v>
                </c:pt>
                <c:pt idx="15">
                  <c:v>21.962797907382289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Muu koulutus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Taul1!$E$2:$E$17</c:f>
              <c:numCache>
                <c:formatCode>0.0</c:formatCode>
                <c:ptCount val="16"/>
                <c:pt idx="0">
                  <c:v>58.1</c:v>
                </c:pt>
                <c:pt idx="1">
                  <c:v>56.2</c:v>
                </c:pt>
                <c:pt idx="2">
                  <c:v>53.4</c:v>
                </c:pt>
                <c:pt idx="3">
                  <c:v>51.3</c:v>
                </c:pt>
                <c:pt idx="4">
                  <c:v>48.6</c:v>
                </c:pt>
                <c:pt idx="5">
                  <c:v>45.6</c:v>
                </c:pt>
                <c:pt idx="6">
                  <c:v>42.9</c:v>
                </c:pt>
                <c:pt idx="7">
                  <c:v>36.200000000000003</c:v>
                </c:pt>
                <c:pt idx="8">
                  <c:v>36.299999999999997</c:v>
                </c:pt>
                <c:pt idx="9">
                  <c:v>33.5</c:v>
                </c:pt>
                <c:pt idx="10">
                  <c:v>33</c:v>
                </c:pt>
                <c:pt idx="11">
                  <c:v>32.700000000000003</c:v>
                </c:pt>
                <c:pt idx="12">
                  <c:v>32.1</c:v>
                </c:pt>
                <c:pt idx="13">
                  <c:v>30.6</c:v>
                </c:pt>
                <c:pt idx="14">
                  <c:v>29.5</c:v>
                </c:pt>
                <c:pt idx="15">
                  <c:v>28.838080475360073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08000"/>
        <c:axId val="195009536"/>
      </c:lineChart>
      <c:catAx>
        <c:axId val="19500800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95009536"/>
        <c:crosses val="autoZero"/>
        <c:auto val="1"/>
        <c:lblAlgn val="ctr"/>
        <c:lblOffset val="100"/>
        <c:noMultiLvlLbl val="0"/>
      </c:catAx>
      <c:valAx>
        <c:axId val="1950095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500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Vakuutusyhtiöt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Taul1!$B$2:$B$5</c:f>
              <c:numCache>
                <c:formatCode>0.0</c:formatCode>
                <c:ptCount val="4"/>
                <c:pt idx="0">
                  <c:v>28.749222153080272</c:v>
                </c:pt>
                <c:pt idx="1">
                  <c:v>14.633893383115538</c:v>
                </c:pt>
                <c:pt idx="2">
                  <c:v>20.981124248081311</c:v>
                </c:pt>
                <c:pt idx="3">
                  <c:v>35.635760215722875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Taul1!$C$2:$C$5</c:f>
              <c:numCache>
                <c:formatCode>0.0</c:formatCode>
                <c:ptCount val="4"/>
                <c:pt idx="0">
                  <c:v>33.117613956105799</c:v>
                </c:pt>
                <c:pt idx="1">
                  <c:v>18.711311198649408</c:v>
                </c:pt>
                <c:pt idx="2">
                  <c:v>22.406677921590695</c:v>
                </c:pt>
                <c:pt idx="3">
                  <c:v>25.764396923654097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81824"/>
        <c:axId val="173583744"/>
      </c:barChart>
      <c:catAx>
        <c:axId val="17358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3583744"/>
        <c:crosses val="autoZero"/>
        <c:auto val="1"/>
        <c:lblAlgn val="ctr"/>
        <c:lblOffset val="100"/>
        <c:noMultiLvlLbl val="0"/>
      </c:catAx>
      <c:valAx>
        <c:axId val="1735837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7358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Taul1!$B$2:$B$17</c:f>
              <c:numCache>
                <c:formatCode>General</c:formatCode>
                <c:ptCount val="16"/>
                <c:pt idx="0">
                  <c:v>72.400000000000006</c:v>
                </c:pt>
                <c:pt idx="1">
                  <c:v>70.599999999999994</c:v>
                </c:pt>
                <c:pt idx="2">
                  <c:v>69.5</c:v>
                </c:pt>
                <c:pt idx="3">
                  <c:v>68.099999999999994</c:v>
                </c:pt>
                <c:pt idx="4">
                  <c:v>67.900000000000006</c:v>
                </c:pt>
                <c:pt idx="5">
                  <c:v>67.900000000000006</c:v>
                </c:pt>
                <c:pt idx="6">
                  <c:v>65.5</c:v>
                </c:pt>
                <c:pt idx="7">
                  <c:v>64.599999999999994</c:v>
                </c:pt>
                <c:pt idx="8">
                  <c:v>65.900000000000006</c:v>
                </c:pt>
                <c:pt idx="9">
                  <c:v>65.2</c:v>
                </c:pt>
                <c:pt idx="10">
                  <c:v>62.6</c:v>
                </c:pt>
                <c:pt idx="11">
                  <c:v>60</c:v>
                </c:pt>
                <c:pt idx="12">
                  <c:v>57.5</c:v>
                </c:pt>
                <c:pt idx="13">
                  <c:v>57.1</c:v>
                </c:pt>
                <c:pt idx="14">
                  <c:v>57.8</c:v>
                </c:pt>
                <c:pt idx="15">
                  <c:v>58.5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Taul1!$C$2:$C$17</c:f>
              <c:numCache>
                <c:formatCode>General</c:formatCode>
                <c:ptCount val="16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846720"/>
        <c:axId val="195017344"/>
      </c:lineChart>
      <c:catAx>
        <c:axId val="1768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95017344"/>
        <c:crosses val="autoZero"/>
        <c:auto val="1"/>
        <c:lblAlgn val="ctr"/>
        <c:lblOffset val="100"/>
        <c:noMultiLvlLbl val="0"/>
      </c:catAx>
      <c:valAx>
        <c:axId val="1950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4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Taul1!$A$2:$A$15</c:f>
              <c:strCache>
                <c:ptCount val="14"/>
                <c:pt idx="0">
                  <c:v>Rahoitusala yhteensä</c:v>
                </c:pt>
                <c:pt idx="1">
                  <c:v>Suorittava taso</c:v>
                </c:pt>
                <c:pt idx="2">
                  <c:v>Esimiestaso</c:v>
                </c:pt>
                <c:pt idx="3">
                  <c:v>Johtotaso</c:v>
                </c:pt>
                <c:pt idx="5">
                  <c:v>Vakuutusala, konttori</c:v>
                </c:pt>
                <c:pt idx="6">
                  <c:v>Suorittava taso</c:v>
                </c:pt>
                <c:pt idx="7">
                  <c:v>Esimiestaso</c:v>
                </c:pt>
                <c:pt idx="8">
                  <c:v>Johtotaso</c:v>
                </c:pt>
                <c:pt idx="10">
                  <c:v>Vakuutusala, kenttä</c:v>
                </c:pt>
                <c:pt idx="11">
                  <c:v>Suorittava taso</c:v>
                </c:pt>
                <c:pt idx="12">
                  <c:v>Esimiestaso</c:v>
                </c:pt>
                <c:pt idx="13">
                  <c:v>Johtotaso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4105</c:v>
                </c:pt>
                <c:pt idx="1">
                  <c:v>2869</c:v>
                </c:pt>
                <c:pt idx="2">
                  <c:v>5257</c:v>
                </c:pt>
                <c:pt idx="3">
                  <c:v>8402</c:v>
                </c:pt>
                <c:pt idx="5" formatCode="General">
                  <c:v>3934</c:v>
                </c:pt>
                <c:pt idx="6" formatCode="General">
                  <c:v>3066</c:v>
                </c:pt>
                <c:pt idx="7" formatCode="General">
                  <c:v>4855</c:v>
                </c:pt>
                <c:pt idx="8" formatCode="General">
                  <c:v>8078</c:v>
                </c:pt>
                <c:pt idx="10" formatCode="General">
                  <c:v>5299</c:v>
                </c:pt>
                <c:pt idx="11" formatCode="General">
                  <c:v>4949</c:v>
                </c:pt>
                <c:pt idx="12" formatCode="General">
                  <c:v>5223</c:v>
                </c:pt>
                <c:pt idx="13" formatCode="General">
                  <c:v>7402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6296704"/>
        <c:axId val="196298240"/>
      </c:barChart>
      <c:catAx>
        <c:axId val="196296704"/>
        <c:scaling>
          <c:orientation val="maxMin"/>
        </c:scaling>
        <c:delete val="0"/>
        <c:axPos val="l"/>
        <c:majorTickMark val="out"/>
        <c:minorTickMark val="none"/>
        <c:tickLblPos val="low"/>
        <c:crossAx val="196298240"/>
        <c:crosses val="autoZero"/>
        <c:auto val="1"/>
        <c:lblAlgn val="ctr"/>
        <c:lblOffset val="100"/>
        <c:noMultiLvlLbl val="0"/>
      </c:catAx>
      <c:valAx>
        <c:axId val="196298240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9629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Rahoitusala yhteensä</c:v>
                </c:pt>
                <c:pt idx="1">
                  <c:v>Suorittava taso</c:v>
                </c:pt>
                <c:pt idx="2">
                  <c:v>Esimiestaso</c:v>
                </c:pt>
                <c:pt idx="3">
                  <c:v>Johtotaso</c:v>
                </c:pt>
                <c:pt idx="5">
                  <c:v>Vakuutusala, konttori</c:v>
                </c:pt>
                <c:pt idx="6">
                  <c:v>Suorittava taso</c:v>
                </c:pt>
                <c:pt idx="7">
                  <c:v>Esimiestaso</c:v>
                </c:pt>
                <c:pt idx="8">
                  <c:v>Johtotaso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1.5</c:v>
                </c:pt>
                <c:pt idx="1">
                  <c:v>0.1</c:v>
                </c:pt>
                <c:pt idx="2">
                  <c:v>1.3</c:v>
                </c:pt>
                <c:pt idx="3">
                  <c:v>3.1</c:v>
                </c:pt>
                <c:pt idx="5">
                  <c:v>1.7</c:v>
                </c:pt>
                <c:pt idx="6">
                  <c:v>0.5</c:v>
                </c:pt>
                <c:pt idx="7">
                  <c:v>2.6</c:v>
                </c:pt>
                <c:pt idx="8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552128"/>
        <c:axId val="198792704"/>
      </c:barChart>
      <c:catAx>
        <c:axId val="171552128"/>
        <c:scaling>
          <c:orientation val="maxMin"/>
        </c:scaling>
        <c:delete val="0"/>
        <c:axPos val="l"/>
        <c:majorTickMark val="out"/>
        <c:minorTickMark val="none"/>
        <c:tickLblPos val="low"/>
        <c:crossAx val="198792704"/>
        <c:crosses val="autoZero"/>
        <c:auto val="1"/>
        <c:lblAlgn val="ctr"/>
        <c:lblOffset val="100"/>
        <c:noMultiLvlLbl val="0"/>
      </c:catAx>
      <c:valAx>
        <c:axId val="19879270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7155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Taul1!$A$2:$A$12</c:f>
              <c:strCache>
                <c:ptCount val="11"/>
                <c:pt idx="0">
                  <c:v>Matkailu- ja ravintolapalvelut</c:v>
                </c:pt>
                <c:pt idx="1">
                  <c:v>Yksityinen sosiaalipalveluala</c:v>
                </c:pt>
                <c:pt idx="2">
                  <c:v>Kauppa</c:v>
                </c:pt>
                <c:pt idx="3">
                  <c:v>Terveyspalveluala</c:v>
                </c:pt>
                <c:pt idx="4">
                  <c:v>Teollisuus, toimihenkilöt</c:v>
                </c:pt>
                <c:pt idx="5">
                  <c:v>Rakentaminen, toimihenkilöt</c:v>
                </c:pt>
                <c:pt idx="6">
                  <c:v>Vakuutusala, konttori</c:v>
                </c:pt>
                <c:pt idx="7">
                  <c:v>Rahoitusala</c:v>
                </c:pt>
                <c:pt idx="8">
                  <c:v>Tietotekniikka</c:v>
                </c:pt>
                <c:pt idx="9">
                  <c:v>Teollisuus, ylemmät toimihenkilöt</c:v>
                </c:pt>
                <c:pt idx="10">
                  <c:v>Vakuutusala, kenttä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2388</c:v>
                </c:pt>
                <c:pt idx="1">
                  <c:v>2558</c:v>
                </c:pt>
                <c:pt idx="2">
                  <c:v>3006</c:v>
                </c:pt>
                <c:pt idx="3">
                  <c:v>3194</c:v>
                </c:pt>
                <c:pt idx="4">
                  <c:v>3290</c:v>
                </c:pt>
                <c:pt idx="5">
                  <c:v>3713</c:v>
                </c:pt>
                <c:pt idx="6">
                  <c:v>3934</c:v>
                </c:pt>
                <c:pt idx="7">
                  <c:v>4105</c:v>
                </c:pt>
                <c:pt idx="8">
                  <c:v>4591</c:v>
                </c:pt>
                <c:pt idx="9">
                  <c:v>4858</c:v>
                </c:pt>
                <c:pt idx="10">
                  <c:v>5299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341248"/>
        <c:axId val="206342784"/>
      </c:barChart>
      <c:catAx>
        <c:axId val="206341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06342784"/>
        <c:crosses val="autoZero"/>
        <c:auto val="1"/>
        <c:lblAlgn val="ctr"/>
        <c:lblOffset val="100"/>
        <c:noMultiLvlLbl val="0"/>
      </c:catAx>
      <c:valAx>
        <c:axId val="2063427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34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7.6.2016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7.6.2016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6" name="Kuv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3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6064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739802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523147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9009656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835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1124276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0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8" name="Kuv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7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ihmisten arjessa!</a:t>
            </a:r>
          </a:p>
        </p:txBody>
      </p:sp>
    </p:spTree>
    <p:extLst>
      <p:ext uri="{BB962C8B-B14F-4D97-AF65-F5344CB8AC3E}">
        <p14:creationId xmlns:p14="http://schemas.microsoft.com/office/powerpoint/2010/main" val="40783295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ihmisen arjessa!</a:t>
            </a:r>
          </a:p>
        </p:txBody>
      </p:sp>
    </p:spTree>
    <p:extLst>
      <p:ext uri="{BB962C8B-B14F-4D97-AF65-F5344CB8AC3E}">
        <p14:creationId xmlns:p14="http://schemas.microsoft.com/office/powerpoint/2010/main" val="12051130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0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64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7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0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029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7.6.2016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29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7.6.2016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2872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490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6382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7912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2972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56146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826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5398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7185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711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6351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9253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73687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8233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980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7.6.2016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44577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Finanssialan </a:t>
            </a:r>
            <a:r>
              <a:rPr lang="fi-FI" dirty="0" smtClean="0"/>
              <a:t>henkilöstö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Kesäkuu </a:t>
            </a:r>
            <a:r>
              <a:rPr lang="fi-FI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9339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Ansiotason kehitys rahoitus- ja vakuutusalalla vuonna </a:t>
            </a:r>
            <a:r>
              <a:rPr lang="fi-FI" dirty="0" smtClean="0"/>
              <a:t>2015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64403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Kehitys laskettu säännöllisen työajan ansioista, jotka eivät sisällä </a:t>
            </a:r>
            <a:r>
              <a:rPr lang="fi-FI" dirty="0" smtClean="0"/>
              <a:t>tulospalkkioita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1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Kilpailukykyinen palkkaus</a:t>
            </a:r>
            <a:br>
              <a:rPr lang="fi-FI" dirty="0"/>
            </a:br>
            <a:r>
              <a:rPr lang="en-US" b="0" dirty="0" err="1"/>
              <a:t>Keskiansioita</a:t>
            </a:r>
            <a:r>
              <a:rPr lang="en-US" b="0" dirty="0"/>
              <a:t> </a:t>
            </a:r>
            <a:r>
              <a:rPr lang="en-US" b="0" dirty="0" err="1"/>
              <a:t>toimialoittain</a:t>
            </a:r>
            <a:r>
              <a:rPr lang="en-US" b="0" dirty="0"/>
              <a:t> </a:t>
            </a:r>
            <a:r>
              <a:rPr lang="en-US" b="0" dirty="0" err="1" smtClean="0"/>
              <a:t>syyskuussa</a:t>
            </a:r>
            <a:r>
              <a:rPr lang="en-US" b="0" dirty="0" smtClean="0"/>
              <a:t> 2015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8622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493614" y="6488668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/>
                <a:cs typeface="Tahoma"/>
              </a:rPr>
              <a:t>Lähde: EK:n </a:t>
            </a:r>
            <a:r>
              <a:rPr lang="fi-FI" dirty="0" smtClean="0">
                <a:latin typeface="Tahoma"/>
                <a:cs typeface="Tahoma"/>
              </a:rPr>
              <a:t>palkkatilasto</a:t>
            </a:r>
            <a:r>
              <a:rPr lang="fi-FI" dirty="0" smtClean="0"/>
              <a:t>t</a:t>
            </a:r>
            <a:endParaRPr lang="fi-FI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91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4501" y="137493"/>
            <a:ext cx="10548000" cy="1080000"/>
          </a:xfrm>
        </p:spPr>
        <p:txBody>
          <a:bodyPr/>
          <a:lstStyle/>
          <a:p>
            <a:r>
              <a:rPr lang="fi-FI" dirty="0"/>
              <a:t>Ansiokehitys lokakuusta 2010 syyskuuhun 2015 eräillä EK:n aloilla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635658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582626" y="6488668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/>
                <a:cs typeface="Tahoma"/>
              </a:rPr>
              <a:t>Lähde: EK:n </a:t>
            </a:r>
            <a:r>
              <a:rPr lang="fi-FI" dirty="0" smtClean="0">
                <a:latin typeface="Tahoma"/>
                <a:cs typeface="Tahoma"/>
              </a:rPr>
              <a:t>palkkatilasto</a:t>
            </a:r>
            <a:r>
              <a:rPr lang="fi-FI" dirty="0" smtClean="0"/>
              <a:t>t</a:t>
            </a:r>
            <a:endParaRPr lang="fi-FI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493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Pankkihenkilöstön määrä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06608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291313" y="6488668"/>
            <a:ext cx="78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orbel"/>
              </a:rPr>
              <a:t>Lähde: FA Nordic bank statistic </a:t>
            </a:r>
            <a:r>
              <a:rPr lang="it-IT" dirty="0" smtClean="0">
                <a:solidFill>
                  <a:srgbClr val="333333"/>
                </a:solidFill>
                <a:latin typeface="Corbel"/>
              </a:rPr>
              <a:t>2014</a:t>
            </a:r>
            <a:endParaRPr lang="it-IT" dirty="0">
              <a:solidFill>
                <a:srgbClr val="333333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484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Koulutusjakauma</a:t>
            </a:r>
            <a:r>
              <a:rPr lang="fi-FI" dirty="0"/>
              <a:t>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9053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333333"/>
                </a:solidFill>
              </a:rPr>
              <a:t>Lähde: </a:t>
            </a:r>
            <a:r>
              <a:rPr lang="fi-FI" dirty="0">
                <a:solidFill>
                  <a:srgbClr val="333333"/>
                </a:solidFill>
              </a:rPr>
              <a:t>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Naisten osuus työvoimasta,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81240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542166" y="6477045"/>
            <a:ext cx="72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 smtClean="0">
              <a:solidFill>
                <a:srgbClr val="333333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335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Työtehtävien jakauma,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50404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Työpaikan </a:t>
            </a:r>
            <a:r>
              <a:rPr lang="fi-FI" dirty="0" smtClean="0"/>
              <a:t>valintakriteerit 2016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4932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472611" y="6488668"/>
            <a:ext cx="69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</a:t>
            </a:r>
            <a:r>
              <a:rPr lang="fi-FI" dirty="0" err="1"/>
              <a:t>T-Media</a:t>
            </a:r>
            <a:r>
              <a:rPr lang="fi-FI" dirty="0"/>
              <a:t> Työnantajakuvatutkimus </a:t>
            </a:r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7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</a:t>
            </a:r>
            <a:r>
              <a:rPr lang="fi-FI" dirty="0" smtClean="0"/>
              <a:t>kiinnostavuus </a:t>
            </a:r>
            <a:r>
              <a:rPr lang="fi-FI" dirty="0"/>
              <a:t>kauppatieteen yliopisto-opiskelijoiden keskuudessa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2201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657546" y="6484069"/>
            <a:ext cx="720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</a:t>
            </a:r>
            <a:r>
              <a:rPr lang="fi-FI" dirty="0" err="1">
                <a:solidFill>
                  <a:srgbClr val="333333"/>
                </a:solidFill>
              </a:rPr>
              <a:t>T-Media</a:t>
            </a:r>
            <a:r>
              <a:rPr lang="fi-FI" dirty="0">
                <a:solidFill>
                  <a:srgbClr val="333333"/>
                </a:solidFill>
              </a:rPr>
              <a:t> Työnantajakuvatutkimus </a:t>
            </a:r>
            <a:r>
              <a:rPr lang="fi-FI" dirty="0" smtClean="0">
                <a:solidFill>
                  <a:srgbClr val="333333"/>
                </a:solidFill>
              </a:rPr>
              <a:t>2016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suosio tradenomiopiskelijoiden keskuudessa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28325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657546" y="6484069"/>
            <a:ext cx="720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</a:t>
            </a:r>
            <a:r>
              <a:rPr lang="fi-FI" dirty="0" err="1">
                <a:solidFill>
                  <a:srgbClr val="333333"/>
                </a:solidFill>
              </a:rPr>
              <a:t>T-Media</a:t>
            </a:r>
            <a:r>
              <a:rPr lang="fi-FI" dirty="0">
                <a:solidFill>
                  <a:srgbClr val="333333"/>
                </a:solidFill>
              </a:rPr>
              <a:t> Työnantajakuvatutkimus </a:t>
            </a:r>
            <a:r>
              <a:rPr lang="fi-FI" dirty="0" smtClean="0">
                <a:solidFill>
                  <a:srgbClr val="333333"/>
                </a:solidFill>
              </a:rPr>
              <a:t>2016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Työllisten määrä toimialoittain 2014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502812"/>
              </p:ext>
            </p:extLst>
          </p:nvPr>
        </p:nvGraphicFramePr>
        <p:xfrm>
          <a:off x="838200" y="1619250"/>
          <a:ext cx="98161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865"/>
                <a:gridCol w="169523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Toimiala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1000 henkeä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A, B Maatalous, metsätalous, kalatalous; kaivostoiminta (01-09)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109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F Rakentaminen (41-43)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169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C-E Teollisuus; sähkö-, lämpö-, vesi- ja jätehuolto yms. (10-39)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359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G Tukku- ja vähittäiskauppa; moottoriajoneuvojen ja moottoripyörien korjaus (45-47)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290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H Kuljetus ja varastointi (49-53)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140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K, L </a:t>
                      </a:r>
                      <a:r>
                        <a:rPr lang="fi-FI" sz="1600" b="0" dirty="0" smtClean="0"/>
                        <a:t>Rahoitus- ja vakuutustoiminta</a:t>
                      </a:r>
                      <a:r>
                        <a:rPr lang="fi-FI" sz="1600" dirty="0" smtClean="0"/>
                        <a:t>; kiinteistöala (64-68)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74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O Julkinen hallinto ja maanpuolustus; </a:t>
                      </a:r>
                      <a:r>
                        <a:rPr lang="fi-FI" sz="1600" b="0" dirty="0" smtClean="0"/>
                        <a:t>pakollinen sosiaalivakuutus</a:t>
                      </a:r>
                      <a:r>
                        <a:rPr lang="fi-FI" sz="1600" b="0" baseline="0" dirty="0" smtClean="0"/>
                        <a:t> </a:t>
                      </a:r>
                      <a:r>
                        <a:rPr lang="fi-FI" sz="1600" dirty="0" smtClean="0"/>
                        <a:t>(84)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106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P Koulutus (85)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180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Q Terveys- ja sosiaalipalvelut (86-88)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402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Finanssialan Keskusliiton jäsenyritykset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39</a:t>
                      </a:r>
                      <a:endParaRPr lang="fi-FI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472611" y="6457846"/>
            <a:ext cx="63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Lähteet: Tilastokeskus ja </a:t>
            </a:r>
            <a:r>
              <a:rPr lang="fi-FI" dirty="0" smtClean="0">
                <a:solidFill>
                  <a:srgbClr val="333333"/>
                </a:solidFill>
              </a:rPr>
              <a:t>FK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Pankkien ja vakuutusyhtiöiden henkilöstö Suomessa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1920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43000" y="137976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333333"/>
                </a:solidFill>
              </a:rPr>
              <a:t>1000 henkilöä</a:t>
            </a:r>
          </a:p>
        </p:txBody>
      </p:sp>
    </p:spTree>
    <p:extLst>
      <p:ext uri="{BB962C8B-B14F-4D97-AF65-F5344CB8AC3E}">
        <p14:creationId xmlns:p14="http://schemas.microsoft.com/office/powerpoint/2010/main" val="36938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</a:t>
            </a:r>
            <a:r>
              <a:rPr lang="fi-FI" dirty="0" smtClean="0"/>
              <a:t>2015</a:t>
            </a:r>
            <a:r>
              <a:rPr lang="fi-FI" dirty="0"/>
              <a:t/>
            </a:r>
            <a:br>
              <a:rPr lang="fi-FI" dirty="0"/>
            </a:br>
            <a:r>
              <a:rPr lang="fi-FI" sz="2400" dirty="0"/>
              <a:t>iän mukaan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6251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180162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588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Henkilökunnan määrä FK:n jäsenyhtiöissä vuonna 2014,</a:t>
            </a:r>
            <a:br>
              <a:rPr lang="fi-FI" dirty="0"/>
            </a:br>
            <a:r>
              <a:rPr lang="fi-FI" sz="3200" dirty="0"/>
              <a:t>yhteensä 38 148 henkeä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95928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2000-2015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400" dirty="0"/>
              <a:t>koulutusjakaumat, %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37332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41805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18167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2015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400" dirty="0"/>
              <a:t>koulutusjakaumat, %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6230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149339" y="64863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12225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Naisten osuus finanssialan </a:t>
            </a:r>
            <a:r>
              <a:rPr lang="fi-FI" dirty="0" smtClean="0"/>
              <a:t>johdossa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978764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Kuukausiansio</a:t>
            </a:r>
            <a:r>
              <a:rPr lang="fi-FI" dirty="0"/>
              <a:t> rahoitus- ja vakuutusalalla</a:t>
            </a:r>
            <a:br>
              <a:rPr lang="fi-FI" dirty="0"/>
            </a:br>
            <a:r>
              <a:rPr lang="fi-FI" dirty="0" smtClean="0"/>
              <a:t>vuonna 2015 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778698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Säännöllisen työajan ansio ilman tulospalkkioita</a:t>
            </a:r>
          </a:p>
        </p:txBody>
      </p:sp>
    </p:spTree>
    <p:extLst>
      <p:ext uri="{BB962C8B-B14F-4D97-AF65-F5344CB8AC3E}">
        <p14:creationId xmlns:p14="http://schemas.microsoft.com/office/powerpoint/2010/main" val="893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0.xml><?xml version="1.0" encoding="utf-8"?>
<a:theme xmlns:a="http://schemas.openxmlformats.org/drawingml/2006/main" name="9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1.xml><?xml version="1.0" encoding="utf-8"?>
<a:theme xmlns:a="http://schemas.openxmlformats.org/drawingml/2006/main" name="11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2.xml><?xml version="1.0" encoding="utf-8"?>
<a:theme xmlns:a="http://schemas.openxmlformats.org/drawingml/2006/main" name="12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3.xml><?xml version="1.0" encoding="utf-8"?>
<a:theme xmlns:a="http://schemas.openxmlformats.org/drawingml/2006/main" name="13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4.xml><?xml version="1.0" encoding="utf-8"?>
<a:theme xmlns:a="http://schemas.openxmlformats.org/drawingml/2006/main" name="1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5.xml><?xml version="1.0" encoding="utf-8"?>
<a:theme xmlns:a="http://schemas.openxmlformats.org/drawingml/2006/main" name="1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1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3.xml><?xml version="1.0" encoding="utf-8"?>
<a:theme xmlns:a="http://schemas.openxmlformats.org/drawingml/2006/main" name="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743DAC95-BACC-4414-B80D-E174F49A0587}" vid="{BC0A6A2C-D831-4FB0-97A9-0FE736AA8635}"/>
    </a:ext>
  </a:extLst>
</a:theme>
</file>

<file path=ppt/theme/theme4.xml><?xml version="1.0" encoding="utf-8"?>
<a:theme xmlns:a="http://schemas.openxmlformats.org/drawingml/2006/main" name="2_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5.xml><?xml version="1.0" encoding="utf-8"?>
<a:theme xmlns:a="http://schemas.openxmlformats.org/drawingml/2006/main" name="3_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743DAC95-BACC-4414-B80D-E174F49A0587}" vid="{BC0A6A2C-D831-4FB0-97A9-0FE736AA8635}"/>
    </a:ext>
  </a:extLst>
</a:theme>
</file>

<file path=ppt/theme/theme6.xml><?xml version="1.0" encoding="utf-8"?>
<a:theme xmlns:a="http://schemas.openxmlformats.org/drawingml/2006/main" name="5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7.xml><?xml version="1.0" encoding="utf-8"?>
<a:theme xmlns:a="http://schemas.openxmlformats.org/drawingml/2006/main" name="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8.xml><?xml version="1.0" encoding="utf-8"?>
<a:theme xmlns:a="http://schemas.openxmlformats.org/drawingml/2006/main" name="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9.xml><?xml version="1.0" encoding="utf-8"?>
<a:theme xmlns:a="http://schemas.openxmlformats.org/drawingml/2006/main" name="8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palkkaus</TermName>
          <TermId xmlns="http://schemas.microsoft.com/office/infopath/2007/PartnerControls">debdc173-7e5a-41c5-acf4-8ea27007a37e</TermId>
        </TermInfo>
        <TermInfo xmlns="http://schemas.microsoft.com/office/infopath/2007/PartnerControls">
          <TermName xmlns="http://schemas.microsoft.com/office/infopath/2007/PartnerControls">henkilöstö</TermName>
          <TermId xmlns="http://schemas.microsoft.com/office/infopath/2007/PartnerControls">1f9f3dd6-e373-4551-9482-8739cf6603ab</TermId>
        </TermInfo>
      </Terms>
    </TaxKeywordTaxHTField>
    <FKLanguage xmlns="879095ad-9298-46b1-abb4-88acdd8ab572">Suomi</FKLanguage>
    <FKPublishDate xmlns="879095ad-9298-46b1-abb4-88acdd8ab572">2016-06-15T21:00:00+00:00</FKPublishDate>
    <TaxCatchAll xmlns="3f7baa18-e8c3-4a96-b5df-b125792204c2">
      <Value>48</Value>
      <Value>45</Value>
      <Value>78</Value>
      <Value>77</Value>
      <Value>551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88E10-2041-4527-B302-39726D3987E7}"/>
</file>

<file path=customXml/itemProps2.xml><?xml version="1.0" encoding="utf-8"?>
<ds:datastoreItem xmlns:ds="http://schemas.openxmlformats.org/officeDocument/2006/customXml" ds:itemID="{984C52DD-F181-4622-9394-D9A86E22AB87}"/>
</file>

<file path=customXml/itemProps3.xml><?xml version="1.0" encoding="utf-8"?>
<ds:datastoreItem xmlns:ds="http://schemas.openxmlformats.org/officeDocument/2006/customXml" ds:itemID="{F7543EF7-AABC-4949-88D6-8132E7A747F7}"/>
</file>

<file path=customXml/itemProps4.xml><?xml version="1.0" encoding="utf-8"?>
<ds:datastoreItem xmlns:ds="http://schemas.openxmlformats.org/officeDocument/2006/customXml" ds:itemID="{984C52DD-F181-4622-9394-D9A86E22AB87}"/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1597</TotalTime>
  <Words>281</Words>
  <Application>Microsoft Office PowerPoint</Application>
  <PresentationFormat>Mukautettu</PresentationFormat>
  <Paragraphs>69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15</vt:i4>
      </vt:variant>
      <vt:variant>
        <vt:lpstr>Dian otsikot</vt:lpstr>
      </vt:variant>
      <vt:variant>
        <vt:i4>20</vt:i4>
      </vt:variant>
    </vt:vector>
  </HeadingPairs>
  <TitlesOfParts>
    <vt:vector size="35" baseType="lpstr">
      <vt:lpstr>Esitysmalli</vt:lpstr>
      <vt:lpstr>2_Esitysmalli</vt:lpstr>
      <vt:lpstr>FK_Esitysmalli_Uusi</vt:lpstr>
      <vt:lpstr>2_FK_Esitysmalli_Uusi</vt:lpstr>
      <vt:lpstr>3_FK_Esitysmalli_Uusi</vt:lpstr>
      <vt:lpstr>5_Esitysmalli</vt:lpstr>
      <vt:lpstr>6_Esitysmalli</vt:lpstr>
      <vt:lpstr>7_Esitysmalli</vt:lpstr>
      <vt:lpstr>8_Esitysmalli</vt:lpstr>
      <vt:lpstr>9_Esitysmalli</vt:lpstr>
      <vt:lpstr>11_Esitysmalli</vt:lpstr>
      <vt:lpstr>12_Esitysmalli</vt:lpstr>
      <vt:lpstr>13_Esitysmalli</vt:lpstr>
      <vt:lpstr>16_Esitysmalli</vt:lpstr>
      <vt:lpstr>17_Esitysmalli</vt:lpstr>
      <vt:lpstr>Finanssialan henkilöstö</vt:lpstr>
      <vt:lpstr>Työllisten määrä toimialoittain 2014</vt:lpstr>
      <vt:lpstr>Pankkien ja vakuutusyhtiöiden henkilöstö Suomessa</vt:lpstr>
      <vt:lpstr>Finanssialan henkilöstö 2015 iän mukaan</vt:lpstr>
      <vt:lpstr>Henkilökunnan määrä FK:n jäsenyhtiöissä vuonna 2014, yhteensä 38 148 henkeä</vt:lpstr>
      <vt:lpstr>Finanssialan henkilöstö 2000-2015 koulutusjakaumat, %</vt:lpstr>
      <vt:lpstr>Finanssialan henkilöstö 2015 koulutusjakaumat, %</vt:lpstr>
      <vt:lpstr>Naisten osuus finanssialan johdossa</vt:lpstr>
      <vt:lpstr>Kuukausiansio rahoitus- ja vakuutusalalla vuonna 2015 </vt:lpstr>
      <vt:lpstr>Ansiotason kehitys rahoitus- ja vakuutusalalla vuonna 2015</vt:lpstr>
      <vt:lpstr>Kilpailukykyinen palkkaus Keskiansioita toimialoittain syyskuussa 2015</vt:lpstr>
      <vt:lpstr>Ansiokehitys lokakuusta 2010 syyskuuhun 2015 eräillä EK:n aloilla</vt:lpstr>
      <vt:lpstr>Pankkihenkilöstön määrä</vt:lpstr>
      <vt:lpstr>Koulutusjakauma, rahoitusala</vt:lpstr>
      <vt:lpstr>Naisten osuus työvoimasta, rahoitusala</vt:lpstr>
      <vt:lpstr>Työtehtävien jakauma, rahoitusala</vt:lpstr>
      <vt:lpstr>Työpaikan valintakriteerit 2016</vt:lpstr>
      <vt:lpstr>Finanssialan kiinnostavuus kauppatieteen yliopisto-opiskelijoiden keskuudessa 2016</vt:lpstr>
      <vt:lpstr>Finanssialan suosio tradenomiopiskelijoiden keskuudessa 2016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henkilöstö 2016</dc:title>
  <dc:creator>Koivisto Kimmo</dc:creator>
  <cp:keywords>palkkaus; henkilöstö</cp:keywords>
  <cp:lastModifiedBy>Kallonen Tarja</cp:lastModifiedBy>
  <cp:revision>7</cp:revision>
  <dcterms:created xsi:type="dcterms:W3CDTF">2016-06-01T11:20:24Z</dcterms:created>
  <dcterms:modified xsi:type="dcterms:W3CDTF">2016-06-08T11:34:55Z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6dd4b24e-7a54-4e12-b670-543c4e6a85af</vt:lpwstr>
  </property>
  <property fmtid="{D5CDD505-2E9C-101B-9397-08002B2CF9AE}" pid="4" name="TaxKeyword">
    <vt:lpwstr>551;#palkkaus|debdc173-7e5a-41c5-acf4-8ea27007a37e;#48;#henkilöstö|1f9f3dd6-e373-4551-9482-8739cf6603ab</vt:lpwstr>
  </property>
  <property fmtid="{D5CDD505-2E9C-101B-9397-08002B2CF9AE}" pid="5" name="FKTopic">
    <vt:lpwstr>77;#työelämä|98ef1ff8-7057-41dc-9d8a-5ed9db3d836f;#45;#työmarkkinat|2d3dd029-2eb9-42cb-bb05-486e9750ba2d</vt:lpwstr>
  </property>
  <property fmtid="{D5CDD505-2E9C-101B-9397-08002B2CF9AE}" pid="6" name="FKDocType">
    <vt:lpwstr>78;#Diaesitys|fc209ee7-fe67-4bc6-a4f4-93f5714eb903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31400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http://majakka/tietopankki/materiaalit/Finanssialan_henkilosto_2016.pptx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