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theme/theme11.xml" ContentType="application/vnd.openxmlformats-officedocument.theme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slideLayouts/slideLayout32.xml" ContentType="application/vnd.openxmlformats-officedocument.presentationml.slideLayout+xml"/>
  <Override PartName="/ppt/theme/theme15.xml" ContentType="application/vnd.openxmlformats-officedocument.theme+xml"/>
  <Override PartName="/ppt/slideLayouts/slideLayout33.xml" ContentType="application/vnd.openxmlformats-officedocument.presentationml.slideLayout+xml"/>
  <Override PartName="/ppt/theme/theme16.xml" ContentType="application/vnd.openxmlformats-officedocument.theme+xml"/>
  <Override PartName="/ppt/slideLayouts/slideLayout34.xml" ContentType="application/vnd.openxmlformats-officedocument.presentationml.slideLayout+xml"/>
  <Override PartName="/ppt/theme/theme17.xml" ContentType="application/vnd.openxmlformats-officedocument.theme+xml"/>
  <Override PartName="/ppt/slideLayouts/slideLayout35.xml" ContentType="application/vnd.openxmlformats-officedocument.presentationml.slideLayout+xml"/>
  <Override PartName="/ppt/theme/theme18.xml" ContentType="application/vnd.openxmlformats-officedocument.theme+xml"/>
  <Override PartName="/ppt/slideLayouts/slideLayout3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5"/>
    <p:sldMasterId id="2147483834" r:id="rId6"/>
    <p:sldMasterId id="2147483836" r:id="rId7"/>
    <p:sldMasterId id="2147483838" r:id="rId8"/>
    <p:sldMasterId id="2147483840" r:id="rId9"/>
    <p:sldMasterId id="2147483846" r:id="rId10"/>
    <p:sldMasterId id="2147483848" r:id="rId11"/>
    <p:sldMasterId id="2147483850" r:id="rId12"/>
    <p:sldMasterId id="2147483852" r:id="rId13"/>
    <p:sldMasterId id="2147483858" r:id="rId14"/>
    <p:sldMasterId id="2147483860" r:id="rId15"/>
    <p:sldMasterId id="2147483862" r:id="rId16"/>
    <p:sldMasterId id="2147483864" r:id="rId17"/>
    <p:sldMasterId id="2147483866" r:id="rId18"/>
    <p:sldMasterId id="2147483868" r:id="rId19"/>
    <p:sldMasterId id="2147483870" r:id="rId20"/>
    <p:sldMasterId id="2147483872" r:id="rId21"/>
    <p:sldMasterId id="2147483878" r:id="rId22"/>
    <p:sldMasterId id="2147483880" r:id="rId23"/>
  </p:sldMasterIdLst>
  <p:notesMasterIdLst>
    <p:notesMasterId r:id="rId44"/>
  </p:notesMasterIdLst>
  <p:handoutMasterIdLst>
    <p:handoutMasterId r:id="rId45"/>
  </p:handoutMasterIdLst>
  <p:sldIdLst>
    <p:sldId id="256" r:id="rId24"/>
    <p:sldId id="265" r:id="rId25"/>
    <p:sldId id="257" r:id="rId26"/>
    <p:sldId id="259" r:id="rId27"/>
    <p:sldId id="264" r:id="rId28"/>
    <p:sldId id="263" r:id="rId29"/>
    <p:sldId id="260" r:id="rId30"/>
    <p:sldId id="258" r:id="rId31"/>
    <p:sldId id="272" r:id="rId32"/>
    <p:sldId id="274" r:id="rId33"/>
    <p:sldId id="273" r:id="rId34"/>
    <p:sldId id="275" r:id="rId35"/>
    <p:sldId id="280" r:id="rId36"/>
    <p:sldId id="266" r:id="rId37"/>
    <p:sldId id="279" r:id="rId38"/>
    <p:sldId id="276" r:id="rId39"/>
    <p:sldId id="271" r:id="rId40"/>
    <p:sldId id="269" r:id="rId41"/>
    <p:sldId id="270" r:id="rId42"/>
    <p:sldId id="281" r:id="rId4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 autoAdjust="0"/>
  </p:normalViewPr>
  <p:slideViewPr>
    <p:cSldViewPr snapToGrid="0" showGuides="1">
      <p:cViewPr varScale="1">
        <p:scale>
          <a:sx n="59" d="100"/>
          <a:sy n="59" d="100"/>
        </p:scale>
        <p:origin x="-82" y="-379"/>
      </p:cViewPr>
      <p:guideLst>
        <p:guide orient="horz" pos="2160"/>
        <p:guide pos="594"/>
        <p:guide pos="3940"/>
      </p:guideLst>
    </p:cSldViewPr>
  </p:slideViewPr>
  <p:outlineViewPr>
    <p:cViewPr>
      <p:scale>
        <a:sx n="33" d="100"/>
        <a:sy n="33" d="100"/>
      </p:scale>
      <p:origin x="0" y="20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6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17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handoutMaster" Target="handoutMasters/handoutMaster1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8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16.xml"/><Relationship Id="rId4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Banks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Taul1!$A$2:$A$30</c:f>
              <c:strCache>
                <c:ptCount val="29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00</c:v>
                </c:pt>
                <c:pt idx="14">
                  <c:v>01</c:v>
                </c:pt>
                <c:pt idx="15">
                  <c:v>02</c:v>
                </c:pt>
                <c:pt idx="16">
                  <c:v>03</c:v>
                </c:pt>
                <c:pt idx="17">
                  <c:v>04</c:v>
                </c:pt>
                <c:pt idx="18">
                  <c:v>05</c:v>
                </c:pt>
                <c:pt idx="19">
                  <c:v>06</c:v>
                </c:pt>
                <c:pt idx="20">
                  <c:v>07</c:v>
                </c:pt>
                <c:pt idx="21">
                  <c:v>08</c:v>
                </c:pt>
                <c:pt idx="22">
                  <c:v>09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</c:strCache>
            </c:strRef>
          </c:cat>
          <c:val>
            <c:numRef>
              <c:f>Taul1!$B$2:$B$30</c:f>
              <c:numCache>
                <c:formatCode>0.0</c:formatCode>
                <c:ptCount val="29"/>
                <c:pt idx="0">
                  <c:v>50</c:v>
                </c:pt>
                <c:pt idx="1">
                  <c:v>52</c:v>
                </c:pt>
                <c:pt idx="2">
                  <c:v>53</c:v>
                </c:pt>
                <c:pt idx="3">
                  <c:v>50</c:v>
                </c:pt>
                <c:pt idx="4">
                  <c:v>46</c:v>
                </c:pt>
                <c:pt idx="5">
                  <c:v>42</c:v>
                </c:pt>
                <c:pt idx="6">
                  <c:v>38</c:v>
                </c:pt>
                <c:pt idx="7">
                  <c:v>36</c:v>
                </c:pt>
                <c:pt idx="8">
                  <c:v>32</c:v>
                </c:pt>
                <c:pt idx="9">
                  <c:v>29</c:v>
                </c:pt>
                <c:pt idx="10">
                  <c:v>27</c:v>
                </c:pt>
                <c:pt idx="11">
                  <c:v>25</c:v>
                </c:pt>
                <c:pt idx="12">
                  <c:v>24.3</c:v>
                </c:pt>
                <c:pt idx="13">
                  <c:v>24.6</c:v>
                </c:pt>
                <c:pt idx="14">
                  <c:v>24.8</c:v>
                </c:pt>
                <c:pt idx="15">
                  <c:v>24.5</c:v>
                </c:pt>
                <c:pt idx="16">
                  <c:v>23.4</c:v>
                </c:pt>
                <c:pt idx="17">
                  <c:v>22.814</c:v>
                </c:pt>
                <c:pt idx="18">
                  <c:v>23.6</c:v>
                </c:pt>
                <c:pt idx="19">
                  <c:v>24.768999999999998</c:v>
                </c:pt>
                <c:pt idx="20">
                  <c:v>25.024999999999999</c:v>
                </c:pt>
                <c:pt idx="21">
                  <c:v>25.699000000000002</c:v>
                </c:pt>
                <c:pt idx="22">
                  <c:v>24.9</c:v>
                </c:pt>
                <c:pt idx="23">
                  <c:v>24.696000000000002</c:v>
                </c:pt>
                <c:pt idx="24">
                  <c:v>24.3</c:v>
                </c:pt>
                <c:pt idx="25">
                  <c:v>23.916</c:v>
                </c:pt>
                <c:pt idx="26">
                  <c:v>23.433</c:v>
                </c:pt>
                <c:pt idx="27">
                  <c:v>21.292000000000002</c:v>
                </c:pt>
                <c:pt idx="28">
                  <c:v>21.155000000000001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Insurance companies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Taul1!$A$2:$A$30</c:f>
              <c:strCache>
                <c:ptCount val="29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00</c:v>
                </c:pt>
                <c:pt idx="14">
                  <c:v>01</c:v>
                </c:pt>
                <c:pt idx="15">
                  <c:v>02</c:v>
                </c:pt>
                <c:pt idx="16">
                  <c:v>03</c:v>
                </c:pt>
                <c:pt idx="17">
                  <c:v>04</c:v>
                </c:pt>
                <c:pt idx="18">
                  <c:v>05</c:v>
                </c:pt>
                <c:pt idx="19">
                  <c:v>06</c:v>
                </c:pt>
                <c:pt idx="20">
                  <c:v>07</c:v>
                </c:pt>
                <c:pt idx="21">
                  <c:v>08</c:v>
                </c:pt>
                <c:pt idx="22">
                  <c:v>09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</c:strCache>
            </c:strRef>
          </c:cat>
          <c:val>
            <c:numRef>
              <c:f>Taul1!$C$2:$C$30</c:f>
              <c:numCache>
                <c:formatCode>0.0</c:formatCode>
                <c:ptCount val="29"/>
                <c:pt idx="0">
                  <c:v>12.19</c:v>
                </c:pt>
                <c:pt idx="1">
                  <c:v>12.106999999999999</c:v>
                </c:pt>
                <c:pt idx="2">
                  <c:v>12.324999999999999</c:v>
                </c:pt>
                <c:pt idx="3">
                  <c:v>12.763999999999999</c:v>
                </c:pt>
                <c:pt idx="4">
                  <c:v>12.611000000000001</c:v>
                </c:pt>
                <c:pt idx="5">
                  <c:v>12.241</c:v>
                </c:pt>
                <c:pt idx="6">
                  <c:v>11.789</c:v>
                </c:pt>
                <c:pt idx="7">
                  <c:v>10.798999999999999</c:v>
                </c:pt>
                <c:pt idx="8">
                  <c:v>10.436999999999999</c:v>
                </c:pt>
                <c:pt idx="9">
                  <c:v>10.766</c:v>
                </c:pt>
                <c:pt idx="10">
                  <c:v>10.766999999999999</c:v>
                </c:pt>
                <c:pt idx="11">
                  <c:v>10.989000000000001</c:v>
                </c:pt>
                <c:pt idx="12">
                  <c:v>11.278</c:v>
                </c:pt>
                <c:pt idx="13">
                  <c:v>11.57</c:v>
                </c:pt>
                <c:pt idx="14">
                  <c:v>10.888</c:v>
                </c:pt>
                <c:pt idx="15">
                  <c:v>11.301</c:v>
                </c:pt>
                <c:pt idx="16">
                  <c:v>11.542</c:v>
                </c:pt>
                <c:pt idx="17">
                  <c:v>11.18</c:v>
                </c:pt>
                <c:pt idx="18">
                  <c:v>10.448</c:v>
                </c:pt>
                <c:pt idx="19">
                  <c:v>10.583</c:v>
                </c:pt>
                <c:pt idx="20">
                  <c:v>10.669</c:v>
                </c:pt>
                <c:pt idx="21">
                  <c:v>10.81</c:v>
                </c:pt>
                <c:pt idx="22">
                  <c:v>10.563000000000001</c:v>
                </c:pt>
                <c:pt idx="23">
                  <c:v>10.472</c:v>
                </c:pt>
                <c:pt idx="24">
                  <c:v>10.676</c:v>
                </c:pt>
                <c:pt idx="25">
                  <c:v>10.866</c:v>
                </c:pt>
                <c:pt idx="26">
                  <c:v>11.249000000000001</c:v>
                </c:pt>
                <c:pt idx="27">
                  <c:v>10.882</c:v>
                </c:pt>
                <c:pt idx="28">
                  <c:v>9.6920000000000002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55936"/>
        <c:axId val="127657472"/>
      </c:lineChart>
      <c:catAx>
        <c:axId val="12765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27657472"/>
        <c:crosses val="autoZero"/>
        <c:auto val="1"/>
        <c:lblAlgn val="ctr"/>
        <c:lblOffset val="100"/>
        <c:noMultiLvlLbl val="0"/>
      </c:catAx>
      <c:valAx>
        <c:axId val="1276574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27655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Taul1!$A$2:$A$16</c:f>
              <c:strCache>
                <c:ptCount val="15"/>
                <c:pt idx="0">
                  <c:v>Sales staff</c:v>
                </c:pt>
                <c:pt idx="1">
                  <c:v>Tourism and restaurant employees</c:v>
                </c:pt>
                <c:pt idx="2">
                  <c:v>Insurance sector, office staff</c:v>
                </c:pt>
                <c:pt idx="3">
                  <c:v>Technology industry, managerial employees</c:v>
                </c:pt>
                <c:pt idx="4">
                  <c:v>Technology industry, employees</c:v>
                </c:pt>
                <c:pt idx="5">
                  <c:v>Food industry, technical and office staff</c:v>
                </c:pt>
                <c:pt idx="6">
                  <c:v>Teachers</c:v>
                </c:pt>
                <c:pt idx="7">
                  <c:v>Health service, employees</c:v>
                </c:pt>
                <c:pt idx="8">
                  <c:v>Energy industry, employees</c:v>
                </c:pt>
                <c:pt idx="9">
                  <c:v>Paper industry, employees</c:v>
                </c:pt>
                <c:pt idx="10">
                  <c:v>Chemical industry, employees</c:v>
                </c:pt>
                <c:pt idx="11">
                  <c:v>Graphical industry, technical and office staff</c:v>
                </c:pt>
                <c:pt idx="12">
                  <c:v>Banking sector</c:v>
                </c:pt>
                <c:pt idx="13">
                  <c:v>Building construction, employees</c:v>
                </c:pt>
                <c:pt idx="14">
                  <c:v>Information technology, professional tasks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7.8</c:v>
                </c:pt>
                <c:pt idx="1">
                  <c:v>8.1999999999999993</c:v>
                </c:pt>
                <c:pt idx="2">
                  <c:v>8.5</c:v>
                </c:pt>
                <c:pt idx="3">
                  <c:v>9.1</c:v>
                </c:pt>
                <c:pt idx="4">
                  <c:v>9.1999999999999993</c:v>
                </c:pt>
                <c:pt idx="5">
                  <c:v>9.3000000000000007</c:v>
                </c:pt>
                <c:pt idx="6">
                  <c:v>9.5</c:v>
                </c:pt>
                <c:pt idx="7">
                  <c:v>9.6999999999999993</c:v>
                </c:pt>
                <c:pt idx="8">
                  <c:v>10</c:v>
                </c:pt>
                <c:pt idx="9">
                  <c:v>10.5</c:v>
                </c:pt>
                <c:pt idx="10">
                  <c:v>11.4</c:v>
                </c:pt>
                <c:pt idx="11">
                  <c:v>11.7</c:v>
                </c:pt>
                <c:pt idx="12">
                  <c:v>12.1</c:v>
                </c:pt>
                <c:pt idx="13">
                  <c:v>12.5</c:v>
                </c:pt>
                <c:pt idx="14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499520"/>
        <c:axId val="43501056"/>
      </c:barChart>
      <c:catAx>
        <c:axId val="43499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3501056"/>
        <c:crosses val="autoZero"/>
        <c:auto val="1"/>
        <c:lblAlgn val="ctr"/>
        <c:lblOffset val="100"/>
        <c:noMultiLvlLbl val="0"/>
      </c:catAx>
      <c:valAx>
        <c:axId val="435010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49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Denmark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38691</c:v>
                </c:pt>
                <c:pt idx="1">
                  <c:v>39360</c:v>
                </c:pt>
                <c:pt idx="2">
                  <c:v>41413</c:v>
                </c:pt>
                <c:pt idx="3">
                  <c:v>43388</c:v>
                </c:pt>
                <c:pt idx="4">
                  <c:v>45040</c:v>
                </c:pt>
                <c:pt idx="5">
                  <c:v>43305</c:v>
                </c:pt>
                <c:pt idx="6">
                  <c:v>41405</c:v>
                </c:pt>
                <c:pt idx="7">
                  <c:v>41009</c:v>
                </c:pt>
                <c:pt idx="8">
                  <c:v>39822</c:v>
                </c:pt>
                <c:pt idx="9">
                  <c:v>37551</c:v>
                </c:pt>
                <c:pt idx="10">
                  <c:v>36921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35375</c:v>
                </c:pt>
                <c:pt idx="1">
                  <c:v>34963</c:v>
                </c:pt>
                <c:pt idx="2">
                  <c:v>36571</c:v>
                </c:pt>
                <c:pt idx="3">
                  <c:v>36414</c:v>
                </c:pt>
                <c:pt idx="4">
                  <c:v>36853</c:v>
                </c:pt>
                <c:pt idx="5">
                  <c:v>36041</c:v>
                </c:pt>
                <c:pt idx="6">
                  <c:v>34283</c:v>
                </c:pt>
                <c:pt idx="7">
                  <c:v>34799</c:v>
                </c:pt>
                <c:pt idx="8">
                  <c:v>33904</c:v>
                </c:pt>
                <c:pt idx="9">
                  <c:v>33277</c:v>
                </c:pt>
                <c:pt idx="10">
                  <c:v>34329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Taul1!$D$2:$D$12</c:f>
              <c:numCache>
                <c:formatCode>General</c:formatCode>
                <c:ptCount val="11"/>
                <c:pt idx="0">
                  <c:v>25555</c:v>
                </c:pt>
                <c:pt idx="1">
                  <c:v>25626</c:v>
                </c:pt>
                <c:pt idx="2">
                  <c:v>25903</c:v>
                </c:pt>
                <c:pt idx="3">
                  <c:v>26663</c:v>
                </c:pt>
                <c:pt idx="4">
                  <c:v>27645</c:v>
                </c:pt>
                <c:pt idx="5">
                  <c:v>28180</c:v>
                </c:pt>
                <c:pt idx="6">
                  <c:v>27880</c:v>
                </c:pt>
                <c:pt idx="7">
                  <c:v>28251</c:v>
                </c:pt>
                <c:pt idx="8">
                  <c:v>28250</c:v>
                </c:pt>
                <c:pt idx="9">
                  <c:v>26886</c:v>
                </c:pt>
                <c:pt idx="10">
                  <c:v>26204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Norway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Taul1!$E$2:$E$12</c:f>
              <c:numCache>
                <c:formatCode>General</c:formatCode>
                <c:ptCount val="11"/>
                <c:pt idx="0">
                  <c:v>20081</c:v>
                </c:pt>
                <c:pt idx="1">
                  <c:v>20496</c:v>
                </c:pt>
                <c:pt idx="2">
                  <c:v>20746</c:v>
                </c:pt>
                <c:pt idx="3">
                  <c:v>20558</c:v>
                </c:pt>
                <c:pt idx="4">
                  <c:v>22812</c:v>
                </c:pt>
                <c:pt idx="5">
                  <c:v>21862</c:v>
                </c:pt>
                <c:pt idx="6">
                  <c:v>22578</c:v>
                </c:pt>
                <c:pt idx="7">
                  <c:v>23193</c:v>
                </c:pt>
                <c:pt idx="8">
                  <c:v>22626</c:v>
                </c:pt>
                <c:pt idx="9">
                  <c:v>22257</c:v>
                </c:pt>
                <c:pt idx="10">
                  <c:v>21988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82208"/>
        <c:axId val="43583744"/>
      </c:lineChart>
      <c:catAx>
        <c:axId val="4358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583744"/>
        <c:crosses val="autoZero"/>
        <c:auto val="1"/>
        <c:lblAlgn val="ctr"/>
        <c:lblOffset val="100"/>
        <c:noMultiLvlLbl val="0"/>
      </c:catAx>
      <c:valAx>
        <c:axId val="4358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582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5074875682823"/>
          <c:y val="0.10660991700361779"/>
          <c:w val="0.5810892348815806"/>
          <c:h val="0.862095630649298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Comprehensive school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Sweden</c:v>
                </c:pt>
                <c:pt idx="1">
                  <c:v>Norway</c:v>
                </c:pt>
                <c:pt idx="2">
                  <c:v>Finland</c:v>
                </c:pt>
                <c:pt idx="3">
                  <c:v>Denmark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1.3</c:v>
                </c:pt>
                <c:pt idx="1">
                  <c:v>4.2</c:v>
                </c:pt>
                <c:pt idx="2">
                  <c:v>4.8</c:v>
                </c:pt>
                <c:pt idx="3">
                  <c:v>5.3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Upper secondary or vocational school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Sweden</c:v>
                </c:pt>
                <c:pt idx="1">
                  <c:v>Norway</c:v>
                </c:pt>
                <c:pt idx="2">
                  <c:v>Finland</c:v>
                </c:pt>
                <c:pt idx="3">
                  <c:v>Denmark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33.700000000000003</c:v>
                </c:pt>
                <c:pt idx="1">
                  <c:v>43.4</c:v>
                </c:pt>
                <c:pt idx="2">
                  <c:v>51.2</c:v>
                </c:pt>
                <c:pt idx="3">
                  <c:v>65.400000000000006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University/college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Sweden</c:v>
                </c:pt>
                <c:pt idx="1">
                  <c:v>Norway</c:v>
                </c:pt>
                <c:pt idx="2">
                  <c:v>Finland</c:v>
                </c:pt>
                <c:pt idx="3">
                  <c:v>Denmark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57</c:v>
                </c:pt>
                <c:pt idx="1">
                  <c:v>51.6</c:v>
                </c:pt>
                <c:pt idx="2">
                  <c:v>44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Sweden</c:v>
                </c:pt>
                <c:pt idx="1">
                  <c:v>Norway</c:v>
                </c:pt>
                <c:pt idx="2">
                  <c:v>Finland</c:v>
                </c:pt>
                <c:pt idx="3">
                  <c:v>Denmark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8</c:v>
                </c:pt>
                <c:pt idx="1">
                  <c:v>0.8</c:v>
                </c:pt>
                <c:pt idx="2">
                  <c:v>0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52608"/>
        <c:axId val="43654144"/>
      </c:barChart>
      <c:catAx>
        <c:axId val="43652608"/>
        <c:scaling>
          <c:orientation val="maxMin"/>
        </c:scaling>
        <c:delete val="0"/>
        <c:axPos val="l"/>
        <c:majorTickMark val="out"/>
        <c:minorTickMark val="none"/>
        <c:tickLblPos val="nextTo"/>
        <c:crossAx val="43654144"/>
        <c:crosses val="autoZero"/>
        <c:auto val="1"/>
        <c:lblAlgn val="ctr"/>
        <c:lblOffset val="100"/>
        <c:noMultiLvlLbl val="0"/>
      </c:catAx>
      <c:valAx>
        <c:axId val="4365414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365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4917870995512"/>
          <c:y val="0.15964270113461992"/>
          <c:w val="0.26725964751234849"/>
          <c:h val="0.683559547944131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Finland</c:v>
                </c:pt>
                <c:pt idx="1">
                  <c:v>Iceland</c:v>
                </c:pt>
                <c:pt idx="2">
                  <c:v>Sweden</c:v>
                </c:pt>
                <c:pt idx="3">
                  <c:v>Norway</c:v>
                </c:pt>
                <c:pt idx="4">
                  <c:v>Denmark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71.5</c:v>
                </c:pt>
                <c:pt idx="1">
                  <c:v>64.099999999999994</c:v>
                </c:pt>
                <c:pt idx="2">
                  <c:v>54.1</c:v>
                </c:pt>
                <c:pt idx="3">
                  <c:v>52.1</c:v>
                </c:pt>
                <c:pt idx="4">
                  <c:v>50.1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Finland</c:v>
                </c:pt>
                <c:pt idx="1">
                  <c:v>Iceland</c:v>
                </c:pt>
                <c:pt idx="2">
                  <c:v>Sweden</c:v>
                </c:pt>
                <c:pt idx="3">
                  <c:v>Norway</c:v>
                </c:pt>
                <c:pt idx="4">
                  <c:v>Denmark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74.2</c:v>
                </c:pt>
                <c:pt idx="1">
                  <c:v>64.900000000000006</c:v>
                </c:pt>
                <c:pt idx="2">
                  <c:v>54.7</c:v>
                </c:pt>
                <c:pt idx="3">
                  <c:v>51.8</c:v>
                </c:pt>
                <c:pt idx="4">
                  <c:v>50.8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Finland</c:v>
                </c:pt>
                <c:pt idx="1">
                  <c:v>Iceland</c:v>
                </c:pt>
                <c:pt idx="2">
                  <c:v>Sweden</c:v>
                </c:pt>
                <c:pt idx="3">
                  <c:v>Norway</c:v>
                </c:pt>
                <c:pt idx="4">
                  <c:v>Denmark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74.3</c:v>
                </c:pt>
                <c:pt idx="1">
                  <c:v>65.099999999999994</c:v>
                </c:pt>
                <c:pt idx="2">
                  <c:v>54.8</c:v>
                </c:pt>
                <c:pt idx="3">
                  <c:v>52.4</c:v>
                </c:pt>
                <c:pt idx="4">
                  <c:v>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95968"/>
        <c:axId val="43797504"/>
      </c:barChart>
      <c:catAx>
        <c:axId val="43795968"/>
        <c:scaling>
          <c:orientation val="maxMin"/>
        </c:scaling>
        <c:delete val="0"/>
        <c:axPos val="l"/>
        <c:majorTickMark val="out"/>
        <c:minorTickMark val="none"/>
        <c:tickLblPos val="nextTo"/>
        <c:crossAx val="43797504"/>
        <c:crosses val="autoZero"/>
        <c:auto val="1"/>
        <c:lblAlgn val="ctr"/>
        <c:lblOffset val="100"/>
        <c:noMultiLvlLbl val="0"/>
      </c:catAx>
      <c:valAx>
        <c:axId val="4379750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795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Customer service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Finland</c:v>
                </c:pt>
                <c:pt idx="1">
                  <c:v>Denmark</c:v>
                </c:pt>
                <c:pt idx="2">
                  <c:v>Sweden</c:v>
                </c:pt>
                <c:pt idx="3">
                  <c:v>Iceland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65.7</c:v>
                </c:pt>
                <c:pt idx="1">
                  <c:v>51.3</c:v>
                </c:pt>
                <c:pt idx="2">
                  <c:v>50.1</c:v>
                </c:pt>
                <c:pt idx="3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Administration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Finland</c:v>
                </c:pt>
                <c:pt idx="1">
                  <c:v>Denmark</c:v>
                </c:pt>
                <c:pt idx="2">
                  <c:v>Sweden</c:v>
                </c:pt>
                <c:pt idx="3">
                  <c:v>Iceland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12.7</c:v>
                </c:pt>
                <c:pt idx="1">
                  <c:v>17.5</c:v>
                </c:pt>
                <c:pt idx="2">
                  <c:v>13.1</c:v>
                </c:pt>
                <c:pt idx="3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Office work, other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Finland</c:v>
                </c:pt>
                <c:pt idx="1">
                  <c:v>Denmark</c:v>
                </c:pt>
                <c:pt idx="2">
                  <c:v>Sweden</c:v>
                </c:pt>
                <c:pt idx="3">
                  <c:v>Iceland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9.9</c:v>
                </c:pt>
                <c:pt idx="1">
                  <c:v>9.5</c:v>
                </c:pt>
                <c:pt idx="2">
                  <c:v>10.8</c:v>
                </c:pt>
                <c:pt idx="3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Finland</c:v>
                </c:pt>
                <c:pt idx="1">
                  <c:v>Denmark</c:v>
                </c:pt>
                <c:pt idx="2">
                  <c:v>Sweden</c:v>
                </c:pt>
                <c:pt idx="3">
                  <c:v>Iceland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6.1</c:v>
                </c:pt>
                <c:pt idx="1">
                  <c:v>5.9</c:v>
                </c:pt>
                <c:pt idx="2">
                  <c:v>12.7</c:v>
                </c:pt>
                <c:pt idx="3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Managers/executives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Finland</c:v>
                </c:pt>
                <c:pt idx="1">
                  <c:v>Denmark</c:v>
                </c:pt>
                <c:pt idx="2">
                  <c:v>Sweden</c:v>
                </c:pt>
                <c:pt idx="3">
                  <c:v>Iceland</c:v>
                </c:pt>
              </c:strCache>
            </c:strRef>
          </c:cat>
          <c:val>
            <c:numRef>
              <c:f>Taul1!$F$2:$F$5</c:f>
              <c:numCache>
                <c:formatCode>General</c:formatCode>
                <c:ptCount val="4"/>
                <c:pt idx="0">
                  <c:v>5.6</c:v>
                </c:pt>
                <c:pt idx="1">
                  <c:v>15.8</c:v>
                </c:pt>
                <c:pt idx="2">
                  <c:v>13.3</c:v>
                </c:pt>
                <c:pt idx="3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139072"/>
        <c:axId val="43140608"/>
      </c:barChart>
      <c:catAx>
        <c:axId val="43139072"/>
        <c:scaling>
          <c:orientation val="maxMin"/>
        </c:scaling>
        <c:delete val="0"/>
        <c:axPos val="l"/>
        <c:majorTickMark val="out"/>
        <c:minorTickMark val="none"/>
        <c:tickLblPos val="nextTo"/>
        <c:crossAx val="43140608"/>
        <c:crosses val="autoZero"/>
        <c:auto val="1"/>
        <c:lblAlgn val="ctr"/>
        <c:lblOffset val="100"/>
        <c:noMultiLvlLbl val="0"/>
      </c:catAx>
      <c:valAx>
        <c:axId val="4314060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3139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Interested in the banking sector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Interesting job descriptions</c:v>
                </c:pt>
                <c:pt idx="1">
                  <c:v>High salary</c:v>
                </c:pt>
                <c:pt idx="2">
                  <c:v>Good work environment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49</c:v>
                </c:pt>
                <c:pt idx="1">
                  <c:v>52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Interested in the insurance sector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Interesting job descriptions</c:v>
                </c:pt>
                <c:pt idx="1">
                  <c:v>High salary</c:v>
                </c:pt>
                <c:pt idx="2">
                  <c:v>Good work environment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46</c:v>
                </c:pt>
                <c:pt idx="1">
                  <c:v>62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All respondents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Interesting job descriptions</c:v>
                </c:pt>
                <c:pt idx="1">
                  <c:v>High salary</c:v>
                </c:pt>
                <c:pt idx="2">
                  <c:v>Good work environment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48</c:v>
                </c:pt>
                <c:pt idx="1">
                  <c:v>41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79840"/>
        <c:axId val="44589824"/>
      </c:barChart>
      <c:catAx>
        <c:axId val="44579840"/>
        <c:scaling>
          <c:orientation val="minMax"/>
        </c:scaling>
        <c:delete val="0"/>
        <c:axPos val="b"/>
        <c:majorTickMark val="out"/>
        <c:minorTickMark val="none"/>
        <c:tickLblPos val="nextTo"/>
        <c:crossAx val="44589824"/>
        <c:crosses val="autoZero"/>
        <c:auto val="1"/>
        <c:lblAlgn val="ctr"/>
        <c:lblOffset val="100"/>
        <c:noMultiLvlLbl val="0"/>
      </c:catAx>
      <c:valAx>
        <c:axId val="4458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7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23662475594358"/>
          <c:y val="0.30447598033176154"/>
          <c:w val="0.33251480985595616"/>
          <c:h val="0.507690998084698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Banking sector</c:v>
                </c:pt>
              </c:strCache>
            </c:strRef>
          </c:tx>
          <c:spPr>
            <a:ln w="50800"/>
          </c:spPr>
          <c:marker>
            <c:symbol val="circle"/>
            <c:size val="15"/>
            <c:spPr>
              <a:solidFill>
                <a:schemeClr val="accent1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Insurance sector</c:v>
                </c:pt>
              </c:strCache>
            </c:strRef>
          </c:tx>
          <c:spPr>
            <a:ln w="50800"/>
          </c:spPr>
          <c:marker>
            <c:symbol val="circle"/>
            <c:size val="15"/>
          </c:marker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48320"/>
        <c:axId val="44649856"/>
      </c:lineChart>
      <c:catAx>
        <c:axId val="4464832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44649856"/>
        <c:crosses val="autoZero"/>
        <c:auto val="1"/>
        <c:lblAlgn val="ctr"/>
        <c:lblOffset val="100"/>
        <c:noMultiLvlLbl val="0"/>
      </c:catAx>
      <c:valAx>
        <c:axId val="44649856"/>
        <c:scaling>
          <c:orientation val="maxMin"/>
          <c:max val="10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Ranking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64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Banking sector</c:v>
                </c:pt>
              </c:strCache>
            </c:strRef>
          </c:tx>
          <c:spPr>
            <a:ln w="50800"/>
          </c:spPr>
          <c:marker>
            <c:symbol val="circle"/>
            <c:size val="15"/>
            <c:spPr>
              <a:solidFill>
                <a:schemeClr val="accent1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Insurance sector</c:v>
                </c:pt>
              </c:strCache>
            </c:strRef>
          </c:tx>
          <c:spPr>
            <a:ln w="50800"/>
          </c:spPr>
          <c:marker>
            <c:symbol val="circle"/>
            <c:size val="15"/>
          </c:marker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11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90752"/>
        <c:axId val="44492288"/>
      </c:lineChart>
      <c:catAx>
        <c:axId val="4449075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44492288"/>
        <c:crosses val="autoZero"/>
        <c:auto val="1"/>
        <c:lblAlgn val="ctr"/>
        <c:lblOffset val="100"/>
        <c:noMultiLvlLbl val="0"/>
      </c:catAx>
      <c:valAx>
        <c:axId val="44492288"/>
        <c:scaling>
          <c:orientation val="maxMin"/>
          <c:max val="12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Ranking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490752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Insurers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Taul1!$A$2:$A$52</c:f>
              <c:numCache>
                <c:formatCode>General</c:formatCode>
                <c:ptCount val="51"/>
                <c:pt idx="1">
                  <c:v>20</c:v>
                </c:pt>
                <c:pt idx="6">
                  <c:v>25</c:v>
                </c:pt>
                <c:pt idx="11">
                  <c:v>30</c:v>
                </c:pt>
                <c:pt idx="16">
                  <c:v>35</c:v>
                </c:pt>
                <c:pt idx="21">
                  <c:v>40</c:v>
                </c:pt>
                <c:pt idx="26">
                  <c:v>45</c:v>
                </c:pt>
                <c:pt idx="31">
                  <c:v>50</c:v>
                </c:pt>
                <c:pt idx="36">
                  <c:v>55</c:v>
                </c:pt>
                <c:pt idx="41">
                  <c:v>60</c:v>
                </c:pt>
                <c:pt idx="46">
                  <c:v>65</c:v>
                </c:pt>
              </c:numCache>
            </c:numRef>
          </c:cat>
          <c:val>
            <c:numRef>
              <c:f>Taul1!$B$2:$B$52</c:f>
              <c:numCache>
                <c:formatCode>General</c:formatCode>
                <c:ptCount val="51"/>
                <c:pt idx="0">
                  <c:v>4</c:v>
                </c:pt>
                <c:pt idx="1">
                  <c:v>12</c:v>
                </c:pt>
                <c:pt idx="2">
                  <c:v>22</c:v>
                </c:pt>
                <c:pt idx="3">
                  <c:v>37</c:v>
                </c:pt>
                <c:pt idx="4">
                  <c:v>46</c:v>
                </c:pt>
                <c:pt idx="5">
                  <c:v>72</c:v>
                </c:pt>
                <c:pt idx="6">
                  <c:v>141</c:v>
                </c:pt>
                <c:pt idx="7">
                  <c:v>127</c:v>
                </c:pt>
                <c:pt idx="8">
                  <c:v>160</c:v>
                </c:pt>
                <c:pt idx="9">
                  <c:v>182</c:v>
                </c:pt>
                <c:pt idx="10">
                  <c:v>204</c:v>
                </c:pt>
                <c:pt idx="11">
                  <c:v>223</c:v>
                </c:pt>
                <c:pt idx="12">
                  <c:v>250</c:v>
                </c:pt>
                <c:pt idx="13">
                  <c:v>219</c:v>
                </c:pt>
                <c:pt idx="14">
                  <c:v>264</c:v>
                </c:pt>
                <c:pt idx="15">
                  <c:v>242</c:v>
                </c:pt>
                <c:pt idx="16">
                  <c:v>240</c:v>
                </c:pt>
                <c:pt idx="17">
                  <c:v>240</c:v>
                </c:pt>
                <c:pt idx="18">
                  <c:v>249</c:v>
                </c:pt>
                <c:pt idx="19">
                  <c:v>250</c:v>
                </c:pt>
                <c:pt idx="20">
                  <c:v>263</c:v>
                </c:pt>
                <c:pt idx="21">
                  <c:v>260</c:v>
                </c:pt>
                <c:pt idx="22">
                  <c:v>290</c:v>
                </c:pt>
                <c:pt idx="23">
                  <c:v>212</c:v>
                </c:pt>
                <c:pt idx="24">
                  <c:v>239</c:v>
                </c:pt>
                <c:pt idx="25">
                  <c:v>229</c:v>
                </c:pt>
                <c:pt idx="26">
                  <c:v>245</c:v>
                </c:pt>
                <c:pt idx="27">
                  <c:v>256</c:v>
                </c:pt>
                <c:pt idx="28">
                  <c:v>311</c:v>
                </c:pt>
                <c:pt idx="29">
                  <c:v>341</c:v>
                </c:pt>
                <c:pt idx="30">
                  <c:v>313</c:v>
                </c:pt>
                <c:pt idx="31">
                  <c:v>302</c:v>
                </c:pt>
                <c:pt idx="32">
                  <c:v>338</c:v>
                </c:pt>
                <c:pt idx="33">
                  <c:v>323</c:v>
                </c:pt>
                <c:pt idx="34">
                  <c:v>301</c:v>
                </c:pt>
                <c:pt idx="35">
                  <c:v>291</c:v>
                </c:pt>
                <c:pt idx="36">
                  <c:v>256</c:v>
                </c:pt>
                <c:pt idx="37">
                  <c:v>267</c:v>
                </c:pt>
                <c:pt idx="38">
                  <c:v>214</c:v>
                </c:pt>
                <c:pt idx="39">
                  <c:v>276</c:v>
                </c:pt>
                <c:pt idx="40">
                  <c:v>243</c:v>
                </c:pt>
                <c:pt idx="41">
                  <c:v>234</c:v>
                </c:pt>
                <c:pt idx="42">
                  <c:v>178</c:v>
                </c:pt>
                <c:pt idx="43">
                  <c:v>149</c:v>
                </c:pt>
                <c:pt idx="44">
                  <c:v>77</c:v>
                </c:pt>
                <c:pt idx="45">
                  <c:v>23</c:v>
                </c:pt>
                <c:pt idx="46">
                  <c:v>12</c:v>
                </c:pt>
                <c:pt idx="47">
                  <c:v>11</c:v>
                </c:pt>
                <c:pt idx="48">
                  <c:v>2</c:v>
                </c:pt>
                <c:pt idx="49">
                  <c:v>2</c:v>
                </c:pt>
                <c:pt idx="50">
                  <c:v>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Taul1!$A$2:$A$52</c:f>
              <c:numCache>
                <c:formatCode>General</c:formatCode>
                <c:ptCount val="51"/>
                <c:pt idx="1">
                  <c:v>20</c:v>
                </c:pt>
                <c:pt idx="6">
                  <c:v>25</c:v>
                </c:pt>
                <c:pt idx="11">
                  <c:v>30</c:v>
                </c:pt>
                <c:pt idx="16">
                  <c:v>35</c:v>
                </c:pt>
                <c:pt idx="21">
                  <c:v>40</c:v>
                </c:pt>
                <c:pt idx="26">
                  <c:v>45</c:v>
                </c:pt>
                <c:pt idx="31">
                  <c:v>50</c:v>
                </c:pt>
                <c:pt idx="36">
                  <c:v>55</c:v>
                </c:pt>
                <c:pt idx="41">
                  <c:v>60</c:v>
                </c:pt>
                <c:pt idx="46">
                  <c:v>65</c:v>
                </c:pt>
              </c:numCache>
            </c:numRef>
          </c:cat>
          <c:val>
            <c:numRef>
              <c:f>Taul1!$C$2:$C$52</c:f>
              <c:numCache>
                <c:formatCode>General</c:formatCode>
                <c:ptCount val="51"/>
                <c:pt idx="0">
                  <c:v>10</c:v>
                </c:pt>
                <c:pt idx="1">
                  <c:v>10</c:v>
                </c:pt>
                <c:pt idx="2">
                  <c:v>23</c:v>
                </c:pt>
                <c:pt idx="3">
                  <c:v>57</c:v>
                </c:pt>
                <c:pt idx="4">
                  <c:v>150</c:v>
                </c:pt>
                <c:pt idx="5">
                  <c:v>263</c:v>
                </c:pt>
                <c:pt idx="6">
                  <c:v>328</c:v>
                </c:pt>
                <c:pt idx="7">
                  <c:v>372</c:v>
                </c:pt>
                <c:pt idx="8">
                  <c:v>463</c:v>
                </c:pt>
                <c:pt idx="9">
                  <c:v>487</c:v>
                </c:pt>
                <c:pt idx="10">
                  <c:v>511</c:v>
                </c:pt>
                <c:pt idx="11">
                  <c:v>501</c:v>
                </c:pt>
                <c:pt idx="12">
                  <c:v>566</c:v>
                </c:pt>
                <c:pt idx="13">
                  <c:v>573</c:v>
                </c:pt>
                <c:pt idx="14">
                  <c:v>581</c:v>
                </c:pt>
                <c:pt idx="15">
                  <c:v>574</c:v>
                </c:pt>
                <c:pt idx="16">
                  <c:v>537</c:v>
                </c:pt>
                <c:pt idx="17">
                  <c:v>538</c:v>
                </c:pt>
                <c:pt idx="18">
                  <c:v>524</c:v>
                </c:pt>
                <c:pt idx="19">
                  <c:v>515</c:v>
                </c:pt>
                <c:pt idx="20">
                  <c:v>505</c:v>
                </c:pt>
                <c:pt idx="21">
                  <c:v>516</c:v>
                </c:pt>
                <c:pt idx="22">
                  <c:v>408</c:v>
                </c:pt>
                <c:pt idx="23">
                  <c:v>295</c:v>
                </c:pt>
                <c:pt idx="24">
                  <c:v>332</c:v>
                </c:pt>
                <c:pt idx="25">
                  <c:v>341</c:v>
                </c:pt>
                <c:pt idx="26">
                  <c:v>332</c:v>
                </c:pt>
                <c:pt idx="27">
                  <c:v>423</c:v>
                </c:pt>
                <c:pt idx="28">
                  <c:v>478</c:v>
                </c:pt>
                <c:pt idx="29">
                  <c:v>557</c:v>
                </c:pt>
                <c:pt idx="30">
                  <c:v>634</c:v>
                </c:pt>
                <c:pt idx="31">
                  <c:v>721</c:v>
                </c:pt>
                <c:pt idx="32">
                  <c:v>799</c:v>
                </c:pt>
                <c:pt idx="33">
                  <c:v>800</c:v>
                </c:pt>
                <c:pt idx="34">
                  <c:v>743</c:v>
                </c:pt>
                <c:pt idx="35">
                  <c:v>719</c:v>
                </c:pt>
                <c:pt idx="36">
                  <c:v>733</c:v>
                </c:pt>
                <c:pt idx="37">
                  <c:v>631</c:v>
                </c:pt>
                <c:pt idx="38">
                  <c:v>645</c:v>
                </c:pt>
                <c:pt idx="39">
                  <c:v>681</c:v>
                </c:pt>
                <c:pt idx="40">
                  <c:v>672</c:v>
                </c:pt>
                <c:pt idx="41">
                  <c:v>589</c:v>
                </c:pt>
                <c:pt idx="42">
                  <c:v>542</c:v>
                </c:pt>
                <c:pt idx="43">
                  <c:v>407</c:v>
                </c:pt>
                <c:pt idx="44">
                  <c:v>140</c:v>
                </c:pt>
                <c:pt idx="45">
                  <c:v>50</c:v>
                </c:pt>
                <c:pt idx="46">
                  <c:v>27</c:v>
                </c:pt>
                <c:pt idx="47">
                  <c:v>11</c:v>
                </c:pt>
                <c:pt idx="48">
                  <c:v>9</c:v>
                </c:pt>
                <c:pt idx="49">
                  <c:v>0</c:v>
                </c:pt>
                <c:pt idx="5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2250624"/>
        <c:axId val="172252544"/>
      </c:barChart>
      <c:catAx>
        <c:axId val="172250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 sz="1800" b="1" i="0" baseline="0" dirty="0" err="1" smtClean="0">
                    <a:effectLst/>
                  </a:rPr>
                  <a:t>years</a:t>
                </a:r>
                <a:endParaRPr lang="fi-FI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252544"/>
        <c:crosses val="autoZero"/>
        <c:auto val="1"/>
        <c:lblAlgn val="ctr"/>
        <c:lblOffset val="100"/>
        <c:noMultiLvlLbl val="0"/>
      </c:catAx>
      <c:valAx>
        <c:axId val="17225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250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2"/>
              <c:layout>
                <c:manualLayout>
                  <c:x val="-3.6242826940501356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89036544850499E-2"/>
                  <c:y val="-2.2759601706970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537601932950771E-2"/>
                  <c:y val="-1.4224751066856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739957716701901E-2"/>
                  <c:y val="-8.534850640113798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Taul1!$A$2:$A$7</c:f>
              <c:strCache>
                <c:ptCount val="6"/>
                <c:pt idx="0">
                  <c:v>Banking</c:v>
                </c:pt>
                <c:pt idx="1">
                  <c:v>Insurance</c:v>
                </c:pt>
                <c:pt idx="2">
                  <c:v>Securities</c:v>
                </c:pt>
                <c:pt idx="3">
                  <c:v>Finance houses</c:v>
                </c:pt>
                <c:pt idx="4">
                  <c:v>Information technology</c:v>
                </c:pt>
                <c:pt idx="5">
                  <c:v>Other FFI members</c:v>
                </c:pt>
              </c:strCache>
            </c:strRef>
          </c:cat>
          <c:val>
            <c:numRef>
              <c:f>Taul1!$B$2:$B$7</c:f>
              <c:numCache>
                <c:formatCode>#,##0</c:formatCode>
                <c:ptCount val="6"/>
                <c:pt idx="0">
                  <c:v>23264</c:v>
                </c:pt>
                <c:pt idx="1">
                  <c:v>12036</c:v>
                </c:pt>
                <c:pt idx="2">
                  <c:v>1072</c:v>
                </c:pt>
                <c:pt idx="3" formatCode="General">
                  <c:v>541</c:v>
                </c:pt>
                <c:pt idx="4" formatCode="General">
                  <c:v>545</c:v>
                </c:pt>
                <c:pt idx="5" formatCode="General">
                  <c:v>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Qualificiation in Business and Administration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Taul1!$B$2:$B$17</c:f>
              <c:numCache>
                <c:formatCode>0.0</c:formatCode>
                <c:ptCount val="16"/>
                <c:pt idx="0">
                  <c:v>32.200000000000003</c:v>
                </c:pt>
                <c:pt idx="1">
                  <c:v>32.700000000000003</c:v>
                </c:pt>
                <c:pt idx="2">
                  <c:v>34</c:v>
                </c:pt>
                <c:pt idx="3">
                  <c:v>34.799999999999997</c:v>
                </c:pt>
                <c:pt idx="4">
                  <c:v>36.200000000000003</c:v>
                </c:pt>
                <c:pt idx="5">
                  <c:v>37.1</c:v>
                </c:pt>
                <c:pt idx="6">
                  <c:v>38</c:v>
                </c:pt>
                <c:pt idx="7">
                  <c:v>41</c:v>
                </c:pt>
                <c:pt idx="8">
                  <c:v>38.200000000000003</c:v>
                </c:pt>
                <c:pt idx="9">
                  <c:v>37.5</c:v>
                </c:pt>
                <c:pt idx="10">
                  <c:v>36.5</c:v>
                </c:pt>
                <c:pt idx="11">
                  <c:v>35</c:v>
                </c:pt>
                <c:pt idx="12">
                  <c:v>34</c:v>
                </c:pt>
                <c:pt idx="13">
                  <c:v>33.5</c:v>
                </c:pt>
                <c:pt idx="14">
                  <c:v>32.9</c:v>
                </c:pt>
                <c:pt idx="15">
                  <c:v>31.757411354388687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Bachelor of Business Administration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Taul1!$C$2:$C$17</c:f>
              <c:numCache>
                <c:formatCode>0.0</c:formatCode>
                <c:ptCount val="16"/>
                <c:pt idx="0">
                  <c:v>2.2000000000000002</c:v>
                </c:pt>
                <c:pt idx="1">
                  <c:v>3</c:v>
                </c:pt>
                <c:pt idx="2">
                  <c:v>4</c:v>
                </c:pt>
                <c:pt idx="3">
                  <c:v>4.8</c:v>
                </c:pt>
                <c:pt idx="4">
                  <c:v>5.3</c:v>
                </c:pt>
                <c:pt idx="5">
                  <c:v>6.2</c:v>
                </c:pt>
                <c:pt idx="6">
                  <c:v>7.1</c:v>
                </c:pt>
                <c:pt idx="7">
                  <c:v>8.9</c:v>
                </c:pt>
                <c:pt idx="8">
                  <c:v>10.3</c:v>
                </c:pt>
                <c:pt idx="9">
                  <c:v>11.6</c:v>
                </c:pt>
                <c:pt idx="10">
                  <c:v>12.8</c:v>
                </c:pt>
                <c:pt idx="11">
                  <c:v>13.8</c:v>
                </c:pt>
                <c:pt idx="12">
                  <c:v>14.8</c:v>
                </c:pt>
                <c:pt idx="13">
                  <c:v>15.9</c:v>
                </c:pt>
                <c:pt idx="14">
                  <c:v>16.600000000000001</c:v>
                </c:pt>
                <c:pt idx="15">
                  <c:v>17.441710262868952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Master's degree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Taul1!$D$2:$D$17</c:f>
              <c:numCache>
                <c:formatCode>0.0</c:formatCode>
                <c:ptCount val="16"/>
                <c:pt idx="0">
                  <c:v>7.6</c:v>
                </c:pt>
                <c:pt idx="1">
                  <c:v>8.1</c:v>
                </c:pt>
                <c:pt idx="2">
                  <c:v>8.6</c:v>
                </c:pt>
                <c:pt idx="3">
                  <c:v>9.1999999999999993</c:v>
                </c:pt>
                <c:pt idx="4">
                  <c:v>9.9</c:v>
                </c:pt>
                <c:pt idx="5">
                  <c:v>11</c:v>
                </c:pt>
                <c:pt idx="6">
                  <c:v>12</c:v>
                </c:pt>
                <c:pt idx="7">
                  <c:v>13.9</c:v>
                </c:pt>
                <c:pt idx="8">
                  <c:v>15.2</c:v>
                </c:pt>
                <c:pt idx="9">
                  <c:v>17.3</c:v>
                </c:pt>
                <c:pt idx="10">
                  <c:v>17.8</c:v>
                </c:pt>
                <c:pt idx="11">
                  <c:v>18.399999999999999</c:v>
                </c:pt>
                <c:pt idx="12">
                  <c:v>19.100000000000001</c:v>
                </c:pt>
                <c:pt idx="13">
                  <c:v>20</c:v>
                </c:pt>
                <c:pt idx="14">
                  <c:v>21</c:v>
                </c:pt>
                <c:pt idx="15">
                  <c:v>21.962797907382289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Other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Taul1!$E$2:$E$17</c:f>
              <c:numCache>
                <c:formatCode>0.0</c:formatCode>
                <c:ptCount val="16"/>
                <c:pt idx="0">
                  <c:v>58.1</c:v>
                </c:pt>
                <c:pt idx="1">
                  <c:v>56.2</c:v>
                </c:pt>
                <c:pt idx="2">
                  <c:v>53.4</c:v>
                </c:pt>
                <c:pt idx="3">
                  <c:v>51.3</c:v>
                </c:pt>
                <c:pt idx="4">
                  <c:v>48.6</c:v>
                </c:pt>
                <c:pt idx="5">
                  <c:v>45.6</c:v>
                </c:pt>
                <c:pt idx="6">
                  <c:v>42.9</c:v>
                </c:pt>
                <c:pt idx="7">
                  <c:v>36.200000000000003</c:v>
                </c:pt>
                <c:pt idx="8">
                  <c:v>36.299999999999997</c:v>
                </c:pt>
                <c:pt idx="9">
                  <c:v>33.5</c:v>
                </c:pt>
                <c:pt idx="10">
                  <c:v>33</c:v>
                </c:pt>
                <c:pt idx="11">
                  <c:v>32.700000000000003</c:v>
                </c:pt>
                <c:pt idx="12">
                  <c:v>32.1</c:v>
                </c:pt>
                <c:pt idx="13">
                  <c:v>30.6</c:v>
                </c:pt>
                <c:pt idx="14">
                  <c:v>29.5</c:v>
                </c:pt>
                <c:pt idx="15">
                  <c:v>28.838080475360073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18944"/>
        <c:axId val="42420480"/>
      </c:lineChart>
      <c:catAx>
        <c:axId val="424189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42420480"/>
        <c:crosses val="autoZero"/>
        <c:auto val="1"/>
        <c:lblAlgn val="ctr"/>
        <c:lblOffset val="100"/>
        <c:noMultiLvlLbl val="0"/>
      </c:catAx>
      <c:valAx>
        <c:axId val="4242048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2418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Insurers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Vocational Qualification in Business and Administration</c:v>
                </c:pt>
                <c:pt idx="1">
                  <c:v>Bachelor of Business Administration</c:v>
                </c:pt>
                <c:pt idx="2">
                  <c:v>University degree</c:v>
                </c:pt>
                <c:pt idx="3">
                  <c:v>Other education</c:v>
                </c:pt>
              </c:strCache>
            </c:strRef>
          </c:cat>
          <c:val>
            <c:numRef>
              <c:f>Taul1!$B$2:$B$5</c:f>
              <c:numCache>
                <c:formatCode>0.0</c:formatCode>
                <c:ptCount val="4"/>
                <c:pt idx="0">
                  <c:v>28.749222153080272</c:v>
                </c:pt>
                <c:pt idx="1">
                  <c:v>14.633893383115538</c:v>
                </c:pt>
                <c:pt idx="2">
                  <c:v>20.981124248081311</c:v>
                </c:pt>
                <c:pt idx="3">
                  <c:v>35.635760215722875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Taul1!$A$2:$A$5</c:f>
              <c:strCache>
                <c:ptCount val="4"/>
                <c:pt idx="0">
                  <c:v>Vocational Qualification in Business and Administration</c:v>
                </c:pt>
                <c:pt idx="1">
                  <c:v>Bachelor of Business Administration</c:v>
                </c:pt>
                <c:pt idx="2">
                  <c:v>University degree</c:v>
                </c:pt>
                <c:pt idx="3">
                  <c:v>Other education</c:v>
                </c:pt>
              </c:strCache>
            </c:strRef>
          </c:cat>
          <c:val>
            <c:numRef>
              <c:f>Taul1!$C$2:$C$5</c:f>
              <c:numCache>
                <c:formatCode>0.0</c:formatCode>
                <c:ptCount val="4"/>
                <c:pt idx="0">
                  <c:v>33.117613956105799</c:v>
                </c:pt>
                <c:pt idx="1">
                  <c:v>18.711311198649408</c:v>
                </c:pt>
                <c:pt idx="2">
                  <c:v>22.406677921590695</c:v>
                </c:pt>
                <c:pt idx="3">
                  <c:v>25.764396923654097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71424"/>
        <c:axId val="42472960"/>
      </c:barChart>
      <c:catAx>
        <c:axId val="4247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42472960"/>
        <c:crosses val="autoZero"/>
        <c:auto val="1"/>
        <c:lblAlgn val="ctr"/>
        <c:lblOffset val="100"/>
        <c:noMultiLvlLbl val="0"/>
      </c:catAx>
      <c:valAx>
        <c:axId val="424729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2471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men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Taul1!$B$2:$B$17</c:f>
              <c:numCache>
                <c:formatCode>General</c:formatCode>
                <c:ptCount val="16"/>
                <c:pt idx="0">
                  <c:v>72.400000000000006</c:v>
                </c:pt>
                <c:pt idx="1">
                  <c:v>70.599999999999994</c:v>
                </c:pt>
                <c:pt idx="2">
                  <c:v>69.5</c:v>
                </c:pt>
                <c:pt idx="3">
                  <c:v>68.099999999999994</c:v>
                </c:pt>
                <c:pt idx="4">
                  <c:v>67.900000000000006</c:v>
                </c:pt>
                <c:pt idx="5">
                  <c:v>67.900000000000006</c:v>
                </c:pt>
                <c:pt idx="6">
                  <c:v>65.5</c:v>
                </c:pt>
                <c:pt idx="7">
                  <c:v>64.599999999999994</c:v>
                </c:pt>
                <c:pt idx="8">
                  <c:v>65.900000000000006</c:v>
                </c:pt>
                <c:pt idx="9">
                  <c:v>65.2</c:v>
                </c:pt>
                <c:pt idx="10">
                  <c:v>62.6</c:v>
                </c:pt>
                <c:pt idx="11">
                  <c:v>60</c:v>
                </c:pt>
                <c:pt idx="12">
                  <c:v>57.5</c:v>
                </c:pt>
                <c:pt idx="13">
                  <c:v>57.1</c:v>
                </c:pt>
                <c:pt idx="14">
                  <c:v>57.8</c:v>
                </c:pt>
                <c:pt idx="15">
                  <c:v>58.5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women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Taul1!$C$2:$C$17</c:f>
              <c:numCache>
                <c:formatCode>General</c:formatCode>
                <c:ptCount val="16"/>
                <c:pt idx="0">
                  <c:v>27.6</c:v>
                </c:pt>
                <c:pt idx="1">
                  <c:v>29.4</c:v>
                </c:pt>
                <c:pt idx="2">
                  <c:v>30.5</c:v>
                </c:pt>
                <c:pt idx="3">
                  <c:v>31.9</c:v>
                </c:pt>
                <c:pt idx="4">
                  <c:v>32.1</c:v>
                </c:pt>
                <c:pt idx="5">
                  <c:v>32.1</c:v>
                </c:pt>
                <c:pt idx="6">
                  <c:v>34.5</c:v>
                </c:pt>
                <c:pt idx="7">
                  <c:v>35.4</c:v>
                </c:pt>
                <c:pt idx="8">
                  <c:v>34.1</c:v>
                </c:pt>
                <c:pt idx="9">
                  <c:v>34.799999999999997</c:v>
                </c:pt>
                <c:pt idx="10">
                  <c:v>37.4</c:v>
                </c:pt>
                <c:pt idx="11">
                  <c:v>40</c:v>
                </c:pt>
                <c:pt idx="12">
                  <c:v>42.5</c:v>
                </c:pt>
                <c:pt idx="13">
                  <c:v>42.9</c:v>
                </c:pt>
                <c:pt idx="14">
                  <c:v>42.2</c:v>
                </c:pt>
                <c:pt idx="15">
                  <c:v>41.5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15456"/>
        <c:axId val="42521344"/>
      </c:lineChart>
      <c:catAx>
        <c:axId val="4251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2521344"/>
        <c:crosses val="autoZero"/>
        <c:auto val="1"/>
        <c:lblAlgn val="ctr"/>
        <c:lblOffset val="100"/>
        <c:noMultiLvlLbl val="0"/>
      </c:catAx>
      <c:valAx>
        <c:axId val="425213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15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invertIfNegative val="0"/>
          <c:cat>
            <c:strRef>
              <c:f>Taul1!$A$2:$A$15</c:f>
              <c:strCache>
                <c:ptCount val="14"/>
                <c:pt idx="0">
                  <c:v>Banking sector, total</c:v>
                </c:pt>
                <c:pt idx="1">
                  <c:v>Employees</c:v>
                </c:pt>
                <c:pt idx="2">
                  <c:v>Managers</c:v>
                </c:pt>
                <c:pt idx="3">
                  <c:v>Directors</c:v>
                </c:pt>
                <c:pt idx="5">
                  <c:v>Insurance sector, office</c:v>
                </c:pt>
                <c:pt idx="6">
                  <c:v>Employees</c:v>
                </c:pt>
                <c:pt idx="7">
                  <c:v>Managers</c:v>
                </c:pt>
                <c:pt idx="8">
                  <c:v>Directors</c:v>
                </c:pt>
                <c:pt idx="10">
                  <c:v>Insurance sector, field</c:v>
                </c:pt>
                <c:pt idx="11">
                  <c:v>Employees</c:v>
                </c:pt>
                <c:pt idx="12">
                  <c:v>Managers</c:v>
                </c:pt>
                <c:pt idx="13">
                  <c:v>Directors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4105</c:v>
                </c:pt>
                <c:pt idx="1">
                  <c:v>2869</c:v>
                </c:pt>
                <c:pt idx="2">
                  <c:v>5257</c:v>
                </c:pt>
                <c:pt idx="3">
                  <c:v>8402</c:v>
                </c:pt>
                <c:pt idx="5" formatCode="General">
                  <c:v>3934</c:v>
                </c:pt>
                <c:pt idx="6" formatCode="General">
                  <c:v>3066</c:v>
                </c:pt>
                <c:pt idx="7" formatCode="General">
                  <c:v>4855</c:v>
                </c:pt>
                <c:pt idx="8" formatCode="General">
                  <c:v>8078</c:v>
                </c:pt>
                <c:pt idx="10" formatCode="General">
                  <c:v>5299</c:v>
                </c:pt>
                <c:pt idx="11" formatCode="General">
                  <c:v>4949</c:v>
                </c:pt>
                <c:pt idx="12" formatCode="General">
                  <c:v>5223</c:v>
                </c:pt>
                <c:pt idx="13" formatCode="General">
                  <c:v>7402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803392"/>
        <c:axId val="127806464"/>
      </c:barChart>
      <c:catAx>
        <c:axId val="127803392"/>
        <c:scaling>
          <c:orientation val="maxMin"/>
        </c:scaling>
        <c:delete val="0"/>
        <c:axPos val="l"/>
        <c:majorTickMark val="none"/>
        <c:minorTickMark val="none"/>
        <c:tickLblPos val="low"/>
        <c:crossAx val="127806464"/>
        <c:crosses val="autoZero"/>
        <c:auto val="1"/>
        <c:lblAlgn val="ctr"/>
        <c:lblOffset val="100"/>
        <c:tickMarkSkip val="1"/>
        <c:noMultiLvlLbl val="0"/>
      </c:catAx>
      <c:valAx>
        <c:axId val="1278064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€</a:t>
                </a:r>
                <a:endParaRPr lang="fi-FI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780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invertIfNegative val="0"/>
          <c:cat>
            <c:strRef>
              <c:f>Taul1!$A$2:$A$10</c:f>
              <c:strCache>
                <c:ptCount val="9"/>
                <c:pt idx="0">
                  <c:v>Banking sector, total</c:v>
                </c:pt>
                <c:pt idx="1">
                  <c:v>Employees</c:v>
                </c:pt>
                <c:pt idx="2">
                  <c:v>Managers</c:v>
                </c:pt>
                <c:pt idx="3">
                  <c:v>Directors</c:v>
                </c:pt>
                <c:pt idx="5">
                  <c:v>Insurance sector, office</c:v>
                </c:pt>
                <c:pt idx="6">
                  <c:v>Employees</c:v>
                </c:pt>
                <c:pt idx="7">
                  <c:v>Managers</c:v>
                </c:pt>
                <c:pt idx="8">
                  <c:v>Directors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1.5</c:v>
                </c:pt>
                <c:pt idx="1">
                  <c:v>0.1</c:v>
                </c:pt>
                <c:pt idx="2">
                  <c:v>1.3</c:v>
                </c:pt>
                <c:pt idx="3">
                  <c:v>3.1</c:v>
                </c:pt>
                <c:pt idx="5">
                  <c:v>1.7</c:v>
                </c:pt>
                <c:pt idx="6">
                  <c:v>0.5</c:v>
                </c:pt>
                <c:pt idx="7">
                  <c:v>2.6</c:v>
                </c:pt>
                <c:pt idx="8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2312064"/>
        <c:axId val="172414464"/>
      </c:barChart>
      <c:catAx>
        <c:axId val="172312064"/>
        <c:scaling>
          <c:orientation val="maxMin"/>
        </c:scaling>
        <c:delete val="0"/>
        <c:axPos val="l"/>
        <c:majorTickMark val="out"/>
        <c:minorTickMark val="none"/>
        <c:tickLblPos val="low"/>
        <c:crossAx val="172414464"/>
        <c:crosses val="autoZero"/>
        <c:auto val="1"/>
        <c:lblAlgn val="ctr"/>
        <c:lblOffset val="100"/>
        <c:noMultiLvlLbl val="0"/>
      </c:catAx>
      <c:valAx>
        <c:axId val="1724144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723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Taul1!$A$2:$A$12</c:f>
              <c:strCache>
                <c:ptCount val="11"/>
                <c:pt idx="0">
                  <c:v>Travel and restaurant industry</c:v>
                </c:pt>
                <c:pt idx="1">
                  <c:v>Private welfare services</c:v>
                </c:pt>
                <c:pt idx="2">
                  <c:v>Commerce</c:v>
                </c:pt>
                <c:pt idx="3">
                  <c:v>Health care services</c:v>
                </c:pt>
                <c:pt idx="4">
                  <c:v>Manufacturing industry, officials</c:v>
                </c:pt>
                <c:pt idx="5">
                  <c:v>Construction, officials</c:v>
                </c:pt>
                <c:pt idx="6">
                  <c:v>Insurance sector, office</c:v>
                </c:pt>
                <c:pt idx="7">
                  <c:v>Financial sector</c:v>
                </c:pt>
                <c:pt idx="8">
                  <c:v>Information technology</c:v>
                </c:pt>
                <c:pt idx="9">
                  <c:v>Manufacturing industry, professional and managerial staff</c:v>
                </c:pt>
                <c:pt idx="10">
                  <c:v>Insurance sector, field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2388</c:v>
                </c:pt>
                <c:pt idx="1">
                  <c:v>2558</c:v>
                </c:pt>
                <c:pt idx="2">
                  <c:v>3006</c:v>
                </c:pt>
                <c:pt idx="3">
                  <c:v>3194</c:v>
                </c:pt>
                <c:pt idx="4">
                  <c:v>3290</c:v>
                </c:pt>
                <c:pt idx="5">
                  <c:v>3713</c:v>
                </c:pt>
                <c:pt idx="6">
                  <c:v>3934</c:v>
                </c:pt>
                <c:pt idx="7">
                  <c:v>4105</c:v>
                </c:pt>
                <c:pt idx="8">
                  <c:v>4591</c:v>
                </c:pt>
                <c:pt idx="9">
                  <c:v>4858</c:v>
                </c:pt>
                <c:pt idx="10">
                  <c:v>5299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462656"/>
        <c:axId val="43464192"/>
      </c:barChart>
      <c:catAx>
        <c:axId val="43462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3464192"/>
        <c:crosses val="autoZero"/>
        <c:auto val="1"/>
        <c:lblAlgn val="ctr"/>
        <c:lblOffset val="100"/>
        <c:noMultiLvlLbl val="0"/>
      </c:catAx>
      <c:valAx>
        <c:axId val="434641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€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46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3B17-0604-48FC-91FD-DC25028AFFDE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7DA-7620-42E2-8F7C-076967EA8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2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DBC4-FCFB-4C2C-AF13-B68BECE301F1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8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DBC4-FCFB-4C2C-AF13-B68BECE301F1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5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/>
          <p:nvPr/>
        </p:nvSpPr>
        <p:spPr bwMode="hidden">
          <a:xfrm>
            <a:off x="0" y="3837898"/>
            <a:ext cx="12192000" cy="8560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1577363"/>
            <a:ext cx="12192000" cy="2153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5600" y="1609400"/>
            <a:ext cx="10836000" cy="2088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5600" y="3862800"/>
            <a:ext cx="10836000" cy="8280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3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792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512200"/>
            <a:ext cx="12178800" cy="1332000"/>
          </a:xfrm>
        </p:spPr>
        <p:txBody>
          <a:bodyPr anchor="ctr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72467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9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5349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6242400" y="1472400"/>
            <a:ext cx="5349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62273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9.8.2016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2605016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400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3477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43560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43560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Kuvan paikkamerkki 8"/>
          <p:cNvSpPr>
            <a:spLocks noGrp="1"/>
          </p:cNvSpPr>
          <p:nvPr>
            <p:ph type="pic" sz="quarter" idx="17"/>
          </p:nvPr>
        </p:nvSpPr>
        <p:spPr>
          <a:xfrm>
            <a:off x="81072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7" name="Tekstin paikkamerkki 14"/>
          <p:cNvSpPr>
            <a:spLocks noGrp="1"/>
          </p:cNvSpPr>
          <p:nvPr>
            <p:ph type="body" sz="quarter" idx="18"/>
          </p:nvPr>
        </p:nvSpPr>
        <p:spPr>
          <a:xfrm>
            <a:off x="8107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9.8.2016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1232970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9.8.2016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Muokkaa tekstin </a:t>
            </a:r>
            <a:r>
              <a:rPr lang="fi-FI" dirty="0" err="1" smtClean="0"/>
              <a:t>perutyylejä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750300" cy="64008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4933815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25980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</p:spTree>
    <p:extLst>
      <p:ext uri="{BB962C8B-B14F-4D97-AF65-F5344CB8AC3E}">
        <p14:creationId xmlns:p14="http://schemas.microsoft.com/office/powerpoint/2010/main" val="23663718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  <p:sp>
        <p:nvSpPr>
          <p:cNvPr id="7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171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yhteystiedo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/>
          <p:cNvSpPr/>
          <p:nvPr/>
        </p:nvSpPr>
        <p:spPr bwMode="white">
          <a:xfrm>
            <a:off x="3387969" y="3603126"/>
            <a:ext cx="5416062" cy="2858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99600" y="3781700"/>
            <a:ext cx="4190400" cy="432000"/>
          </a:xfrm>
        </p:spPr>
        <p:txBody>
          <a:bodyPr anchor="ctr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&lt;Etunimi Sukunimi&gt;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7" y="4216400"/>
            <a:ext cx="4190400" cy="360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dirty="0" smtClean="0"/>
              <a:t>&lt;Titteli&gt;</a:t>
            </a:r>
          </a:p>
        </p:txBody>
      </p:sp>
      <p:sp>
        <p:nvSpPr>
          <p:cNvPr id="43" name="Freeform 8"/>
          <p:cNvSpPr>
            <a:spLocks noChangeAspect="1" noEditPoints="1"/>
          </p:cNvSpPr>
          <p:nvPr/>
        </p:nvSpPr>
        <p:spPr bwMode="auto">
          <a:xfrm>
            <a:off x="4000348" y="5643293"/>
            <a:ext cx="360000" cy="360000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 noChangeAspect="1"/>
          </p:cNvSpPr>
          <p:nvPr/>
        </p:nvSpPr>
        <p:spPr>
          <a:xfrm>
            <a:off x="4000348" y="4807329"/>
            <a:ext cx="360000" cy="360000"/>
          </a:xfrm>
          <a:custGeom>
            <a:avLst/>
            <a:gdLst>
              <a:gd name="connsiteX0" fmla="*/ 279483 w 540000"/>
              <a:gd name="connsiteY0" fmla="*/ 197407 h 536666"/>
              <a:gd name="connsiteX1" fmla="*/ 293975 w 540000"/>
              <a:gd name="connsiteY1" fmla="*/ 198196 h 536666"/>
              <a:gd name="connsiteX2" fmla="*/ 306711 w 540000"/>
              <a:gd name="connsiteY2" fmla="*/ 200365 h 536666"/>
              <a:gd name="connsiteX3" fmla="*/ 313200 w 540000"/>
              <a:gd name="connsiteY3" fmla="*/ 202015 h 536666"/>
              <a:gd name="connsiteX4" fmla="*/ 309878 w 540000"/>
              <a:gd name="connsiteY4" fmla="*/ 263222 h 536666"/>
              <a:gd name="connsiteX5" fmla="*/ 306350 w 540000"/>
              <a:gd name="connsiteY5" fmla="*/ 291764 h 536666"/>
              <a:gd name="connsiteX6" fmla="*/ 298123 w 540000"/>
              <a:gd name="connsiteY6" fmla="*/ 314928 h 536666"/>
              <a:gd name="connsiteX7" fmla="*/ 283028 w 540000"/>
              <a:gd name="connsiteY7" fmla="*/ 331476 h 536666"/>
              <a:gd name="connsiteX8" fmla="*/ 260723 w 540000"/>
              <a:gd name="connsiteY8" fmla="*/ 337536 h 536666"/>
              <a:gd name="connsiteX9" fmla="*/ 229312 w 540000"/>
              <a:gd name="connsiteY9" fmla="*/ 322135 h 536666"/>
              <a:gd name="connsiteX10" fmla="*/ 218245 w 540000"/>
              <a:gd name="connsiteY10" fmla="*/ 277332 h 536666"/>
              <a:gd name="connsiteX11" fmla="*/ 221309 w 540000"/>
              <a:gd name="connsiteY11" fmla="*/ 249328 h 536666"/>
              <a:gd name="connsiteX12" fmla="*/ 231481 w 540000"/>
              <a:gd name="connsiteY12" fmla="*/ 223672 h 536666"/>
              <a:gd name="connsiteX13" fmla="*/ 250534 w 540000"/>
              <a:gd name="connsiteY13" fmla="*/ 204758 h 536666"/>
              <a:gd name="connsiteX14" fmla="*/ 279483 w 540000"/>
              <a:gd name="connsiteY14" fmla="*/ 197407 h 536666"/>
              <a:gd name="connsiteX15" fmla="*/ 284939 w 540000"/>
              <a:gd name="connsiteY15" fmla="*/ 74705 h 536666"/>
              <a:gd name="connsiteX16" fmla="*/ 227298 w 540000"/>
              <a:gd name="connsiteY16" fmla="*/ 81966 h 536666"/>
              <a:gd name="connsiteX17" fmla="*/ 178212 w 540000"/>
              <a:gd name="connsiteY17" fmla="*/ 102530 h 536666"/>
              <a:gd name="connsiteX18" fmla="*/ 138643 w 540000"/>
              <a:gd name="connsiteY18" fmla="*/ 134658 h 536666"/>
              <a:gd name="connsiteX19" fmla="*/ 109092 w 540000"/>
              <a:gd name="connsiteY19" fmla="*/ 176610 h 536666"/>
              <a:gd name="connsiteX20" fmla="*/ 90555 w 540000"/>
              <a:gd name="connsiteY20" fmla="*/ 226792 h 536666"/>
              <a:gd name="connsiteX21" fmla="*/ 84118 w 540000"/>
              <a:gd name="connsiteY21" fmla="*/ 283499 h 536666"/>
              <a:gd name="connsiteX22" fmla="*/ 96441 w 540000"/>
              <a:gd name="connsiteY22" fmla="*/ 359301 h 536666"/>
              <a:gd name="connsiteX23" fmla="*/ 131569 w 540000"/>
              <a:gd name="connsiteY23" fmla="*/ 414933 h 536666"/>
              <a:gd name="connsiteX24" fmla="*/ 188057 w 540000"/>
              <a:gd name="connsiteY24" fmla="*/ 449732 h 536666"/>
              <a:gd name="connsiteX25" fmla="*/ 265163 w 540000"/>
              <a:gd name="connsiteY25" fmla="*/ 461959 h 536666"/>
              <a:gd name="connsiteX26" fmla="*/ 323888 w 540000"/>
              <a:gd name="connsiteY26" fmla="*/ 456096 h 536666"/>
              <a:gd name="connsiteX27" fmla="*/ 368895 w 540000"/>
              <a:gd name="connsiteY27" fmla="*/ 442292 h 536666"/>
              <a:gd name="connsiteX28" fmla="*/ 368895 w 540000"/>
              <a:gd name="connsiteY28" fmla="*/ 411921 h 536666"/>
              <a:gd name="connsiteX29" fmla="*/ 352837 w 540000"/>
              <a:gd name="connsiteY29" fmla="*/ 417174 h 536666"/>
              <a:gd name="connsiteX30" fmla="*/ 323733 w 540000"/>
              <a:gd name="connsiteY30" fmla="*/ 424489 h 536666"/>
              <a:gd name="connsiteX31" fmla="*/ 294026 w 540000"/>
              <a:gd name="connsiteY31" fmla="*/ 429311 h 536666"/>
              <a:gd name="connsiteX32" fmla="*/ 264699 w 540000"/>
              <a:gd name="connsiteY32" fmla="*/ 431104 h 536666"/>
              <a:gd name="connsiteX33" fmla="*/ 204304 w 540000"/>
              <a:gd name="connsiteY33" fmla="*/ 421315 h 536666"/>
              <a:gd name="connsiteX34" fmla="*/ 159211 w 540000"/>
              <a:gd name="connsiteY34" fmla="*/ 392146 h 536666"/>
              <a:gd name="connsiteX35" fmla="*/ 131742 w 540000"/>
              <a:gd name="connsiteY35" fmla="*/ 344922 h 536666"/>
              <a:gd name="connsiteX36" fmla="*/ 122671 w 540000"/>
              <a:gd name="connsiteY36" fmla="*/ 282047 h 536666"/>
              <a:gd name="connsiteX37" fmla="*/ 133067 w 540000"/>
              <a:gd name="connsiteY37" fmla="*/ 211929 h 536666"/>
              <a:gd name="connsiteX38" fmla="*/ 164030 w 540000"/>
              <a:gd name="connsiteY38" fmla="*/ 155688 h 536666"/>
              <a:gd name="connsiteX39" fmla="*/ 215113 w 540000"/>
              <a:gd name="connsiteY39" fmla="*/ 118361 h 536666"/>
              <a:gd name="connsiteX40" fmla="*/ 284939 w 540000"/>
              <a:gd name="connsiteY40" fmla="*/ 105112 h 536666"/>
              <a:gd name="connsiteX41" fmla="*/ 337743 w 540000"/>
              <a:gd name="connsiteY41" fmla="*/ 114542 h 536666"/>
              <a:gd name="connsiteX42" fmla="*/ 380306 w 540000"/>
              <a:gd name="connsiteY42" fmla="*/ 142349 h 536666"/>
              <a:gd name="connsiteX43" fmla="*/ 408154 w 540000"/>
              <a:gd name="connsiteY43" fmla="*/ 186847 h 536666"/>
              <a:gd name="connsiteX44" fmla="*/ 418102 w 540000"/>
              <a:gd name="connsiteY44" fmla="*/ 246011 h 536666"/>
              <a:gd name="connsiteX45" fmla="*/ 415727 w 540000"/>
              <a:gd name="connsiteY45" fmla="*/ 279358 h 536666"/>
              <a:gd name="connsiteX46" fmla="*/ 408912 w 540000"/>
              <a:gd name="connsiteY46" fmla="*/ 307506 h 536666"/>
              <a:gd name="connsiteX47" fmla="*/ 396519 w 540000"/>
              <a:gd name="connsiteY47" fmla="*/ 328374 h 536666"/>
              <a:gd name="connsiteX48" fmla="*/ 375556 w 540000"/>
              <a:gd name="connsiteY48" fmla="*/ 337536 h 536666"/>
              <a:gd name="connsiteX49" fmla="*/ 365384 w 540000"/>
              <a:gd name="connsiteY49" fmla="*/ 335402 h 536666"/>
              <a:gd name="connsiteX50" fmla="*/ 355970 w 540000"/>
              <a:gd name="connsiteY50" fmla="*/ 327281 h 536666"/>
              <a:gd name="connsiteX51" fmla="*/ 350497 w 540000"/>
              <a:gd name="connsiteY51" fmla="*/ 314067 h 536666"/>
              <a:gd name="connsiteX52" fmla="*/ 348689 w 540000"/>
              <a:gd name="connsiteY52" fmla="*/ 295117 h 536666"/>
              <a:gd name="connsiteX53" fmla="*/ 348689 w 540000"/>
              <a:gd name="connsiteY53" fmla="*/ 288448 h 536666"/>
              <a:gd name="connsiteX54" fmla="*/ 349171 w 540000"/>
              <a:gd name="connsiteY54" fmla="*/ 277440 h 536666"/>
              <a:gd name="connsiteX55" fmla="*/ 354077 w 540000"/>
              <a:gd name="connsiteY55" fmla="*/ 180214 h 536666"/>
              <a:gd name="connsiteX56" fmla="*/ 343905 w 540000"/>
              <a:gd name="connsiteY56" fmla="*/ 177363 h 536666"/>
              <a:gd name="connsiteX57" fmla="*/ 323854 w 540000"/>
              <a:gd name="connsiteY57" fmla="*/ 173042 h 536666"/>
              <a:gd name="connsiteX58" fmla="*/ 301651 w 540000"/>
              <a:gd name="connsiteY58" fmla="*/ 169923 h 536666"/>
              <a:gd name="connsiteX59" fmla="*/ 279483 w 540000"/>
              <a:gd name="connsiteY59" fmla="*/ 168722 h 536666"/>
              <a:gd name="connsiteX60" fmla="*/ 236713 w 540000"/>
              <a:gd name="connsiteY60" fmla="*/ 176628 h 536666"/>
              <a:gd name="connsiteX61" fmla="*/ 204683 w 540000"/>
              <a:gd name="connsiteY61" fmla="*/ 198590 h 536666"/>
              <a:gd name="connsiteX62" fmla="*/ 184408 w 540000"/>
              <a:gd name="connsiteY62" fmla="*/ 232457 h 536666"/>
              <a:gd name="connsiteX63" fmla="*/ 177214 w 540000"/>
              <a:gd name="connsiteY63" fmla="*/ 276346 h 536666"/>
              <a:gd name="connsiteX64" fmla="*/ 182601 w 540000"/>
              <a:gd name="connsiteY64" fmla="*/ 314085 h 536666"/>
              <a:gd name="connsiteX65" fmla="*/ 197575 w 540000"/>
              <a:gd name="connsiteY65" fmla="*/ 342323 h 536666"/>
              <a:gd name="connsiteX66" fmla="*/ 221429 w 540000"/>
              <a:gd name="connsiteY66" fmla="*/ 360126 h 536666"/>
              <a:gd name="connsiteX67" fmla="*/ 254561 w 540000"/>
              <a:gd name="connsiteY67" fmla="*/ 366454 h 536666"/>
              <a:gd name="connsiteX68" fmla="*/ 272547 w 540000"/>
              <a:gd name="connsiteY68" fmla="*/ 364142 h 536666"/>
              <a:gd name="connsiteX69" fmla="*/ 287538 w 540000"/>
              <a:gd name="connsiteY69" fmla="*/ 357920 h 536666"/>
              <a:gd name="connsiteX70" fmla="*/ 299913 w 540000"/>
              <a:gd name="connsiteY70" fmla="*/ 348831 h 536666"/>
              <a:gd name="connsiteX71" fmla="*/ 309844 w 540000"/>
              <a:gd name="connsiteY71" fmla="*/ 337823 h 536666"/>
              <a:gd name="connsiteX72" fmla="*/ 315971 w 540000"/>
              <a:gd name="connsiteY72" fmla="*/ 334613 h 536666"/>
              <a:gd name="connsiteX73" fmla="*/ 325592 w 540000"/>
              <a:gd name="connsiteY73" fmla="*/ 334613 h 536666"/>
              <a:gd name="connsiteX74" fmla="*/ 327640 w 540000"/>
              <a:gd name="connsiteY74" fmla="*/ 339795 h 536666"/>
              <a:gd name="connsiteX75" fmla="*/ 333888 w 540000"/>
              <a:gd name="connsiteY75" fmla="*/ 350086 h 536666"/>
              <a:gd name="connsiteX76" fmla="*/ 344111 w 540000"/>
              <a:gd name="connsiteY76" fmla="*/ 358709 h 536666"/>
              <a:gd name="connsiteX77" fmla="*/ 357157 w 540000"/>
              <a:gd name="connsiteY77" fmla="*/ 364410 h 536666"/>
              <a:gd name="connsiteX78" fmla="*/ 372613 w 540000"/>
              <a:gd name="connsiteY78" fmla="*/ 366454 h 536666"/>
              <a:gd name="connsiteX79" fmla="*/ 408550 w 540000"/>
              <a:gd name="connsiteY79" fmla="*/ 356594 h 536666"/>
              <a:gd name="connsiteX80" fmla="*/ 434642 w 540000"/>
              <a:gd name="connsiteY80" fmla="*/ 329665 h 536666"/>
              <a:gd name="connsiteX81" fmla="*/ 450597 w 540000"/>
              <a:gd name="connsiteY81" fmla="*/ 291029 h 536666"/>
              <a:gd name="connsiteX82" fmla="*/ 455881 w 540000"/>
              <a:gd name="connsiteY82" fmla="*/ 246495 h 536666"/>
              <a:gd name="connsiteX83" fmla="*/ 443128 w 540000"/>
              <a:gd name="connsiteY83" fmla="*/ 174495 h 536666"/>
              <a:gd name="connsiteX84" fmla="*/ 407827 w 540000"/>
              <a:gd name="connsiteY84" fmla="*/ 120638 h 536666"/>
              <a:gd name="connsiteX85" fmla="*/ 353922 w 540000"/>
              <a:gd name="connsiteY85" fmla="*/ 86663 h 536666"/>
              <a:gd name="connsiteX86" fmla="*/ 284939 w 540000"/>
              <a:gd name="connsiteY86" fmla="*/ 74705 h 536666"/>
              <a:gd name="connsiteX87" fmla="*/ 270000 w 540000"/>
              <a:gd name="connsiteY87" fmla="*/ 0 h 536666"/>
              <a:gd name="connsiteX88" fmla="*/ 540000 w 540000"/>
              <a:gd name="connsiteY88" fmla="*/ 268333 h 536666"/>
              <a:gd name="connsiteX89" fmla="*/ 270000 w 540000"/>
              <a:gd name="connsiteY89" fmla="*/ 536666 h 536666"/>
              <a:gd name="connsiteX90" fmla="*/ 0 w 540000"/>
              <a:gd name="connsiteY90" fmla="*/ 268333 h 536666"/>
              <a:gd name="connsiteX91" fmla="*/ 270000 w 540000"/>
              <a:gd name="connsiteY91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40000" h="536666">
                <a:moveTo>
                  <a:pt x="279483" y="197407"/>
                </a:moveTo>
                <a:cubicBezTo>
                  <a:pt x="284474" y="197407"/>
                  <a:pt x="289276" y="197640"/>
                  <a:pt x="293975" y="198196"/>
                </a:cubicBezTo>
                <a:cubicBezTo>
                  <a:pt x="298880" y="198734"/>
                  <a:pt x="303080" y="199469"/>
                  <a:pt x="306711" y="200365"/>
                </a:cubicBezTo>
                <a:lnTo>
                  <a:pt x="313200" y="202015"/>
                </a:lnTo>
                <a:lnTo>
                  <a:pt x="309878" y="263222"/>
                </a:lnTo>
                <a:cubicBezTo>
                  <a:pt x="309310" y="273657"/>
                  <a:pt x="308157" y="283213"/>
                  <a:pt x="306350" y="291764"/>
                </a:cubicBezTo>
                <a:cubicBezTo>
                  <a:pt x="304439" y="300657"/>
                  <a:pt x="301651" y="308492"/>
                  <a:pt x="298123" y="314928"/>
                </a:cubicBezTo>
                <a:cubicBezTo>
                  <a:pt x="294250" y="321956"/>
                  <a:pt x="289207" y="327514"/>
                  <a:pt x="283028" y="331476"/>
                </a:cubicBezTo>
                <a:cubicBezTo>
                  <a:pt x="276643" y="335492"/>
                  <a:pt x="269173" y="337536"/>
                  <a:pt x="260723" y="337536"/>
                </a:cubicBezTo>
                <a:cubicBezTo>
                  <a:pt x="247711" y="337536"/>
                  <a:pt x="237143" y="332337"/>
                  <a:pt x="229312" y="322135"/>
                </a:cubicBezTo>
                <a:cubicBezTo>
                  <a:pt x="221911" y="312382"/>
                  <a:pt x="218245" y="297753"/>
                  <a:pt x="218245" y="277332"/>
                </a:cubicBezTo>
                <a:cubicBezTo>
                  <a:pt x="218245" y="268099"/>
                  <a:pt x="219278" y="258669"/>
                  <a:pt x="221309" y="249328"/>
                </a:cubicBezTo>
                <a:cubicBezTo>
                  <a:pt x="223305" y="239844"/>
                  <a:pt x="226799" y="231220"/>
                  <a:pt x="231481" y="223672"/>
                </a:cubicBezTo>
                <a:cubicBezTo>
                  <a:pt x="236420" y="215820"/>
                  <a:pt x="242840" y="209455"/>
                  <a:pt x="250534" y="204758"/>
                </a:cubicBezTo>
                <a:cubicBezTo>
                  <a:pt x="258554" y="199881"/>
                  <a:pt x="268296" y="197407"/>
                  <a:pt x="279483" y="197407"/>
                </a:cubicBezTo>
                <a:close/>
                <a:moveTo>
                  <a:pt x="284939" y="74705"/>
                </a:moveTo>
                <a:cubicBezTo>
                  <a:pt x="264423" y="74705"/>
                  <a:pt x="245026" y="77161"/>
                  <a:pt x="227298" y="81966"/>
                </a:cubicBezTo>
                <a:cubicBezTo>
                  <a:pt x="209536" y="86753"/>
                  <a:pt x="193048" y="93673"/>
                  <a:pt x="178212" y="102530"/>
                </a:cubicBezTo>
                <a:cubicBezTo>
                  <a:pt x="163479" y="111405"/>
                  <a:pt x="150140" y="122215"/>
                  <a:pt x="138643" y="134658"/>
                </a:cubicBezTo>
                <a:cubicBezTo>
                  <a:pt x="127043" y="147172"/>
                  <a:pt x="117146" y="161281"/>
                  <a:pt x="109092" y="176610"/>
                </a:cubicBezTo>
                <a:cubicBezTo>
                  <a:pt x="101002" y="191993"/>
                  <a:pt x="94806" y="208881"/>
                  <a:pt x="90555" y="226792"/>
                </a:cubicBezTo>
                <a:cubicBezTo>
                  <a:pt x="86235" y="244738"/>
                  <a:pt x="84118" y="263850"/>
                  <a:pt x="84118" y="283499"/>
                </a:cubicBezTo>
                <a:cubicBezTo>
                  <a:pt x="84118" y="311701"/>
                  <a:pt x="88283" y="337195"/>
                  <a:pt x="96441" y="359301"/>
                </a:cubicBezTo>
                <a:cubicBezTo>
                  <a:pt x="104582" y="381263"/>
                  <a:pt x="116424" y="399980"/>
                  <a:pt x="131569" y="414933"/>
                </a:cubicBezTo>
                <a:cubicBezTo>
                  <a:pt x="146784" y="430029"/>
                  <a:pt x="165837" y="441736"/>
                  <a:pt x="188057" y="449732"/>
                </a:cubicBezTo>
                <a:cubicBezTo>
                  <a:pt x="210431" y="457853"/>
                  <a:pt x="236369" y="461959"/>
                  <a:pt x="265163" y="461959"/>
                </a:cubicBezTo>
                <a:cubicBezTo>
                  <a:pt x="285920" y="461959"/>
                  <a:pt x="305696" y="460023"/>
                  <a:pt x="323888" y="456096"/>
                </a:cubicBezTo>
                <a:cubicBezTo>
                  <a:pt x="340135" y="452618"/>
                  <a:pt x="355247" y="447993"/>
                  <a:pt x="368895" y="442292"/>
                </a:cubicBezTo>
                <a:lnTo>
                  <a:pt x="368895" y="411921"/>
                </a:lnTo>
                <a:cubicBezTo>
                  <a:pt x="363749" y="413767"/>
                  <a:pt x="358345" y="415489"/>
                  <a:pt x="352837" y="417174"/>
                </a:cubicBezTo>
                <a:cubicBezTo>
                  <a:pt x="343319" y="420007"/>
                  <a:pt x="333578" y="422463"/>
                  <a:pt x="323733" y="424489"/>
                </a:cubicBezTo>
                <a:cubicBezTo>
                  <a:pt x="313854" y="426515"/>
                  <a:pt x="303992" y="428092"/>
                  <a:pt x="294026" y="429311"/>
                </a:cubicBezTo>
                <a:cubicBezTo>
                  <a:pt x="284027" y="430495"/>
                  <a:pt x="274234" y="431104"/>
                  <a:pt x="264699" y="431104"/>
                </a:cubicBezTo>
                <a:cubicBezTo>
                  <a:pt x="242066" y="431104"/>
                  <a:pt x="221705" y="427787"/>
                  <a:pt x="204304" y="421315"/>
                </a:cubicBezTo>
                <a:cubicBezTo>
                  <a:pt x="186577" y="414718"/>
                  <a:pt x="171414" y="404911"/>
                  <a:pt x="159211" y="392146"/>
                </a:cubicBezTo>
                <a:cubicBezTo>
                  <a:pt x="147077" y="379327"/>
                  <a:pt x="137852" y="363442"/>
                  <a:pt x="131742" y="344922"/>
                </a:cubicBezTo>
                <a:cubicBezTo>
                  <a:pt x="125718" y="326617"/>
                  <a:pt x="122671" y="305462"/>
                  <a:pt x="122671" y="282047"/>
                </a:cubicBezTo>
                <a:cubicBezTo>
                  <a:pt x="122671" y="256643"/>
                  <a:pt x="126165" y="233049"/>
                  <a:pt x="133067" y="211929"/>
                </a:cubicBezTo>
                <a:cubicBezTo>
                  <a:pt x="140089" y="190361"/>
                  <a:pt x="150450" y="171447"/>
                  <a:pt x="164030" y="155688"/>
                </a:cubicBezTo>
                <a:cubicBezTo>
                  <a:pt x="177747" y="139749"/>
                  <a:pt x="194890" y="127199"/>
                  <a:pt x="215113" y="118361"/>
                </a:cubicBezTo>
                <a:cubicBezTo>
                  <a:pt x="235198" y="109558"/>
                  <a:pt x="258709" y="105112"/>
                  <a:pt x="284939" y="105112"/>
                </a:cubicBezTo>
                <a:cubicBezTo>
                  <a:pt x="303820" y="105112"/>
                  <a:pt x="321616" y="108285"/>
                  <a:pt x="337743" y="114542"/>
                </a:cubicBezTo>
                <a:cubicBezTo>
                  <a:pt x="354025" y="120835"/>
                  <a:pt x="368327" y="130176"/>
                  <a:pt x="380306" y="142349"/>
                </a:cubicBezTo>
                <a:cubicBezTo>
                  <a:pt x="392148" y="154451"/>
                  <a:pt x="401459" y="169403"/>
                  <a:pt x="408154" y="186847"/>
                </a:cubicBezTo>
                <a:cubicBezTo>
                  <a:pt x="414712" y="204256"/>
                  <a:pt x="418102" y="224156"/>
                  <a:pt x="418102" y="246011"/>
                </a:cubicBezTo>
                <a:cubicBezTo>
                  <a:pt x="418102" y="257754"/>
                  <a:pt x="417276" y="268888"/>
                  <a:pt x="415727" y="279358"/>
                </a:cubicBezTo>
                <a:cubicBezTo>
                  <a:pt x="414195" y="289936"/>
                  <a:pt x="411872" y="299402"/>
                  <a:pt x="408912" y="307506"/>
                </a:cubicBezTo>
                <a:cubicBezTo>
                  <a:pt x="405814" y="316004"/>
                  <a:pt x="401648" y="323014"/>
                  <a:pt x="396519" y="328374"/>
                </a:cubicBezTo>
                <a:cubicBezTo>
                  <a:pt x="390685" y="334452"/>
                  <a:pt x="383611" y="337536"/>
                  <a:pt x="375556" y="337536"/>
                </a:cubicBezTo>
                <a:cubicBezTo>
                  <a:pt x="371873" y="337536"/>
                  <a:pt x="368379" y="336783"/>
                  <a:pt x="365384" y="335402"/>
                </a:cubicBezTo>
                <a:cubicBezTo>
                  <a:pt x="361598" y="333807"/>
                  <a:pt x="358397" y="330992"/>
                  <a:pt x="355970" y="327281"/>
                </a:cubicBezTo>
                <a:cubicBezTo>
                  <a:pt x="353681" y="323964"/>
                  <a:pt x="351925" y="319769"/>
                  <a:pt x="350497" y="314067"/>
                </a:cubicBezTo>
                <a:cubicBezTo>
                  <a:pt x="349257" y="308994"/>
                  <a:pt x="348689" y="302808"/>
                  <a:pt x="348689" y="295117"/>
                </a:cubicBezTo>
                <a:lnTo>
                  <a:pt x="348689" y="288448"/>
                </a:lnTo>
                <a:cubicBezTo>
                  <a:pt x="348689" y="284754"/>
                  <a:pt x="348862" y="280972"/>
                  <a:pt x="349171" y="277440"/>
                </a:cubicBezTo>
                <a:lnTo>
                  <a:pt x="354077" y="180214"/>
                </a:lnTo>
                <a:cubicBezTo>
                  <a:pt x="351030" y="179246"/>
                  <a:pt x="347588" y="178313"/>
                  <a:pt x="343905" y="177363"/>
                </a:cubicBezTo>
                <a:cubicBezTo>
                  <a:pt x="337691" y="175786"/>
                  <a:pt x="330996" y="174333"/>
                  <a:pt x="323854" y="173042"/>
                </a:cubicBezTo>
                <a:cubicBezTo>
                  <a:pt x="316745" y="171770"/>
                  <a:pt x="309396" y="170712"/>
                  <a:pt x="301651" y="169923"/>
                </a:cubicBezTo>
                <a:cubicBezTo>
                  <a:pt x="294026" y="169134"/>
                  <a:pt x="286677" y="168722"/>
                  <a:pt x="279483" y="168722"/>
                </a:cubicBezTo>
                <a:cubicBezTo>
                  <a:pt x="263666" y="168722"/>
                  <a:pt x="249277" y="171375"/>
                  <a:pt x="236713" y="176628"/>
                </a:cubicBezTo>
                <a:cubicBezTo>
                  <a:pt x="224252" y="181809"/>
                  <a:pt x="213409" y="189196"/>
                  <a:pt x="204683" y="198590"/>
                </a:cubicBezTo>
                <a:cubicBezTo>
                  <a:pt x="195957" y="207967"/>
                  <a:pt x="189141" y="219352"/>
                  <a:pt x="184408" y="232457"/>
                </a:cubicBezTo>
                <a:cubicBezTo>
                  <a:pt x="179658" y="245635"/>
                  <a:pt x="177214" y="260408"/>
                  <a:pt x="177214" y="276346"/>
                </a:cubicBezTo>
                <a:cubicBezTo>
                  <a:pt x="177214" y="290097"/>
                  <a:pt x="179038" y="302773"/>
                  <a:pt x="182601" y="314085"/>
                </a:cubicBezTo>
                <a:cubicBezTo>
                  <a:pt x="185974" y="325004"/>
                  <a:pt x="191017" y="334488"/>
                  <a:pt x="197575" y="342323"/>
                </a:cubicBezTo>
                <a:cubicBezTo>
                  <a:pt x="203994" y="349978"/>
                  <a:pt x="212015" y="355948"/>
                  <a:pt x="221429" y="360126"/>
                </a:cubicBezTo>
                <a:cubicBezTo>
                  <a:pt x="230964" y="364321"/>
                  <a:pt x="242083" y="366454"/>
                  <a:pt x="254561" y="366454"/>
                </a:cubicBezTo>
                <a:cubicBezTo>
                  <a:pt x="261015" y="366454"/>
                  <a:pt x="267074" y="365683"/>
                  <a:pt x="272547" y="364142"/>
                </a:cubicBezTo>
                <a:cubicBezTo>
                  <a:pt x="277968" y="362636"/>
                  <a:pt x="282977" y="360538"/>
                  <a:pt x="287538" y="357920"/>
                </a:cubicBezTo>
                <a:cubicBezTo>
                  <a:pt x="291978" y="355339"/>
                  <a:pt x="296057" y="352363"/>
                  <a:pt x="299913" y="348831"/>
                </a:cubicBezTo>
                <a:cubicBezTo>
                  <a:pt x="303648" y="345281"/>
                  <a:pt x="306952" y="341623"/>
                  <a:pt x="309844" y="337823"/>
                </a:cubicBezTo>
                <a:lnTo>
                  <a:pt x="315971" y="334613"/>
                </a:lnTo>
                <a:lnTo>
                  <a:pt x="325592" y="334613"/>
                </a:lnTo>
                <a:lnTo>
                  <a:pt x="327640" y="339795"/>
                </a:lnTo>
                <a:cubicBezTo>
                  <a:pt x="329069" y="343506"/>
                  <a:pt x="331186" y="347002"/>
                  <a:pt x="333888" y="350086"/>
                </a:cubicBezTo>
                <a:cubicBezTo>
                  <a:pt x="336779" y="353438"/>
                  <a:pt x="340135" y="356235"/>
                  <a:pt x="344111" y="358709"/>
                </a:cubicBezTo>
                <a:cubicBezTo>
                  <a:pt x="348053" y="361165"/>
                  <a:pt x="352459" y="363084"/>
                  <a:pt x="357157" y="364410"/>
                </a:cubicBezTo>
                <a:cubicBezTo>
                  <a:pt x="361959" y="365773"/>
                  <a:pt x="367071" y="366454"/>
                  <a:pt x="372613" y="366454"/>
                </a:cubicBezTo>
                <a:cubicBezTo>
                  <a:pt x="386657" y="366454"/>
                  <a:pt x="398396" y="363227"/>
                  <a:pt x="408550" y="356594"/>
                </a:cubicBezTo>
                <a:cubicBezTo>
                  <a:pt x="419066" y="349673"/>
                  <a:pt x="427569" y="340888"/>
                  <a:pt x="434642" y="329665"/>
                </a:cubicBezTo>
                <a:cubicBezTo>
                  <a:pt x="441647" y="318388"/>
                  <a:pt x="447086" y="305390"/>
                  <a:pt x="450597" y="291029"/>
                </a:cubicBezTo>
                <a:cubicBezTo>
                  <a:pt x="454074" y="276131"/>
                  <a:pt x="455881" y="261143"/>
                  <a:pt x="455881" y="246495"/>
                </a:cubicBezTo>
                <a:cubicBezTo>
                  <a:pt x="455881" y="219854"/>
                  <a:pt x="451613" y="195614"/>
                  <a:pt x="443128" y="174495"/>
                </a:cubicBezTo>
                <a:cubicBezTo>
                  <a:pt x="434677" y="153429"/>
                  <a:pt x="422818" y="135321"/>
                  <a:pt x="407827" y="120638"/>
                </a:cubicBezTo>
                <a:cubicBezTo>
                  <a:pt x="392767" y="105936"/>
                  <a:pt x="374661" y="94516"/>
                  <a:pt x="353922" y="86663"/>
                </a:cubicBezTo>
                <a:cubicBezTo>
                  <a:pt x="332993" y="78721"/>
                  <a:pt x="309792" y="74705"/>
                  <a:pt x="284939" y="74705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7" name="Freeform 9"/>
          <p:cNvSpPr>
            <a:spLocks noChangeAspect="1"/>
          </p:cNvSpPr>
          <p:nvPr/>
        </p:nvSpPr>
        <p:spPr>
          <a:xfrm>
            <a:off x="4000348" y="5225311"/>
            <a:ext cx="360000" cy="360000"/>
          </a:xfrm>
          <a:custGeom>
            <a:avLst/>
            <a:gdLst>
              <a:gd name="connsiteX0" fmla="*/ 156154 w 540000"/>
              <a:gd name="connsiteY0" fmla="*/ 81177 h 536666"/>
              <a:gd name="connsiteX1" fmla="*/ 146314 w 540000"/>
              <a:gd name="connsiteY1" fmla="*/ 85129 h 536666"/>
              <a:gd name="connsiteX2" fmla="*/ 103068 w 540000"/>
              <a:gd name="connsiteY2" fmla="*/ 128050 h 536666"/>
              <a:gd name="connsiteX3" fmla="*/ 183147 w 540000"/>
              <a:gd name="connsiteY3" fmla="*/ 360772 h 536666"/>
              <a:gd name="connsiteX4" fmla="*/ 397221 w 540000"/>
              <a:gd name="connsiteY4" fmla="*/ 461243 h 536666"/>
              <a:gd name="connsiteX5" fmla="*/ 397645 w 540000"/>
              <a:gd name="connsiteY5" fmla="*/ 461153 h 536666"/>
              <a:gd name="connsiteX6" fmla="*/ 399104 w 540000"/>
              <a:gd name="connsiteY6" fmla="*/ 460742 h 536666"/>
              <a:gd name="connsiteX7" fmla="*/ 447083 w 540000"/>
              <a:gd name="connsiteY7" fmla="*/ 423150 h 536666"/>
              <a:gd name="connsiteX8" fmla="*/ 445777 w 540000"/>
              <a:gd name="connsiteY8" fmla="*/ 377833 h 536666"/>
              <a:gd name="connsiteX9" fmla="*/ 443792 w 540000"/>
              <a:gd name="connsiteY9" fmla="*/ 373577 h 536666"/>
              <a:gd name="connsiteX10" fmla="*/ 358743 w 540000"/>
              <a:gd name="connsiteY10" fmla="*/ 337863 h 536666"/>
              <a:gd name="connsiteX11" fmla="*/ 353873 w 540000"/>
              <a:gd name="connsiteY11" fmla="*/ 338238 h 536666"/>
              <a:gd name="connsiteX12" fmla="*/ 309898 w 540000"/>
              <a:gd name="connsiteY12" fmla="*/ 370000 h 536666"/>
              <a:gd name="connsiteX13" fmla="*/ 231652 w 540000"/>
              <a:gd name="connsiteY13" fmla="*/ 307335 h 536666"/>
              <a:gd name="connsiteX14" fmla="*/ 182774 w 540000"/>
              <a:gd name="connsiteY14" fmla="*/ 227162 h 536666"/>
              <a:gd name="connsiteX15" fmla="*/ 220692 w 540000"/>
              <a:gd name="connsiteY15" fmla="*/ 182703 h 536666"/>
              <a:gd name="connsiteX16" fmla="*/ 195328 w 540000"/>
              <a:gd name="connsiteY16" fmla="*/ 94340 h 536666"/>
              <a:gd name="connsiteX17" fmla="*/ 191341 w 540000"/>
              <a:gd name="connsiteY17" fmla="*/ 91854 h 536666"/>
              <a:gd name="connsiteX18" fmla="*/ 156154 w 540000"/>
              <a:gd name="connsiteY18" fmla="*/ 81177 h 536666"/>
              <a:gd name="connsiteX19" fmla="*/ 270000 w 540000"/>
              <a:gd name="connsiteY19" fmla="*/ 0 h 536666"/>
              <a:gd name="connsiteX20" fmla="*/ 540000 w 540000"/>
              <a:gd name="connsiteY20" fmla="*/ 268333 h 536666"/>
              <a:gd name="connsiteX21" fmla="*/ 270000 w 540000"/>
              <a:gd name="connsiteY21" fmla="*/ 536666 h 536666"/>
              <a:gd name="connsiteX22" fmla="*/ 0 w 540000"/>
              <a:gd name="connsiteY22" fmla="*/ 268333 h 536666"/>
              <a:gd name="connsiteX23" fmla="*/ 270000 w 540000"/>
              <a:gd name="connsiteY23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000" h="536666">
                <a:moveTo>
                  <a:pt x="156154" y="81177"/>
                </a:moveTo>
                <a:cubicBezTo>
                  <a:pt x="152727" y="81875"/>
                  <a:pt x="149402" y="83216"/>
                  <a:pt x="146314" y="85129"/>
                </a:cubicBezTo>
                <a:cubicBezTo>
                  <a:pt x="136796" y="91067"/>
                  <a:pt x="113638" y="107109"/>
                  <a:pt x="103068" y="128050"/>
                </a:cubicBezTo>
                <a:cubicBezTo>
                  <a:pt x="96554" y="141106"/>
                  <a:pt x="93601" y="260158"/>
                  <a:pt x="183147" y="360772"/>
                </a:cubicBezTo>
                <a:cubicBezTo>
                  <a:pt x="271674" y="460259"/>
                  <a:pt x="380798" y="464587"/>
                  <a:pt x="397221" y="461243"/>
                </a:cubicBezTo>
                <a:lnTo>
                  <a:pt x="397645" y="461153"/>
                </a:lnTo>
                <a:lnTo>
                  <a:pt x="399104" y="460742"/>
                </a:lnTo>
                <a:cubicBezTo>
                  <a:pt x="421228" y="452837"/>
                  <a:pt x="440009" y="431824"/>
                  <a:pt x="447083" y="423150"/>
                </a:cubicBezTo>
                <a:cubicBezTo>
                  <a:pt x="460062" y="407109"/>
                  <a:pt x="450799" y="388062"/>
                  <a:pt x="445777" y="377833"/>
                </a:cubicBezTo>
                <a:lnTo>
                  <a:pt x="443792" y="373577"/>
                </a:lnTo>
                <a:cubicBezTo>
                  <a:pt x="437837" y="359609"/>
                  <a:pt x="364782" y="338238"/>
                  <a:pt x="358743" y="337863"/>
                </a:cubicBezTo>
                <a:lnTo>
                  <a:pt x="353873" y="338238"/>
                </a:lnTo>
                <a:cubicBezTo>
                  <a:pt x="343898" y="340277"/>
                  <a:pt x="332972" y="349684"/>
                  <a:pt x="309898" y="370000"/>
                </a:cubicBezTo>
                <a:cubicBezTo>
                  <a:pt x="283924" y="358053"/>
                  <a:pt x="248397" y="326149"/>
                  <a:pt x="231652" y="307335"/>
                </a:cubicBezTo>
                <a:cubicBezTo>
                  <a:pt x="213533" y="286983"/>
                  <a:pt x="190917" y="252754"/>
                  <a:pt x="182774" y="227162"/>
                </a:cubicBezTo>
                <a:cubicBezTo>
                  <a:pt x="209037" y="203985"/>
                  <a:pt x="219997" y="193898"/>
                  <a:pt x="220692" y="182703"/>
                </a:cubicBezTo>
                <a:cubicBezTo>
                  <a:pt x="221048" y="176676"/>
                  <a:pt x="208528" y="101922"/>
                  <a:pt x="195328" y="94340"/>
                </a:cubicBezTo>
                <a:lnTo>
                  <a:pt x="191341" y="91854"/>
                </a:lnTo>
                <a:cubicBezTo>
                  <a:pt x="182977" y="86453"/>
                  <a:pt x="170253" y="78298"/>
                  <a:pt x="156154" y="81177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3200" y="48456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&lt;Sähköposti&gt;</a:t>
            </a:r>
          </a:p>
        </p:txBody>
      </p:sp>
      <p:sp>
        <p:nvSpPr>
          <p:cNvPr id="50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4453200" y="52520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&lt;puhelinnumero&gt;</a:t>
            </a:r>
          </a:p>
        </p:txBody>
      </p:sp>
      <p:sp>
        <p:nvSpPr>
          <p:cNvPr id="51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53200" y="56584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&lt;Twitter käyttäjätunnus&gt;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sp>
        <p:nvSpPr>
          <p:cNvPr id="16" name="Suorakulmio 15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  <p:sp>
        <p:nvSpPr>
          <p:cNvPr id="18" name="TextBox 15"/>
          <p:cNvSpPr txBox="1"/>
          <p:nvPr userDrawn="1"/>
        </p:nvSpPr>
        <p:spPr>
          <a:xfrm>
            <a:off x="942975" y="2040582"/>
            <a:ext cx="102227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Financial sector – </a:t>
            </a:r>
          </a:p>
          <a:p>
            <a:pPr algn="ctr"/>
            <a:r>
              <a:rPr lang="en-US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better finances for everyone</a:t>
            </a:r>
            <a:r>
              <a:rPr lang="fi-FI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86974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sp>
        <p:nvSpPr>
          <p:cNvPr id="7" name="Suorakulmio 6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  <p:sp>
        <p:nvSpPr>
          <p:cNvPr id="10" name="TextBox 15"/>
          <p:cNvSpPr txBox="1"/>
          <p:nvPr userDrawn="1"/>
        </p:nvSpPr>
        <p:spPr>
          <a:xfrm>
            <a:off x="942975" y="2040582"/>
            <a:ext cx="102227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Financial sector – </a:t>
            </a:r>
          </a:p>
          <a:p>
            <a:pPr algn="ctr"/>
            <a:r>
              <a:rPr lang="en-US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better finances for everyone</a:t>
            </a:r>
            <a:r>
              <a:rPr lang="fi-FI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30912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/>
              <a:t>9.8.2016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2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DCB9-AB2D-45C7-8E61-7144AAD525E2}" type="datetime1">
              <a:rPr lang="fi-FI" smtClean="0"/>
              <a:t>9.8.2016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55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Suorakulmio 7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87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01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Suorakulmio 7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13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B52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Suorakulmio 7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95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-1"/>
            <a:ext cx="8737200" cy="639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D471-737D-4D44-A77A-B8B0037F3EFC}" type="datetime1">
              <a:rPr lang="fi-FI" smtClean="0"/>
              <a:t>9.8.2016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23456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073-2D02-4513-9CAB-2037F11E3F1D}" type="datetime1">
              <a:rPr lang="fi-FI" smtClean="0"/>
              <a:t>9.8.2016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AB81-4144-4D15-9F3B-4A27DB84F13D}" type="datetime1">
              <a:rPr lang="fi-FI" smtClean="0"/>
              <a:t>9.8.2016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12189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/>
              <a:t>9.8.2016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49404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9625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78218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05280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73370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98545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9059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51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9448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29222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5232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9642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423169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4875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73690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03691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2486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4206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9.8.2016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67008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Financial sector personnel in Finland</a:t>
            </a:r>
            <a:endParaRPr lang="en-GB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/>
              <a:t>June 2016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Wage increases in the financial sector in 2015</a:t>
            </a:r>
            <a:endParaRPr lang="en-GB" noProof="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7794"/>
              </p:ext>
            </p:extLst>
          </p:nvPr>
        </p:nvGraphicFramePr>
        <p:xfrm>
          <a:off x="838200" y="1391830"/>
          <a:ext cx="10512425" cy="46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31774" y="6488668"/>
            <a:ext cx="899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Calculated from earnings </a:t>
            </a:r>
            <a:r>
              <a:rPr lang="en-GB" dirty="0">
                <a:solidFill>
                  <a:srgbClr val="333333"/>
                </a:solidFill>
              </a:rPr>
              <a:t>for regular working hours without </a:t>
            </a:r>
            <a:r>
              <a:rPr lang="en-GB" dirty="0" smtClean="0">
                <a:solidFill>
                  <a:srgbClr val="333333"/>
                </a:solidFill>
              </a:rPr>
              <a:t>performance </a:t>
            </a:r>
            <a:r>
              <a:rPr lang="en-GB" dirty="0">
                <a:solidFill>
                  <a:srgbClr val="333333"/>
                </a:solidFill>
              </a:rPr>
              <a:t>bonuses</a:t>
            </a:r>
          </a:p>
        </p:txBody>
      </p:sp>
    </p:spTree>
    <p:extLst>
      <p:ext uri="{BB962C8B-B14F-4D97-AF65-F5344CB8AC3E}">
        <p14:creationId xmlns:p14="http://schemas.microsoft.com/office/powerpoint/2010/main" val="29297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Competitive wages</a:t>
            </a:r>
            <a:br>
              <a:rPr lang="en-GB" dirty="0" smtClean="0"/>
            </a:br>
            <a:r>
              <a:rPr lang="en-GB" b="0" dirty="0" smtClean="0"/>
              <a:t>Average income by line of business in October 2015</a:t>
            </a:r>
            <a:endParaRPr lang="en-GB" b="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742201"/>
              </p:ext>
            </p:extLst>
          </p:nvPr>
        </p:nvGraphicFramePr>
        <p:xfrm>
          <a:off x="797740" y="1497026"/>
          <a:ext cx="10512425" cy="4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493614" y="6488668"/>
            <a:ext cx="53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Source: EK wage statistics</a:t>
            </a:r>
            <a:endParaRPr lang="en-GB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4501" y="137493"/>
            <a:ext cx="10548000" cy="108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Wage increases Oct 2010 – Sep 2015 in some Finnish industries</a:t>
            </a:r>
            <a:endParaRPr lang="en-GB" noProof="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755556"/>
              </p:ext>
            </p:extLst>
          </p:nvPr>
        </p:nvGraphicFramePr>
        <p:xfrm>
          <a:off x="797740" y="1497026"/>
          <a:ext cx="10512425" cy="4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323680" y="6488668"/>
            <a:ext cx="71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Tahoma"/>
                <a:cs typeface="Tahoma"/>
              </a:rPr>
              <a:t>Source: Confederation of Finnish industries, wage statistics</a:t>
            </a:r>
            <a:endParaRPr lang="en-GB" dirty="0">
              <a:solidFill>
                <a:srgbClr val="333333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157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Number of bank employees</a:t>
            </a:r>
            <a:endParaRPr lang="en-GB" noProof="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39725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291313" y="6488668"/>
            <a:ext cx="78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333333"/>
                </a:solidFill>
              </a:rPr>
              <a:t>Source: </a:t>
            </a:r>
            <a:r>
              <a:rPr lang="it-IT" dirty="0">
                <a:solidFill>
                  <a:srgbClr val="333333"/>
                </a:solidFill>
              </a:rPr>
              <a:t>FA Nordic </a:t>
            </a:r>
            <a:r>
              <a:rPr lang="it-IT" dirty="0" smtClean="0">
                <a:solidFill>
                  <a:srgbClr val="333333"/>
                </a:solidFill>
              </a:rPr>
              <a:t>bank statistic 2014</a:t>
            </a:r>
            <a:endParaRPr lang="it-IT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Education in the financial sector</a:t>
            </a:r>
            <a:endParaRPr lang="en-GB" noProof="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213332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291313" y="6489812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Source: FA Nordic bank statistic 2014</a:t>
            </a:r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Proportion of women in the financial sector</a:t>
            </a:r>
            <a:endParaRPr lang="en-GB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198718"/>
              </p:ext>
            </p:extLst>
          </p:nvPr>
        </p:nvGraphicFramePr>
        <p:xfrm>
          <a:off x="838200" y="1351370"/>
          <a:ext cx="10512425" cy="473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720191" y="6489812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Source: FA Nordic bank statistic 2014</a:t>
            </a:r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 of duties in the financial sector</a:t>
            </a:r>
            <a:endParaRPr lang="en-GB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778088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720191" y="6489812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Source: FA Nordic bank statistic 2014</a:t>
            </a:r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Selection criteria for workplaces in 2016</a:t>
            </a:r>
            <a:endParaRPr lang="en-GB" noProof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99820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472611" y="6488668"/>
            <a:ext cx="690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Source: T-Media survey on employer image 2016</a:t>
            </a:r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Popularity of the Finance Sector among Managerial Economics students 2016</a:t>
            </a:r>
            <a:endParaRPr lang="en-GB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246851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472611" y="6488668"/>
            <a:ext cx="690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Source: T-Media survey on employer image 2016</a:t>
            </a:r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Popularity of the Finance Sector among Business Administration students 2016</a:t>
            </a:r>
            <a:endParaRPr lang="en-GB" noProof="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06074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472611" y="6488668"/>
            <a:ext cx="690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Source: T-Media survey on employer image 2016</a:t>
            </a:r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Financial sector as an employer</a:t>
            </a:r>
            <a:br>
              <a:rPr lang="en-GB" dirty="0" smtClean="0"/>
            </a:br>
            <a:r>
              <a:rPr lang="en-GB" sz="2800" dirty="0" smtClean="0"/>
              <a:t>Number of employees according to line of business in 2014</a:t>
            </a:r>
            <a:endParaRPr lang="en-GB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545700"/>
              </p:ext>
            </p:extLst>
          </p:nvPr>
        </p:nvGraphicFramePr>
        <p:xfrm>
          <a:off x="838200" y="1619250"/>
          <a:ext cx="981610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865"/>
                <a:gridCol w="16952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 smtClean="0"/>
                        <a:t>Industry </a:t>
                      </a:r>
                      <a:endParaRPr lang="en-GB" sz="16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1,000 people</a:t>
                      </a:r>
                      <a:endParaRPr lang="en-GB" sz="16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A-B    Agriculture, forestry and fishery;</a:t>
                      </a:r>
                      <a:r>
                        <a:rPr lang="en-GB" sz="16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mining (01-09)</a:t>
                      </a:r>
                      <a:endParaRPr lang="en-GB" sz="1600" b="0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109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F       </a:t>
                      </a:r>
                      <a:r>
                        <a:rPr lang="en-GB" sz="16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Construction (41-43)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169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C-E    Manufacturing; Electricity, gas, steam, sewerage, waste management…  (10-39)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359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      Wholesale and retail trade; repair of motor vehicles (45-47) </a:t>
                      </a:r>
                      <a:endParaRPr lang="en-GB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290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       Transportation and storage (49-53)</a:t>
                      </a:r>
                      <a:endParaRPr lang="en-GB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140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K, L   </a:t>
                      </a:r>
                      <a:r>
                        <a:rPr lang="en-GB" sz="16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Financial and insurance activities; real estate activities (64-68)</a:t>
                      </a:r>
                      <a:endParaRPr lang="en-GB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74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      Public administration and defence; statutory social security</a:t>
                      </a:r>
                      <a:r>
                        <a:rPr lang="en-GB" sz="16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(84)</a:t>
                      </a:r>
                      <a:endParaRPr lang="en-GB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106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      Education (85)</a:t>
                      </a:r>
                      <a:endParaRPr lang="en-GB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180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       Healthcare and social services (86-88)</a:t>
                      </a:r>
                      <a:endParaRPr lang="en-GB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/>
                        <a:t>402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 smtClean="0"/>
                        <a:t>FFI member companies</a:t>
                      </a:r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noProof="0" dirty="0" smtClean="0"/>
                        <a:t>39</a:t>
                      </a:r>
                      <a:endParaRPr lang="en-GB" sz="16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472611" y="6457846"/>
            <a:ext cx="638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Sources: Statistics Finland and EK</a:t>
            </a:r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9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personnel in Finland</a:t>
            </a:r>
            <a:endParaRPr lang="en-GB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328862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43000" y="1379764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33333"/>
                </a:solidFill>
              </a:rPr>
              <a:t>1,000 persons</a:t>
            </a:r>
            <a:endParaRPr lang="en-GB" sz="1400" dirty="0" smtClean="0">
              <a:solidFill>
                <a:srgbClr val="333333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59595" y="6472718"/>
            <a:ext cx="601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Source: Annual reports, banks</a:t>
            </a:r>
            <a:endParaRPr lang="en-GB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 structure of financial services employees in 2015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85585"/>
              </p:ext>
            </p:extLst>
          </p:nvPr>
        </p:nvGraphicFramePr>
        <p:xfrm>
          <a:off x="838200" y="1619250"/>
          <a:ext cx="10512425" cy="474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180162" y="6488668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3333"/>
                </a:solidFill>
              </a:rPr>
              <a:t>Source: EK wage statistics</a:t>
            </a:r>
          </a:p>
        </p:txBody>
      </p:sp>
    </p:spTree>
    <p:extLst>
      <p:ext uri="{BB962C8B-B14F-4D97-AF65-F5344CB8AC3E}">
        <p14:creationId xmlns:p14="http://schemas.microsoft.com/office/powerpoint/2010/main" val="35766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Number of employees in FFI member companies in 2014</a:t>
            </a:r>
            <a:br>
              <a:rPr lang="en-GB" noProof="0" dirty="0" smtClean="0"/>
            </a:br>
            <a:r>
              <a:rPr lang="en-GB" noProof="0" dirty="0" smtClean="0"/>
              <a:t>total 38,148 persons</a:t>
            </a:r>
            <a:endParaRPr lang="en-GB" noProof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62467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1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sector employees 2000-2015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>educational background, %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38681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241805" y="6488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Source: EK wage statistics</a:t>
            </a:r>
            <a:endParaRPr lang="en-GB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Employees in financial industry 2015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r>
              <a:rPr lang="en-GB" sz="2800" noProof="0" dirty="0" smtClean="0"/>
              <a:t>by level of education</a:t>
            </a:r>
            <a:endParaRPr lang="en-GB" noProof="0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05283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149339" y="6486368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3333"/>
                </a:solidFill>
              </a:rPr>
              <a:t>Source: EK wage statistics</a:t>
            </a:r>
          </a:p>
        </p:txBody>
      </p:sp>
    </p:spTree>
    <p:extLst>
      <p:ext uri="{BB962C8B-B14F-4D97-AF65-F5344CB8AC3E}">
        <p14:creationId xmlns:p14="http://schemas.microsoft.com/office/powerpoint/2010/main" val="10878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Proportion of women in management in the financial sector</a:t>
            </a:r>
            <a:endParaRPr lang="en-GB" noProof="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06283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01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Monthly earnings in the banking and insurance sectors in 2015 </a:t>
            </a:r>
            <a:endParaRPr lang="en-GB" noProof="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083165"/>
              </p:ext>
            </p:extLst>
          </p:nvPr>
        </p:nvGraphicFramePr>
        <p:xfrm>
          <a:off x="838200" y="1391830"/>
          <a:ext cx="10512425" cy="46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31774" y="6488668"/>
            <a:ext cx="899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Earnings for regular working hours without one-off performance bonuses</a:t>
            </a:r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malli EN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 EN.potx" id="{A90211E7-7DAA-4E7A-B66D-EE136226603B}" vid="{68B8F460-141A-4F97-A186-468B6C7128B2}"/>
    </a:ext>
  </a:extLst>
</a:theme>
</file>

<file path=ppt/theme/theme10.xml><?xml version="1.0" encoding="utf-8"?>
<a:theme xmlns:a="http://schemas.openxmlformats.org/drawingml/2006/main" name="4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11.xml><?xml version="1.0" encoding="utf-8"?>
<a:theme xmlns:a="http://schemas.openxmlformats.org/drawingml/2006/main" name="5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12.xml><?xml version="1.0" encoding="utf-8"?>
<a:theme xmlns:a="http://schemas.openxmlformats.org/drawingml/2006/main" name="17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13.xml><?xml version="1.0" encoding="utf-8"?>
<a:theme xmlns:a="http://schemas.openxmlformats.org/drawingml/2006/main" name="6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14.xml><?xml version="1.0" encoding="utf-8"?>
<a:theme xmlns:a="http://schemas.openxmlformats.org/drawingml/2006/main" name="2_Esitysmalli EN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 EN.potx" id="{A90211E7-7DAA-4E7A-B66D-EE136226603B}" vid="{68B8F460-141A-4F97-A186-468B6C7128B2}"/>
    </a:ext>
  </a:extLst>
</a:theme>
</file>

<file path=ppt/theme/theme15.xml><?xml version="1.0" encoding="utf-8"?>
<a:theme xmlns:a="http://schemas.openxmlformats.org/drawingml/2006/main" name="7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16.xml><?xml version="1.0" encoding="utf-8"?>
<a:theme xmlns:a="http://schemas.openxmlformats.org/drawingml/2006/main" name="8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17.xml><?xml version="1.0" encoding="utf-8"?>
<a:theme xmlns:a="http://schemas.openxmlformats.org/drawingml/2006/main" name="10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18.xml><?xml version="1.0" encoding="utf-8"?>
<a:theme xmlns:a="http://schemas.openxmlformats.org/drawingml/2006/main" name="13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19.xml><?xml version="1.0" encoding="utf-8"?>
<a:theme xmlns:a="http://schemas.openxmlformats.org/drawingml/2006/main" name="18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2.xml><?xml version="1.0" encoding="utf-8"?>
<a:theme xmlns:a="http://schemas.openxmlformats.org/drawingml/2006/main" name="1_Esitysmalli EN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 EN.potx" id="{A90211E7-7DAA-4E7A-B66D-EE136226603B}" vid="{68B8F460-141A-4F97-A186-468B6C7128B2}"/>
    </a:ext>
  </a:extLst>
</a:theme>
</file>

<file path=ppt/theme/theme2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4.xml><?xml version="1.0" encoding="utf-8"?>
<a:theme xmlns:a="http://schemas.openxmlformats.org/drawingml/2006/main" name="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743DAC95-BACC-4414-B80D-E174F49A0587}" vid="{BC0A6A2C-D831-4FB0-97A9-0FE736AA8635}"/>
    </a:ext>
  </a:extLst>
</a:theme>
</file>

<file path=ppt/theme/theme5.xml><?xml version="1.0" encoding="utf-8"?>
<a:theme xmlns:a="http://schemas.openxmlformats.org/drawingml/2006/main" name="1_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743DAC95-BACC-4414-B80D-E174F49A0587}" vid="{BC0A6A2C-D831-4FB0-97A9-0FE736AA8635}"/>
    </a:ext>
  </a:extLst>
</a:theme>
</file>

<file path=ppt/theme/theme6.xml><?xml version="1.0" encoding="utf-8"?>
<a:theme xmlns:a="http://schemas.openxmlformats.org/drawingml/2006/main" name="4_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743DAC95-BACC-4414-B80D-E174F49A0587}" vid="{BC0A6A2C-D831-4FB0-97A9-0FE736AA8635}"/>
    </a:ext>
  </a:extLst>
</a:theme>
</file>

<file path=ppt/theme/theme7.xml><?xml version="1.0" encoding="utf-8"?>
<a:theme xmlns:a="http://schemas.openxmlformats.org/drawingml/2006/main" name="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8.xml><?xml version="1.0" encoding="utf-8"?>
<a:theme xmlns:a="http://schemas.openxmlformats.org/drawingml/2006/main" name="1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9.xml><?xml version="1.0" encoding="utf-8"?>
<a:theme xmlns:a="http://schemas.openxmlformats.org/drawingml/2006/main" name="16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1A1F60C985994299D22CD1E78E0488" ma:contentTypeVersion="18" ma:contentTypeDescription="Luo uusi asiakirja." ma:contentTypeScope="" ma:versionID="cfe237762f9c4458edf3a5ef12d97fc9">
  <xsd:schema xmlns:xsd="http://www.w3.org/2001/XMLSchema" xmlns:xs="http://www.w3.org/2001/XMLSchema" xmlns:p="http://schemas.microsoft.com/office/2006/metadata/properties" xmlns:ns2="c75ee646-ea04-4f20-bc3f-7bc06c32b2f8" xmlns:ns3="76edfb9c-bb04-45fa-a912-a4639bbc542c" xmlns:ns4="30cc9ae6-eaf9-405e-9576-3522e3851cf9" targetNamespace="http://schemas.microsoft.com/office/2006/metadata/properties" ma:root="true" ma:fieldsID="91ac67a55d363573d815c5cf402156ef" ns2:_="" ns3:_="" ns4:_="">
    <xsd:import namespace="c75ee646-ea04-4f20-bc3f-7bc06c32b2f8"/>
    <xsd:import namespace="76edfb9c-bb04-45fa-a912-a4639bbc542c"/>
    <xsd:import namespace="30cc9ae6-eaf9-405e-9576-3522e3851c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32ae2d67362484fa75a8bf0697bdb67" minOccurs="0"/>
                <xsd:element ref="ns4:TaxCatchAll" minOccurs="0"/>
                <xsd:element ref="ns4:C_x0020_Asiakirjapvm" minOccurs="0"/>
                <xsd:element ref="ns4:jf4d10d556c14d3d80ab48606b66a97b" minOccurs="0"/>
                <xsd:element ref="ns4:lfd56b04ee8141ed9d283e7c41bffbc1" minOccurs="0"/>
                <xsd:element ref="ns4:C_x0020_FK_x0020_vastuuhenkilö" minOccurs="0"/>
                <xsd:element ref="ns4:C_x0020_Lisätiedot" minOccurs="0"/>
                <xsd:element ref="ns3:a8b36f8c89ff47d2823dd40040c2ad35" minOccurs="0"/>
                <xsd:element ref="ns3:Julkaisup_x00e4_iv_x00e4_" minOccurs="0"/>
                <xsd:element ref="ns3:FKLanguage" minOccurs="0"/>
                <xsd:element ref="ns4:d4cce8d21ff9456e86084380ad943dd9" minOccurs="0"/>
                <xsd:element ref="ns4:e50be5253a3744d5844cb34c2bdeb85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dfb9c-bb04-45fa-a912-a4639bbc542c" elementFormDefault="qualified">
    <xsd:import namespace="http://schemas.microsoft.com/office/2006/documentManagement/types"/>
    <xsd:import namespace="http://schemas.microsoft.com/office/infopath/2007/PartnerControls"/>
    <xsd:element name="m32ae2d67362484fa75a8bf0697bdb67" ma:index="12" ma:taxonomy="true" ma:internalName="m32ae2d67362484fa75a8bf0697bdb67" ma:taxonomyFieldName="Aiheluokittelu" ma:displayName="Aiheluokittelu" ma:default="" ma:fieldId="{632ae2d6-7362-484f-a75a-8bf0697bdb6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b36f8c89ff47d2823dd40040c2ad35" ma:index="22" ma:taxonomy="true" ma:internalName="a8b36f8c89ff47d2823dd40040c2ad35" ma:taxonomyFieldName="Asiakirjatyyppi" ma:displayName="Asiakirjatyyppi" ma:default="" ma:fieldId="{a8b36f8c-89ff-47d2-823d-d40040c2ad35}" ma:taxonomyMulti="true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23" nillable="true" ma:displayName="Julkaisupäivä" ma:default="[today]" ma:format="DateOnly" ma:internalName="Julkaisup_x00e4_iv_x00e4_">
      <xsd:simpleType>
        <xsd:restriction base="dms:DateTime"/>
      </xsd:simpleType>
    </xsd:element>
    <xsd:element name="FKLanguage" ma:index="24" nillable="true" ma:displayName="Kieli" ma:default="Englant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_x0020_Asiakirjapvm" ma:index="14" nillable="true" ma:displayName="Asiakirjapvm" ma:default="[today]" ma:format="DateOnly" ma:internalName="C_x0020_Asiakirjapvm">
      <xsd:simpleType>
        <xsd:restriction base="dms:DateTime"/>
      </xsd:simpleType>
    </xsd:element>
    <xsd:element name="jf4d10d556c14d3d80ab48606b66a97b" ma:index="16" nillable="true" ma:taxonomy="true" ma:internalName="jf4d10d556c14d3d80ab48606b66a97b" ma:taxonomyFieldName="C_x0020_Julkisuus" ma:displayName="Julkisuus" ma:default="28;#Julkinen|0806a4a5-db6a-4fa4-8ed3-7457b5b4e8de" ma:fieldId="{3f4d10d5-56c1-4d3d-80ab-48606b66a97b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d56b04ee8141ed9d283e7c41bffbc1" ma:index="18" ma:taxonomy="true" ma:internalName="lfd56b04ee8141ed9d283e7c41bffbc1" ma:taxonomyFieldName="C_x0020_Dokumentin_x0020_tila" ma:displayName="Dokumentin tila" ma:default="27;#Valmis|40aa8d17-dadd-4ab0-93da-3124749a5963" ma:fieldId="{5fd56b04-ee81-41ed-9d28-3e7c41bffbc1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_x0020_FK_x0020_vastuuhenkilö" ma:index="19" nillable="true" ma:displayName="FK vastuuhenkilö" ma:list="UserInfo" ma:SearchPeopleOnly="false" ma:SharePointGroup="0" ma:internalName="C_x0020_FK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Lisätiedot" ma:index="20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d4cce8d21ff9456e86084380ad943dd9" ma:index="26" nillable="true" ma:taxonomy="true" ma:internalName="d4cce8d21ff9456e86084380ad943dd9" ma:taxonomyFieldName="C_x0020_Organisaatiot" ma:displayName="Organisaatiot" ma:default="408;#Finanssiala ry|ee048018-529f-44c2-b621-1ffdf097d9ae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0be5253a3744d5844cb34c2bdeb852" ma:index="28" nillable="true" ma:taxonomy="true" ma:internalName="e50be5253a3744d5844cb34c2bdeb852" ma:taxonomyFieldName="C_x0020_Asiasanat" ma:displayName="Asiasanat" ma:default="" ma:fieldId="{e50be525-3a37-44d5-844c-b34c2bdeb852}" ma:taxonomyMulti="true" ma:sspId="d92eb3bd-95d3-4ebe-8301-9f6701864dbf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ulkaisup_x00e4_iv_x00e4_ xmlns="78df7a42-1559-4403-81cd-01b7cf0f81cb">2016-08-08T21:00:00+00:00</Julkaisup_x00e4_iv_x00e4_>
    <TaxCatchAll xmlns="e3638b2a-a7ee-4119-8c70-3fa56c71838e">
      <Value>2</Value>
      <Value>63</Value>
    </TaxCatchAll>
    <Lis_x00e4_tiedot xmlns="78df7a42-1559-4403-81cd-01b7cf0f81cb" xsi:nil="true"/>
    <jbd353bdd2bc4c038ec0a5ed33498980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</Terms>
    </jbd353bdd2bc4c038ec0a5ed33498980>
    <Otsikko xmlns="78df7a42-1559-4403-81cd-01b7cf0f81cb" xsi:nil="true"/>
    <g33c8685a84a4e4ea832681b57a70527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  <TermInfo xmlns="http://schemas.microsoft.com/office/infopath/2007/PartnerControls">
          <TermName xmlns="http://schemas.microsoft.com/office/infopath/2007/PartnerControls">Tilasto</TermName>
          <TermId xmlns="http://schemas.microsoft.com/office/infopath/2007/PartnerControls">b2a89488-c9e5-4123-95ca-67946a275023</TermId>
        </TermInfo>
      </Terms>
    </g33c8685a84a4e4ea832681b57a70527>
    <Kieli xmlns="78df7a42-1559-4403-81cd-01b7cf0f81cb">Englanti</Kieli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A6CFE1C52F7409AB75A244AB51D0B" ma:contentTypeVersion="9" ma:contentTypeDescription="Create a new document." ma:contentTypeScope="" ma:versionID="3841d1c962dc5fa8b226b91773f4d83f">
  <xsd:schema xmlns:xsd="http://www.w3.org/2001/XMLSchema" xmlns:xs="http://www.w3.org/2001/XMLSchema" xmlns:p="http://schemas.microsoft.com/office/2006/metadata/properties" xmlns:ns2="78df7a42-1559-4403-81cd-01b7cf0f81cb" xmlns:ns3="e3638b2a-a7ee-4119-8c70-3fa56c71838e" targetNamespace="http://schemas.microsoft.com/office/2006/metadata/properties" ma:root="true" ma:fieldsID="a3c4ad19bb11a3b8c7686d018c801d64" ns2:_="" ns3:_="">
    <xsd:import namespace="78df7a42-1559-4403-81cd-01b7cf0f81cb"/>
    <xsd:import namespace="e3638b2a-a7ee-4119-8c70-3fa56c71838e"/>
    <xsd:element name="properties">
      <xsd:complexType>
        <xsd:sequence>
          <xsd:element name="documentManagement">
            <xsd:complexType>
              <xsd:all>
                <xsd:element ref="ns2:jbd353bdd2bc4c038ec0a5ed33498980" minOccurs="0"/>
                <xsd:element ref="ns3:TaxCatchAll" minOccurs="0"/>
                <xsd:element ref="ns2:g33c8685a84a4e4ea832681b57a70527" minOccurs="0"/>
                <xsd:element ref="ns2:Julkaisup_x00e4_iv_x00e4_" minOccurs="0"/>
                <xsd:element ref="ns2:Kieli" minOccurs="0"/>
                <xsd:element ref="ns2:Otsikko" minOccurs="0"/>
                <xsd:element ref="ns2:Lis_x00e4_tiedo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f7a42-1559-4403-81cd-01b7cf0f81cb" elementFormDefault="qualified">
    <xsd:import namespace="http://schemas.microsoft.com/office/2006/documentManagement/types"/>
    <xsd:import namespace="http://schemas.microsoft.com/office/infopath/2007/PartnerControls"/>
    <xsd:element name="jbd353bdd2bc4c038ec0a5ed33498980" ma:index="9" nillable="true" ma:taxonomy="true" ma:internalName="jbd353bdd2bc4c038ec0a5ed33498980" ma:taxonomyFieldName="Aiheluokittelu" ma:displayName="Aiheluokittelu" ma:default="" ma:fieldId="{3bd353bd-d2bc-4c03-8ec0-a5ed33498980}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c8685a84a4e4ea832681b57a70527" ma:index="12" nillable="true" ma:taxonomy="true" ma:internalName="g33c8685a84a4e4ea832681b57a70527" ma:taxonomyFieldName="Asiakirjatyyppi" ma:displayName="Asiakirjatyyppi" ma:default="" ma:fieldId="{033c8685-a84a-4e4e-a832-681b57a70527}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13" nillable="true" ma:displayName="Julkaisupäivä" ma:format="DateOnly" ma:internalName="Julkaisup_x00e4_iv_x00e4_">
      <xsd:simpleType>
        <xsd:restriction base="dms:DateTime"/>
      </xsd:simpleType>
    </xsd:element>
    <xsd:element name="Kieli" ma:index="14" nillable="true" ma:displayName="Kieli" ma:format="Dropdown" ma:internalName="Kieli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Otsikko" ma:index="15" nillable="true" ma:displayName="Otsikko" ma:internalName="Otsikko">
      <xsd:simpleType>
        <xsd:restriction base="dms:Text">
          <xsd:maxLength value="255"/>
        </xsd:restriction>
      </xsd:simpleType>
    </xsd:element>
    <xsd:element name="Lis_x00e4_tiedot" ma:index="16" nillable="true" ma:displayName="Lisätiedot" ma:internalName="Lis_x00e4_tiedo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38b2a-a7ee-4119-8c70-3fa56c71838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28398af-aa29-41cf-85d7-4a77f4f4f87f}" ma:internalName="TaxCatchAll" ma:showField="CatchAllData" ma:web="e3638b2a-a7ee-4119-8c70-3fa56c718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E56A8-AADB-4B2A-9D50-5BCEBE596518}"/>
</file>

<file path=customXml/itemProps2.xml><?xml version="1.0" encoding="utf-8"?>
<ds:datastoreItem xmlns:ds="http://schemas.openxmlformats.org/officeDocument/2006/customXml" ds:itemID="{4911304A-01FB-455A-A545-5900FF886A67}"/>
</file>

<file path=customXml/itemProps3.xml><?xml version="1.0" encoding="utf-8"?>
<ds:datastoreItem xmlns:ds="http://schemas.openxmlformats.org/officeDocument/2006/customXml" ds:itemID="{6328A824-D32C-4816-8135-C195204590DF}"/>
</file>

<file path=customXml/itemProps4.xml><?xml version="1.0" encoding="utf-8"?>
<ds:datastoreItem xmlns:ds="http://schemas.openxmlformats.org/officeDocument/2006/customXml" ds:itemID="{F8EEAD39-61A0-4759-9EEA-2F6BFA85599C}"/>
</file>

<file path=docProps/app.xml><?xml version="1.0" encoding="utf-8"?>
<Properties xmlns="http://schemas.openxmlformats.org/officeDocument/2006/extended-properties" xmlns:vt="http://schemas.openxmlformats.org/officeDocument/2006/docPropsVTypes">
  <Template>Esitysmalli EN</Template>
  <TotalTime>16</TotalTime>
  <Words>368</Words>
  <Application>Microsoft Office PowerPoint</Application>
  <PresentationFormat>Mukautettu</PresentationFormat>
  <Paragraphs>73</Paragraphs>
  <Slides>20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19</vt:i4>
      </vt:variant>
      <vt:variant>
        <vt:lpstr>Dian otsikot</vt:lpstr>
      </vt:variant>
      <vt:variant>
        <vt:i4>20</vt:i4>
      </vt:variant>
    </vt:vector>
  </HeadingPairs>
  <TitlesOfParts>
    <vt:vector size="39" baseType="lpstr">
      <vt:lpstr>Esitysmalli EN</vt:lpstr>
      <vt:lpstr>1_Esitysmalli EN</vt:lpstr>
      <vt:lpstr>9_Esitysmalli</vt:lpstr>
      <vt:lpstr>FK_Esitysmalli_Uusi</vt:lpstr>
      <vt:lpstr>1_FK_Esitysmalli_Uusi</vt:lpstr>
      <vt:lpstr>4_FK_Esitysmalli_Uusi</vt:lpstr>
      <vt:lpstr>Esitysmalli</vt:lpstr>
      <vt:lpstr>1_Esitysmalli</vt:lpstr>
      <vt:lpstr>16_Esitysmalli</vt:lpstr>
      <vt:lpstr>4_Esitysmalli</vt:lpstr>
      <vt:lpstr>5_Esitysmalli</vt:lpstr>
      <vt:lpstr>17_Esitysmalli</vt:lpstr>
      <vt:lpstr>6_Esitysmalli</vt:lpstr>
      <vt:lpstr>2_Esitysmalli EN</vt:lpstr>
      <vt:lpstr>7_Esitysmalli</vt:lpstr>
      <vt:lpstr>8_Esitysmalli</vt:lpstr>
      <vt:lpstr>10_Esitysmalli</vt:lpstr>
      <vt:lpstr>13_Esitysmalli</vt:lpstr>
      <vt:lpstr>18_Esitysmalli</vt:lpstr>
      <vt:lpstr>Financial sector personnel in Finland</vt:lpstr>
      <vt:lpstr>Financial sector as an employer Number of employees according to line of business in 2014</vt:lpstr>
      <vt:lpstr>Financial personnel in Finland</vt:lpstr>
      <vt:lpstr>Age structure of financial services employees in 2015</vt:lpstr>
      <vt:lpstr>Number of employees in FFI member companies in 2014 total 38,148 persons</vt:lpstr>
      <vt:lpstr>Financial sector employees 2000-2015 educational background, %</vt:lpstr>
      <vt:lpstr>Employees in financial industry 2015 by level of education</vt:lpstr>
      <vt:lpstr>Proportion of women in management in the financial sector</vt:lpstr>
      <vt:lpstr>Monthly earnings in the banking and insurance sectors in 2015 </vt:lpstr>
      <vt:lpstr>Wage increases in the financial sector in 2015</vt:lpstr>
      <vt:lpstr>Competitive wages Average income by line of business in October 2015</vt:lpstr>
      <vt:lpstr>Wage increases Oct 2010 – Sep 2015 in some Finnish industries</vt:lpstr>
      <vt:lpstr>Number of bank employees</vt:lpstr>
      <vt:lpstr>Education in the financial sector</vt:lpstr>
      <vt:lpstr>Proportion of women in the financial sector</vt:lpstr>
      <vt:lpstr>Distribution of duties in the financial sector</vt:lpstr>
      <vt:lpstr>Selection criteria for workplaces in 2016</vt:lpstr>
      <vt:lpstr>Popularity of the Finance Sector among Managerial Economics students 2016</vt:lpstr>
      <vt:lpstr>Popularity of the Finance Sector among Business Administration students 2016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sector employees</dc:title>
  <dc:creator>Koivisto Kimmo</dc:creator>
  <cp:lastModifiedBy>Lampinen Anu</cp:lastModifiedBy>
  <cp:revision>3</cp:revision>
  <dcterms:created xsi:type="dcterms:W3CDTF">2016-08-09T09:37:33Z</dcterms:created>
  <dcterms:modified xsi:type="dcterms:W3CDTF">2016-08-09T12:49:06Z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0x0101000A1A6CFE1C52F7409AB75A244AB51D0B</vt:lpwstr>
  </property>
  <property fmtid="{D5CDD505-2E9C-101B-9397-08002B2CF9AE}" pid="3" name="_dlc_DocIdItemGuid">
    <vt:lpwstr>c968aa17-5c33-462b-9ba1-3a4896dfa1a0</vt:lpwstr>
  </property>
  <property fmtid="{D5CDD505-2E9C-101B-9397-08002B2CF9AE}" pid="4" name="C Dokumentin tila">
    <vt:lpwstr>27;#Valmis|40aa8d17-dadd-4ab0-93da-3124749a5963</vt:lpwstr>
  </property>
  <property fmtid="{D5CDD505-2E9C-101B-9397-08002B2CF9AE}" pid="5" name="Asiakirjatyyppi">
    <vt:lpwstr>63;#Diaesitys|b2a89488-c9e5-4123-95ca-67946a275023</vt:lpwstr>
  </property>
  <property fmtid="{D5CDD505-2E9C-101B-9397-08002B2CF9AE}" pid="6" name="C Julkisuus">
    <vt:lpwstr>28;#Julkinen|0806a4a5-db6a-4fa4-8ed3-7457b5b4e8de</vt:lpwstr>
  </property>
  <property fmtid="{D5CDD505-2E9C-101B-9397-08002B2CF9AE}" pid="7" name="C Asiasanat">
    <vt:lpwstr>265;#hyvinvoiva finanssiala|e2bd4e0d-79ce-48cc-b6fc-07c125f53248</vt:lpwstr>
  </property>
  <property fmtid="{D5CDD505-2E9C-101B-9397-08002B2CF9AE}" pid="8" name="Aiheluokittelu">
    <vt:lpwstr>2;#työelämä|98ef1ff8-7057-41dc-9d8a-5ed9db3d836f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7300</vt:r8>
  </property>
  <property fmtid="{D5CDD505-2E9C-101B-9397-08002B2CF9AE}" pid="11" name="_CopySource">
    <vt:lpwstr>http://majakka/tietopankki/materials/Financial-personnel-in-Finland.pptx</vt:lpwstr>
  </property>
  <property fmtid="{D5CDD505-2E9C-101B-9397-08002B2CF9AE}" pid="12" name="xd_ProgID">
    <vt:lpwstr/>
  </property>
  <property fmtid="{D5CDD505-2E9C-101B-9397-08002B2CF9AE}" pid="13" name="_SharedFileIndex">
    <vt:lpwstr/>
  </property>
  <property fmtid="{D5CDD505-2E9C-101B-9397-08002B2CF9AE}" pid="14" name="_SourceUrl">
    <vt:lpwstr/>
  </property>
  <property fmtid="{D5CDD505-2E9C-101B-9397-08002B2CF9AE}" pid="15" name="TemplateUrl">
    <vt:lpwstr/>
  </property>
</Properties>
</file>