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0" r:id="rId3"/>
    <p:sldId id="262" r:id="rId4"/>
    <p:sldId id="264" r:id="rId5"/>
    <p:sldId id="265" r:id="rId6"/>
    <p:sldId id="266" r:id="rId7"/>
    <p:sldId id="267" r:id="rId8"/>
    <p:sldId id="268" r:id="rId9"/>
    <p:sldId id="269" r:id="rId10"/>
    <p:sldId id="270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94" userDrawn="1">
          <p15:clr>
            <a:srgbClr val="A4A3A4"/>
          </p15:clr>
        </p15:guide>
        <p15:guide id="3" pos="39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714" y="96"/>
      </p:cViewPr>
      <p:guideLst>
        <p:guide orient="horz" pos="2160"/>
        <p:guide pos="594"/>
        <p:guide pos="39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162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 Työeläkevakuutus</c:v>
                </c:pt>
              </c:strCache>
            </c:strRef>
          </c:tx>
          <c:spPr>
            <a:ln w="50800">
              <a:solidFill>
                <a:schemeClr val="accent3"/>
              </a:solidFill>
            </a:ln>
          </c:spPr>
          <c:marker>
            <c:symbol val="none"/>
          </c:marker>
          <c:cat>
            <c:strRef>
              <c:f>Taul1!$A$2:$A$48</c:f>
              <c:strCache>
                <c:ptCount val="47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2016e</c:v>
                </c:pt>
              </c:strCache>
            </c:strRef>
          </c:cat>
          <c:val>
            <c:numRef>
              <c:f>Taul1!$B$2:$B$48</c:f>
              <c:numCache>
                <c:formatCode>General</c:formatCode>
                <c:ptCount val="47"/>
                <c:pt idx="0">
                  <c:v>7.4675438999999996E-2</c:v>
                </c:pt>
                <c:pt idx="1">
                  <c:v>9.3512487000000005E-2</c:v>
                </c:pt>
                <c:pt idx="2">
                  <c:v>0.131522958</c:v>
                </c:pt>
                <c:pt idx="3">
                  <c:v>0.191734236</c:v>
                </c:pt>
                <c:pt idx="4">
                  <c:v>0.224026318</c:v>
                </c:pt>
                <c:pt idx="5">
                  <c:v>0.30088819999999999</c:v>
                </c:pt>
                <c:pt idx="6">
                  <c:v>0.45091183099999999</c:v>
                </c:pt>
                <c:pt idx="7">
                  <c:v>0.58630311199999996</c:v>
                </c:pt>
                <c:pt idx="8">
                  <c:v>0.53769680099999995</c:v>
                </c:pt>
                <c:pt idx="9">
                  <c:v>0.707398419</c:v>
                </c:pt>
                <c:pt idx="10">
                  <c:v>0.96287587900000005</c:v>
                </c:pt>
                <c:pt idx="11">
                  <c:v>1.091203267</c:v>
                </c:pt>
                <c:pt idx="12">
                  <c:v>1.101294542</c:v>
                </c:pt>
                <c:pt idx="13">
                  <c:v>1.1165996439999999</c:v>
                </c:pt>
                <c:pt idx="14">
                  <c:v>1.199516292</c:v>
                </c:pt>
                <c:pt idx="15">
                  <c:v>1.465757779</c:v>
                </c:pt>
                <c:pt idx="16">
                  <c:v>1.676497251</c:v>
                </c:pt>
                <c:pt idx="17">
                  <c:v>1.901364509</c:v>
                </c:pt>
                <c:pt idx="18">
                  <c:v>2.2358902939999998</c:v>
                </c:pt>
                <c:pt idx="19">
                  <c:v>2.6467733990000002</c:v>
                </c:pt>
                <c:pt idx="20">
                  <c:v>3.3743543690000002</c:v>
                </c:pt>
                <c:pt idx="21">
                  <c:v>3.299006178</c:v>
                </c:pt>
                <c:pt idx="22">
                  <c:v>2.72212159</c:v>
                </c:pt>
                <c:pt idx="23">
                  <c:v>3.1666422789999999</c:v>
                </c:pt>
                <c:pt idx="24">
                  <c:v>3.2362720810000001</c:v>
                </c:pt>
                <c:pt idx="25">
                  <c:v>3.7445359950000001</c:v>
                </c:pt>
                <c:pt idx="26">
                  <c:v>4.1214451380000003</c:v>
                </c:pt>
                <c:pt idx="27">
                  <c:v>4.2443905119999998</c:v>
                </c:pt>
                <c:pt idx="28">
                  <c:v>4.8639948329999996</c:v>
                </c:pt>
                <c:pt idx="29">
                  <c:v>5.3387893499999999</c:v>
                </c:pt>
                <c:pt idx="30">
                  <c:v>5.5650021110000001</c:v>
                </c:pt>
                <c:pt idx="31">
                  <c:v>6.18</c:v>
                </c:pt>
                <c:pt idx="32">
                  <c:v>6.875</c:v>
                </c:pt>
                <c:pt idx="33">
                  <c:v>7.1189999999999998</c:v>
                </c:pt>
                <c:pt idx="34">
                  <c:v>7.4939999999999998</c:v>
                </c:pt>
                <c:pt idx="35">
                  <c:v>8.0459999999999994</c:v>
                </c:pt>
                <c:pt idx="36">
                  <c:v>8.7490000000000006</c:v>
                </c:pt>
                <c:pt idx="37">
                  <c:v>9.1189999999999998</c:v>
                </c:pt>
                <c:pt idx="38">
                  <c:v>10.118</c:v>
                </c:pt>
                <c:pt idx="39">
                  <c:v>10.006</c:v>
                </c:pt>
                <c:pt idx="40">
                  <c:v>10.653</c:v>
                </c:pt>
                <c:pt idx="41">
                  <c:v>11.462</c:v>
                </c:pt>
                <c:pt idx="42">
                  <c:v>12.304</c:v>
                </c:pt>
                <c:pt idx="43">
                  <c:v>12.423999999999999</c:v>
                </c:pt>
                <c:pt idx="44">
                  <c:v>12.722</c:v>
                </c:pt>
                <c:pt idx="45">
                  <c:v>13.215</c:v>
                </c:pt>
                <c:pt idx="46">
                  <c:v>13.57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 Henki- ja muu eläkevakuutus</c:v>
                </c:pt>
              </c:strCache>
            </c:strRef>
          </c:tx>
          <c:spPr>
            <a:ln w="50800">
              <a:solidFill>
                <a:schemeClr val="accent4"/>
              </a:solidFill>
            </a:ln>
          </c:spPr>
          <c:marker>
            <c:symbol val="none"/>
          </c:marker>
          <c:cat>
            <c:strRef>
              <c:f>Taul1!$A$2:$A$48</c:f>
              <c:strCache>
                <c:ptCount val="47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2016e</c:v>
                </c:pt>
              </c:strCache>
            </c:strRef>
          </c:cat>
          <c:val>
            <c:numRef>
              <c:f>Taul1!$C$2:$C$48</c:f>
              <c:numCache>
                <c:formatCode>General</c:formatCode>
                <c:ptCount val="47"/>
                <c:pt idx="0">
                  <c:v>2.7751008000000001E-2</c:v>
                </c:pt>
                <c:pt idx="1">
                  <c:v>2.8423759999999999E-2</c:v>
                </c:pt>
                <c:pt idx="2">
                  <c:v>3.2796645999999999E-2</c:v>
                </c:pt>
                <c:pt idx="3">
                  <c:v>3.9187787000000002E-2</c:v>
                </c:pt>
                <c:pt idx="4">
                  <c:v>4.5578927999999998E-2</c:v>
                </c:pt>
                <c:pt idx="5">
                  <c:v>5.2474633E-2</c:v>
                </c:pt>
                <c:pt idx="6">
                  <c:v>5.6342955E-2</c:v>
                </c:pt>
                <c:pt idx="7">
                  <c:v>6.8116109999999994E-2</c:v>
                </c:pt>
                <c:pt idx="8">
                  <c:v>6.6097854999999997E-2</c:v>
                </c:pt>
                <c:pt idx="9">
                  <c:v>7.8543762000000003E-2</c:v>
                </c:pt>
                <c:pt idx="10">
                  <c:v>9.0485103999999997E-2</c:v>
                </c:pt>
                <c:pt idx="11">
                  <c:v>9.2503360000000007E-2</c:v>
                </c:pt>
                <c:pt idx="12">
                  <c:v>0.111340407</c:v>
                </c:pt>
                <c:pt idx="13">
                  <c:v>0.13757772400000001</c:v>
                </c:pt>
                <c:pt idx="14">
                  <c:v>0.15759208699999999</c:v>
                </c:pt>
                <c:pt idx="15">
                  <c:v>0.17979289300000001</c:v>
                </c:pt>
                <c:pt idx="16">
                  <c:v>0.22453088199999999</c:v>
                </c:pt>
                <c:pt idx="17">
                  <c:v>0.30828846900000001</c:v>
                </c:pt>
                <c:pt idx="18">
                  <c:v>0.38111384100000001</c:v>
                </c:pt>
                <c:pt idx="19">
                  <c:v>0.44351156200000003</c:v>
                </c:pt>
                <c:pt idx="20">
                  <c:v>0.52676458599999998</c:v>
                </c:pt>
                <c:pt idx="21">
                  <c:v>0.71967613699999999</c:v>
                </c:pt>
                <c:pt idx="22">
                  <c:v>0.70689385500000002</c:v>
                </c:pt>
                <c:pt idx="23">
                  <c:v>0.51936431699999996</c:v>
                </c:pt>
                <c:pt idx="24">
                  <c:v>0.68301116900000003</c:v>
                </c:pt>
                <c:pt idx="25">
                  <c:v>1.21263495</c:v>
                </c:pt>
                <c:pt idx="26">
                  <c:v>1.9948769959999999</c:v>
                </c:pt>
                <c:pt idx="27">
                  <c:v>1.914314979</c:v>
                </c:pt>
                <c:pt idx="28">
                  <c:v>2.1930023730000001</c:v>
                </c:pt>
                <c:pt idx="29">
                  <c:v>2.8253889769999998</c:v>
                </c:pt>
                <c:pt idx="30">
                  <c:v>3.849148885</c:v>
                </c:pt>
                <c:pt idx="31">
                  <c:v>3.2010000000000001</c:v>
                </c:pt>
                <c:pt idx="32">
                  <c:v>3.2629999999999999</c:v>
                </c:pt>
                <c:pt idx="33">
                  <c:v>2.911</c:v>
                </c:pt>
                <c:pt idx="34">
                  <c:v>2.907</c:v>
                </c:pt>
                <c:pt idx="35">
                  <c:v>3.1949999999999998</c:v>
                </c:pt>
                <c:pt idx="36">
                  <c:v>3.0619999999999998</c:v>
                </c:pt>
                <c:pt idx="37">
                  <c:v>2.8039999999999998</c:v>
                </c:pt>
                <c:pt idx="38">
                  <c:v>2.617</c:v>
                </c:pt>
                <c:pt idx="39">
                  <c:v>3.0880000000000001</c:v>
                </c:pt>
                <c:pt idx="40">
                  <c:v>4.7910000000000004</c:v>
                </c:pt>
                <c:pt idx="41">
                  <c:v>3.258</c:v>
                </c:pt>
                <c:pt idx="42">
                  <c:v>3.8559999999999999</c:v>
                </c:pt>
                <c:pt idx="43">
                  <c:v>5.3890000000000002</c:v>
                </c:pt>
                <c:pt idx="44">
                  <c:v>5.952</c:v>
                </c:pt>
                <c:pt idx="45">
                  <c:v>6.2779999999999996</c:v>
                </c:pt>
                <c:pt idx="46">
                  <c:v>4.5819999999999999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 Vahinkoensivakuutus</c:v>
                </c:pt>
              </c:strCache>
            </c:strRef>
          </c:tx>
          <c:spPr>
            <a:ln w="50800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Taul1!$A$2:$A$48</c:f>
              <c:strCache>
                <c:ptCount val="47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2016e</c:v>
                </c:pt>
              </c:strCache>
            </c:strRef>
          </c:cat>
          <c:val>
            <c:numRef>
              <c:f>Taul1!$D$2:$D$48</c:f>
              <c:numCache>
                <c:formatCode>General</c:formatCode>
                <c:ptCount val="47"/>
                <c:pt idx="0">
                  <c:v>0.11924524</c:v>
                </c:pt>
                <c:pt idx="1">
                  <c:v>0.13925960300000001</c:v>
                </c:pt>
                <c:pt idx="2">
                  <c:v>0.17373812799999999</c:v>
                </c:pt>
                <c:pt idx="3">
                  <c:v>0.23075383499999999</c:v>
                </c:pt>
                <c:pt idx="4">
                  <c:v>0.282051153</c:v>
                </c:pt>
                <c:pt idx="5">
                  <c:v>0.32544363799999998</c:v>
                </c:pt>
                <c:pt idx="6">
                  <c:v>0.37337719699999999</c:v>
                </c:pt>
                <c:pt idx="7">
                  <c:v>0.40398739900000002</c:v>
                </c:pt>
                <c:pt idx="8">
                  <c:v>0.427701897</c:v>
                </c:pt>
                <c:pt idx="9">
                  <c:v>0.46722606</c:v>
                </c:pt>
                <c:pt idx="10">
                  <c:v>0.52575545800000001</c:v>
                </c:pt>
                <c:pt idx="11">
                  <c:v>0.60984942099999995</c:v>
                </c:pt>
                <c:pt idx="12">
                  <c:v>0.72774915799999995</c:v>
                </c:pt>
                <c:pt idx="13">
                  <c:v>0.84463976699999999</c:v>
                </c:pt>
                <c:pt idx="14">
                  <c:v>0.94925265700000006</c:v>
                </c:pt>
                <c:pt idx="15">
                  <c:v>1.0441106469999999</c:v>
                </c:pt>
                <c:pt idx="16">
                  <c:v>1.1499008529999999</c:v>
                </c:pt>
                <c:pt idx="17">
                  <c:v>1.30917482</c:v>
                </c:pt>
                <c:pt idx="18">
                  <c:v>1.5182324119999999</c:v>
                </c:pt>
                <c:pt idx="19">
                  <c:v>1.7057619500000001</c:v>
                </c:pt>
                <c:pt idx="20">
                  <c:v>1.871763434</c:v>
                </c:pt>
                <c:pt idx="21">
                  <c:v>1.8853866560000001</c:v>
                </c:pt>
                <c:pt idx="22">
                  <c:v>1.8322392709999999</c:v>
                </c:pt>
                <c:pt idx="23">
                  <c:v>1.831902895</c:v>
                </c:pt>
                <c:pt idx="24">
                  <c:v>1.811435602</c:v>
                </c:pt>
                <c:pt idx="25">
                  <c:v>1.7945101779999999</c:v>
                </c:pt>
                <c:pt idx="26">
                  <c:v>1.804449075</c:v>
                </c:pt>
                <c:pt idx="27">
                  <c:v>1.879504115</c:v>
                </c:pt>
                <c:pt idx="28">
                  <c:v>2.108619799</c:v>
                </c:pt>
                <c:pt idx="29">
                  <c:v>2.2347129790000002</c:v>
                </c:pt>
                <c:pt idx="30">
                  <c:v>2.34571701</c:v>
                </c:pt>
                <c:pt idx="31">
                  <c:v>2.4529999999999998</c:v>
                </c:pt>
                <c:pt idx="32">
                  <c:v>2.5670000000000002</c:v>
                </c:pt>
                <c:pt idx="33">
                  <c:v>2.6549999999999998</c:v>
                </c:pt>
                <c:pt idx="34">
                  <c:v>2.8029999999999999</c:v>
                </c:pt>
                <c:pt idx="35">
                  <c:v>3.0459999999999998</c:v>
                </c:pt>
                <c:pt idx="36">
                  <c:v>3.137</c:v>
                </c:pt>
                <c:pt idx="37">
                  <c:v>3.129</c:v>
                </c:pt>
                <c:pt idx="38">
                  <c:v>3.25</c:v>
                </c:pt>
                <c:pt idx="39">
                  <c:v>3.33</c:v>
                </c:pt>
                <c:pt idx="40">
                  <c:v>3.5150000000000001</c:v>
                </c:pt>
                <c:pt idx="41">
                  <c:v>3.7229999999999999</c:v>
                </c:pt>
                <c:pt idx="42">
                  <c:v>3.923</c:v>
                </c:pt>
                <c:pt idx="43">
                  <c:v>4.149</c:v>
                </c:pt>
                <c:pt idx="44">
                  <c:v>4.4050000000000002</c:v>
                </c:pt>
                <c:pt idx="45">
                  <c:v>4.359</c:v>
                </c:pt>
                <c:pt idx="46">
                  <c:v>4.3959999999999999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9355352"/>
        <c:axId val="339358880"/>
      </c:lineChart>
      <c:catAx>
        <c:axId val="339355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fi-FI"/>
          </a:p>
        </c:txPr>
        <c:crossAx val="339358880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3393588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i-FI" dirty="0" smtClean="0"/>
                  <a:t>Mrd. €</a:t>
                </a:r>
                <a:endParaRPr lang="fi-FI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3935535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 Sijoitussidonnaiset </c:v>
                </c:pt>
              </c:strCache>
            </c:strRef>
          </c:tx>
          <c:invertIfNegative val="0"/>
          <c:dPt>
            <c:idx val="9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cat>
            <c:strRef>
              <c:f>Taul1!$A$2:$A$11</c:f>
              <c:strCach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2016e</c:v>
                </c:pt>
              </c:strCache>
            </c:strRef>
          </c:cat>
          <c:val>
            <c:numRef>
              <c:f>Taul1!$B$2:$B$11</c:f>
              <c:numCache>
                <c:formatCode>General</c:formatCode>
                <c:ptCount val="10"/>
                <c:pt idx="0">
                  <c:v>1.5329999999999999</c:v>
                </c:pt>
                <c:pt idx="1">
                  <c:v>1.22</c:v>
                </c:pt>
                <c:pt idx="2">
                  <c:v>1.841</c:v>
                </c:pt>
                <c:pt idx="3">
                  <c:v>2.7770000000000001</c:v>
                </c:pt>
                <c:pt idx="4">
                  <c:v>2.2799999999999998</c:v>
                </c:pt>
                <c:pt idx="5">
                  <c:v>2.952</c:v>
                </c:pt>
                <c:pt idx="6">
                  <c:v>4.5579999999999998</c:v>
                </c:pt>
                <c:pt idx="7">
                  <c:v>5.1509999999999998</c:v>
                </c:pt>
                <c:pt idx="8">
                  <c:v>5.5190000000000001</c:v>
                </c:pt>
                <c:pt idx="9">
                  <c:v>3.87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 Laskuperustekorkoiset</c:v>
                </c:pt>
              </c:strCache>
            </c:strRef>
          </c:tx>
          <c:invertIfNegative val="0"/>
          <c:dPt>
            <c:idx val="9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cat>
            <c:strRef>
              <c:f>Taul1!$A$2:$A$11</c:f>
              <c:strCach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2016e</c:v>
                </c:pt>
              </c:strCache>
            </c:strRef>
          </c:cat>
          <c:val>
            <c:numRef>
              <c:f>Taul1!$C$2:$C$11</c:f>
              <c:numCache>
                <c:formatCode>General</c:formatCode>
                <c:ptCount val="10"/>
                <c:pt idx="0">
                  <c:v>1.2529999999999999</c:v>
                </c:pt>
                <c:pt idx="1">
                  <c:v>1.3919999999999999</c:v>
                </c:pt>
                <c:pt idx="2">
                  <c:v>1.2210000000000001</c:v>
                </c:pt>
                <c:pt idx="3">
                  <c:v>2.0099999999999998</c:v>
                </c:pt>
                <c:pt idx="4">
                  <c:v>0.97199999999999998</c:v>
                </c:pt>
                <c:pt idx="5">
                  <c:v>0.89100000000000001</c:v>
                </c:pt>
                <c:pt idx="6">
                  <c:v>0.82399999999999995</c:v>
                </c:pt>
                <c:pt idx="7">
                  <c:v>0.80100000000000005</c:v>
                </c:pt>
                <c:pt idx="8">
                  <c:v>0.75900000000000001</c:v>
                </c:pt>
                <c:pt idx="9">
                  <c:v>0.71199999999999997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9356136"/>
        <c:axId val="339358096"/>
      </c:barChart>
      <c:catAx>
        <c:axId val="339356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9358096"/>
        <c:crosses val="autoZero"/>
        <c:auto val="1"/>
        <c:lblAlgn val="ctr"/>
        <c:lblOffset val="100"/>
        <c:noMultiLvlLbl val="0"/>
      </c:catAx>
      <c:valAx>
        <c:axId val="3393580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i-FI" dirty="0" smtClean="0"/>
                  <a:t>Mrd. €</a:t>
                </a:r>
                <a:endParaRPr lang="fi-FI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393561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 Palo- ja muu omaisuusvahinko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Taul1!$A$2:$A$11</c:f>
              <c:strCach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2016e</c:v>
                </c:pt>
              </c:strCache>
            </c:strRef>
          </c:cat>
          <c:val>
            <c:numRef>
              <c:f>Taul1!$B$2:$B$11</c:f>
              <c:numCache>
                <c:formatCode>General</c:formatCode>
                <c:ptCount val="10"/>
                <c:pt idx="0">
                  <c:v>685.2315969</c:v>
                </c:pt>
                <c:pt idx="1">
                  <c:v>720.81986140000004</c:v>
                </c:pt>
                <c:pt idx="2">
                  <c:v>756.93728599999997</c:v>
                </c:pt>
                <c:pt idx="3">
                  <c:v>802.76342109999996</c:v>
                </c:pt>
                <c:pt idx="4">
                  <c:v>846.71647350000001</c:v>
                </c:pt>
                <c:pt idx="5">
                  <c:v>895.51207079999995</c:v>
                </c:pt>
                <c:pt idx="6">
                  <c:v>959.65323220000005</c:v>
                </c:pt>
                <c:pt idx="7">
                  <c:v>1001.35542091732</c:v>
                </c:pt>
                <c:pt idx="8">
                  <c:v>1026.710634381187</c:v>
                </c:pt>
                <c:pt idx="9">
                  <c:v>1030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 Moottoriajoneuvon vastuu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Taul1!$A$2:$A$11</c:f>
              <c:strCach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2016e</c:v>
                </c:pt>
              </c:strCache>
            </c:strRef>
          </c:cat>
          <c:val>
            <c:numRef>
              <c:f>Taul1!$C$2:$C$11</c:f>
              <c:numCache>
                <c:formatCode>General</c:formatCode>
                <c:ptCount val="10"/>
                <c:pt idx="0">
                  <c:v>643.71084800000006</c:v>
                </c:pt>
                <c:pt idx="1">
                  <c:v>666.16349279999997</c:v>
                </c:pt>
                <c:pt idx="2">
                  <c:v>693.35679930000003</c:v>
                </c:pt>
                <c:pt idx="3">
                  <c:v>736.14096489999997</c:v>
                </c:pt>
                <c:pt idx="4">
                  <c:v>763.9098702</c:v>
                </c:pt>
                <c:pt idx="5">
                  <c:v>793.46650929999998</c:v>
                </c:pt>
                <c:pt idx="6">
                  <c:v>811.21860649999996</c:v>
                </c:pt>
                <c:pt idx="7">
                  <c:v>830.80687022802954</c:v>
                </c:pt>
                <c:pt idx="8">
                  <c:v>848.55112158715201</c:v>
                </c:pt>
                <c:pt idx="9">
                  <c:v>850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 Maa-ajoneuvot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Taul1!$A$2:$A$11</c:f>
              <c:strCach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2016e</c:v>
                </c:pt>
              </c:strCache>
            </c:strRef>
          </c:cat>
          <c:val>
            <c:numRef>
              <c:f>Taul1!$D$2:$D$11</c:f>
              <c:numCache>
                <c:formatCode>General</c:formatCode>
                <c:ptCount val="10"/>
                <c:pt idx="0">
                  <c:v>545.25819939999997</c:v>
                </c:pt>
                <c:pt idx="1">
                  <c:v>578.11609280000005</c:v>
                </c:pt>
                <c:pt idx="2">
                  <c:v>606.72331180000003</c:v>
                </c:pt>
                <c:pt idx="3">
                  <c:v>651.06953190000002</c:v>
                </c:pt>
                <c:pt idx="4">
                  <c:v>679.34652740000001</c:v>
                </c:pt>
                <c:pt idx="5">
                  <c:v>718.84933539999997</c:v>
                </c:pt>
                <c:pt idx="6">
                  <c:v>761.38669630000004</c:v>
                </c:pt>
                <c:pt idx="7">
                  <c:v>793.87053832159995</c:v>
                </c:pt>
                <c:pt idx="8">
                  <c:v>812.33933300353806</c:v>
                </c:pt>
                <c:pt idx="9">
                  <c:v>810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 Lakisääteinen tapaturma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Taul1!$A$2:$A$11</c:f>
              <c:strCach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2016e</c:v>
                </c:pt>
              </c:strCache>
            </c:strRef>
          </c:cat>
          <c:val>
            <c:numRef>
              <c:f>Taul1!$E$2:$E$11</c:f>
              <c:numCache>
                <c:formatCode>General</c:formatCode>
                <c:ptCount val="10"/>
                <c:pt idx="0">
                  <c:v>585.40266710000003</c:v>
                </c:pt>
                <c:pt idx="1">
                  <c:v>583.61160700000005</c:v>
                </c:pt>
                <c:pt idx="2">
                  <c:v>549.95184619999998</c:v>
                </c:pt>
                <c:pt idx="3">
                  <c:v>538.35782549999999</c:v>
                </c:pt>
                <c:pt idx="4">
                  <c:v>584.32980199999997</c:v>
                </c:pt>
                <c:pt idx="5">
                  <c:v>620.08400400000005</c:v>
                </c:pt>
                <c:pt idx="6">
                  <c:v>623.19426060000001</c:v>
                </c:pt>
                <c:pt idx="7">
                  <c:v>589.57050674000016</c:v>
                </c:pt>
                <c:pt idx="8">
                  <c:v>599.84725963000005</c:v>
                </c:pt>
                <c:pt idx="9">
                  <c:v>585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 Muu tapaturma ja sairaus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Taul1!$A$2:$A$11</c:f>
              <c:strCach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2016e</c:v>
                </c:pt>
              </c:strCache>
            </c:strRef>
          </c:cat>
          <c:val>
            <c:numRef>
              <c:f>Taul1!$F$2:$F$11</c:f>
              <c:numCache>
                <c:formatCode>General</c:formatCode>
                <c:ptCount val="10"/>
                <c:pt idx="0">
                  <c:v>241.33516839999999</c:v>
                </c:pt>
                <c:pt idx="1">
                  <c:v>279.02490399999999</c:v>
                </c:pt>
                <c:pt idx="2">
                  <c:v>302.20153490000001</c:v>
                </c:pt>
                <c:pt idx="3">
                  <c:v>337.6822525</c:v>
                </c:pt>
                <c:pt idx="4">
                  <c:v>369.58797579999998</c:v>
                </c:pt>
                <c:pt idx="5">
                  <c:v>400.45047049999999</c:v>
                </c:pt>
                <c:pt idx="6">
                  <c:v>446.78921759999997</c:v>
                </c:pt>
                <c:pt idx="7">
                  <c:v>486.83956405483002</c:v>
                </c:pt>
                <c:pt idx="8">
                  <c:v>528.0531250881844</c:v>
                </c:pt>
                <c:pt idx="9">
                  <c:v>565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 Muu ensivakuutus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Taul1!$A$2:$A$11</c:f>
              <c:strCach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2016e</c:v>
                </c:pt>
              </c:strCache>
            </c:strRef>
          </c:cat>
          <c:val>
            <c:numRef>
              <c:f>Taul1!$G$2:$G$11</c:f>
              <c:numCache>
                <c:formatCode>General</c:formatCode>
                <c:ptCount val="10"/>
                <c:pt idx="0">
                  <c:v>251.16125890000001</c:v>
                </c:pt>
                <c:pt idx="1">
                  <c:v>249.8942491</c:v>
                </c:pt>
                <c:pt idx="2">
                  <c:v>253.5635216</c:v>
                </c:pt>
                <c:pt idx="3">
                  <c:v>273.45704030000002</c:v>
                </c:pt>
                <c:pt idx="4">
                  <c:v>285.88901879999997</c:v>
                </c:pt>
                <c:pt idx="5">
                  <c:v>291.30152179999999</c:v>
                </c:pt>
                <c:pt idx="6">
                  <c:v>304.8883361</c:v>
                </c:pt>
                <c:pt idx="7">
                  <c:v>308.68973196054003</c:v>
                </c:pt>
                <c:pt idx="8">
                  <c:v>308.49335037304621</c:v>
                </c:pt>
                <c:pt idx="9">
                  <c:v>316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 Vastuu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Taul1!$A$2:$A$11</c:f>
              <c:strCach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2016e</c:v>
                </c:pt>
              </c:strCache>
            </c:strRef>
          </c:cat>
          <c:val>
            <c:numRef>
              <c:f>Taul1!$H$2:$H$11</c:f>
              <c:numCache>
                <c:formatCode>General</c:formatCode>
                <c:ptCount val="10"/>
                <c:pt idx="0">
                  <c:v>176.6253902</c:v>
                </c:pt>
                <c:pt idx="1">
                  <c:v>174.71501900000001</c:v>
                </c:pt>
                <c:pt idx="2">
                  <c:v>165.42243479999999</c:v>
                </c:pt>
                <c:pt idx="3">
                  <c:v>175.2324538</c:v>
                </c:pt>
                <c:pt idx="4">
                  <c:v>192.78066609999999</c:v>
                </c:pt>
                <c:pt idx="5">
                  <c:v>204.0346175</c:v>
                </c:pt>
                <c:pt idx="6">
                  <c:v>242.03252180000001</c:v>
                </c:pt>
                <c:pt idx="7">
                  <c:v>393.91122147132228</c:v>
                </c:pt>
                <c:pt idx="8">
                  <c:v>235.09719363272563</c:v>
                </c:pt>
                <c:pt idx="9">
                  <c:v>240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Taul1!$I$1</c:f>
              <c:strCache>
                <c:ptCount val="1"/>
                <c:pt idx="0">
                  <c:v> Jälleenvakuutus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Taul1!$A$2:$A$11</c:f>
              <c:strCach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2016e</c:v>
                </c:pt>
              </c:strCache>
            </c:strRef>
          </c:cat>
          <c:val>
            <c:numRef>
              <c:f>Taul1!$I$2:$I$11</c:f>
              <c:numCache>
                <c:formatCode>General</c:formatCode>
                <c:ptCount val="10"/>
                <c:pt idx="0">
                  <c:v>135.90619364</c:v>
                </c:pt>
                <c:pt idx="1">
                  <c:v>133.51615082999999</c:v>
                </c:pt>
                <c:pt idx="2">
                  <c:v>128.26328383999999</c:v>
                </c:pt>
                <c:pt idx="3">
                  <c:v>124.95220511999999</c:v>
                </c:pt>
                <c:pt idx="4">
                  <c:v>136.60767262999997</c:v>
                </c:pt>
                <c:pt idx="5">
                  <c:v>132.00417981792725</c:v>
                </c:pt>
                <c:pt idx="6">
                  <c:v>139.04682005999999</c:v>
                </c:pt>
                <c:pt idx="7">
                  <c:v>134.57433776076289</c:v>
                </c:pt>
                <c:pt idx="8">
                  <c:v>134.89429013</c:v>
                </c:pt>
                <c:pt idx="9">
                  <c:v>135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9333400"/>
        <c:axId val="339333792"/>
      </c:lineChart>
      <c:catAx>
        <c:axId val="339333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39333792"/>
        <c:crosses val="autoZero"/>
        <c:auto val="1"/>
        <c:lblAlgn val="ctr"/>
        <c:lblOffset val="100"/>
        <c:noMultiLvlLbl val="0"/>
      </c:catAx>
      <c:valAx>
        <c:axId val="3393337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i-FI" dirty="0" smtClean="0"/>
                  <a:t>Milj. €</a:t>
                </a:r>
                <a:endParaRPr lang="fi-FI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393334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D3B17-0604-48FC-91FD-DC25028AFFDE}" type="datetimeFigureOut">
              <a:rPr lang="fi-FI" smtClean="0"/>
              <a:t>7.11.2016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227DA-7620-42E2-8F7C-076967EA89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6425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2A594-38DA-4AE7-AF36-7DEB65ABECAA}" type="datetimeFigureOut">
              <a:rPr lang="fi-FI" smtClean="0"/>
              <a:t>7.11.2016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1DBC4-FCFB-4C2C-AF13-B68BECE301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1634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8"/>
          <p:cNvSpPr/>
          <p:nvPr/>
        </p:nvSpPr>
        <p:spPr bwMode="hidden">
          <a:xfrm>
            <a:off x="0" y="3837898"/>
            <a:ext cx="12192000" cy="85602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3"/>
          <p:cNvSpPr/>
          <p:nvPr/>
        </p:nvSpPr>
        <p:spPr bwMode="white">
          <a:xfrm>
            <a:off x="0" y="1577363"/>
            <a:ext cx="12192000" cy="215337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orakulmio 8"/>
          <p:cNvSpPr/>
          <p:nvPr/>
        </p:nvSpPr>
        <p:spPr bwMode="hidden">
          <a:xfrm>
            <a:off x="9696275" y="5022898"/>
            <a:ext cx="2495725" cy="1441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15600" y="1609400"/>
            <a:ext cx="10836000" cy="2088000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15600" y="3862800"/>
            <a:ext cx="10836000" cy="82800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pic>
        <p:nvPicPr>
          <p:cNvPr id="46" name="Kuva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606" y="5052992"/>
            <a:ext cx="1929896" cy="14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6936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so kuva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79200"/>
          </a:xfrm>
        </p:spPr>
        <p:txBody>
          <a:bodyPr/>
          <a:lstStyle>
            <a:lvl1pPr marL="0" indent="0" algn="ctr">
              <a:buNone/>
              <a:defRPr baseline="0">
                <a:latin typeface="+mj-lt"/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5512200"/>
            <a:ext cx="12178800" cy="1332000"/>
          </a:xfrm>
        </p:spPr>
        <p:txBody>
          <a:bodyPr anchor="ctr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606488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k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323"/>
            <a:ext cx="12204000" cy="458011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91679" y="169200"/>
            <a:ext cx="11016000" cy="1080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/>
          </p:nvPr>
        </p:nvSpPr>
        <p:spPr>
          <a:xfrm>
            <a:off x="601200" y="1472400"/>
            <a:ext cx="5349600" cy="39744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+mj-lt"/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5" name="Tekstin paikkamerkki 14"/>
          <p:cNvSpPr>
            <a:spLocks noGrp="1"/>
          </p:cNvSpPr>
          <p:nvPr>
            <p:ph type="body" sz="quarter" idx="15"/>
          </p:nvPr>
        </p:nvSpPr>
        <p:spPr>
          <a:xfrm>
            <a:off x="601200" y="5562000"/>
            <a:ext cx="5349600" cy="72000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 algn="ctr">
              <a:buNone/>
              <a:defRPr sz="1600">
                <a:latin typeface="+mj-lt"/>
              </a:defRPr>
            </a:lvl2pPr>
            <a:lvl3pPr marL="914400" indent="0" algn="ctr">
              <a:buNone/>
              <a:defRPr sz="1600">
                <a:latin typeface="+mj-lt"/>
              </a:defRPr>
            </a:lvl3pPr>
            <a:lvl4pPr marL="1371600" indent="0" algn="ctr">
              <a:buNone/>
              <a:defRPr sz="1600">
                <a:latin typeface="+mj-lt"/>
              </a:defRPr>
            </a:lvl4pPr>
            <a:lvl5pPr marL="1828800" indent="0" algn="ctr">
              <a:buNone/>
              <a:defRPr sz="1600">
                <a:latin typeface="+mj-lt"/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4"/>
          </p:nvPr>
        </p:nvSpPr>
        <p:spPr>
          <a:xfrm>
            <a:off x="6242400" y="1472400"/>
            <a:ext cx="5349600" cy="39744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>
                <a:latin typeface="+mj-lt"/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 smtClean="0"/>
          </a:p>
        </p:txBody>
      </p:sp>
      <p:sp>
        <p:nvSpPr>
          <p:cNvPr id="16" name="Tekstin paikkamerkki 14"/>
          <p:cNvSpPr>
            <a:spLocks noGrp="1"/>
          </p:cNvSpPr>
          <p:nvPr>
            <p:ph type="body" sz="quarter" idx="16"/>
          </p:nvPr>
        </p:nvSpPr>
        <p:spPr>
          <a:xfrm>
            <a:off x="6227300" y="5562000"/>
            <a:ext cx="5349600" cy="72000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 algn="ctr">
              <a:buNone/>
              <a:defRPr sz="1600">
                <a:latin typeface="+mj-lt"/>
              </a:defRPr>
            </a:lvl2pPr>
            <a:lvl3pPr marL="914400" indent="0" algn="ctr">
              <a:buNone/>
              <a:defRPr sz="1600">
                <a:latin typeface="+mj-lt"/>
              </a:defRPr>
            </a:lvl3pPr>
            <a:lvl4pPr marL="1371600" indent="0" algn="ctr">
              <a:buNone/>
              <a:defRPr sz="1600">
                <a:latin typeface="+mj-lt"/>
              </a:defRPr>
            </a:lvl4pPr>
            <a:lvl5pPr marL="1828800" indent="0" algn="ctr">
              <a:buNone/>
              <a:defRPr sz="1600">
                <a:latin typeface="+mj-lt"/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DCE7-5773-4806-8DFD-E27366BF8E6B}" type="datetime1">
              <a:rPr lang="fi-FI" smtClean="0"/>
              <a:t>7.11.2016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[Esittäjän nimi]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Suorakulmio 10"/>
          <p:cNvSpPr/>
          <p:nvPr/>
        </p:nvSpPr>
        <p:spPr>
          <a:xfrm>
            <a:off x="720834" y="1256400"/>
            <a:ext cx="270000" cy="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>
              <a:solidFill>
                <a:schemeClr val="accent1"/>
              </a:solidFill>
            </a:endParaRPr>
          </a:p>
        </p:txBody>
      </p:sp>
      <p:sp>
        <p:nvSpPr>
          <p:cNvPr id="17" name="TextBox 3"/>
          <p:cNvSpPr txBox="1"/>
          <p:nvPr/>
        </p:nvSpPr>
        <p:spPr>
          <a:xfrm>
            <a:off x="8647721" y="6441252"/>
            <a:ext cx="2807677" cy="45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sz="1800" b="1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orbel" charset="0"/>
                <a:cs typeface="Corbel" charset="0"/>
              </a:rPr>
              <a:t>finanssiala.fi</a:t>
            </a:r>
          </a:p>
        </p:txBody>
      </p:sp>
    </p:spTree>
    <p:extLst>
      <p:ext uri="{BB962C8B-B14F-4D97-AF65-F5344CB8AC3E}">
        <p14:creationId xmlns:p14="http://schemas.microsoft.com/office/powerpoint/2010/main" val="87398024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lme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uva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323"/>
            <a:ext cx="12204000" cy="458011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90400" y="169200"/>
            <a:ext cx="11016000" cy="1080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/>
          </p:nvPr>
        </p:nvSpPr>
        <p:spPr>
          <a:xfrm>
            <a:off x="601200" y="1472400"/>
            <a:ext cx="3477600" cy="39744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+mj-lt"/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5" name="Tekstin paikkamerkki 14"/>
          <p:cNvSpPr>
            <a:spLocks noGrp="1"/>
          </p:cNvSpPr>
          <p:nvPr>
            <p:ph type="body" sz="quarter" idx="15"/>
          </p:nvPr>
        </p:nvSpPr>
        <p:spPr>
          <a:xfrm>
            <a:off x="601200" y="5562000"/>
            <a:ext cx="3477600" cy="72000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 algn="ctr">
              <a:buNone/>
              <a:defRPr sz="1600">
                <a:latin typeface="+mj-lt"/>
              </a:defRPr>
            </a:lvl2pPr>
            <a:lvl3pPr marL="914400" indent="0" algn="ctr">
              <a:buNone/>
              <a:defRPr sz="1600">
                <a:latin typeface="+mj-lt"/>
              </a:defRPr>
            </a:lvl3pPr>
            <a:lvl4pPr marL="1371600" indent="0" algn="ctr">
              <a:buNone/>
              <a:defRPr sz="1600">
                <a:latin typeface="+mj-lt"/>
              </a:defRPr>
            </a:lvl4pPr>
            <a:lvl5pPr marL="1828800" indent="0" algn="ctr">
              <a:buNone/>
              <a:defRPr sz="1600">
                <a:latin typeface="+mj-lt"/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4"/>
          </p:nvPr>
        </p:nvSpPr>
        <p:spPr>
          <a:xfrm>
            <a:off x="4356000" y="1472400"/>
            <a:ext cx="3477600" cy="39744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>
                <a:latin typeface="+mj-lt"/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 smtClean="0"/>
          </a:p>
        </p:txBody>
      </p:sp>
      <p:sp>
        <p:nvSpPr>
          <p:cNvPr id="16" name="Tekstin paikkamerkki 14"/>
          <p:cNvSpPr>
            <a:spLocks noGrp="1"/>
          </p:cNvSpPr>
          <p:nvPr>
            <p:ph type="body" sz="quarter" idx="16"/>
          </p:nvPr>
        </p:nvSpPr>
        <p:spPr>
          <a:xfrm>
            <a:off x="4356000" y="5562000"/>
            <a:ext cx="3477600" cy="72000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 algn="ctr">
              <a:buNone/>
              <a:defRPr sz="1600">
                <a:latin typeface="+mj-lt"/>
              </a:defRPr>
            </a:lvl2pPr>
            <a:lvl3pPr marL="914400" indent="0" algn="ctr">
              <a:buNone/>
              <a:defRPr sz="1600">
                <a:latin typeface="+mj-lt"/>
              </a:defRPr>
            </a:lvl3pPr>
            <a:lvl4pPr marL="1371600" indent="0" algn="ctr">
              <a:buNone/>
              <a:defRPr sz="1600">
                <a:latin typeface="+mj-lt"/>
              </a:defRPr>
            </a:lvl4pPr>
            <a:lvl5pPr marL="1828800" indent="0" algn="ctr">
              <a:buNone/>
              <a:defRPr sz="1600">
                <a:latin typeface="+mj-lt"/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4" name="Kuvan paikkamerkki 8"/>
          <p:cNvSpPr>
            <a:spLocks noGrp="1"/>
          </p:cNvSpPr>
          <p:nvPr>
            <p:ph type="pic" sz="quarter" idx="17"/>
          </p:nvPr>
        </p:nvSpPr>
        <p:spPr>
          <a:xfrm>
            <a:off x="8107200" y="1472400"/>
            <a:ext cx="3477600" cy="39744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>
                <a:latin typeface="+mj-lt"/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 smtClean="0"/>
          </a:p>
        </p:txBody>
      </p:sp>
      <p:sp>
        <p:nvSpPr>
          <p:cNvPr id="17" name="Tekstin paikkamerkki 14"/>
          <p:cNvSpPr>
            <a:spLocks noGrp="1"/>
          </p:cNvSpPr>
          <p:nvPr>
            <p:ph type="body" sz="quarter" idx="18"/>
          </p:nvPr>
        </p:nvSpPr>
        <p:spPr>
          <a:xfrm>
            <a:off x="8107200" y="5562000"/>
            <a:ext cx="3477600" cy="72000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 algn="ctr">
              <a:buNone/>
              <a:defRPr sz="1600">
                <a:latin typeface="+mj-lt"/>
              </a:defRPr>
            </a:lvl2pPr>
            <a:lvl3pPr marL="914400" indent="0" algn="ctr">
              <a:buNone/>
              <a:defRPr sz="1600">
                <a:latin typeface="+mj-lt"/>
              </a:defRPr>
            </a:lvl3pPr>
            <a:lvl4pPr marL="1371600" indent="0" algn="ctr">
              <a:buNone/>
              <a:defRPr sz="1600">
                <a:latin typeface="+mj-lt"/>
              </a:defRPr>
            </a:lvl4pPr>
            <a:lvl5pPr marL="1828800" indent="0" algn="ctr">
              <a:buNone/>
              <a:defRPr sz="1600">
                <a:latin typeface="+mj-lt"/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DCE7-5773-4806-8DFD-E27366BF8E6B}" type="datetime1">
              <a:rPr lang="fi-FI" smtClean="0"/>
              <a:t>7.11.2016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[Esittäjän nimi]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/>
              <a:t>‹#›</a:t>
            </a:fld>
            <a:endParaRPr lang="fi-FI"/>
          </a:p>
        </p:txBody>
      </p:sp>
      <p:sp>
        <p:nvSpPr>
          <p:cNvPr id="19" name="Suorakulmio 10"/>
          <p:cNvSpPr/>
          <p:nvPr/>
        </p:nvSpPr>
        <p:spPr>
          <a:xfrm>
            <a:off x="720834" y="1256400"/>
            <a:ext cx="270000" cy="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>
              <a:solidFill>
                <a:schemeClr val="accent1"/>
              </a:solidFill>
            </a:endParaRPr>
          </a:p>
        </p:txBody>
      </p:sp>
      <p:sp>
        <p:nvSpPr>
          <p:cNvPr id="20" name="TextBox 3"/>
          <p:cNvSpPr txBox="1"/>
          <p:nvPr/>
        </p:nvSpPr>
        <p:spPr>
          <a:xfrm>
            <a:off x="8647721" y="6441252"/>
            <a:ext cx="2807677" cy="45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sz="1800" b="1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orbel" charset="0"/>
                <a:cs typeface="Corbel" charset="0"/>
              </a:rPr>
              <a:t>finanssiala.fi</a:t>
            </a:r>
          </a:p>
        </p:txBody>
      </p:sp>
    </p:spTree>
    <p:extLst>
      <p:ext uri="{BB962C8B-B14F-4D97-AF65-F5344CB8AC3E}">
        <p14:creationId xmlns:p14="http://schemas.microsoft.com/office/powerpoint/2010/main" val="252314720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&amp;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323"/>
            <a:ext cx="12204000" cy="458011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02800" y="324000"/>
            <a:ext cx="3096000" cy="936000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DCE7-5773-4806-8DFD-E27366BF8E6B}" type="datetime1">
              <a:rPr lang="fi-FI" smtClean="0"/>
              <a:t>7.11.2016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[Esittäjän nimi]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3" hasCustomPrompt="1"/>
          </p:nvPr>
        </p:nvSpPr>
        <p:spPr>
          <a:xfrm>
            <a:off x="8902800" y="1407600"/>
            <a:ext cx="3096000" cy="4989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dirty="0" smtClean="0"/>
              <a:t>Muokkaa tekstin </a:t>
            </a:r>
            <a:r>
              <a:rPr lang="fi-FI" dirty="0" err="1" smtClean="0"/>
              <a:t>perutyylejä</a:t>
            </a:r>
            <a:endParaRPr lang="fi-FI" dirty="0" smtClean="0"/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8" name="Kuvan paikkamerkki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8750300" cy="6400800"/>
          </a:xfrm>
        </p:spPr>
        <p:txBody>
          <a:bodyPr/>
          <a:lstStyle>
            <a:lvl1pPr marL="0" indent="0" algn="ctr">
              <a:buNone/>
              <a:defRPr baseline="0">
                <a:latin typeface="+mj-lt"/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2" name="TextBox 3"/>
          <p:cNvSpPr txBox="1"/>
          <p:nvPr/>
        </p:nvSpPr>
        <p:spPr>
          <a:xfrm>
            <a:off x="8647721" y="6441252"/>
            <a:ext cx="2807677" cy="45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sz="1800" b="1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orbel" charset="0"/>
                <a:cs typeface="Corbel" charset="0"/>
              </a:rPr>
              <a:t>finanssiala.fi</a:t>
            </a:r>
          </a:p>
        </p:txBody>
      </p:sp>
    </p:spTree>
    <p:extLst>
      <p:ext uri="{BB962C8B-B14F-4D97-AF65-F5344CB8AC3E}">
        <p14:creationId xmlns:p14="http://schemas.microsoft.com/office/powerpoint/2010/main" val="90096560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ko sivu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baseline="0">
                <a:latin typeface="+mj-lt"/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7783508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/>
          <p:nvPr/>
        </p:nvSpPr>
        <p:spPr bwMode="hidden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 6"/>
          <p:cNvSpPr/>
          <p:nvPr/>
        </p:nvSpPr>
        <p:spPr>
          <a:xfrm>
            <a:off x="5684132" y="918801"/>
            <a:ext cx="823736" cy="823736"/>
          </a:xfrm>
          <a:custGeom>
            <a:avLst/>
            <a:gdLst>
              <a:gd name="connsiteX0" fmla="*/ 947629 w 1224000"/>
              <a:gd name="connsiteY0" fmla="*/ 224149 h 1224000"/>
              <a:gd name="connsiteX1" fmla="*/ 623726 w 1224000"/>
              <a:gd name="connsiteY1" fmla="*/ 654388 h 1224000"/>
              <a:gd name="connsiteX2" fmla="*/ 822727 w 1224000"/>
              <a:gd name="connsiteY2" fmla="*/ 876301 h 1224000"/>
              <a:gd name="connsiteX3" fmla="*/ 982740 w 1224000"/>
              <a:gd name="connsiteY3" fmla="*/ 716675 h 1224000"/>
              <a:gd name="connsiteX4" fmla="*/ 838344 w 1224000"/>
              <a:gd name="connsiteY4" fmla="*/ 562876 h 1224000"/>
              <a:gd name="connsiteX5" fmla="*/ 795444 w 1224000"/>
              <a:gd name="connsiteY5" fmla="*/ 566770 h 1224000"/>
              <a:gd name="connsiteX6" fmla="*/ 756419 w 1224000"/>
              <a:gd name="connsiteY6" fmla="*/ 523928 h 1224000"/>
              <a:gd name="connsiteX7" fmla="*/ 969098 w 1224000"/>
              <a:gd name="connsiteY7" fmla="*/ 266992 h 1224000"/>
              <a:gd name="connsiteX8" fmla="*/ 947629 w 1224000"/>
              <a:gd name="connsiteY8" fmla="*/ 224149 h 1224000"/>
              <a:gd name="connsiteX9" fmla="*/ 485867 w 1224000"/>
              <a:gd name="connsiteY9" fmla="*/ 224149 h 1224000"/>
              <a:gd name="connsiteX10" fmla="*/ 161964 w 1224000"/>
              <a:gd name="connsiteY10" fmla="*/ 654388 h 1224000"/>
              <a:gd name="connsiteX11" fmla="*/ 360964 w 1224000"/>
              <a:gd name="connsiteY11" fmla="*/ 876301 h 1224000"/>
              <a:gd name="connsiteX12" fmla="*/ 520978 w 1224000"/>
              <a:gd name="connsiteY12" fmla="*/ 716675 h 1224000"/>
              <a:gd name="connsiteX13" fmla="*/ 376582 w 1224000"/>
              <a:gd name="connsiteY13" fmla="*/ 562876 h 1224000"/>
              <a:gd name="connsiteX14" fmla="*/ 333681 w 1224000"/>
              <a:gd name="connsiteY14" fmla="*/ 566770 h 1224000"/>
              <a:gd name="connsiteX15" fmla="*/ 294656 w 1224000"/>
              <a:gd name="connsiteY15" fmla="*/ 523928 h 1224000"/>
              <a:gd name="connsiteX16" fmla="*/ 507336 w 1224000"/>
              <a:gd name="connsiteY16" fmla="*/ 266992 h 1224000"/>
              <a:gd name="connsiteX17" fmla="*/ 485867 w 1224000"/>
              <a:gd name="connsiteY17" fmla="*/ 224149 h 1224000"/>
              <a:gd name="connsiteX18" fmla="*/ 612000 w 1224000"/>
              <a:gd name="connsiteY18" fmla="*/ 0 h 1224000"/>
              <a:gd name="connsiteX19" fmla="*/ 1224000 w 1224000"/>
              <a:gd name="connsiteY19" fmla="*/ 612000 h 1224000"/>
              <a:gd name="connsiteX20" fmla="*/ 612000 w 1224000"/>
              <a:gd name="connsiteY20" fmla="*/ 1224000 h 1224000"/>
              <a:gd name="connsiteX21" fmla="*/ 0 w 1224000"/>
              <a:gd name="connsiteY21" fmla="*/ 612000 h 1224000"/>
              <a:gd name="connsiteX22" fmla="*/ 612000 w 1224000"/>
              <a:gd name="connsiteY22" fmla="*/ 0 h 12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24000" h="1224000">
                <a:moveTo>
                  <a:pt x="947629" y="224149"/>
                </a:moveTo>
                <a:cubicBezTo>
                  <a:pt x="844234" y="282541"/>
                  <a:pt x="623726" y="409076"/>
                  <a:pt x="623726" y="654388"/>
                </a:cubicBezTo>
                <a:cubicBezTo>
                  <a:pt x="623726" y="755593"/>
                  <a:pt x="680307" y="876301"/>
                  <a:pt x="822727" y="876301"/>
                </a:cubicBezTo>
                <a:cubicBezTo>
                  <a:pt x="912518" y="876301"/>
                  <a:pt x="982740" y="817909"/>
                  <a:pt x="982740" y="716675"/>
                </a:cubicBezTo>
                <a:cubicBezTo>
                  <a:pt x="982740" y="594034"/>
                  <a:pt x="892987" y="562876"/>
                  <a:pt x="838344" y="562876"/>
                </a:cubicBezTo>
                <a:cubicBezTo>
                  <a:pt x="814937" y="562876"/>
                  <a:pt x="805171" y="566770"/>
                  <a:pt x="795444" y="566770"/>
                </a:cubicBezTo>
                <a:cubicBezTo>
                  <a:pt x="770060" y="566770"/>
                  <a:pt x="756419" y="547296"/>
                  <a:pt x="756419" y="523928"/>
                </a:cubicBezTo>
                <a:cubicBezTo>
                  <a:pt x="756419" y="414934"/>
                  <a:pt x="914456" y="303977"/>
                  <a:pt x="969098" y="266992"/>
                </a:cubicBezTo>
                <a:cubicBezTo>
                  <a:pt x="969098" y="266992"/>
                  <a:pt x="947629" y="224149"/>
                  <a:pt x="947629" y="224149"/>
                </a:cubicBezTo>
                <a:close/>
                <a:moveTo>
                  <a:pt x="485867" y="224149"/>
                </a:moveTo>
                <a:cubicBezTo>
                  <a:pt x="382434" y="282541"/>
                  <a:pt x="161964" y="409076"/>
                  <a:pt x="161964" y="654388"/>
                </a:cubicBezTo>
                <a:cubicBezTo>
                  <a:pt x="161964" y="755593"/>
                  <a:pt x="218545" y="876301"/>
                  <a:pt x="360964" y="876301"/>
                </a:cubicBezTo>
                <a:cubicBezTo>
                  <a:pt x="450756" y="876301"/>
                  <a:pt x="520978" y="817909"/>
                  <a:pt x="520978" y="716675"/>
                </a:cubicBezTo>
                <a:cubicBezTo>
                  <a:pt x="520978" y="594034"/>
                  <a:pt x="431224" y="562876"/>
                  <a:pt x="376582" y="562876"/>
                </a:cubicBezTo>
                <a:cubicBezTo>
                  <a:pt x="353174" y="562876"/>
                  <a:pt x="343409" y="566770"/>
                  <a:pt x="333681" y="566770"/>
                </a:cubicBezTo>
                <a:cubicBezTo>
                  <a:pt x="308298" y="566770"/>
                  <a:pt x="294656" y="547296"/>
                  <a:pt x="294656" y="523928"/>
                </a:cubicBezTo>
                <a:cubicBezTo>
                  <a:pt x="294656" y="414934"/>
                  <a:pt x="452694" y="303977"/>
                  <a:pt x="507336" y="266992"/>
                </a:cubicBezTo>
                <a:cubicBezTo>
                  <a:pt x="507336" y="266992"/>
                  <a:pt x="485867" y="224149"/>
                  <a:pt x="485867" y="224149"/>
                </a:cubicBezTo>
                <a:close/>
                <a:moveTo>
                  <a:pt x="612000" y="0"/>
                </a:moveTo>
                <a:cubicBezTo>
                  <a:pt x="949998" y="0"/>
                  <a:pt x="1224000" y="274002"/>
                  <a:pt x="1224000" y="612000"/>
                </a:cubicBezTo>
                <a:cubicBezTo>
                  <a:pt x="1224000" y="949998"/>
                  <a:pt x="949998" y="1224000"/>
                  <a:pt x="612000" y="1224000"/>
                </a:cubicBezTo>
                <a:cubicBezTo>
                  <a:pt x="274002" y="1224000"/>
                  <a:pt x="0" y="949998"/>
                  <a:pt x="0" y="612000"/>
                </a:cubicBezTo>
                <a:cubicBezTo>
                  <a:pt x="0" y="274002"/>
                  <a:pt x="274002" y="0"/>
                  <a:pt x="612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2066400" y="2073600"/>
            <a:ext cx="8056800" cy="2905200"/>
          </a:xfrm>
        </p:spPr>
        <p:txBody>
          <a:bodyPr anchor="t"/>
          <a:lstStyle>
            <a:lvl1pPr algn="ctr">
              <a:defRPr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0" hasCustomPrompt="1"/>
          </p:nvPr>
        </p:nvSpPr>
        <p:spPr>
          <a:xfrm>
            <a:off x="2066400" y="5310000"/>
            <a:ext cx="8056800" cy="5544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457200" indent="0" algn="ctr">
              <a:buNone/>
              <a:defRPr sz="2000">
                <a:latin typeface="+mj-lt"/>
              </a:defRPr>
            </a:lvl2pPr>
            <a:lvl3pPr marL="914400" indent="0" algn="ctr">
              <a:buNone/>
              <a:defRPr sz="2000">
                <a:latin typeface="+mj-lt"/>
              </a:defRPr>
            </a:lvl3pPr>
            <a:lvl4pPr marL="1371600" indent="0" algn="ctr">
              <a:buNone/>
              <a:defRPr sz="2000">
                <a:latin typeface="+mj-lt"/>
              </a:defRPr>
            </a:lvl4pPr>
            <a:lvl5pPr marL="1828800" indent="0" algn="ctr">
              <a:buNone/>
              <a:defRPr sz="2000">
                <a:latin typeface="+mj-lt"/>
              </a:defRPr>
            </a:lvl5pPr>
          </a:lstStyle>
          <a:p>
            <a:pPr lvl="0"/>
            <a:r>
              <a:rPr lang="fi-FI" dirty="0" smtClean="0"/>
              <a:t>&lt;Lainattava lähde&gt;</a:t>
            </a:r>
          </a:p>
        </p:txBody>
      </p:sp>
    </p:spTree>
    <p:extLst>
      <p:ext uri="{BB962C8B-B14F-4D97-AF65-F5344CB8AC3E}">
        <p14:creationId xmlns:p14="http://schemas.microsoft.com/office/powerpoint/2010/main" val="112427629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2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/>
          <p:nvPr/>
        </p:nvSpPr>
        <p:spPr bwMode="hidden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2066400" y="2073600"/>
            <a:ext cx="8056800" cy="2905200"/>
          </a:xfrm>
        </p:spPr>
        <p:txBody>
          <a:bodyPr anchor="t"/>
          <a:lstStyle>
            <a:lvl1pPr algn="ctr">
              <a:defRPr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0" hasCustomPrompt="1"/>
          </p:nvPr>
        </p:nvSpPr>
        <p:spPr>
          <a:xfrm>
            <a:off x="2066400" y="5310000"/>
            <a:ext cx="8056800" cy="5544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457200" indent="0" algn="ctr">
              <a:buNone/>
              <a:defRPr sz="2000">
                <a:latin typeface="+mj-lt"/>
              </a:defRPr>
            </a:lvl2pPr>
            <a:lvl3pPr marL="914400" indent="0" algn="ctr">
              <a:buNone/>
              <a:defRPr sz="2000">
                <a:latin typeface="+mj-lt"/>
              </a:defRPr>
            </a:lvl3pPr>
            <a:lvl4pPr marL="1371600" indent="0" algn="ctr">
              <a:buNone/>
              <a:defRPr sz="2000">
                <a:latin typeface="+mj-lt"/>
              </a:defRPr>
            </a:lvl4pPr>
            <a:lvl5pPr marL="1828800" indent="0" algn="ctr">
              <a:buNone/>
              <a:defRPr sz="2000">
                <a:latin typeface="+mj-lt"/>
              </a:defRPr>
            </a:lvl5pPr>
          </a:lstStyle>
          <a:p>
            <a:pPr lvl="0"/>
            <a:r>
              <a:rPr lang="fi-FI" dirty="0" smtClean="0"/>
              <a:t>&lt;Lainattava lähde&gt;</a:t>
            </a:r>
          </a:p>
        </p:txBody>
      </p:sp>
      <p:sp>
        <p:nvSpPr>
          <p:cNvPr id="7" name="Freeform 6"/>
          <p:cNvSpPr/>
          <p:nvPr/>
        </p:nvSpPr>
        <p:spPr>
          <a:xfrm>
            <a:off x="5684132" y="918801"/>
            <a:ext cx="823736" cy="823736"/>
          </a:xfrm>
          <a:custGeom>
            <a:avLst/>
            <a:gdLst>
              <a:gd name="connsiteX0" fmla="*/ 947629 w 1224000"/>
              <a:gd name="connsiteY0" fmla="*/ 224149 h 1224000"/>
              <a:gd name="connsiteX1" fmla="*/ 623726 w 1224000"/>
              <a:gd name="connsiteY1" fmla="*/ 654388 h 1224000"/>
              <a:gd name="connsiteX2" fmla="*/ 822727 w 1224000"/>
              <a:gd name="connsiteY2" fmla="*/ 876301 h 1224000"/>
              <a:gd name="connsiteX3" fmla="*/ 982740 w 1224000"/>
              <a:gd name="connsiteY3" fmla="*/ 716675 h 1224000"/>
              <a:gd name="connsiteX4" fmla="*/ 838344 w 1224000"/>
              <a:gd name="connsiteY4" fmla="*/ 562876 h 1224000"/>
              <a:gd name="connsiteX5" fmla="*/ 795444 w 1224000"/>
              <a:gd name="connsiteY5" fmla="*/ 566770 h 1224000"/>
              <a:gd name="connsiteX6" fmla="*/ 756419 w 1224000"/>
              <a:gd name="connsiteY6" fmla="*/ 523928 h 1224000"/>
              <a:gd name="connsiteX7" fmla="*/ 969098 w 1224000"/>
              <a:gd name="connsiteY7" fmla="*/ 266992 h 1224000"/>
              <a:gd name="connsiteX8" fmla="*/ 947629 w 1224000"/>
              <a:gd name="connsiteY8" fmla="*/ 224149 h 1224000"/>
              <a:gd name="connsiteX9" fmla="*/ 485867 w 1224000"/>
              <a:gd name="connsiteY9" fmla="*/ 224149 h 1224000"/>
              <a:gd name="connsiteX10" fmla="*/ 161964 w 1224000"/>
              <a:gd name="connsiteY10" fmla="*/ 654388 h 1224000"/>
              <a:gd name="connsiteX11" fmla="*/ 360964 w 1224000"/>
              <a:gd name="connsiteY11" fmla="*/ 876301 h 1224000"/>
              <a:gd name="connsiteX12" fmla="*/ 520978 w 1224000"/>
              <a:gd name="connsiteY12" fmla="*/ 716675 h 1224000"/>
              <a:gd name="connsiteX13" fmla="*/ 376582 w 1224000"/>
              <a:gd name="connsiteY13" fmla="*/ 562876 h 1224000"/>
              <a:gd name="connsiteX14" fmla="*/ 333681 w 1224000"/>
              <a:gd name="connsiteY14" fmla="*/ 566770 h 1224000"/>
              <a:gd name="connsiteX15" fmla="*/ 294656 w 1224000"/>
              <a:gd name="connsiteY15" fmla="*/ 523928 h 1224000"/>
              <a:gd name="connsiteX16" fmla="*/ 507336 w 1224000"/>
              <a:gd name="connsiteY16" fmla="*/ 266992 h 1224000"/>
              <a:gd name="connsiteX17" fmla="*/ 485867 w 1224000"/>
              <a:gd name="connsiteY17" fmla="*/ 224149 h 1224000"/>
              <a:gd name="connsiteX18" fmla="*/ 612000 w 1224000"/>
              <a:gd name="connsiteY18" fmla="*/ 0 h 1224000"/>
              <a:gd name="connsiteX19" fmla="*/ 1224000 w 1224000"/>
              <a:gd name="connsiteY19" fmla="*/ 612000 h 1224000"/>
              <a:gd name="connsiteX20" fmla="*/ 612000 w 1224000"/>
              <a:gd name="connsiteY20" fmla="*/ 1224000 h 1224000"/>
              <a:gd name="connsiteX21" fmla="*/ 0 w 1224000"/>
              <a:gd name="connsiteY21" fmla="*/ 612000 h 1224000"/>
              <a:gd name="connsiteX22" fmla="*/ 612000 w 1224000"/>
              <a:gd name="connsiteY22" fmla="*/ 0 h 12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24000" h="1224000">
                <a:moveTo>
                  <a:pt x="947629" y="224149"/>
                </a:moveTo>
                <a:cubicBezTo>
                  <a:pt x="844234" y="282541"/>
                  <a:pt x="623726" y="409076"/>
                  <a:pt x="623726" y="654388"/>
                </a:cubicBezTo>
                <a:cubicBezTo>
                  <a:pt x="623726" y="755593"/>
                  <a:pt x="680307" y="876301"/>
                  <a:pt x="822727" y="876301"/>
                </a:cubicBezTo>
                <a:cubicBezTo>
                  <a:pt x="912518" y="876301"/>
                  <a:pt x="982740" y="817909"/>
                  <a:pt x="982740" y="716675"/>
                </a:cubicBezTo>
                <a:cubicBezTo>
                  <a:pt x="982740" y="594034"/>
                  <a:pt x="892987" y="562876"/>
                  <a:pt x="838344" y="562876"/>
                </a:cubicBezTo>
                <a:cubicBezTo>
                  <a:pt x="814937" y="562876"/>
                  <a:pt x="805171" y="566770"/>
                  <a:pt x="795444" y="566770"/>
                </a:cubicBezTo>
                <a:cubicBezTo>
                  <a:pt x="770060" y="566770"/>
                  <a:pt x="756419" y="547296"/>
                  <a:pt x="756419" y="523928"/>
                </a:cubicBezTo>
                <a:cubicBezTo>
                  <a:pt x="756419" y="414934"/>
                  <a:pt x="914456" y="303977"/>
                  <a:pt x="969098" y="266992"/>
                </a:cubicBezTo>
                <a:cubicBezTo>
                  <a:pt x="969098" y="266992"/>
                  <a:pt x="947629" y="224149"/>
                  <a:pt x="947629" y="224149"/>
                </a:cubicBezTo>
                <a:close/>
                <a:moveTo>
                  <a:pt x="485867" y="224149"/>
                </a:moveTo>
                <a:cubicBezTo>
                  <a:pt x="382434" y="282541"/>
                  <a:pt x="161964" y="409076"/>
                  <a:pt x="161964" y="654388"/>
                </a:cubicBezTo>
                <a:cubicBezTo>
                  <a:pt x="161964" y="755593"/>
                  <a:pt x="218545" y="876301"/>
                  <a:pt x="360964" y="876301"/>
                </a:cubicBezTo>
                <a:cubicBezTo>
                  <a:pt x="450756" y="876301"/>
                  <a:pt x="520978" y="817909"/>
                  <a:pt x="520978" y="716675"/>
                </a:cubicBezTo>
                <a:cubicBezTo>
                  <a:pt x="520978" y="594034"/>
                  <a:pt x="431224" y="562876"/>
                  <a:pt x="376582" y="562876"/>
                </a:cubicBezTo>
                <a:cubicBezTo>
                  <a:pt x="353174" y="562876"/>
                  <a:pt x="343409" y="566770"/>
                  <a:pt x="333681" y="566770"/>
                </a:cubicBezTo>
                <a:cubicBezTo>
                  <a:pt x="308298" y="566770"/>
                  <a:pt x="294656" y="547296"/>
                  <a:pt x="294656" y="523928"/>
                </a:cubicBezTo>
                <a:cubicBezTo>
                  <a:pt x="294656" y="414934"/>
                  <a:pt x="452694" y="303977"/>
                  <a:pt x="507336" y="266992"/>
                </a:cubicBezTo>
                <a:cubicBezTo>
                  <a:pt x="507336" y="266992"/>
                  <a:pt x="485867" y="224149"/>
                  <a:pt x="485867" y="224149"/>
                </a:cubicBezTo>
                <a:close/>
                <a:moveTo>
                  <a:pt x="612000" y="0"/>
                </a:moveTo>
                <a:cubicBezTo>
                  <a:pt x="949998" y="0"/>
                  <a:pt x="1224000" y="274002"/>
                  <a:pt x="1224000" y="612000"/>
                </a:cubicBezTo>
                <a:cubicBezTo>
                  <a:pt x="1224000" y="949998"/>
                  <a:pt x="949998" y="1224000"/>
                  <a:pt x="612000" y="1224000"/>
                </a:cubicBezTo>
                <a:cubicBezTo>
                  <a:pt x="274002" y="1224000"/>
                  <a:pt x="0" y="949998"/>
                  <a:pt x="0" y="612000"/>
                </a:cubicBezTo>
                <a:cubicBezTo>
                  <a:pt x="0" y="274002"/>
                  <a:pt x="274002" y="0"/>
                  <a:pt x="612000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0066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dia yhteystiedoi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11"/>
          <p:cNvSpPr/>
          <p:nvPr/>
        </p:nvSpPr>
        <p:spPr bwMode="white">
          <a:xfrm>
            <a:off x="3387969" y="3603126"/>
            <a:ext cx="5416062" cy="285863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3"/>
          <p:cNvSpPr/>
          <p:nvPr/>
        </p:nvSpPr>
        <p:spPr bwMode="white">
          <a:xfrm>
            <a:off x="0" y="2005200"/>
            <a:ext cx="12192000" cy="1386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orakulmio 8"/>
          <p:cNvSpPr/>
          <p:nvPr/>
        </p:nvSpPr>
        <p:spPr bwMode="hidden">
          <a:xfrm>
            <a:off x="9696275" y="5022898"/>
            <a:ext cx="2495725" cy="1441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3999600" y="3781700"/>
            <a:ext cx="4190400" cy="432000"/>
          </a:xfrm>
        </p:spPr>
        <p:txBody>
          <a:bodyPr anchor="ctr"/>
          <a:lstStyle>
            <a:lvl1pPr marL="0" indent="0" algn="ctr">
              <a:buNone/>
              <a:defRPr sz="2400" b="1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 smtClean="0"/>
              <a:t>&lt;Etunimi Sukunimi&gt;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3" hasCustomPrompt="1"/>
          </p:nvPr>
        </p:nvSpPr>
        <p:spPr>
          <a:xfrm>
            <a:off x="3995737" y="4216400"/>
            <a:ext cx="4190400" cy="360000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latin typeface="+mn-lt"/>
              </a:defRPr>
            </a:lvl1pPr>
            <a:lvl2pPr marL="457200" indent="0" algn="ctr">
              <a:buNone/>
              <a:defRPr sz="1600">
                <a:latin typeface="+mj-lt"/>
              </a:defRPr>
            </a:lvl2pPr>
            <a:lvl3pPr marL="914400" indent="0" algn="ctr">
              <a:buNone/>
              <a:defRPr sz="1600">
                <a:latin typeface="+mj-lt"/>
              </a:defRPr>
            </a:lvl3pPr>
            <a:lvl4pPr marL="1371600" indent="0" algn="ctr">
              <a:buNone/>
              <a:defRPr sz="1600">
                <a:latin typeface="+mj-lt"/>
              </a:defRPr>
            </a:lvl4pPr>
            <a:lvl5pPr marL="1828800" indent="0" algn="ctr">
              <a:buNone/>
              <a:defRPr sz="1600">
                <a:latin typeface="+mj-lt"/>
              </a:defRPr>
            </a:lvl5pPr>
          </a:lstStyle>
          <a:p>
            <a:pPr lvl="0"/>
            <a:r>
              <a:rPr lang="fi-FI" dirty="0" smtClean="0"/>
              <a:t>&lt;Titteli&gt;</a:t>
            </a:r>
          </a:p>
        </p:txBody>
      </p:sp>
      <p:sp>
        <p:nvSpPr>
          <p:cNvPr id="43" name="Freeform 8"/>
          <p:cNvSpPr>
            <a:spLocks noChangeAspect="1" noEditPoints="1"/>
          </p:cNvSpPr>
          <p:nvPr/>
        </p:nvSpPr>
        <p:spPr bwMode="auto">
          <a:xfrm>
            <a:off x="4000348" y="5643293"/>
            <a:ext cx="360000" cy="360000"/>
          </a:xfrm>
          <a:custGeom>
            <a:avLst/>
            <a:gdLst>
              <a:gd name="T0" fmla="*/ 162 w 323"/>
              <a:gd name="T1" fmla="*/ 0 h 323"/>
              <a:gd name="T2" fmla="*/ 0 w 323"/>
              <a:gd name="T3" fmla="*/ 162 h 323"/>
              <a:gd name="T4" fmla="*/ 162 w 323"/>
              <a:gd name="T5" fmla="*/ 323 h 323"/>
              <a:gd name="T6" fmla="*/ 323 w 323"/>
              <a:gd name="T7" fmla="*/ 162 h 323"/>
              <a:gd name="T8" fmla="*/ 162 w 323"/>
              <a:gd name="T9" fmla="*/ 0 h 323"/>
              <a:gd name="T10" fmla="*/ 232 w 323"/>
              <a:gd name="T11" fmla="*/ 132 h 323"/>
              <a:gd name="T12" fmla="*/ 232 w 323"/>
              <a:gd name="T13" fmla="*/ 137 h 323"/>
              <a:gd name="T14" fmla="*/ 129 w 323"/>
              <a:gd name="T15" fmla="*/ 241 h 323"/>
              <a:gd name="T16" fmla="*/ 73 w 323"/>
              <a:gd name="T17" fmla="*/ 224 h 323"/>
              <a:gd name="T18" fmla="*/ 82 w 323"/>
              <a:gd name="T19" fmla="*/ 225 h 323"/>
              <a:gd name="T20" fmla="*/ 127 w 323"/>
              <a:gd name="T21" fmla="*/ 209 h 323"/>
              <a:gd name="T22" fmla="*/ 93 w 323"/>
              <a:gd name="T23" fmla="*/ 184 h 323"/>
              <a:gd name="T24" fmla="*/ 100 w 323"/>
              <a:gd name="T25" fmla="*/ 185 h 323"/>
              <a:gd name="T26" fmla="*/ 110 w 323"/>
              <a:gd name="T27" fmla="*/ 183 h 323"/>
              <a:gd name="T28" fmla="*/ 80 w 323"/>
              <a:gd name="T29" fmla="*/ 148 h 323"/>
              <a:gd name="T30" fmla="*/ 80 w 323"/>
              <a:gd name="T31" fmla="*/ 147 h 323"/>
              <a:gd name="T32" fmla="*/ 97 w 323"/>
              <a:gd name="T33" fmla="*/ 152 h 323"/>
              <a:gd name="T34" fmla="*/ 81 w 323"/>
              <a:gd name="T35" fmla="*/ 122 h 323"/>
              <a:gd name="T36" fmla="*/ 86 w 323"/>
              <a:gd name="T37" fmla="*/ 103 h 323"/>
              <a:gd name="T38" fmla="*/ 161 w 323"/>
              <a:gd name="T39" fmla="*/ 141 h 323"/>
              <a:gd name="T40" fmla="*/ 160 w 323"/>
              <a:gd name="T41" fmla="*/ 133 h 323"/>
              <a:gd name="T42" fmla="*/ 196 w 323"/>
              <a:gd name="T43" fmla="*/ 97 h 323"/>
              <a:gd name="T44" fmla="*/ 222 w 323"/>
              <a:gd name="T45" fmla="*/ 108 h 323"/>
              <a:gd name="T46" fmla="*/ 246 w 323"/>
              <a:gd name="T47" fmla="*/ 99 h 323"/>
              <a:gd name="T48" fmla="*/ 230 w 323"/>
              <a:gd name="T49" fmla="*/ 119 h 323"/>
              <a:gd name="T50" fmla="*/ 250 w 323"/>
              <a:gd name="T51" fmla="*/ 114 h 323"/>
              <a:gd name="T52" fmla="*/ 232 w 323"/>
              <a:gd name="T53" fmla="*/ 132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23" h="323">
                <a:moveTo>
                  <a:pt x="162" y="0"/>
                </a:moveTo>
                <a:cubicBezTo>
                  <a:pt x="73" y="0"/>
                  <a:pt x="0" y="73"/>
                  <a:pt x="0" y="162"/>
                </a:cubicBezTo>
                <a:cubicBezTo>
                  <a:pt x="0" y="251"/>
                  <a:pt x="73" y="323"/>
                  <a:pt x="162" y="323"/>
                </a:cubicBezTo>
                <a:cubicBezTo>
                  <a:pt x="251" y="323"/>
                  <a:pt x="323" y="251"/>
                  <a:pt x="323" y="162"/>
                </a:cubicBezTo>
                <a:cubicBezTo>
                  <a:pt x="323" y="73"/>
                  <a:pt x="251" y="0"/>
                  <a:pt x="162" y="0"/>
                </a:cubicBezTo>
                <a:close/>
                <a:moveTo>
                  <a:pt x="232" y="132"/>
                </a:moveTo>
                <a:cubicBezTo>
                  <a:pt x="232" y="134"/>
                  <a:pt x="232" y="136"/>
                  <a:pt x="232" y="137"/>
                </a:cubicBezTo>
                <a:cubicBezTo>
                  <a:pt x="232" y="185"/>
                  <a:pt x="196" y="241"/>
                  <a:pt x="129" y="241"/>
                </a:cubicBezTo>
                <a:cubicBezTo>
                  <a:pt x="108" y="241"/>
                  <a:pt x="89" y="235"/>
                  <a:pt x="73" y="224"/>
                </a:cubicBezTo>
                <a:cubicBezTo>
                  <a:pt x="76" y="225"/>
                  <a:pt x="79" y="225"/>
                  <a:pt x="82" y="225"/>
                </a:cubicBezTo>
                <a:cubicBezTo>
                  <a:pt x="99" y="225"/>
                  <a:pt x="115" y="219"/>
                  <a:pt x="127" y="209"/>
                </a:cubicBezTo>
                <a:cubicBezTo>
                  <a:pt x="111" y="209"/>
                  <a:pt x="98" y="198"/>
                  <a:pt x="93" y="184"/>
                </a:cubicBezTo>
                <a:cubicBezTo>
                  <a:pt x="95" y="184"/>
                  <a:pt x="98" y="185"/>
                  <a:pt x="100" y="185"/>
                </a:cubicBezTo>
                <a:cubicBezTo>
                  <a:pt x="103" y="185"/>
                  <a:pt x="106" y="184"/>
                  <a:pt x="110" y="183"/>
                </a:cubicBezTo>
                <a:cubicBezTo>
                  <a:pt x="93" y="180"/>
                  <a:pt x="80" y="165"/>
                  <a:pt x="80" y="148"/>
                </a:cubicBezTo>
                <a:cubicBezTo>
                  <a:pt x="80" y="148"/>
                  <a:pt x="80" y="147"/>
                  <a:pt x="80" y="147"/>
                </a:cubicBezTo>
                <a:cubicBezTo>
                  <a:pt x="85" y="150"/>
                  <a:pt x="91" y="152"/>
                  <a:pt x="97" y="152"/>
                </a:cubicBezTo>
                <a:cubicBezTo>
                  <a:pt x="87" y="145"/>
                  <a:pt x="81" y="134"/>
                  <a:pt x="81" y="122"/>
                </a:cubicBezTo>
                <a:cubicBezTo>
                  <a:pt x="81" y="115"/>
                  <a:pt x="82" y="109"/>
                  <a:pt x="86" y="103"/>
                </a:cubicBezTo>
                <a:cubicBezTo>
                  <a:pt x="104" y="125"/>
                  <a:pt x="130" y="140"/>
                  <a:pt x="161" y="141"/>
                </a:cubicBezTo>
                <a:cubicBezTo>
                  <a:pt x="160" y="139"/>
                  <a:pt x="160" y="136"/>
                  <a:pt x="160" y="133"/>
                </a:cubicBezTo>
                <a:cubicBezTo>
                  <a:pt x="160" y="113"/>
                  <a:pt x="176" y="97"/>
                  <a:pt x="196" y="97"/>
                </a:cubicBezTo>
                <a:cubicBezTo>
                  <a:pt x="206" y="97"/>
                  <a:pt x="216" y="101"/>
                  <a:pt x="222" y="108"/>
                </a:cubicBezTo>
                <a:cubicBezTo>
                  <a:pt x="231" y="106"/>
                  <a:pt x="238" y="103"/>
                  <a:pt x="246" y="99"/>
                </a:cubicBezTo>
                <a:cubicBezTo>
                  <a:pt x="243" y="108"/>
                  <a:pt x="237" y="115"/>
                  <a:pt x="230" y="119"/>
                </a:cubicBezTo>
                <a:cubicBezTo>
                  <a:pt x="237" y="118"/>
                  <a:pt x="244" y="117"/>
                  <a:pt x="250" y="114"/>
                </a:cubicBezTo>
                <a:cubicBezTo>
                  <a:pt x="246" y="121"/>
                  <a:pt x="239" y="127"/>
                  <a:pt x="232" y="132"/>
                </a:cubicBezTo>
                <a:close/>
              </a:path>
            </a:pathLst>
          </a:custGeom>
          <a:solidFill>
            <a:srgbClr val="01B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6" name="Freeform 8"/>
          <p:cNvSpPr>
            <a:spLocks noChangeAspect="1"/>
          </p:cNvSpPr>
          <p:nvPr/>
        </p:nvSpPr>
        <p:spPr>
          <a:xfrm>
            <a:off x="4000348" y="4807329"/>
            <a:ext cx="360000" cy="360000"/>
          </a:xfrm>
          <a:custGeom>
            <a:avLst/>
            <a:gdLst>
              <a:gd name="connsiteX0" fmla="*/ 279483 w 540000"/>
              <a:gd name="connsiteY0" fmla="*/ 197407 h 536666"/>
              <a:gd name="connsiteX1" fmla="*/ 293975 w 540000"/>
              <a:gd name="connsiteY1" fmla="*/ 198196 h 536666"/>
              <a:gd name="connsiteX2" fmla="*/ 306711 w 540000"/>
              <a:gd name="connsiteY2" fmla="*/ 200365 h 536666"/>
              <a:gd name="connsiteX3" fmla="*/ 313200 w 540000"/>
              <a:gd name="connsiteY3" fmla="*/ 202015 h 536666"/>
              <a:gd name="connsiteX4" fmla="*/ 309878 w 540000"/>
              <a:gd name="connsiteY4" fmla="*/ 263222 h 536666"/>
              <a:gd name="connsiteX5" fmla="*/ 306350 w 540000"/>
              <a:gd name="connsiteY5" fmla="*/ 291764 h 536666"/>
              <a:gd name="connsiteX6" fmla="*/ 298123 w 540000"/>
              <a:gd name="connsiteY6" fmla="*/ 314928 h 536666"/>
              <a:gd name="connsiteX7" fmla="*/ 283028 w 540000"/>
              <a:gd name="connsiteY7" fmla="*/ 331476 h 536666"/>
              <a:gd name="connsiteX8" fmla="*/ 260723 w 540000"/>
              <a:gd name="connsiteY8" fmla="*/ 337536 h 536666"/>
              <a:gd name="connsiteX9" fmla="*/ 229312 w 540000"/>
              <a:gd name="connsiteY9" fmla="*/ 322135 h 536666"/>
              <a:gd name="connsiteX10" fmla="*/ 218245 w 540000"/>
              <a:gd name="connsiteY10" fmla="*/ 277332 h 536666"/>
              <a:gd name="connsiteX11" fmla="*/ 221309 w 540000"/>
              <a:gd name="connsiteY11" fmla="*/ 249328 h 536666"/>
              <a:gd name="connsiteX12" fmla="*/ 231481 w 540000"/>
              <a:gd name="connsiteY12" fmla="*/ 223672 h 536666"/>
              <a:gd name="connsiteX13" fmla="*/ 250534 w 540000"/>
              <a:gd name="connsiteY13" fmla="*/ 204758 h 536666"/>
              <a:gd name="connsiteX14" fmla="*/ 279483 w 540000"/>
              <a:gd name="connsiteY14" fmla="*/ 197407 h 536666"/>
              <a:gd name="connsiteX15" fmla="*/ 284939 w 540000"/>
              <a:gd name="connsiteY15" fmla="*/ 74705 h 536666"/>
              <a:gd name="connsiteX16" fmla="*/ 227298 w 540000"/>
              <a:gd name="connsiteY16" fmla="*/ 81966 h 536666"/>
              <a:gd name="connsiteX17" fmla="*/ 178212 w 540000"/>
              <a:gd name="connsiteY17" fmla="*/ 102530 h 536666"/>
              <a:gd name="connsiteX18" fmla="*/ 138643 w 540000"/>
              <a:gd name="connsiteY18" fmla="*/ 134658 h 536666"/>
              <a:gd name="connsiteX19" fmla="*/ 109092 w 540000"/>
              <a:gd name="connsiteY19" fmla="*/ 176610 h 536666"/>
              <a:gd name="connsiteX20" fmla="*/ 90555 w 540000"/>
              <a:gd name="connsiteY20" fmla="*/ 226792 h 536666"/>
              <a:gd name="connsiteX21" fmla="*/ 84118 w 540000"/>
              <a:gd name="connsiteY21" fmla="*/ 283499 h 536666"/>
              <a:gd name="connsiteX22" fmla="*/ 96441 w 540000"/>
              <a:gd name="connsiteY22" fmla="*/ 359301 h 536666"/>
              <a:gd name="connsiteX23" fmla="*/ 131569 w 540000"/>
              <a:gd name="connsiteY23" fmla="*/ 414933 h 536666"/>
              <a:gd name="connsiteX24" fmla="*/ 188057 w 540000"/>
              <a:gd name="connsiteY24" fmla="*/ 449732 h 536666"/>
              <a:gd name="connsiteX25" fmla="*/ 265163 w 540000"/>
              <a:gd name="connsiteY25" fmla="*/ 461959 h 536666"/>
              <a:gd name="connsiteX26" fmla="*/ 323888 w 540000"/>
              <a:gd name="connsiteY26" fmla="*/ 456096 h 536666"/>
              <a:gd name="connsiteX27" fmla="*/ 368895 w 540000"/>
              <a:gd name="connsiteY27" fmla="*/ 442292 h 536666"/>
              <a:gd name="connsiteX28" fmla="*/ 368895 w 540000"/>
              <a:gd name="connsiteY28" fmla="*/ 411921 h 536666"/>
              <a:gd name="connsiteX29" fmla="*/ 352837 w 540000"/>
              <a:gd name="connsiteY29" fmla="*/ 417174 h 536666"/>
              <a:gd name="connsiteX30" fmla="*/ 323733 w 540000"/>
              <a:gd name="connsiteY30" fmla="*/ 424489 h 536666"/>
              <a:gd name="connsiteX31" fmla="*/ 294026 w 540000"/>
              <a:gd name="connsiteY31" fmla="*/ 429311 h 536666"/>
              <a:gd name="connsiteX32" fmla="*/ 264699 w 540000"/>
              <a:gd name="connsiteY32" fmla="*/ 431104 h 536666"/>
              <a:gd name="connsiteX33" fmla="*/ 204304 w 540000"/>
              <a:gd name="connsiteY33" fmla="*/ 421315 h 536666"/>
              <a:gd name="connsiteX34" fmla="*/ 159211 w 540000"/>
              <a:gd name="connsiteY34" fmla="*/ 392146 h 536666"/>
              <a:gd name="connsiteX35" fmla="*/ 131742 w 540000"/>
              <a:gd name="connsiteY35" fmla="*/ 344922 h 536666"/>
              <a:gd name="connsiteX36" fmla="*/ 122671 w 540000"/>
              <a:gd name="connsiteY36" fmla="*/ 282047 h 536666"/>
              <a:gd name="connsiteX37" fmla="*/ 133067 w 540000"/>
              <a:gd name="connsiteY37" fmla="*/ 211929 h 536666"/>
              <a:gd name="connsiteX38" fmla="*/ 164030 w 540000"/>
              <a:gd name="connsiteY38" fmla="*/ 155688 h 536666"/>
              <a:gd name="connsiteX39" fmla="*/ 215113 w 540000"/>
              <a:gd name="connsiteY39" fmla="*/ 118361 h 536666"/>
              <a:gd name="connsiteX40" fmla="*/ 284939 w 540000"/>
              <a:gd name="connsiteY40" fmla="*/ 105112 h 536666"/>
              <a:gd name="connsiteX41" fmla="*/ 337743 w 540000"/>
              <a:gd name="connsiteY41" fmla="*/ 114542 h 536666"/>
              <a:gd name="connsiteX42" fmla="*/ 380306 w 540000"/>
              <a:gd name="connsiteY42" fmla="*/ 142349 h 536666"/>
              <a:gd name="connsiteX43" fmla="*/ 408154 w 540000"/>
              <a:gd name="connsiteY43" fmla="*/ 186847 h 536666"/>
              <a:gd name="connsiteX44" fmla="*/ 418102 w 540000"/>
              <a:gd name="connsiteY44" fmla="*/ 246011 h 536666"/>
              <a:gd name="connsiteX45" fmla="*/ 415727 w 540000"/>
              <a:gd name="connsiteY45" fmla="*/ 279358 h 536666"/>
              <a:gd name="connsiteX46" fmla="*/ 408912 w 540000"/>
              <a:gd name="connsiteY46" fmla="*/ 307506 h 536666"/>
              <a:gd name="connsiteX47" fmla="*/ 396519 w 540000"/>
              <a:gd name="connsiteY47" fmla="*/ 328374 h 536666"/>
              <a:gd name="connsiteX48" fmla="*/ 375556 w 540000"/>
              <a:gd name="connsiteY48" fmla="*/ 337536 h 536666"/>
              <a:gd name="connsiteX49" fmla="*/ 365384 w 540000"/>
              <a:gd name="connsiteY49" fmla="*/ 335402 h 536666"/>
              <a:gd name="connsiteX50" fmla="*/ 355970 w 540000"/>
              <a:gd name="connsiteY50" fmla="*/ 327281 h 536666"/>
              <a:gd name="connsiteX51" fmla="*/ 350497 w 540000"/>
              <a:gd name="connsiteY51" fmla="*/ 314067 h 536666"/>
              <a:gd name="connsiteX52" fmla="*/ 348689 w 540000"/>
              <a:gd name="connsiteY52" fmla="*/ 295117 h 536666"/>
              <a:gd name="connsiteX53" fmla="*/ 348689 w 540000"/>
              <a:gd name="connsiteY53" fmla="*/ 288448 h 536666"/>
              <a:gd name="connsiteX54" fmla="*/ 349171 w 540000"/>
              <a:gd name="connsiteY54" fmla="*/ 277440 h 536666"/>
              <a:gd name="connsiteX55" fmla="*/ 354077 w 540000"/>
              <a:gd name="connsiteY55" fmla="*/ 180214 h 536666"/>
              <a:gd name="connsiteX56" fmla="*/ 343905 w 540000"/>
              <a:gd name="connsiteY56" fmla="*/ 177363 h 536666"/>
              <a:gd name="connsiteX57" fmla="*/ 323854 w 540000"/>
              <a:gd name="connsiteY57" fmla="*/ 173042 h 536666"/>
              <a:gd name="connsiteX58" fmla="*/ 301651 w 540000"/>
              <a:gd name="connsiteY58" fmla="*/ 169923 h 536666"/>
              <a:gd name="connsiteX59" fmla="*/ 279483 w 540000"/>
              <a:gd name="connsiteY59" fmla="*/ 168722 h 536666"/>
              <a:gd name="connsiteX60" fmla="*/ 236713 w 540000"/>
              <a:gd name="connsiteY60" fmla="*/ 176628 h 536666"/>
              <a:gd name="connsiteX61" fmla="*/ 204683 w 540000"/>
              <a:gd name="connsiteY61" fmla="*/ 198590 h 536666"/>
              <a:gd name="connsiteX62" fmla="*/ 184408 w 540000"/>
              <a:gd name="connsiteY62" fmla="*/ 232457 h 536666"/>
              <a:gd name="connsiteX63" fmla="*/ 177214 w 540000"/>
              <a:gd name="connsiteY63" fmla="*/ 276346 h 536666"/>
              <a:gd name="connsiteX64" fmla="*/ 182601 w 540000"/>
              <a:gd name="connsiteY64" fmla="*/ 314085 h 536666"/>
              <a:gd name="connsiteX65" fmla="*/ 197575 w 540000"/>
              <a:gd name="connsiteY65" fmla="*/ 342323 h 536666"/>
              <a:gd name="connsiteX66" fmla="*/ 221429 w 540000"/>
              <a:gd name="connsiteY66" fmla="*/ 360126 h 536666"/>
              <a:gd name="connsiteX67" fmla="*/ 254561 w 540000"/>
              <a:gd name="connsiteY67" fmla="*/ 366454 h 536666"/>
              <a:gd name="connsiteX68" fmla="*/ 272547 w 540000"/>
              <a:gd name="connsiteY68" fmla="*/ 364142 h 536666"/>
              <a:gd name="connsiteX69" fmla="*/ 287538 w 540000"/>
              <a:gd name="connsiteY69" fmla="*/ 357920 h 536666"/>
              <a:gd name="connsiteX70" fmla="*/ 299913 w 540000"/>
              <a:gd name="connsiteY70" fmla="*/ 348831 h 536666"/>
              <a:gd name="connsiteX71" fmla="*/ 309844 w 540000"/>
              <a:gd name="connsiteY71" fmla="*/ 337823 h 536666"/>
              <a:gd name="connsiteX72" fmla="*/ 315971 w 540000"/>
              <a:gd name="connsiteY72" fmla="*/ 334613 h 536666"/>
              <a:gd name="connsiteX73" fmla="*/ 325592 w 540000"/>
              <a:gd name="connsiteY73" fmla="*/ 334613 h 536666"/>
              <a:gd name="connsiteX74" fmla="*/ 327640 w 540000"/>
              <a:gd name="connsiteY74" fmla="*/ 339795 h 536666"/>
              <a:gd name="connsiteX75" fmla="*/ 333888 w 540000"/>
              <a:gd name="connsiteY75" fmla="*/ 350086 h 536666"/>
              <a:gd name="connsiteX76" fmla="*/ 344111 w 540000"/>
              <a:gd name="connsiteY76" fmla="*/ 358709 h 536666"/>
              <a:gd name="connsiteX77" fmla="*/ 357157 w 540000"/>
              <a:gd name="connsiteY77" fmla="*/ 364410 h 536666"/>
              <a:gd name="connsiteX78" fmla="*/ 372613 w 540000"/>
              <a:gd name="connsiteY78" fmla="*/ 366454 h 536666"/>
              <a:gd name="connsiteX79" fmla="*/ 408550 w 540000"/>
              <a:gd name="connsiteY79" fmla="*/ 356594 h 536666"/>
              <a:gd name="connsiteX80" fmla="*/ 434642 w 540000"/>
              <a:gd name="connsiteY80" fmla="*/ 329665 h 536666"/>
              <a:gd name="connsiteX81" fmla="*/ 450597 w 540000"/>
              <a:gd name="connsiteY81" fmla="*/ 291029 h 536666"/>
              <a:gd name="connsiteX82" fmla="*/ 455881 w 540000"/>
              <a:gd name="connsiteY82" fmla="*/ 246495 h 536666"/>
              <a:gd name="connsiteX83" fmla="*/ 443128 w 540000"/>
              <a:gd name="connsiteY83" fmla="*/ 174495 h 536666"/>
              <a:gd name="connsiteX84" fmla="*/ 407827 w 540000"/>
              <a:gd name="connsiteY84" fmla="*/ 120638 h 536666"/>
              <a:gd name="connsiteX85" fmla="*/ 353922 w 540000"/>
              <a:gd name="connsiteY85" fmla="*/ 86663 h 536666"/>
              <a:gd name="connsiteX86" fmla="*/ 284939 w 540000"/>
              <a:gd name="connsiteY86" fmla="*/ 74705 h 536666"/>
              <a:gd name="connsiteX87" fmla="*/ 270000 w 540000"/>
              <a:gd name="connsiteY87" fmla="*/ 0 h 536666"/>
              <a:gd name="connsiteX88" fmla="*/ 540000 w 540000"/>
              <a:gd name="connsiteY88" fmla="*/ 268333 h 536666"/>
              <a:gd name="connsiteX89" fmla="*/ 270000 w 540000"/>
              <a:gd name="connsiteY89" fmla="*/ 536666 h 536666"/>
              <a:gd name="connsiteX90" fmla="*/ 0 w 540000"/>
              <a:gd name="connsiteY90" fmla="*/ 268333 h 536666"/>
              <a:gd name="connsiteX91" fmla="*/ 270000 w 540000"/>
              <a:gd name="connsiteY91" fmla="*/ 0 h 536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40000" h="536666">
                <a:moveTo>
                  <a:pt x="279483" y="197407"/>
                </a:moveTo>
                <a:cubicBezTo>
                  <a:pt x="284474" y="197407"/>
                  <a:pt x="289276" y="197640"/>
                  <a:pt x="293975" y="198196"/>
                </a:cubicBezTo>
                <a:cubicBezTo>
                  <a:pt x="298880" y="198734"/>
                  <a:pt x="303080" y="199469"/>
                  <a:pt x="306711" y="200365"/>
                </a:cubicBezTo>
                <a:lnTo>
                  <a:pt x="313200" y="202015"/>
                </a:lnTo>
                <a:lnTo>
                  <a:pt x="309878" y="263222"/>
                </a:lnTo>
                <a:cubicBezTo>
                  <a:pt x="309310" y="273657"/>
                  <a:pt x="308157" y="283213"/>
                  <a:pt x="306350" y="291764"/>
                </a:cubicBezTo>
                <a:cubicBezTo>
                  <a:pt x="304439" y="300657"/>
                  <a:pt x="301651" y="308492"/>
                  <a:pt x="298123" y="314928"/>
                </a:cubicBezTo>
                <a:cubicBezTo>
                  <a:pt x="294250" y="321956"/>
                  <a:pt x="289207" y="327514"/>
                  <a:pt x="283028" y="331476"/>
                </a:cubicBezTo>
                <a:cubicBezTo>
                  <a:pt x="276643" y="335492"/>
                  <a:pt x="269173" y="337536"/>
                  <a:pt x="260723" y="337536"/>
                </a:cubicBezTo>
                <a:cubicBezTo>
                  <a:pt x="247711" y="337536"/>
                  <a:pt x="237143" y="332337"/>
                  <a:pt x="229312" y="322135"/>
                </a:cubicBezTo>
                <a:cubicBezTo>
                  <a:pt x="221911" y="312382"/>
                  <a:pt x="218245" y="297753"/>
                  <a:pt x="218245" y="277332"/>
                </a:cubicBezTo>
                <a:cubicBezTo>
                  <a:pt x="218245" y="268099"/>
                  <a:pt x="219278" y="258669"/>
                  <a:pt x="221309" y="249328"/>
                </a:cubicBezTo>
                <a:cubicBezTo>
                  <a:pt x="223305" y="239844"/>
                  <a:pt x="226799" y="231220"/>
                  <a:pt x="231481" y="223672"/>
                </a:cubicBezTo>
                <a:cubicBezTo>
                  <a:pt x="236420" y="215820"/>
                  <a:pt x="242840" y="209455"/>
                  <a:pt x="250534" y="204758"/>
                </a:cubicBezTo>
                <a:cubicBezTo>
                  <a:pt x="258554" y="199881"/>
                  <a:pt x="268296" y="197407"/>
                  <a:pt x="279483" y="197407"/>
                </a:cubicBezTo>
                <a:close/>
                <a:moveTo>
                  <a:pt x="284939" y="74705"/>
                </a:moveTo>
                <a:cubicBezTo>
                  <a:pt x="264423" y="74705"/>
                  <a:pt x="245026" y="77161"/>
                  <a:pt x="227298" y="81966"/>
                </a:cubicBezTo>
                <a:cubicBezTo>
                  <a:pt x="209536" y="86753"/>
                  <a:pt x="193048" y="93673"/>
                  <a:pt x="178212" y="102530"/>
                </a:cubicBezTo>
                <a:cubicBezTo>
                  <a:pt x="163479" y="111405"/>
                  <a:pt x="150140" y="122215"/>
                  <a:pt x="138643" y="134658"/>
                </a:cubicBezTo>
                <a:cubicBezTo>
                  <a:pt x="127043" y="147172"/>
                  <a:pt x="117146" y="161281"/>
                  <a:pt x="109092" y="176610"/>
                </a:cubicBezTo>
                <a:cubicBezTo>
                  <a:pt x="101002" y="191993"/>
                  <a:pt x="94806" y="208881"/>
                  <a:pt x="90555" y="226792"/>
                </a:cubicBezTo>
                <a:cubicBezTo>
                  <a:pt x="86235" y="244738"/>
                  <a:pt x="84118" y="263850"/>
                  <a:pt x="84118" y="283499"/>
                </a:cubicBezTo>
                <a:cubicBezTo>
                  <a:pt x="84118" y="311701"/>
                  <a:pt x="88283" y="337195"/>
                  <a:pt x="96441" y="359301"/>
                </a:cubicBezTo>
                <a:cubicBezTo>
                  <a:pt x="104582" y="381263"/>
                  <a:pt x="116424" y="399980"/>
                  <a:pt x="131569" y="414933"/>
                </a:cubicBezTo>
                <a:cubicBezTo>
                  <a:pt x="146784" y="430029"/>
                  <a:pt x="165837" y="441736"/>
                  <a:pt x="188057" y="449732"/>
                </a:cubicBezTo>
                <a:cubicBezTo>
                  <a:pt x="210431" y="457853"/>
                  <a:pt x="236369" y="461959"/>
                  <a:pt x="265163" y="461959"/>
                </a:cubicBezTo>
                <a:cubicBezTo>
                  <a:pt x="285920" y="461959"/>
                  <a:pt x="305696" y="460023"/>
                  <a:pt x="323888" y="456096"/>
                </a:cubicBezTo>
                <a:cubicBezTo>
                  <a:pt x="340135" y="452618"/>
                  <a:pt x="355247" y="447993"/>
                  <a:pt x="368895" y="442292"/>
                </a:cubicBezTo>
                <a:lnTo>
                  <a:pt x="368895" y="411921"/>
                </a:lnTo>
                <a:cubicBezTo>
                  <a:pt x="363749" y="413767"/>
                  <a:pt x="358345" y="415489"/>
                  <a:pt x="352837" y="417174"/>
                </a:cubicBezTo>
                <a:cubicBezTo>
                  <a:pt x="343319" y="420007"/>
                  <a:pt x="333578" y="422463"/>
                  <a:pt x="323733" y="424489"/>
                </a:cubicBezTo>
                <a:cubicBezTo>
                  <a:pt x="313854" y="426515"/>
                  <a:pt x="303992" y="428092"/>
                  <a:pt x="294026" y="429311"/>
                </a:cubicBezTo>
                <a:cubicBezTo>
                  <a:pt x="284027" y="430495"/>
                  <a:pt x="274234" y="431104"/>
                  <a:pt x="264699" y="431104"/>
                </a:cubicBezTo>
                <a:cubicBezTo>
                  <a:pt x="242066" y="431104"/>
                  <a:pt x="221705" y="427787"/>
                  <a:pt x="204304" y="421315"/>
                </a:cubicBezTo>
                <a:cubicBezTo>
                  <a:pt x="186577" y="414718"/>
                  <a:pt x="171414" y="404911"/>
                  <a:pt x="159211" y="392146"/>
                </a:cubicBezTo>
                <a:cubicBezTo>
                  <a:pt x="147077" y="379327"/>
                  <a:pt x="137852" y="363442"/>
                  <a:pt x="131742" y="344922"/>
                </a:cubicBezTo>
                <a:cubicBezTo>
                  <a:pt x="125718" y="326617"/>
                  <a:pt x="122671" y="305462"/>
                  <a:pt x="122671" y="282047"/>
                </a:cubicBezTo>
                <a:cubicBezTo>
                  <a:pt x="122671" y="256643"/>
                  <a:pt x="126165" y="233049"/>
                  <a:pt x="133067" y="211929"/>
                </a:cubicBezTo>
                <a:cubicBezTo>
                  <a:pt x="140089" y="190361"/>
                  <a:pt x="150450" y="171447"/>
                  <a:pt x="164030" y="155688"/>
                </a:cubicBezTo>
                <a:cubicBezTo>
                  <a:pt x="177747" y="139749"/>
                  <a:pt x="194890" y="127199"/>
                  <a:pt x="215113" y="118361"/>
                </a:cubicBezTo>
                <a:cubicBezTo>
                  <a:pt x="235198" y="109558"/>
                  <a:pt x="258709" y="105112"/>
                  <a:pt x="284939" y="105112"/>
                </a:cubicBezTo>
                <a:cubicBezTo>
                  <a:pt x="303820" y="105112"/>
                  <a:pt x="321616" y="108285"/>
                  <a:pt x="337743" y="114542"/>
                </a:cubicBezTo>
                <a:cubicBezTo>
                  <a:pt x="354025" y="120835"/>
                  <a:pt x="368327" y="130176"/>
                  <a:pt x="380306" y="142349"/>
                </a:cubicBezTo>
                <a:cubicBezTo>
                  <a:pt x="392148" y="154451"/>
                  <a:pt x="401459" y="169403"/>
                  <a:pt x="408154" y="186847"/>
                </a:cubicBezTo>
                <a:cubicBezTo>
                  <a:pt x="414712" y="204256"/>
                  <a:pt x="418102" y="224156"/>
                  <a:pt x="418102" y="246011"/>
                </a:cubicBezTo>
                <a:cubicBezTo>
                  <a:pt x="418102" y="257754"/>
                  <a:pt x="417276" y="268888"/>
                  <a:pt x="415727" y="279358"/>
                </a:cubicBezTo>
                <a:cubicBezTo>
                  <a:pt x="414195" y="289936"/>
                  <a:pt x="411872" y="299402"/>
                  <a:pt x="408912" y="307506"/>
                </a:cubicBezTo>
                <a:cubicBezTo>
                  <a:pt x="405814" y="316004"/>
                  <a:pt x="401648" y="323014"/>
                  <a:pt x="396519" y="328374"/>
                </a:cubicBezTo>
                <a:cubicBezTo>
                  <a:pt x="390685" y="334452"/>
                  <a:pt x="383611" y="337536"/>
                  <a:pt x="375556" y="337536"/>
                </a:cubicBezTo>
                <a:cubicBezTo>
                  <a:pt x="371873" y="337536"/>
                  <a:pt x="368379" y="336783"/>
                  <a:pt x="365384" y="335402"/>
                </a:cubicBezTo>
                <a:cubicBezTo>
                  <a:pt x="361598" y="333807"/>
                  <a:pt x="358397" y="330992"/>
                  <a:pt x="355970" y="327281"/>
                </a:cubicBezTo>
                <a:cubicBezTo>
                  <a:pt x="353681" y="323964"/>
                  <a:pt x="351925" y="319769"/>
                  <a:pt x="350497" y="314067"/>
                </a:cubicBezTo>
                <a:cubicBezTo>
                  <a:pt x="349257" y="308994"/>
                  <a:pt x="348689" y="302808"/>
                  <a:pt x="348689" y="295117"/>
                </a:cubicBezTo>
                <a:lnTo>
                  <a:pt x="348689" y="288448"/>
                </a:lnTo>
                <a:cubicBezTo>
                  <a:pt x="348689" y="284754"/>
                  <a:pt x="348862" y="280972"/>
                  <a:pt x="349171" y="277440"/>
                </a:cubicBezTo>
                <a:lnTo>
                  <a:pt x="354077" y="180214"/>
                </a:lnTo>
                <a:cubicBezTo>
                  <a:pt x="351030" y="179246"/>
                  <a:pt x="347588" y="178313"/>
                  <a:pt x="343905" y="177363"/>
                </a:cubicBezTo>
                <a:cubicBezTo>
                  <a:pt x="337691" y="175786"/>
                  <a:pt x="330996" y="174333"/>
                  <a:pt x="323854" y="173042"/>
                </a:cubicBezTo>
                <a:cubicBezTo>
                  <a:pt x="316745" y="171770"/>
                  <a:pt x="309396" y="170712"/>
                  <a:pt x="301651" y="169923"/>
                </a:cubicBezTo>
                <a:cubicBezTo>
                  <a:pt x="294026" y="169134"/>
                  <a:pt x="286677" y="168722"/>
                  <a:pt x="279483" y="168722"/>
                </a:cubicBezTo>
                <a:cubicBezTo>
                  <a:pt x="263666" y="168722"/>
                  <a:pt x="249277" y="171375"/>
                  <a:pt x="236713" y="176628"/>
                </a:cubicBezTo>
                <a:cubicBezTo>
                  <a:pt x="224252" y="181809"/>
                  <a:pt x="213409" y="189196"/>
                  <a:pt x="204683" y="198590"/>
                </a:cubicBezTo>
                <a:cubicBezTo>
                  <a:pt x="195957" y="207967"/>
                  <a:pt x="189141" y="219352"/>
                  <a:pt x="184408" y="232457"/>
                </a:cubicBezTo>
                <a:cubicBezTo>
                  <a:pt x="179658" y="245635"/>
                  <a:pt x="177214" y="260408"/>
                  <a:pt x="177214" y="276346"/>
                </a:cubicBezTo>
                <a:cubicBezTo>
                  <a:pt x="177214" y="290097"/>
                  <a:pt x="179038" y="302773"/>
                  <a:pt x="182601" y="314085"/>
                </a:cubicBezTo>
                <a:cubicBezTo>
                  <a:pt x="185974" y="325004"/>
                  <a:pt x="191017" y="334488"/>
                  <a:pt x="197575" y="342323"/>
                </a:cubicBezTo>
                <a:cubicBezTo>
                  <a:pt x="203994" y="349978"/>
                  <a:pt x="212015" y="355948"/>
                  <a:pt x="221429" y="360126"/>
                </a:cubicBezTo>
                <a:cubicBezTo>
                  <a:pt x="230964" y="364321"/>
                  <a:pt x="242083" y="366454"/>
                  <a:pt x="254561" y="366454"/>
                </a:cubicBezTo>
                <a:cubicBezTo>
                  <a:pt x="261015" y="366454"/>
                  <a:pt x="267074" y="365683"/>
                  <a:pt x="272547" y="364142"/>
                </a:cubicBezTo>
                <a:cubicBezTo>
                  <a:pt x="277968" y="362636"/>
                  <a:pt x="282977" y="360538"/>
                  <a:pt x="287538" y="357920"/>
                </a:cubicBezTo>
                <a:cubicBezTo>
                  <a:pt x="291978" y="355339"/>
                  <a:pt x="296057" y="352363"/>
                  <a:pt x="299913" y="348831"/>
                </a:cubicBezTo>
                <a:cubicBezTo>
                  <a:pt x="303648" y="345281"/>
                  <a:pt x="306952" y="341623"/>
                  <a:pt x="309844" y="337823"/>
                </a:cubicBezTo>
                <a:lnTo>
                  <a:pt x="315971" y="334613"/>
                </a:lnTo>
                <a:lnTo>
                  <a:pt x="325592" y="334613"/>
                </a:lnTo>
                <a:lnTo>
                  <a:pt x="327640" y="339795"/>
                </a:lnTo>
                <a:cubicBezTo>
                  <a:pt x="329069" y="343506"/>
                  <a:pt x="331186" y="347002"/>
                  <a:pt x="333888" y="350086"/>
                </a:cubicBezTo>
                <a:cubicBezTo>
                  <a:pt x="336779" y="353438"/>
                  <a:pt x="340135" y="356235"/>
                  <a:pt x="344111" y="358709"/>
                </a:cubicBezTo>
                <a:cubicBezTo>
                  <a:pt x="348053" y="361165"/>
                  <a:pt x="352459" y="363084"/>
                  <a:pt x="357157" y="364410"/>
                </a:cubicBezTo>
                <a:cubicBezTo>
                  <a:pt x="361959" y="365773"/>
                  <a:pt x="367071" y="366454"/>
                  <a:pt x="372613" y="366454"/>
                </a:cubicBezTo>
                <a:cubicBezTo>
                  <a:pt x="386657" y="366454"/>
                  <a:pt x="398396" y="363227"/>
                  <a:pt x="408550" y="356594"/>
                </a:cubicBezTo>
                <a:cubicBezTo>
                  <a:pt x="419066" y="349673"/>
                  <a:pt x="427569" y="340888"/>
                  <a:pt x="434642" y="329665"/>
                </a:cubicBezTo>
                <a:cubicBezTo>
                  <a:pt x="441647" y="318388"/>
                  <a:pt x="447086" y="305390"/>
                  <a:pt x="450597" y="291029"/>
                </a:cubicBezTo>
                <a:cubicBezTo>
                  <a:pt x="454074" y="276131"/>
                  <a:pt x="455881" y="261143"/>
                  <a:pt x="455881" y="246495"/>
                </a:cubicBezTo>
                <a:cubicBezTo>
                  <a:pt x="455881" y="219854"/>
                  <a:pt x="451613" y="195614"/>
                  <a:pt x="443128" y="174495"/>
                </a:cubicBezTo>
                <a:cubicBezTo>
                  <a:pt x="434677" y="153429"/>
                  <a:pt x="422818" y="135321"/>
                  <a:pt x="407827" y="120638"/>
                </a:cubicBezTo>
                <a:cubicBezTo>
                  <a:pt x="392767" y="105936"/>
                  <a:pt x="374661" y="94516"/>
                  <a:pt x="353922" y="86663"/>
                </a:cubicBezTo>
                <a:cubicBezTo>
                  <a:pt x="332993" y="78721"/>
                  <a:pt x="309792" y="74705"/>
                  <a:pt x="284939" y="74705"/>
                </a:cubicBezTo>
                <a:close/>
                <a:moveTo>
                  <a:pt x="270000" y="0"/>
                </a:moveTo>
                <a:cubicBezTo>
                  <a:pt x="419117" y="0"/>
                  <a:pt x="540000" y="120137"/>
                  <a:pt x="540000" y="268333"/>
                </a:cubicBezTo>
                <a:cubicBezTo>
                  <a:pt x="540000" y="416529"/>
                  <a:pt x="419117" y="536666"/>
                  <a:pt x="270000" y="536666"/>
                </a:cubicBezTo>
                <a:cubicBezTo>
                  <a:pt x="120883" y="536666"/>
                  <a:pt x="0" y="416529"/>
                  <a:pt x="0" y="268333"/>
                </a:cubicBezTo>
                <a:cubicBezTo>
                  <a:pt x="0" y="120137"/>
                  <a:pt x="120883" y="0"/>
                  <a:pt x="270000" y="0"/>
                </a:cubicBezTo>
                <a:close/>
              </a:path>
            </a:pathLst>
          </a:custGeom>
          <a:solidFill>
            <a:srgbClr val="01B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 err="1" smtClean="0">
              <a:solidFill>
                <a:schemeClr val="accent1">
                  <a:lumMod val="50000"/>
                </a:schemeClr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47" name="Freeform 9"/>
          <p:cNvSpPr>
            <a:spLocks noChangeAspect="1"/>
          </p:cNvSpPr>
          <p:nvPr/>
        </p:nvSpPr>
        <p:spPr>
          <a:xfrm>
            <a:off x="4000348" y="5225311"/>
            <a:ext cx="360000" cy="360000"/>
          </a:xfrm>
          <a:custGeom>
            <a:avLst/>
            <a:gdLst>
              <a:gd name="connsiteX0" fmla="*/ 156154 w 540000"/>
              <a:gd name="connsiteY0" fmla="*/ 81177 h 536666"/>
              <a:gd name="connsiteX1" fmla="*/ 146314 w 540000"/>
              <a:gd name="connsiteY1" fmla="*/ 85129 h 536666"/>
              <a:gd name="connsiteX2" fmla="*/ 103068 w 540000"/>
              <a:gd name="connsiteY2" fmla="*/ 128050 h 536666"/>
              <a:gd name="connsiteX3" fmla="*/ 183147 w 540000"/>
              <a:gd name="connsiteY3" fmla="*/ 360772 h 536666"/>
              <a:gd name="connsiteX4" fmla="*/ 397221 w 540000"/>
              <a:gd name="connsiteY4" fmla="*/ 461243 h 536666"/>
              <a:gd name="connsiteX5" fmla="*/ 397645 w 540000"/>
              <a:gd name="connsiteY5" fmla="*/ 461153 h 536666"/>
              <a:gd name="connsiteX6" fmla="*/ 399104 w 540000"/>
              <a:gd name="connsiteY6" fmla="*/ 460742 h 536666"/>
              <a:gd name="connsiteX7" fmla="*/ 447083 w 540000"/>
              <a:gd name="connsiteY7" fmla="*/ 423150 h 536666"/>
              <a:gd name="connsiteX8" fmla="*/ 445777 w 540000"/>
              <a:gd name="connsiteY8" fmla="*/ 377833 h 536666"/>
              <a:gd name="connsiteX9" fmla="*/ 443792 w 540000"/>
              <a:gd name="connsiteY9" fmla="*/ 373577 h 536666"/>
              <a:gd name="connsiteX10" fmla="*/ 358743 w 540000"/>
              <a:gd name="connsiteY10" fmla="*/ 337863 h 536666"/>
              <a:gd name="connsiteX11" fmla="*/ 353873 w 540000"/>
              <a:gd name="connsiteY11" fmla="*/ 338238 h 536666"/>
              <a:gd name="connsiteX12" fmla="*/ 309898 w 540000"/>
              <a:gd name="connsiteY12" fmla="*/ 370000 h 536666"/>
              <a:gd name="connsiteX13" fmla="*/ 231652 w 540000"/>
              <a:gd name="connsiteY13" fmla="*/ 307335 h 536666"/>
              <a:gd name="connsiteX14" fmla="*/ 182774 w 540000"/>
              <a:gd name="connsiteY14" fmla="*/ 227162 h 536666"/>
              <a:gd name="connsiteX15" fmla="*/ 220692 w 540000"/>
              <a:gd name="connsiteY15" fmla="*/ 182703 h 536666"/>
              <a:gd name="connsiteX16" fmla="*/ 195328 w 540000"/>
              <a:gd name="connsiteY16" fmla="*/ 94340 h 536666"/>
              <a:gd name="connsiteX17" fmla="*/ 191341 w 540000"/>
              <a:gd name="connsiteY17" fmla="*/ 91854 h 536666"/>
              <a:gd name="connsiteX18" fmla="*/ 156154 w 540000"/>
              <a:gd name="connsiteY18" fmla="*/ 81177 h 536666"/>
              <a:gd name="connsiteX19" fmla="*/ 270000 w 540000"/>
              <a:gd name="connsiteY19" fmla="*/ 0 h 536666"/>
              <a:gd name="connsiteX20" fmla="*/ 540000 w 540000"/>
              <a:gd name="connsiteY20" fmla="*/ 268333 h 536666"/>
              <a:gd name="connsiteX21" fmla="*/ 270000 w 540000"/>
              <a:gd name="connsiteY21" fmla="*/ 536666 h 536666"/>
              <a:gd name="connsiteX22" fmla="*/ 0 w 540000"/>
              <a:gd name="connsiteY22" fmla="*/ 268333 h 536666"/>
              <a:gd name="connsiteX23" fmla="*/ 270000 w 540000"/>
              <a:gd name="connsiteY23" fmla="*/ 0 h 536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40000" h="536666">
                <a:moveTo>
                  <a:pt x="156154" y="81177"/>
                </a:moveTo>
                <a:cubicBezTo>
                  <a:pt x="152727" y="81875"/>
                  <a:pt x="149402" y="83216"/>
                  <a:pt x="146314" y="85129"/>
                </a:cubicBezTo>
                <a:cubicBezTo>
                  <a:pt x="136796" y="91067"/>
                  <a:pt x="113638" y="107109"/>
                  <a:pt x="103068" y="128050"/>
                </a:cubicBezTo>
                <a:cubicBezTo>
                  <a:pt x="96554" y="141106"/>
                  <a:pt x="93601" y="260158"/>
                  <a:pt x="183147" y="360772"/>
                </a:cubicBezTo>
                <a:cubicBezTo>
                  <a:pt x="271674" y="460259"/>
                  <a:pt x="380798" y="464587"/>
                  <a:pt x="397221" y="461243"/>
                </a:cubicBezTo>
                <a:lnTo>
                  <a:pt x="397645" y="461153"/>
                </a:lnTo>
                <a:lnTo>
                  <a:pt x="399104" y="460742"/>
                </a:lnTo>
                <a:cubicBezTo>
                  <a:pt x="421228" y="452837"/>
                  <a:pt x="440009" y="431824"/>
                  <a:pt x="447083" y="423150"/>
                </a:cubicBezTo>
                <a:cubicBezTo>
                  <a:pt x="460062" y="407109"/>
                  <a:pt x="450799" y="388062"/>
                  <a:pt x="445777" y="377833"/>
                </a:cubicBezTo>
                <a:lnTo>
                  <a:pt x="443792" y="373577"/>
                </a:lnTo>
                <a:cubicBezTo>
                  <a:pt x="437837" y="359609"/>
                  <a:pt x="364782" y="338238"/>
                  <a:pt x="358743" y="337863"/>
                </a:cubicBezTo>
                <a:lnTo>
                  <a:pt x="353873" y="338238"/>
                </a:lnTo>
                <a:cubicBezTo>
                  <a:pt x="343898" y="340277"/>
                  <a:pt x="332972" y="349684"/>
                  <a:pt x="309898" y="370000"/>
                </a:cubicBezTo>
                <a:cubicBezTo>
                  <a:pt x="283924" y="358053"/>
                  <a:pt x="248397" y="326149"/>
                  <a:pt x="231652" y="307335"/>
                </a:cubicBezTo>
                <a:cubicBezTo>
                  <a:pt x="213533" y="286983"/>
                  <a:pt x="190917" y="252754"/>
                  <a:pt x="182774" y="227162"/>
                </a:cubicBezTo>
                <a:cubicBezTo>
                  <a:pt x="209037" y="203985"/>
                  <a:pt x="219997" y="193898"/>
                  <a:pt x="220692" y="182703"/>
                </a:cubicBezTo>
                <a:cubicBezTo>
                  <a:pt x="221048" y="176676"/>
                  <a:pt x="208528" y="101922"/>
                  <a:pt x="195328" y="94340"/>
                </a:cubicBezTo>
                <a:lnTo>
                  <a:pt x="191341" y="91854"/>
                </a:lnTo>
                <a:cubicBezTo>
                  <a:pt x="182977" y="86453"/>
                  <a:pt x="170253" y="78298"/>
                  <a:pt x="156154" y="81177"/>
                </a:cubicBezTo>
                <a:close/>
                <a:moveTo>
                  <a:pt x="270000" y="0"/>
                </a:moveTo>
                <a:cubicBezTo>
                  <a:pt x="419117" y="0"/>
                  <a:pt x="540000" y="120137"/>
                  <a:pt x="540000" y="268333"/>
                </a:cubicBezTo>
                <a:cubicBezTo>
                  <a:pt x="540000" y="416529"/>
                  <a:pt x="419117" y="536666"/>
                  <a:pt x="270000" y="536666"/>
                </a:cubicBezTo>
                <a:cubicBezTo>
                  <a:pt x="120883" y="536666"/>
                  <a:pt x="0" y="416529"/>
                  <a:pt x="0" y="268333"/>
                </a:cubicBezTo>
                <a:cubicBezTo>
                  <a:pt x="0" y="120137"/>
                  <a:pt x="120883" y="0"/>
                  <a:pt x="270000" y="0"/>
                </a:cubicBezTo>
                <a:close/>
              </a:path>
            </a:pathLst>
          </a:custGeom>
          <a:solidFill>
            <a:srgbClr val="01B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 err="1" smtClean="0">
              <a:solidFill>
                <a:schemeClr val="accent1">
                  <a:lumMod val="50000"/>
                </a:schemeClr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0" hasCustomPrompt="1"/>
          </p:nvPr>
        </p:nvSpPr>
        <p:spPr>
          <a:xfrm>
            <a:off x="4453200" y="4845600"/>
            <a:ext cx="3740400" cy="298800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fi-FI" dirty="0" smtClean="0"/>
              <a:t>&lt;Sähköposti&gt;</a:t>
            </a:r>
          </a:p>
        </p:txBody>
      </p:sp>
      <p:sp>
        <p:nvSpPr>
          <p:cNvPr id="50" name="Tekstin paikkamerkki 4"/>
          <p:cNvSpPr>
            <a:spLocks noGrp="1"/>
          </p:cNvSpPr>
          <p:nvPr>
            <p:ph type="body" sz="quarter" idx="11" hasCustomPrompt="1"/>
          </p:nvPr>
        </p:nvSpPr>
        <p:spPr>
          <a:xfrm>
            <a:off x="4453200" y="5252000"/>
            <a:ext cx="3740400" cy="298800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fi-FI" dirty="0" smtClean="0"/>
              <a:t>&lt;puhelinnumero&gt;</a:t>
            </a:r>
          </a:p>
        </p:txBody>
      </p:sp>
      <p:sp>
        <p:nvSpPr>
          <p:cNvPr id="51" name="Tekstin paikkamerkki 4"/>
          <p:cNvSpPr>
            <a:spLocks noGrp="1"/>
          </p:cNvSpPr>
          <p:nvPr>
            <p:ph type="body" sz="quarter" idx="12" hasCustomPrompt="1"/>
          </p:nvPr>
        </p:nvSpPr>
        <p:spPr>
          <a:xfrm>
            <a:off x="4453200" y="5658400"/>
            <a:ext cx="3740400" cy="298800"/>
          </a:xfrm>
        </p:spPr>
        <p:txBody>
          <a:bodyPr anchor="ctr">
            <a:noAutofit/>
          </a:bodyPr>
          <a:lstStyle>
            <a:lvl1pPr marL="0" indent="0">
              <a:buNone/>
              <a:defRPr sz="1400" baseline="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fi-FI" dirty="0" smtClean="0"/>
              <a:t>&lt;Twitter käyttäjätunnus&gt;</a:t>
            </a:r>
          </a:p>
        </p:txBody>
      </p:sp>
      <p:sp>
        <p:nvSpPr>
          <p:cNvPr id="52" name="TextBox 15"/>
          <p:cNvSpPr txBox="1"/>
          <p:nvPr/>
        </p:nvSpPr>
        <p:spPr>
          <a:xfrm>
            <a:off x="4692162" y="6066339"/>
            <a:ext cx="28076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b="1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orbel" charset="0"/>
                <a:cs typeface="Corbel" charset="0"/>
              </a:rPr>
              <a:t>finanssiala.fi</a:t>
            </a:r>
          </a:p>
        </p:txBody>
      </p:sp>
      <p:pic>
        <p:nvPicPr>
          <p:cNvPr id="48" name="Kuva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606" y="5052992"/>
            <a:ext cx="1929896" cy="1404000"/>
          </a:xfrm>
          <a:prstGeom prst="rect">
            <a:avLst/>
          </a:prstGeom>
        </p:spPr>
      </p:pic>
      <p:sp>
        <p:nvSpPr>
          <p:cNvPr id="17" name="TextBox 15"/>
          <p:cNvSpPr txBox="1"/>
          <p:nvPr userDrawn="1"/>
        </p:nvSpPr>
        <p:spPr>
          <a:xfrm>
            <a:off x="1593909" y="2275474"/>
            <a:ext cx="900138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4800" b="1" noProof="0" dirty="0" smtClean="0">
                <a:effectLst/>
                <a:latin typeface="+mj-lt"/>
                <a:ea typeface="Corbel" charset="0"/>
                <a:cs typeface="Corbel" charset="0"/>
              </a:rPr>
              <a:t>Finanssiala </a:t>
            </a:r>
            <a:r>
              <a:rPr lang="fi-FI" sz="4800" b="1" noProof="0" smtClean="0">
                <a:effectLst/>
                <a:latin typeface="+mj-lt"/>
                <a:ea typeface="Corbel" charset="0"/>
                <a:cs typeface="Corbel" charset="0"/>
              </a:rPr>
              <a:t>– ihmisen </a:t>
            </a:r>
            <a:r>
              <a:rPr lang="fi-FI" sz="4800" b="1" noProof="0" dirty="0" smtClean="0">
                <a:effectLst/>
                <a:latin typeface="+mj-lt"/>
                <a:ea typeface="Corbel" charset="0"/>
                <a:cs typeface="Corbel" charset="0"/>
              </a:rPr>
              <a:t>arjessa!</a:t>
            </a:r>
          </a:p>
        </p:txBody>
      </p:sp>
    </p:spTree>
    <p:extLst>
      <p:ext uri="{BB962C8B-B14F-4D97-AF65-F5344CB8AC3E}">
        <p14:creationId xmlns:p14="http://schemas.microsoft.com/office/powerpoint/2010/main" val="407832951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"/>
          <p:cNvSpPr/>
          <p:nvPr/>
        </p:nvSpPr>
        <p:spPr bwMode="white">
          <a:xfrm>
            <a:off x="0" y="2005200"/>
            <a:ext cx="12192000" cy="1386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orakulmio 8"/>
          <p:cNvSpPr/>
          <p:nvPr/>
        </p:nvSpPr>
        <p:spPr bwMode="hidden">
          <a:xfrm>
            <a:off x="9696275" y="5022898"/>
            <a:ext cx="2495725" cy="1441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2" name="TextBox 15"/>
          <p:cNvSpPr txBox="1"/>
          <p:nvPr/>
        </p:nvSpPr>
        <p:spPr>
          <a:xfrm>
            <a:off x="4692162" y="6066339"/>
            <a:ext cx="28076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b="1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orbel" charset="0"/>
                <a:cs typeface="Corbel" charset="0"/>
              </a:rPr>
              <a:t>finanssiala.fi</a:t>
            </a:r>
          </a:p>
        </p:txBody>
      </p:sp>
      <p:pic>
        <p:nvPicPr>
          <p:cNvPr id="42" name="Kuva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606" y="5052992"/>
            <a:ext cx="1929896" cy="1404000"/>
          </a:xfrm>
          <a:prstGeom prst="rect">
            <a:avLst/>
          </a:prstGeom>
        </p:spPr>
      </p:pic>
      <p:sp>
        <p:nvSpPr>
          <p:cNvPr id="10" name="TextBox 15"/>
          <p:cNvSpPr txBox="1"/>
          <p:nvPr userDrawn="1"/>
        </p:nvSpPr>
        <p:spPr>
          <a:xfrm>
            <a:off x="1593909" y="2275474"/>
            <a:ext cx="900138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4800" b="1" noProof="0" dirty="0" smtClean="0">
                <a:effectLst/>
                <a:latin typeface="+mj-lt"/>
                <a:ea typeface="Corbel" charset="0"/>
                <a:cs typeface="Corbel" charset="0"/>
              </a:rPr>
              <a:t>Finanssiala – ihmisten arjessa!</a:t>
            </a:r>
          </a:p>
        </p:txBody>
      </p:sp>
    </p:spTree>
    <p:extLst>
      <p:ext uri="{BB962C8B-B14F-4D97-AF65-F5344CB8AC3E}">
        <p14:creationId xmlns:p14="http://schemas.microsoft.com/office/powerpoint/2010/main" val="120511307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8A6D-03C9-4853-A8FA-679309550C26}" type="datetime1">
              <a:rPr lang="fi-FI" smtClean="0"/>
              <a:t>7.11.2016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[Esittäjän nimi]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0687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620000"/>
            <a:ext cx="5181600" cy="44640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620000"/>
            <a:ext cx="5181600" cy="44640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DCB9-AB2D-45C7-8E61-7144AAD525E2}" type="datetime1">
              <a:rPr lang="fi-FI" smtClean="0"/>
              <a:t>7.11.2016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[Esittäjän nimi]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300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"/>
          <p:cNvSpPr/>
          <p:nvPr/>
        </p:nvSpPr>
        <p:spPr bwMode="hidden">
          <a:xfrm>
            <a:off x="187200" y="1306800"/>
            <a:ext cx="9280800" cy="19944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orakulmio 8"/>
          <p:cNvSpPr/>
          <p:nvPr/>
        </p:nvSpPr>
        <p:spPr bwMode="hidden">
          <a:xfrm>
            <a:off x="9696275" y="5022898"/>
            <a:ext cx="2495725" cy="1441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24000" y="1342800"/>
            <a:ext cx="9007200" cy="1191600"/>
          </a:xfrm>
        </p:spPr>
        <p:txBody>
          <a:bodyPr anchor="ctr">
            <a:normAutofit/>
          </a:bodyPr>
          <a:lstStyle>
            <a:lvl1pPr algn="l">
              <a:defRPr sz="4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4000" y="2613600"/>
            <a:ext cx="9007200" cy="576000"/>
          </a:xfrm>
        </p:spPr>
        <p:txBody>
          <a:bodyPr anchor="ctr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2" name="Rectangle 14"/>
          <p:cNvSpPr/>
          <p:nvPr/>
        </p:nvSpPr>
        <p:spPr>
          <a:xfrm>
            <a:off x="0" y="1306286"/>
            <a:ext cx="186612" cy="1992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43" name="Kuva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606" y="5052992"/>
            <a:ext cx="1929896" cy="14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61648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"/>
          <p:cNvSpPr/>
          <p:nvPr/>
        </p:nvSpPr>
        <p:spPr bwMode="hidden">
          <a:xfrm>
            <a:off x="187200" y="1306800"/>
            <a:ext cx="9280800" cy="19944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orakulmio 8"/>
          <p:cNvSpPr/>
          <p:nvPr/>
        </p:nvSpPr>
        <p:spPr bwMode="hidden">
          <a:xfrm>
            <a:off x="9696275" y="5022898"/>
            <a:ext cx="2495725" cy="1441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24000" y="1342800"/>
            <a:ext cx="9007200" cy="1191600"/>
          </a:xfrm>
        </p:spPr>
        <p:txBody>
          <a:bodyPr anchor="ctr">
            <a:normAutofit/>
          </a:bodyPr>
          <a:lstStyle>
            <a:lvl1pPr algn="l">
              <a:defRPr sz="4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4000" y="2613600"/>
            <a:ext cx="9007200" cy="576000"/>
          </a:xfrm>
        </p:spPr>
        <p:txBody>
          <a:bodyPr anchor="ctr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2" name="Rectangle 14"/>
          <p:cNvSpPr/>
          <p:nvPr/>
        </p:nvSpPr>
        <p:spPr>
          <a:xfrm>
            <a:off x="0" y="1306286"/>
            <a:ext cx="186612" cy="1992987"/>
          </a:xfrm>
          <a:prstGeom prst="rect">
            <a:avLst/>
          </a:prstGeom>
          <a:solidFill>
            <a:srgbClr val="018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43" name="Kuva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606" y="5052992"/>
            <a:ext cx="1929896" cy="14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2751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"/>
          <p:cNvSpPr/>
          <p:nvPr/>
        </p:nvSpPr>
        <p:spPr bwMode="hidden">
          <a:xfrm>
            <a:off x="187200" y="1306800"/>
            <a:ext cx="9280800" cy="19944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orakulmio 8"/>
          <p:cNvSpPr/>
          <p:nvPr/>
        </p:nvSpPr>
        <p:spPr bwMode="hidden">
          <a:xfrm>
            <a:off x="9696275" y="5022898"/>
            <a:ext cx="2495725" cy="1441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24000" y="1342800"/>
            <a:ext cx="9007200" cy="1191600"/>
          </a:xfrm>
        </p:spPr>
        <p:txBody>
          <a:bodyPr anchor="ctr">
            <a:normAutofit/>
          </a:bodyPr>
          <a:lstStyle>
            <a:lvl1pPr algn="l">
              <a:defRPr sz="4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4000" y="2613600"/>
            <a:ext cx="9007200" cy="576000"/>
          </a:xfrm>
        </p:spPr>
        <p:txBody>
          <a:bodyPr anchor="ctr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2" name="Rectangle 14"/>
          <p:cNvSpPr/>
          <p:nvPr/>
        </p:nvSpPr>
        <p:spPr>
          <a:xfrm>
            <a:off x="0" y="1306286"/>
            <a:ext cx="186612" cy="1992987"/>
          </a:xfrm>
          <a:prstGeom prst="rect">
            <a:avLst/>
          </a:prstGeom>
          <a:solidFill>
            <a:srgbClr val="B52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43" name="Kuva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606" y="5052992"/>
            <a:ext cx="1929896" cy="14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97009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323"/>
            <a:ext cx="12204000" cy="458011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-1"/>
            <a:ext cx="8737200" cy="639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02800" y="324000"/>
            <a:ext cx="3096000" cy="936000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5D471-737D-4D44-A77A-B8B0037F3EFC}" type="datetime1">
              <a:rPr lang="fi-FI" smtClean="0"/>
              <a:t>7.11.2016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[Esittäjän nimi]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3"/>
          </p:nvPr>
        </p:nvSpPr>
        <p:spPr>
          <a:xfrm>
            <a:off x="8902800" y="1407600"/>
            <a:ext cx="3096000" cy="4989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TextBox 3"/>
          <p:cNvSpPr txBox="1"/>
          <p:nvPr/>
        </p:nvSpPr>
        <p:spPr>
          <a:xfrm>
            <a:off x="8647721" y="6441252"/>
            <a:ext cx="2807677" cy="45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sz="1800" b="1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orbel" charset="0"/>
                <a:cs typeface="Corbel" charset="0"/>
              </a:rPr>
              <a:t>finanssiala.fi</a:t>
            </a:r>
          </a:p>
        </p:txBody>
      </p:sp>
    </p:spTree>
    <p:extLst>
      <p:ext uri="{BB962C8B-B14F-4D97-AF65-F5344CB8AC3E}">
        <p14:creationId xmlns:p14="http://schemas.microsoft.com/office/powerpoint/2010/main" val="2029082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D073-2D02-4513-9CAB-2037F11E3F1D}" type="datetime1">
              <a:rPr lang="fi-FI" smtClean="0"/>
              <a:t>7.11.2016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[Esittäjän nimi]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9293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323"/>
            <a:ext cx="12204000" cy="458011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8AB81-4144-4D15-9F3B-4A27DB84F13D}" type="datetime1">
              <a:rPr lang="fi-FI" smtClean="0"/>
              <a:t>7.11.2016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[Esittäjän nimi]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xtBox 3"/>
          <p:cNvSpPr txBox="1"/>
          <p:nvPr/>
        </p:nvSpPr>
        <p:spPr>
          <a:xfrm>
            <a:off x="8647721" y="6441252"/>
            <a:ext cx="2807677" cy="45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sz="1800" b="1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orbel" charset="0"/>
                <a:cs typeface="Corbel" charset="0"/>
              </a:rPr>
              <a:t>finanssiala.fi</a:t>
            </a:r>
          </a:p>
        </p:txBody>
      </p:sp>
    </p:spTree>
    <p:extLst>
      <p:ext uri="{BB962C8B-B14F-4D97-AF65-F5344CB8AC3E}">
        <p14:creationId xmlns:p14="http://schemas.microsoft.com/office/powerpoint/2010/main" val="3028726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323"/>
            <a:ext cx="12204000" cy="458011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22133" y="169860"/>
            <a:ext cx="10548000" cy="1080000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620000"/>
            <a:ext cx="10512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  <a:p>
            <a:pPr lvl="5"/>
            <a:r>
              <a:rPr lang="fi-FI" dirty="0" smtClean="0"/>
              <a:t>kuusi</a:t>
            </a:r>
          </a:p>
          <a:p>
            <a:pPr lvl="6"/>
            <a:r>
              <a:rPr lang="fi-FI" dirty="0" smtClean="0"/>
              <a:t>7</a:t>
            </a:r>
          </a:p>
          <a:p>
            <a:pPr lvl="7"/>
            <a:r>
              <a:rPr lang="fi-FI" dirty="0" smtClean="0"/>
              <a:t>8</a:t>
            </a:r>
          </a:p>
          <a:p>
            <a:pPr lvl="8"/>
            <a:r>
              <a:rPr lang="fi-FI" dirty="0" smtClean="0"/>
              <a:t>9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36488" y="6435317"/>
            <a:ext cx="1469571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0248DCE7-5773-4806-8DFD-E27366BF8E6B}" type="datetime1">
              <a:rPr lang="fi-FI" smtClean="0"/>
              <a:t>7.11.2016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38716" y="6435317"/>
            <a:ext cx="4114800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[Esittäjän nimi]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0940" y="6435317"/>
            <a:ext cx="780143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C0E1046B-88AE-4AC0-B307-D885F9064BF9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10"/>
          <p:cNvSpPr/>
          <p:nvPr/>
        </p:nvSpPr>
        <p:spPr>
          <a:xfrm>
            <a:off x="945635" y="1257060"/>
            <a:ext cx="270000" cy="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>
              <a:solidFill>
                <a:schemeClr val="accent1"/>
              </a:solidFill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8647721" y="6441252"/>
            <a:ext cx="2807677" cy="45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sz="1800" b="1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orbel" charset="0"/>
                <a:cs typeface="Corbel" charset="0"/>
              </a:rPr>
              <a:t>finanssiala.fi</a:t>
            </a:r>
          </a:p>
        </p:txBody>
      </p:sp>
    </p:spTree>
    <p:extLst>
      <p:ext uri="{BB962C8B-B14F-4D97-AF65-F5344CB8AC3E}">
        <p14:creationId xmlns:p14="http://schemas.microsoft.com/office/powerpoint/2010/main" val="2649050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4000" dirty="0" smtClean="0"/>
              <a:t>Arvio vakuutusmaksutulon kehityksestä 2016</a:t>
            </a:r>
            <a:endParaRPr lang="fi-FI" sz="40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7.11.2016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331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Vahinkovakuutuksen maksutulon kehitys luokkaryhmittäin</a:t>
            </a:r>
          </a:p>
        </p:txBody>
      </p:sp>
      <p:graphicFrame>
        <p:nvGraphicFramePr>
          <p:cNvPr id="9" name="Sisällön paikkamerkk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5969864"/>
              </p:ext>
            </p:extLst>
          </p:nvPr>
        </p:nvGraphicFramePr>
        <p:xfrm>
          <a:off x="838200" y="1619250"/>
          <a:ext cx="10512425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234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Lyhyesti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/>
              <a:t>Vakuutusyhtiöiden kotimainen maksutulo </a:t>
            </a:r>
            <a:r>
              <a:rPr lang="fi-FI" dirty="0" smtClean="0"/>
              <a:t>alenee noin 5 prosenttia.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>Arvio maksutulosta vuodelle </a:t>
            </a:r>
            <a:r>
              <a:rPr lang="fi-FI" dirty="0" smtClean="0"/>
              <a:t>2016 </a:t>
            </a:r>
            <a:r>
              <a:rPr lang="fi-FI" dirty="0"/>
              <a:t>on </a:t>
            </a:r>
            <a:r>
              <a:rPr lang="fi-FI" dirty="0" smtClean="0"/>
              <a:t>22,7 </a:t>
            </a:r>
            <a:r>
              <a:rPr lang="fi-FI" dirty="0"/>
              <a:t>miljardia euroa.</a:t>
            </a:r>
            <a:br>
              <a:rPr lang="fi-FI" dirty="0"/>
            </a:br>
            <a:endParaRPr lang="fi-FI" dirty="0"/>
          </a:p>
          <a:p>
            <a:r>
              <a:rPr lang="fi-FI" dirty="0"/>
              <a:t>Henkivakuutuksen maksutulo </a:t>
            </a:r>
            <a:r>
              <a:rPr lang="fi-FI" dirty="0" smtClean="0"/>
              <a:t>vähenee </a:t>
            </a:r>
            <a:r>
              <a:rPr lang="fi-FI" dirty="0"/>
              <a:t>arviolta </a:t>
            </a:r>
            <a:r>
              <a:rPr lang="fi-FI" dirty="0" smtClean="0"/>
              <a:t>27 </a:t>
            </a:r>
            <a:r>
              <a:rPr lang="fi-FI" dirty="0"/>
              <a:t>prosenttia.</a:t>
            </a:r>
            <a:br>
              <a:rPr lang="fi-FI" dirty="0"/>
            </a:br>
            <a:r>
              <a:rPr lang="fi-FI" dirty="0"/>
              <a:t>Maksutulosta </a:t>
            </a:r>
            <a:r>
              <a:rPr lang="fi-FI" dirty="0" smtClean="0"/>
              <a:t>84 </a:t>
            </a:r>
            <a:r>
              <a:rPr lang="fi-FI" dirty="0"/>
              <a:t>prosenttia on sijoitussidonnaista.</a:t>
            </a:r>
            <a:br>
              <a:rPr lang="fi-FI" dirty="0"/>
            </a:br>
            <a:endParaRPr lang="fi-FI" dirty="0"/>
          </a:p>
          <a:p>
            <a:r>
              <a:rPr lang="fi-FI" dirty="0"/>
              <a:t>Vahinkovakuutuksen koko </a:t>
            </a:r>
            <a:r>
              <a:rPr lang="fi-FI" dirty="0" smtClean="0"/>
              <a:t>maksutulo kasvaa noin 1 prosentin.</a:t>
            </a:r>
            <a:br>
              <a:rPr lang="fi-FI" dirty="0" smtClean="0"/>
            </a:br>
            <a:r>
              <a:rPr lang="fi-FI" dirty="0" smtClean="0"/>
              <a:t>Maksutuloa kertyy noin </a:t>
            </a:r>
            <a:r>
              <a:rPr lang="fi-FI" dirty="0"/>
              <a:t>4,5 </a:t>
            </a:r>
            <a:r>
              <a:rPr lang="fi-FI" dirty="0" smtClean="0"/>
              <a:t>miljardia euroa.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  <a:p>
            <a:r>
              <a:rPr lang="fi-FI" dirty="0"/>
              <a:t>Eläkeyhtiöiden maksutulon kasvu </a:t>
            </a:r>
            <a:r>
              <a:rPr lang="fi-FI" dirty="0" smtClean="0"/>
              <a:t>on noin 3 </a:t>
            </a:r>
            <a:r>
              <a:rPr lang="fi-FI" dirty="0"/>
              <a:t>prosenttia, arvio maksutulosta on </a:t>
            </a:r>
            <a:r>
              <a:rPr lang="fi-FI" dirty="0" smtClean="0"/>
              <a:t>13,6 </a:t>
            </a:r>
            <a:r>
              <a:rPr lang="fi-FI" dirty="0"/>
              <a:t>miljardia euroa</a:t>
            </a:r>
            <a:r>
              <a:rPr lang="fi-FI" dirty="0" smtClean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1467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Perusteista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Henki- ja vahinkovakuutuksen arviot perustuvat </a:t>
            </a:r>
            <a:r>
              <a:rPr lang="fi-FI" dirty="0" err="1"/>
              <a:t>FK:n</a:t>
            </a:r>
            <a:r>
              <a:rPr lang="fi-FI" dirty="0"/>
              <a:t> kuukausittaisiin maksutulo- ja korvaustilastoihin syyskuulta </a:t>
            </a:r>
            <a:r>
              <a:rPr lang="fi-FI" dirty="0" smtClean="0"/>
              <a:t>2016.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  <a:p>
            <a:r>
              <a:rPr lang="fi-FI" dirty="0"/>
              <a:t>Tilastoinnissa ei ole tapahtunut muutosta vuonna </a:t>
            </a:r>
            <a:r>
              <a:rPr lang="fi-FI" dirty="0" smtClean="0"/>
              <a:t>2016.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  <a:p>
            <a:r>
              <a:rPr lang="fi-FI" dirty="0"/>
              <a:t>Työeläkeyhtiöiden maksutulo on arvioitu yhtiöiden kotisivuillaan </a:t>
            </a:r>
            <a:br>
              <a:rPr lang="fi-FI" dirty="0"/>
            </a:br>
            <a:r>
              <a:rPr lang="fi-FI" dirty="0"/>
              <a:t>antamista luvuista</a:t>
            </a:r>
            <a:r>
              <a:rPr lang="fi-FI" dirty="0" smtClean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875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Vuoden 2016 maksutuloarviot				1/3</a:t>
            </a:r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5617836"/>
              </p:ext>
            </p:extLst>
          </p:nvPr>
        </p:nvGraphicFramePr>
        <p:xfrm>
          <a:off x="918098" y="1516221"/>
          <a:ext cx="9957047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7576"/>
                <a:gridCol w="1506776"/>
                <a:gridCol w="1815616"/>
                <a:gridCol w="1697079"/>
              </a:tblGrid>
              <a:tr h="279208">
                <a:tc>
                  <a:txBody>
                    <a:bodyPr/>
                    <a:lstStyle/>
                    <a:p>
                      <a:pPr algn="l" fontAlgn="b"/>
                      <a:endParaRPr lang="fi-FI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800" b="1" i="0" u="none" strike="noStrike" dirty="0" smtClean="0">
                          <a:effectLst/>
                          <a:latin typeface="Arial"/>
                        </a:rPr>
                        <a:t>2016</a:t>
                      </a:r>
                      <a:endParaRPr lang="fi-FI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800" b="0" i="0" u="none" strike="noStrike" dirty="0" smtClean="0">
                          <a:effectLst/>
                          <a:latin typeface="Arial"/>
                        </a:rPr>
                        <a:t>2015</a:t>
                      </a:r>
                      <a:endParaRPr lang="fi-FI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1" i="0" u="none" strike="noStrike" dirty="0">
                          <a:effectLst/>
                          <a:latin typeface="Arial"/>
                        </a:rPr>
                        <a:t>muutos-%</a:t>
                      </a:r>
                    </a:p>
                  </a:txBody>
                  <a:tcPr marL="9525" marR="9525" marT="9525" marB="0" anchor="b"/>
                </a:tc>
              </a:tr>
              <a:tr h="279208">
                <a:tc>
                  <a:txBody>
                    <a:bodyPr/>
                    <a:lstStyle/>
                    <a:p>
                      <a:pPr algn="l" fontAlgn="b"/>
                      <a:endParaRPr lang="fi-FI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i-FI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i-FI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79208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1" i="0" u="none" strike="noStrike" dirty="0">
                          <a:effectLst/>
                          <a:latin typeface="Arial"/>
                        </a:rPr>
                        <a:t>Eläkevakuutus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i-FI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i-FI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79208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effectLst/>
                          <a:latin typeface="Arial"/>
                        </a:rPr>
                        <a:t> - lakisääteinen eläkevakuutus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800" b="1" i="0" u="none" strike="noStrike" dirty="0" smtClean="0">
                          <a:effectLst/>
                          <a:latin typeface="Arial"/>
                        </a:rPr>
                        <a:t>13 570</a:t>
                      </a:r>
                      <a:endParaRPr lang="fi-FI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800" b="0" i="0" u="none" strike="noStrike" dirty="0" smtClean="0">
                          <a:effectLst/>
                          <a:latin typeface="Arial"/>
                        </a:rPr>
                        <a:t>13 215</a:t>
                      </a:r>
                      <a:endParaRPr lang="fi-FI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800" b="0" i="0" u="none" strike="noStrike" dirty="0" smtClean="0">
                          <a:effectLst/>
                          <a:latin typeface="Arial"/>
                        </a:rPr>
                        <a:t>3</a:t>
                      </a:r>
                      <a:endParaRPr lang="fi-FI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79208">
                <a:tc>
                  <a:txBody>
                    <a:bodyPr/>
                    <a:lstStyle/>
                    <a:p>
                      <a:pPr algn="l" fontAlgn="b"/>
                      <a:endParaRPr lang="fi-FI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i-FI" sz="18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i-FI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79208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1" i="0" u="none" strike="noStrike" dirty="0">
                          <a:effectLst/>
                          <a:latin typeface="Arial"/>
                        </a:rPr>
                        <a:t>Henkivakuutus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i-FI" sz="18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i-FI" sz="18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79208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effectLst/>
                          <a:latin typeface="Arial"/>
                        </a:rPr>
                        <a:t> - </a:t>
                      </a:r>
                      <a:r>
                        <a:rPr lang="fi-FI" sz="1800" b="0" i="0" u="none" strike="noStrike" dirty="0" smtClean="0">
                          <a:effectLst/>
                          <a:latin typeface="Arial"/>
                        </a:rPr>
                        <a:t>sijoitussidonnaiset henkivakuutukset</a:t>
                      </a:r>
                      <a:endParaRPr lang="fi-FI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800" b="1" i="0" u="none" strike="noStrike" dirty="0" smtClean="0">
                          <a:effectLst/>
                          <a:latin typeface="Arial"/>
                        </a:rPr>
                        <a:t>3 870</a:t>
                      </a:r>
                      <a:endParaRPr lang="fi-FI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800" b="0" i="0" u="none" strike="noStrike" dirty="0" smtClean="0">
                          <a:effectLst/>
                          <a:latin typeface="Arial"/>
                        </a:rPr>
                        <a:t>5 519</a:t>
                      </a:r>
                      <a:endParaRPr lang="fi-FI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800" b="0" i="0" u="none" strike="noStrike" dirty="0" smtClean="0">
                          <a:effectLst/>
                          <a:latin typeface="Arial"/>
                        </a:rPr>
                        <a:t>-30</a:t>
                      </a:r>
                      <a:endParaRPr lang="fi-FI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79208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b="0" i="0" u="none" strike="noStrike" dirty="0">
                          <a:effectLst/>
                          <a:latin typeface="Arial"/>
                        </a:rPr>
                        <a:t> - </a:t>
                      </a:r>
                      <a:r>
                        <a:rPr lang="fi-FI" sz="1800" b="0" i="0" u="none" strike="noStrike" dirty="0" smtClean="0">
                          <a:effectLst/>
                          <a:latin typeface="+mn-lt"/>
                        </a:rPr>
                        <a:t>muut henkivakuutukset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800" b="1" i="0" u="none" strike="noStrike" dirty="0" smtClean="0">
                          <a:effectLst/>
                          <a:latin typeface="Arial"/>
                        </a:rPr>
                        <a:t>712</a:t>
                      </a:r>
                      <a:endParaRPr lang="fi-FI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800" b="0" i="0" u="none" strike="noStrike" dirty="0" smtClean="0">
                          <a:effectLst/>
                          <a:latin typeface="Arial"/>
                        </a:rPr>
                        <a:t>759</a:t>
                      </a:r>
                      <a:endParaRPr lang="fi-FI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800" b="0" i="0" u="none" strike="noStrike" dirty="0">
                          <a:effectLst/>
                          <a:latin typeface="Arial"/>
                        </a:rPr>
                        <a:t>-6</a:t>
                      </a:r>
                    </a:p>
                  </a:txBody>
                  <a:tcPr marL="9525" marR="9525" marT="9525" marB="0" anchor="b"/>
                </a:tc>
              </a:tr>
              <a:tr h="279208">
                <a:tc>
                  <a:txBody>
                    <a:bodyPr/>
                    <a:lstStyle/>
                    <a:p>
                      <a:pPr algn="l" fontAlgn="b"/>
                      <a:endParaRPr lang="fi-FI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i-FI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i-FI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i-FI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79208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1" i="0" u="none" strike="noStrike">
                          <a:effectLst/>
                          <a:latin typeface="Arial"/>
                        </a:rPr>
                        <a:t>Vahinkovakuutus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i-FI" sz="1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i-FI" sz="18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79208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>
                          <a:effectLst/>
                          <a:latin typeface="Arial"/>
                        </a:rPr>
                        <a:t> - lakisääteinen tapaturma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800" b="1" i="0" u="none" strike="noStrike" dirty="0" smtClean="0">
                          <a:effectLst/>
                          <a:latin typeface="Arial"/>
                        </a:rPr>
                        <a:t>585</a:t>
                      </a:r>
                      <a:endParaRPr lang="fi-FI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800" b="0" i="0" u="none" strike="noStrike" dirty="0" smtClean="0">
                          <a:effectLst/>
                          <a:latin typeface="Arial"/>
                        </a:rPr>
                        <a:t>600</a:t>
                      </a:r>
                      <a:endParaRPr lang="fi-FI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800" b="0" i="0" u="none" strike="noStrike" dirty="0" smtClean="0">
                          <a:effectLst/>
                          <a:latin typeface="Arial"/>
                        </a:rPr>
                        <a:t>-2</a:t>
                      </a:r>
                      <a:endParaRPr lang="fi-FI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79208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b="0" i="0" u="none" strike="noStrike" dirty="0">
                          <a:effectLst/>
                          <a:latin typeface="Arial"/>
                        </a:rPr>
                        <a:t> </a:t>
                      </a:r>
                      <a:r>
                        <a:rPr lang="fi-FI" sz="1800" b="0" i="0" u="none" strike="noStrike" dirty="0" smtClean="0">
                          <a:effectLst/>
                          <a:latin typeface="+mn-lt"/>
                        </a:rPr>
                        <a:t>- moottoriajoneuvon vastuu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800" b="1" i="0" u="none" strike="noStrike" dirty="0" smtClean="0">
                          <a:effectLst/>
                          <a:latin typeface="Arial"/>
                        </a:rPr>
                        <a:t>850</a:t>
                      </a:r>
                      <a:endParaRPr lang="fi-FI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800" b="0" i="0" u="none" strike="noStrike" dirty="0" smtClean="0">
                          <a:effectLst/>
                          <a:latin typeface="Arial"/>
                        </a:rPr>
                        <a:t>848</a:t>
                      </a:r>
                      <a:endParaRPr lang="fi-FI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8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fi-FI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79208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effectLst/>
                          <a:latin typeface="Arial"/>
                        </a:rPr>
                        <a:t> - </a:t>
                      </a:r>
                      <a:r>
                        <a:rPr lang="fi-FI" sz="1800" b="0" i="0" u="none" strike="noStrike" dirty="0" smtClean="0">
                          <a:effectLst/>
                          <a:latin typeface="Arial"/>
                        </a:rPr>
                        <a:t>vapaaehtoiset vakuutukset</a:t>
                      </a:r>
                      <a:endParaRPr lang="fi-FI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800" b="1" i="0" u="none" strike="noStrike" dirty="0">
                          <a:effectLst/>
                          <a:latin typeface="Arial"/>
                        </a:rPr>
                        <a:t>2 </a:t>
                      </a:r>
                      <a:r>
                        <a:rPr lang="fi-FI" sz="1800" b="1" i="0" u="none" strike="noStrike" dirty="0" smtClean="0">
                          <a:effectLst/>
                          <a:latin typeface="Arial"/>
                        </a:rPr>
                        <a:t>961</a:t>
                      </a:r>
                      <a:endParaRPr lang="fi-FI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800" b="0" i="0" u="none" strike="noStrike" dirty="0">
                          <a:effectLst/>
                          <a:latin typeface="Arial"/>
                        </a:rPr>
                        <a:t>2 </a:t>
                      </a:r>
                      <a:r>
                        <a:rPr lang="fi-FI" sz="1800" b="0" i="0" u="none" strike="noStrike" dirty="0" smtClean="0">
                          <a:effectLst/>
                          <a:latin typeface="Arial"/>
                        </a:rPr>
                        <a:t>910</a:t>
                      </a:r>
                      <a:endParaRPr lang="fi-FI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8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fi-FI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79208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>
                          <a:effectLst/>
                          <a:latin typeface="Arial"/>
                        </a:rPr>
                        <a:t> </a:t>
                      </a:r>
                      <a:r>
                        <a:rPr lang="fi-FI" sz="1800" b="0" i="0" u="none" strike="noStrike" dirty="0" smtClean="0">
                          <a:effectLst/>
                          <a:latin typeface="Arial"/>
                        </a:rPr>
                        <a:t>-</a:t>
                      </a:r>
                      <a:r>
                        <a:rPr lang="fi-FI" sz="1800" b="0" i="0" u="none" strike="noStrike" baseline="0" dirty="0" smtClean="0">
                          <a:effectLst/>
                          <a:latin typeface="Arial"/>
                        </a:rPr>
                        <a:t> </a:t>
                      </a:r>
                      <a:r>
                        <a:rPr lang="fi-FI" sz="1800" b="0" i="0" u="none" strike="noStrike" dirty="0" smtClean="0">
                          <a:effectLst/>
                          <a:latin typeface="Arial"/>
                        </a:rPr>
                        <a:t>jälleenvakuutus</a:t>
                      </a:r>
                      <a:endParaRPr lang="fi-FI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800" b="1" i="0" u="none" strike="noStrike" dirty="0" smtClean="0">
                          <a:effectLst/>
                          <a:latin typeface="Arial"/>
                        </a:rPr>
                        <a:t>135</a:t>
                      </a:r>
                      <a:endParaRPr lang="fi-FI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800" b="0" i="0" u="none" strike="noStrike" dirty="0" smtClean="0">
                          <a:effectLst/>
                          <a:latin typeface="Arial"/>
                        </a:rPr>
                        <a:t>135</a:t>
                      </a:r>
                      <a:endParaRPr lang="fi-FI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800" b="0" i="0" u="none" strike="noStrike" dirty="0" smtClean="0">
                          <a:effectLst/>
                          <a:latin typeface="Arial"/>
                        </a:rPr>
                        <a:t>0</a:t>
                      </a:r>
                      <a:endParaRPr lang="fi-FI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79208">
                <a:tc>
                  <a:txBody>
                    <a:bodyPr/>
                    <a:lstStyle/>
                    <a:p>
                      <a:pPr algn="l" fontAlgn="b"/>
                      <a:endParaRPr lang="fi-FI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i-FI" sz="1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79208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1" i="0" u="none" strike="noStrike" dirty="0" smtClean="0">
                          <a:effectLst/>
                          <a:latin typeface="Arial"/>
                        </a:rPr>
                        <a:t>Yhteensä</a:t>
                      </a:r>
                      <a:endParaRPr lang="fi-FI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800" b="1" i="0" u="none" strike="noStrike" dirty="0" smtClean="0">
                          <a:effectLst/>
                          <a:latin typeface="Arial"/>
                        </a:rPr>
                        <a:t>22 683</a:t>
                      </a:r>
                      <a:endParaRPr lang="fi-FI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800" b="0" i="0" u="none" strike="noStrike" dirty="0" smtClean="0">
                          <a:effectLst/>
                          <a:latin typeface="Arial"/>
                        </a:rPr>
                        <a:t>23 987</a:t>
                      </a:r>
                      <a:endParaRPr lang="fi-FI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800" b="0" i="0" u="none" strike="noStrike" dirty="0" smtClean="0">
                          <a:effectLst/>
                          <a:latin typeface="Arial"/>
                        </a:rPr>
                        <a:t>-5</a:t>
                      </a:r>
                      <a:endParaRPr lang="fi-FI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9635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Vuoden 2016 maksutuloarviot				</a:t>
            </a:r>
            <a:r>
              <a:rPr lang="fi-FI" dirty="0" smtClean="0"/>
              <a:t>2/3</a:t>
            </a:r>
            <a:endParaRPr lang="fi-FI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7459335"/>
              </p:ext>
            </p:extLst>
          </p:nvPr>
        </p:nvGraphicFramePr>
        <p:xfrm>
          <a:off x="926976" y="1498466"/>
          <a:ext cx="9957047" cy="3908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7576"/>
                <a:gridCol w="1506776"/>
                <a:gridCol w="1815616"/>
                <a:gridCol w="1697079"/>
              </a:tblGrid>
              <a:tr h="279208">
                <a:tc>
                  <a:txBody>
                    <a:bodyPr/>
                    <a:lstStyle/>
                    <a:p>
                      <a:pPr algn="l" fontAlgn="b"/>
                      <a:endParaRPr lang="fi-FI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 dirty="0" smtClean="0">
                          <a:effectLst/>
                          <a:latin typeface="Arial"/>
                        </a:rPr>
                        <a:t>2016</a:t>
                      </a:r>
                      <a:endParaRPr lang="fi-FI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 dirty="0" smtClean="0">
                          <a:effectLst/>
                          <a:latin typeface="Arial"/>
                        </a:rPr>
                        <a:t>2015</a:t>
                      </a:r>
                      <a:endParaRPr lang="fi-FI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effectLst/>
                          <a:latin typeface="Arial"/>
                        </a:rPr>
                        <a:t>muutos-%</a:t>
                      </a:r>
                    </a:p>
                  </a:txBody>
                  <a:tcPr marL="9525" marR="9525" marT="9525" marB="0" anchor="b"/>
                </a:tc>
              </a:tr>
              <a:tr h="279208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1" i="0" u="none" strike="noStrike" dirty="0" smtClean="0">
                          <a:effectLst/>
                          <a:latin typeface="Arial"/>
                        </a:rPr>
                        <a:t>Henkivakuutus</a:t>
                      </a:r>
                      <a:endParaRPr lang="fi-FI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i-FI" sz="16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i-FI" sz="16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79208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effectLst/>
                          <a:latin typeface="Arial" panose="020B0604020202020204" pitchFamily="34" charset="0"/>
                        </a:rPr>
                        <a:t> - sijoitussidonnainen henkivakuutus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 dirty="0">
                          <a:effectLst/>
                          <a:latin typeface="Arial" panose="020B0604020202020204" pitchFamily="34" charset="0"/>
                        </a:rPr>
                        <a:t>2 </a:t>
                      </a:r>
                      <a:r>
                        <a:rPr lang="fi-FI" sz="16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270</a:t>
                      </a:r>
                      <a:endParaRPr lang="fi-FI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>
                          <a:effectLst/>
                          <a:latin typeface="Arial" panose="020B0604020202020204" pitchFamily="34" charset="0"/>
                        </a:rPr>
                        <a:t>3 053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-26</a:t>
                      </a:r>
                      <a:endParaRPr lang="fi-FI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9208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effectLst/>
                          <a:latin typeface="Arial" panose="020B0604020202020204" pitchFamily="34" charset="0"/>
                        </a:rPr>
                        <a:t> - kapitalisaatiosopimus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 dirty="0">
                          <a:effectLst/>
                          <a:latin typeface="Arial" panose="020B0604020202020204" pitchFamily="34" charset="0"/>
                        </a:rPr>
                        <a:t>1 </a:t>
                      </a:r>
                      <a:r>
                        <a:rPr lang="fi-FI" sz="16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190</a:t>
                      </a:r>
                      <a:endParaRPr lang="fi-FI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>
                          <a:effectLst/>
                          <a:latin typeface="Arial" panose="020B0604020202020204" pitchFamily="34" charset="0"/>
                        </a:rPr>
                        <a:t>2 028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 dirty="0"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lang="fi-FI" sz="16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41</a:t>
                      </a:r>
                      <a:endParaRPr lang="fi-FI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9208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effectLst/>
                          <a:latin typeface="Arial" panose="020B0604020202020204" pitchFamily="34" charset="0"/>
                        </a:rPr>
                        <a:t> - muu henkivakuutus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>
                          <a:effectLst/>
                          <a:latin typeface="Arial" panose="020B0604020202020204" pitchFamily="34" charset="0"/>
                        </a:rPr>
                        <a:t>330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>
                          <a:effectLst/>
                          <a:latin typeface="Arial" panose="020B0604020202020204" pitchFamily="34" charset="0"/>
                        </a:rPr>
                        <a:t>331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279208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effectLst/>
                          <a:latin typeface="Arial" panose="020B0604020202020204" pitchFamily="34" charset="0"/>
                        </a:rPr>
                        <a:t> - työntekijäin ryhmähenkivakuutus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>
                          <a:effectLst/>
                          <a:latin typeface="Arial" panose="020B0604020202020204" pitchFamily="34" charset="0"/>
                        </a:rPr>
                        <a:t>-6</a:t>
                      </a:r>
                    </a:p>
                  </a:txBody>
                  <a:tcPr marL="9525" marR="9525" marT="9525" marB="0" anchor="b"/>
                </a:tc>
              </a:tr>
              <a:tr h="279208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effectLst/>
                          <a:latin typeface="Arial" panose="020B0604020202020204" pitchFamily="34" charset="0"/>
                        </a:rPr>
                        <a:t> - muu ryhmähenkivakuutus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>
                          <a:effectLst/>
                          <a:latin typeface="Arial" panose="020B0604020202020204" pitchFamily="34" charset="0"/>
                        </a:rPr>
                        <a:t>115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>
                          <a:effectLst/>
                          <a:latin typeface="Arial" panose="020B0604020202020204" pitchFamily="34" charset="0"/>
                        </a:rPr>
                        <a:t>112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</a:tr>
              <a:tr h="279208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effectLst/>
                          <a:latin typeface="Arial" panose="020B0604020202020204" pitchFamily="34" charset="0"/>
                        </a:rPr>
                        <a:t> - sijoitussidonnainen yksilöllinen eläkevakuutus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>
                          <a:effectLst/>
                          <a:latin typeface="Arial" panose="020B0604020202020204" pitchFamily="34" charset="0"/>
                        </a:rPr>
                        <a:t>295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>
                          <a:effectLst/>
                          <a:latin typeface="Arial" panose="020B0604020202020204" pitchFamily="34" charset="0"/>
                        </a:rPr>
                        <a:t>328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>
                          <a:effectLst/>
                          <a:latin typeface="Arial" panose="020B0604020202020204" pitchFamily="34" charset="0"/>
                        </a:rPr>
                        <a:t>-10</a:t>
                      </a:r>
                    </a:p>
                  </a:txBody>
                  <a:tcPr marL="9525" marR="9525" marT="9525" marB="0" anchor="b"/>
                </a:tc>
              </a:tr>
              <a:tr h="279208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effectLst/>
                          <a:latin typeface="Arial" panose="020B0604020202020204" pitchFamily="34" charset="0"/>
                        </a:rPr>
                        <a:t> - muu yksilöllinen eläkevakuutus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>
                          <a:effectLst/>
                          <a:latin typeface="Arial" panose="020B0604020202020204" pitchFamily="34" charset="0"/>
                        </a:rPr>
                        <a:t>110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>
                          <a:effectLst/>
                          <a:latin typeface="Arial" panose="020B0604020202020204" pitchFamily="34" charset="0"/>
                        </a:rPr>
                        <a:t>113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>
                          <a:effectLst/>
                          <a:latin typeface="Arial" panose="020B0604020202020204" pitchFamily="34" charset="0"/>
                        </a:rPr>
                        <a:t>-2</a:t>
                      </a:r>
                    </a:p>
                  </a:txBody>
                  <a:tcPr marL="9525" marR="9525" marT="9525" marB="0" anchor="b"/>
                </a:tc>
              </a:tr>
              <a:tr h="279208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effectLst/>
                          <a:latin typeface="Arial" panose="020B0604020202020204" pitchFamily="34" charset="0"/>
                        </a:rPr>
                        <a:t> - sijoitussidonnainen ryhmäeläkevakuutus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>
                          <a:effectLst/>
                          <a:latin typeface="Arial" panose="020B0604020202020204" pitchFamily="34" charset="0"/>
                        </a:rPr>
                        <a:t>115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>
                          <a:effectLst/>
                          <a:latin typeface="Arial" panose="020B0604020202020204" pitchFamily="34" charset="0"/>
                        </a:rPr>
                        <a:t>111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</a:tr>
              <a:tr h="279208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effectLst/>
                          <a:latin typeface="Arial" panose="020B0604020202020204" pitchFamily="34" charset="0"/>
                        </a:rPr>
                        <a:t> - muu ryhmäeläkevakuutus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>
                          <a:effectLst/>
                          <a:latin typeface="Arial" panose="020B0604020202020204" pitchFamily="34" charset="0"/>
                        </a:rPr>
                        <a:t>120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>
                          <a:effectLst/>
                          <a:latin typeface="Arial" panose="020B0604020202020204" pitchFamily="34" charset="0"/>
                        </a:rPr>
                        <a:t>163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>
                          <a:effectLst/>
                          <a:latin typeface="Arial" panose="020B0604020202020204" pitchFamily="34" charset="0"/>
                        </a:rPr>
                        <a:t>-27</a:t>
                      </a:r>
                    </a:p>
                  </a:txBody>
                  <a:tcPr marL="9525" marR="9525" marT="9525" marB="0" anchor="b"/>
                </a:tc>
              </a:tr>
              <a:tr h="279208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effectLst/>
                          <a:latin typeface="Arial" panose="020B0604020202020204" pitchFamily="34" charset="0"/>
                        </a:rPr>
                        <a:t> - jälleenvakuutus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>
                          <a:effectLst/>
                          <a:latin typeface="Arial" panose="020B0604020202020204" pitchFamily="34" charset="0"/>
                        </a:rPr>
                        <a:t>-3</a:t>
                      </a:r>
                    </a:p>
                  </a:txBody>
                  <a:tcPr marL="9525" marR="9525" marT="9525" marB="0" anchor="b"/>
                </a:tc>
              </a:tr>
              <a:tr h="279208">
                <a:tc>
                  <a:txBody>
                    <a:bodyPr/>
                    <a:lstStyle/>
                    <a:p>
                      <a:pPr algn="l" fontAlgn="b"/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9208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1" i="0" u="none" strike="noStrike">
                          <a:effectLst/>
                          <a:latin typeface="Arial" panose="020B0604020202020204" pitchFamily="34" charset="0"/>
                        </a:rPr>
                        <a:t>Henkivakuutus yhteensä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 dirty="0">
                          <a:effectLst/>
                          <a:latin typeface="Arial" panose="020B0604020202020204" pitchFamily="34" charset="0"/>
                        </a:rPr>
                        <a:t>4 </a:t>
                      </a:r>
                      <a:r>
                        <a:rPr lang="fi-FI" sz="16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582</a:t>
                      </a:r>
                      <a:endParaRPr lang="fi-FI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>
                          <a:effectLst/>
                          <a:latin typeface="Arial" panose="020B0604020202020204" pitchFamily="34" charset="0"/>
                        </a:rPr>
                        <a:t>6 278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 dirty="0"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lang="fi-FI" sz="16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27</a:t>
                      </a:r>
                      <a:endParaRPr lang="fi-FI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4729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Vuoden 2016 maksutuloarviot				</a:t>
            </a:r>
            <a:r>
              <a:rPr lang="fi-FI" dirty="0" smtClean="0"/>
              <a:t>3/3</a:t>
            </a:r>
            <a:endParaRPr lang="fi-FI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2949149"/>
              </p:ext>
            </p:extLst>
          </p:nvPr>
        </p:nvGraphicFramePr>
        <p:xfrm>
          <a:off x="909220" y="1489588"/>
          <a:ext cx="9957047" cy="4813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7576"/>
                <a:gridCol w="1506776"/>
                <a:gridCol w="1815616"/>
                <a:gridCol w="1697079"/>
              </a:tblGrid>
              <a:tr h="23535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600" b="1" i="0" u="none" strike="noStrike" dirty="0" smtClean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 dirty="0" smtClean="0">
                          <a:effectLst/>
                          <a:latin typeface="Arial"/>
                        </a:rPr>
                        <a:t>2016</a:t>
                      </a:r>
                      <a:endParaRPr lang="fi-FI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 dirty="0" smtClean="0">
                          <a:effectLst/>
                          <a:latin typeface="Arial"/>
                        </a:rPr>
                        <a:t>2015</a:t>
                      </a:r>
                      <a:endParaRPr lang="fi-FI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effectLst/>
                          <a:latin typeface="Arial"/>
                        </a:rPr>
                        <a:t>muutos-%</a:t>
                      </a:r>
                    </a:p>
                  </a:txBody>
                  <a:tcPr marL="9525" marR="9525" marT="9525" marB="0" anchor="b"/>
                </a:tc>
              </a:tr>
              <a:tr h="23535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i="0" u="none" strike="noStrike" dirty="0" smtClean="0">
                          <a:effectLst/>
                          <a:latin typeface="+mn-lt"/>
                        </a:rPr>
                        <a:t>Vahinkovakuutus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i-FI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i-FI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i-FI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5351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effectLst/>
                          <a:latin typeface="Arial" panose="020B0604020202020204" pitchFamily="34" charset="0"/>
                        </a:rPr>
                        <a:t> - lakisääteinen tapaturma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 dirty="0">
                          <a:effectLst/>
                          <a:latin typeface="Arial" panose="020B0604020202020204" pitchFamily="34" charset="0"/>
                        </a:rPr>
                        <a:t>585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 dirty="0">
                          <a:effectLst/>
                          <a:latin typeface="Arial" panose="020B0604020202020204" pitchFamily="34" charset="0"/>
                        </a:rPr>
                        <a:t>600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 dirty="0">
                          <a:effectLst/>
                          <a:latin typeface="Arial" panose="020B0604020202020204" pitchFamily="34" charset="0"/>
                        </a:rPr>
                        <a:t>-2</a:t>
                      </a:r>
                    </a:p>
                  </a:txBody>
                  <a:tcPr marL="9525" marR="9525" marT="9525" marB="0" anchor="b"/>
                </a:tc>
              </a:tr>
              <a:tr h="235351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effectLst/>
                          <a:latin typeface="Arial" panose="020B0604020202020204" pitchFamily="34" charset="0"/>
                        </a:rPr>
                        <a:t> - muu tapaturma ja sairaus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 dirty="0">
                          <a:effectLst/>
                          <a:latin typeface="Arial" panose="020B0604020202020204" pitchFamily="34" charset="0"/>
                        </a:rPr>
                        <a:t>565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>
                          <a:effectLst/>
                          <a:latin typeface="Arial" panose="020B0604020202020204" pitchFamily="34" charset="0"/>
                        </a:rPr>
                        <a:t>528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 dirty="0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</a:tr>
              <a:tr h="235351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effectLst/>
                          <a:latin typeface="Arial" panose="020B0604020202020204" pitchFamily="34" charset="0"/>
                        </a:rPr>
                        <a:t> - maa-ajoneuvot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>
                          <a:effectLst/>
                          <a:latin typeface="Arial" panose="020B0604020202020204" pitchFamily="34" charset="0"/>
                        </a:rPr>
                        <a:t>810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 dirty="0">
                          <a:effectLst/>
                          <a:latin typeface="Arial" panose="020B0604020202020204" pitchFamily="34" charset="0"/>
                        </a:rPr>
                        <a:t>812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235351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effectLst/>
                          <a:latin typeface="Arial" panose="020B0604020202020204" pitchFamily="34" charset="0"/>
                        </a:rPr>
                        <a:t> - meri- ja lentoalukset, kuljetus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>
                          <a:effectLst/>
                          <a:latin typeface="Arial" panose="020B0604020202020204" pitchFamily="34" charset="0"/>
                        </a:rPr>
                        <a:t>135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>
                          <a:effectLst/>
                          <a:latin typeface="Arial" panose="020B0604020202020204" pitchFamily="34" charset="0"/>
                        </a:rPr>
                        <a:t>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  <a:tr h="235351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effectLst/>
                          <a:latin typeface="Arial" panose="020B0604020202020204" pitchFamily="34" charset="0"/>
                        </a:rPr>
                        <a:t> - palo- ja muu omaisuusvahinko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>
                          <a:effectLst/>
                          <a:latin typeface="Arial" panose="020B0604020202020204" pitchFamily="34" charset="0"/>
                        </a:rPr>
                        <a:t>1 030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>
                          <a:effectLst/>
                          <a:latin typeface="Arial" panose="020B0604020202020204" pitchFamily="34" charset="0"/>
                        </a:rPr>
                        <a:t>1 027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235351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effectLst/>
                          <a:latin typeface="Arial" panose="020B0604020202020204" pitchFamily="34" charset="0"/>
                        </a:rPr>
                        <a:t> - moottoriajoneuvon vastuu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>
                          <a:effectLst/>
                          <a:latin typeface="Arial" panose="020B0604020202020204" pitchFamily="34" charset="0"/>
                        </a:rPr>
                        <a:t>850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>
                          <a:effectLst/>
                          <a:latin typeface="Arial" panose="020B0604020202020204" pitchFamily="34" charset="0"/>
                        </a:rPr>
                        <a:t>848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235351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effectLst/>
                          <a:latin typeface="Arial" panose="020B0604020202020204" pitchFamily="34" charset="0"/>
                        </a:rPr>
                        <a:t> - vastuu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>
                          <a:effectLst/>
                          <a:latin typeface="Arial" panose="020B0604020202020204" pitchFamily="34" charset="0"/>
                        </a:rPr>
                        <a:t>240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>
                          <a:effectLst/>
                          <a:latin typeface="Arial" panose="020B0604020202020204" pitchFamily="34" charset="0"/>
                        </a:rPr>
                        <a:t>235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  <a:tr h="235351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effectLst/>
                          <a:latin typeface="Arial" panose="020B0604020202020204" pitchFamily="34" charset="0"/>
                        </a:rPr>
                        <a:t> - luotto ja takaus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</a:tr>
              <a:tr h="235351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effectLst/>
                          <a:latin typeface="Arial" panose="020B0604020202020204" pitchFamily="34" charset="0"/>
                        </a:rPr>
                        <a:t> - oikeusturva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>
                          <a:effectLst/>
                          <a:latin typeface="Arial" panose="020B0604020202020204" pitchFamily="34" charset="0"/>
                        </a:rPr>
                        <a:t>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>
                          <a:effectLst/>
                          <a:latin typeface="Arial" panose="020B0604020202020204" pitchFamily="34" charset="0"/>
                        </a:rPr>
                        <a:t>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</a:tr>
              <a:tr h="235351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effectLst/>
                          <a:latin typeface="Arial" panose="020B0604020202020204" pitchFamily="34" charset="0"/>
                        </a:rPr>
                        <a:t> - muu ensivakuutus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  <a:tr h="235351">
                <a:tc>
                  <a:txBody>
                    <a:bodyPr/>
                    <a:lstStyle/>
                    <a:p>
                      <a:pPr algn="l" fontAlgn="b"/>
                      <a:endParaRPr lang="fi-FI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5351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effectLst/>
                          <a:latin typeface="Arial" panose="020B0604020202020204" pitchFamily="34" charset="0"/>
                        </a:rPr>
                        <a:t>Vahinkoensivakuutus yhteensä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>
                          <a:effectLst/>
                          <a:latin typeface="Arial" panose="020B0604020202020204" pitchFamily="34" charset="0"/>
                        </a:rPr>
                        <a:t>4 396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>
                          <a:effectLst/>
                          <a:latin typeface="Arial" panose="020B0604020202020204" pitchFamily="34" charset="0"/>
                        </a:rPr>
                        <a:t>4 359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235351">
                <a:tc>
                  <a:txBody>
                    <a:bodyPr/>
                    <a:lstStyle/>
                    <a:p>
                      <a:pPr algn="l" fontAlgn="b"/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5351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effectLst/>
                          <a:latin typeface="Arial" panose="020B0604020202020204" pitchFamily="34" charset="0"/>
                        </a:rPr>
                        <a:t> - kotimainen jälleenvakuutus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235351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effectLst/>
                          <a:latin typeface="Arial" panose="020B0604020202020204" pitchFamily="34" charset="0"/>
                        </a:rPr>
                        <a:t> - ulkomainen jälleenvakuutus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235351">
                <a:tc>
                  <a:txBody>
                    <a:bodyPr/>
                    <a:lstStyle/>
                    <a:p>
                      <a:pPr algn="l" fontAlgn="b"/>
                      <a:endParaRPr lang="fi-F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5351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1" i="0" u="none" strike="noStrike">
                          <a:effectLst/>
                          <a:latin typeface="Arial" panose="020B0604020202020204" pitchFamily="34" charset="0"/>
                        </a:rPr>
                        <a:t>Vahinkovakuutus yhteensä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>
                          <a:effectLst/>
                          <a:latin typeface="Arial" panose="020B0604020202020204" pitchFamily="34" charset="0"/>
                        </a:rPr>
                        <a:t>4 531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>
                          <a:effectLst/>
                          <a:latin typeface="Arial" panose="020B0604020202020204" pitchFamily="34" charset="0"/>
                        </a:rPr>
                        <a:t>4 494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5281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Vahinkovakuutuksesta </a:t>
            </a:r>
            <a:r>
              <a:rPr lang="fi-FI" sz="3200" dirty="0" smtClean="0"/>
              <a:t>maksetut korvaukset</a:t>
            </a: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 smtClean="0"/>
              <a:t>toteutunut kehitys tammi-syyskuussa 2016</a:t>
            </a:r>
            <a:endParaRPr lang="fi-FI" sz="2400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2522961"/>
              </p:ext>
            </p:extLst>
          </p:nvPr>
        </p:nvGraphicFramePr>
        <p:xfrm>
          <a:off x="909220" y="1489588"/>
          <a:ext cx="9957047" cy="4689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7576"/>
                <a:gridCol w="1506776"/>
                <a:gridCol w="1815616"/>
                <a:gridCol w="1697079"/>
              </a:tblGrid>
              <a:tr h="27583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600" b="1" i="0" u="none" strike="noStrike" dirty="0" smtClean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 dirty="0" smtClean="0">
                          <a:effectLst/>
                          <a:latin typeface="Arial"/>
                        </a:rPr>
                        <a:t>2016</a:t>
                      </a:r>
                      <a:endParaRPr lang="fi-FI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 dirty="0" smtClean="0">
                          <a:effectLst/>
                          <a:latin typeface="Arial"/>
                        </a:rPr>
                        <a:t>2015</a:t>
                      </a:r>
                      <a:endParaRPr lang="fi-FI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effectLst/>
                          <a:latin typeface="Arial"/>
                        </a:rPr>
                        <a:t>muutos-%</a:t>
                      </a:r>
                    </a:p>
                  </a:txBody>
                  <a:tcPr marL="9525" marR="9525" marT="9525" marB="0" anchor="b"/>
                </a:tc>
              </a:tr>
              <a:tr h="27583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i="0" u="none" strike="noStrike" dirty="0" smtClean="0">
                          <a:effectLst/>
                          <a:latin typeface="+mn-lt"/>
                        </a:rPr>
                        <a:t>Tammi-syyskuu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i-FI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i-FI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i-FI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5839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effectLst/>
                          <a:latin typeface="+mn-lt"/>
                        </a:rPr>
                        <a:t>Lakisääteinen tapaturma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 dirty="0">
                          <a:effectLst/>
                          <a:latin typeface="+mn-lt"/>
                        </a:rPr>
                        <a:t>331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>
                          <a:effectLst/>
                          <a:latin typeface="+mn-lt"/>
                        </a:rPr>
                        <a:t>332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 dirty="0">
                          <a:effectLst/>
                          <a:latin typeface="+mn-lt"/>
                        </a:rPr>
                        <a:t>-0,3</a:t>
                      </a:r>
                    </a:p>
                  </a:txBody>
                  <a:tcPr marL="9525" marR="9525" marT="9525" marB="0" anchor="b"/>
                </a:tc>
              </a:tr>
              <a:tr h="275839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effectLst/>
                          <a:latin typeface="+mn-lt"/>
                        </a:rPr>
                        <a:t>Muu tapaturma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>
                          <a:effectLst/>
                          <a:latin typeface="+mn-lt"/>
                        </a:rPr>
                        <a:t>262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>
                          <a:effectLst/>
                          <a:latin typeface="+mn-lt"/>
                        </a:rPr>
                        <a:t>229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>
                          <a:effectLst/>
                          <a:latin typeface="+mn-lt"/>
                        </a:rPr>
                        <a:t>14,5</a:t>
                      </a:r>
                    </a:p>
                  </a:txBody>
                  <a:tcPr marL="9525" marR="9525" marT="9525" marB="0" anchor="b"/>
                </a:tc>
              </a:tr>
              <a:tr h="275839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effectLst/>
                          <a:latin typeface="+mn-lt"/>
                        </a:rPr>
                        <a:t>Maa-ajoneuvot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 dirty="0">
                          <a:effectLst/>
                          <a:latin typeface="+mn-lt"/>
                        </a:rPr>
                        <a:t>367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>
                          <a:effectLst/>
                          <a:latin typeface="+mn-lt"/>
                        </a:rPr>
                        <a:t>344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 dirty="0">
                          <a:effectLst/>
                          <a:latin typeface="+mn-lt"/>
                        </a:rPr>
                        <a:t>6,8</a:t>
                      </a:r>
                    </a:p>
                  </a:txBody>
                  <a:tcPr marL="9525" marR="9525" marT="9525" marB="0" anchor="b"/>
                </a:tc>
              </a:tr>
              <a:tr h="275839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effectLst/>
                          <a:latin typeface="+mn-lt"/>
                        </a:rPr>
                        <a:t>Alukset, kalusto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 dirty="0"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 dirty="0">
                          <a:effectLst/>
                          <a:latin typeface="+mn-lt"/>
                        </a:rPr>
                        <a:t>1,7</a:t>
                      </a:r>
                    </a:p>
                  </a:txBody>
                  <a:tcPr marL="9525" marR="9525" marT="9525" marB="0" anchor="b"/>
                </a:tc>
              </a:tr>
              <a:tr h="275839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effectLst/>
                          <a:latin typeface="+mn-lt"/>
                        </a:rPr>
                        <a:t>Kuljetettavat tavarat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 dirty="0">
                          <a:effectLst/>
                          <a:latin typeface="+mn-lt"/>
                        </a:rPr>
                        <a:t>10,4</a:t>
                      </a:r>
                    </a:p>
                  </a:txBody>
                  <a:tcPr marL="9525" marR="9525" marT="9525" marB="0" anchor="b"/>
                </a:tc>
              </a:tr>
              <a:tr h="275839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effectLst/>
                          <a:latin typeface="+mn-lt"/>
                        </a:rPr>
                        <a:t>Omaisuusvahingot: yksityistaloudet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 dirty="0">
                          <a:effectLst/>
                          <a:latin typeface="+mn-lt"/>
                        </a:rPr>
                        <a:t>276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>
                          <a:effectLst/>
                          <a:latin typeface="+mn-lt"/>
                        </a:rPr>
                        <a:t>260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 dirty="0">
                          <a:effectLst/>
                          <a:latin typeface="+mn-lt"/>
                        </a:rPr>
                        <a:t>5,8</a:t>
                      </a:r>
                    </a:p>
                  </a:txBody>
                  <a:tcPr marL="9525" marR="9525" marT="9525" marB="0" anchor="b"/>
                </a:tc>
              </a:tr>
              <a:tr h="275839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effectLst/>
                          <a:latin typeface="+mn-lt"/>
                        </a:rPr>
                        <a:t>Omaisuusvahingot: yritykset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 dirty="0"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>
                          <a:effectLst/>
                          <a:latin typeface="+mn-lt"/>
                        </a:rPr>
                        <a:t>136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 dirty="0">
                          <a:effectLst/>
                          <a:latin typeface="+mn-lt"/>
                        </a:rPr>
                        <a:t>-0,8</a:t>
                      </a:r>
                    </a:p>
                  </a:txBody>
                  <a:tcPr marL="9525" marR="9525" marT="9525" marB="0" anchor="b"/>
                </a:tc>
              </a:tr>
              <a:tr h="275839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effectLst/>
                          <a:latin typeface="+mn-lt"/>
                        </a:rPr>
                        <a:t>Moottoriajoneuvon vastuu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 dirty="0">
                          <a:effectLst/>
                          <a:latin typeface="+mn-lt"/>
                        </a:rPr>
                        <a:t>317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>
                          <a:effectLst/>
                          <a:latin typeface="+mn-lt"/>
                        </a:rPr>
                        <a:t>312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>
                          <a:effectLst/>
                          <a:latin typeface="+mn-lt"/>
                        </a:rPr>
                        <a:t>1,5</a:t>
                      </a:r>
                    </a:p>
                  </a:txBody>
                  <a:tcPr marL="9525" marR="9525" marT="9525" marB="0" anchor="b"/>
                </a:tc>
              </a:tr>
              <a:tr h="275839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effectLst/>
                          <a:latin typeface="+mn-lt"/>
                        </a:rPr>
                        <a:t>Vastuu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 dirty="0">
                          <a:effectLst/>
                          <a:latin typeface="+mn-lt"/>
                        </a:rPr>
                        <a:t>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>
                          <a:effectLst/>
                          <a:latin typeface="+mn-lt"/>
                        </a:rPr>
                        <a:t>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 dirty="0">
                          <a:effectLst/>
                          <a:latin typeface="+mn-lt"/>
                        </a:rPr>
                        <a:t>-2,1</a:t>
                      </a:r>
                    </a:p>
                  </a:txBody>
                  <a:tcPr marL="9525" marR="9525" marT="9525" marB="0" anchor="b"/>
                </a:tc>
              </a:tr>
              <a:tr h="275839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effectLst/>
                          <a:latin typeface="+mn-lt"/>
                        </a:rPr>
                        <a:t>Luotto ja takaus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 dirty="0"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 dirty="0">
                          <a:effectLst/>
                          <a:latin typeface="+mn-lt"/>
                        </a:rPr>
                        <a:t>524,5</a:t>
                      </a:r>
                    </a:p>
                  </a:txBody>
                  <a:tcPr marL="9525" marR="9525" marT="9525" marB="0" anchor="b"/>
                </a:tc>
              </a:tr>
              <a:tr h="275839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effectLst/>
                          <a:latin typeface="+mn-lt"/>
                        </a:rPr>
                        <a:t>Muu ensivakuutus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>
                          <a:effectLst/>
                          <a:latin typeface="+mn-lt"/>
                        </a:rPr>
                        <a:t>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 dirty="0">
                          <a:effectLst/>
                          <a:latin typeface="+mn-lt"/>
                        </a:rPr>
                        <a:t>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 dirty="0">
                          <a:effectLst/>
                          <a:latin typeface="+mn-lt"/>
                        </a:rPr>
                        <a:t>-2,9</a:t>
                      </a:r>
                    </a:p>
                  </a:txBody>
                  <a:tcPr marL="9525" marR="9525" marT="9525" marB="0" anchor="b"/>
                </a:tc>
              </a:tr>
              <a:tr h="275839">
                <a:tc>
                  <a:txBody>
                    <a:bodyPr/>
                    <a:lstStyle/>
                    <a:p>
                      <a:pPr algn="l" fontAlgn="b"/>
                      <a:endParaRPr lang="fi-FI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600" b="1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75839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effectLst/>
                          <a:latin typeface="+mn-lt"/>
                        </a:rPr>
                        <a:t>Yhteensä ilman luottoa ja takausta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 dirty="0">
                          <a:effectLst/>
                          <a:latin typeface="+mn-lt"/>
                        </a:rPr>
                        <a:t>1 851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 dirty="0">
                          <a:effectLst/>
                          <a:latin typeface="+mn-lt"/>
                        </a:rPr>
                        <a:t>1 777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 dirty="0">
                          <a:effectLst/>
                          <a:latin typeface="+mn-lt"/>
                        </a:rPr>
                        <a:t>4,1</a:t>
                      </a:r>
                    </a:p>
                  </a:txBody>
                  <a:tcPr marL="9525" marR="9525" marT="9525" marB="0" anchor="b"/>
                </a:tc>
              </a:tr>
              <a:tr h="275839">
                <a:tc>
                  <a:txBody>
                    <a:bodyPr/>
                    <a:lstStyle/>
                    <a:p>
                      <a:pPr algn="l" fontAlgn="b"/>
                      <a:endParaRPr lang="fi-FI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75839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1" i="0" u="none" strike="noStrike" dirty="0">
                          <a:effectLst/>
                          <a:latin typeface="+mn-lt"/>
                        </a:rPr>
                        <a:t>YHTEENSÄ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 dirty="0">
                          <a:effectLst/>
                          <a:latin typeface="+mn-lt"/>
                        </a:rPr>
                        <a:t>1 868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>
                          <a:effectLst/>
                          <a:latin typeface="+mn-lt"/>
                        </a:rPr>
                        <a:t>1 780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1" i="0" u="none" strike="noStrike" dirty="0">
                          <a:effectLst/>
                          <a:latin typeface="+mn-lt"/>
                        </a:rPr>
                        <a:t>4,9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486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Kotimaan vakuutusmaksutulo </a:t>
            </a:r>
            <a:r>
              <a:rPr lang="fi-FI" dirty="0" smtClean="0"/>
              <a:t>1970-2016e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949637"/>
              </p:ext>
            </p:extLst>
          </p:nvPr>
        </p:nvGraphicFramePr>
        <p:xfrm>
          <a:off x="838200" y="1619250"/>
          <a:ext cx="10512425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419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Henkivakuutuksen </a:t>
            </a:r>
            <a:r>
              <a:rPr lang="fi-FI" dirty="0" smtClean="0"/>
              <a:t>kotimainen maksutulo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3982925"/>
              </p:ext>
            </p:extLst>
          </p:nvPr>
        </p:nvGraphicFramePr>
        <p:xfrm>
          <a:off x="838200" y="1619250"/>
          <a:ext cx="10512425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981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nanssialan Keskusliitto">
  <a:themeElements>
    <a:clrScheme name="FK_Colors">
      <a:dk1>
        <a:srgbClr val="333333"/>
      </a:dk1>
      <a:lt1>
        <a:srgbClr val="FFFFFF"/>
      </a:lt1>
      <a:dk2>
        <a:srgbClr val="FDB930"/>
      </a:dk2>
      <a:lt2>
        <a:srgbClr val="01B2E5"/>
      </a:lt2>
      <a:accent1>
        <a:srgbClr val="FDB930"/>
      </a:accent1>
      <a:accent2>
        <a:srgbClr val="BDBCC2"/>
      </a:accent2>
      <a:accent3>
        <a:srgbClr val="01B2E5"/>
      </a:accent3>
      <a:accent4>
        <a:srgbClr val="7F7E82"/>
      </a:accent4>
      <a:accent5>
        <a:srgbClr val="B52268"/>
      </a:accent5>
      <a:accent6>
        <a:srgbClr val="BBB1A5"/>
      </a:accent6>
      <a:hlink>
        <a:srgbClr val="395AA8"/>
      </a:hlink>
      <a:folHlink>
        <a:srgbClr val="01B2E5"/>
      </a:folHlink>
    </a:clrScheme>
    <a:fontScheme name="FK PowerPoint">
      <a:majorFont>
        <a:latin typeface="Corbe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err="1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sitys3" id="{1D1FFC13-E03E-416B-8E58-27E5CB337633}" vid="{C547B93D-1354-4593-AF7D-4944B6165931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3f7baa18-e8c3-4a96-b5df-b125792204c2">
      <Terms xmlns="http://schemas.microsoft.com/office/infopath/2007/PartnerControls">
        <TermInfo xmlns="http://schemas.microsoft.com/office/infopath/2007/PartnerControls">
          <TermName xmlns="http://schemas.microsoft.com/office/infopath/2007/PartnerControls">Arvio</TermName>
          <TermId xmlns="http://schemas.microsoft.com/office/infopath/2007/PartnerControls">edf613b0-c27d-46d8-abb1-f1c8685e71ab</TermId>
        </TermInfo>
      </Terms>
    </TaxKeywordTaxHTField>
    <FKLanguage xmlns="879095ad-9298-46b1-abb4-88acdd8ab572">Suomi</FKLanguage>
    <FKPublishDate xmlns="879095ad-9298-46b1-abb4-88acdd8ab572">2016-11-06T22:00:00+00:00</FKPublishDate>
    <TaxCatchAll xmlns="3f7baa18-e8c3-4a96-b5df-b125792204c2">
      <Value>606</Value>
      <Value>25</Value>
      <Value>78</Value>
    </TaxCatchAll>
    <h91f5f5c8ce94f5ebd3ee7c0d8a6ec47 xmlns="879095ad-9298-46b1-abb4-88acdd8ab572">
      <Terms xmlns="http://schemas.microsoft.com/office/infopath/2007/PartnerControls">
        <TermInfo xmlns="http://schemas.microsoft.com/office/infopath/2007/PartnerControls">
          <TermName xmlns="http://schemas.microsoft.com/office/infopath/2007/PartnerControls">vakuutus</TermName>
          <TermId xmlns="http://schemas.microsoft.com/office/infopath/2007/PartnerControls">d435bfef-5764-4d80-921f-a0afc585a587</TermId>
        </TermInfo>
      </Terms>
    </h91f5f5c8ce94f5ebd3ee7c0d8a6ec47>
    <p37d2282c7114a85bbb1d37773b53136 xmlns="879095ad-9298-46b1-abb4-88acdd8ab572">
      <Terms xmlns="http://schemas.microsoft.com/office/infopath/2007/PartnerControls">
        <TermInfo xmlns="http://schemas.microsoft.com/office/infopath/2007/PartnerControls">
          <TermName xmlns="http://schemas.microsoft.com/office/infopath/2007/PartnerControls">Diaesitys</TermName>
          <TermId xmlns="http://schemas.microsoft.com/office/infopath/2007/PartnerControls">fc209ee7-fe67-4bc6-a4f4-93f5714eb903</TermId>
        </TermInfo>
      </Terms>
    </p37d2282c7114a85bbb1d37773b53136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E106A4F9CAD6E4D891E4C99C177D26F" ma:contentTypeVersion="12" ma:contentTypeDescription="Luo uusi asiakirja." ma:contentTypeScope="" ma:versionID="6bf8c22eb7e77b08554aec714589a006">
  <xsd:schema xmlns:xsd="http://www.w3.org/2001/XMLSchema" xmlns:xs="http://www.w3.org/2001/XMLSchema" xmlns:p="http://schemas.microsoft.com/office/2006/metadata/properties" xmlns:ns2="879095ad-9298-46b1-abb4-88acdd8ab572" xmlns:ns3="3f7baa18-e8c3-4a96-b5df-b125792204c2" targetNamespace="http://schemas.microsoft.com/office/2006/metadata/properties" ma:root="true" ma:fieldsID="4481d166ca6ec69d426333bd419f0696" ns2:_="" ns3:_="">
    <xsd:import namespace="879095ad-9298-46b1-abb4-88acdd8ab572"/>
    <xsd:import namespace="3f7baa18-e8c3-4a96-b5df-b125792204c2"/>
    <xsd:element name="properties">
      <xsd:complexType>
        <xsd:sequence>
          <xsd:element name="documentManagement">
            <xsd:complexType>
              <xsd:all>
                <xsd:element ref="ns2:p37d2282c7114a85bbb1d37773b53136" minOccurs="0"/>
                <xsd:element ref="ns3:TaxCatchAll" minOccurs="0"/>
                <xsd:element ref="ns2:h91f5f5c8ce94f5ebd3ee7c0d8a6ec47" minOccurs="0"/>
                <xsd:element ref="ns3:TaxKeywordTaxHTField" minOccurs="0"/>
                <xsd:element ref="ns2:FKPublishDate" minOccurs="0"/>
                <xsd:element ref="ns2:FKLangu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9095ad-9298-46b1-abb4-88acdd8ab572" elementFormDefault="qualified">
    <xsd:import namespace="http://schemas.microsoft.com/office/2006/documentManagement/types"/>
    <xsd:import namespace="http://schemas.microsoft.com/office/infopath/2007/PartnerControls"/>
    <xsd:element name="p37d2282c7114a85bbb1d37773b53136" ma:index="9" nillable="true" ma:taxonomy="true" ma:internalName="p37d2282c7114a85bbb1d37773b53136" ma:taxonomyFieldName="FKDocType" ma:displayName="Asiakirjatyyppi" ma:readOnly="false" ma:default="" ma:fieldId="{937d2282-c711-4a85-bbb1-d37773b53136}" ma:taxonomyMulti="true" ma:sspId="d92eb3bd-95d3-4ebe-8301-9f6701864dbf" ma:termSetId="f0126561-3e6b-4118-8629-5272a7a08fe1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h91f5f5c8ce94f5ebd3ee7c0d8a6ec47" ma:index="12" nillable="true" ma:taxonomy="true" ma:internalName="h91f5f5c8ce94f5ebd3ee7c0d8a6ec47" ma:taxonomyFieldName="FKTopic" ma:displayName="Aiheluokittelu" ma:readOnly="false" ma:default="" ma:fieldId="{191f5f5c-8ce9-4f5e-bd3e-e7c0d8a6ec47}" ma:taxonomyMulti="true" ma:sspId="d92eb3bd-95d3-4ebe-8301-9f6701864dbf" ma:termSetId="78f64962-903a-4089-a952-f0c4852607b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KPublishDate" ma:index="15" nillable="true" ma:displayName="Julkaisupäivä" ma:default="[today]" ma:format="DateOnly" ma:internalName="FKPublishDate">
      <xsd:simpleType>
        <xsd:restriction base="dms:DateTime"/>
      </xsd:simpleType>
    </xsd:element>
    <xsd:element name="FKLanguage" ma:index="16" nillable="true" ma:displayName="Kieli" ma:default="Suomi" ma:format="Dropdown" ma:internalName="FKLanguage">
      <xsd:simpleType>
        <xsd:restriction base="dms:Choice">
          <xsd:enumeration value="Suomi"/>
          <xsd:enumeration value="Englanti"/>
          <xsd:enumeration value="Ruotsi"/>
          <xsd:enumeration value="Muu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7baa18-e8c3-4a96-b5df-b125792204c2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620aaa1b-80d6-4c91-97e9-f720dfbeb0a9}" ma:internalName="TaxCatchAll" ma:showField="CatchAllData" ma:web="3f7baa18-e8c3-4a96-b5df-b125792204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4" nillable="true" ma:taxonomy="true" ma:internalName="TaxKeywordTaxHTField" ma:taxonomyFieldName="TaxKeyword" ma:displayName="Asiasanat" ma:readOnly="false" ma:fieldId="{23f27201-bee3-471e-b2e7-b64fd8b7ca38}" ma:taxonomyMulti="true" ma:sspId="d92eb3bd-95d3-4ebe-8301-9f6701864dbf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E9D190-4999-4B3B-8B19-55E29BB87F5A}"/>
</file>

<file path=customXml/itemProps2.xml><?xml version="1.0" encoding="utf-8"?>
<ds:datastoreItem xmlns:ds="http://schemas.openxmlformats.org/officeDocument/2006/customXml" ds:itemID="{7BA90FDF-3E3A-4960-9B02-9E296DB76EDD}"/>
</file>

<file path=customXml/itemProps3.xml><?xml version="1.0" encoding="utf-8"?>
<ds:datastoreItem xmlns:ds="http://schemas.openxmlformats.org/officeDocument/2006/customXml" ds:itemID="{48AD4962-578E-454A-8D03-CCAC0FE151AF}"/>
</file>

<file path=customXml/itemProps4.xml><?xml version="1.0" encoding="utf-8"?>
<ds:datastoreItem xmlns:ds="http://schemas.openxmlformats.org/officeDocument/2006/customXml" ds:itemID="{7BA90FDF-3E3A-4960-9B02-9E296DB76EDD}"/>
</file>

<file path=docProps/app.xml><?xml version="1.0" encoding="utf-8"?>
<Properties xmlns="http://schemas.openxmlformats.org/officeDocument/2006/extended-properties" xmlns:vt="http://schemas.openxmlformats.org/officeDocument/2006/docPropsVTypes">
  <Template>Esitysmalli</Template>
  <TotalTime>116</TotalTime>
  <Words>417</Words>
  <Application>Microsoft Office PowerPoint</Application>
  <PresentationFormat>Laajakuva</PresentationFormat>
  <Paragraphs>223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Arial</vt:lpstr>
      <vt:lpstr>Calibri</vt:lpstr>
      <vt:lpstr>Corbel</vt:lpstr>
      <vt:lpstr>Finanssialan Keskusliitto</vt:lpstr>
      <vt:lpstr>Arvio vakuutusmaksutulon kehityksestä 2016</vt:lpstr>
      <vt:lpstr>Lyhyesti</vt:lpstr>
      <vt:lpstr>Perusteista</vt:lpstr>
      <vt:lpstr>Vuoden 2016 maksutuloarviot    1/3</vt:lpstr>
      <vt:lpstr>Vuoden 2016 maksutuloarviot    2/3</vt:lpstr>
      <vt:lpstr>Vuoden 2016 maksutuloarviot    3/3</vt:lpstr>
      <vt:lpstr>Vahinkovakuutuksesta maksetut korvaukset toteutunut kehitys tammi-syyskuussa 2016</vt:lpstr>
      <vt:lpstr>Kotimaan vakuutusmaksutulo 1970-2016e</vt:lpstr>
      <vt:lpstr>Henkivakuutuksen kotimainen maksutulo</vt:lpstr>
      <vt:lpstr>Vahinkovakuutuksen maksutulon kehitys luokkaryhmittäin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Arvio vakuutusmaksutulon kehityksestä 2016</dc:title>
  <dc:creator>Koivisto Kimmo</dc:creator>
  <cp:keywords>Arvio</cp:keywords>
  <cp:lastModifiedBy>Koivisto Kimmo</cp:lastModifiedBy>
  <cp:revision>12</cp:revision>
  <dcterms:created xsi:type="dcterms:W3CDTF">2016-10-28T04:34:33Z</dcterms:created>
  <dcterms:modified xsi:type="dcterms:W3CDTF">2016-11-07T10:52:36Z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0x0101006E106A4F9CAD6E4D891E4C99C177D26F</vt:lpwstr>
  </property>
  <property fmtid="{D5CDD505-2E9C-101B-9397-08002B2CF9AE}" pid="3" name="_dlc_DocIdItemGuid">
    <vt:lpwstr>1542af8a-d5f9-4ac8-907a-8f7e7efb4e09</vt:lpwstr>
  </property>
  <property fmtid="{D5CDD505-2E9C-101B-9397-08002B2CF9AE}" pid="4" name="TaxKeyword">
    <vt:lpwstr>606;#Arvio|edf613b0-c27d-46d8-abb1-f1c8685e71ab</vt:lpwstr>
  </property>
  <property fmtid="{D5CDD505-2E9C-101B-9397-08002B2CF9AE}" pid="5" name="FKTopic">
    <vt:lpwstr>25;#vakuutus|d435bfef-5764-4d80-921f-a0afc585a587</vt:lpwstr>
  </property>
  <property fmtid="{D5CDD505-2E9C-101B-9397-08002B2CF9AE}" pid="6" name="FKDocType">
    <vt:lpwstr>78;#Diaesitys|fc209ee7-fe67-4bc6-a4f4-93f5714eb903</vt:lpwstr>
  </property>
  <property fmtid="{D5CDD505-2E9C-101B-9397-08002B2CF9AE}" pid="7" name="FKDocumentState">
    <vt:lpwstr>27;#Valmis|40aa8d17-dadd-4ab0-93da-3124749a5963</vt:lpwstr>
  </property>
  <property fmtid="{D5CDD505-2E9C-101B-9397-08002B2CF9AE}" pid="8" name="FKDocumentPublicity">
    <vt:lpwstr>28;#Julkinen|0806a4a5-db6a-4fa4-8ed3-7457b5b4e8de</vt:lpwstr>
  </property>
  <property fmtid="{D5CDD505-2E9C-101B-9397-08002B2CF9AE}" pid="9" name="C Organisaatiot">
    <vt:lpwstr>21;#Finanssialan Keskusliitto|a986a8ab-0b81-4c11-8cfa-b7b758f01c9a</vt:lpwstr>
  </property>
  <property fmtid="{D5CDD505-2E9C-101B-9397-08002B2CF9AE}" pid="10" name="Order">
    <vt:r8>32200</vt:r8>
  </property>
  <property fmtid="{D5CDD505-2E9C-101B-9397-08002B2CF9AE}" pid="11" name="xd_ProgID">
    <vt:lpwstr/>
  </property>
  <property fmtid="{D5CDD505-2E9C-101B-9397-08002B2CF9AE}" pid="12" name="_CopySource">
    <vt:lpwstr>http://majakka/tietopankki/materiaalit/FK-julkaisu-maksutulo-arvio-2016.pptx</vt:lpwstr>
  </property>
  <property fmtid="{D5CDD505-2E9C-101B-9397-08002B2CF9AE}" pid="13" name="_SourceUrl">
    <vt:lpwstr/>
  </property>
  <property fmtid="{D5CDD505-2E9C-101B-9397-08002B2CF9AE}" pid="14" name="_SharedFileIndex">
    <vt:lpwstr/>
  </property>
  <property fmtid="{D5CDD505-2E9C-101B-9397-08002B2CF9AE}" pid="15" name="TemplateUrl">
    <vt:lpwstr/>
  </property>
</Properties>
</file>