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8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7.xml" ContentType="application/vnd.openxmlformats-officedocument.drawingml.chart+xml"/>
  <Override PartName="/ppt/charts/chart16.xml" ContentType="application/vnd.openxmlformats-officedocument.drawingml.chart+xml"/>
  <Override PartName="/ppt/theme/theme1.xml" ContentType="application/vnd.openxmlformats-officedocument.theme+xml"/>
  <Override PartName="/ppt/charts/chart19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4"/>
    <p:sldMasterId id="2147483823" r:id="rId5"/>
    <p:sldMasterId id="2147483825" r:id="rId6"/>
    <p:sldMasterId id="2147483835" r:id="rId7"/>
    <p:sldMasterId id="2147483837" r:id="rId8"/>
    <p:sldMasterId id="2147483843" r:id="rId9"/>
    <p:sldMasterId id="2147483845" r:id="rId10"/>
  </p:sldMasterIdLst>
  <p:notesMasterIdLst>
    <p:notesMasterId r:id="rId35"/>
  </p:notesMasterIdLst>
  <p:handoutMasterIdLst>
    <p:handoutMasterId r:id="rId36"/>
  </p:handoutMasterIdLst>
  <p:sldIdLst>
    <p:sldId id="261" r:id="rId11"/>
    <p:sldId id="306" r:id="rId12"/>
    <p:sldId id="291" r:id="rId13"/>
    <p:sldId id="299" r:id="rId14"/>
    <p:sldId id="294" r:id="rId15"/>
    <p:sldId id="293" r:id="rId16"/>
    <p:sldId id="292" r:id="rId17"/>
    <p:sldId id="295" r:id="rId18"/>
    <p:sldId id="296" r:id="rId19"/>
    <p:sldId id="300" r:id="rId20"/>
    <p:sldId id="298" r:id="rId21"/>
    <p:sldId id="301" r:id="rId22"/>
    <p:sldId id="302" r:id="rId23"/>
    <p:sldId id="303" r:id="rId24"/>
    <p:sldId id="304" r:id="rId25"/>
    <p:sldId id="305" r:id="rId26"/>
    <p:sldId id="283" r:id="rId27"/>
    <p:sldId id="282" r:id="rId28"/>
    <p:sldId id="278" r:id="rId29"/>
    <p:sldId id="279" r:id="rId30"/>
    <p:sldId id="285" r:id="rId31"/>
    <p:sldId id="272" r:id="rId32"/>
    <p:sldId id="273" r:id="rId33"/>
    <p:sldId id="284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4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1" y="36"/>
      </p:cViewPr>
      <p:guideLst>
        <p:guide orient="horz" pos="2160"/>
        <p:guide pos="594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2649"/>
    </p:cViewPr>
  </p:sorterViewPr>
  <p:notesViewPr>
    <p:cSldViewPr snapToGrid="0">
      <p:cViewPr varScale="1">
        <p:scale>
          <a:sx n="64" d="100"/>
          <a:sy n="64" d="100"/>
        </p:scale>
        <p:origin x="16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65349336618337E-2"/>
          <c:y val="2.8606086401361992E-2"/>
          <c:w val="0.74055871980061694"/>
          <c:h val="0.85055924552816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Vakuutusyhtiöt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Taul1!$A$2:$A$53</c:f>
              <c:numCache>
                <c:formatCode>General</c:formatCode>
                <c:ptCount val="52"/>
                <c:pt idx="1">
                  <c:v>20</c:v>
                </c:pt>
                <c:pt idx="6">
                  <c:v>25</c:v>
                </c:pt>
                <c:pt idx="11">
                  <c:v>30</c:v>
                </c:pt>
                <c:pt idx="16">
                  <c:v>35</c:v>
                </c:pt>
                <c:pt idx="21">
                  <c:v>40</c:v>
                </c:pt>
                <c:pt idx="26">
                  <c:v>45</c:v>
                </c:pt>
                <c:pt idx="31">
                  <c:v>50</c:v>
                </c:pt>
                <c:pt idx="36">
                  <c:v>55</c:v>
                </c:pt>
                <c:pt idx="41">
                  <c:v>60</c:v>
                </c:pt>
                <c:pt idx="46">
                  <c:v>65</c:v>
                </c:pt>
                <c:pt idx="51">
                  <c:v>70</c:v>
                </c:pt>
              </c:numCache>
            </c:numRef>
          </c:cat>
          <c:val>
            <c:numRef>
              <c:f>Taul1!$B$2:$B$53</c:f>
              <c:numCache>
                <c:formatCode>General</c:formatCode>
                <c:ptCount val="52"/>
                <c:pt idx="0">
                  <c:v>8</c:v>
                </c:pt>
                <c:pt idx="1">
                  <c:v>7</c:v>
                </c:pt>
                <c:pt idx="2">
                  <c:v>14</c:v>
                </c:pt>
                <c:pt idx="3">
                  <c:v>37</c:v>
                </c:pt>
                <c:pt idx="4">
                  <c:v>61</c:v>
                </c:pt>
                <c:pt idx="5">
                  <c:v>91</c:v>
                </c:pt>
                <c:pt idx="6">
                  <c:v>116</c:v>
                </c:pt>
                <c:pt idx="7">
                  <c:v>169</c:v>
                </c:pt>
                <c:pt idx="8">
                  <c:v>167</c:v>
                </c:pt>
                <c:pt idx="9">
                  <c:v>172</c:v>
                </c:pt>
                <c:pt idx="10">
                  <c:v>194</c:v>
                </c:pt>
                <c:pt idx="11">
                  <c:v>228</c:v>
                </c:pt>
                <c:pt idx="12">
                  <c:v>229</c:v>
                </c:pt>
                <c:pt idx="13">
                  <c:v>246</c:v>
                </c:pt>
                <c:pt idx="14">
                  <c:v>210</c:v>
                </c:pt>
                <c:pt idx="15">
                  <c:v>265</c:v>
                </c:pt>
                <c:pt idx="16">
                  <c:v>255</c:v>
                </c:pt>
                <c:pt idx="17">
                  <c:v>245</c:v>
                </c:pt>
                <c:pt idx="18">
                  <c:v>233</c:v>
                </c:pt>
                <c:pt idx="19">
                  <c:v>251</c:v>
                </c:pt>
                <c:pt idx="20">
                  <c:v>266</c:v>
                </c:pt>
                <c:pt idx="21">
                  <c:v>272</c:v>
                </c:pt>
                <c:pt idx="22">
                  <c:v>267</c:v>
                </c:pt>
                <c:pt idx="23">
                  <c:v>287</c:v>
                </c:pt>
                <c:pt idx="24">
                  <c:v>213</c:v>
                </c:pt>
                <c:pt idx="25">
                  <c:v>236</c:v>
                </c:pt>
                <c:pt idx="26">
                  <c:v>232</c:v>
                </c:pt>
                <c:pt idx="27">
                  <c:v>243</c:v>
                </c:pt>
                <c:pt idx="28">
                  <c:v>256</c:v>
                </c:pt>
                <c:pt idx="29">
                  <c:v>313</c:v>
                </c:pt>
                <c:pt idx="30">
                  <c:v>337</c:v>
                </c:pt>
                <c:pt idx="31">
                  <c:v>313</c:v>
                </c:pt>
                <c:pt idx="32">
                  <c:v>290</c:v>
                </c:pt>
                <c:pt idx="33">
                  <c:v>331</c:v>
                </c:pt>
                <c:pt idx="34">
                  <c:v>316</c:v>
                </c:pt>
                <c:pt idx="35">
                  <c:v>290</c:v>
                </c:pt>
                <c:pt idx="36">
                  <c:v>290</c:v>
                </c:pt>
                <c:pt idx="37">
                  <c:v>242</c:v>
                </c:pt>
                <c:pt idx="38">
                  <c:v>264</c:v>
                </c:pt>
                <c:pt idx="39">
                  <c:v>204</c:v>
                </c:pt>
                <c:pt idx="40">
                  <c:v>252</c:v>
                </c:pt>
                <c:pt idx="41">
                  <c:v>232</c:v>
                </c:pt>
                <c:pt idx="42">
                  <c:v>194</c:v>
                </c:pt>
                <c:pt idx="43">
                  <c:v>133</c:v>
                </c:pt>
                <c:pt idx="44">
                  <c:v>85</c:v>
                </c:pt>
                <c:pt idx="45">
                  <c:v>38</c:v>
                </c:pt>
                <c:pt idx="46">
                  <c:v>9</c:v>
                </c:pt>
                <c:pt idx="47">
                  <c:v>3</c:v>
                </c:pt>
                <c:pt idx="48">
                  <c:v>4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Pankit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Taul1!$A$2:$A$53</c:f>
              <c:numCache>
                <c:formatCode>General</c:formatCode>
                <c:ptCount val="52"/>
                <c:pt idx="1">
                  <c:v>20</c:v>
                </c:pt>
                <c:pt idx="6">
                  <c:v>25</c:v>
                </c:pt>
                <c:pt idx="11">
                  <c:v>30</c:v>
                </c:pt>
                <c:pt idx="16">
                  <c:v>35</c:v>
                </c:pt>
                <c:pt idx="21">
                  <c:v>40</c:v>
                </c:pt>
                <c:pt idx="26">
                  <c:v>45</c:v>
                </c:pt>
                <c:pt idx="31">
                  <c:v>50</c:v>
                </c:pt>
                <c:pt idx="36">
                  <c:v>55</c:v>
                </c:pt>
                <c:pt idx="41">
                  <c:v>60</c:v>
                </c:pt>
                <c:pt idx="46">
                  <c:v>65</c:v>
                </c:pt>
                <c:pt idx="51">
                  <c:v>70</c:v>
                </c:pt>
              </c:numCache>
            </c:numRef>
          </c:cat>
          <c:val>
            <c:numRef>
              <c:f>Taul1!$C$2:$C$53</c:f>
              <c:numCache>
                <c:formatCode>General</c:formatCode>
                <c:ptCount val="52"/>
                <c:pt idx="0">
                  <c:v>10</c:v>
                </c:pt>
                <c:pt idx="1">
                  <c:v>20</c:v>
                </c:pt>
                <c:pt idx="2">
                  <c:v>21</c:v>
                </c:pt>
                <c:pt idx="3">
                  <c:v>65</c:v>
                </c:pt>
                <c:pt idx="4">
                  <c:v>145</c:v>
                </c:pt>
                <c:pt idx="5">
                  <c:v>279</c:v>
                </c:pt>
                <c:pt idx="6">
                  <c:v>368</c:v>
                </c:pt>
                <c:pt idx="7">
                  <c:v>418</c:v>
                </c:pt>
                <c:pt idx="8">
                  <c:v>457</c:v>
                </c:pt>
                <c:pt idx="9">
                  <c:v>506</c:v>
                </c:pt>
                <c:pt idx="10">
                  <c:v>499</c:v>
                </c:pt>
                <c:pt idx="11">
                  <c:v>533</c:v>
                </c:pt>
                <c:pt idx="12">
                  <c:v>550</c:v>
                </c:pt>
                <c:pt idx="13">
                  <c:v>590</c:v>
                </c:pt>
                <c:pt idx="14">
                  <c:v>592</c:v>
                </c:pt>
                <c:pt idx="15">
                  <c:v>610</c:v>
                </c:pt>
                <c:pt idx="16">
                  <c:v>583</c:v>
                </c:pt>
                <c:pt idx="17">
                  <c:v>558</c:v>
                </c:pt>
                <c:pt idx="18">
                  <c:v>548</c:v>
                </c:pt>
                <c:pt idx="19">
                  <c:v>547</c:v>
                </c:pt>
                <c:pt idx="20">
                  <c:v>530</c:v>
                </c:pt>
                <c:pt idx="21">
                  <c:v>529</c:v>
                </c:pt>
                <c:pt idx="22">
                  <c:v>551</c:v>
                </c:pt>
                <c:pt idx="23">
                  <c:v>423</c:v>
                </c:pt>
                <c:pt idx="24">
                  <c:v>308</c:v>
                </c:pt>
                <c:pt idx="25">
                  <c:v>341</c:v>
                </c:pt>
                <c:pt idx="26">
                  <c:v>345</c:v>
                </c:pt>
                <c:pt idx="27">
                  <c:v>352</c:v>
                </c:pt>
                <c:pt idx="28">
                  <c:v>439</c:v>
                </c:pt>
                <c:pt idx="29">
                  <c:v>479</c:v>
                </c:pt>
                <c:pt idx="30">
                  <c:v>561</c:v>
                </c:pt>
                <c:pt idx="31">
                  <c:v>634</c:v>
                </c:pt>
                <c:pt idx="32">
                  <c:v>726</c:v>
                </c:pt>
                <c:pt idx="33">
                  <c:v>797</c:v>
                </c:pt>
                <c:pt idx="34">
                  <c:v>788</c:v>
                </c:pt>
                <c:pt idx="35">
                  <c:v>736</c:v>
                </c:pt>
                <c:pt idx="36">
                  <c:v>721</c:v>
                </c:pt>
                <c:pt idx="37">
                  <c:v>717</c:v>
                </c:pt>
                <c:pt idx="38">
                  <c:v>632</c:v>
                </c:pt>
                <c:pt idx="39">
                  <c:v>629</c:v>
                </c:pt>
                <c:pt idx="40">
                  <c:v>654</c:v>
                </c:pt>
                <c:pt idx="41">
                  <c:v>611</c:v>
                </c:pt>
                <c:pt idx="42">
                  <c:v>500</c:v>
                </c:pt>
                <c:pt idx="43">
                  <c:v>437</c:v>
                </c:pt>
                <c:pt idx="44">
                  <c:v>223</c:v>
                </c:pt>
                <c:pt idx="45">
                  <c:v>64</c:v>
                </c:pt>
                <c:pt idx="46">
                  <c:v>29</c:v>
                </c:pt>
                <c:pt idx="47">
                  <c:v>12</c:v>
                </c:pt>
                <c:pt idx="48">
                  <c:v>5</c:v>
                </c:pt>
                <c:pt idx="49">
                  <c:v>3</c:v>
                </c:pt>
                <c:pt idx="50">
                  <c:v>0</c:v>
                </c:pt>
                <c:pt idx="5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8266664"/>
        <c:axId val="569427136"/>
      </c:barChart>
      <c:catAx>
        <c:axId val="558266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9427136"/>
        <c:crosses val="autoZero"/>
        <c:auto val="1"/>
        <c:lblAlgn val="ctr"/>
        <c:lblOffset val="100"/>
        <c:noMultiLvlLbl val="0"/>
      </c:catAx>
      <c:valAx>
        <c:axId val="56942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8266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Taul1!$A$2:$A$16</c:f>
              <c:strCache>
                <c:ptCount val="15"/>
                <c:pt idx="0">
                  <c:v>Matkailu- ja ravintolapalvelut, työntekijät</c:v>
                </c:pt>
                <c:pt idx="1">
                  <c:v>Vakuutusala, konttori</c:v>
                </c:pt>
                <c:pt idx="2">
                  <c:v>Elintarviketeollisuus, tekn. ja konttoritoimihenk.</c:v>
                </c:pt>
                <c:pt idx="3">
                  <c:v>Terveyspalveluala, suorittava taso</c:v>
                </c:pt>
                <c:pt idx="4">
                  <c:v>Kauppa, myyjät</c:v>
                </c:pt>
                <c:pt idx="5">
                  <c:v>Energiateollisuus, toimihenkilöt</c:v>
                </c:pt>
                <c:pt idx="6">
                  <c:v>Teknologiateollisuus, ylemmät toimihenkilöt</c:v>
                </c:pt>
                <c:pt idx="7">
                  <c:v>Paperiteollisuus, toimihenkilöt</c:v>
                </c:pt>
                <c:pt idx="8">
                  <c:v>Teknologiateollisuus, toimihenkilöt</c:v>
                </c:pt>
                <c:pt idx="9">
                  <c:v>Opetusala, opetushenkilöstö</c:v>
                </c:pt>
                <c:pt idx="10">
                  <c:v>Kemianteollisuus, toimihenkilöt</c:v>
                </c:pt>
                <c:pt idx="11">
                  <c:v>Tietotekniikka, vaativat ammattitehtävät</c:v>
                </c:pt>
                <c:pt idx="12">
                  <c:v>Talonrakennusala, toimihenkilöt</c:v>
                </c:pt>
                <c:pt idx="13">
                  <c:v>Rahoitusala</c:v>
                </c:pt>
                <c:pt idx="14">
                  <c:v>Graafinen teollisuus, tekn. ja konttoritoimihenk.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6.8</c:v>
                </c:pt>
                <c:pt idx="1">
                  <c:v>7.2</c:v>
                </c:pt>
                <c:pt idx="2">
                  <c:v>7.2</c:v>
                </c:pt>
                <c:pt idx="3">
                  <c:v>7.3</c:v>
                </c:pt>
                <c:pt idx="4">
                  <c:v>7.4</c:v>
                </c:pt>
                <c:pt idx="5">
                  <c:v>7.7</c:v>
                </c:pt>
                <c:pt idx="6">
                  <c:v>7.8</c:v>
                </c:pt>
                <c:pt idx="7">
                  <c:v>8.3000000000000007</c:v>
                </c:pt>
                <c:pt idx="8">
                  <c:v>8.9</c:v>
                </c:pt>
                <c:pt idx="9">
                  <c:v>9</c:v>
                </c:pt>
                <c:pt idx="10">
                  <c:v>9.3000000000000007</c:v>
                </c:pt>
                <c:pt idx="11">
                  <c:v>9.6999999999999993</c:v>
                </c:pt>
                <c:pt idx="12">
                  <c:v>10.5</c:v>
                </c:pt>
                <c:pt idx="13">
                  <c:v>10.9</c:v>
                </c:pt>
                <c:pt idx="14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60180544"/>
        <c:axId val="560172704"/>
      </c:barChart>
      <c:catAx>
        <c:axId val="560180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60172704"/>
        <c:crosses val="autoZero"/>
        <c:auto val="1"/>
        <c:lblAlgn val="ctr"/>
        <c:lblOffset val="100"/>
        <c:noMultiLvlLbl val="0"/>
      </c:catAx>
      <c:valAx>
        <c:axId val="56017270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6018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invertIfNegative val="0"/>
          <c:cat>
            <c:strRef>
              <c:f>Taul1!$A$2:$A$10</c:f>
              <c:strCache>
                <c:ptCount val="9"/>
                <c:pt idx="0">
                  <c:v>Rahoitusala yhteensä</c:v>
                </c:pt>
                <c:pt idx="1">
                  <c:v>Suorittava taso</c:v>
                </c:pt>
                <c:pt idx="2">
                  <c:v>Esimiestaso</c:v>
                </c:pt>
                <c:pt idx="3">
                  <c:v>Johtotaso</c:v>
                </c:pt>
                <c:pt idx="5">
                  <c:v>Vakuutusala, konttori</c:v>
                </c:pt>
                <c:pt idx="6">
                  <c:v>Suorittava taso</c:v>
                </c:pt>
                <c:pt idx="7">
                  <c:v>Esimiestaso</c:v>
                </c:pt>
                <c:pt idx="8">
                  <c:v>Johtotaso</c:v>
                </c:pt>
              </c:strCache>
            </c:strRef>
          </c:cat>
          <c:val>
            <c:numRef>
              <c:f>Taul1!$B$2:$B$10</c:f>
              <c:numCache>
                <c:formatCode>#,##0</c:formatCode>
                <c:ptCount val="9"/>
                <c:pt idx="0">
                  <c:v>4181</c:v>
                </c:pt>
                <c:pt idx="1">
                  <c:v>2874</c:v>
                </c:pt>
                <c:pt idx="2">
                  <c:v>5258</c:v>
                </c:pt>
                <c:pt idx="3">
                  <c:v>8522</c:v>
                </c:pt>
                <c:pt idx="5" formatCode="General">
                  <c:v>3986</c:v>
                </c:pt>
                <c:pt idx="6" formatCode="General">
                  <c:v>3098</c:v>
                </c:pt>
                <c:pt idx="7" formatCode="General">
                  <c:v>4923</c:v>
                </c:pt>
                <c:pt idx="8" formatCode="General">
                  <c:v>8209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60176232"/>
        <c:axId val="560168392"/>
      </c:barChart>
      <c:catAx>
        <c:axId val="5601762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560168392"/>
        <c:crosses val="autoZero"/>
        <c:auto val="1"/>
        <c:lblAlgn val="ctr"/>
        <c:lblOffset val="100"/>
        <c:noMultiLvlLbl val="0"/>
      </c:catAx>
      <c:valAx>
        <c:axId val="560168392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€</a:t>
                </a:r>
                <a:endParaRPr lang="fi-FI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60176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invertIfNegative val="0"/>
          <c:cat>
            <c:strRef>
              <c:f>Taul1!$A$2:$A$10</c:f>
              <c:strCache>
                <c:ptCount val="9"/>
                <c:pt idx="0">
                  <c:v>Rahoitusala yhteensä</c:v>
                </c:pt>
                <c:pt idx="1">
                  <c:v>Suorittava taso</c:v>
                </c:pt>
                <c:pt idx="2">
                  <c:v>Esimiestaso</c:v>
                </c:pt>
                <c:pt idx="3">
                  <c:v>Johtotaso</c:v>
                </c:pt>
                <c:pt idx="5">
                  <c:v>Vakuutusala, konttori</c:v>
                </c:pt>
                <c:pt idx="6">
                  <c:v>Suorittava taso</c:v>
                </c:pt>
                <c:pt idx="7">
                  <c:v>Esimiestaso</c:v>
                </c:pt>
                <c:pt idx="8">
                  <c:v>Johtotaso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1.9</c:v>
                </c:pt>
                <c:pt idx="1">
                  <c:v>0.2</c:v>
                </c:pt>
                <c:pt idx="2">
                  <c:v>0</c:v>
                </c:pt>
                <c:pt idx="3">
                  <c:v>1.4</c:v>
                </c:pt>
                <c:pt idx="5">
                  <c:v>1.3</c:v>
                </c:pt>
                <c:pt idx="6">
                  <c:v>1</c:v>
                </c:pt>
                <c:pt idx="7">
                  <c:v>1.4</c:v>
                </c:pt>
                <c:pt idx="8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60187208"/>
        <c:axId val="560185248"/>
      </c:barChart>
      <c:catAx>
        <c:axId val="560187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560185248"/>
        <c:crosses val="autoZero"/>
        <c:auto val="1"/>
        <c:lblAlgn val="ctr"/>
        <c:lblOffset val="100"/>
        <c:noMultiLvlLbl val="0"/>
      </c:catAx>
      <c:valAx>
        <c:axId val="5601852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560187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38691</c:v>
                </c:pt>
                <c:pt idx="1">
                  <c:v>39360</c:v>
                </c:pt>
                <c:pt idx="2">
                  <c:v>41413</c:v>
                </c:pt>
                <c:pt idx="3">
                  <c:v>43388</c:v>
                </c:pt>
                <c:pt idx="4">
                  <c:v>45040</c:v>
                </c:pt>
                <c:pt idx="5">
                  <c:v>43305</c:v>
                </c:pt>
                <c:pt idx="6">
                  <c:v>41405</c:v>
                </c:pt>
                <c:pt idx="7">
                  <c:v>41009</c:v>
                </c:pt>
                <c:pt idx="8">
                  <c:v>39822</c:v>
                </c:pt>
                <c:pt idx="9">
                  <c:v>37551</c:v>
                </c:pt>
                <c:pt idx="10">
                  <c:v>36921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35375</c:v>
                </c:pt>
                <c:pt idx="1">
                  <c:v>34963</c:v>
                </c:pt>
                <c:pt idx="2">
                  <c:v>36571</c:v>
                </c:pt>
                <c:pt idx="3">
                  <c:v>36414</c:v>
                </c:pt>
                <c:pt idx="4">
                  <c:v>36853</c:v>
                </c:pt>
                <c:pt idx="5">
                  <c:v>36041</c:v>
                </c:pt>
                <c:pt idx="6">
                  <c:v>34283</c:v>
                </c:pt>
                <c:pt idx="7">
                  <c:v>34799</c:v>
                </c:pt>
                <c:pt idx="8">
                  <c:v>33904</c:v>
                </c:pt>
                <c:pt idx="9">
                  <c:v>33277</c:v>
                </c:pt>
                <c:pt idx="10">
                  <c:v>34329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Taul1!$D$2:$D$12</c:f>
              <c:numCache>
                <c:formatCode>General</c:formatCode>
                <c:ptCount val="11"/>
                <c:pt idx="0">
                  <c:v>25555</c:v>
                </c:pt>
                <c:pt idx="1">
                  <c:v>25626</c:v>
                </c:pt>
                <c:pt idx="2">
                  <c:v>25903</c:v>
                </c:pt>
                <c:pt idx="3">
                  <c:v>26663</c:v>
                </c:pt>
                <c:pt idx="4">
                  <c:v>27645</c:v>
                </c:pt>
                <c:pt idx="5">
                  <c:v>28180</c:v>
                </c:pt>
                <c:pt idx="6">
                  <c:v>27880</c:v>
                </c:pt>
                <c:pt idx="7">
                  <c:v>28251</c:v>
                </c:pt>
                <c:pt idx="8">
                  <c:v>28250</c:v>
                </c:pt>
                <c:pt idx="9">
                  <c:v>26886</c:v>
                </c:pt>
                <c:pt idx="10">
                  <c:v>26204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Norja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Taul1!$E$2:$E$12</c:f>
              <c:numCache>
                <c:formatCode>General</c:formatCode>
                <c:ptCount val="11"/>
                <c:pt idx="0">
                  <c:v>20081</c:v>
                </c:pt>
                <c:pt idx="1">
                  <c:v>20496</c:v>
                </c:pt>
                <c:pt idx="2">
                  <c:v>20746</c:v>
                </c:pt>
                <c:pt idx="3">
                  <c:v>20558</c:v>
                </c:pt>
                <c:pt idx="4">
                  <c:v>22812</c:v>
                </c:pt>
                <c:pt idx="5">
                  <c:v>21862</c:v>
                </c:pt>
                <c:pt idx="6">
                  <c:v>22578</c:v>
                </c:pt>
                <c:pt idx="7">
                  <c:v>23193</c:v>
                </c:pt>
                <c:pt idx="8">
                  <c:v>22626</c:v>
                </c:pt>
                <c:pt idx="9">
                  <c:v>22257</c:v>
                </c:pt>
                <c:pt idx="10">
                  <c:v>21988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9658240"/>
        <c:axId val="579658632"/>
      </c:lineChart>
      <c:catAx>
        <c:axId val="5796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9658632"/>
        <c:crosses val="autoZero"/>
        <c:auto val="1"/>
        <c:lblAlgn val="ctr"/>
        <c:lblOffset val="100"/>
        <c:noMultiLvlLbl val="0"/>
      </c:catAx>
      <c:valAx>
        <c:axId val="579658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9658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Peruskoulu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1.3</c:v>
                </c:pt>
                <c:pt idx="1">
                  <c:v>4.2</c:v>
                </c:pt>
                <c:pt idx="2">
                  <c:v>4.8</c:v>
                </c:pt>
                <c:pt idx="3">
                  <c:v>5.3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Lukio ja keskiaste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33.700000000000003</c:v>
                </c:pt>
                <c:pt idx="1">
                  <c:v>43.4</c:v>
                </c:pt>
                <c:pt idx="2">
                  <c:v>51.2</c:v>
                </c:pt>
                <c:pt idx="3">
                  <c:v>65.400000000000006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Korkeakoulutus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57</c:v>
                </c:pt>
                <c:pt idx="1">
                  <c:v>51.6</c:v>
                </c:pt>
                <c:pt idx="2">
                  <c:v>44</c:v>
                </c:pt>
                <c:pt idx="3">
                  <c:v>27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Muu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Ruotsi</c:v>
                </c:pt>
                <c:pt idx="1">
                  <c:v>Norja</c:v>
                </c:pt>
                <c:pt idx="2">
                  <c:v>Suomi</c:v>
                </c:pt>
                <c:pt idx="3">
                  <c:v>Tanska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8</c:v>
                </c:pt>
                <c:pt idx="1">
                  <c:v>0.8</c:v>
                </c:pt>
                <c:pt idx="2">
                  <c:v>0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0528880"/>
        <c:axId val="400535544"/>
      </c:barChart>
      <c:catAx>
        <c:axId val="4005288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00535544"/>
        <c:crosses val="autoZero"/>
        <c:auto val="1"/>
        <c:lblAlgn val="ctr"/>
        <c:lblOffset val="100"/>
        <c:noMultiLvlLbl val="0"/>
      </c:catAx>
      <c:valAx>
        <c:axId val="40053554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400528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Suomi</c:v>
                </c:pt>
                <c:pt idx="1">
                  <c:v>Islanti</c:v>
                </c:pt>
                <c:pt idx="2">
                  <c:v>Ruotsi</c:v>
                </c:pt>
                <c:pt idx="3">
                  <c:v>Norja</c:v>
                </c:pt>
                <c:pt idx="4">
                  <c:v>Tanska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71.5</c:v>
                </c:pt>
                <c:pt idx="1">
                  <c:v>64.099999999999994</c:v>
                </c:pt>
                <c:pt idx="2">
                  <c:v>54.1</c:v>
                </c:pt>
                <c:pt idx="3">
                  <c:v>52.1</c:v>
                </c:pt>
                <c:pt idx="4">
                  <c:v>50.1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Suomi</c:v>
                </c:pt>
                <c:pt idx="1">
                  <c:v>Islanti</c:v>
                </c:pt>
                <c:pt idx="2">
                  <c:v>Ruotsi</c:v>
                </c:pt>
                <c:pt idx="3">
                  <c:v>Norja</c:v>
                </c:pt>
                <c:pt idx="4">
                  <c:v>Tanska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74.2</c:v>
                </c:pt>
                <c:pt idx="1">
                  <c:v>64.900000000000006</c:v>
                </c:pt>
                <c:pt idx="2">
                  <c:v>54.7</c:v>
                </c:pt>
                <c:pt idx="3">
                  <c:v>51.8</c:v>
                </c:pt>
                <c:pt idx="4">
                  <c:v>50.8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Taul1!$A$2:$A$6</c:f>
              <c:strCache>
                <c:ptCount val="5"/>
                <c:pt idx="0">
                  <c:v>Suomi</c:v>
                </c:pt>
                <c:pt idx="1">
                  <c:v>Islanti</c:v>
                </c:pt>
                <c:pt idx="2">
                  <c:v>Ruotsi</c:v>
                </c:pt>
                <c:pt idx="3">
                  <c:v>Norja</c:v>
                </c:pt>
                <c:pt idx="4">
                  <c:v>Tanska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74.3</c:v>
                </c:pt>
                <c:pt idx="1">
                  <c:v>65.099999999999994</c:v>
                </c:pt>
                <c:pt idx="2">
                  <c:v>54.8</c:v>
                </c:pt>
                <c:pt idx="3">
                  <c:v>52.4</c:v>
                </c:pt>
                <c:pt idx="4">
                  <c:v>51.9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529272"/>
        <c:axId val="400529664"/>
      </c:barChart>
      <c:catAx>
        <c:axId val="4005292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00529664"/>
        <c:crosses val="autoZero"/>
        <c:auto val="1"/>
        <c:lblAlgn val="ctr"/>
        <c:lblOffset val="100"/>
        <c:noMultiLvlLbl val="0"/>
      </c:catAx>
      <c:valAx>
        <c:axId val="4005296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0529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Asiakaspalvelu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Tanska</c:v>
                </c:pt>
                <c:pt idx="2">
                  <c:v>Ruotsi</c:v>
                </c:pt>
                <c:pt idx="3">
                  <c:v>Islanti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65.7</c:v>
                </c:pt>
                <c:pt idx="1">
                  <c:v>51.3</c:v>
                </c:pt>
                <c:pt idx="2">
                  <c:v>50.1</c:v>
                </c:pt>
                <c:pt idx="3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Hallinto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Tanska</c:v>
                </c:pt>
                <c:pt idx="2">
                  <c:v>Ruotsi</c:v>
                </c:pt>
                <c:pt idx="3">
                  <c:v>Islanti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12.7</c:v>
                </c:pt>
                <c:pt idx="1">
                  <c:v>17.5</c:v>
                </c:pt>
                <c:pt idx="2">
                  <c:v>13.1</c:v>
                </c:pt>
                <c:pt idx="3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Muu konttorityö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Tanska</c:v>
                </c:pt>
                <c:pt idx="2">
                  <c:v>Ruotsi</c:v>
                </c:pt>
                <c:pt idx="3">
                  <c:v>Islanti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9.9</c:v>
                </c:pt>
                <c:pt idx="1">
                  <c:v>9.5</c:v>
                </c:pt>
                <c:pt idx="2">
                  <c:v>10.8</c:v>
                </c:pt>
                <c:pt idx="3">
                  <c:v>13.3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IT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Tanska</c:v>
                </c:pt>
                <c:pt idx="2">
                  <c:v>Ruotsi</c:v>
                </c:pt>
                <c:pt idx="3">
                  <c:v>Islanti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6.1</c:v>
                </c:pt>
                <c:pt idx="1">
                  <c:v>5.9</c:v>
                </c:pt>
                <c:pt idx="2">
                  <c:v>12.7</c:v>
                </c:pt>
                <c:pt idx="3">
                  <c:v>11.5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Johtamistyö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Suomi</c:v>
                </c:pt>
                <c:pt idx="1">
                  <c:v>Tanska</c:v>
                </c:pt>
                <c:pt idx="2">
                  <c:v>Ruotsi</c:v>
                </c:pt>
                <c:pt idx="3">
                  <c:v>Islanti</c:v>
                </c:pt>
              </c:strCache>
            </c:strRef>
          </c:cat>
          <c:val>
            <c:numRef>
              <c:f>Taul1!$F$2:$F$5</c:f>
              <c:numCache>
                <c:formatCode>General</c:formatCode>
                <c:ptCount val="4"/>
                <c:pt idx="0">
                  <c:v>5.6</c:v>
                </c:pt>
                <c:pt idx="1">
                  <c:v>15.8</c:v>
                </c:pt>
                <c:pt idx="2">
                  <c:v>13.3</c:v>
                </c:pt>
                <c:pt idx="3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227248"/>
        <c:axId val="336227640"/>
      </c:barChart>
      <c:catAx>
        <c:axId val="3362272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336227640"/>
        <c:crosses val="autoZero"/>
        <c:auto val="1"/>
        <c:lblAlgn val="ctr"/>
        <c:lblOffset val="100"/>
        <c:noMultiLvlLbl val="0"/>
      </c:catAx>
      <c:valAx>
        <c:axId val="33622764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336227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Pankki- ja rahoitusalasta kiinnostuneet</c:v>
                </c:pt>
              </c:strCache>
            </c:strRef>
          </c:tx>
          <c:invertIfNegative val="0"/>
          <c:cat>
            <c:strRef>
              <c:f>Taul1!$A$2:$A$4</c:f>
              <c:strCache>
                <c:ptCount val="3"/>
                <c:pt idx="0">
                  <c:v>Mielenkiintoiset työtehtävät</c:v>
                </c:pt>
                <c:pt idx="1">
                  <c:v>Hyvä palkkataso</c:v>
                </c:pt>
                <c:pt idx="2">
                  <c:v>Työpaikan työilmapiiri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49</c:v>
                </c:pt>
                <c:pt idx="1">
                  <c:v>52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Vakuutusalasta kiinnostuneet</c:v>
                </c:pt>
              </c:strCache>
            </c:strRef>
          </c:tx>
          <c:invertIfNegative val="0"/>
          <c:cat>
            <c:strRef>
              <c:f>Taul1!$A$2:$A$4</c:f>
              <c:strCache>
                <c:ptCount val="3"/>
                <c:pt idx="0">
                  <c:v>Mielenkiintoiset työtehtävät</c:v>
                </c:pt>
                <c:pt idx="1">
                  <c:v>Hyvä palkkataso</c:v>
                </c:pt>
                <c:pt idx="2">
                  <c:v>Työpaikan työilmapiiri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46</c:v>
                </c:pt>
                <c:pt idx="1">
                  <c:v>62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Kaikki vastaajat</c:v>
                </c:pt>
              </c:strCache>
            </c:strRef>
          </c:tx>
          <c:invertIfNegative val="0"/>
          <c:cat>
            <c:strRef>
              <c:f>Taul1!$A$2:$A$4</c:f>
              <c:strCache>
                <c:ptCount val="3"/>
                <c:pt idx="0">
                  <c:v>Mielenkiintoiset työtehtävät</c:v>
                </c:pt>
                <c:pt idx="1">
                  <c:v>Hyvä palkkataso</c:v>
                </c:pt>
                <c:pt idx="2">
                  <c:v>Työpaikan työilmapiiri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48</c:v>
                </c:pt>
                <c:pt idx="1">
                  <c:v>41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224896"/>
        <c:axId val="399535720"/>
      </c:barChart>
      <c:catAx>
        <c:axId val="33622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535720"/>
        <c:crosses val="autoZero"/>
        <c:auto val="1"/>
        <c:lblAlgn val="ctr"/>
        <c:lblOffset val="100"/>
        <c:noMultiLvlLbl val="0"/>
      </c:catAx>
      <c:valAx>
        <c:axId val="399535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224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Pankki- ja rahoitusala</c:v>
                </c:pt>
              </c:strCache>
            </c:strRef>
          </c:tx>
          <c:spPr>
            <a:ln w="50800"/>
          </c:spPr>
          <c:marker>
            <c:symbol val="circle"/>
            <c:size val="15"/>
            <c:spPr>
              <a:solidFill>
                <a:schemeClr val="accent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Vakuutusala</c:v>
                </c:pt>
              </c:strCache>
            </c:strRef>
          </c:tx>
          <c:spPr>
            <a:ln w="50800"/>
          </c:spPr>
          <c:marker>
            <c:symbol val="circle"/>
            <c:size val="15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9</c:v>
                </c:pt>
                <c:pt idx="6">
                  <c:v>7</c:v>
                </c:pt>
                <c:pt idx="7">
                  <c:v>7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04016"/>
        <c:axId val="113904800"/>
      </c:lineChart>
      <c:catAx>
        <c:axId val="11390401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13904800"/>
        <c:crosses val="autoZero"/>
        <c:auto val="1"/>
        <c:lblAlgn val="ctr"/>
        <c:lblOffset val="100"/>
        <c:noMultiLvlLbl val="0"/>
      </c:catAx>
      <c:valAx>
        <c:axId val="113904800"/>
        <c:scaling>
          <c:orientation val="maxMin"/>
          <c:max val="10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Sijoitus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904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Pankki- ja rahoitusala</c:v>
                </c:pt>
              </c:strCache>
            </c:strRef>
          </c:tx>
          <c:spPr>
            <a:ln w="50800"/>
          </c:spPr>
          <c:marker>
            <c:symbol val="circle"/>
            <c:size val="15"/>
            <c:spPr>
              <a:solidFill>
                <a:schemeClr val="accent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Vakuutusala</c:v>
                </c:pt>
              </c:strCache>
            </c:strRef>
          </c:tx>
          <c:spPr>
            <a:ln w="50800"/>
          </c:spPr>
          <c:marker>
            <c:symbol val="circle"/>
            <c:size val="15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Taul1!$A$2:$A$11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11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801848"/>
        <c:axId val="396801064"/>
      </c:lineChart>
      <c:catAx>
        <c:axId val="39680184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396801064"/>
        <c:crosses val="autoZero"/>
        <c:auto val="1"/>
        <c:lblAlgn val="ctr"/>
        <c:lblOffset val="100"/>
        <c:noMultiLvlLbl val="0"/>
      </c:catAx>
      <c:valAx>
        <c:axId val="396801064"/>
        <c:scaling>
          <c:orientation val="maxMin"/>
          <c:max val="12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Sijoitus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6801848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Merkonomi, merkantti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Taul1!$B$2:$B$18</c:f>
              <c:numCache>
                <c:formatCode>0.0</c:formatCode>
                <c:ptCount val="17"/>
                <c:pt idx="0">
                  <c:v>32.479601714838893</c:v>
                </c:pt>
                <c:pt idx="1">
                  <c:v>32.987012987012989</c:v>
                </c:pt>
                <c:pt idx="2">
                  <c:v>34.273734484769392</c:v>
                </c:pt>
                <c:pt idx="3">
                  <c:v>35.078225761229184</c:v>
                </c:pt>
                <c:pt idx="4">
                  <c:v>36.534060904770286</c:v>
                </c:pt>
                <c:pt idx="5">
                  <c:v>37.349726775956285</c:v>
                </c:pt>
                <c:pt idx="6">
                  <c:v>38.174799622819428</c:v>
                </c:pt>
                <c:pt idx="7">
                  <c:v>41.141014435972394</c:v>
                </c:pt>
                <c:pt idx="8">
                  <c:v>38.270209157716224</c:v>
                </c:pt>
                <c:pt idx="9">
                  <c:v>37.629552428927106</c:v>
                </c:pt>
                <c:pt idx="10">
                  <c:v>36.566789667896678</c:v>
                </c:pt>
                <c:pt idx="11">
                  <c:v>35.093471383376475</c:v>
                </c:pt>
                <c:pt idx="12">
                  <c:v>34.046086171235466</c:v>
                </c:pt>
                <c:pt idx="13">
                  <c:v>33.496117447221543</c:v>
                </c:pt>
                <c:pt idx="14">
                  <c:v>32.861865107113339</c:v>
                </c:pt>
                <c:pt idx="15">
                  <c:v>31.757411354388687</c:v>
                </c:pt>
                <c:pt idx="16">
                  <c:v>30.094604960368194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Tradenomi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Taul1!$C$2:$C$18</c:f>
              <c:numCache>
                <c:formatCode>0.0</c:formatCode>
                <c:ptCount val="17"/>
                <c:pt idx="0">
                  <c:v>2.2458857696030976</c:v>
                </c:pt>
                <c:pt idx="1">
                  <c:v>3.0403280929596721</c:v>
                </c:pt>
                <c:pt idx="2">
                  <c:v>4.0679754533085273</c:v>
                </c:pt>
                <c:pt idx="3">
                  <c:v>4.7944821398530815</c:v>
                </c:pt>
                <c:pt idx="4">
                  <c:v>5.310097987443525</c:v>
                </c:pt>
                <c:pt idx="5">
                  <c:v>6.2720097146326648</c:v>
                </c:pt>
                <c:pt idx="6">
                  <c:v>7.1605374823196604</c:v>
                </c:pt>
                <c:pt idx="7">
                  <c:v>8.9177541364033637</c:v>
                </c:pt>
                <c:pt idx="8">
                  <c:v>10.386480616464848</c:v>
                </c:pt>
                <c:pt idx="9">
                  <c:v>11.695906432748536</c:v>
                </c:pt>
                <c:pt idx="10">
                  <c:v>12.953505535055351</c:v>
                </c:pt>
                <c:pt idx="11">
                  <c:v>13.997699165947655</c:v>
                </c:pt>
                <c:pt idx="12">
                  <c:v>15.084335945465668</c:v>
                </c:pt>
                <c:pt idx="13">
                  <c:v>16.179325406454744</c:v>
                </c:pt>
                <c:pt idx="14">
                  <c:v>17.001462081240863</c:v>
                </c:pt>
                <c:pt idx="15">
                  <c:v>17.871213589097721</c:v>
                </c:pt>
                <c:pt idx="16">
                  <c:v>18.914599846586551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Yliopistotutkinto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Taul1!$D$2:$D$18</c:f>
              <c:numCache>
                <c:formatCode>0.0</c:formatCode>
                <c:ptCount val="17"/>
                <c:pt idx="0">
                  <c:v>7.6337989213110218</c:v>
                </c:pt>
                <c:pt idx="1">
                  <c:v>8.1394395078605601</c:v>
                </c:pt>
                <c:pt idx="2">
                  <c:v>8.6552078416127518</c:v>
                </c:pt>
                <c:pt idx="3">
                  <c:v>9.2833510906745929</c:v>
                </c:pt>
                <c:pt idx="4">
                  <c:v>9.9718359443759894</c:v>
                </c:pt>
                <c:pt idx="5">
                  <c:v>11.083788706739526</c:v>
                </c:pt>
                <c:pt idx="6">
                  <c:v>12.046204620462046</c:v>
                </c:pt>
                <c:pt idx="7">
                  <c:v>13.971851360718485</c:v>
                </c:pt>
                <c:pt idx="8">
                  <c:v>15.224182559281187</c:v>
                </c:pt>
                <c:pt idx="9">
                  <c:v>17.375948121127902</c:v>
                </c:pt>
                <c:pt idx="10">
                  <c:v>17.706273062730627</c:v>
                </c:pt>
                <c:pt idx="11">
                  <c:v>18.337647397181478</c:v>
                </c:pt>
                <c:pt idx="12">
                  <c:v>18.938444955865645</c:v>
                </c:pt>
                <c:pt idx="13">
                  <c:v>19.688789128852221</c:v>
                </c:pt>
                <c:pt idx="14">
                  <c:v>20.624880808594494</c:v>
                </c:pt>
                <c:pt idx="15">
                  <c:v>21.533294581153523</c:v>
                </c:pt>
                <c:pt idx="16">
                  <c:v>22.596522628483765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Muu koulutus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Taul1!$A$2:$A$18</c:f>
              <c:strCach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strCache>
            </c:strRef>
          </c:cat>
          <c:val>
            <c:numRef>
              <c:f>Taul1!$E$2:$E$18</c:f>
              <c:numCache>
                <c:formatCode>0.0</c:formatCode>
                <c:ptCount val="17"/>
                <c:pt idx="0">
                  <c:v>57.640713594246996</c:v>
                </c:pt>
                <c:pt idx="1">
                  <c:v>55.833219412166777</c:v>
                </c:pt>
                <c:pt idx="2">
                  <c:v>53.003082220309331</c:v>
                </c:pt>
                <c:pt idx="3">
                  <c:v>50.843941008243142</c:v>
                </c:pt>
                <c:pt idx="4">
                  <c:v>48.184005163410198</c:v>
                </c:pt>
                <c:pt idx="5">
                  <c:v>45.294474802671523</c:v>
                </c:pt>
                <c:pt idx="6">
                  <c:v>42.618458274398868</c:v>
                </c:pt>
                <c:pt idx="7">
                  <c:v>35.969380066905757</c:v>
                </c:pt>
                <c:pt idx="8">
                  <c:v>36.119127666537743</c:v>
                </c:pt>
                <c:pt idx="9">
                  <c:v>33.298593017196453</c:v>
                </c:pt>
                <c:pt idx="10">
                  <c:v>32.773431734317342</c:v>
                </c:pt>
                <c:pt idx="11">
                  <c:v>32.57118205349439</c:v>
                </c:pt>
                <c:pt idx="12">
                  <c:v>31.931132927433215</c:v>
                </c:pt>
                <c:pt idx="13">
                  <c:v>30.635768017471488</c:v>
                </c:pt>
                <c:pt idx="14">
                  <c:v>29.511792003051301</c:v>
                </c:pt>
                <c:pt idx="15">
                  <c:v>28.838080475360073</c:v>
                </c:pt>
                <c:pt idx="16">
                  <c:v>28.394272564561497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265096"/>
        <c:axId val="558264704"/>
      </c:lineChart>
      <c:catAx>
        <c:axId val="55826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8264704"/>
        <c:crosses val="autoZero"/>
        <c:auto val="1"/>
        <c:lblAlgn val="ctr"/>
        <c:lblOffset val="100"/>
        <c:noMultiLvlLbl val="0"/>
      </c:catAx>
      <c:valAx>
        <c:axId val="5582647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558265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Vakuutusyhtiöt</c:v>
                </c:pt>
              </c:strCache>
            </c:strRef>
          </c:tx>
          <c:invertIfNegative val="0"/>
          <c:cat>
            <c:strRef>
              <c:f>Taul1!$A$2:$A$5</c:f>
              <c:strCache>
                <c:ptCount val="4"/>
                <c:pt idx="0">
                  <c:v>Merkonomi, merkantti</c:v>
                </c:pt>
                <c:pt idx="1">
                  <c:v>Tradenomi</c:v>
                </c:pt>
                <c:pt idx="2">
                  <c:v>Yliopistotutkinto</c:v>
                </c:pt>
                <c:pt idx="3">
                  <c:v>Muu koulutus</c:v>
                </c:pt>
              </c:strCache>
            </c:strRef>
          </c:cat>
          <c:val>
            <c:numRef>
              <c:f>Taul1!$B$2:$B$5</c:f>
              <c:numCache>
                <c:formatCode>0.0</c:formatCode>
                <c:ptCount val="4"/>
                <c:pt idx="0">
                  <c:v>27.590511860174782</c:v>
                </c:pt>
                <c:pt idx="1">
                  <c:v>15.980024968789014</c:v>
                </c:pt>
                <c:pt idx="2">
                  <c:v>21.545984186433625</c:v>
                </c:pt>
                <c:pt idx="3">
                  <c:v>34.883478984602576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Pankit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Taul1!$A$2:$A$5</c:f>
              <c:strCache>
                <c:ptCount val="4"/>
                <c:pt idx="0">
                  <c:v>Merkonomi, merkantti</c:v>
                </c:pt>
                <c:pt idx="1">
                  <c:v>Tradenomi</c:v>
                </c:pt>
                <c:pt idx="2">
                  <c:v>Yliopistotutkinto</c:v>
                </c:pt>
                <c:pt idx="3">
                  <c:v>Muu koulutus</c:v>
                </c:pt>
              </c:strCache>
            </c:strRef>
          </c:cat>
          <c:val>
            <c:numRef>
              <c:f>Taul1!$C$2:$C$5</c:f>
              <c:numCache>
                <c:formatCode>0.0</c:formatCode>
                <c:ptCount val="4"/>
                <c:pt idx="0">
                  <c:v>31.205019376268684</c:v>
                </c:pt>
                <c:pt idx="1">
                  <c:v>20.215906993910316</c:v>
                </c:pt>
                <c:pt idx="2">
                  <c:v>23.062373131574091</c:v>
                </c:pt>
                <c:pt idx="3">
                  <c:v>25.516700498246909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260784"/>
        <c:axId val="558259216"/>
      </c:barChart>
      <c:catAx>
        <c:axId val="55826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8259216"/>
        <c:crosses val="autoZero"/>
        <c:auto val="1"/>
        <c:lblAlgn val="ctr"/>
        <c:lblOffset val="100"/>
        <c:noMultiLvlLbl val="0"/>
      </c:catAx>
      <c:valAx>
        <c:axId val="55825921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558260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henkilöstö</c:v>
                </c:pt>
              </c:strCache>
            </c:strRef>
          </c:tx>
          <c:invertIfNegative val="0"/>
          <c:cat>
            <c:strRef>
              <c:f>Taul1!$A$2:$A$8</c:f>
              <c:strCache>
                <c:ptCount val="7"/>
                <c:pt idx="0">
                  <c:v>Ylioppilas</c:v>
                </c:pt>
                <c:pt idx="1">
                  <c:v>Merkonomi, merkantti</c:v>
                </c:pt>
                <c:pt idx="2">
                  <c:v>Muu keskiasteen koulutus</c:v>
                </c:pt>
                <c:pt idx="3">
                  <c:v>Tradenomi (ml. ylempi)</c:v>
                </c:pt>
                <c:pt idx="4">
                  <c:v>Muu alempi korkeakoulututkinto</c:v>
                </c:pt>
                <c:pt idx="5">
                  <c:v>Yliopistotutkinto</c:v>
                </c:pt>
                <c:pt idx="6">
                  <c:v>Koulutus ei tiedossa tai alempi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2656</c:v>
                </c:pt>
                <c:pt idx="1">
                  <c:v>9416</c:v>
                </c:pt>
                <c:pt idx="2">
                  <c:v>2789</c:v>
                </c:pt>
                <c:pt idx="3">
                  <c:v>5918</c:v>
                </c:pt>
                <c:pt idx="4">
                  <c:v>2081</c:v>
                </c:pt>
                <c:pt idx="5">
                  <c:v>7070</c:v>
                </c:pt>
                <c:pt idx="6">
                  <c:v>1361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Vuosina 2012-2016 tulleet</c:v>
                </c:pt>
              </c:strCache>
            </c:strRef>
          </c:tx>
          <c:invertIfNegative val="0"/>
          <c:cat>
            <c:strRef>
              <c:f>Taul1!$A$2:$A$8</c:f>
              <c:strCache>
                <c:ptCount val="7"/>
                <c:pt idx="0">
                  <c:v>Ylioppilas</c:v>
                </c:pt>
                <c:pt idx="1">
                  <c:v>Merkonomi, merkantti</c:v>
                </c:pt>
                <c:pt idx="2">
                  <c:v>Muu keskiasteen koulutus</c:v>
                </c:pt>
                <c:pt idx="3">
                  <c:v>Tradenomi (ml. ylempi)</c:v>
                </c:pt>
                <c:pt idx="4">
                  <c:v>Muu alempi korkeakoulututkinto</c:v>
                </c:pt>
                <c:pt idx="5">
                  <c:v>Yliopistotutkinto</c:v>
                </c:pt>
                <c:pt idx="6">
                  <c:v>Koulutus ei tiedossa tai alempi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1197</c:v>
                </c:pt>
                <c:pt idx="1">
                  <c:v>2256</c:v>
                </c:pt>
                <c:pt idx="2">
                  <c:v>969</c:v>
                </c:pt>
                <c:pt idx="3">
                  <c:v>2825</c:v>
                </c:pt>
                <c:pt idx="4">
                  <c:v>946</c:v>
                </c:pt>
                <c:pt idx="5">
                  <c:v>2860</c:v>
                </c:pt>
                <c:pt idx="6">
                  <c:v>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258432"/>
        <c:axId val="558262744"/>
      </c:barChart>
      <c:catAx>
        <c:axId val="5582584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558262744"/>
        <c:crosses val="autoZero"/>
        <c:auto val="1"/>
        <c:lblAlgn val="ctr"/>
        <c:lblOffset val="100"/>
        <c:noMultiLvlLbl val="0"/>
      </c:catAx>
      <c:valAx>
        <c:axId val="558262744"/>
        <c:scaling>
          <c:orientation val="minMax"/>
          <c:max val="1000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558258432"/>
        <c:crosses val="autoZero"/>
        <c:crossBetween val="between"/>
        <c:majorUnit val="2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Pankki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Taul1!$B$2:$B$18</c:f>
              <c:numCache>
                <c:formatCode>0.0</c:formatCode>
                <c:ptCount val="17"/>
                <c:pt idx="0">
                  <c:v>80.444817456986996</c:v>
                </c:pt>
                <c:pt idx="1">
                  <c:v>80.231927585200012</c:v>
                </c:pt>
                <c:pt idx="2">
                  <c:v>79.900920028308562</c:v>
                </c:pt>
                <c:pt idx="3">
                  <c:v>79.372005475701584</c:v>
                </c:pt>
                <c:pt idx="4">
                  <c:v>79.386043995672566</c:v>
                </c:pt>
                <c:pt idx="5">
                  <c:v>79.163041985257081</c:v>
                </c:pt>
                <c:pt idx="6">
                  <c:v>78.391367428364163</c:v>
                </c:pt>
                <c:pt idx="7">
                  <c:v>77.258480825958699</c:v>
                </c:pt>
                <c:pt idx="8">
                  <c:v>74.9811001912216</c:v>
                </c:pt>
                <c:pt idx="9">
                  <c:v>73.262782098686728</c:v>
                </c:pt>
                <c:pt idx="10">
                  <c:v>72.895090349698833</c:v>
                </c:pt>
                <c:pt idx="11">
                  <c:v>72.133656421374823</c:v>
                </c:pt>
                <c:pt idx="12">
                  <c:v>71.504237288135599</c:v>
                </c:pt>
                <c:pt idx="13">
                  <c:v>70.909329484319642</c:v>
                </c:pt>
                <c:pt idx="14">
                  <c:v>70.231893412014202</c:v>
                </c:pt>
                <c:pt idx="15">
                  <c:v>69.452260363909218</c:v>
                </c:pt>
                <c:pt idx="16">
                  <c:v>68.2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Finanssiala yhteensä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Taul1!$C$2:$C$18</c:f>
              <c:numCache>
                <c:formatCode>0.0</c:formatCode>
                <c:ptCount val="17"/>
                <c:pt idx="0">
                  <c:v>75.851196238417927</c:v>
                </c:pt>
                <c:pt idx="1">
                  <c:v>75.565276828434719</c:v>
                </c:pt>
                <c:pt idx="2">
                  <c:v>75.839280259906147</c:v>
                </c:pt>
                <c:pt idx="3">
                  <c:v>75.250939269892896</c:v>
                </c:pt>
                <c:pt idx="4">
                  <c:v>75.365252596373878</c:v>
                </c:pt>
                <c:pt idx="5">
                  <c:v>75.355191256830594</c:v>
                </c:pt>
                <c:pt idx="6">
                  <c:v>74.466643092880716</c:v>
                </c:pt>
                <c:pt idx="7">
                  <c:v>73.90789555680189</c:v>
                </c:pt>
                <c:pt idx="8">
                  <c:v>72.223379250840509</c:v>
                </c:pt>
                <c:pt idx="9">
                  <c:v>70.973625546452041</c:v>
                </c:pt>
                <c:pt idx="10">
                  <c:v>70.385239852398527</c:v>
                </c:pt>
                <c:pt idx="11">
                  <c:v>69.625240875492537</c:v>
                </c:pt>
                <c:pt idx="12">
                  <c:v>69.239956885250677</c:v>
                </c:pt>
                <c:pt idx="13">
                  <c:v>68.687818490657605</c:v>
                </c:pt>
                <c:pt idx="14">
                  <c:v>68.237874261013289</c:v>
                </c:pt>
                <c:pt idx="15">
                  <c:v>67.719434218174769</c:v>
                </c:pt>
                <c:pt idx="16">
                  <c:v>66.7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Vakuutus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Taul1!$D$2:$D$18</c:f>
              <c:numCache>
                <c:formatCode>0.0</c:formatCode>
                <c:ptCount val="17"/>
                <c:pt idx="0">
                  <c:v>66.969574036511162</c:v>
                </c:pt>
                <c:pt idx="1">
                  <c:v>66.687827328995397</c:v>
                </c:pt>
                <c:pt idx="2">
                  <c:v>67.703468979319553</c:v>
                </c:pt>
                <c:pt idx="3">
                  <c:v>67.41253051261188</c:v>
                </c:pt>
                <c:pt idx="4">
                  <c:v>67.870946059485803</c:v>
                </c:pt>
                <c:pt idx="5">
                  <c:v>67.861969546806023</c:v>
                </c:pt>
                <c:pt idx="6">
                  <c:v>67.180134680134685</c:v>
                </c:pt>
                <c:pt idx="7">
                  <c:v>66.91671475283708</c:v>
                </c:pt>
                <c:pt idx="8">
                  <c:v>66.648687522473921</c:v>
                </c:pt>
                <c:pt idx="9">
                  <c:v>66.082455503087544</c:v>
                </c:pt>
                <c:pt idx="10">
                  <c:v>65.021300240785322</c:v>
                </c:pt>
                <c:pt idx="11">
                  <c:v>64.378445669571406</c:v>
                </c:pt>
                <c:pt idx="12">
                  <c:v>64.258413349491946</c:v>
                </c:pt>
                <c:pt idx="13">
                  <c:v>63.661553686293914</c:v>
                </c:pt>
                <c:pt idx="14">
                  <c:v>63.811278272438855</c:v>
                </c:pt>
                <c:pt idx="15">
                  <c:v>63.887160340178383</c:v>
                </c:pt>
                <c:pt idx="16">
                  <c:v>63.2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6238600"/>
        <c:axId val="586240560"/>
      </c:lineChart>
      <c:catAx>
        <c:axId val="586238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586240560"/>
        <c:crosses val="autoZero"/>
        <c:auto val="1"/>
        <c:lblAlgn val="ctr"/>
        <c:lblOffset val="100"/>
        <c:noMultiLvlLbl val="0"/>
      </c:catAx>
      <c:valAx>
        <c:axId val="586240560"/>
        <c:scaling>
          <c:orientation val="minMax"/>
          <c:min val="5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86238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Suorittava taso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Taul1!$B$2:$B$18</c:f>
              <c:numCache>
                <c:formatCode>0.0</c:formatCode>
                <c:ptCount val="17"/>
                <c:pt idx="0">
                  <c:v>85.824066206081213</c:v>
                </c:pt>
                <c:pt idx="1">
                  <c:v>85.373046299026839</c:v>
                </c:pt>
                <c:pt idx="2">
                  <c:v>85.961989853865376</c:v>
                </c:pt>
                <c:pt idx="3">
                  <c:v>85.518150791188333</c:v>
                </c:pt>
                <c:pt idx="4">
                  <c:v>85.648867446234362</c:v>
                </c:pt>
                <c:pt idx="5">
                  <c:v>85.793073963232146</c:v>
                </c:pt>
                <c:pt idx="6">
                  <c:v>84.740939147903234</c:v>
                </c:pt>
                <c:pt idx="7">
                  <c:v>83.703276214152538</c:v>
                </c:pt>
                <c:pt idx="8">
                  <c:v>82.614024336864219</c:v>
                </c:pt>
                <c:pt idx="9">
                  <c:v>81.434197429350405</c:v>
                </c:pt>
                <c:pt idx="10">
                  <c:v>81.722708429295253</c:v>
                </c:pt>
                <c:pt idx="11">
                  <c:v>81.252013808975832</c:v>
                </c:pt>
                <c:pt idx="12">
                  <c:v>80.89082478572432</c:v>
                </c:pt>
                <c:pt idx="13">
                  <c:v>80.717131474103581</c:v>
                </c:pt>
                <c:pt idx="14">
                  <c:v>79.988417394966831</c:v>
                </c:pt>
                <c:pt idx="15">
                  <c:v>79.846262112271958</c:v>
                </c:pt>
                <c:pt idx="16">
                  <c:v>78.962536023054753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Esimiestaso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Taul1!$C$2:$C$18</c:f>
              <c:numCache>
                <c:formatCode>0.0</c:formatCode>
                <c:ptCount val="17"/>
                <c:pt idx="0">
                  <c:v>52.051616644918077</c:v>
                </c:pt>
                <c:pt idx="1">
                  <c:v>52.987661167336753</c:v>
                </c:pt>
                <c:pt idx="2">
                  <c:v>53.196377888903903</c:v>
                </c:pt>
                <c:pt idx="3">
                  <c:v>53.307189542483655</c:v>
                </c:pt>
                <c:pt idx="4">
                  <c:v>54.235924932975877</c:v>
                </c:pt>
                <c:pt idx="5">
                  <c:v>55.176181371210056</c:v>
                </c:pt>
                <c:pt idx="6">
                  <c:v>54.475506540138497</c:v>
                </c:pt>
                <c:pt idx="7">
                  <c:v>55.633127994524301</c:v>
                </c:pt>
                <c:pt idx="8">
                  <c:v>53.490196078431374</c:v>
                </c:pt>
                <c:pt idx="9">
                  <c:v>52.581479565442315</c:v>
                </c:pt>
                <c:pt idx="10">
                  <c:v>52.42568025564055</c:v>
                </c:pt>
                <c:pt idx="11">
                  <c:v>51.962449709432278</c:v>
                </c:pt>
                <c:pt idx="12">
                  <c:v>51.395939086294419</c:v>
                </c:pt>
                <c:pt idx="13">
                  <c:v>51.127002806191726</c:v>
                </c:pt>
                <c:pt idx="14">
                  <c:v>51.671335200746974</c:v>
                </c:pt>
                <c:pt idx="15">
                  <c:v>51.134250650799551</c:v>
                </c:pt>
                <c:pt idx="16">
                  <c:v>51.237149329151421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Johtotaso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Taul1!$D$2:$D$18</c:f>
              <c:numCache>
                <c:formatCode>0.0</c:formatCode>
                <c:ptCount val="17"/>
                <c:pt idx="0">
                  <c:v>27.6</c:v>
                </c:pt>
                <c:pt idx="1">
                  <c:v>29.4</c:v>
                </c:pt>
                <c:pt idx="2">
                  <c:v>30.5</c:v>
                </c:pt>
                <c:pt idx="3">
                  <c:v>31.9</c:v>
                </c:pt>
                <c:pt idx="4">
                  <c:v>32.1</c:v>
                </c:pt>
                <c:pt idx="5">
                  <c:v>32.1</c:v>
                </c:pt>
                <c:pt idx="6">
                  <c:v>34.5</c:v>
                </c:pt>
                <c:pt idx="7">
                  <c:v>35.4</c:v>
                </c:pt>
                <c:pt idx="8">
                  <c:v>34.1</c:v>
                </c:pt>
                <c:pt idx="9">
                  <c:v>34.799999999999997</c:v>
                </c:pt>
                <c:pt idx="10">
                  <c:v>37.4</c:v>
                </c:pt>
                <c:pt idx="11">
                  <c:v>40</c:v>
                </c:pt>
                <c:pt idx="12">
                  <c:v>42.5</c:v>
                </c:pt>
                <c:pt idx="13">
                  <c:v>42.9</c:v>
                </c:pt>
                <c:pt idx="14">
                  <c:v>42.2</c:v>
                </c:pt>
                <c:pt idx="15">
                  <c:v>41.5</c:v>
                </c:pt>
                <c:pt idx="16">
                  <c:v>41.789354473386183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4713048"/>
        <c:axId val="564720104"/>
      </c:lineChart>
      <c:catAx>
        <c:axId val="564713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564720104"/>
        <c:crosses val="autoZero"/>
        <c:auto val="1"/>
        <c:lblAlgn val="ctr"/>
        <c:lblOffset val="100"/>
        <c:noMultiLvlLbl val="0"/>
      </c:catAx>
      <c:valAx>
        <c:axId val="564720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64713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Kaikista työllisistä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Taul1!$B$2:$B$18</c:f>
              <c:numCache>
                <c:formatCode>General</c:formatCode>
                <c:ptCount val="17"/>
                <c:pt idx="0">
                  <c:v>3.34</c:v>
                </c:pt>
                <c:pt idx="1">
                  <c:v>3.55</c:v>
                </c:pt>
                <c:pt idx="2">
                  <c:v>3.75</c:v>
                </c:pt>
                <c:pt idx="3">
                  <c:v>3.93</c:v>
                </c:pt>
                <c:pt idx="4">
                  <c:v>4.1900000000000004</c:v>
                </c:pt>
                <c:pt idx="5">
                  <c:v>4.87</c:v>
                </c:pt>
                <c:pt idx="6">
                  <c:v>5.73</c:v>
                </c:pt>
                <c:pt idx="7">
                  <c:v>6.5</c:v>
                </c:pt>
                <c:pt idx="8">
                  <c:v>7.23</c:v>
                </c:pt>
                <c:pt idx="9">
                  <c:v>7.57</c:v>
                </c:pt>
                <c:pt idx="10">
                  <c:v>8.3000000000000007</c:v>
                </c:pt>
                <c:pt idx="11">
                  <c:v>8.57</c:v>
                </c:pt>
                <c:pt idx="12">
                  <c:v>8.86</c:v>
                </c:pt>
                <c:pt idx="13">
                  <c:v>9.1199999999999992</c:v>
                </c:pt>
                <c:pt idx="14">
                  <c:v>9.36</c:v>
                </c:pt>
                <c:pt idx="15">
                  <c:v>9.73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Finanssialalla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Taul1!$C$2:$C$18</c:f>
              <c:numCache>
                <c:formatCode>General</c:formatCode>
                <c:ptCount val="17"/>
                <c:pt idx="0">
                  <c:v>0.99</c:v>
                </c:pt>
                <c:pt idx="1">
                  <c:v>1.25</c:v>
                </c:pt>
                <c:pt idx="2">
                  <c:v>1.27</c:v>
                </c:pt>
                <c:pt idx="3">
                  <c:v>1.58</c:v>
                </c:pt>
                <c:pt idx="4">
                  <c:v>1.92</c:v>
                </c:pt>
                <c:pt idx="5">
                  <c:v>2.99</c:v>
                </c:pt>
                <c:pt idx="6">
                  <c:v>3.76</c:v>
                </c:pt>
                <c:pt idx="7">
                  <c:v>4.7300000000000004</c:v>
                </c:pt>
                <c:pt idx="8">
                  <c:v>5.19</c:v>
                </c:pt>
                <c:pt idx="9">
                  <c:v>5.65</c:v>
                </c:pt>
                <c:pt idx="10">
                  <c:v>5.87</c:v>
                </c:pt>
                <c:pt idx="11">
                  <c:v>5.92</c:v>
                </c:pt>
                <c:pt idx="12">
                  <c:v>5.97</c:v>
                </c:pt>
                <c:pt idx="13">
                  <c:v>6.55</c:v>
                </c:pt>
                <c:pt idx="14">
                  <c:v>7.38</c:v>
                </c:pt>
                <c:pt idx="15">
                  <c:v>7.96</c:v>
                </c:pt>
                <c:pt idx="16">
                  <c:v>8.26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9418120"/>
        <c:axId val="569419296"/>
      </c:lineChart>
      <c:catAx>
        <c:axId val="569418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9419296"/>
        <c:crosses val="autoZero"/>
        <c:auto val="1"/>
        <c:lblAlgn val="ctr"/>
        <c:lblOffset val="100"/>
        <c:noMultiLvlLbl val="0"/>
      </c:catAx>
      <c:valAx>
        <c:axId val="56941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9418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Pankki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Osa-aikaiset</c:v>
                </c:pt>
                <c:pt idx="1">
                  <c:v>Kokoaikaiset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1780</c:v>
                </c:pt>
                <c:pt idx="1">
                  <c:v>21676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Vakuutus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Taul1!$A$2:$A$3</c:f>
              <c:strCache>
                <c:ptCount val="2"/>
                <c:pt idx="0">
                  <c:v>Osa-aikaiset</c:v>
                </c:pt>
                <c:pt idx="1">
                  <c:v>Kokoaikaiset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1031</c:v>
                </c:pt>
                <c:pt idx="1">
                  <c:v>9612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4726768"/>
        <c:axId val="564725200"/>
      </c:barChart>
      <c:catAx>
        <c:axId val="564726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64725200"/>
        <c:crosses val="autoZero"/>
        <c:auto val="1"/>
        <c:lblAlgn val="ctr"/>
        <c:lblOffset val="100"/>
        <c:noMultiLvlLbl val="0"/>
      </c:catAx>
      <c:valAx>
        <c:axId val="5647252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64726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Taul1!$A$2:$A$12</c:f>
              <c:strCache>
                <c:ptCount val="11"/>
                <c:pt idx="0">
                  <c:v>Matkailu- ja ravintolapalvelut</c:v>
                </c:pt>
                <c:pt idx="1">
                  <c:v>Yksityinen sosiaalipalveluala</c:v>
                </c:pt>
                <c:pt idx="2">
                  <c:v>Kauppa</c:v>
                </c:pt>
                <c:pt idx="3">
                  <c:v>Terveyspalveluala</c:v>
                </c:pt>
                <c:pt idx="4">
                  <c:v>Teollisuus, toimihenkilöt</c:v>
                </c:pt>
                <c:pt idx="5">
                  <c:v>Rakentaminen, toimihenkilöt</c:v>
                </c:pt>
                <c:pt idx="6">
                  <c:v>Vakuutusala, konttori</c:v>
                </c:pt>
                <c:pt idx="7">
                  <c:v>Rahoitusala</c:v>
                </c:pt>
                <c:pt idx="8">
                  <c:v>Tietotekniikka</c:v>
                </c:pt>
                <c:pt idx="9">
                  <c:v>Teollisuus, ylemmät toimihenkilöt</c:v>
                </c:pt>
                <c:pt idx="10">
                  <c:v>Vakuutusala, kenttä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2526</c:v>
                </c:pt>
                <c:pt idx="1">
                  <c:v>2556</c:v>
                </c:pt>
                <c:pt idx="2">
                  <c:v>3051</c:v>
                </c:pt>
                <c:pt idx="3">
                  <c:v>3235</c:v>
                </c:pt>
                <c:pt idx="4">
                  <c:v>3320</c:v>
                </c:pt>
                <c:pt idx="5">
                  <c:v>3782</c:v>
                </c:pt>
                <c:pt idx="6">
                  <c:v>3986</c:v>
                </c:pt>
                <c:pt idx="7">
                  <c:v>4181</c:v>
                </c:pt>
                <c:pt idx="8">
                  <c:v>4654</c:v>
                </c:pt>
                <c:pt idx="9">
                  <c:v>4882</c:v>
                </c:pt>
                <c:pt idx="10">
                  <c:v>5484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60157416"/>
        <c:axId val="560157808"/>
      </c:barChart>
      <c:catAx>
        <c:axId val="560157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60157808"/>
        <c:crosses val="autoZero"/>
        <c:auto val="1"/>
        <c:lblAlgn val="ctr"/>
        <c:lblOffset val="100"/>
        <c:noMultiLvlLbl val="0"/>
      </c:catAx>
      <c:valAx>
        <c:axId val="5601578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 dirty="0" smtClean="0"/>
                  <a:t>€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60157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3B17-0604-48FC-91FD-DC25028AFFDE}" type="datetimeFigureOut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27DA-7620-42E2-8F7C-076967EA8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42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A594-38DA-4AE7-AF36-7DEB65ABECAA}" type="datetimeFigureOut">
              <a:rPr lang="fi-FI" smtClean="0"/>
              <a:t>3.4.2017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DBC4-FCFB-4C2C-AF13-B68BECE301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6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/>
          <p:nvPr/>
        </p:nvSpPr>
        <p:spPr bwMode="hidden">
          <a:xfrm>
            <a:off x="0" y="3837898"/>
            <a:ext cx="12192000" cy="8560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1577363"/>
            <a:ext cx="12192000" cy="21533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5600" y="1609400"/>
            <a:ext cx="10836000" cy="2088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5600" y="3862800"/>
            <a:ext cx="10836000" cy="8280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46" name="Kuva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36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792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512200"/>
            <a:ext cx="12178800" cy="1332000"/>
          </a:xfrm>
        </p:spPr>
        <p:txBody>
          <a:bodyPr anchor="ctr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60648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679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5349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6242400" y="1472400"/>
            <a:ext cx="5349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62273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8739802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400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3477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43560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43560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Kuvan paikkamerkki 8"/>
          <p:cNvSpPr>
            <a:spLocks noGrp="1"/>
          </p:cNvSpPr>
          <p:nvPr>
            <p:ph type="pic" sz="quarter" idx="17"/>
          </p:nvPr>
        </p:nvSpPr>
        <p:spPr>
          <a:xfrm>
            <a:off x="81072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7" name="Tekstin paikkamerkki 14"/>
          <p:cNvSpPr>
            <a:spLocks noGrp="1"/>
          </p:cNvSpPr>
          <p:nvPr>
            <p:ph type="body" sz="quarter" idx="18"/>
          </p:nvPr>
        </p:nvSpPr>
        <p:spPr>
          <a:xfrm>
            <a:off x="8107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5231472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 smtClean="0"/>
              <a:t>Muokkaa tekstin </a:t>
            </a:r>
            <a:r>
              <a:rPr lang="fi-FI" dirty="0" err="1" smtClean="0"/>
              <a:t>perutyylejä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750300" cy="64008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9009656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8350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</p:spTree>
    <p:extLst>
      <p:ext uri="{BB962C8B-B14F-4D97-AF65-F5344CB8AC3E}">
        <p14:creationId xmlns:p14="http://schemas.microsoft.com/office/powerpoint/2010/main" val="11242762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  <p:sp>
        <p:nvSpPr>
          <p:cNvPr id="7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06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yhteystiedo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"/>
          <p:cNvSpPr/>
          <p:nvPr/>
        </p:nvSpPr>
        <p:spPr bwMode="white">
          <a:xfrm>
            <a:off x="3387969" y="3603126"/>
            <a:ext cx="5416062" cy="28586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99600" y="3781700"/>
            <a:ext cx="4190400" cy="432000"/>
          </a:xfrm>
        </p:spPr>
        <p:txBody>
          <a:bodyPr anchor="ctr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&lt;Etunimi Sukunimi&gt;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3995737" y="4216400"/>
            <a:ext cx="4190400" cy="360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dirty="0" smtClean="0"/>
              <a:t>&lt;Titteli&gt;</a:t>
            </a:r>
          </a:p>
        </p:txBody>
      </p:sp>
      <p:sp>
        <p:nvSpPr>
          <p:cNvPr id="43" name="Freeform 8"/>
          <p:cNvSpPr>
            <a:spLocks noChangeAspect="1" noEditPoints="1"/>
          </p:cNvSpPr>
          <p:nvPr/>
        </p:nvSpPr>
        <p:spPr bwMode="auto">
          <a:xfrm>
            <a:off x="4000348" y="5643293"/>
            <a:ext cx="360000" cy="360000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8"/>
          <p:cNvSpPr>
            <a:spLocks noChangeAspect="1"/>
          </p:cNvSpPr>
          <p:nvPr/>
        </p:nvSpPr>
        <p:spPr>
          <a:xfrm>
            <a:off x="4000348" y="4807329"/>
            <a:ext cx="360000" cy="360000"/>
          </a:xfrm>
          <a:custGeom>
            <a:avLst/>
            <a:gdLst>
              <a:gd name="connsiteX0" fmla="*/ 279483 w 540000"/>
              <a:gd name="connsiteY0" fmla="*/ 197407 h 536666"/>
              <a:gd name="connsiteX1" fmla="*/ 293975 w 540000"/>
              <a:gd name="connsiteY1" fmla="*/ 198196 h 536666"/>
              <a:gd name="connsiteX2" fmla="*/ 306711 w 540000"/>
              <a:gd name="connsiteY2" fmla="*/ 200365 h 536666"/>
              <a:gd name="connsiteX3" fmla="*/ 313200 w 540000"/>
              <a:gd name="connsiteY3" fmla="*/ 202015 h 536666"/>
              <a:gd name="connsiteX4" fmla="*/ 309878 w 540000"/>
              <a:gd name="connsiteY4" fmla="*/ 263222 h 536666"/>
              <a:gd name="connsiteX5" fmla="*/ 306350 w 540000"/>
              <a:gd name="connsiteY5" fmla="*/ 291764 h 536666"/>
              <a:gd name="connsiteX6" fmla="*/ 298123 w 540000"/>
              <a:gd name="connsiteY6" fmla="*/ 314928 h 536666"/>
              <a:gd name="connsiteX7" fmla="*/ 283028 w 540000"/>
              <a:gd name="connsiteY7" fmla="*/ 331476 h 536666"/>
              <a:gd name="connsiteX8" fmla="*/ 260723 w 540000"/>
              <a:gd name="connsiteY8" fmla="*/ 337536 h 536666"/>
              <a:gd name="connsiteX9" fmla="*/ 229312 w 540000"/>
              <a:gd name="connsiteY9" fmla="*/ 322135 h 536666"/>
              <a:gd name="connsiteX10" fmla="*/ 218245 w 540000"/>
              <a:gd name="connsiteY10" fmla="*/ 277332 h 536666"/>
              <a:gd name="connsiteX11" fmla="*/ 221309 w 540000"/>
              <a:gd name="connsiteY11" fmla="*/ 249328 h 536666"/>
              <a:gd name="connsiteX12" fmla="*/ 231481 w 540000"/>
              <a:gd name="connsiteY12" fmla="*/ 223672 h 536666"/>
              <a:gd name="connsiteX13" fmla="*/ 250534 w 540000"/>
              <a:gd name="connsiteY13" fmla="*/ 204758 h 536666"/>
              <a:gd name="connsiteX14" fmla="*/ 279483 w 540000"/>
              <a:gd name="connsiteY14" fmla="*/ 197407 h 536666"/>
              <a:gd name="connsiteX15" fmla="*/ 284939 w 540000"/>
              <a:gd name="connsiteY15" fmla="*/ 74705 h 536666"/>
              <a:gd name="connsiteX16" fmla="*/ 227298 w 540000"/>
              <a:gd name="connsiteY16" fmla="*/ 81966 h 536666"/>
              <a:gd name="connsiteX17" fmla="*/ 178212 w 540000"/>
              <a:gd name="connsiteY17" fmla="*/ 102530 h 536666"/>
              <a:gd name="connsiteX18" fmla="*/ 138643 w 540000"/>
              <a:gd name="connsiteY18" fmla="*/ 134658 h 536666"/>
              <a:gd name="connsiteX19" fmla="*/ 109092 w 540000"/>
              <a:gd name="connsiteY19" fmla="*/ 176610 h 536666"/>
              <a:gd name="connsiteX20" fmla="*/ 90555 w 540000"/>
              <a:gd name="connsiteY20" fmla="*/ 226792 h 536666"/>
              <a:gd name="connsiteX21" fmla="*/ 84118 w 540000"/>
              <a:gd name="connsiteY21" fmla="*/ 283499 h 536666"/>
              <a:gd name="connsiteX22" fmla="*/ 96441 w 540000"/>
              <a:gd name="connsiteY22" fmla="*/ 359301 h 536666"/>
              <a:gd name="connsiteX23" fmla="*/ 131569 w 540000"/>
              <a:gd name="connsiteY23" fmla="*/ 414933 h 536666"/>
              <a:gd name="connsiteX24" fmla="*/ 188057 w 540000"/>
              <a:gd name="connsiteY24" fmla="*/ 449732 h 536666"/>
              <a:gd name="connsiteX25" fmla="*/ 265163 w 540000"/>
              <a:gd name="connsiteY25" fmla="*/ 461959 h 536666"/>
              <a:gd name="connsiteX26" fmla="*/ 323888 w 540000"/>
              <a:gd name="connsiteY26" fmla="*/ 456096 h 536666"/>
              <a:gd name="connsiteX27" fmla="*/ 368895 w 540000"/>
              <a:gd name="connsiteY27" fmla="*/ 442292 h 536666"/>
              <a:gd name="connsiteX28" fmla="*/ 368895 w 540000"/>
              <a:gd name="connsiteY28" fmla="*/ 411921 h 536666"/>
              <a:gd name="connsiteX29" fmla="*/ 352837 w 540000"/>
              <a:gd name="connsiteY29" fmla="*/ 417174 h 536666"/>
              <a:gd name="connsiteX30" fmla="*/ 323733 w 540000"/>
              <a:gd name="connsiteY30" fmla="*/ 424489 h 536666"/>
              <a:gd name="connsiteX31" fmla="*/ 294026 w 540000"/>
              <a:gd name="connsiteY31" fmla="*/ 429311 h 536666"/>
              <a:gd name="connsiteX32" fmla="*/ 264699 w 540000"/>
              <a:gd name="connsiteY32" fmla="*/ 431104 h 536666"/>
              <a:gd name="connsiteX33" fmla="*/ 204304 w 540000"/>
              <a:gd name="connsiteY33" fmla="*/ 421315 h 536666"/>
              <a:gd name="connsiteX34" fmla="*/ 159211 w 540000"/>
              <a:gd name="connsiteY34" fmla="*/ 392146 h 536666"/>
              <a:gd name="connsiteX35" fmla="*/ 131742 w 540000"/>
              <a:gd name="connsiteY35" fmla="*/ 344922 h 536666"/>
              <a:gd name="connsiteX36" fmla="*/ 122671 w 540000"/>
              <a:gd name="connsiteY36" fmla="*/ 282047 h 536666"/>
              <a:gd name="connsiteX37" fmla="*/ 133067 w 540000"/>
              <a:gd name="connsiteY37" fmla="*/ 211929 h 536666"/>
              <a:gd name="connsiteX38" fmla="*/ 164030 w 540000"/>
              <a:gd name="connsiteY38" fmla="*/ 155688 h 536666"/>
              <a:gd name="connsiteX39" fmla="*/ 215113 w 540000"/>
              <a:gd name="connsiteY39" fmla="*/ 118361 h 536666"/>
              <a:gd name="connsiteX40" fmla="*/ 284939 w 540000"/>
              <a:gd name="connsiteY40" fmla="*/ 105112 h 536666"/>
              <a:gd name="connsiteX41" fmla="*/ 337743 w 540000"/>
              <a:gd name="connsiteY41" fmla="*/ 114542 h 536666"/>
              <a:gd name="connsiteX42" fmla="*/ 380306 w 540000"/>
              <a:gd name="connsiteY42" fmla="*/ 142349 h 536666"/>
              <a:gd name="connsiteX43" fmla="*/ 408154 w 540000"/>
              <a:gd name="connsiteY43" fmla="*/ 186847 h 536666"/>
              <a:gd name="connsiteX44" fmla="*/ 418102 w 540000"/>
              <a:gd name="connsiteY44" fmla="*/ 246011 h 536666"/>
              <a:gd name="connsiteX45" fmla="*/ 415727 w 540000"/>
              <a:gd name="connsiteY45" fmla="*/ 279358 h 536666"/>
              <a:gd name="connsiteX46" fmla="*/ 408912 w 540000"/>
              <a:gd name="connsiteY46" fmla="*/ 307506 h 536666"/>
              <a:gd name="connsiteX47" fmla="*/ 396519 w 540000"/>
              <a:gd name="connsiteY47" fmla="*/ 328374 h 536666"/>
              <a:gd name="connsiteX48" fmla="*/ 375556 w 540000"/>
              <a:gd name="connsiteY48" fmla="*/ 337536 h 536666"/>
              <a:gd name="connsiteX49" fmla="*/ 365384 w 540000"/>
              <a:gd name="connsiteY49" fmla="*/ 335402 h 536666"/>
              <a:gd name="connsiteX50" fmla="*/ 355970 w 540000"/>
              <a:gd name="connsiteY50" fmla="*/ 327281 h 536666"/>
              <a:gd name="connsiteX51" fmla="*/ 350497 w 540000"/>
              <a:gd name="connsiteY51" fmla="*/ 314067 h 536666"/>
              <a:gd name="connsiteX52" fmla="*/ 348689 w 540000"/>
              <a:gd name="connsiteY52" fmla="*/ 295117 h 536666"/>
              <a:gd name="connsiteX53" fmla="*/ 348689 w 540000"/>
              <a:gd name="connsiteY53" fmla="*/ 288448 h 536666"/>
              <a:gd name="connsiteX54" fmla="*/ 349171 w 540000"/>
              <a:gd name="connsiteY54" fmla="*/ 277440 h 536666"/>
              <a:gd name="connsiteX55" fmla="*/ 354077 w 540000"/>
              <a:gd name="connsiteY55" fmla="*/ 180214 h 536666"/>
              <a:gd name="connsiteX56" fmla="*/ 343905 w 540000"/>
              <a:gd name="connsiteY56" fmla="*/ 177363 h 536666"/>
              <a:gd name="connsiteX57" fmla="*/ 323854 w 540000"/>
              <a:gd name="connsiteY57" fmla="*/ 173042 h 536666"/>
              <a:gd name="connsiteX58" fmla="*/ 301651 w 540000"/>
              <a:gd name="connsiteY58" fmla="*/ 169923 h 536666"/>
              <a:gd name="connsiteX59" fmla="*/ 279483 w 540000"/>
              <a:gd name="connsiteY59" fmla="*/ 168722 h 536666"/>
              <a:gd name="connsiteX60" fmla="*/ 236713 w 540000"/>
              <a:gd name="connsiteY60" fmla="*/ 176628 h 536666"/>
              <a:gd name="connsiteX61" fmla="*/ 204683 w 540000"/>
              <a:gd name="connsiteY61" fmla="*/ 198590 h 536666"/>
              <a:gd name="connsiteX62" fmla="*/ 184408 w 540000"/>
              <a:gd name="connsiteY62" fmla="*/ 232457 h 536666"/>
              <a:gd name="connsiteX63" fmla="*/ 177214 w 540000"/>
              <a:gd name="connsiteY63" fmla="*/ 276346 h 536666"/>
              <a:gd name="connsiteX64" fmla="*/ 182601 w 540000"/>
              <a:gd name="connsiteY64" fmla="*/ 314085 h 536666"/>
              <a:gd name="connsiteX65" fmla="*/ 197575 w 540000"/>
              <a:gd name="connsiteY65" fmla="*/ 342323 h 536666"/>
              <a:gd name="connsiteX66" fmla="*/ 221429 w 540000"/>
              <a:gd name="connsiteY66" fmla="*/ 360126 h 536666"/>
              <a:gd name="connsiteX67" fmla="*/ 254561 w 540000"/>
              <a:gd name="connsiteY67" fmla="*/ 366454 h 536666"/>
              <a:gd name="connsiteX68" fmla="*/ 272547 w 540000"/>
              <a:gd name="connsiteY68" fmla="*/ 364142 h 536666"/>
              <a:gd name="connsiteX69" fmla="*/ 287538 w 540000"/>
              <a:gd name="connsiteY69" fmla="*/ 357920 h 536666"/>
              <a:gd name="connsiteX70" fmla="*/ 299913 w 540000"/>
              <a:gd name="connsiteY70" fmla="*/ 348831 h 536666"/>
              <a:gd name="connsiteX71" fmla="*/ 309844 w 540000"/>
              <a:gd name="connsiteY71" fmla="*/ 337823 h 536666"/>
              <a:gd name="connsiteX72" fmla="*/ 315971 w 540000"/>
              <a:gd name="connsiteY72" fmla="*/ 334613 h 536666"/>
              <a:gd name="connsiteX73" fmla="*/ 325592 w 540000"/>
              <a:gd name="connsiteY73" fmla="*/ 334613 h 536666"/>
              <a:gd name="connsiteX74" fmla="*/ 327640 w 540000"/>
              <a:gd name="connsiteY74" fmla="*/ 339795 h 536666"/>
              <a:gd name="connsiteX75" fmla="*/ 333888 w 540000"/>
              <a:gd name="connsiteY75" fmla="*/ 350086 h 536666"/>
              <a:gd name="connsiteX76" fmla="*/ 344111 w 540000"/>
              <a:gd name="connsiteY76" fmla="*/ 358709 h 536666"/>
              <a:gd name="connsiteX77" fmla="*/ 357157 w 540000"/>
              <a:gd name="connsiteY77" fmla="*/ 364410 h 536666"/>
              <a:gd name="connsiteX78" fmla="*/ 372613 w 540000"/>
              <a:gd name="connsiteY78" fmla="*/ 366454 h 536666"/>
              <a:gd name="connsiteX79" fmla="*/ 408550 w 540000"/>
              <a:gd name="connsiteY79" fmla="*/ 356594 h 536666"/>
              <a:gd name="connsiteX80" fmla="*/ 434642 w 540000"/>
              <a:gd name="connsiteY80" fmla="*/ 329665 h 536666"/>
              <a:gd name="connsiteX81" fmla="*/ 450597 w 540000"/>
              <a:gd name="connsiteY81" fmla="*/ 291029 h 536666"/>
              <a:gd name="connsiteX82" fmla="*/ 455881 w 540000"/>
              <a:gd name="connsiteY82" fmla="*/ 246495 h 536666"/>
              <a:gd name="connsiteX83" fmla="*/ 443128 w 540000"/>
              <a:gd name="connsiteY83" fmla="*/ 174495 h 536666"/>
              <a:gd name="connsiteX84" fmla="*/ 407827 w 540000"/>
              <a:gd name="connsiteY84" fmla="*/ 120638 h 536666"/>
              <a:gd name="connsiteX85" fmla="*/ 353922 w 540000"/>
              <a:gd name="connsiteY85" fmla="*/ 86663 h 536666"/>
              <a:gd name="connsiteX86" fmla="*/ 284939 w 540000"/>
              <a:gd name="connsiteY86" fmla="*/ 74705 h 536666"/>
              <a:gd name="connsiteX87" fmla="*/ 270000 w 540000"/>
              <a:gd name="connsiteY87" fmla="*/ 0 h 536666"/>
              <a:gd name="connsiteX88" fmla="*/ 540000 w 540000"/>
              <a:gd name="connsiteY88" fmla="*/ 268333 h 536666"/>
              <a:gd name="connsiteX89" fmla="*/ 270000 w 540000"/>
              <a:gd name="connsiteY89" fmla="*/ 536666 h 536666"/>
              <a:gd name="connsiteX90" fmla="*/ 0 w 540000"/>
              <a:gd name="connsiteY90" fmla="*/ 268333 h 536666"/>
              <a:gd name="connsiteX91" fmla="*/ 270000 w 540000"/>
              <a:gd name="connsiteY91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40000" h="536666">
                <a:moveTo>
                  <a:pt x="279483" y="197407"/>
                </a:moveTo>
                <a:cubicBezTo>
                  <a:pt x="284474" y="197407"/>
                  <a:pt x="289276" y="197640"/>
                  <a:pt x="293975" y="198196"/>
                </a:cubicBezTo>
                <a:cubicBezTo>
                  <a:pt x="298880" y="198734"/>
                  <a:pt x="303080" y="199469"/>
                  <a:pt x="306711" y="200365"/>
                </a:cubicBezTo>
                <a:lnTo>
                  <a:pt x="313200" y="202015"/>
                </a:lnTo>
                <a:lnTo>
                  <a:pt x="309878" y="263222"/>
                </a:lnTo>
                <a:cubicBezTo>
                  <a:pt x="309310" y="273657"/>
                  <a:pt x="308157" y="283213"/>
                  <a:pt x="306350" y="291764"/>
                </a:cubicBezTo>
                <a:cubicBezTo>
                  <a:pt x="304439" y="300657"/>
                  <a:pt x="301651" y="308492"/>
                  <a:pt x="298123" y="314928"/>
                </a:cubicBezTo>
                <a:cubicBezTo>
                  <a:pt x="294250" y="321956"/>
                  <a:pt x="289207" y="327514"/>
                  <a:pt x="283028" y="331476"/>
                </a:cubicBezTo>
                <a:cubicBezTo>
                  <a:pt x="276643" y="335492"/>
                  <a:pt x="269173" y="337536"/>
                  <a:pt x="260723" y="337536"/>
                </a:cubicBezTo>
                <a:cubicBezTo>
                  <a:pt x="247711" y="337536"/>
                  <a:pt x="237143" y="332337"/>
                  <a:pt x="229312" y="322135"/>
                </a:cubicBezTo>
                <a:cubicBezTo>
                  <a:pt x="221911" y="312382"/>
                  <a:pt x="218245" y="297753"/>
                  <a:pt x="218245" y="277332"/>
                </a:cubicBezTo>
                <a:cubicBezTo>
                  <a:pt x="218245" y="268099"/>
                  <a:pt x="219278" y="258669"/>
                  <a:pt x="221309" y="249328"/>
                </a:cubicBezTo>
                <a:cubicBezTo>
                  <a:pt x="223305" y="239844"/>
                  <a:pt x="226799" y="231220"/>
                  <a:pt x="231481" y="223672"/>
                </a:cubicBezTo>
                <a:cubicBezTo>
                  <a:pt x="236420" y="215820"/>
                  <a:pt x="242840" y="209455"/>
                  <a:pt x="250534" y="204758"/>
                </a:cubicBezTo>
                <a:cubicBezTo>
                  <a:pt x="258554" y="199881"/>
                  <a:pt x="268296" y="197407"/>
                  <a:pt x="279483" y="197407"/>
                </a:cubicBezTo>
                <a:close/>
                <a:moveTo>
                  <a:pt x="284939" y="74705"/>
                </a:moveTo>
                <a:cubicBezTo>
                  <a:pt x="264423" y="74705"/>
                  <a:pt x="245026" y="77161"/>
                  <a:pt x="227298" y="81966"/>
                </a:cubicBezTo>
                <a:cubicBezTo>
                  <a:pt x="209536" y="86753"/>
                  <a:pt x="193048" y="93673"/>
                  <a:pt x="178212" y="102530"/>
                </a:cubicBezTo>
                <a:cubicBezTo>
                  <a:pt x="163479" y="111405"/>
                  <a:pt x="150140" y="122215"/>
                  <a:pt x="138643" y="134658"/>
                </a:cubicBezTo>
                <a:cubicBezTo>
                  <a:pt x="127043" y="147172"/>
                  <a:pt x="117146" y="161281"/>
                  <a:pt x="109092" y="176610"/>
                </a:cubicBezTo>
                <a:cubicBezTo>
                  <a:pt x="101002" y="191993"/>
                  <a:pt x="94806" y="208881"/>
                  <a:pt x="90555" y="226792"/>
                </a:cubicBezTo>
                <a:cubicBezTo>
                  <a:pt x="86235" y="244738"/>
                  <a:pt x="84118" y="263850"/>
                  <a:pt x="84118" y="283499"/>
                </a:cubicBezTo>
                <a:cubicBezTo>
                  <a:pt x="84118" y="311701"/>
                  <a:pt x="88283" y="337195"/>
                  <a:pt x="96441" y="359301"/>
                </a:cubicBezTo>
                <a:cubicBezTo>
                  <a:pt x="104582" y="381263"/>
                  <a:pt x="116424" y="399980"/>
                  <a:pt x="131569" y="414933"/>
                </a:cubicBezTo>
                <a:cubicBezTo>
                  <a:pt x="146784" y="430029"/>
                  <a:pt x="165837" y="441736"/>
                  <a:pt x="188057" y="449732"/>
                </a:cubicBezTo>
                <a:cubicBezTo>
                  <a:pt x="210431" y="457853"/>
                  <a:pt x="236369" y="461959"/>
                  <a:pt x="265163" y="461959"/>
                </a:cubicBezTo>
                <a:cubicBezTo>
                  <a:pt x="285920" y="461959"/>
                  <a:pt x="305696" y="460023"/>
                  <a:pt x="323888" y="456096"/>
                </a:cubicBezTo>
                <a:cubicBezTo>
                  <a:pt x="340135" y="452618"/>
                  <a:pt x="355247" y="447993"/>
                  <a:pt x="368895" y="442292"/>
                </a:cubicBezTo>
                <a:lnTo>
                  <a:pt x="368895" y="411921"/>
                </a:lnTo>
                <a:cubicBezTo>
                  <a:pt x="363749" y="413767"/>
                  <a:pt x="358345" y="415489"/>
                  <a:pt x="352837" y="417174"/>
                </a:cubicBezTo>
                <a:cubicBezTo>
                  <a:pt x="343319" y="420007"/>
                  <a:pt x="333578" y="422463"/>
                  <a:pt x="323733" y="424489"/>
                </a:cubicBezTo>
                <a:cubicBezTo>
                  <a:pt x="313854" y="426515"/>
                  <a:pt x="303992" y="428092"/>
                  <a:pt x="294026" y="429311"/>
                </a:cubicBezTo>
                <a:cubicBezTo>
                  <a:pt x="284027" y="430495"/>
                  <a:pt x="274234" y="431104"/>
                  <a:pt x="264699" y="431104"/>
                </a:cubicBezTo>
                <a:cubicBezTo>
                  <a:pt x="242066" y="431104"/>
                  <a:pt x="221705" y="427787"/>
                  <a:pt x="204304" y="421315"/>
                </a:cubicBezTo>
                <a:cubicBezTo>
                  <a:pt x="186577" y="414718"/>
                  <a:pt x="171414" y="404911"/>
                  <a:pt x="159211" y="392146"/>
                </a:cubicBezTo>
                <a:cubicBezTo>
                  <a:pt x="147077" y="379327"/>
                  <a:pt x="137852" y="363442"/>
                  <a:pt x="131742" y="344922"/>
                </a:cubicBezTo>
                <a:cubicBezTo>
                  <a:pt x="125718" y="326617"/>
                  <a:pt x="122671" y="305462"/>
                  <a:pt x="122671" y="282047"/>
                </a:cubicBezTo>
                <a:cubicBezTo>
                  <a:pt x="122671" y="256643"/>
                  <a:pt x="126165" y="233049"/>
                  <a:pt x="133067" y="211929"/>
                </a:cubicBezTo>
                <a:cubicBezTo>
                  <a:pt x="140089" y="190361"/>
                  <a:pt x="150450" y="171447"/>
                  <a:pt x="164030" y="155688"/>
                </a:cubicBezTo>
                <a:cubicBezTo>
                  <a:pt x="177747" y="139749"/>
                  <a:pt x="194890" y="127199"/>
                  <a:pt x="215113" y="118361"/>
                </a:cubicBezTo>
                <a:cubicBezTo>
                  <a:pt x="235198" y="109558"/>
                  <a:pt x="258709" y="105112"/>
                  <a:pt x="284939" y="105112"/>
                </a:cubicBezTo>
                <a:cubicBezTo>
                  <a:pt x="303820" y="105112"/>
                  <a:pt x="321616" y="108285"/>
                  <a:pt x="337743" y="114542"/>
                </a:cubicBezTo>
                <a:cubicBezTo>
                  <a:pt x="354025" y="120835"/>
                  <a:pt x="368327" y="130176"/>
                  <a:pt x="380306" y="142349"/>
                </a:cubicBezTo>
                <a:cubicBezTo>
                  <a:pt x="392148" y="154451"/>
                  <a:pt x="401459" y="169403"/>
                  <a:pt x="408154" y="186847"/>
                </a:cubicBezTo>
                <a:cubicBezTo>
                  <a:pt x="414712" y="204256"/>
                  <a:pt x="418102" y="224156"/>
                  <a:pt x="418102" y="246011"/>
                </a:cubicBezTo>
                <a:cubicBezTo>
                  <a:pt x="418102" y="257754"/>
                  <a:pt x="417276" y="268888"/>
                  <a:pt x="415727" y="279358"/>
                </a:cubicBezTo>
                <a:cubicBezTo>
                  <a:pt x="414195" y="289936"/>
                  <a:pt x="411872" y="299402"/>
                  <a:pt x="408912" y="307506"/>
                </a:cubicBezTo>
                <a:cubicBezTo>
                  <a:pt x="405814" y="316004"/>
                  <a:pt x="401648" y="323014"/>
                  <a:pt x="396519" y="328374"/>
                </a:cubicBezTo>
                <a:cubicBezTo>
                  <a:pt x="390685" y="334452"/>
                  <a:pt x="383611" y="337536"/>
                  <a:pt x="375556" y="337536"/>
                </a:cubicBezTo>
                <a:cubicBezTo>
                  <a:pt x="371873" y="337536"/>
                  <a:pt x="368379" y="336783"/>
                  <a:pt x="365384" y="335402"/>
                </a:cubicBezTo>
                <a:cubicBezTo>
                  <a:pt x="361598" y="333807"/>
                  <a:pt x="358397" y="330992"/>
                  <a:pt x="355970" y="327281"/>
                </a:cubicBezTo>
                <a:cubicBezTo>
                  <a:pt x="353681" y="323964"/>
                  <a:pt x="351925" y="319769"/>
                  <a:pt x="350497" y="314067"/>
                </a:cubicBezTo>
                <a:cubicBezTo>
                  <a:pt x="349257" y="308994"/>
                  <a:pt x="348689" y="302808"/>
                  <a:pt x="348689" y="295117"/>
                </a:cubicBezTo>
                <a:lnTo>
                  <a:pt x="348689" y="288448"/>
                </a:lnTo>
                <a:cubicBezTo>
                  <a:pt x="348689" y="284754"/>
                  <a:pt x="348862" y="280972"/>
                  <a:pt x="349171" y="277440"/>
                </a:cubicBezTo>
                <a:lnTo>
                  <a:pt x="354077" y="180214"/>
                </a:lnTo>
                <a:cubicBezTo>
                  <a:pt x="351030" y="179246"/>
                  <a:pt x="347588" y="178313"/>
                  <a:pt x="343905" y="177363"/>
                </a:cubicBezTo>
                <a:cubicBezTo>
                  <a:pt x="337691" y="175786"/>
                  <a:pt x="330996" y="174333"/>
                  <a:pt x="323854" y="173042"/>
                </a:cubicBezTo>
                <a:cubicBezTo>
                  <a:pt x="316745" y="171770"/>
                  <a:pt x="309396" y="170712"/>
                  <a:pt x="301651" y="169923"/>
                </a:cubicBezTo>
                <a:cubicBezTo>
                  <a:pt x="294026" y="169134"/>
                  <a:pt x="286677" y="168722"/>
                  <a:pt x="279483" y="168722"/>
                </a:cubicBezTo>
                <a:cubicBezTo>
                  <a:pt x="263666" y="168722"/>
                  <a:pt x="249277" y="171375"/>
                  <a:pt x="236713" y="176628"/>
                </a:cubicBezTo>
                <a:cubicBezTo>
                  <a:pt x="224252" y="181809"/>
                  <a:pt x="213409" y="189196"/>
                  <a:pt x="204683" y="198590"/>
                </a:cubicBezTo>
                <a:cubicBezTo>
                  <a:pt x="195957" y="207967"/>
                  <a:pt x="189141" y="219352"/>
                  <a:pt x="184408" y="232457"/>
                </a:cubicBezTo>
                <a:cubicBezTo>
                  <a:pt x="179658" y="245635"/>
                  <a:pt x="177214" y="260408"/>
                  <a:pt x="177214" y="276346"/>
                </a:cubicBezTo>
                <a:cubicBezTo>
                  <a:pt x="177214" y="290097"/>
                  <a:pt x="179038" y="302773"/>
                  <a:pt x="182601" y="314085"/>
                </a:cubicBezTo>
                <a:cubicBezTo>
                  <a:pt x="185974" y="325004"/>
                  <a:pt x="191017" y="334488"/>
                  <a:pt x="197575" y="342323"/>
                </a:cubicBezTo>
                <a:cubicBezTo>
                  <a:pt x="203994" y="349978"/>
                  <a:pt x="212015" y="355948"/>
                  <a:pt x="221429" y="360126"/>
                </a:cubicBezTo>
                <a:cubicBezTo>
                  <a:pt x="230964" y="364321"/>
                  <a:pt x="242083" y="366454"/>
                  <a:pt x="254561" y="366454"/>
                </a:cubicBezTo>
                <a:cubicBezTo>
                  <a:pt x="261015" y="366454"/>
                  <a:pt x="267074" y="365683"/>
                  <a:pt x="272547" y="364142"/>
                </a:cubicBezTo>
                <a:cubicBezTo>
                  <a:pt x="277968" y="362636"/>
                  <a:pt x="282977" y="360538"/>
                  <a:pt x="287538" y="357920"/>
                </a:cubicBezTo>
                <a:cubicBezTo>
                  <a:pt x="291978" y="355339"/>
                  <a:pt x="296057" y="352363"/>
                  <a:pt x="299913" y="348831"/>
                </a:cubicBezTo>
                <a:cubicBezTo>
                  <a:pt x="303648" y="345281"/>
                  <a:pt x="306952" y="341623"/>
                  <a:pt x="309844" y="337823"/>
                </a:cubicBezTo>
                <a:lnTo>
                  <a:pt x="315971" y="334613"/>
                </a:lnTo>
                <a:lnTo>
                  <a:pt x="325592" y="334613"/>
                </a:lnTo>
                <a:lnTo>
                  <a:pt x="327640" y="339795"/>
                </a:lnTo>
                <a:cubicBezTo>
                  <a:pt x="329069" y="343506"/>
                  <a:pt x="331186" y="347002"/>
                  <a:pt x="333888" y="350086"/>
                </a:cubicBezTo>
                <a:cubicBezTo>
                  <a:pt x="336779" y="353438"/>
                  <a:pt x="340135" y="356235"/>
                  <a:pt x="344111" y="358709"/>
                </a:cubicBezTo>
                <a:cubicBezTo>
                  <a:pt x="348053" y="361165"/>
                  <a:pt x="352459" y="363084"/>
                  <a:pt x="357157" y="364410"/>
                </a:cubicBezTo>
                <a:cubicBezTo>
                  <a:pt x="361959" y="365773"/>
                  <a:pt x="367071" y="366454"/>
                  <a:pt x="372613" y="366454"/>
                </a:cubicBezTo>
                <a:cubicBezTo>
                  <a:pt x="386657" y="366454"/>
                  <a:pt x="398396" y="363227"/>
                  <a:pt x="408550" y="356594"/>
                </a:cubicBezTo>
                <a:cubicBezTo>
                  <a:pt x="419066" y="349673"/>
                  <a:pt x="427569" y="340888"/>
                  <a:pt x="434642" y="329665"/>
                </a:cubicBezTo>
                <a:cubicBezTo>
                  <a:pt x="441647" y="318388"/>
                  <a:pt x="447086" y="305390"/>
                  <a:pt x="450597" y="291029"/>
                </a:cubicBezTo>
                <a:cubicBezTo>
                  <a:pt x="454074" y="276131"/>
                  <a:pt x="455881" y="261143"/>
                  <a:pt x="455881" y="246495"/>
                </a:cubicBezTo>
                <a:cubicBezTo>
                  <a:pt x="455881" y="219854"/>
                  <a:pt x="451613" y="195614"/>
                  <a:pt x="443128" y="174495"/>
                </a:cubicBezTo>
                <a:cubicBezTo>
                  <a:pt x="434677" y="153429"/>
                  <a:pt x="422818" y="135321"/>
                  <a:pt x="407827" y="120638"/>
                </a:cubicBezTo>
                <a:cubicBezTo>
                  <a:pt x="392767" y="105936"/>
                  <a:pt x="374661" y="94516"/>
                  <a:pt x="353922" y="86663"/>
                </a:cubicBezTo>
                <a:cubicBezTo>
                  <a:pt x="332993" y="78721"/>
                  <a:pt x="309792" y="74705"/>
                  <a:pt x="284939" y="74705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7" name="Freeform 9"/>
          <p:cNvSpPr>
            <a:spLocks noChangeAspect="1"/>
          </p:cNvSpPr>
          <p:nvPr/>
        </p:nvSpPr>
        <p:spPr>
          <a:xfrm>
            <a:off x="4000348" y="5225311"/>
            <a:ext cx="360000" cy="360000"/>
          </a:xfrm>
          <a:custGeom>
            <a:avLst/>
            <a:gdLst>
              <a:gd name="connsiteX0" fmla="*/ 156154 w 540000"/>
              <a:gd name="connsiteY0" fmla="*/ 81177 h 536666"/>
              <a:gd name="connsiteX1" fmla="*/ 146314 w 540000"/>
              <a:gd name="connsiteY1" fmla="*/ 85129 h 536666"/>
              <a:gd name="connsiteX2" fmla="*/ 103068 w 540000"/>
              <a:gd name="connsiteY2" fmla="*/ 128050 h 536666"/>
              <a:gd name="connsiteX3" fmla="*/ 183147 w 540000"/>
              <a:gd name="connsiteY3" fmla="*/ 360772 h 536666"/>
              <a:gd name="connsiteX4" fmla="*/ 397221 w 540000"/>
              <a:gd name="connsiteY4" fmla="*/ 461243 h 536666"/>
              <a:gd name="connsiteX5" fmla="*/ 397645 w 540000"/>
              <a:gd name="connsiteY5" fmla="*/ 461153 h 536666"/>
              <a:gd name="connsiteX6" fmla="*/ 399104 w 540000"/>
              <a:gd name="connsiteY6" fmla="*/ 460742 h 536666"/>
              <a:gd name="connsiteX7" fmla="*/ 447083 w 540000"/>
              <a:gd name="connsiteY7" fmla="*/ 423150 h 536666"/>
              <a:gd name="connsiteX8" fmla="*/ 445777 w 540000"/>
              <a:gd name="connsiteY8" fmla="*/ 377833 h 536666"/>
              <a:gd name="connsiteX9" fmla="*/ 443792 w 540000"/>
              <a:gd name="connsiteY9" fmla="*/ 373577 h 536666"/>
              <a:gd name="connsiteX10" fmla="*/ 358743 w 540000"/>
              <a:gd name="connsiteY10" fmla="*/ 337863 h 536666"/>
              <a:gd name="connsiteX11" fmla="*/ 353873 w 540000"/>
              <a:gd name="connsiteY11" fmla="*/ 338238 h 536666"/>
              <a:gd name="connsiteX12" fmla="*/ 309898 w 540000"/>
              <a:gd name="connsiteY12" fmla="*/ 370000 h 536666"/>
              <a:gd name="connsiteX13" fmla="*/ 231652 w 540000"/>
              <a:gd name="connsiteY13" fmla="*/ 307335 h 536666"/>
              <a:gd name="connsiteX14" fmla="*/ 182774 w 540000"/>
              <a:gd name="connsiteY14" fmla="*/ 227162 h 536666"/>
              <a:gd name="connsiteX15" fmla="*/ 220692 w 540000"/>
              <a:gd name="connsiteY15" fmla="*/ 182703 h 536666"/>
              <a:gd name="connsiteX16" fmla="*/ 195328 w 540000"/>
              <a:gd name="connsiteY16" fmla="*/ 94340 h 536666"/>
              <a:gd name="connsiteX17" fmla="*/ 191341 w 540000"/>
              <a:gd name="connsiteY17" fmla="*/ 91854 h 536666"/>
              <a:gd name="connsiteX18" fmla="*/ 156154 w 540000"/>
              <a:gd name="connsiteY18" fmla="*/ 81177 h 536666"/>
              <a:gd name="connsiteX19" fmla="*/ 270000 w 540000"/>
              <a:gd name="connsiteY19" fmla="*/ 0 h 536666"/>
              <a:gd name="connsiteX20" fmla="*/ 540000 w 540000"/>
              <a:gd name="connsiteY20" fmla="*/ 268333 h 536666"/>
              <a:gd name="connsiteX21" fmla="*/ 270000 w 540000"/>
              <a:gd name="connsiteY21" fmla="*/ 536666 h 536666"/>
              <a:gd name="connsiteX22" fmla="*/ 0 w 540000"/>
              <a:gd name="connsiteY22" fmla="*/ 268333 h 536666"/>
              <a:gd name="connsiteX23" fmla="*/ 270000 w 540000"/>
              <a:gd name="connsiteY23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000" h="536666">
                <a:moveTo>
                  <a:pt x="156154" y="81177"/>
                </a:moveTo>
                <a:cubicBezTo>
                  <a:pt x="152727" y="81875"/>
                  <a:pt x="149402" y="83216"/>
                  <a:pt x="146314" y="85129"/>
                </a:cubicBezTo>
                <a:cubicBezTo>
                  <a:pt x="136796" y="91067"/>
                  <a:pt x="113638" y="107109"/>
                  <a:pt x="103068" y="128050"/>
                </a:cubicBezTo>
                <a:cubicBezTo>
                  <a:pt x="96554" y="141106"/>
                  <a:pt x="93601" y="260158"/>
                  <a:pt x="183147" y="360772"/>
                </a:cubicBezTo>
                <a:cubicBezTo>
                  <a:pt x="271674" y="460259"/>
                  <a:pt x="380798" y="464587"/>
                  <a:pt x="397221" y="461243"/>
                </a:cubicBezTo>
                <a:lnTo>
                  <a:pt x="397645" y="461153"/>
                </a:lnTo>
                <a:lnTo>
                  <a:pt x="399104" y="460742"/>
                </a:lnTo>
                <a:cubicBezTo>
                  <a:pt x="421228" y="452837"/>
                  <a:pt x="440009" y="431824"/>
                  <a:pt x="447083" y="423150"/>
                </a:cubicBezTo>
                <a:cubicBezTo>
                  <a:pt x="460062" y="407109"/>
                  <a:pt x="450799" y="388062"/>
                  <a:pt x="445777" y="377833"/>
                </a:cubicBezTo>
                <a:lnTo>
                  <a:pt x="443792" y="373577"/>
                </a:lnTo>
                <a:cubicBezTo>
                  <a:pt x="437837" y="359609"/>
                  <a:pt x="364782" y="338238"/>
                  <a:pt x="358743" y="337863"/>
                </a:cubicBezTo>
                <a:lnTo>
                  <a:pt x="353873" y="338238"/>
                </a:lnTo>
                <a:cubicBezTo>
                  <a:pt x="343898" y="340277"/>
                  <a:pt x="332972" y="349684"/>
                  <a:pt x="309898" y="370000"/>
                </a:cubicBezTo>
                <a:cubicBezTo>
                  <a:pt x="283924" y="358053"/>
                  <a:pt x="248397" y="326149"/>
                  <a:pt x="231652" y="307335"/>
                </a:cubicBezTo>
                <a:cubicBezTo>
                  <a:pt x="213533" y="286983"/>
                  <a:pt x="190917" y="252754"/>
                  <a:pt x="182774" y="227162"/>
                </a:cubicBezTo>
                <a:cubicBezTo>
                  <a:pt x="209037" y="203985"/>
                  <a:pt x="219997" y="193898"/>
                  <a:pt x="220692" y="182703"/>
                </a:cubicBezTo>
                <a:cubicBezTo>
                  <a:pt x="221048" y="176676"/>
                  <a:pt x="208528" y="101922"/>
                  <a:pt x="195328" y="94340"/>
                </a:cubicBezTo>
                <a:lnTo>
                  <a:pt x="191341" y="91854"/>
                </a:lnTo>
                <a:cubicBezTo>
                  <a:pt x="182977" y="86453"/>
                  <a:pt x="170253" y="78298"/>
                  <a:pt x="156154" y="81177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3200" y="48456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&lt;Sähköposti&gt;</a:t>
            </a:r>
          </a:p>
        </p:txBody>
      </p:sp>
      <p:sp>
        <p:nvSpPr>
          <p:cNvPr id="50" name="Tekstin paikkamerkki 4"/>
          <p:cNvSpPr>
            <a:spLocks noGrp="1"/>
          </p:cNvSpPr>
          <p:nvPr>
            <p:ph type="body" sz="quarter" idx="11" hasCustomPrompt="1"/>
          </p:nvPr>
        </p:nvSpPr>
        <p:spPr>
          <a:xfrm>
            <a:off x="4453200" y="52520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&lt;puhelinnumero&gt;</a:t>
            </a:r>
          </a:p>
        </p:txBody>
      </p:sp>
      <p:sp>
        <p:nvSpPr>
          <p:cNvPr id="51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4453200" y="56584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&lt;Twitter käyttäjätunnus&gt;</a:t>
            </a:r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pic>
        <p:nvPicPr>
          <p:cNvPr id="48" name="Kuva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  <p:sp>
        <p:nvSpPr>
          <p:cNvPr id="17" name="TextBox 15"/>
          <p:cNvSpPr txBox="1"/>
          <p:nvPr userDrawn="1"/>
        </p:nvSpPr>
        <p:spPr>
          <a:xfrm>
            <a:off x="1593909" y="2275474"/>
            <a:ext cx="90013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Finanssiala – ihmisten arjessa!</a:t>
            </a:r>
          </a:p>
        </p:txBody>
      </p:sp>
    </p:spTree>
    <p:extLst>
      <p:ext uri="{BB962C8B-B14F-4D97-AF65-F5344CB8AC3E}">
        <p14:creationId xmlns:p14="http://schemas.microsoft.com/office/powerpoint/2010/main" val="40783295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pic>
        <p:nvPicPr>
          <p:cNvPr id="42" name="Kuva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  <p:sp>
        <p:nvSpPr>
          <p:cNvPr id="10" name="TextBox 15"/>
          <p:cNvSpPr txBox="1"/>
          <p:nvPr userDrawn="1"/>
        </p:nvSpPr>
        <p:spPr>
          <a:xfrm>
            <a:off x="1593909" y="2275474"/>
            <a:ext cx="90013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Finanssiala – ihmisen arjessa!</a:t>
            </a:r>
          </a:p>
        </p:txBody>
      </p:sp>
    </p:spTree>
    <p:extLst>
      <p:ext uri="{BB962C8B-B14F-4D97-AF65-F5344CB8AC3E}">
        <p14:creationId xmlns:p14="http://schemas.microsoft.com/office/powerpoint/2010/main" val="12051130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8"/>
            <a:ext cx="12192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431800" y="90703"/>
            <a:ext cx="112522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61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DCB9-AB2D-45C7-8E61-7144AAD525E2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00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164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018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275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B52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700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-1"/>
            <a:ext cx="8737200" cy="639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D471-737D-4D44-A77A-B8B0037F3EFC}" type="datetime1">
              <a:rPr lang="fi-FI" smtClean="0"/>
              <a:t>3.4.2017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02908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073-2D02-4513-9CAB-2037F11E3F1D}" type="datetime1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29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AB81-4144-4D15-9F3B-4A27DB84F13D}" type="datetime1">
              <a:rPr lang="fi-FI" smtClean="0"/>
              <a:t>3.4.2017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02872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/>
              <a:t>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64905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47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82338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69803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29720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56146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08260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3.4.2017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5398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Finanssialan </a:t>
            </a:r>
            <a:r>
              <a:rPr lang="fi-FI" dirty="0" smtClean="0"/>
              <a:t>henkilöstö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Huhtikuu 2017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9339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 59-vuotiaan henkilöstön osuus</a:t>
            </a:r>
          </a:p>
        </p:txBody>
      </p:sp>
      <p:graphicFrame>
        <p:nvGraphicFramePr>
          <p:cNvPr id="11" name="Sisällön paikkamerkk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152593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/>
          <p:cNvSpPr txBox="1"/>
          <p:nvPr/>
        </p:nvSpPr>
        <p:spPr>
          <a:xfrm>
            <a:off x="550259" y="6478819"/>
            <a:ext cx="54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+mj-lt"/>
              </a:rPr>
              <a:t>Lähteet: Tilastokeskus ja EK:n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22223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</a:t>
            </a:r>
            <a:r>
              <a:rPr lang="fi-FI" dirty="0" smtClean="0"/>
              <a:t>henkilöstön määrä 2016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200710" y="64886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EK:n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40410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135560" y="332656"/>
            <a:ext cx="8187630" cy="908720"/>
          </a:xfrm>
        </p:spPr>
        <p:txBody>
          <a:bodyPr>
            <a:normAutofit fontScale="90000"/>
          </a:bodyPr>
          <a:lstStyle/>
          <a:p>
            <a:r>
              <a:rPr lang="fi-FI" dirty="0"/>
              <a:t> </a:t>
            </a:r>
            <a:r>
              <a:rPr lang="fi-FI" dirty="0" smtClean="0"/>
              <a:t>    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Finanssialan palkkasumma</a:t>
            </a:r>
            <a:endParaRPr lang="fi-FI" dirty="0"/>
          </a:p>
        </p:txBody>
      </p:sp>
      <p:graphicFrame>
        <p:nvGraphicFramePr>
          <p:cNvPr id="8" name="Objekti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19479"/>
              </p:ext>
            </p:extLst>
          </p:nvPr>
        </p:nvGraphicFramePr>
        <p:xfrm>
          <a:off x="2225121" y="1683249"/>
          <a:ext cx="7831320" cy="4337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Macrobond document" r:id="rId3" imgW="9525951" imgH="4762971" progId="Mbnd.mbnd">
                  <p:embed/>
                </p:oleObj>
              </mc:Choice>
              <mc:Fallback>
                <p:oleObj name="Macrobond document" r:id="rId3" imgW="9525951" imgH="4762971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5121" y="1683249"/>
                        <a:ext cx="7831320" cy="4337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2225120" y="140625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Indeksi (trendi) 2010=100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0415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Kilpailukykyinen palkkaus</a:t>
            </a:r>
            <a:br>
              <a:rPr lang="fi-FI" dirty="0"/>
            </a:br>
            <a:r>
              <a:rPr lang="en-US" b="0" dirty="0" err="1"/>
              <a:t>Keskiansioita</a:t>
            </a:r>
            <a:r>
              <a:rPr lang="en-US" b="0" dirty="0"/>
              <a:t> </a:t>
            </a:r>
            <a:r>
              <a:rPr lang="en-US" b="0" dirty="0" err="1"/>
              <a:t>toimialoittain</a:t>
            </a:r>
            <a:r>
              <a:rPr lang="en-US" b="0" dirty="0"/>
              <a:t> </a:t>
            </a:r>
            <a:r>
              <a:rPr lang="en-US" b="0" dirty="0" err="1" smtClean="0"/>
              <a:t>syyskuussa</a:t>
            </a:r>
            <a:r>
              <a:rPr lang="en-US" b="0" dirty="0" smtClean="0"/>
              <a:t> 2016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514954"/>
              </p:ext>
            </p:extLst>
          </p:nvPr>
        </p:nvGraphicFramePr>
        <p:xfrm>
          <a:off x="797740" y="1497026"/>
          <a:ext cx="10512425" cy="4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493614" y="6488668"/>
            <a:ext cx="53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ahoma"/>
                <a:cs typeface="Tahoma"/>
              </a:rPr>
              <a:t>Lähde: EK:n </a:t>
            </a:r>
            <a:r>
              <a:rPr lang="fi-FI" dirty="0" smtClean="0">
                <a:latin typeface="Tahoma"/>
                <a:cs typeface="Tahoma"/>
              </a:rPr>
              <a:t>palkkatilasto</a:t>
            </a:r>
            <a:r>
              <a:rPr lang="fi-FI" dirty="0" smtClean="0"/>
              <a:t>t</a:t>
            </a:r>
            <a:endParaRPr lang="fi-FI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273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4501" y="137493"/>
            <a:ext cx="10548000" cy="1080000"/>
          </a:xfrm>
        </p:spPr>
        <p:txBody>
          <a:bodyPr/>
          <a:lstStyle/>
          <a:p>
            <a:r>
              <a:rPr lang="fi-FI" dirty="0"/>
              <a:t>Ansiokehitys lokakuusta </a:t>
            </a:r>
            <a:r>
              <a:rPr lang="fi-FI" dirty="0" smtClean="0"/>
              <a:t>2011 </a:t>
            </a:r>
            <a:r>
              <a:rPr lang="fi-FI" dirty="0"/>
              <a:t>syyskuuhun </a:t>
            </a:r>
            <a:r>
              <a:rPr lang="fi-FI" dirty="0" smtClean="0"/>
              <a:t>2016 </a:t>
            </a:r>
            <a:r>
              <a:rPr lang="fi-FI" dirty="0"/>
              <a:t>eräillä EK:n aloilla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998372"/>
              </p:ext>
            </p:extLst>
          </p:nvPr>
        </p:nvGraphicFramePr>
        <p:xfrm>
          <a:off x="797740" y="1497026"/>
          <a:ext cx="10512425" cy="4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582626" y="6488668"/>
            <a:ext cx="53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Tahoma"/>
                <a:cs typeface="Tahoma"/>
              </a:rPr>
              <a:t>Lähde: EK:n </a:t>
            </a:r>
            <a:r>
              <a:rPr lang="fi-FI" dirty="0" smtClean="0">
                <a:latin typeface="Tahoma"/>
                <a:cs typeface="Tahoma"/>
              </a:rPr>
              <a:t>palkkatilasto</a:t>
            </a:r>
            <a:r>
              <a:rPr lang="fi-FI" dirty="0" smtClean="0"/>
              <a:t>t</a:t>
            </a:r>
            <a:endParaRPr lang="fi-FI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730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Kuukausiansio</a:t>
            </a:r>
            <a:r>
              <a:rPr lang="fi-FI" dirty="0"/>
              <a:t> rahoitus- ja vakuutusalalla</a:t>
            </a:r>
            <a:br>
              <a:rPr lang="fi-FI" dirty="0"/>
            </a:br>
            <a:r>
              <a:rPr lang="fi-FI" dirty="0" smtClean="0"/>
              <a:t>vuonna 2016 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329501"/>
              </p:ext>
            </p:extLst>
          </p:nvPr>
        </p:nvGraphicFramePr>
        <p:xfrm>
          <a:off x="838200" y="1391830"/>
          <a:ext cx="10512425" cy="469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331774" y="6488668"/>
            <a:ext cx="899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Säännöllisen työajan ansio ilman </a:t>
            </a:r>
            <a:r>
              <a:rPr lang="fi-FI" dirty="0" smtClean="0"/>
              <a:t>tulospalkkioita, lähde EK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76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Ansiotason kehitys rahoitus- ja vakuutusalalla vuonna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236394"/>
              </p:ext>
            </p:extLst>
          </p:nvPr>
        </p:nvGraphicFramePr>
        <p:xfrm>
          <a:off x="838200" y="1391830"/>
          <a:ext cx="10512425" cy="469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331774" y="6488668"/>
            <a:ext cx="930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Kehitys laskettu säännöllisen työajan ansioista, jotka eivät sisällä </a:t>
            </a:r>
            <a:r>
              <a:rPr lang="fi-FI" dirty="0" smtClean="0"/>
              <a:t>tulospalkkioita, lähde EK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1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Pankkihenkilöstön määrä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066081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291313" y="6488668"/>
            <a:ext cx="787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Corbel"/>
              </a:rPr>
              <a:t>Lähde: FA Nordic bank statistic </a:t>
            </a:r>
            <a:r>
              <a:rPr lang="it-IT" dirty="0" smtClean="0">
                <a:solidFill>
                  <a:srgbClr val="333333"/>
                </a:solidFill>
                <a:latin typeface="Corbel"/>
              </a:rPr>
              <a:t>2014</a:t>
            </a:r>
            <a:endParaRPr lang="it-IT" dirty="0">
              <a:solidFill>
                <a:srgbClr val="333333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484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Koulutusjakauma</a:t>
            </a:r>
            <a:r>
              <a:rPr lang="fi-FI" dirty="0"/>
              <a:t>, rahoitusala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490532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720191" y="6489812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333333"/>
                </a:solidFill>
              </a:rPr>
              <a:t>Lähde: </a:t>
            </a:r>
            <a:r>
              <a:rPr lang="fi-FI" dirty="0">
                <a:solidFill>
                  <a:srgbClr val="333333"/>
                </a:solidFill>
              </a:rPr>
              <a:t>FA </a:t>
            </a:r>
            <a:r>
              <a:rPr lang="fi-FI" dirty="0" err="1">
                <a:solidFill>
                  <a:srgbClr val="333333"/>
                </a:solidFill>
              </a:rPr>
              <a:t>Nordic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bank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statistic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smtClean="0">
                <a:solidFill>
                  <a:srgbClr val="333333"/>
                </a:solidFill>
              </a:rPr>
              <a:t>2014</a:t>
            </a:r>
            <a:endParaRPr lang="fi-FI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Naisten osuus työvoimasta, rahoitusala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081240"/>
              </p:ext>
            </p:extLst>
          </p:nvPr>
        </p:nvGraphicFramePr>
        <p:xfrm>
          <a:off x="838200" y="1391830"/>
          <a:ext cx="10512425" cy="469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542166" y="6477045"/>
            <a:ext cx="723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FA </a:t>
            </a:r>
            <a:r>
              <a:rPr lang="fi-FI" dirty="0" err="1">
                <a:solidFill>
                  <a:srgbClr val="333333"/>
                </a:solidFill>
              </a:rPr>
              <a:t>Nordic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bank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statistic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smtClean="0">
                <a:solidFill>
                  <a:srgbClr val="333333"/>
                </a:solidFill>
              </a:rPr>
              <a:t>2014</a:t>
            </a:r>
            <a:endParaRPr lang="fi-FI" dirty="0" smtClean="0">
              <a:solidFill>
                <a:srgbClr val="333333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335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Kuvapaketin sisältö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Henkilöstön määrä ja rakenne, 	kalvot 3, - 6</a:t>
            </a:r>
          </a:p>
          <a:p>
            <a:r>
              <a:rPr lang="fi-FI" dirty="0" smtClean="0"/>
              <a:t>Koulutus 					kalvot 7, - 11</a:t>
            </a:r>
          </a:p>
          <a:p>
            <a:r>
              <a:rPr lang="fi-FI" dirty="0" smtClean="0"/>
              <a:t>Palkkaus ja ansiokehitys		kalvot 12, -16</a:t>
            </a:r>
          </a:p>
          <a:p>
            <a:r>
              <a:rPr lang="fi-FI" dirty="0" smtClean="0"/>
              <a:t>Kansainvälistä vertailutietoa	kalvot 17, - 20</a:t>
            </a:r>
          </a:p>
          <a:p>
            <a:r>
              <a:rPr lang="fi-FI" dirty="0" smtClean="0"/>
              <a:t>Työnantajakuva alan opiskelijoiden keskuudessa kalvot 21, - 23</a:t>
            </a:r>
          </a:p>
          <a:p>
            <a:pPr lvl="8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174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Työtehtävien jakauma, rahoitusala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850404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720191" y="6489812"/>
            <a:ext cx="5680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FA </a:t>
            </a:r>
            <a:r>
              <a:rPr lang="fi-FI" dirty="0" err="1">
                <a:solidFill>
                  <a:srgbClr val="333333"/>
                </a:solidFill>
              </a:rPr>
              <a:t>Nordic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bank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err="1">
                <a:solidFill>
                  <a:srgbClr val="333333"/>
                </a:solidFill>
              </a:rPr>
              <a:t>statistic</a:t>
            </a:r>
            <a:r>
              <a:rPr lang="fi-FI" dirty="0">
                <a:solidFill>
                  <a:srgbClr val="333333"/>
                </a:solidFill>
              </a:rPr>
              <a:t> </a:t>
            </a:r>
            <a:r>
              <a:rPr lang="fi-FI" dirty="0" smtClean="0">
                <a:solidFill>
                  <a:srgbClr val="333333"/>
                </a:solidFill>
              </a:rPr>
              <a:t>2014</a:t>
            </a:r>
            <a:endParaRPr lang="fi-FI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Työpaikan </a:t>
            </a:r>
            <a:r>
              <a:rPr lang="fi-FI" dirty="0" smtClean="0"/>
              <a:t>valintakriteerit 2016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449323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472611" y="6488668"/>
            <a:ext cx="690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</a:t>
            </a:r>
            <a:r>
              <a:rPr lang="fi-FI" dirty="0" err="1"/>
              <a:t>T-Media</a:t>
            </a:r>
            <a:r>
              <a:rPr lang="fi-FI" dirty="0"/>
              <a:t> Työnantajakuvatutkimus </a:t>
            </a:r>
            <a:r>
              <a:rPr lang="fi-FI" dirty="0" smtClean="0"/>
              <a:t>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17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</a:t>
            </a:r>
            <a:r>
              <a:rPr lang="fi-FI" dirty="0" smtClean="0"/>
              <a:t>kiinnostavuus </a:t>
            </a:r>
            <a:r>
              <a:rPr lang="fi-FI" dirty="0"/>
              <a:t>kauppatieteen yliopisto-opiskelijoiden keskuudessa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422013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657546" y="6484069"/>
            <a:ext cx="720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</a:t>
            </a:r>
            <a:r>
              <a:rPr lang="fi-FI" dirty="0" err="1">
                <a:solidFill>
                  <a:srgbClr val="333333"/>
                </a:solidFill>
              </a:rPr>
              <a:t>T-Media</a:t>
            </a:r>
            <a:r>
              <a:rPr lang="fi-FI" dirty="0">
                <a:solidFill>
                  <a:srgbClr val="333333"/>
                </a:solidFill>
              </a:rPr>
              <a:t> Työnantajakuvatutkimus </a:t>
            </a:r>
            <a:r>
              <a:rPr lang="fi-FI" dirty="0" smtClean="0">
                <a:solidFill>
                  <a:srgbClr val="333333"/>
                </a:solidFill>
              </a:rPr>
              <a:t>2016</a:t>
            </a:r>
            <a:endParaRPr lang="fi-FI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suosio tradenomiopiskelijoiden keskuudessa </a:t>
            </a:r>
            <a:r>
              <a:rPr lang="fi-FI" dirty="0" smtClean="0"/>
              <a:t>2016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228325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657546" y="6484069"/>
            <a:ext cx="720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</a:t>
            </a:r>
            <a:r>
              <a:rPr lang="fi-FI" dirty="0" err="1">
                <a:solidFill>
                  <a:srgbClr val="333333"/>
                </a:solidFill>
              </a:rPr>
              <a:t>T-Media</a:t>
            </a:r>
            <a:r>
              <a:rPr lang="fi-FI" dirty="0">
                <a:solidFill>
                  <a:srgbClr val="333333"/>
                </a:solidFill>
              </a:rPr>
              <a:t> Työnantajakuvatutkimus </a:t>
            </a:r>
            <a:r>
              <a:rPr lang="fi-FI" dirty="0" smtClean="0">
                <a:solidFill>
                  <a:srgbClr val="333333"/>
                </a:solidFill>
              </a:rPr>
              <a:t>2016</a:t>
            </a:r>
            <a:endParaRPr lang="fi-FI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0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Työllisten määrä toimialoittain </a:t>
            </a:r>
            <a:r>
              <a:rPr lang="fi-FI" dirty="0" smtClean="0"/>
              <a:t>2016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472611" y="6457846"/>
            <a:ext cx="638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Lähteet: Tilastokeskus ja </a:t>
            </a:r>
            <a:r>
              <a:rPr lang="fi-FI" dirty="0" smtClean="0"/>
              <a:t>FK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619539"/>
              </p:ext>
            </p:extLst>
          </p:nvPr>
        </p:nvGraphicFramePr>
        <p:xfrm>
          <a:off x="857707" y="1494962"/>
          <a:ext cx="10512426" cy="474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6720"/>
                <a:gridCol w="2055706"/>
              </a:tblGrid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Toimiala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henkeä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A, B   Maatalous, metsätalous, kalatalous; kaivostoiminta (01-09)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C-E   Teollisuus; sähkö-, lämpö-, vesi- ja jätehuolto yms. (10-39)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   Rakentaminen (41-43)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   Tukku- ja vähittäiskauppa; moottoriajoneuvojen ja moottoripyörien korjaus (45-47)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   Kuljetus ja varastointi (49-53)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  Majoitus- ja ravitsemistoiminta (55-56)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   Informaatio ja viestintä (58-63)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K, L   Rahoitus- ja vakuutustoiminta; kiinteistöala (64-68)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M, N   Liike-elämän palvelut (69-82)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  Julkinen hallinto ja maanpuolustus; pakollinen sosiaalivakuutus (84)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  Koulutus (85)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  Terveys- ja sosiaalipalvelut (86-88)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R-U   Taiteet, viihde ja virkistys; muu palvelutoiminta (90-99)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</a:tr>
              <a:tr h="31226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Finanssialan Keskusliiton jäsenyritykset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8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henkilöstö </a:t>
            </a:r>
            <a:r>
              <a:rPr lang="fi-FI" dirty="0" smtClean="0"/>
              <a:t>2016</a:t>
            </a:r>
            <a:r>
              <a:rPr lang="fi-FI" dirty="0"/>
              <a:t/>
            </a:r>
            <a:br>
              <a:rPr lang="fi-FI" dirty="0"/>
            </a:br>
            <a:r>
              <a:rPr lang="fi-FI" sz="2400" dirty="0"/>
              <a:t>iän mukaan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180162" y="64886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Lähde: EK:n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42867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henkilöstö </a:t>
            </a:r>
            <a:r>
              <a:rPr lang="fi-FI" dirty="0" smtClean="0"/>
              <a:t>2000-2016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400" dirty="0"/>
              <a:t>koulutusjakaumat, %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570723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241805" y="64886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Lähde: EK:n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29983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henkilöstö </a:t>
            </a:r>
            <a:r>
              <a:rPr lang="fi-FI" dirty="0" smtClean="0"/>
              <a:t>2016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400" dirty="0"/>
              <a:t>koulutusjakaumat, %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09708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149339" y="64863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Lähde: EK:n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40544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Finanssialan henkilöstö </a:t>
            </a:r>
            <a:r>
              <a:rPr lang="fi-FI" dirty="0" smtClean="0"/>
              <a:t>2016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400" dirty="0"/>
              <a:t>koulutuksen mukaan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331180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orakulmio 1"/>
          <p:cNvSpPr/>
          <p:nvPr/>
        </p:nvSpPr>
        <p:spPr>
          <a:xfrm>
            <a:off x="200709" y="6488668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Lähde: EK:n palkkatilastot</a:t>
            </a:r>
          </a:p>
        </p:txBody>
      </p:sp>
    </p:spTree>
    <p:extLst>
      <p:ext uri="{BB962C8B-B14F-4D97-AF65-F5344CB8AC3E}">
        <p14:creationId xmlns:p14="http://schemas.microsoft.com/office/powerpoint/2010/main" val="32544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Naisten </a:t>
            </a:r>
            <a:r>
              <a:rPr lang="fi-FI" dirty="0"/>
              <a:t>osuus finanssialan </a:t>
            </a:r>
            <a:r>
              <a:rPr lang="fi-FI" dirty="0" smtClean="0"/>
              <a:t>henkilöstöstä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228071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99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Finanssiala on naisten ala</a:t>
            </a:r>
            <a:br>
              <a:rPr lang="fi-FI" dirty="0" smtClean="0"/>
            </a:br>
            <a:r>
              <a:rPr lang="fi-FI" sz="2400" dirty="0" smtClean="0"/>
              <a:t>Naisten </a:t>
            </a:r>
            <a:r>
              <a:rPr lang="fi-FI" sz="2400" dirty="0"/>
              <a:t>osuus finanssialan </a:t>
            </a:r>
            <a:r>
              <a:rPr lang="fi-FI" sz="2400" dirty="0" smtClean="0"/>
              <a:t>henkilöstöstä</a:t>
            </a:r>
            <a:endParaRPr lang="fi-FI" sz="240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392446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9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malli.potx" id="{00D6D1E0-7D95-4FC1-BBED-54C7B593F0A2}" vid="{082D2CB0-E2A5-40A7-80A3-8429078383FD}"/>
    </a:ext>
  </a:extLst>
</a:theme>
</file>

<file path=ppt/theme/theme2.xml><?xml version="1.0" encoding="utf-8"?>
<a:theme xmlns:a="http://schemas.openxmlformats.org/drawingml/2006/main" name="6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malli.potx" id="{00D6D1E0-7D95-4FC1-BBED-54C7B593F0A2}" vid="{082D2CB0-E2A5-40A7-80A3-8429078383FD}"/>
    </a:ext>
  </a:extLst>
</a:theme>
</file>

<file path=ppt/theme/theme3.xml><?xml version="1.0" encoding="utf-8"?>
<a:theme xmlns:a="http://schemas.openxmlformats.org/drawingml/2006/main" name="7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malli.potx" id="{00D6D1E0-7D95-4FC1-BBED-54C7B593F0A2}" vid="{082D2CB0-E2A5-40A7-80A3-8429078383FD}"/>
    </a:ext>
  </a:extLst>
</a:theme>
</file>

<file path=ppt/theme/theme4.xml><?xml version="1.0" encoding="utf-8"?>
<a:theme xmlns:a="http://schemas.openxmlformats.org/drawingml/2006/main" name="12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malli.potx" id="{00D6D1E0-7D95-4FC1-BBED-54C7B593F0A2}" vid="{082D2CB0-E2A5-40A7-80A3-8429078383FD}"/>
    </a:ext>
  </a:extLst>
</a:theme>
</file>

<file path=ppt/theme/theme5.xml><?xml version="1.0" encoding="utf-8"?>
<a:theme xmlns:a="http://schemas.openxmlformats.org/drawingml/2006/main" name="13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malli.potx" id="{00D6D1E0-7D95-4FC1-BBED-54C7B593F0A2}" vid="{082D2CB0-E2A5-40A7-80A3-8429078383FD}"/>
    </a:ext>
  </a:extLst>
</a:theme>
</file>

<file path=ppt/theme/theme6.xml><?xml version="1.0" encoding="utf-8"?>
<a:theme xmlns:a="http://schemas.openxmlformats.org/drawingml/2006/main" name="16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malli.potx" id="{00D6D1E0-7D95-4FC1-BBED-54C7B593F0A2}" vid="{082D2CB0-E2A5-40A7-80A3-8429078383FD}"/>
    </a:ext>
  </a:extLst>
</a:theme>
</file>

<file path=ppt/theme/theme7.xml><?xml version="1.0" encoding="utf-8"?>
<a:theme xmlns:a="http://schemas.openxmlformats.org/drawingml/2006/main" name="17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malli.potx" id="{00D6D1E0-7D95-4FC1-BBED-54C7B593F0A2}" vid="{082D2CB0-E2A5-40A7-80A3-8429078383FD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f7baa18-e8c3-4a96-b5df-b125792204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palkkaus</TermName>
          <TermId xmlns="http://schemas.microsoft.com/office/infopath/2007/PartnerControls">debdc173-7e5a-41c5-acf4-8ea27007a37e</TermId>
        </TermInfo>
        <TermInfo xmlns="http://schemas.microsoft.com/office/infopath/2007/PartnerControls">
          <TermName xmlns="http://schemas.microsoft.com/office/infopath/2007/PartnerControls">henkilöstö</TermName>
          <TermId xmlns="http://schemas.microsoft.com/office/infopath/2007/PartnerControls">1f9f3dd6-e373-4551-9482-8739cf6603ab</TermId>
        </TermInfo>
      </Terms>
    </TaxKeywordTaxHTField>
    <FKLanguage xmlns="879095ad-9298-46b1-abb4-88acdd8ab572">Suomi</FKLanguage>
    <FKPublishDate xmlns="879095ad-9298-46b1-abb4-88acdd8ab572">2017-04-03T21:00:00+00:00</FKPublishDate>
    <TaxCatchAll xmlns="3f7baa18-e8c3-4a96-b5df-b125792204c2">
      <Value>48</Value>
      <Value>45</Value>
      <Value>78</Value>
      <Value>77</Value>
      <Value>551</Value>
    </TaxCatchAll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työelämä</TermName>
          <TermId xmlns="http://schemas.microsoft.com/office/infopath/2007/PartnerControls">98ef1ff8-7057-41dc-9d8a-5ed9db3d836f</TermId>
        </TermInfo>
        <TermInfo xmlns="http://schemas.microsoft.com/office/infopath/2007/PartnerControls">
          <TermName xmlns="http://schemas.microsoft.com/office/infopath/2007/PartnerControls">työmarkkinat</TermName>
          <TermId xmlns="http://schemas.microsoft.com/office/infopath/2007/PartnerControls">2d3dd029-2eb9-42cb-bb05-486e9750ba2d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Props1.xml><?xml version="1.0" encoding="utf-8"?>
<ds:datastoreItem xmlns:ds="http://schemas.openxmlformats.org/officeDocument/2006/customXml" ds:itemID="{75790128-3F16-4AAB-B769-8D288628E9F2}"/>
</file>

<file path=customXml/itemProps2.xml><?xml version="1.0" encoding="utf-8"?>
<ds:datastoreItem xmlns:ds="http://schemas.openxmlformats.org/officeDocument/2006/customXml" ds:itemID="{984C52DD-F181-4622-9394-D9A86E22AB87}"/>
</file>

<file path=customXml/itemProps3.xml><?xml version="1.0" encoding="utf-8"?>
<ds:datastoreItem xmlns:ds="http://schemas.openxmlformats.org/officeDocument/2006/customXml" ds:itemID="{B424C046-A024-42D2-80DB-C9238604BB8C}"/>
</file>

<file path=customXml/itemProps4.xml><?xml version="1.0" encoding="utf-8"?>
<ds:datastoreItem xmlns:ds="http://schemas.openxmlformats.org/officeDocument/2006/customXml" ds:itemID="{1EB88E10-2041-4527-B302-39726D3987E7}"/>
</file>

<file path=docProps/app.xml><?xml version="1.0" encoding="utf-8"?>
<Properties xmlns="http://schemas.openxmlformats.org/officeDocument/2006/extended-properties" xmlns:vt="http://schemas.openxmlformats.org/officeDocument/2006/docPropsVTypes">
  <Template>Esitysmalli</Template>
  <TotalTime>2863</TotalTime>
  <Words>350</Words>
  <Application>Microsoft Office PowerPoint</Application>
  <PresentationFormat>Laajakuva</PresentationFormat>
  <Paragraphs>88</Paragraphs>
  <Slides>24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6" baseType="lpstr">
      <vt:lpstr>Arial</vt:lpstr>
      <vt:lpstr>Calibri</vt:lpstr>
      <vt:lpstr>Corbel</vt:lpstr>
      <vt:lpstr>Tahoma</vt:lpstr>
      <vt:lpstr>Esitysmalli</vt:lpstr>
      <vt:lpstr>6_Esitysmalli</vt:lpstr>
      <vt:lpstr>7_Esitysmalli</vt:lpstr>
      <vt:lpstr>12_Esitysmalli</vt:lpstr>
      <vt:lpstr>13_Esitysmalli</vt:lpstr>
      <vt:lpstr>16_Esitysmalli</vt:lpstr>
      <vt:lpstr>17_Esitysmalli</vt:lpstr>
      <vt:lpstr>Macrobond document</vt:lpstr>
      <vt:lpstr>Finanssialan henkilöstö</vt:lpstr>
      <vt:lpstr>Kuvapaketin sisältö </vt:lpstr>
      <vt:lpstr>Työllisten määrä toimialoittain 2016</vt:lpstr>
      <vt:lpstr>Finanssialan henkilöstö 2016 iän mukaan</vt:lpstr>
      <vt:lpstr>Finanssialan henkilöstö 2000-2016 koulutusjakaumat, %</vt:lpstr>
      <vt:lpstr>Finanssialan henkilöstö 2016 koulutusjakaumat, %</vt:lpstr>
      <vt:lpstr>Finanssialan henkilöstö 2016 koulutuksen mukaan</vt:lpstr>
      <vt:lpstr>Naisten osuus finanssialan henkilöstöstä</vt:lpstr>
      <vt:lpstr>Finanssiala on naisten ala Naisten osuus finanssialan henkilöstöstä</vt:lpstr>
      <vt:lpstr>Yli 59-vuotiaan henkilöstön osuus</vt:lpstr>
      <vt:lpstr>Finanssialan henkilöstön määrä 2016</vt:lpstr>
      <vt:lpstr>        Finanssialan palkkasumma</vt:lpstr>
      <vt:lpstr>Kilpailukykyinen palkkaus Keskiansioita toimialoittain syyskuussa 2016</vt:lpstr>
      <vt:lpstr>Ansiokehitys lokakuusta 2011 syyskuuhun 2016 eräillä EK:n aloilla</vt:lpstr>
      <vt:lpstr>Kuukausiansio rahoitus- ja vakuutusalalla vuonna 2016 </vt:lpstr>
      <vt:lpstr>Ansiotason kehitys rahoitus- ja vakuutusalalla vuonna 2016</vt:lpstr>
      <vt:lpstr>Pankkihenkilöstön määrä</vt:lpstr>
      <vt:lpstr>Koulutusjakauma, rahoitusala</vt:lpstr>
      <vt:lpstr>Naisten osuus työvoimasta, rahoitusala</vt:lpstr>
      <vt:lpstr>Työtehtävien jakauma, rahoitusala</vt:lpstr>
      <vt:lpstr>Työpaikan valintakriteerit 2016</vt:lpstr>
      <vt:lpstr>Finanssialan kiinnostavuus kauppatieteen yliopisto-opiskelijoiden keskuudessa 2016</vt:lpstr>
      <vt:lpstr>Finanssialan suosio tradenomiopiskelijoiden keskuudessa 2016</vt:lpstr>
      <vt:lpstr>PowerPoint-esitys</vt:lpstr>
    </vt:vector>
  </TitlesOfParts>
  <Company>Finanssialan Keskusliitto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Finanssialan henkilöstö 2017</dc:title>
  <dc:creator>Koivisto Kimmo</dc:creator>
  <cp:keywords>palkkaus; henkilöstö</cp:keywords>
  <cp:lastModifiedBy>Kallonen Tarja</cp:lastModifiedBy>
  <cp:revision>14</cp:revision>
  <dcterms:created xsi:type="dcterms:W3CDTF">2016-06-01T11:20:24Z</dcterms:created>
  <dcterms:modified xsi:type="dcterms:W3CDTF">2017-04-04T07:12:51Z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38b911b5-9b50-4226-8411-63bc667b34fa</vt:lpwstr>
  </property>
  <property fmtid="{D5CDD505-2E9C-101B-9397-08002B2CF9AE}" pid="4" name="TaxKeyword">
    <vt:lpwstr>551;#palkkaus|debdc173-7e5a-41c5-acf4-8ea27007a37e;#48;#henkilöstö|1f9f3dd6-e373-4551-9482-8739cf6603ab</vt:lpwstr>
  </property>
  <property fmtid="{D5CDD505-2E9C-101B-9397-08002B2CF9AE}" pid="5" name="FKTopic">
    <vt:lpwstr>77;#työelämä|98ef1ff8-7057-41dc-9d8a-5ed9db3d836f;#45;#työmarkkinat|2d3dd029-2eb9-42cb-bb05-486e9750ba2d</vt:lpwstr>
  </property>
  <property fmtid="{D5CDD505-2E9C-101B-9397-08002B2CF9AE}" pid="6" name="FKDocType">
    <vt:lpwstr>78;#Diaesitys|fc209ee7-fe67-4bc6-a4f4-93f5714eb903</vt:lpwstr>
  </property>
  <property fmtid="{D5CDD505-2E9C-101B-9397-08002B2CF9AE}" pid="7" name="FKDocumentState">
    <vt:lpwstr>27;#Valmis|40aa8d17-dadd-4ab0-93da-3124749a5963</vt:lpwstr>
  </property>
  <property fmtid="{D5CDD505-2E9C-101B-9397-08002B2CF9AE}" pid="8" name="FKDocumentPublicity">
    <vt:lpwstr>28;#Julkinen|0806a4a5-db6a-4fa4-8ed3-7457b5b4e8de</vt:lpwstr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Order">
    <vt:r8>31400</vt:r8>
  </property>
  <property fmtid="{D5CDD505-2E9C-101B-9397-08002B2CF9AE}" pid="11" name="xd_ProgID">
    <vt:lpwstr/>
  </property>
  <property fmtid="{D5CDD505-2E9C-101B-9397-08002B2CF9AE}" pid="12" name="_CopySource">
    <vt:lpwstr>http://majakka/tietopankki/materiaalit/Finanssialan_henkilosto_2017.pptx</vt:lpwstr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TemplateUrl">
    <vt:lpwstr/>
  </property>
</Properties>
</file>