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charts/colors6.xml" ContentType="application/vnd.ms-office.chartcolorstyle+xml"/>
  <Override PartName="/ppt/charts/chart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2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6"/>
  </p:normalViewPr>
  <p:slideViewPr>
    <p:cSldViewPr snapToGrid="0" snapToObjects="1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Vahinkovakuutus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3265</c:v>
                </c:pt>
                <c:pt idx="1">
                  <c:v>3386</c:v>
                </c:pt>
                <c:pt idx="2">
                  <c:v>3456</c:v>
                </c:pt>
                <c:pt idx="3">
                  <c:v>3640</c:v>
                </c:pt>
                <c:pt idx="4">
                  <c:v>3859</c:v>
                </c:pt>
                <c:pt idx="5">
                  <c:v>4056</c:v>
                </c:pt>
                <c:pt idx="6">
                  <c:v>4288</c:v>
                </c:pt>
                <c:pt idx="7">
                  <c:v>4540</c:v>
                </c:pt>
                <c:pt idx="8">
                  <c:v>4494</c:v>
                </c:pt>
                <c:pt idx="9">
                  <c:v>4483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Henkivakuutus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2804</c:v>
                </c:pt>
                <c:pt idx="1">
                  <c:v>2624</c:v>
                </c:pt>
                <c:pt idx="2">
                  <c:v>3067</c:v>
                </c:pt>
                <c:pt idx="3">
                  <c:v>4791</c:v>
                </c:pt>
                <c:pt idx="4">
                  <c:v>3258</c:v>
                </c:pt>
                <c:pt idx="5">
                  <c:v>3856</c:v>
                </c:pt>
                <c:pt idx="6">
                  <c:v>5389</c:v>
                </c:pt>
                <c:pt idx="7">
                  <c:v>5952</c:v>
                </c:pt>
                <c:pt idx="8">
                  <c:v>6278</c:v>
                </c:pt>
                <c:pt idx="9">
                  <c:v>4530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Työeläkevakuutus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9119</c:v>
                </c:pt>
                <c:pt idx="1">
                  <c:v>10118</c:v>
                </c:pt>
                <c:pt idx="2">
                  <c:v>10006</c:v>
                </c:pt>
                <c:pt idx="3">
                  <c:v>10653</c:v>
                </c:pt>
                <c:pt idx="4">
                  <c:v>11462</c:v>
                </c:pt>
                <c:pt idx="5">
                  <c:v>12304</c:v>
                </c:pt>
                <c:pt idx="6">
                  <c:v>12424</c:v>
                </c:pt>
                <c:pt idx="7">
                  <c:v>12722</c:v>
                </c:pt>
                <c:pt idx="8">
                  <c:v>13215</c:v>
                </c:pt>
                <c:pt idx="9">
                  <c:v>13564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145264"/>
        <c:axId val="477225808"/>
      </c:barChart>
      <c:catAx>
        <c:axId val="47614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7225808"/>
        <c:crosses val="autoZero"/>
        <c:auto val="1"/>
        <c:lblAlgn val="ctr"/>
        <c:lblOffset val="100"/>
        <c:noMultiLvlLbl val="0"/>
      </c:catAx>
      <c:valAx>
        <c:axId val="47722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 smtClean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145264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Vahinkovakuutusyhtiöt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2122</c:v>
                </c:pt>
                <c:pt idx="1">
                  <c:v>2244</c:v>
                </c:pt>
                <c:pt idx="2">
                  <c:v>2229</c:v>
                </c:pt>
                <c:pt idx="3">
                  <c:v>2430</c:v>
                </c:pt>
                <c:pt idx="4">
                  <c:v>2555</c:v>
                </c:pt>
                <c:pt idx="5">
                  <c:v>2719</c:v>
                </c:pt>
                <c:pt idx="6">
                  <c:v>2854</c:v>
                </c:pt>
                <c:pt idx="7">
                  <c:v>2938</c:v>
                </c:pt>
                <c:pt idx="8">
                  <c:v>2870</c:v>
                </c:pt>
                <c:pt idx="9">
                  <c:v>3008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Henkivakuutusyhtiöt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3011</c:v>
                </c:pt>
                <c:pt idx="1">
                  <c:v>3493</c:v>
                </c:pt>
                <c:pt idx="2">
                  <c:v>2855</c:v>
                </c:pt>
                <c:pt idx="3">
                  <c:v>3919</c:v>
                </c:pt>
                <c:pt idx="4">
                  <c:v>3592</c:v>
                </c:pt>
                <c:pt idx="5">
                  <c:v>3915</c:v>
                </c:pt>
                <c:pt idx="6">
                  <c:v>3896</c:v>
                </c:pt>
                <c:pt idx="7">
                  <c:v>3829</c:v>
                </c:pt>
                <c:pt idx="8">
                  <c:v>3986</c:v>
                </c:pt>
                <c:pt idx="9">
                  <c:v>4239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Työeläkevakuutusyhtiöt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7972</c:v>
                </c:pt>
                <c:pt idx="1">
                  <c:v>8772</c:v>
                </c:pt>
                <c:pt idx="2">
                  <c:v>9651</c:v>
                </c:pt>
                <c:pt idx="3">
                  <c:v>10412</c:v>
                </c:pt>
                <c:pt idx="4">
                  <c:v>11238</c:v>
                </c:pt>
                <c:pt idx="5">
                  <c:v>12016</c:v>
                </c:pt>
                <c:pt idx="6">
                  <c:v>12833</c:v>
                </c:pt>
                <c:pt idx="7">
                  <c:v>13446</c:v>
                </c:pt>
                <c:pt idx="8">
                  <c:v>13815</c:v>
                </c:pt>
                <c:pt idx="9">
                  <c:v>14356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523736"/>
        <c:axId val="426666856"/>
      </c:barChart>
      <c:catAx>
        <c:axId val="47652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26666856"/>
        <c:crosses val="autoZero"/>
        <c:auto val="1"/>
        <c:lblAlgn val="ctr"/>
        <c:lblOffset val="100"/>
        <c:noMultiLvlLbl val="0"/>
      </c:catAx>
      <c:valAx>
        <c:axId val="426666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 smtClean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523736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Yhdistetty kulusuhde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110.1</c:v>
                </c:pt>
                <c:pt idx="1">
                  <c:v>108.7</c:v>
                </c:pt>
                <c:pt idx="2">
                  <c:v>111.3</c:v>
                </c:pt>
                <c:pt idx="3">
                  <c:v>112.6</c:v>
                </c:pt>
                <c:pt idx="4">
                  <c:v>106.8</c:v>
                </c:pt>
                <c:pt idx="5">
                  <c:v>110.4</c:v>
                </c:pt>
                <c:pt idx="6">
                  <c:v>109.5</c:v>
                </c:pt>
                <c:pt idx="7">
                  <c:v>110.4</c:v>
                </c:pt>
                <c:pt idx="8">
                  <c:v>111.2</c:v>
                </c:pt>
                <c:pt idx="9">
                  <c:v>114</c:v>
                </c:pt>
                <c:pt idx="10">
                  <c:v>102</c:v>
                </c:pt>
                <c:pt idx="11">
                  <c:v>101.6</c:v>
                </c:pt>
                <c:pt idx="12">
                  <c:v>98.4</c:v>
                </c:pt>
                <c:pt idx="13">
                  <c:v>99.7</c:v>
                </c:pt>
                <c:pt idx="14">
                  <c:v>97</c:v>
                </c:pt>
                <c:pt idx="15">
                  <c:v>102.1</c:v>
                </c:pt>
                <c:pt idx="16">
                  <c:v>107.2</c:v>
                </c:pt>
                <c:pt idx="17">
                  <c:v>99.2</c:v>
                </c:pt>
                <c:pt idx="18">
                  <c:v>95.6</c:v>
                </c:pt>
                <c:pt idx="19">
                  <c:v>96.9</c:v>
                </c:pt>
                <c:pt idx="20">
                  <c:v>96.2</c:v>
                </c:pt>
                <c:pt idx="21">
                  <c:v>92.4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Vahinkosuhde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90.8</c:v>
                </c:pt>
                <c:pt idx="1">
                  <c:v>89</c:v>
                </c:pt>
                <c:pt idx="2">
                  <c:v>90.5</c:v>
                </c:pt>
                <c:pt idx="3">
                  <c:v>92.4</c:v>
                </c:pt>
                <c:pt idx="4">
                  <c:v>86.4</c:v>
                </c:pt>
                <c:pt idx="5">
                  <c:v>88.6</c:v>
                </c:pt>
                <c:pt idx="6">
                  <c:v>85.8</c:v>
                </c:pt>
                <c:pt idx="7">
                  <c:v>88.2</c:v>
                </c:pt>
                <c:pt idx="8">
                  <c:v>87.4</c:v>
                </c:pt>
                <c:pt idx="9">
                  <c:v>92.4</c:v>
                </c:pt>
                <c:pt idx="10">
                  <c:v>81.400000000000006</c:v>
                </c:pt>
                <c:pt idx="11">
                  <c:v>81.900000000000006</c:v>
                </c:pt>
                <c:pt idx="12">
                  <c:v>78</c:v>
                </c:pt>
                <c:pt idx="13">
                  <c:v>78.8</c:v>
                </c:pt>
                <c:pt idx="14">
                  <c:v>75.900000000000006</c:v>
                </c:pt>
                <c:pt idx="15">
                  <c:v>81.2</c:v>
                </c:pt>
                <c:pt idx="16">
                  <c:v>86.2</c:v>
                </c:pt>
                <c:pt idx="17">
                  <c:v>78.3</c:v>
                </c:pt>
                <c:pt idx="18">
                  <c:v>74.7</c:v>
                </c:pt>
                <c:pt idx="19">
                  <c:v>77.099999999999994</c:v>
                </c:pt>
                <c:pt idx="20">
                  <c:v>76.2</c:v>
                </c:pt>
                <c:pt idx="21">
                  <c:v>71.900000000000006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Liikekulusuhde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19.3</c:v>
                </c:pt>
                <c:pt idx="1">
                  <c:v>19.7</c:v>
                </c:pt>
                <c:pt idx="2">
                  <c:v>20.8</c:v>
                </c:pt>
                <c:pt idx="3">
                  <c:v>20.2</c:v>
                </c:pt>
                <c:pt idx="4">
                  <c:v>20.399999999999999</c:v>
                </c:pt>
                <c:pt idx="5">
                  <c:v>21.8</c:v>
                </c:pt>
                <c:pt idx="6">
                  <c:v>23.6</c:v>
                </c:pt>
                <c:pt idx="7">
                  <c:v>22.2</c:v>
                </c:pt>
                <c:pt idx="8">
                  <c:v>23.9</c:v>
                </c:pt>
                <c:pt idx="9">
                  <c:v>21.5</c:v>
                </c:pt>
                <c:pt idx="10">
                  <c:v>20.6</c:v>
                </c:pt>
                <c:pt idx="11">
                  <c:v>19.7</c:v>
                </c:pt>
                <c:pt idx="12">
                  <c:v>20.399999999999999</c:v>
                </c:pt>
                <c:pt idx="13">
                  <c:v>20.9</c:v>
                </c:pt>
                <c:pt idx="14">
                  <c:v>21.1</c:v>
                </c:pt>
                <c:pt idx="15">
                  <c:v>20.9</c:v>
                </c:pt>
                <c:pt idx="16">
                  <c:v>21</c:v>
                </c:pt>
                <c:pt idx="17">
                  <c:v>20.8</c:v>
                </c:pt>
                <c:pt idx="18">
                  <c:v>20.9</c:v>
                </c:pt>
                <c:pt idx="19">
                  <c:v>19.8</c:v>
                </c:pt>
                <c:pt idx="20">
                  <c:v>20</c:v>
                </c:pt>
                <c:pt idx="21">
                  <c:v>20.5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052320"/>
        <c:axId val="476046832"/>
      </c:lineChart>
      <c:catAx>
        <c:axId val="47605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46832"/>
        <c:crosses val="autoZero"/>
        <c:auto val="1"/>
        <c:lblAlgn val="ctr"/>
        <c:lblOffset val="100"/>
        <c:noMultiLvlLbl val="0"/>
      </c:catAx>
      <c:valAx>
        <c:axId val="47604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600" dirty="0" smtClean="0"/>
                  <a:t>%</a:t>
                </a:r>
                <a:endParaRPr lang="fi-FI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OP Ryhmä</c:v>
                </c:pt>
                <c:pt idx="1">
                  <c:v>LähiTapiola-ryhmä</c:v>
                </c:pt>
                <c:pt idx="2">
                  <c:v>If-konserni</c:v>
                </c:pt>
                <c:pt idx="3">
                  <c:v>Fennia</c:v>
                </c:pt>
                <c:pt idx="4">
                  <c:v>Turva</c:v>
                </c:pt>
                <c:pt idx="5">
                  <c:v>Pohjantähti</c:v>
                </c:pt>
                <c:pt idx="6">
                  <c:v>Folksam</c:v>
                </c:pt>
                <c:pt idx="7">
                  <c:v>Alandia</c:v>
                </c:pt>
                <c:pt idx="8">
                  <c:v>POP Vakuutus</c:v>
                </c:pt>
                <c:pt idx="9">
                  <c:v>Muut</c:v>
                </c:pt>
              </c:strCache>
            </c:strRef>
          </c:cat>
          <c:val>
            <c:numRef>
              <c:f>Sheet1!$B$2:$B$11</c:f>
              <c:numCache>
                <c:formatCode>0.0\ %</c:formatCode>
                <c:ptCount val="10"/>
                <c:pt idx="0">
                  <c:v>0.3238069715376003</c:v>
                </c:pt>
                <c:pt idx="1">
                  <c:v>0.25833613180715964</c:v>
                </c:pt>
                <c:pt idx="2">
                  <c:v>0.22627846154439035</c:v>
                </c:pt>
                <c:pt idx="3">
                  <c:v>9.6292830518382097E-2</c:v>
                </c:pt>
                <c:pt idx="4">
                  <c:v>2.5593051977227246E-2</c:v>
                </c:pt>
                <c:pt idx="5">
                  <c:v>2.5127077213702359E-2</c:v>
                </c:pt>
                <c:pt idx="6">
                  <c:v>1.8482665013291714E-2</c:v>
                </c:pt>
                <c:pt idx="7">
                  <c:v>9.181642478711673E-3</c:v>
                </c:pt>
                <c:pt idx="8">
                  <c:v>7.9859946464362151E-3</c:v>
                </c:pt>
                <c:pt idx="9">
                  <c:v>8.9151732630983332E-3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6052712"/>
        <c:axId val="476057808"/>
      </c:barChart>
      <c:catAx>
        <c:axId val="476052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7808"/>
        <c:crosses val="autoZero"/>
        <c:auto val="1"/>
        <c:lblAlgn val="ctr"/>
        <c:lblOffset val="100"/>
        <c:noMultiLvlLbl val="0"/>
      </c:catAx>
      <c:valAx>
        <c:axId val="47605780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476052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Säästöhenkivakuutus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15.6</c:v>
                </c:pt>
                <c:pt idx="1">
                  <c:v>13.7</c:v>
                </c:pt>
                <c:pt idx="2">
                  <c:v>14.2</c:v>
                </c:pt>
                <c:pt idx="3">
                  <c:v>14.6</c:v>
                </c:pt>
                <c:pt idx="4">
                  <c:v>13.6</c:v>
                </c:pt>
                <c:pt idx="5">
                  <c:v>14.3</c:v>
                </c:pt>
                <c:pt idx="6">
                  <c:v>15.6</c:v>
                </c:pt>
                <c:pt idx="7">
                  <c:v>17.5</c:v>
                </c:pt>
                <c:pt idx="8">
                  <c:v>19.399999999999999</c:v>
                </c:pt>
                <c:pt idx="9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Yksilöllinen eläkevakuutus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9.3000000000000007</c:v>
                </c:pt>
                <c:pt idx="1">
                  <c:v>8.6999999999999993</c:v>
                </c:pt>
                <c:pt idx="2">
                  <c:v>10</c:v>
                </c:pt>
                <c:pt idx="3">
                  <c:v>10.9</c:v>
                </c:pt>
                <c:pt idx="4">
                  <c:v>10.5</c:v>
                </c:pt>
                <c:pt idx="5">
                  <c:v>11</c:v>
                </c:pt>
                <c:pt idx="6">
                  <c:v>11.5</c:v>
                </c:pt>
                <c:pt idx="7">
                  <c:v>12</c:v>
                </c:pt>
                <c:pt idx="8">
                  <c:v>12.2</c:v>
                </c:pt>
                <c:pt idx="9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Ryhmäeläkevakuutus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4.5</c:v>
                </c:pt>
                <c:pt idx="1">
                  <c:v>4.5999999999999996</c:v>
                </c:pt>
                <c:pt idx="2">
                  <c:v>4.8</c:v>
                </c:pt>
                <c:pt idx="3">
                  <c:v>5.5</c:v>
                </c:pt>
                <c:pt idx="4">
                  <c:v>5.6</c:v>
                </c:pt>
                <c:pt idx="5">
                  <c:v>5.7</c:v>
                </c:pt>
                <c:pt idx="6">
                  <c:v>5.7</c:v>
                </c:pt>
                <c:pt idx="7">
                  <c:v>5.7</c:v>
                </c:pt>
                <c:pt idx="8">
                  <c:v>5.8</c:v>
                </c:pt>
                <c:pt idx="9">
                  <c:v>5.8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Kapitalisaatiosopimukset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0.9</c:v>
                </c:pt>
                <c:pt idx="1">
                  <c:v>0.7</c:v>
                </c:pt>
                <c:pt idx="2">
                  <c:v>1.3</c:v>
                </c:pt>
                <c:pt idx="3">
                  <c:v>2.2000000000000002</c:v>
                </c:pt>
                <c:pt idx="4">
                  <c:v>2.5</c:v>
                </c:pt>
                <c:pt idx="5">
                  <c:v>3.6</c:v>
                </c:pt>
                <c:pt idx="6">
                  <c:v>5.5</c:v>
                </c:pt>
                <c:pt idx="7">
                  <c:v>7.7</c:v>
                </c:pt>
                <c:pt idx="8">
                  <c:v>9.1999999999999993</c:v>
                </c:pt>
                <c:pt idx="9">
                  <c:v>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051144"/>
        <c:axId val="476049968"/>
      </c:barChart>
      <c:catAx>
        <c:axId val="47605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49968"/>
        <c:crosses val="autoZero"/>
        <c:auto val="1"/>
        <c:lblAlgn val="ctr"/>
        <c:lblOffset val="100"/>
        <c:noMultiLvlLbl val="0"/>
      </c:catAx>
      <c:valAx>
        <c:axId val="47604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 smtClean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Osakkeet ja osuudet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52</c:v>
                </c:pt>
                <c:pt idx="1">
                  <c:v>31.9</c:v>
                </c:pt>
                <c:pt idx="2">
                  <c:v>45.2</c:v>
                </c:pt>
                <c:pt idx="3">
                  <c:v>59.3</c:v>
                </c:pt>
                <c:pt idx="4">
                  <c:v>51.2</c:v>
                </c:pt>
                <c:pt idx="5">
                  <c:v>57</c:v>
                </c:pt>
                <c:pt idx="6">
                  <c:v>64.5</c:v>
                </c:pt>
                <c:pt idx="7">
                  <c:v>70.2</c:v>
                </c:pt>
                <c:pt idx="8">
                  <c:v>74.8</c:v>
                </c:pt>
                <c:pt idx="9">
                  <c:v>81.400000000000006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Rahoitusmarkkinavälineet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45.2</c:v>
                </c:pt>
                <c:pt idx="1">
                  <c:v>48.3</c:v>
                </c:pt>
                <c:pt idx="2">
                  <c:v>47.9</c:v>
                </c:pt>
                <c:pt idx="3">
                  <c:v>42.5</c:v>
                </c:pt>
                <c:pt idx="4">
                  <c:v>46.7</c:v>
                </c:pt>
                <c:pt idx="5">
                  <c:v>47.3</c:v>
                </c:pt>
                <c:pt idx="6">
                  <c:v>48.6</c:v>
                </c:pt>
                <c:pt idx="7">
                  <c:v>48.6</c:v>
                </c:pt>
                <c:pt idx="8">
                  <c:v>48.1</c:v>
                </c:pt>
                <c:pt idx="9">
                  <c:v>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Kiinteistösijoitukset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10.1</c:v>
                </c:pt>
                <c:pt idx="1">
                  <c:v>10.4</c:v>
                </c:pt>
                <c:pt idx="2">
                  <c:v>11.3</c:v>
                </c:pt>
                <c:pt idx="3">
                  <c:v>12.1</c:v>
                </c:pt>
                <c:pt idx="4">
                  <c:v>12.3</c:v>
                </c:pt>
                <c:pt idx="5">
                  <c:v>12.8</c:v>
                </c:pt>
                <c:pt idx="6">
                  <c:v>12.8</c:v>
                </c:pt>
                <c:pt idx="7">
                  <c:v>12.4</c:v>
                </c:pt>
                <c:pt idx="8">
                  <c:v>12.1</c:v>
                </c:pt>
                <c:pt idx="9">
                  <c:v>12.4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Lainat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3.2</c:v>
                </c:pt>
                <c:pt idx="1">
                  <c:v>6.6</c:v>
                </c:pt>
                <c:pt idx="2">
                  <c:v>8.6999999999999993</c:v>
                </c:pt>
                <c:pt idx="3">
                  <c:v>8.6999999999999993</c:v>
                </c:pt>
                <c:pt idx="4">
                  <c:v>7.3</c:v>
                </c:pt>
                <c:pt idx="5">
                  <c:v>6.3</c:v>
                </c:pt>
                <c:pt idx="6">
                  <c:v>5.5</c:v>
                </c:pt>
                <c:pt idx="7">
                  <c:v>4.5999999999999996</c:v>
                </c:pt>
                <c:pt idx="8">
                  <c:v>4.5</c:v>
                </c:pt>
                <c:pt idx="9">
                  <c:v>4.5999999999999996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Muut sijoitukset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1.3</c:v>
                </c:pt>
                <c:pt idx="1">
                  <c:v>0.9</c:v>
                </c:pt>
                <c:pt idx="2">
                  <c:v>0.6</c:v>
                </c:pt>
                <c:pt idx="3">
                  <c:v>1.1000000000000001</c:v>
                </c:pt>
                <c:pt idx="4">
                  <c:v>0.4</c:v>
                </c:pt>
                <c:pt idx="5">
                  <c:v>0.4</c:v>
                </c:pt>
                <c:pt idx="6">
                  <c:v>0.3</c:v>
                </c:pt>
                <c:pt idx="7">
                  <c:v>0.8</c:v>
                </c:pt>
                <c:pt idx="8">
                  <c:v>1.2</c:v>
                </c:pt>
                <c:pt idx="9">
                  <c:v>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058200"/>
        <c:axId val="476058592"/>
      </c:lineChart>
      <c:catAx>
        <c:axId val="476058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8592"/>
        <c:crosses val="autoZero"/>
        <c:auto val="1"/>
        <c:lblAlgn val="ctr"/>
        <c:lblOffset val="100"/>
        <c:noMultiLvlLbl val="0"/>
      </c:catAx>
      <c:valAx>
        <c:axId val="47605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 smtClean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8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Vahinkoyhtiöt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4.3</c:v>
                </c:pt>
                <c:pt idx="1">
                  <c:v>-3.2</c:v>
                </c:pt>
                <c:pt idx="2">
                  <c:v>8.8000000000000007</c:v>
                </c:pt>
                <c:pt idx="3">
                  <c:v>5.4</c:v>
                </c:pt>
                <c:pt idx="4">
                  <c:v>1.4</c:v>
                </c:pt>
                <c:pt idx="5">
                  <c:v>8.6999999999999993</c:v>
                </c:pt>
                <c:pt idx="6">
                  <c:v>4</c:v>
                </c:pt>
                <c:pt idx="7">
                  <c:v>4.8</c:v>
                </c:pt>
                <c:pt idx="8">
                  <c:v>2.7</c:v>
                </c:pt>
                <c:pt idx="9">
                  <c:v>4.0999999999999996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Työeläkeyhtiöt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5.4</c:v>
                </c:pt>
                <c:pt idx="1">
                  <c:v>-15.2</c:v>
                </c:pt>
                <c:pt idx="2">
                  <c:v>13.9</c:v>
                </c:pt>
                <c:pt idx="3">
                  <c:v>10.6</c:v>
                </c:pt>
                <c:pt idx="4">
                  <c:v>-2.9</c:v>
                </c:pt>
                <c:pt idx="5">
                  <c:v>8.1999999999999993</c:v>
                </c:pt>
                <c:pt idx="6">
                  <c:v>8.3000000000000007</c:v>
                </c:pt>
                <c:pt idx="7">
                  <c:v>6.8</c:v>
                </c:pt>
                <c:pt idx="8">
                  <c:v>5</c:v>
                </c:pt>
                <c:pt idx="9">
                  <c:v>5.0999999999999996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Henkiyhtiöt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4.3</c:v>
                </c:pt>
                <c:pt idx="1">
                  <c:v>-6.5</c:v>
                </c:pt>
                <c:pt idx="2">
                  <c:v>10</c:v>
                </c:pt>
                <c:pt idx="3">
                  <c:v>7.6</c:v>
                </c:pt>
                <c:pt idx="4">
                  <c:v>0.7</c:v>
                </c:pt>
                <c:pt idx="5">
                  <c:v>9.6999999999999993</c:v>
                </c:pt>
                <c:pt idx="6">
                  <c:v>4.2</c:v>
                </c:pt>
                <c:pt idx="7">
                  <c:v>7.5</c:v>
                </c:pt>
                <c:pt idx="8">
                  <c:v>3.7</c:v>
                </c:pt>
                <c:pt idx="9">
                  <c:v>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055064"/>
        <c:axId val="476050752"/>
      </c:lineChart>
      <c:catAx>
        <c:axId val="47605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0752"/>
        <c:crosses val="autoZero"/>
        <c:auto val="1"/>
        <c:lblAlgn val="ctr"/>
        <c:lblOffset val="100"/>
        <c:noMultiLvlLbl val="0"/>
      </c:catAx>
      <c:valAx>
        <c:axId val="47605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7605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79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1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err="1" smtClean="0"/>
              <a:t>kjnkjkj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8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656" r:id="rId14"/>
    <p:sldLayoutId id="214748365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2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E2C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erriweather Sans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Vakuutusvuosi</a:t>
            </a:r>
            <a:r>
              <a:rPr lang="en-US" dirty="0" smtClean="0">
                <a:solidFill>
                  <a:schemeClr val="bg1"/>
                </a:solidFill>
              </a:rPr>
              <a:t>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Vakuutusyhtiöiden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tuloskatsauksen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kuvat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Vakuutusmaksutulon jakauma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maksamat korvaukset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5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Vahinkovakuutuksen kulusuhteet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2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Vahinkovakuutuksen markkinaosuudet </a:t>
            </a:r>
            <a:r>
              <a:rPr lang="fi-FI" dirty="0" smtClean="0"/>
              <a:t>2016</a:t>
            </a:r>
            <a:r>
              <a:rPr lang="fi-FI" dirty="0"/>
              <a:t/>
            </a:r>
            <a:br>
              <a:rPr lang="fi-FI" dirty="0"/>
            </a:br>
            <a:r>
              <a:rPr lang="fi-FI" sz="2000" dirty="0"/>
              <a:t>Kotimaisen ensivakuutuksen vakuutusmaksutulo yhteensä 4 </a:t>
            </a:r>
            <a:r>
              <a:rPr lang="fi-FI" sz="2000" dirty="0" smtClean="0"/>
              <a:t>331 </a:t>
            </a:r>
            <a:r>
              <a:rPr lang="fi-FI" sz="2000" dirty="0"/>
              <a:t>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12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Henkivakuutuksen vakuutussäästöt  2007 – 2016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98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sijoitusten kehitys 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400" dirty="0"/>
              <a:t>käyvin arvoin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677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Sijoitustoiminnan nettotuotto käyvin arvoin</a:t>
            </a:r>
            <a:br>
              <a:rPr lang="fi-FI" sz="2800" dirty="0"/>
            </a:br>
            <a:r>
              <a:rPr lang="fi-FI" sz="2400" dirty="0"/>
              <a:t>% sitoutuneesta pääomasta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1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07409"/>
            <a:ext cx="12191999" cy="658132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dirty="0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 – </a:t>
            </a:r>
            <a:r>
              <a:rPr lang="en-US" sz="3600" b="1" dirty="0" err="1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ihmisen</a:t>
            </a:r>
            <a:r>
              <a:rPr lang="en-US" sz="3600" b="1" dirty="0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arjessa</a:t>
            </a:r>
            <a:r>
              <a:rPr lang="en-US" sz="3600" b="1" dirty="0" smtClean="0">
                <a:solidFill>
                  <a:schemeClr val="accent2"/>
                </a:solidFill>
                <a:latin typeface="Merriweather Sans" charset="0"/>
                <a:ea typeface="Merriweather Sans" charset="0"/>
                <a:cs typeface="Merriweather Sans" charset="0"/>
              </a:rPr>
              <a:t>.</a:t>
            </a:r>
            <a:endParaRPr lang="en-US" sz="3600" b="1" dirty="0">
              <a:solidFill>
                <a:schemeClr val="accent2"/>
              </a:solidFill>
              <a:latin typeface="Merriweather Sans" charset="0"/>
              <a:ea typeface="Merriweather Sans" charset="0"/>
              <a:cs typeface="Merriweather San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128" y="5949535"/>
            <a:ext cx="3583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EE2C90"/>
              </a:solidFill>
              <a:latin typeface="Merriweather Sans" charset="0"/>
              <a:ea typeface="Merriweather Sans" charset="0"/>
              <a:cs typeface="Merriweather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635" y="5936528"/>
            <a:ext cx="310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rPr>
              <a:t>WWW.FINANSSIALA.FI</a:t>
            </a:r>
          </a:p>
          <a:p>
            <a:endParaRPr lang="en-US" dirty="0">
              <a:latin typeface="Merriweather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3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f7baa18-e8c3-4a96-b5df-b125792204c2">
      <Terms xmlns="http://schemas.microsoft.com/office/infopath/2007/PartnerControls"/>
    </TaxKeywordTaxHTField>
    <FKLanguage xmlns="879095ad-9298-46b1-abb4-88acdd8ab572">Suomi</FKLanguage>
    <FKPublishDate xmlns="879095ad-9298-46b1-abb4-88acdd8ab572">2017-05-30T21:00:00+00:00</FKPublishDate>
    <TaxCatchAll xmlns="3f7baa18-e8c3-4a96-b5df-b125792204c2">
      <Value>25</Value>
      <Value>78</Value>
    </TaxCatchAll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Props1.xml><?xml version="1.0" encoding="utf-8"?>
<ds:datastoreItem xmlns:ds="http://schemas.openxmlformats.org/officeDocument/2006/customXml" ds:itemID="{78998628-8111-4E4B-A6E8-BA3A67CF2EF2}"/>
</file>

<file path=customXml/itemProps2.xml><?xml version="1.0" encoding="utf-8"?>
<ds:datastoreItem xmlns:ds="http://schemas.openxmlformats.org/officeDocument/2006/customXml" ds:itemID="{D549826B-8197-4FDC-9E0E-411E6F3A77DE}"/>
</file>

<file path=customXml/itemProps3.xml><?xml version="1.0" encoding="utf-8"?>
<ds:datastoreItem xmlns:ds="http://schemas.openxmlformats.org/officeDocument/2006/customXml" ds:itemID="{D0A67494-BB23-42A5-BE2F-0AB2020375D3}"/>
</file>

<file path=customXml/itemProps4.xml><?xml version="1.0" encoding="utf-8"?>
<ds:datastoreItem xmlns:ds="http://schemas.openxmlformats.org/officeDocument/2006/customXml" ds:itemID="{63EA2514-5FC4-4E64-A83A-16B305C0AF4F}"/>
</file>

<file path=docProps/app.xml><?xml version="1.0" encoding="utf-8"?>
<Properties xmlns="http://schemas.openxmlformats.org/officeDocument/2006/extended-properties" xmlns:vt="http://schemas.openxmlformats.org/officeDocument/2006/docPropsVTypes">
  <Template>FA_Esitysmalli</Template>
  <TotalTime>2</TotalTime>
  <Words>46</Words>
  <Application>Microsoft Office PowerPoint</Application>
  <PresentationFormat>Laajakuva</PresentationFormat>
  <Paragraphs>16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Merriweather Sans</vt:lpstr>
      <vt:lpstr>Merriweather Sans Regular</vt:lpstr>
      <vt:lpstr>Theme1</vt:lpstr>
      <vt:lpstr>Vakuutusvuosi 2016</vt:lpstr>
      <vt:lpstr>Vakuutusmaksutulon jakauma</vt:lpstr>
      <vt:lpstr>Vakuutusyhtiöiden maksamat korvaukset</vt:lpstr>
      <vt:lpstr>Vahinkovakuutuksen kulusuhteet</vt:lpstr>
      <vt:lpstr>Vahinkovakuutuksen markkinaosuudet 2016 Kotimaisen ensivakuutuksen vakuutusmaksutulo yhteensä 4 331 milj.€</vt:lpstr>
      <vt:lpstr>Henkivakuutuksen vakuutussäästöt  2007 – 2016</vt:lpstr>
      <vt:lpstr>Vakuutusyhtiöiden sijoitusten kehitys  käyvin arvoin</vt:lpstr>
      <vt:lpstr>Sijoitustoiminnan nettotuotto käyvin arvoin % sitoutuneesta pääomasta</vt:lpstr>
      <vt:lpstr>Finanssiala – ihmisen arjessa.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Vakuutusvuosi 2016 kuvapaketti</dc:title>
  <dc:creator>Koivisto Kimmo</dc:creator>
  <cp:keywords/>
  <cp:lastModifiedBy>Koivisto Kimmo</cp:lastModifiedBy>
  <cp:revision>1</cp:revision>
  <cp:lastPrinted>2017-05-10T19:51:23Z</cp:lastPrinted>
  <dcterms:created xsi:type="dcterms:W3CDTF">2017-05-30T11:23:15Z</dcterms:created>
  <dcterms:modified xsi:type="dcterms:W3CDTF">2017-05-30T11:25:35Z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143c5a84-24c2-4943-83ee-2fc8c626617c</vt:lpwstr>
  </property>
  <property fmtid="{D5CDD505-2E9C-101B-9397-08002B2CF9AE}" pid="4" name="TaxKeyword">
    <vt:lpwstr/>
  </property>
  <property fmtid="{D5CDD505-2E9C-101B-9397-08002B2CF9AE}" pid="5" name="FKTopic">
    <vt:lpwstr>25;#vakuutus|d435bfef-5764-4d80-921f-a0afc585a587</vt:lpwstr>
  </property>
  <property fmtid="{D5CDD505-2E9C-101B-9397-08002B2CF9AE}" pid="6" name="FKDocType">
    <vt:lpwstr>78;#Diaesitys|fc209ee7-fe67-4bc6-a4f4-93f5714eb903</vt:lpwstr>
  </property>
  <property fmtid="{D5CDD505-2E9C-101B-9397-08002B2CF9AE}" pid="7" name="FKDocumentState">
    <vt:lpwstr>27;#Valmis|40aa8d17-dadd-4ab0-93da-3124749a5963</vt:lpwstr>
  </property>
  <property fmtid="{D5CDD505-2E9C-101B-9397-08002B2CF9AE}" pid="8" name="FKDocumentPublicity">
    <vt:lpwstr>28;#Julkinen|0806a4a5-db6a-4fa4-8ed3-7457b5b4e8de</vt:lpwstr>
  </property>
  <property fmtid="{D5CDD505-2E9C-101B-9397-08002B2CF9AE}" pid="9" name="C Organisaatiot">
    <vt:lpwstr>21;#Finanssialan Keskusliitto|a986a8ab-0b81-4c11-8cfa-b7b758f01c9a</vt:lpwstr>
  </property>
  <property fmtid="{D5CDD505-2E9C-101B-9397-08002B2CF9AE}" pid="10" name="Order">
    <vt:r8>36300</vt:r8>
  </property>
  <property fmtid="{D5CDD505-2E9C-101B-9397-08002B2CF9AE}" pid="11" name="xd_ProgID">
    <vt:lpwstr/>
  </property>
  <property fmtid="{D5CDD505-2E9C-101B-9397-08002B2CF9AE}" pid="12" name="_CopySource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