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21.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24.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5.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6.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8.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3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3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3.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34.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35.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36.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37.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38.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39.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42.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43.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44.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45.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notesSlides/notesSlide46.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49.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50.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4" r:id="rId6"/>
  </p:sldMasterIdLst>
  <p:notesMasterIdLst>
    <p:notesMasterId r:id="rId65"/>
  </p:notesMasterIdLst>
  <p:sldIdLst>
    <p:sldId id="454" r:id="rId7"/>
    <p:sldId id="455" r:id="rId8"/>
    <p:sldId id="377" r:id="rId9"/>
    <p:sldId id="383" r:id="rId10"/>
    <p:sldId id="466" r:id="rId11"/>
    <p:sldId id="476" r:id="rId12"/>
    <p:sldId id="389" r:id="rId13"/>
    <p:sldId id="456" r:id="rId14"/>
    <p:sldId id="393" r:id="rId15"/>
    <p:sldId id="458" r:id="rId16"/>
    <p:sldId id="394" r:id="rId17"/>
    <p:sldId id="457" r:id="rId18"/>
    <p:sldId id="397" r:id="rId19"/>
    <p:sldId id="467" r:id="rId20"/>
    <p:sldId id="402" r:id="rId21"/>
    <p:sldId id="403" r:id="rId22"/>
    <p:sldId id="404" r:id="rId23"/>
    <p:sldId id="405" r:id="rId24"/>
    <p:sldId id="406" r:id="rId25"/>
    <p:sldId id="465" r:id="rId26"/>
    <p:sldId id="410" r:id="rId27"/>
    <p:sldId id="409" r:id="rId28"/>
    <p:sldId id="459" r:id="rId29"/>
    <p:sldId id="411" r:id="rId30"/>
    <p:sldId id="412" r:id="rId31"/>
    <p:sldId id="414" r:id="rId32"/>
    <p:sldId id="415" r:id="rId33"/>
    <p:sldId id="416" r:id="rId34"/>
    <p:sldId id="460" r:id="rId35"/>
    <p:sldId id="419" r:id="rId36"/>
    <p:sldId id="420" r:id="rId37"/>
    <p:sldId id="421" r:id="rId38"/>
    <p:sldId id="422" r:id="rId39"/>
    <p:sldId id="426" r:id="rId40"/>
    <p:sldId id="427" r:id="rId41"/>
    <p:sldId id="428" r:id="rId42"/>
    <p:sldId id="429" r:id="rId43"/>
    <p:sldId id="430" r:id="rId44"/>
    <p:sldId id="431" r:id="rId45"/>
    <p:sldId id="461" r:id="rId46"/>
    <p:sldId id="436" r:id="rId47"/>
    <p:sldId id="437" r:id="rId48"/>
    <p:sldId id="438" r:id="rId49"/>
    <p:sldId id="463" r:id="rId50"/>
    <p:sldId id="442" r:id="rId51"/>
    <p:sldId id="444" r:id="rId52"/>
    <p:sldId id="464" r:id="rId53"/>
    <p:sldId id="448" r:id="rId54"/>
    <p:sldId id="450" r:id="rId55"/>
    <p:sldId id="451" r:id="rId56"/>
    <p:sldId id="468" r:id="rId57"/>
    <p:sldId id="469" r:id="rId58"/>
    <p:sldId id="470" r:id="rId59"/>
    <p:sldId id="471" r:id="rId60"/>
    <p:sldId id="472" r:id="rId61"/>
    <p:sldId id="473" r:id="rId62"/>
    <p:sldId id="474" r:id="rId63"/>
    <p:sldId id="475" r:id="rId64"/>
  </p:sldIdLst>
  <p:sldSz cx="12190413" cy="6859588"/>
  <p:notesSz cx="6797675" cy="9928225"/>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8">
          <p15:clr>
            <a:srgbClr val="A4A3A4"/>
          </p15:clr>
        </p15:guide>
        <p15:guide id="2" orient="horz" pos="1132">
          <p15:clr>
            <a:srgbClr val="A4A3A4"/>
          </p15:clr>
        </p15:guide>
        <p15:guide id="3" orient="horz" pos="588">
          <p15:clr>
            <a:srgbClr val="A4A3A4"/>
          </p15:clr>
        </p15:guide>
        <p15:guide id="4" orient="horz" pos="232">
          <p15:clr>
            <a:srgbClr val="A4A3A4"/>
          </p15:clr>
        </p15:guide>
        <p15:guide id="5" orient="horz" pos="3543">
          <p15:clr>
            <a:srgbClr val="A4A3A4"/>
          </p15:clr>
        </p15:guide>
        <p15:guide id="6" orient="horz" pos="3885">
          <p15:clr>
            <a:srgbClr val="A4A3A4"/>
          </p15:clr>
        </p15:guide>
        <p15:guide id="7" orient="horz" pos="2161">
          <p15:clr>
            <a:srgbClr val="A4A3A4"/>
          </p15:clr>
        </p15:guide>
        <p15:guide id="8" orient="horz" pos="1011">
          <p15:clr>
            <a:srgbClr val="A4A3A4"/>
          </p15:clr>
        </p15:guide>
        <p15:guide id="9" orient="horz" pos="3226">
          <p15:clr>
            <a:srgbClr val="A4A3A4"/>
          </p15:clr>
        </p15:guide>
        <p15:guide id="10" orient="horz" pos="391">
          <p15:clr>
            <a:srgbClr val="A4A3A4"/>
          </p15:clr>
        </p15:guide>
        <p15:guide id="11" orient="horz" pos="1457">
          <p15:clr>
            <a:srgbClr val="A4A3A4"/>
          </p15:clr>
        </p15:guide>
        <p15:guide id="12" orient="horz" pos="890">
          <p15:clr>
            <a:srgbClr val="A4A3A4"/>
          </p15:clr>
        </p15:guide>
        <p15:guide id="13" pos="332">
          <p15:clr>
            <a:srgbClr val="A4A3A4"/>
          </p15:clr>
        </p15:guide>
        <p15:guide id="14" pos="6622">
          <p15:clr>
            <a:srgbClr val="A4A3A4"/>
          </p15:clr>
        </p15:guide>
        <p15:guide id="15" pos="5957">
          <p15:clr>
            <a:srgbClr val="A4A3A4"/>
          </p15:clr>
        </p15:guide>
        <p15:guide id="16" pos="2660">
          <p15:clr>
            <a:srgbClr val="A4A3A4"/>
          </p15:clr>
        </p15:guide>
        <p15:guide id="17" pos="7347">
          <p15:clr>
            <a:srgbClr val="A4A3A4"/>
          </p15:clr>
        </p15:guide>
        <p15:guide id="18" pos="3840">
          <p15:clr>
            <a:srgbClr val="A4A3A4"/>
          </p15:clr>
        </p15:guide>
        <p15:guide id="19" pos="3356">
          <p15:clr>
            <a:srgbClr val="A4A3A4"/>
          </p15:clr>
        </p15:guide>
        <p15:guide id="20" pos="6803">
          <p15:clr>
            <a:srgbClr val="A4A3A4"/>
          </p15:clr>
        </p15:guide>
        <p15:guide id="21" pos="936">
          <p15:clr>
            <a:srgbClr val="A4A3A4"/>
          </p15:clr>
        </p15:guide>
        <p15:guide id="22" pos="3658">
          <p15:clr>
            <a:srgbClr val="A4A3A4"/>
          </p15:clr>
        </p15:guide>
        <p15:guide id="23" pos="6923">
          <p15:clr>
            <a:srgbClr val="A4A3A4"/>
          </p15:clr>
        </p15:guide>
        <p15:guide id="24" pos="5170">
          <p15:clr>
            <a:srgbClr val="A4A3A4"/>
          </p15:clr>
        </p15:guide>
        <p15:guide id="25" pos="6229">
          <p15:clr>
            <a:srgbClr val="A4A3A4"/>
          </p15:clr>
        </p15:guide>
        <p15:guide id="26" pos="1905">
          <p15:clr>
            <a:srgbClr val="A4A3A4"/>
          </p15:clr>
        </p15:guide>
        <p15:guide id="27" pos="665">
          <p15:clr>
            <a:srgbClr val="A4A3A4"/>
          </p15:clr>
        </p15:guide>
        <p15:guide id="28" pos="42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280"/>
    <a:srgbClr val="008000"/>
    <a:srgbClr val="BFBFBF"/>
    <a:srgbClr val="FFFFFF"/>
    <a:srgbClr val="4A7EBB"/>
    <a:srgbClr val="A6A6A6"/>
    <a:srgbClr val="7F7F7F"/>
    <a:srgbClr val="EDF2F9"/>
    <a:srgbClr val="FF33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3" autoAdjust="0"/>
    <p:restoredTop sz="94660"/>
  </p:normalViewPr>
  <p:slideViewPr>
    <p:cSldViewPr showGuides="1">
      <p:cViewPr varScale="1">
        <p:scale>
          <a:sx n="100" d="100"/>
          <a:sy n="100" d="100"/>
        </p:scale>
        <p:origin x="96" y="258"/>
      </p:cViewPr>
      <p:guideLst>
        <p:guide orient="horz" pos="4248"/>
        <p:guide orient="horz" pos="1132"/>
        <p:guide orient="horz" pos="588"/>
        <p:guide orient="horz" pos="232"/>
        <p:guide orient="horz" pos="3543"/>
        <p:guide orient="horz" pos="3885"/>
        <p:guide orient="horz" pos="2161"/>
        <p:guide orient="horz" pos="1011"/>
        <p:guide orient="horz" pos="3226"/>
        <p:guide orient="horz" pos="391"/>
        <p:guide orient="horz" pos="1457"/>
        <p:guide orient="horz" pos="890"/>
        <p:guide pos="332"/>
        <p:guide pos="6622"/>
        <p:guide pos="5957"/>
        <p:guide pos="2660"/>
        <p:guide pos="7347"/>
        <p:guide pos="3840"/>
        <p:guide pos="3356"/>
        <p:guide pos="6803"/>
        <p:guide pos="936"/>
        <p:guide pos="3658"/>
        <p:guide pos="6923"/>
        <p:guide pos="5170"/>
        <p:guide pos="6229"/>
        <p:guide pos="1905"/>
        <p:guide pos="665"/>
        <p:guide pos="4270"/>
      </p:guideLst>
    </p:cSldViewPr>
  </p:slideViewPr>
  <p:notesTextViewPr>
    <p:cViewPr>
      <p:scale>
        <a:sx n="1" d="1"/>
        <a:sy n="1" d="1"/>
      </p:scale>
      <p:origin x="0" y="0"/>
    </p:cViewPr>
  </p:notesTextViewPr>
  <p:sorterViewPr>
    <p:cViewPr>
      <p:scale>
        <a:sx n="100" d="100"/>
        <a:sy n="100" d="100"/>
      </p:scale>
      <p:origin x="0" y="-1134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laskentataulukko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laskentataulukko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laskentataulukko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laskentataulukko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laskentataulukko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laskentataulukko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laskentataulukko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laskentataulukko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laskentataulukko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laskentataulukko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laskentataulukko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laskentataulukko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laskentataulukko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laskentataulukko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laskentataulukko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laskentataulukko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laskentataulukko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laskentataulukko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laskentataulukko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laskentataulukko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laskentataulukko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laskentataulukko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laskentataulukko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laskentataulukko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laskentataulukko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laskentataulukko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laskentataulukko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laskentataulukko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laskentataulukko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laskentataulukko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laskentataulukko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laskentataulukko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laskentataulukko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laskentataulukko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laskentataulukko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laskentataulukko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laskentataulukko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laskentataulukko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laskentataulukko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laskentataulukko45.xlsx"/><Relationship Id="rId1" Type="http://schemas.openxmlformats.org/officeDocument/2006/relationships/themeOverride" Target="../theme/themeOverride4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laskentataulukko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laskentataulukko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laskentataulukko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laskentataulukko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laskentataulukko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032"/>
          <c:y val="8.9564995137865935E-2"/>
          <c:w val="0.51601943264760664"/>
          <c:h val="0.69970418099339404"/>
        </c:manualLayout>
      </c:layout>
      <c:barChart>
        <c:barDir val="bar"/>
        <c:grouping val="clustered"/>
        <c:varyColors val="0"/>
        <c:ser>
          <c:idx val="2"/>
          <c:order val="0"/>
          <c:tx>
            <c:strRef>
              <c:f>Sheet1!$A$4</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Sheet1!$B$4:$F$4</c:f>
              <c:numCache>
                <c:formatCode>General</c:formatCode>
                <c:ptCount val="5"/>
                <c:pt idx="0">
                  <c:v>58</c:v>
                </c:pt>
                <c:pt idx="1">
                  <c:v>34</c:v>
                </c:pt>
                <c:pt idx="2">
                  <c:v>6</c:v>
                </c:pt>
                <c:pt idx="3">
                  <c:v>1</c:v>
                </c:pt>
                <c:pt idx="4">
                  <c:v>2</c:v>
                </c:pt>
              </c:numCache>
            </c:numRef>
          </c:val>
        </c:ser>
        <c:ser>
          <c:idx val="3"/>
          <c:order val="1"/>
          <c:tx>
            <c:strRef>
              <c:f>Sheet1!$A$5</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Sheet1!$B$5:$F$5</c:f>
              <c:numCache>
                <c:formatCode>General</c:formatCode>
                <c:ptCount val="5"/>
                <c:pt idx="0">
                  <c:v>57</c:v>
                </c:pt>
                <c:pt idx="1">
                  <c:v>33</c:v>
                </c:pt>
                <c:pt idx="2">
                  <c:v>7</c:v>
                </c:pt>
                <c:pt idx="3">
                  <c:v>2</c:v>
                </c:pt>
                <c:pt idx="4">
                  <c:v>1</c:v>
                </c:pt>
              </c:numCache>
            </c:numRef>
          </c:val>
        </c:ser>
        <c:ser>
          <c:idx val="4"/>
          <c:order val="2"/>
          <c:tx>
            <c:strRef>
              <c:f>Sheet1!$A$6</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Sheet1!$B$6:$F$6</c:f>
              <c:numCache>
                <c:formatCode>General</c:formatCode>
                <c:ptCount val="5"/>
                <c:pt idx="0">
                  <c:v>58</c:v>
                </c:pt>
                <c:pt idx="1">
                  <c:v>35</c:v>
                </c:pt>
                <c:pt idx="2">
                  <c:v>5</c:v>
                </c:pt>
                <c:pt idx="3">
                  <c:v>1</c:v>
                </c:pt>
                <c:pt idx="4">
                  <c:v>1</c:v>
                </c:pt>
              </c:numCache>
            </c:numRef>
          </c:val>
        </c:ser>
        <c:ser>
          <c:idx val="5"/>
          <c:order val="3"/>
          <c:tx>
            <c:strRef>
              <c:f>Sheet1!$A$7</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Sheet1!$B$7:$F$7</c:f>
              <c:numCache>
                <c:formatCode>General</c:formatCode>
                <c:ptCount val="5"/>
                <c:pt idx="0">
                  <c:v>57</c:v>
                </c:pt>
                <c:pt idx="1">
                  <c:v>34</c:v>
                </c:pt>
                <c:pt idx="2">
                  <c:v>6</c:v>
                </c:pt>
                <c:pt idx="3">
                  <c:v>2</c:v>
                </c:pt>
                <c:pt idx="4">
                  <c:v>1</c:v>
                </c:pt>
              </c:numCache>
            </c:numRef>
          </c:val>
        </c:ser>
        <c:ser>
          <c:idx val="6"/>
          <c:order val="4"/>
          <c:tx>
            <c:strRef>
              <c:f>Sheet1!$A$8</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Tulot suuremmat kuin menot</c:v>
                </c:pt>
                <c:pt idx="1">
                  <c:v>Tulot yhtä suuret kuin menot</c:v>
                </c:pt>
                <c:pt idx="2">
                  <c:v>Tulot pienemmät kuin menot, käyttää säästöjä</c:v>
                </c:pt>
                <c:pt idx="3">
                  <c:v>Tulot pienemmät kuin menot, ottaa lainaa</c:v>
                </c:pt>
                <c:pt idx="4">
                  <c:v>Ei osaa sanoa</c:v>
                </c:pt>
              </c:strCache>
            </c:strRef>
          </c:cat>
          <c:val>
            <c:numRef>
              <c:f>Sheet1!$B$8:$F$8</c:f>
              <c:numCache>
                <c:formatCode>General</c:formatCode>
                <c:ptCount val="5"/>
                <c:pt idx="0">
                  <c:v>58</c:v>
                </c:pt>
                <c:pt idx="1">
                  <c:v>35</c:v>
                </c:pt>
                <c:pt idx="2">
                  <c:v>5</c:v>
                </c:pt>
                <c:pt idx="3">
                  <c:v>1</c:v>
                </c:pt>
                <c:pt idx="4">
                  <c:v>1</c:v>
                </c:pt>
              </c:numCache>
            </c:numRef>
          </c:val>
        </c:ser>
        <c:dLbls>
          <c:showLegendKey val="0"/>
          <c:showVal val="1"/>
          <c:showCatName val="0"/>
          <c:showSerName val="0"/>
          <c:showPercent val="0"/>
          <c:showBubbleSize val="0"/>
        </c:dLbls>
        <c:gapWidth val="28"/>
        <c:axId val="270115936"/>
        <c:axId val="270116328"/>
      </c:barChart>
      <c:catAx>
        <c:axId val="2701159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270116328"/>
        <c:crosses val="autoZero"/>
        <c:auto val="0"/>
        <c:lblAlgn val="ctr"/>
        <c:lblOffset val="100"/>
        <c:noMultiLvlLbl val="0"/>
      </c:catAx>
      <c:valAx>
        <c:axId val="270116328"/>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270115936"/>
        <c:crosses val="max"/>
        <c:crossBetween val="between"/>
        <c:majorUnit val="20"/>
        <c:minorUnit val="5"/>
      </c:valAx>
    </c:plotArea>
    <c:legend>
      <c:legendPos val="b"/>
      <c:layout>
        <c:manualLayout>
          <c:xMode val="edge"/>
          <c:yMode val="edge"/>
          <c:x val="0.24765835520559931"/>
          <c:y val="0.8760071762586763"/>
          <c:w val="0.52631627296587924"/>
          <c:h val="0.10295780049981609"/>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5E-2"/>
          <c:w val="0.74123099849037188"/>
          <c:h val="0.63568694546479965"/>
        </c:manualLayout>
      </c:layout>
      <c:barChart>
        <c:barDir val="col"/>
        <c:grouping val="clustered"/>
        <c:varyColors val="0"/>
        <c:ser>
          <c:idx val="0"/>
          <c:order val="0"/>
          <c:tx>
            <c:strRef>
              <c:f>Sheet1!$A$2</c:f>
              <c:strCache>
                <c:ptCount val="1"/>
                <c:pt idx="0">
                  <c:v>On säästöjä tai sijoituksia</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n=92</c:v>
                </c:pt>
                <c:pt idx="2">
                  <c:v>18-24 v. 
n=272</c:v>
                </c:pt>
                <c:pt idx="3">
                  <c:v>25-34 v. 
n=410</c:v>
                </c:pt>
                <c:pt idx="4">
                  <c:v>35-44 v. 
n=381</c:v>
                </c:pt>
                <c:pt idx="5">
                  <c:v>45-54 v. 
n=428</c:v>
                </c:pt>
                <c:pt idx="6">
                  <c:v>55-64 v. 
n=426</c:v>
                </c:pt>
                <c:pt idx="7">
                  <c:v>65-74 v. 
n=376</c:v>
                </c:pt>
                <c:pt idx="8">
                  <c:v>75-79 v. 
n=115</c:v>
                </c:pt>
              </c:strCache>
            </c:strRef>
          </c:cat>
          <c:val>
            <c:numRef>
              <c:f>Sheet1!$B$2:$J$2</c:f>
              <c:numCache>
                <c:formatCode>General</c:formatCode>
                <c:ptCount val="9"/>
                <c:pt idx="0">
                  <c:v>62</c:v>
                </c:pt>
                <c:pt idx="1">
                  <c:v>46</c:v>
                </c:pt>
                <c:pt idx="2">
                  <c:v>56</c:v>
                </c:pt>
                <c:pt idx="3">
                  <c:v>63</c:v>
                </c:pt>
                <c:pt idx="4">
                  <c:v>60</c:v>
                </c:pt>
                <c:pt idx="5">
                  <c:v>63</c:v>
                </c:pt>
                <c:pt idx="6">
                  <c:v>63</c:v>
                </c:pt>
                <c:pt idx="7">
                  <c:v>65</c:v>
                </c:pt>
                <c:pt idx="8">
                  <c:v>67</c:v>
                </c:pt>
              </c:numCache>
            </c:numRef>
          </c:val>
        </c:ser>
        <c:ser>
          <c:idx val="1"/>
          <c:order val="1"/>
          <c:tx>
            <c:strRef>
              <c:f>Sheet1!$A$3</c:f>
              <c:strCache>
                <c:ptCount val="1"/>
                <c:pt idx="0">
                  <c:v>On lainaa</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KAIKKI 
n=2500</c:v>
                </c:pt>
                <c:pt idx="1">
                  <c:v>15-17 v. 
n=92</c:v>
                </c:pt>
                <c:pt idx="2">
                  <c:v>18-24 v. 
n=272</c:v>
                </c:pt>
                <c:pt idx="3">
                  <c:v>25-34 v. 
n=410</c:v>
                </c:pt>
                <c:pt idx="4">
                  <c:v>35-44 v. 
n=381</c:v>
                </c:pt>
                <c:pt idx="5">
                  <c:v>45-54 v. 
n=428</c:v>
                </c:pt>
                <c:pt idx="6">
                  <c:v>55-64 v. 
n=426</c:v>
                </c:pt>
                <c:pt idx="7">
                  <c:v>65-74 v. 
n=376</c:v>
                </c:pt>
                <c:pt idx="8">
                  <c:v>75-79 v. 
n=115</c:v>
                </c:pt>
              </c:strCache>
            </c:strRef>
          </c:cat>
          <c:val>
            <c:numRef>
              <c:f>Sheet1!$B$3:$J$3</c:f>
              <c:numCache>
                <c:formatCode>0</c:formatCode>
                <c:ptCount val="9"/>
                <c:pt idx="0">
                  <c:v>52</c:v>
                </c:pt>
                <c:pt idx="1">
                  <c:v>1</c:v>
                </c:pt>
                <c:pt idx="2">
                  <c:v>36</c:v>
                </c:pt>
                <c:pt idx="3">
                  <c:v>73</c:v>
                </c:pt>
                <c:pt idx="4">
                  <c:v>80</c:v>
                </c:pt>
                <c:pt idx="5">
                  <c:v>64</c:v>
                </c:pt>
                <c:pt idx="6">
                  <c:v>48</c:v>
                </c:pt>
                <c:pt idx="7">
                  <c:v>28</c:v>
                </c:pt>
                <c:pt idx="8">
                  <c:v>21</c:v>
                </c:pt>
              </c:numCache>
            </c:numRef>
          </c:val>
        </c:ser>
        <c:dLbls>
          <c:showLegendKey val="0"/>
          <c:showVal val="1"/>
          <c:showCatName val="0"/>
          <c:showSerName val="0"/>
          <c:showPercent val="0"/>
          <c:showBubbleSize val="0"/>
        </c:dLbls>
        <c:gapWidth val="50"/>
        <c:axId val="447074032"/>
        <c:axId val="447071680"/>
      </c:barChart>
      <c:catAx>
        <c:axId val="447074032"/>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en-US"/>
          </a:p>
        </c:txPr>
        <c:crossAx val="447071680"/>
        <c:crosses val="autoZero"/>
        <c:auto val="1"/>
        <c:lblAlgn val="ctr"/>
        <c:lblOffset val="100"/>
        <c:noMultiLvlLbl val="0"/>
      </c:catAx>
      <c:valAx>
        <c:axId val="447071680"/>
        <c:scaling>
          <c:orientation val="minMax"/>
          <c:max val="1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7074032"/>
        <c:crosses val="autoZero"/>
        <c:crossBetween val="between"/>
        <c:majorUnit val="20"/>
      </c:valAx>
      <c:spPr>
        <a:noFill/>
      </c:spPr>
    </c:plotArea>
    <c:legend>
      <c:legendPos val="b"/>
      <c:layout>
        <c:manualLayout>
          <c:xMode val="edge"/>
          <c:yMode val="edge"/>
          <c:x val="0.12176476377952797"/>
          <c:y val="0.7693372447785729"/>
          <c:w val="0.73934634733158555"/>
          <c:h val="0.20951183189756717"/>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38"/>
          <c:y val="8.6490652804375179E-2"/>
          <c:w val="0.51823802372575256"/>
          <c:h val="0.70745908740029961"/>
        </c:manualLayout>
      </c:layout>
      <c:barChart>
        <c:barDir val="bar"/>
        <c:grouping val="clustered"/>
        <c:varyColors val="0"/>
        <c:ser>
          <c:idx val="0"/>
          <c:order val="0"/>
          <c:tx>
            <c:strRef>
              <c:f>Sheet1!$T$1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(Sheet1!$T$3;Sheet1!$T$5;Sheet1!$T$10)</c:f>
              <c:numCache>
                <c:formatCode>General</c:formatCode>
                <c:ptCount val="3"/>
                <c:pt idx="0">
                  <c:v>16</c:v>
                </c:pt>
                <c:pt idx="1">
                  <c:v>3</c:v>
                </c:pt>
                <c:pt idx="2">
                  <c:v>0.30000000000000032</c:v>
                </c:pt>
              </c:numCache>
            </c:numRef>
          </c:val>
        </c:ser>
        <c:ser>
          <c:idx val="2"/>
          <c:order val="1"/>
          <c:tx>
            <c:strRef>
              <c:f>Sheet1!$U$1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(Sheet1!$U$3;Sheet1!$U$5;Sheet1!$U$10)</c:f>
              <c:numCache>
                <c:formatCode>General</c:formatCode>
                <c:ptCount val="3"/>
                <c:pt idx="0">
                  <c:v>16</c:v>
                </c:pt>
                <c:pt idx="1">
                  <c:v>5</c:v>
                </c:pt>
                <c:pt idx="2">
                  <c:v>0.4</c:v>
                </c:pt>
              </c:numCache>
            </c:numRef>
          </c:val>
        </c:ser>
        <c:ser>
          <c:idx val="1"/>
          <c:order val="2"/>
          <c:tx>
            <c:strRef>
              <c:f>Sheet1!$V$1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(Sheet1!$V$3;Sheet1!$V$5;Sheet1!$V$10)</c:f>
              <c:numCache>
                <c:formatCode>General</c:formatCode>
                <c:ptCount val="3"/>
                <c:pt idx="0">
                  <c:v>17</c:v>
                </c:pt>
                <c:pt idx="1">
                  <c:v>5</c:v>
                </c:pt>
                <c:pt idx="2">
                  <c:v>0.5</c:v>
                </c:pt>
              </c:numCache>
            </c:numRef>
          </c:val>
        </c:ser>
        <c:ser>
          <c:idx val="3"/>
          <c:order val="3"/>
          <c:tx>
            <c:strRef>
              <c:f>Sheet1!$W$1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(Sheet1!$W$3;Sheet1!$W$5;Sheet1!$W$10)</c:f>
              <c:numCache>
                <c:formatCode>General</c:formatCode>
                <c:ptCount val="3"/>
                <c:pt idx="0">
                  <c:v>18</c:v>
                </c:pt>
                <c:pt idx="1">
                  <c:v>4</c:v>
                </c:pt>
                <c:pt idx="2">
                  <c:v>0.2</c:v>
                </c:pt>
              </c:numCache>
            </c:numRef>
          </c:val>
        </c:ser>
        <c:ser>
          <c:idx val="4"/>
          <c:order val="4"/>
          <c:tx>
            <c:strRef>
              <c:f>Sheet1!$X$1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(Sheet1!$A$3;Sheet1!$A$5;Sheet1!$A$10)</c:f>
              <c:strCache>
                <c:ptCount val="3"/>
                <c:pt idx="0">
                  <c:v>Kulutusluotto pankista</c:v>
                </c:pt>
                <c:pt idx="1">
                  <c:v>Osamaksuluotto (ei pankin myöntämä)</c:v>
                </c:pt>
                <c:pt idx="2">
                  <c:v>Pikavippi</c:v>
                </c:pt>
              </c:strCache>
            </c:strRef>
          </c:cat>
          <c:val>
            <c:numRef>
              <c:f>(Sheet1!$X$3;Sheet1!$X$5;Sheet1!$X$10)</c:f>
              <c:numCache>
                <c:formatCode>General</c:formatCode>
                <c:ptCount val="3"/>
                <c:pt idx="0">
                  <c:v>20</c:v>
                </c:pt>
                <c:pt idx="1">
                  <c:v>6</c:v>
                </c:pt>
                <c:pt idx="2">
                  <c:v>0.8</c:v>
                </c:pt>
              </c:numCache>
            </c:numRef>
          </c:val>
        </c:ser>
        <c:dLbls>
          <c:showLegendKey val="0"/>
          <c:showVal val="1"/>
          <c:showCatName val="0"/>
          <c:showSerName val="0"/>
          <c:showPercent val="0"/>
          <c:showBubbleSize val="0"/>
        </c:dLbls>
        <c:gapWidth val="28"/>
        <c:axId val="447075208"/>
        <c:axId val="447072856"/>
      </c:barChart>
      <c:catAx>
        <c:axId val="4470752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en-US"/>
          </a:p>
        </c:txPr>
        <c:crossAx val="447072856"/>
        <c:crosses val="autoZero"/>
        <c:auto val="0"/>
        <c:lblAlgn val="ctr"/>
        <c:lblOffset val="100"/>
        <c:noMultiLvlLbl val="0"/>
      </c:catAx>
      <c:valAx>
        <c:axId val="447072856"/>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en-US"/>
          </a:p>
        </c:txPr>
        <c:crossAx val="447075208"/>
        <c:crosses val="max"/>
        <c:crossBetween val="between"/>
        <c:majorUnit val="5"/>
        <c:minorUnit val="5"/>
      </c:valAx>
    </c:plotArea>
    <c:legend>
      <c:legendPos val="b"/>
      <c:layout>
        <c:manualLayout>
          <c:xMode val="edge"/>
          <c:yMode val="edge"/>
          <c:x val="0.24434844137429931"/>
          <c:y val="0.87259927149810279"/>
          <c:w val="0.49475043094460663"/>
          <c:h val="4.7694987072084714E-2"/>
        </c:manualLayout>
      </c:layout>
      <c:overlay val="0"/>
      <c:txPr>
        <a:bodyPr/>
        <a:lstStyle/>
        <a:p>
          <a:pPr>
            <a:defRPr sz="1300"/>
          </a:pPr>
          <a:endParaRPr lang="en-US"/>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84E-2"/>
          <c:w val="0.74123099849037188"/>
          <c:h val="0.63474111692970225"/>
        </c:manualLayout>
      </c:layout>
      <c:barChart>
        <c:barDir val="col"/>
        <c:grouping val="clustered"/>
        <c:varyColors val="0"/>
        <c:ser>
          <c:idx val="2"/>
          <c:order val="0"/>
          <c:tx>
            <c:strRef>
              <c:f>Sheet1!$A$2</c:f>
              <c:strCache>
                <c:ptCount val="1"/>
                <c:pt idx="0">
                  <c:v>Kyllä</c:v>
                </c:pt>
              </c:strCache>
            </c:strRef>
          </c:tx>
          <c:spPr>
            <a:solidFill>
              <a:srgbClr val="164180"/>
            </a:solidFill>
          </c:spPr>
          <c:invertIfNegative val="0"/>
          <c:dPt>
            <c:idx val="6"/>
            <c:invertIfNegative val="0"/>
            <c:bubble3D val="0"/>
            <c:spPr>
              <a:solidFill>
                <a:srgbClr val="E6007E"/>
              </a:solidFill>
            </c:spPr>
          </c:dPt>
          <c:dPt>
            <c:idx val="7"/>
            <c:invertIfNegative val="0"/>
            <c:bubble3D val="0"/>
            <c:spPr>
              <a:solidFill>
                <a:srgbClr val="E6007E"/>
              </a:solidFill>
            </c:spPr>
          </c:dPt>
          <c:dPt>
            <c:idx val="8"/>
            <c:invertIfNegative val="0"/>
            <c:bubble3D val="0"/>
            <c:spPr>
              <a:solidFill>
                <a:srgbClr val="E6007E"/>
              </a:solidFill>
            </c:spPr>
          </c:dPt>
          <c:dPt>
            <c:idx val="9"/>
            <c:invertIfNegative val="0"/>
            <c:bubble3D val="0"/>
            <c:spPr>
              <a:solidFill>
                <a:srgbClr val="E6007E"/>
              </a:solidFill>
            </c:spPr>
          </c:dPt>
          <c:dPt>
            <c:idx val="10"/>
            <c:invertIfNegative val="0"/>
            <c:bubble3D val="0"/>
            <c:spPr>
              <a:solidFill>
                <a:srgbClr val="E6007E"/>
              </a:solidFill>
            </c:spPr>
          </c:dPt>
          <c:dPt>
            <c:idx val="11"/>
            <c:invertIfNegative val="0"/>
            <c:bubble3D val="0"/>
            <c:spPr>
              <a:solidFill>
                <a:srgbClr val="E6007E"/>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Sheet1!$D$1:$P$1</c:f>
              <c:strCache>
                <c:ptCount val="13"/>
                <c:pt idx="0">
                  <c:v>Kaikki 
2012</c:v>
                </c:pt>
                <c:pt idx="1">
                  <c:v>Kaikki 
2013</c:v>
                </c:pt>
                <c:pt idx="2">
                  <c:v>Kaikki 
2014</c:v>
                </c:pt>
                <c:pt idx="3">
                  <c:v>Kaikki 
2015</c:v>
                </c:pt>
                <c:pt idx="4">
                  <c:v>Kaikki 
2017</c:v>
                </c:pt>
                <c:pt idx="5">
                  <c:v>15-17 
vuotta</c:v>
                </c:pt>
                <c:pt idx="6">
                  <c:v>18-24 
vuotta</c:v>
                </c:pt>
                <c:pt idx="7">
                  <c:v>25-34 
vuotta</c:v>
                </c:pt>
                <c:pt idx="8">
                  <c:v>35-44 
vuotta</c:v>
                </c:pt>
                <c:pt idx="9">
                  <c:v>45-54 
vuotta</c:v>
                </c:pt>
                <c:pt idx="10">
                  <c:v>55-64 
vuotta</c:v>
                </c:pt>
                <c:pt idx="11">
                  <c:v>65-74 
vuotta</c:v>
                </c:pt>
                <c:pt idx="12">
                  <c:v>75-79 
vuotta</c:v>
                </c:pt>
              </c:strCache>
            </c:strRef>
          </c:cat>
          <c:val>
            <c:numRef>
              <c:f>Sheet1!$D$2:$P$2</c:f>
              <c:numCache>
                <c:formatCode>General</c:formatCode>
                <c:ptCount val="13"/>
                <c:pt idx="0">
                  <c:v>1.3</c:v>
                </c:pt>
                <c:pt idx="1">
                  <c:v>2.4</c:v>
                </c:pt>
                <c:pt idx="2">
                  <c:v>1.6</c:v>
                </c:pt>
                <c:pt idx="3">
                  <c:v>1.8</c:v>
                </c:pt>
                <c:pt idx="4">
                  <c:v>1.6</c:v>
                </c:pt>
                <c:pt idx="5">
                  <c:v>0</c:v>
                </c:pt>
                <c:pt idx="6">
                  <c:v>2.9</c:v>
                </c:pt>
                <c:pt idx="7">
                  <c:v>2.4</c:v>
                </c:pt>
                <c:pt idx="8">
                  <c:v>1.3</c:v>
                </c:pt>
                <c:pt idx="9">
                  <c:v>1.4</c:v>
                </c:pt>
                <c:pt idx="10">
                  <c:v>1.4</c:v>
                </c:pt>
                <c:pt idx="11">
                  <c:v>1.3</c:v>
                </c:pt>
                <c:pt idx="12">
                  <c:v>0</c:v>
                </c:pt>
              </c:numCache>
            </c:numRef>
          </c:val>
        </c:ser>
        <c:dLbls>
          <c:showLegendKey val="0"/>
          <c:showVal val="1"/>
          <c:showCatName val="0"/>
          <c:showSerName val="0"/>
          <c:showPercent val="0"/>
          <c:showBubbleSize val="0"/>
        </c:dLbls>
        <c:gapWidth val="30"/>
        <c:axId val="447076776"/>
        <c:axId val="447077168"/>
      </c:barChart>
      <c:catAx>
        <c:axId val="447076776"/>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en-US"/>
          </a:p>
        </c:txPr>
        <c:crossAx val="447077168"/>
        <c:crosses val="autoZero"/>
        <c:auto val="1"/>
        <c:lblAlgn val="ctr"/>
        <c:lblOffset val="100"/>
        <c:noMultiLvlLbl val="0"/>
      </c:catAx>
      <c:valAx>
        <c:axId val="447077168"/>
        <c:scaling>
          <c:orientation val="minMax"/>
          <c:max val="4"/>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7076776"/>
        <c:crosses val="autoZero"/>
        <c:crossBetween val="between"/>
        <c:majorUnit val="1"/>
      </c:valAx>
      <c:spPr>
        <a:noFill/>
      </c:spPr>
    </c:plotArea>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595813221645"/>
          <c:y val="3.6840603590829718E-2"/>
          <c:w val="0.55549550571289996"/>
          <c:h val="0.73772922326640966"/>
        </c:manualLayout>
      </c:layout>
      <c:barChart>
        <c:barDir val="bar"/>
        <c:grouping val="clustered"/>
        <c:varyColors val="0"/>
        <c:ser>
          <c:idx val="2"/>
          <c:order val="0"/>
          <c:tx>
            <c:strRef>
              <c:f>Sheet1!$B$1</c:f>
              <c:strCache>
                <c:ptCount val="1"/>
                <c:pt idx="0">
                  <c:v>Aikoo ottaa lainaa/luottoa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Kevät 2003</c:v>
                </c:pt>
                <c:pt idx="1">
                  <c:v>Kevät 2004</c:v>
                </c:pt>
                <c:pt idx="2">
                  <c:v>Kevät 2005</c:v>
                </c:pt>
                <c:pt idx="3">
                  <c:v>Kevät 2006</c:v>
                </c:pt>
                <c:pt idx="4">
                  <c:v>Kevät 2007</c:v>
                </c:pt>
                <c:pt idx="5">
                  <c:v>Kevät 2008</c:v>
                </c:pt>
                <c:pt idx="6">
                  <c:v>Kevät 2009</c:v>
                </c:pt>
                <c:pt idx="7">
                  <c:v>Kevät 2010</c:v>
                </c:pt>
                <c:pt idx="8">
                  <c:v>Kevät 2011</c:v>
                </c:pt>
                <c:pt idx="9">
                  <c:v>Kevät 2012</c:v>
                </c:pt>
                <c:pt idx="10">
                  <c:v>Kevät 2013</c:v>
                </c:pt>
                <c:pt idx="11">
                  <c:v>Kevät 2014</c:v>
                </c:pt>
                <c:pt idx="12">
                  <c:v>Kevät 2015</c:v>
                </c:pt>
                <c:pt idx="13">
                  <c:v>Kevät 2017</c:v>
                </c:pt>
              </c:strCache>
            </c:strRef>
          </c:cat>
          <c:val>
            <c:numRef>
              <c:f>Sheet1!$B$2:$B$15</c:f>
              <c:numCache>
                <c:formatCode>General</c:formatCode>
                <c:ptCount val="14"/>
                <c:pt idx="0">
                  <c:v>12</c:v>
                </c:pt>
                <c:pt idx="1">
                  <c:v>13</c:v>
                </c:pt>
                <c:pt idx="2">
                  <c:v>12</c:v>
                </c:pt>
                <c:pt idx="3">
                  <c:v>12</c:v>
                </c:pt>
                <c:pt idx="4">
                  <c:v>11</c:v>
                </c:pt>
                <c:pt idx="5">
                  <c:v>10</c:v>
                </c:pt>
                <c:pt idx="6">
                  <c:v>9</c:v>
                </c:pt>
                <c:pt idx="7">
                  <c:v>11</c:v>
                </c:pt>
                <c:pt idx="8">
                  <c:v>7</c:v>
                </c:pt>
                <c:pt idx="9">
                  <c:v>9</c:v>
                </c:pt>
                <c:pt idx="10">
                  <c:v>10</c:v>
                </c:pt>
                <c:pt idx="11">
                  <c:v>8</c:v>
                </c:pt>
                <c:pt idx="12">
                  <c:v>8</c:v>
                </c:pt>
                <c:pt idx="13">
                  <c:v>9</c:v>
                </c:pt>
              </c:numCache>
            </c:numRef>
          </c:val>
        </c:ser>
        <c:dLbls>
          <c:showLegendKey val="0"/>
          <c:showVal val="1"/>
          <c:showCatName val="0"/>
          <c:showSerName val="0"/>
          <c:showPercent val="0"/>
          <c:showBubbleSize val="0"/>
        </c:dLbls>
        <c:gapWidth val="28"/>
        <c:axId val="447073248"/>
        <c:axId val="447074424"/>
      </c:barChart>
      <c:catAx>
        <c:axId val="4470732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074424"/>
        <c:crosses val="autoZero"/>
        <c:auto val="0"/>
        <c:lblAlgn val="ctr"/>
        <c:lblOffset val="100"/>
        <c:noMultiLvlLbl val="0"/>
      </c:catAx>
      <c:valAx>
        <c:axId val="447074424"/>
        <c:scaling>
          <c:orientation val="minMax"/>
          <c:max val="2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073248"/>
        <c:crosses val="max"/>
        <c:crossBetween val="between"/>
        <c:majorUnit val="5"/>
        <c:minorUnit val="1"/>
      </c:valAx>
    </c:plotArea>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93665305592488"/>
          <c:y val="3.6840603590829718E-2"/>
          <c:w val="0.48187869001705408"/>
          <c:h val="0.73772922326640966"/>
        </c:manualLayout>
      </c:layout>
      <c:barChart>
        <c:barDir val="bar"/>
        <c:grouping val="clustered"/>
        <c:varyColors val="0"/>
        <c:ser>
          <c:idx val="7"/>
          <c:order val="0"/>
          <c:tx>
            <c:strRef>
              <c:f>Sheet1!$N$1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Sheet1!$N$2:$N$5</c:f>
              <c:numCache>
                <c:formatCode>General</c:formatCode>
                <c:ptCount val="4"/>
                <c:pt idx="0">
                  <c:v>4</c:v>
                </c:pt>
                <c:pt idx="1">
                  <c:v>3</c:v>
                </c:pt>
                <c:pt idx="2">
                  <c:v>1</c:v>
                </c:pt>
                <c:pt idx="3">
                  <c:v>1</c:v>
                </c:pt>
              </c:numCache>
            </c:numRef>
          </c:val>
        </c:ser>
        <c:ser>
          <c:idx val="0"/>
          <c:order val="1"/>
          <c:tx>
            <c:strRef>
              <c:f>Sheet1!$O$1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Sheet1!$O$2:$O$5</c:f>
              <c:numCache>
                <c:formatCode>General</c:formatCode>
                <c:ptCount val="4"/>
                <c:pt idx="0">
                  <c:v>5</c:v>
                </c:pt>
                <c:pt idx="1">
                  <c:v>3</c:v>
                </c:pt>
                <c:pt idx="2">
                  <c:v>1</c:v>
                </c:pt>
                <c:pt idx="3">
                  <c:v>1</c:v>
                </c:pt>
              </c:numCache>
            </c:numRef>
          </c:val>
        </c:ser>
        <c:ser>
          <c:idx val="1"/>
          <c:order val="2"/>
          <c:tx>
            <c:strRef>
              <c:f>Sheet1!$P$1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Sheet1!$P$2:$P$5</c:f>
              <c:numCache>
                <c:formatCode>General</c:formatCode>
                <c:ptCount val="4"/>
                <c:pt idx="0">
                  <c:v>4</c:v>
                </c:pt>
                <c:pt idx="1">
                  <c:v>3</c:v>
                </c:pt>
                <c:pt idx="2">
                  <c:v>1</c:v>
                </c:pt>
                <c:pt idx="3">
                  <c:v>1</c:v>
                </c:pt>
              </c:numCache>
            </c:numRef>
          </c:val>
        </c:ser>
        <c:ser>
          <c:idx val="2"/>
          <c:order val="3"/>
          <c:tx>
            <c:strRef>
              <c:f>Sheet1!$Q$1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Sheet1!$Q$2:$Q$5</c:f>
              <c:numCache>
                <c:formatCode>General</c:formatCode>
                <c:ptCount val="4"/>
                <c:pt idx="0">
                  <c:v>4</c:v>
                </c:pt>
                <c:pt idx="1">
                  <c:v>3</c:v>
                </c:pt>
                <c:pt idx="2">
                  <c:v>1</c:v>
                </c:pt>
                <c:pt idx="3">
                  <c:v>2</c:v>
                </c:pt>
              </c:numCache>
            </c:numRef>
          </c:val>
        </c:ser>
        <c:ser>
          <c:idx val="3"/>
          <c:order val="4"/>
          <c:tx>
            <c:strRef>
              <c:f>Sheet1!$R$1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Asuntolainaa</c:v>
                </c:pt>
                <c:pt idx="1">
                  <c:v>Kulutusluottoa pankista</c:v>
                </c:pt>
                <c:pt idx="2">
                  <c:v>Muuta kulutus- tai sijoitusluottoa</c:v>
                </c:pt>
                <c:pt idx="3">
                  <c:v>Opintolainaa</c:v>
                </c:pt>
              </c:strCache>
            </c:strRef>
          </c:cat>
          <c:val>
            <c:numRef>
              <c:f>Sheet1!$R$2:$R$5</c:f>
              <c:numCache>
                <c:formatCode>General</c:formatCode>
                <c:ptCount val="4"/>
                <c:pt idx="0">
                  <c:v>4</c:v>
                </c:pt>
                <c:pt idx="1">
                  <c:v>3</c:v>
                </c:pt>
                <c:pt idx="2">
                  <c:v>1</c:v>
                </c:pt>
                <c:pt idx="3">
                  <c:v>1</c:v>
                </c:pt>
              </c:numCache>
            </c:numRef>
          </c:val>
        </c:ser>
        <c:dLbls>
          <c:showLegendKey val="0"/>
          <c:showVal val="1"/>
          <c:showCatName val="0"/>
          <c:showSerName val="0"/>
          <c:showPercent val="0"/>
          <c:showBubbleSize val="0"/>
        </c:dLbls>
        <c:gapWidth val="28"/>
        <c:axId val="447074816"/>
        <c:axId val="447078344"/>
      </c:barChart>
      <c:catAx>
        <c:axId val="4470748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50"/>
            </a:pPr>
            <a:endParaRPr lang="en-US"/>
          </a:p>
        </c:txPr>
        <c:crossAx val="447078344"/>
        <c:crosses val="autoZero"/>
        <c:auto val="0"/>
        <c:lblAlgn val="ctr"/>
        <c:lblOffset val="100"/>
        <c:noMultiLvlLbl val="0"/>
      </c:catAx>
      <c:valAx>
        <c:axId val="447078344"/>
        <c:scaling>
          <c:orientation val="minMax"/>
          <c:max val="8"/>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250"/>
            </a:pPr>
            <a:endParaRPr lang="en-US"/>
          </a:p>
        </c:txPr>
        <c:crossAx val="447074816"/>
        <c:crosses val="max"/>
        <c:crossBetween val="between"/>
        <c:majorUnit val="2"/>
        <c:minorUnit val="1"/>
      </c:valAx>
    </c:plotArea>
    <c:legend>
      <c:legendPos val="b"/>
      <c:layout>
        <c:manualLayout>
          <c:xMode val="edge"/>
          <c:yMode val="edge"/>
          <c:x val="0.21735018559073133"/>
          <c:y val="0.85410695033872464"/>
          <c:w val="0.40491587081949088"/>
          <c:h val="0.14589310939761971"/>
        </c:manualLayout>
      </c:layout>
      <c:overlay val="0"/>
      <c:txPr>
        <a:bodyPr/>
        <a:lstStyle/>
        <a:p>
          <a:pPr>
            <a:defRPr sz="1250"/>
          </a:pPr>
          <a:endParaRPr lang="en-US"/>
        </a:p>
      </c:txPr>
    </c:legend>
    <c:plotVisOnly val="1"/>
    <c:dispBlanksAs val="gap"/>
    <c:showDLblsOverMax val="0"/>
  </c:chart>
  <c:spPr>
    <a:noFill/>
    <a:ln>
      <a:noFill/>
    </a:ln>
  </c:spPr>
  <c:txPr>
    <a:bodyPr/>
    <a:lstStyle/>
    <a:p>
      <a:pPr>
        <a:defRPr sz="105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16"/>
          <c:y val="8.9564995137865838E-2"/>
          <c:w val="0.51823802372575256"/>
          <c:h val="0.70438480316233154"/>
        </c:manualLayout>
      </c:layout>
      <c:barChart>
        <c:barDir val="bar"/>
        <c:grouping val="clustered"/>
        <c:varyColors val="0"/>
        <c:ser>
          <c:idx val="9"/>
          <c:order val="0"/>
          <c:tx>
            <c:strRef>
              <c:f>Sheet1!$C$1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Soittaisi pankkiin</c:v>
                </c:pt>
                <c:pt idx="2">
                  <c:v>Jättäisi lainahakemuksen 
verkkopankin kautta</c:v>
                </c:pt>
                <c:pt idx="3">
                  <c:v>Kävisi pankin konttorissa</c:v>
                </c:pt>
                <c:pt idx="4">
                  <c:v>Lähettäisi sähköpostiviestin 
tutulle henkilölle pankkiin</c:v>
                </c:pt>
              </c:strCache>
            </c:strRef>
          </c:cat>
          <c:val>
            <c:numRef>
              <c:f>Sheet1!$C$2:$C$6</c:f>
              <c:numCache>
                <c:formatCode>General</c:formatCode>
                <c:ptCount val="5"/>
                <c:pt idx="0">
                  <c:v>20</c:v>
                </c:pt>
                <c:pt idx="1">
                  <c:v>28</c:v>
                </c:pt>
                <c:pt idx="2">
                  <c:v>13</c:v>
                </c:pt>
                <c:pt idx="3">
                  <c:v>38</c:v>
                </c:pt>
                <c:pt idx="4">
                  <c:v>11</c:v>
                </c:pt>
              </c:numCache>
            </c:numRef>
          </c:val>
        </c:ser>
        <c:ser>
          <c:idx val="0"/>
          <c:order val="1"/>
          <c:tx>
            <c:strRef>
              <c:f>Sheet1!$D$1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Soittaisi pankkiin</c:v>
                </c:pt>
                <c:pt idx="2">
                  <c:v>Jättäisi lainahakemuksen 
verkkopankin kautta</c:v>
                </c:pt>
                <c:pt idx="3">
                  <c:v>Kävisi pankin konttorissa</c:v>
                </c:pt>
                <c:pt idx="4">
                  <c:v>Lähettäisi sähköpostiviestin 
tutulle henkilölle pankkiin</c:v>
                </c:pt>
              </c:strCache>
            </c:strRef>
          </c:cat>
          <c:val>
            <c:numRef>
              <c:f>Sheet1!$D$2:$D$6</c:f>
              <c:numCache>
                <c:formatCode>0</c:formatCode>
                <c:ptCount val="5"/>
                <c:pt idx="0">
                  <c:v>19</c:v>
                </c:pt>
                <c:pt idx="1">
                  <c:v>32</c:v>
                </c:pt>
                <c:pt idx="2">
                  <c:v>18</c:v>
                </c:pt>
                <c:pt idx="3">
                  <c:v>35</c:v>
                </c:pt>
                <c:pt idx="4">
                  <c:v>12</c:v>
                </c:pt>
              </c:numCache>
            </c:numRef>
          </c:val>
        </c:ser>
        <c:ser>
          <c:idx val="1"/>
          <c:order val="2"/>
          <c:tx>
            <c:strRef>
              <c:f>Sheet1!$E$1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Soittaisi pankkiin</c:v>
                </c:pt>
                <c:pt idx="2">
                  <c:v>Jättäisi lainahakemuksen 
verkkopankin kautta</c:v>
                </c:pt>
                <c:pt idx="3">
                  <c:v>Kävisi pankin konttorissa</c:v>
                </c:pt>
                <c:pt idx="4">
                  <c:v>Lähettäisi sähköpostiviestin 
tutulle henkilölle pankkiin</c:v>
                </c:pt>
              </c:strCache>
            </c:strRef>
          </c:cat>
          <c:val>
            <c:numRef>
              <c:f>Sheet1!$E$2:$E$6</c:f>
              <c:numCache>
                <c:formatCode>0</c:formatCode>
                <c:ptCount val="5"/>
                <c:pt idx="0">
                  <c:v>21</c:v>
                </c:pt>
                <c:pt idx="1">
                  <c:v>30</c:v>
                </c:pt>
                <c:pt idx="2">
                  <c:v>9</c:v>
                </c:pt>
                <c:pt idx="3">
                  <c:v>38</c:v>
                </c:pt>
                <c:pt idx="4">
                  <c:v>21</c:v>
                </c:pt>
              </c:numCache>
            </c:numRef>
          </c:val>
        </c:ser>
        <c:ser>
          <c:idx val="2"/>
          <c:order val="3"/>
          <c:tx>
            <c:strRef>
              <c:f>Sheet1!$F$1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Soittaisi pankkiin</c:v>
                </c:pt>
                <c:pt idx="2">
                  <c:v>Jättäisi lainahakemuksen 
verkkopankin kautta</c:v>
                </c:pt>
                <c:pt idx="3">
                  <c:v>Kävisi pankin konttorissa</c:v>
                </c:pt>
                <c:pt idx="4">
                  <c:v>Lähettäisi sähköpostiviestin 
tutulle henkilölle pankkiin</c:v>
                </c:pt>
              </c:strCache>
            </c:strRef>
          </c:cat>
          <c:val>
            <c:numRef>
              <c:f>Sheet1!$F$2:$F$6</c:f>
              <c:numCache>
                <c:formatCode>General</c:formatCode>
                <c:ptCount val="5"/>
                <c:pt idx="0">
                  <c:v>14</c:v>
                </c:pt>
                <c:pt idx="1">
                  <c:v>26</c:v>
                </c:pt>
                <c:pt idx="2">
                  <c:v>34</c:v>
                </c:pt>
                <c:pt idx="3">
                  <c:v>27</c:v>
                </c:pt>
                <c:pt idx="4">
                  <c:v>11</c:v>
                </c:pt>
              </c:numCache>
            </c:numRef>
          </c:val>
        </c:ser>
        <c:ser>
          <c:idx val="3"/>
          <c:order val="4"/>
          <c:tx>
            <c:strRef>
              <c:f>Sheet1!$G$1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Jättäisi yhteydenottopyynnön verkkopankin tai 
pankin avoimien nettisivujen kautta</c:v>
                </c:pt>
                <c:pt idx="1">
                  <c:v>Soittaisi pankkiin</c:v>
                </c:pt>
                <c:pt idx="2">
                  <c:v>Jättäisi lainahakemuksen 
verkkopankin kautta</c:v>
                </c:pt>
                <c:pt idx="3">
                  <c:v>Kävisi pankin konttorissa</c:v>
                </c:pt>
                <c:pt idx="4">
                  <c:v>Lähettäisi sähköpostiviestin 
tutulle henkilölle pankkiin</c:v>
                </c:pt>
              </c:strCache>
            </c:strRef>
          </c:cat>
          <c:val>
            <c:numRef>
              <c:f>Sheet1!$G$2:$G$6</c:f>
              <c:numCache>
                <c:formatCode>General</c:formatCode>
                <c:ptCount val="5"/>
                <c:pt idx="0">
                  <c:v>31</c:v>
                </c:pt>
                <c:pt idx="1">
                  <c:v>28</c:v>
                </c:pt>
                <c:pt idx="2">
                  <c:v>26</c:v>
                </c:pt>
                <c:pt idx="3">
                  <c:v>15</c:v>
                </c:pt>
                <c:pt idx="4">
                  <c:v>14</c:v>
                </c:pt>
              </c:numCache>
            </c:numRef>
          </c:val>
        </c:ser>
        <c:dLbls>
          <c:showLegendKey val="0"/>
          <c:showVal val="1"/>
          <c:showCatName val="0"/>
          <c:showSerName val="0"/>
          <c:showPercent val="0"/>
          <c:showBubbleSize val="0"/>
        </c:dLbls>
        <c:gapWidth val="28"/>
        <c:axId val="447071288"/>
        <c:axId val="447073640"/>
      </c:barChart>
      <c:catAx>
        <c:axId val="4470712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073640"/>
        <c:crosses val="autoZero"/>
        <c:auto val="0"/>
        <c:lblAlgn val="ctr"/>
        <c:lblOffset val="100"/>
        <c:noMultiLvlLbl val="0"/>
      </c:catAx>
      <c:valAx>
        <c:axId val="447073640"/>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071288"/>
        <c:crosses val="max"/>
        <c:crossBetween val="between"/>
        <c:majorUnit val="20"/>
        <c:minorUnit val="1"/>
      </c:valAx>
    </c:plotArea>
    <c:legend>
      <c:legendPos val="b"/>
      <c:layout>
        <c:manualLayout>
          <c:xMode val="edge"/>
          <c:yMode val="edge"/>
          <c:x val="0.24434844137429881"/>
          <c:y val="0.87259927149810201"/>
          <c:w val="0.52996995665040736"/>
          <c:h val="0.10720907927619536"/>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12E-2"/>
          <c:w val="0.74123099849037177"/>
          <c:h val="0.63474111692970203"/>
        </c:manualLayout>
      </c:layout>
      <c:barChart>
        <c:barDir val="col"/>
        <c:grouping val="clustered"/>
        <c:varyColors val="0"/>
        <c:ser>
          <c:idx val="2"/>
          <c:order val="0"/>
          <c:spPr>
            <a:solidFill>
              <a:srgbClr val="0B488B"/>
            </a:solidFill>
          </c:spPr>
          <c:invertIfNegative val="0"/>
          <c:dPt>
            <c:idx val="0"/>
            <c:invertIfNegative val="0"/>
            <c:bubble3D val="0"/>
            <c:spPr>
              <a:solidFill>
                <a:srgbClr val="BCE3FA"/>
              </a:solidFill>
            </c:spPr>
          </c:dPt>
          <c:dPt>
            <c:idx val="1"/>
            <c:invertIfNegative val="0"/>
            <c:bubble3D val="0"/>
            <c:spPr>
              <a:solidFill>
                <a:srgbClr val="FFD600">
                  <a:lumMod val="40000"/>
                  <a:lumOff val="60000"/>
                </a:srgbClr>
              </a:solidFill>
            </c:spPr>
          </c:dPt>
          <c:dPt>
            <c:idx val="2"/>
            <c:invertIfNegative val="0"/>
            <c:bubble3D val="0"/>
            <c:spPr>
              <a:solidFill>
                <a:srgbClr val="FFD600"/>
              </a:solidFill>
            </c:spPr>
          </c:dPt>
          <c:dPt>
            <c:idx val="3"/>
            <c:invertIfNegative val="0"/>
            <c:bubble3D val="0"/>
            <c:spPr>
              <a:solidFill>
                <a:srgbClr val="7F539C">
                  <a:lumMod val="60000"/>
                  <a:lumOff val="40000"/>
                </a:srgbClr>
              </a:solidFill>
            </c:spPr>
          </c:dPt>
          <c:dPt>
            <c:idx val="4"/>
            <c:invertIfNegative val="0"/>
            <c:bubble3D val="0"/>
            <c:spPr>
              <a:solidFill>
                <a:srgbClr val="7F539C"/>
              </a:solidFill>
            </c:spPr>
          </c:dPt>
          <c:dPt>
            <c:idx val="5"/>
            <c:invertIfNegative val="0"/>
            <c:bubble3D val="0"/>
            <c:spPr>
              <a:solidFill>
                <a:srgbClr val="E6007E">
                  <a:lumMod val="60000"/>
                  <a:lumOff val="40000"/>
                </a:srgbClr>
              </a:solidFill>
            </c:spPr>
          </c:dPt>
          <c:dPt>
            <c:idx val="6"/>
            <c:invertIfNegative val="0"/>
            <c:bubble3D val="0"/>
            <c:spPr>
              <a:solidFill>
                <a:srgbClr val="E6007E"/>
              </a:solidFill>
            </c:spPr>
          </c:dPt>
          <c:dPt>
            <c:idx val="7"/>
            <c:invertIfNegative val="0"/>
            <c:bubble3D val="0"/>
            <c:spPr>
              <a:solidFill>
                <a:srgbClr val="BCE3FA">
                  <a:lumMod val="50000"/>
                </a:srgbClr>
              </a:solidFill>
            </c:spPr>
          </c:dPt>
          <c:dPt>
            <c:idx val="8"/>
            <c:invertIfNegative val="0"/>
            <c:bubble3D val="0"/>
            <c:spPr>
              <a:solidFill>
                <a:srgbClr val="164180"/>
              </a:solidFill>
            </c:spPr>
          </c:dPt>
          <c:dPt>
            <c:idx val="9"/>
            <c:invertIfNegative val="0"/>
            <c:bubble3D val="0"/>
            <c:spPr>
              <a:solidFill>
                <a:srgbClr val="F4B5D3"/>
              </a:solidFill>
            </c:spPr>
          </c:dPt>
          <c:dPt>
            <c:idx val="10"/>
            <c:invertIfNegative val="0"/>
            <c:bubble3D val="0"/>
            <c:spPr>
              <a:solidFill>
                <a:srgbClr val="F4B5D3"/>
              </a:solidFill>
            </c:spPr>
          </c:dPt>
          <c:dPt>
            <c:idx val="11"/>
            <c:invertIfNegative val="0"/>
            <c:bubble3D val="0"/>
            <c:spPr>
              <a:solidFill>
                <a:srgbClr val="F4B5D3"/>
              </a:solidFill>
            </c:spPr>
          </c:dPt>
          <c:dPt>
            <c:idx val="12"/>
            <c:invertIfNegative val="0"/>
            <c:bubble3D val="0"/>
            <c:spPr>
              <a:solidFill>
                <a:srgbClr val="F4B5D3"/>
              </a:solidFill>
            </c:spPr>
          </c:dPt>
          <c:dPt>
            <c:idx val="13"/>
            <c:invertIfNegative val="0"/>
            <c:bubble3D val="0"/>
            <c:spPr>
              <a:solidFill>
                <a:srgbClr val="F4B5D3"/>
              </a:solidFill>
            </c:spPr>
          </c:dPt>
          <c:dPt>
            <c:idx val="14"/>
            <c:invertIfNegative val="0"/>
            <c:bubble3D val="0"/>
            <c:spPr>
              <a:solidFill>
                <a:srgbClr val="F4B5D3"/>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Kaikki 2008</c:v>
                </c:pt>
                <c:pt idx="1">
                  <c:v>Kaikki 2009</c:v>
                </c:pt>
                <c:pt idx="2">
                  <c:v>Kaikki 2010</c:v>
                </c:pt>
                <c:pt idx="3">
                  <c:v>Kaikki 2011</c:v>
                </c:pt>
                <c:pt idx="4">
                  <c:v>Kaikki 2012</c:v>
                </c:pt>
                <c:pt idx="5">
                  <c:v>Kaikki 2013</c:v>
                </c:pt>
                <c:pt idx="6">
                  <c:v>Kaikki 2014</c:v>
                </c:pt>
                <c:pt idx="7">
                  <c:v>Kaikki 2015</c:v>
                </c:pt>
                <c:pt idx="8">
                  <c:v>Kaikki 2017</c:v>
                </c:pt>
                <c:pt idx="9">
                  <c:v>Alle 40 000</c:v>
                </c:pt>
                <c:pt idx="10">
                  <c:v>40 001 - 60 000</c:v>
                </c:pt>
                <c:pt idx="11">
                  <c:v>60 001 - 100 000</c:v>
                </c:pt>
                <c:pt idx="12">
                  <c:v>100 001 - 150 000</c:v>
                </c:pt>
                <c:pt idx="13">
                  <c:v>150 001 - 200 000</c:v>
                </c:pt>
                <c:pt idx="14">
                  <c:v>Yli 200 000</c:v>
                </c:pt>
              </c:strCache>
            </c:strRef>
          </c:cat>
          <c:val>
            <c:numRef>
              <c:f>Sheet1!$B$2:$P$2</c:f>
              <c:numCache>
                <c:formatCode>General</c:formatCode>
                <c:ptCount val="15"/>
                <c:pt idx="0">
                  <c:v>18.8</c:v>
                </c:pt>
                <c:pt idx="1">
                  <c:v>18.5</c:v>
                </c:pt>
                <c:pt idx="2">
                  <c:v>17.399999999999999</c:v>
                </c:pt>
                <c:pt idx="3">
                  <c:v>17.8</c:v>
                </c:pt>
                <c:pt idx="4">
                  <c:v>17.399999999999999</c:v>
                </c:pt>
                <c:pt idx="5">
                  <c:v>17.899999999999999</c:v>
                </c:pt>
                <c:pt idx="6">
                  <c:v>16.899999999999999</c:v>
                </c:pt>
                <c:pt idx="7">
                  <c:v>17.399999999999999</c:v>
                </c:pt>
                <c:pt idx="8">
                  <c:v>19.3</c:v>
                </c:pt>
                <c:pt idx="9">
                  <c:v>10.8</c:v>
                </c:pt>
                <c:pt idx="10">
                  <c:v>14.6</c:v>
                </c:pt>
                <c:pt idx="11">
                  <c:v>19.100000000000001</c:v>
                </c:pt>
                <c:pt idx="12">
                  <c:v>20.7</c:v>
                </c:pt>
                <c:pt idx="13">
                  <c:v>21.6</c:v>
                </c:pt>
                <c:pt idx="14">
                  <c:v>22.3</c:v>
                </c:pt>
              </c:numCache>
            </c:numRef>
          </c:val>
        </c:ser>
        <c:dLbls>
          <c:showLegendKey val="0"/>
          <c:showVal val="1"/>
          <c:showCatName val="0"/>
          <c:showSerName val="0"/>
          <c:showPercent val="0"/>
          <c:showBubbleSize val="0"/>
        </c:dLbls>
        <c:gapWidth val="30"/>
        <c:axId val="447072464"/>
        <c:axId val="449030504"/>
      </c:barChart>
      <c:catAx>
        <c:axId val="447072464"/>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260000" vert="horz"/>
          <a:lstStyle/>
          <a:p>
            <a:pPr>
              <a:defRPr/>
            </a:pPr>
            <a:endParaRPr lang="en-US"/>
          </a:p>
        </c:txPr>
        <c:crossAx val="449030504"/>
        <c:crosses val="autoZero"/>
        <c:auto val="1"/>
        <c:lblAlgn val="ctr"/>
        <c:lblOffset val="100"/>
        <c:noMultiLvlLbl val="0"/>
      </c:catAx>
      <c:valAx>
        <c:axId val="449030504"/>
        <c:scaling>
          <c:orientation val="minMax"/>
          <c:max val="3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7072464"/>
        <c:crosses val="autoZero"/>
        <c:crossBetween val="between"/>
        <c:majorUnit val="5"/>
      </c:valAx>
      <c:spPr>
        <a:noFill/>
      </c:spPr>
    </c:plotArea>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12E-2"/>
          <c:w val="0.74123099849037177"/>
          <c:h val="0.63474111692970203"/>
        </c:manualLayout>
      </c:layout>
      <c:barChart>
        <c:barDir val="col"/>
        <c:grouping val="clustered"/>
        <c:varyColors val="0"/>
        <c:ser>
          <c:idx val="2"/>
          <c:order val="0"/>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(Sheet1!$B$1:$F$1;Sheet1!$H$1:$R$1)</c:f>
              <c:strCache>
                <c:ptCount val="16"/>
                <c:pt idx="0">
                  <c:v>Kevät 1999</c:v>
                </c:pt>
                <c:pt idx="1">
                  <c:v>Kevät 2001</c:v>
                </c:pt>
                <c:pt idx="2">
                  <c:v>Kevät 2003</c:v>
                </c:pt>
                <c:pt idx="3">
                  <c:v>Kevät 2004</c:v>
                </c:pt>
                <c:pt idx="4">
                  <c:v>Kevät 2005</c:v>
                </c:pt>
                <c:pt idx="5">
                  <c:v>Kevät 2006</c:v>
                </c:pt>
                <c:pt idx="6">
                  <c:v>Kevät 2007</c:v>
                </c:pt>
                <c:pt idx="7">
                  <c:v>Kevät 2008</c:v>
                </c:pt>
                <c:pt idx="8">
                  <c:v>Kevät 2009</c:v>
                </c:pt>
                <c:pt idx="9">
                  <c:v>Kevät 2010</c:v>
                </c:pt>
                <c:pt idx="10">
                  <c:v>Kevät 2011</c:v>
                </c:pt>
                <c:pt idx="11">
                  <c:v>Kevät 2012</c:v>
                </c:pt>
                <c:pt idx="12">
                  <c:v>Kevät 2013</c:v>
                </c:pt>
                <c:pt idx="13">
                  <c:v>Kevät 2014</c:v>
                </c:pt>
                <c:pt idx="14">
                  <c:v>Kevät 2015</c:v>
                </c:pt>
                <c:pt idx="15">
                  <c:v>Kevät 2017</c:v>
                </c:pt>
              </c:strCache>
            </c:strRef>
          </c:cat>
          <c:val>
            <c:numRef>
              <c:f>(Sheet1!$B$2:$F$2;Sheet1!$H$2:$R$2)</c:f>
              <c:numCache>
                <c:formatCode>#,##0</c:formatCode>
                <c:ptCount val="16"/>
                <c:pt idx="0">
                  <c:v>20300</c:v>
                </c:pt>
                <c:pt idx="1">
                  <c:v>30200</c:v>
                </c:pt>
                <c:pt idx="2">
                  <c:v>35800</c:v>
                </c:pt>
                <c:pt idx="3">
                  <c:v>42000</c:v>
                </c:pt>
                <c:pt idx="4">
                  <c:v>44900</c:v>
                </c:pt>
                <c:pt idx="5">
                  <c:v>58300</c:v>
                </c:pt>
                <c:pt idx="6">
                  <c:v>65300</c:v>
                </c:pt>
                <c:pt idx="7">
                  <c:v>71500</c:v>
                </c:pt>
                <c:pt idx="8">
                  <c:v>76500</c:v>
                </c:pt>
                <c:pt idx="9">
                  <c:v>81800</c:v>
                </c:pt>
                <c:pt idx="10">
                  <c:v>82000</c:v>
                </c:pt>
                <c:pt idx="11">
                  <c:v>85800</c:v>
                </c:pt>
                <c:pt idx="12">
                  <c:v>89500</c:v>
                </c:pt>
                <c:pt idx="13">
                  <c:v>89200</c:v>
                </c:pt>
                <c:pt idx="14">
                  <c:v>85700</c:v>
                </c:pt>
                <c:pt idx="15">
                  <c:v>107500</c:v>
                </c:pt>
              </c:numCache>
            </c:numRef>
          </c:val>
        </c:ser>
        <c:dLbls>
          <c:showLegendKey val="0"/>
          <c:showVal val="1"/>
          <c:showCatName val="0"/>
          <c:showSerName val="0"/>
          <c:showPercent val="0"/>
          <c:showBubbleSize val="0"/>
        </c:dLbls>
        <c:gapWidth val="30"/>
        <c:axId val="449023840"/>
        <c:axId val="449025408"/>
      </c:barChart>
      <c:catAx>
        <c:axId val="449023840"/>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380000" vert="horz"/>
          <a:lstStyle/>
          <a:p>
            <a:pPr>
              <a:defRPr/>
            </a:pPr>
            <a:endParaRPr lang="en-US"/>
          </a:p>
        </c:txPr>
        <c:crossAx val="449025408"/>
        <c:crosses val="autoZero"/>
        <c:auto val="1"/>
        <c:lblAlgn val="ctr"/>
        <c:lblOffset val="100"/>
        <c:noMultiLvlLbl val="0"/>
      </c:catAx>
      <c:valAx>
        <c:axId val="449025408"/>
        <c:scaling>
          <c:orientation val="minMax"/>
          <c:max val="1200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9023840"/>
        <c:crosses val="autoZero"/>
        <c:crossBetween val="between"/>
        <c:majorUnit val="20000"/>
      </c:valAx>
      <c:spPr>
        <a:noFill/>
      </c:spPr>
    </c:plotArea>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38"/>
          <c:y val="8.9564995137865935E-2"/>
          <c:w val="0.51823802372575256"/>
          <c:h val="0.70438480316233154"/>
        </c:manualLayout>
      </c:layout>
      <c:barChart>
        <c:barDir val="bar"/>
        <c:grouping val="clustered"/>
        <c:varyColors val="0"/>
        <c:ser>
          <c:idx val="9"/>
          <c:order val="0"/>
          <c:tx>
            <c:strRef>
              <c:f>Sheet1!$A$2</c:f>
              <c:strCache>
                <c:ptCount val="1"/>
                <c:pt idx="0">
                  <c:v>Kulutusluottoa</c:v>
                </c:pt>
              </c:strCache>
            </c:strRef>
          </c:tx>
          <c:spPr>
            <a:solidFill>
              <a:srgbClr val="16418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Kevät 2012 (n=335)</c:v>
                </c:pt>
                <c:pt idx="1">
                  <c:v>Kevät 2013 (n=330)</c:v>
                </c:pt>
                <c:pt idx="2">
                  <c:v>Kevät 2014 (n=359)</c:v>
                </c:pt>
                <c:pt idx="3">
                  <c:v>Kevät 2015 (n=407)</c:v>
                </c:pt>
                <c:pt idx="4">
                  <c:v>Kevät 2017 (n=453)</c:v>
                </c:pt>
              </c:strCache>
            </c:strRef>
          </c:cat>
          <c:val>
            <c:numRef>
              <c:f>Sheet1!$B$2:$F$2</c:f>
              <c:numCache>
                <c:formatCode>General</c:formatCode>
                <c:ptCount val="5"/>
                <c:pt idx="0">
                  <c:v>8800</c:v>
                </c:pt>
                <c:pt idx="1">
                  <c:v>9500</c:v>
                </c:pt>
                <c:pt idx="2">
                  <c:v>9800</c:v>
                </c:pt>
                <c:pt idx="3">
                  <c:v>10400</c:v>
                </c:pt>
                <c:pt idx="4">
                  <c:v>12100</c:v>
                </c:pt>
              </c:numCache>
            </c:numRef>
          </c:val>
        </c:ser>
        <c:dLbls>
          <c:showLegendKey val="0"/>
          <c:showVal val="1"/>
          <c:showCatName val="0"/>
          <c:showSerName val="0"/>
          <c:showPercent val="0"/>
          <c:showBubbleSize val="0"/>
        </c:dLbls>
        <c:gapWidth val="28"/>
        <c:axId val="449026584"/>
        <c:axId val="449028152"/>
      </c:barChart>
      <c:catAx>
        <c:axId val="4490265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9028152"/>
        <c:crosses val="autoZero"/>
        <c:auto val="0"/>
        <c:lblAlgn val="ctr"/>
        <c:lblOffset val="100"/>
        <c:noMultiLvlLbl val="0"/>
      </c:catAx>
      <c:valAx>
        <c:axId val="449028152"/>
        <c:scaling>
          <c:orientation val="minMax"/>
          <c:max val="15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en-US"/>
          </a:p>
        </c:txPr>
        <c:crossAx val="449026584"/>
        <c:crosses val="max"/>
        <c:crossBetween val="between"/>
        <c:majorUnit val="500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2012E-2"/>
          <c:w val="0.74123099849037166"/>
          <c:h val="0.63474111692970181"/>
        </c:manualLayout>
      </c:layout>
      <c:barChart>
        <c:barDir val="col"/>
        <c:grouping val="clustered"/>
        <c:varyColors val="0"/>
        <c:ser>
          <c:idx val="2"/>
          <c:order val="0"/>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strCache>
            </c:strRef>
          </c:cat>
          <c:val>
            <c:numRef>
              <c:f>Sheet1!$B$2:$N$2</c:f>
              <c:numCache>
                <c:formatCode>#,##0</c:formatCode>
                <c:ptCount val="13"/>
                <c:pt idx="0">
                  <c:v>70400</c:v>
                </c:pt>
                <c:pt idx="1">
                  <c:v>78900</c:v>
                </c:pt>
                <c:pt idx="2">
                  <c:v>81100</c:v>
                </c:pt>
                <c:pt idx="3">
                  <c:v>85300</c:v>
                </c:pt>
                <c:pt idx="4">
                  <c:v>96200</c:v>
                </c:pt>
                <c:pt idx="5">
                  <c:v>107500</c:v>
                </c:pt>
                <c:pt idx="6">
                  <c:v>102900</c:v>
                </c:pt>
                <c:pt idx="7">
                  <c:v>108500</c:v>
                </c:pt>
                <c:pt idx="8">
                  <c:v>115500</c:v>
                </c:pt>
                <c:pt idx="9">
                  <c:v>120500</c:v>
                </c:pt>
                <c:pt idx="10">
                  <c:v>114000</c:v>
                </c:pt>
                <c:pt idx="11">
                  <c:v>113300</c:v>
                </c:pt>
                <c:pt idx="12">
                  <c:v>150500</c:v>
                </c:pt>
              </c:numCache>
            </c:numRef>
          </c:val>
        </c:ser>
        <c:dLbls>
          <c:showLegendKey val="0"/>
          <c:showVal val="1"/>
          <c:showCatName val="0"/>
          <c:showSerName val="0"/>
          <c:showPercent val="0"/>
          <c:showBubbleSize val="0"/>
        </c:dLbls>
        <c:gapWidth val="30"/>
        <c:axId val="449029720"/>
        <c:axId val="449030112"/>
      </c:barChart>
      <c:catAx>
        <c:axId val="449029720"/>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380000" vert="horz"/>
          <a:lstStyle/>
          <a:p>
            <a:pPr>
              <a:defRPr/>
            </a:pPr>
            <a:endParaRPr lang="en-US"/>
          </a:p>
        </c:txPr>
        <c:crossAx val="449030112"/>
        <c:crosses val="autoZero"/>
        <c:auto val="1"/>
        <c:lblAlgn val="ctr"/>
        <c:lblOffset val="100"/>
        <c:noMultiLvlLbl val="0"/>
      </c:catAx>
      <c:valAx>
        <c:axId val="449030112"/>
        <c:scaling>
          <c:orientation val="minMax"/>
          <c:max val="1600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9029720"/>
        <c:crosses val="autoZero"/>
        <c:crossBetween val="between"/>
        <c:majorUnit val="20000"/>
      </c:valAx>
      <c:spPr>
        <a:noFill/>
      </c:spPr>
    </c:plotArea>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5958132216405"/>
          <c:y val="3.684060359082969E-2"/>
          <c:w val="0.55549550571289996"/>
          <c:h val="0.73772922326640877"/>
        </c:manualLayout>
      </c:layout>
      <c:barChart>
        <c:barDir val="bar"/>
        <c:grouping val="clustered"/>
        <c:varyColors val="0"/>
        <c:ser>
          <c:idx val="0"/>
          <c:order val="0"/>
          <c:tx>
            <c:strRef>
              <c:f>Sheet1!$B$1</c:f>
              <c:strCache>
                <c:ptCount val="1"/>
                <c:pt idx="0">
                  <c:v>On säästöjä tai sijoituksia</c:v>
                </c:pt>
              </c:strCache>
            </c:strRef>
          </c:tx>
          <c:spPr>
            <a:solidFill>
              <a:srgbClr val="164180"/>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(Sheet1!$A$2:$A$3;Sheet1!$A$5;Sheet1!$A$7;Sheet1!$A$9;Sheet1!$A$11:$A$20)</c:f>
              <c:strCache>
                <c:ptCount val="15"/>
                <c:pt idx="0">
                  <c:v>2001</c:v>
                </c:pt>
                <c:pt idx="1">
                  <c:v>Kevät 2003</c:v>
                </c:pt>
                <c:pt idx="2">
                  <c:v>Kevät 2004</c:v>
                </c:pt>
                <c:pt idx="3">
                  <c:v>Kevät 2005</c:v>
                </c:pt>
                <c:pt idx="4">
                  <c:v>Kevät 2006</c:v>
                </c:pt>
                <c:pt idx="5">
                  <c:v>Kevät 2007</c:v>
                </c:pt>
                <c:pt idx="6">
                  <c:v>Kevät 2008</c:v>
                </c:pt>
                <c:pt idx="7">
                  <c:v>Kevät 2009</c:v>
                </c:pt>
                <c:pt idx="8">
                  <c:v>Kevät 2010</c:v>
                </c:pt>
                <c:pt idx="9">
                  <c:v>Kevät 2011</c:v>
                </c:pt>
                <c:pt idx="10">
                  <c:v>Kevät 2012</c:v>
                </c:pt>
                <c:pt idx="11">
                  <c:v>Kevät 2013</c:v>
                </c:pt>
                <c:pt idx="12">
                  <c:v>Kevät 2014</c:v>
                </c:pt>
                <c:pt idx="13">
                  <c:v>Kevät 2015</c:v>
                </c:pt>
                <c:pt idx="14">
                  <c:v>Kevät 2017</c:v>
                </c:pt>
              </c:strCache>
            </c:strRef>
          </c:cat>
          <c:val>
            <c:numRef>
              <c:f>(Sheet1!$B$2:$B$3;Sheet1!$B$5;Sheet1!$B$7;Sheet1!$B$9;Sheet1!$B$11:$B$20)</c:f>
              <c:numCache>
                <c:formatCode>General</c:formatCode>
                <c:ptCount val="15"/>
                <c:pt idx="0">
                  <c:v>27</c:v>
                </c:pt>
                <c:pt idx="1">
                  <c:v>37</c:v>
                </c:pt>
                <c:pt idx="2">
                  <c:v>46</c:v>
                </c:pt>
                <c:pt idx="3">
                  <c:v>51</c:v>
                </c:pt>
                <c:pt idx="4">
                  <c:v>52</c:v>
                </c:pt>
                <c:pt idx="5">
                  <c:v>52</c:v>
                </c:pt>
                <c:pt idx="6">
                  <c:v>55</c:v>
                </c:pt>
                <c:pt idx="7">
                  <c:v>58</c:v>
                </c:pt>
                <c:pt idx="8">
                  <c:v>56</c:v>
                </c:pt>
                <c:pt idx="9">
                  <c:v>56</c:v>
                </c:pt>
                <c:pt idx="10">
                  <c:v>59</c:v>
                </c:pt>
                <c:pt idx="11">
                  <c:v>59</c:v>
                </c:pt>
                <c:pt idx="12">
                  <c:v>61</c:v>
                </c:pt>
                <c:pt idx="13">
                  <c:v>60</c:v>
                </c:pt>
                <c:pt idx="14">
                  <c:v>62</c:v>
                </c:pt>
              </c:numCache>
            </c:numRef>
          </c:val>
        </c:ser>
        <c:dLbls>
          <c:showLegendKey val="0"/>
          <c:showVal val="1"/>
          <c:showCatName val="0"/>
          <c:showSerName val="0"/>
          <c:showPercent val="0"/>
          <c:showBubbleSize val="0"/>
        </c:dLbls>
        <c:gapWidth val="28"/>
        <c:axId val="270116720"/>
        <c:axId val="270113192"/>
      </c:barChart>
      <c:catAx>
        <c:axId val="2701167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270113192"/>
        <c:crosses val="autoZero"/>
        <c:auto val="0"/>
        <c:lblAlgn val="ctr"/>
        <c:lblOffset val="100"/>
        <c:noMultiLvlLbl val="0"/>
      </c:catAx>
      <c:valAx>
        <c:axId val="27011319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270116720"/>
        <c:crosses val="max"/>
        <c:crossBetween val="between"/>
        <c:majorUnit val="20"/>
        <c:minorUnit val="5"/>
      </c:valAx>
    </c:plotArea>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13054915617275"/>
          <c:y val="7.9996660130944475E-2"/>
          <c:w val="0.51624366756431261"/>
          <c:h val="0.71101968314501962"/>
        </c:manualLayout>
      </c:layout>
      <c:barChart>
        <c:barDir val="bar"/>
        <c:grouping val="clustered"/>
        <c:varyColors val="0"/>
        <c:ser>
          <c:idx val="0"/>
          <c:order val="0"/>
          <c:spPr>
            <a:solidFill>
              <a:srgbClr val="E6007E"/>
            </a:solidFill>
          </c:spPr>
          <c:invertIfNegative val="0"/>
          <c:dPt>
            <c:idx val="0"/>
            <c:invertIfNegative val="0"/>
            <c:bubble3D val="0"/>
            <c:spPr>
              <a:solidFill>
                <a:srgbClr val="16428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KAIKKI</c:v>
                </c:pt>
                <c:pt idx="1">
                  <c:v>SUURIMMAT LAINASUMMAT</c:v>
                </c:pt>
                <c:pt idx="2">
                  <c:v>Talouden tulot yli 120 000 €/v</c:v>
                </c:pt>
                <c:pt idx="3">
                  <c:v>Asuinalue Suur-Helsinki</c:v>
                </c:pt>
                <c:pt idx="4">
                  <c:v>Talouden tulot 80 000 - 120 000 €/v</c:v>
                </c:pt>
                <c:pt idx="5">
                  <c:v>Ylempi toimihenkilö</c:v>
                </c:pt>
                <c:pt idx="6">
                  <c:v>Johtava asema</c:v>
                </c:pt>
                <c:pt idx="7">
                  <c:v>Yliopisto/korkeakoulututkinto</c:v>
                </c:pt>
                <c:pt idx="8">
                  <c:v>Taloudessa 3-4 hlöä</c:v>
                </c:pt>
                <c:pt idx="9">
                  <c:v>Ikäryhmä 25-34 -vuotiaat</c:v>
                </c:pt>
                <c:pt idx="10">
                  <c:v>Ikäryhmä 35-44 -vuotiaat</c:v>
                </c:pt>
                <c:pt idx="11">
                  <c:v>Asuinalue Etelä-Suomen lääni</c:v>
                </c:pt>
              </c:strCache>
            </c:strRef>
          </c:cat>
          <c:val>
            <c:numRef>
              <c:f>Sheet1!$B$3:$M$3</c:f>
              <c:numCache>
                <c:formatCode>General</c:formatCode>
                <c:ptCount val="12"/>
                <c:pt idx="0" formatCode="#,##0">
                  <c:v>150500</c:v>
                </c:pt>
                <c:pt idx="2" formatCode="#,##0">
                  <c:v>246800</c:v>
                </c:pt>
                <c:pt idx="3" formatCode="#,##0">
                  <c:v>199100</c:v>
                </c:pt>
                <c:pt idx="4" formatCode="#,##0">
                  <c:v>197400</c:v>
                </c:pt>
                <c:pt idx="5" formatCode="#,##0">
                  <c:v>191800</c:v>
                </c:pt>
                <c:pt idx="6" formatCode="#,##0">
                  <c:v>183500</c:v>
                </c:pt>
                <c:pt idx="7" formatCode="#,##0">
                  <c:v>182800</c:v>
                </c:pt>
                <c:pt idx="8" formatCode="#,##0">
                  <c:v>179300</c:v>
                </c:pt>
                <c:pt idx="9" formatCode="#,##0">
                  <c:v>177900</c:v>
                </c:pt>
                <c:pt idx="10" formatCode="#,##0">
                  <c:v>176200</c:v>
                </c:pt>
                <c:pt idx="11" formatCode="#,##0">
                  <c:v>174800</c:v>
                </c:pt>
              </c:numCache>
            </c:numRef>
          </c:val>
        </c:ser>
        <c:dLbls>
          <c:showLegendKey val="0"/>
          <c:showVal val="1"/>
          <c:showCatName val="0"/>
          <c:showSerName val="0"/>
          <c:showPercent val="0"/>
          <c:showBubbleSize val="0"/>
        </c:dLbls>
        <c:gapWidth val="28"/>
        <c:axId val="449028544"/>
        <c:axId val="449027368"/>
      </c:barChart>
      <c:catAx>
        <c:axId val="449028544"/>
        <c:scaling>
          <c:orientation val="maxMin"/>
        </c:scaling>
        <c:delete val="0"/>
        <c:axPos val="l"/>
        <c:numFmt formatCode="General" sourceLinked="1"/>
        <c:majorTickMark val="none"/>
        <c:minorTickMark val="none"/>
        <c:tickLblPos val="low"/>
        <c:spPr>
          <a:ln w="3181">
            <a:noFill/>
            <a:prstDash val="solid"/>
          </a:ln>
        </c:spPr>
        <c:txPr>
          <a:bodyPr rot="0" vert="horz"/>
          <a:lstStyle/>
          <a:p>
            <a:pPr>
              <a:defRPr/>
            </a:pPr>
            <a:endParaRPr lang="en-US"/>
          </a:p>
        </c:txPr>
        <c:crossAx val="449027368"/>
        <c:crosses val="autoZero"/>
        <c:auto val="0"/>
        <c:lblAlgn val="ctr"/>
        <c:lblOffset val="100"/>
        <c:noMultiLvlLbl val="0"/>
      </c:catAx>
      <c:valAx>
        <c:axId val="449027368"/>
        <c:scaling>
          <c:orientation val="minMax"/>
          <c:max val="2500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en-US"/>
          </a:p>
        </c:txPr>
        <c:crossAx val="449028544"/>
        <c:crosses val="max"/>
        <c:crossBetween val="between"/>
        <c:majorUnit val="50000"/>
        <c:minorUnit val="5"/>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solidFill>
          </c:spPr>
          <c:invertIfNegative val="0"/>
          <c:dPt>
            <c:idx val="0"/>
            <c:invertIfNegative val="0"/>
            <c:bubble3D val="0"/>
            <c:spPr>
              <a:solidFill>
                <a:srgbClr val="F4B5D3"/>
              </a:solidFill>
            </c:spPr>
          </c:dPt>
          <c:dPt>
            <c:idx val="1"/>
            <c:invertIfNegative val="0"/>
            <c:bubble3D val="0"/>
            <c:spPr>
              <a:solidFill>
                <a:srgbClr val="FFD600"/>
              </a:solidFill>
            </c:spPr>
          </c:dPt>
          <c:dPt>
            <c:idx val="2"/>
            <c:invertIfNegative val="0"/>
            <c:bubble3D val="0"/>
            <c:spPr>
              <a:solidFill>
                <a:srgbClr val="7F539C"/>
              </a:solidFill>
            </c:spPr>
          </c:dPt>
          <c:dPt>
            <c:idx val="3"/>
            <c:invertIfNegative val="0"/>
            <c:bubble3D val="0"/>
            <c:spPr>
              <a:solidFill>
                <a:srgbClr val="E6007E"/>
              </a:solidFill>
            </c:spPr>
          </c:dPt>
          <c:dPt>
            <c:idx val="6"/>
            <c:invertIfNegative val="0"/>
            <c:bubble3D val="0"/>
            <c:spPr>
              <a:solidFill>
                <a:srgbClr val="164180">
                  <a:lumMod val="60000"/>
                  <a:lumOff val="40000"/>
                </a:srgbClr>
              </a:solidFill>
            </c:spPr>
          </c:dPt>
          <c:dPt>
            <c:idx val="7"/>
            <c:invertIfNegative val="0"/>
            <c:bubble3D val="0"/>
            <c:spPr>
              <a:solidFill>
                <a:srgbClr val="164180">
                  <a:lumMod val="60000"/>
                  <a:lumOff val="40000"/>
                </a:srgbClr>
              </a:solidFill>
            </c:spPr>
          </c:dPt>
          <c:dPt>
            <c:idx val="8"/>
            <c:invertIfNegative val="0"/>
            <c:bubble3D val="0"/>
            <c:spPr>
              <a:solidFill>
                <a:srgbClr val="164180">
                  <a:lumMod val="60000"/>
                  <a:lumOff val="40000"/>
                </a:srgbClr>
              </a:solidFill>
            </c:spPr>
          </c:dPt>
          <c:dPt>
            <c:idx val="9"/>
            <c:invertIfNegative val="0"/>
            <c:bubble3D val="0"/>
            <c:spPr>
              <a:solidFill>
                <a:srgbClr val="164180">
                  <a:lumMod val="60000"/>
                  <a:lumOff val="40000"/>
                </a:srgbClr>
              </a:solidFill>
            </c:spPr>
          </c:dPt>
          <c:dPt>
            <c:idx val="10"/>
            <c:invertIfNegative val="0"/>
            <c:bubble3D val="0"/>
            <c:spPr>
              <a:solidFill>
                <a:srgbClr val="164180">
                  <a:lumMod val="60000"/>
                  <a:lumOff val="40000"/>
                </a:srgbClr>
              </a:solidFill>
            </c:spPr>
          </c:dPt>
          <c:dPt>
            <c:idx val="11"/>
            <c:invertIfNegative val="0"/>
            <c:bubble3D val="0"/>
            <c:spPr>
              <a:solidFill>
                <a:srgbClr val="164180">
                  <a:lumMod val="60000"/>
                  <a:lumOff val="40000"/>
                </a:srgbClr>
              </a:solidFill>
            </c:spPr>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Sheet1!$A$7:$A$18</c:f>
              <c:strCache>
                <c:ptCount val="12"/>
                <c:pt idx="0">
                  <c:v>Kevät 2012</c:v>
                </c:pt>
                <c:pt idx="1">
                  <c:v>Kevät 2013</c:v>
                </c:pt>
                <c:pt idx="2">
                  <c:v>Kevät 2014</c:v>
                </c:pt>
                <c:pt idx="3">
                  <c:v>Kevät 2015</c:v>
                </c:pt>
                <c:pt idx="4">
                  <c:v>Kevät 2017</c:v>
                </c:pt>
                <c:pt idx="5">
                  <c:v>Asuntolainan määrä:</c:v>
                </c:pt>
                <c:pt idx="6">
                  <c:v>Alle 40 000 €</c:v>
                </c:pt>
                <c:pt idx="7">
                  <c:v>40 001 - 60 000 €</c:v>
                </c:pt>
                <c:pt idx="8">
                  <c:v>60 001 - 100 000 €</c:v>
                </c:pt>
                <c:pt idx="9">
                  <c:v>100 001 - 150 000 €</c:v>
                </c:pt>
                <c:pt idx="10">
                  <c:v>150 001 - 200 000 €</c:v>
                </c:pt>
                <c:pt idx="11">
                  <c:v>Yli 200 000 €</c:v>
                </c:pt>
              </c:strCache>
            </c:strRef>
          </c:cat>
          <c:val>
            <c:numRef>
              <c:f>Sheet1!$B$7:$B$18</c:f>
              <c:numCache>
                <c:formatCode>General</c:formatCode>
                <c:ptCount val="12"/>
                <c:pt idx="0">
                  <c:v>73</c:v>
                </c:pt>
                <c:pt idx="1">
                  <c:v>75</c:v>
                </c:pt>
                <c:pt idx="2">
                  <c:v>71</c:v>
                </c:pt>
                <c:pt idx="3">
                  <c:v>73</c:v>
                </c:pt>
                <c:pt idx="4">
                  <c:v>74</c:v>
                </c:pt>
                <c:pt idx="6">
                  <c:v>66</c:v>
                </c:pt>
                <c:pt idx="7">
                  <c:v>67</c:v>
                </c:pt>
                <c:pt idx="8">
                  <c:v>71</c:v>
                </c:pt>
                <c:pt idx="9">
                  <c:v>79</c:v>
                </c:pt>
                <c:pt idx="10">
                  <c:v>78</c:v>
                </c:pt>
                <c:pt idx="11">
                  <c:v>76</c:v>
                </c:pt>
              </c:numCache>
            </c:numRef>
          </c:val>
        </c:ser>
        <c:dLbls>
          <c:showLegendKey val="0"/>
          <c:showVal val="1"/>
          <c:showCatName val="0"/>
          <c:showSerName val="0"/>
          <c:showPercent val="0"/>
          <c:showBubbleSize val="0"/>
        </c:dLbls>
        <c:gapWidth val="28"/>
        <c:axId val="449026976"/>
        <c:axId val="449024624"/>
      </c:barChart>
      <c:catAx>
        <c:axId val="44902697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9024624"/>
        <c:crosses val="autoZero"/>
        <c:auto val="0"/>
        <c:lblAlgn val="ctr"/>
        <c:lblOffset val="100"/>
        <c:noMultiLvlLbl val="0"/>
      </c:catAx>
      <c:valAx>
        <c:axId val="449024624"/>
        <c:scaling>
          <c:orientation val="minMax"/>
          <c:max val="10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en-US"/>
          </a:p>
        </c:txPr>
        <c:crossAx val="449026976"/>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5E-2"/>
          <c:w val="0.74123099849037166"/>
          <c:h val="0.63474111692970181"/>
        </c:manualLayout>
      </c:layout>
      <c:barChart>
        <c:barDir val="col"/>
        <c:grouping val="clustered"/>
        <c:varyColors val="0"/>
        <c:ser>
          <c:idx val="1"/>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Sheet1!$D$1:$N$1</c:f>
              <c:strCache>
                <c:ptCount val="11"/>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strCache>
            </c:strRef>
          </c:cat>
          <c:val>
            <c:numRef>
              <c:f>Sheet1!$D$2:$N$2</c:f>
              <c:numCache>
                <c:formatCode>General</c:formatCode>
                <c:ptCount val="11"/>
                <c:pt idx="0">
                  <c:v>22</c:v>
                </c:pt>
                <c:pt idx="1">
                  <c:v>22</c:v>
                </c:pt>
                <c:pt idx="2">
                  <c:v>22</c:v>
                </c:pt>
                <c:pt idx="3">
                  <c:v>22</c:v>
                </c:pt>
                <c:pt idx="4">
                  <c:v>22</c:v>
                </c:pt>
                <c:pt idx="5" formatCode="0">
                  <c:v>22</c:v>
                </c:pt>
                <c:pt idx="6" formatCode="0">
                  <c:v>21</c:v>
                </c:pt>
                <c:pt idx="7">
                  <c:v>21</c:v>
                </c:pt>
                <c:pt idx="8">
                  <c:v>22</c:v>
                </c:pt>
                <c:pt idx="9">
                  <c:v>21</c:v>
                </c:pt>
                <c:pt idx="10">
                  <c:v>23</c:v>
                </c:pt>
              </c:numCache>
            </c:numRef>
          </c:val>
        </c:ser>
        <c:ser>
          <c:idx val="2"/>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Sheet1!$D$1:$N$1</c:f>
              <c:strCache>
                <c:ptCount val="11"/>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strCache>
            </c:strRef>
          </c:cat>
          <c:val>
            <c:numRef>
              <c:f>Sheet1!$D$3:$N$3</c:f>
              <c:numCache>
                <c:formatCode>General</c:formatCode>
                <c:ptCount val="11"/>
                <c:pt idx="0">
                  <c:v>28</c:v>
                </c:pt>
                <c:pt idx="1">
                  <c:v>28</c:v>
                </c:pt>
                <c:pt idx="2">
                  <c:v>28</c:v>
                </c:pt>
                <c:pt idx="3">
                  <c:v>28</c:v>
                </c:pt>
                <c:pt idx="4">
                  <c:v>29</c:v>
                </c:pt>
                <c:pt idx="5" formatCode="0">
                  <c:v>28</c:v>
                </c:pt>
                <c:pt idx="6" formatCode="0">
                  <c:v>28</c:v>
                </c:pt>
                <c:pt idx="7">
                  <c:v>29</c:v>
                </c:pt>
                <c:pt idx="8">
                  <c:v>28</c:v>
                </c:pt>
                <c:pt idx="9">
                  <c:v>29</c:v>
                </c:pt>
                <c:pt idx="10">
                  <c:v>28</c:v>
                </c:pt>
              </c:numCache>
            </c:numRef>
          </c:val>
        </c:ser>
        <c:dLbls>
          <c:showLegendKey val="0"/>
          <c:showVal val="1"/>
          <c:showCatName val="0"/>
          <c:showSerName val="0"/>
          <c:showPercent val="0"/>
          <c:showBubbleSize val="0"/>
        </c:dLbls>
        <c:gapWidth val="50"/>
        <c:axId val="449023448"/>
        <c:axId val="449028936"/>
      </c:barChart>
      <c:catAx>
        <c:axId val="449023448"/>
        <c:scaling>
          <c:orientation val="minMax"/>
        </c:scaling>
        <c:delete val="0"/>
        <c:axPos val="b"/>
        <c:numFmt formatCode="General" sourceLinked="1"/>
        <c:majorTickMark val="none"/>
        <c:minorTickMark val="none"/>
        <c:tickLblPos val="nextTo"/>
        <c:spPr>
          <a:ln>
            <a:noFill/>
          </a:ln>
        </c:spPr>
        <c:txPr>
          <a:bodyPr rot="-1440000" vert="horz"/>
          <a:lstStyle/>
          <a:p>
            <a:pPr>
              <a:defRPr/>
            </a:pPr>
            <a:endParaRPr lang="en-US"/>
          </a:p>
        </c:txPr>
        <c:crossAx val="449028936"/>
        <c:crosses val="autoZero"/>
        <c:auto val="1"/>
        <c:lblAlgn val="ctr"/>
        <c:lblOffset val="100"/>
        <c:noMultiLvlLbl val="0"/>
      </c:catAx>
      <c:valAx>
        <c:axId val="449028936"/>
        <c:scaling>
          <c:orientation val="minMax"/>
          <c:max val="4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9023448"/>
        <c:crosses val="autoZero"/>
        <c:crossBetween val="between"/>
        <c:majorUnit val="10"/>
      </c:valAx>
      <c:spPr>
        <a:noFill/>
      </c:spPr>
    </c:plotArea>
    <c:legend>
      <c:legendPos val="b"/>
      <c:layout>
        <c:manualLayout>
          <c:xMode val="edge"/>
          <c:yMode val="edge"/>
          <c:x val="0.24676476377952791"/>
          <c:y val="0.86902971402648999"/>
          <c:w val="0.52831332020997357"/>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9"/>
          <c:order val="0"/>
          <c:tx>
            <c:strRef>
              <c:f>Sheet1!$H$1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Sheet1!$H$2:$H$5</c:f>
              <c:numCache>
                <c:formatCode>General</c:formatCode>
                <c:ptCount val="4"/>
                <c:pt idx="0">
                  <c:v>75</c:v>
                </c:pt>
                <c:pt idx="1">
                  <c:v>10</c:v>
                </c:pt>
                <c:pt idx="2">
                  <c:v>9</c:v>
                </c:pt>
                <c:pt idx="3">
                  <c:v>6</c:v>
                </c:pt>
              </c:numCache>
            </c:numRef>
          </c:val>
        </c:ser>
        <c:ser>
          <c:idx val="0"/>
          <c:order val="1"/>
          <c:tx>
            <c:strRef>
              <c:f>Sheet1!$I$1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Sheet1!$I$2:$I$5</c:f>
              <c:numCache>
                <c:formatCode>General</c:formatCode>
                <c:ptCount val="4"/>
                <c:pt idx="0">
                  <c:v>71</c:v>
                </c:pt>
                <c:pt idx="1">
                  <c:v>9</c:v>
                </c:pt>
                <c:pt idx="2">
                  <c:v>11</c:v>
                </c:pt>
                <c:pt idx="3">
                  <c:v>9</c:v>
                </c:pt>
              </c:numCache>
            </c:numRef>
          </c:val>
        </c:ser>
        <c:ser>
          <c:idx val="1"/>
          <c:order val="2"/>
          <c:tx>
            <c:strRef>
              <c:f>Sheet1!$J$1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Sheet1!$J$2:$J$5</c:f>
              <c:numCache>
                <c:formatCode>General</c:formatCode>
                <c:ptCount val="4"/>
                <c:pt idx="0">
                  <c:v>73</c:v>
                </c:pt>
                <c:pt idx="1">
                  <c:v>9</c:v>
                </c:pt>
                <c:pt idx="2">
                  <c:v>10</c:v>
                </c:pt>
                <c:pt idx="3">
                  <c:v>8</c:v>
                </c:pt>
              </c:numCache>
            </c:numRef>
          </c:val>
        </c:ser>
        <c:ser>
          <c:idx val="2"/>
          <c:order val="3"/>
          <c:tx>
            <c:strRef>
              <c:f>Sheet1!$K$1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Sheet1!$K$2:$K$5</c:f>
              <c:numCache>
                <c:formatCode>General</c:formatCode>
                <c:ptCount val="4"/>
                <c:pt idx="0">
                  <c:v>71</c:v>
                </c:pt>
                <c:pt idx="1">
                  <c:v>9</c:v>
                </c:pt>
                <c:pt idx="2">
                  <c:v>12</c:v>
                </c:pt>
                <c:pt idx="3">
                  <c:v>9</c:v>
                </c:pt>
              </c:numCache>
            </c:numRef>
          </c:val>
        </c:ser>
        <c:ser>
          <c:idx val="3"/>
          <c:order val="4"/>
          <c:tx>
            <c:strRef>
              <c:f>Sheet1!$L$1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Maksettu alkuperäisen suunnitelman mukaan</c:v>
                </c:pt>
                <c:pt idx="1">
                  <c:v>Maksettu nopeammin</c:v>
                </c:pt>
                <c:pt idx="2">
                  <c:v>Maksettu hitaammin</c:v>
                </c:pt>
                <c:pt idx="3">
                  <c:v>Ei osaa sanoa</c:v>
                </c:pt>
              </c:strCache>
            </c:strRef>
          </c:cat>
          <c:val>
            <c:numRef>
              <c:f>Sheet1!$L$2:$L$5</c:f>
              <c:numCache>
                <c:formatCode>General</c:formatCode>
                <c:ptCount val="4"/>
                <c:pt idx="0">
                  <c:v>72</c:v>
                </c:pt>
                <c:pt idx="1">
                  <c:v>10</c:v>
                </c:pt>
                <c:pt idx="2">
                  <c:v>14</c:v>
                </c:pt>
                <c:pt idx="3">
                  <c:v>5</c:v>
                </c:pt>
              </c:numCache>
            </c:numRef>
          </c:val>
        </c:ser>
        <c:dLbls>
          <c:showLegendKey val="0"/>
          <c:showVal val="1"/>
          <c:showCatName val="0"/>
          <c:showSerName val="0"/>
          <c:showPercent val="0"/>
          <c:showBubbleSize val="0"/>
        </c:dLbls>
        <c:gapWidth val="28"/>
        <c:axId val="447712336"/>
        <c:axId val="447714688"/>
      </c:barChart>
      <c:catAx>
        <c:axId val="4477123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714688"/>
        <c:crosses val="autoZero"/>
        <c:auto val="0"/>
        <c:lblAlgn val="ctr"/>
        <c:lblOffset val="100"/>
        <c:noMultiLvlLbl val="0"/>
      </c:catAx>
      <c:valAx>
        <c:axId val="44771468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2336"/>
        <c:crosses val="max"/>
        <c:crossBetween val="between"/>
        <c:majorUnit val="20"/>
        <c:minorUnit val="1"/>
      </c:valAx>
    </c:plotArea>
    <c:legend>
      <c:legendPos val="b"/>
      <c:layout>
        <c:manualLayout>
          <c:xMode val="edge"/>
          <c:yMode val="edge"/>
          <c:x val="0.24434844137429881"/>
          <c:y val="0.87259927149810124"/>
          <c:w val="0.5299706153754119"/>
          <c:h val="0.10720907927619533"/>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9"/>
          <c:order val="0"/>
          <c:tx>
            <c:strRef>
              <c:f>Sheet1!$D$1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Elämäntilanne muuttunut</c:v>
                </c:pt>
                <c:pt idx="1">
                  <c:v>Työttömyys / lomautus</c:v>
                </c:pt>
                <c:pt idx="2">
                  <c:v>Taloudellinen tilanne muuttunut</c:v>
                </c:pt>
                <c:pt idx="3">
                  <c:v>Käytetty lyhennysvapaita jaksoja</c:v>
                </c:pt>
                <c:pt idx="4">
                  <c:v>Opiskelun takia</c:v>
                </c:pt>
                <c:pt idx="5">
                  <c:v>Ollut muita ylimääräisiä kuluja</c:v>
                </c:pt>
                <c:pt idx="6">
                  <c:v>Remontin / rakentamisen takia</c:v>
                </c:pt>
                <c:pt idx="7">
                  <c:v>Otettu lisää lainaa / yhdistetty lainoja</c:v>
                </c:pt>
                <c:pt idx="8">
                  <c:v>Pankki tarjosi / oli mahdollista</c:v>
                </c:pt>
                <c:pt idx="9">
                  <c:v>Muu syy</c:v>
                </c:pt>
              </c:strCache>
            </c:strRef>
          </c:cat>
          <c:val>
            <c:numRef>
              <c:f>Sheet1!$D$2:$D$11</c:f>
              <c:numCache>
                <c:formatCode>General</c:formatCode>
                <c:ptCount val="10"/>
                <c:pt idx="0">
                  <c:v>24</c:v>
                </c:pt>
                <c:pt idx="1">
                  <c:v>18</c:v>
                </c:pt>
                <c:pt idx="2">
                  <c:v>15</c:v>
                </c:pt>
                <c:pt idx="3">
                  <c:v>13</c:v>
                </c:pt>
                <c:pt idx="4">
                  <c:v>5</c:v>
                </c:pt>
                <c:pt idx="5">
                  <c:v>12</c:v>
                </c:pt>
                <c:pt idx="6">
                  <c:v>3</c:v>
                </c:pt>
                <c:pt idx="7">
                  <c:v>5</c:v>
                </c:pt>
                <c:pt idx="9">
                  <c:v>14</c:v>
                </c:pt>
              </c:numCache>
            </c:numRef>
          </c:val>
        </c:ser>
        <c:ser>
          <c:idx val="0"/>
          <c:order val="1"/>
          <c:tx>
            <c:strRef>
              <c:f>Sheet1!$E$1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Elämäntilanne muuttunut</c:v>
                </c:pt>
                <c:pt idx="1">
                  <c:v>Työttömyys / lomautus</c:v>
                </c:pt>
                <c:pt idx="2">
                  <c:v>Taloudellinen tilanne muuttunut</c:v>
                </c:pt>
                <c:pt idx="3">
                  <c:v>Käytetty lyhennysvapaita jaksoja</c:v>
                </c:pt>
                <c:pt idx="4">
                  <c:v>Opiskelun takia</c:v>
                </c:pt>
                <c:pt idx="5">
                  <c:v>Ollut muita ylimääräisiä kuluja</c:v>
                </c:pt>
                <c:pt idx="6">
                  <c:v>Remontin / rakentamisen takia</c:v>
                </c:pt>
                <c:pt idx="7">
                  <c:v>Otettu lisää lainaa / yhdistetty lainoja</c:v>
                </c:pt>
                <c:pt idx="8">
                  <c:v>Pankki tarjosi / oli mahdollista</c:v>
                </c:pt>
                <c:pt idx="9">
                  <c:v>Muu syy</c:v>
                </c:pt>
              </c:strCache>
            </c:strRef>
          </c:cat>
          <c:val>
            <c:numRef>
              <c:f>Sheet1!$E$2:$E$11</c:f>
              <c:numCache>
                <c:formatCode>General</c:formatCode>
                <c:ptCount val="10"/>
                <c:pt idx="0">
                  <c:v>22</c:v>
                </c:pt>
                <c:pt idx="1">
                  <c:v>14</c:v>
                </c:pt>
                <c:pt idx="2">
                  <c:v>21</c:v>
                </c:pt>
                <c:pt idx="3">
                  <c:v>12</c:v>
                </c:pt>
                <c:pt idx="4">
                  <c:v>9</c:v>
                </c:pt>
                <c:pt idx="5">
                  <c:v>9</c:v>
                </c:pt>
                <c:pt idx="6">
                  <c:v>4</c:v>
                </c:pt>
                <c:pt idx="7">
                  <c:v>4</c:v>
                </c:pt>
                <c:pt idx="8">
                  <c:v>3</c:v>
                </c:pt>
                <c:pt idx="9">
                  <c:v>10</c:v>
                </c:pt>
              </c:numCache>
            </c:numRef>
          </c:val>
        </c:ser>
        <c:ser>
          <c:idx val="1"/>
          <c:order val="2"/>
          <c:tx>
            <c:strRef>
              <c:f>Sheet1!$F$1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Elämäntilanne muuttunut</c:v>
                </c:pt>
                <c:pt idx="1">
                  <c:v>Työttömyys / lomautus</c:v>
                </c:pt>
                <c:pt idx="2">
                  <c:v>Taloudellinen tilanne muuttunut</c:v>
                </c:pt>
                <c:pt idx="3">
                  <c:v>Käytetty lyhennysvapaita jaksoja</c:v>
                </c:pt>
                <c:pt idx="4">
                  <c:v>Opiskelun takia</c:v>
                </c:pt>
                <c:pt idx="5">
                  <c:v>Ollut muita ylimääräisiä kuluja</c:v>
                </c:pt>
                <c:pt idx="6">
                  <c:v>Remontin / rakentamisen takia</c:v>
                </c:pt>
                <c:pt idx="7">
                  <c:v>Otettu lisää lainaa / yhdistetty lainoja</c:v>
                </c:pt>
                <c:pt idx="8">
                  <c:v>Pankki tarjosi / oli mahdollista</c:v>
                </c:pt>
                <c:pt idx="9">
                  <c:v>Muu syy</c:v>
                </c:pt>
              </c:strCache>
            </c:strRef>
          </c:cat>
          <c:val>
            <c:numRef>
              <c:f>Sheet1!$F$2:$F$11</c:f>
              <c:numCache>
                <c:formatCode>General</c:formatCode>
                <c:ptCount val="10"/>
                <c:pt idx="0">
                  <c:v>25</c:v>
                </c:pt>
                <c:pt idx="1">
                  <c:v>20</c:v>
                </c:pt>
                <c:pt idx="2">
                  <c:v>16</c:v>
                </c:pt>
                <c:pt idx="3">
                  <c:v>14</c:v>
                </c:pt>
                <c:pt idx="4">
                  <c:v>10</c:v>
                </c:pt>
                <c:pt idx="5">
                  <c:v>9</c:v>
                </c:pt>
                <c:pt idx="6">
                  <c:v>8</c:v>
                </c:pt>
                <c:pt idx="7">
                  <c:v>3</c:v>
                </c:pt>
                <c:pt idx="9">
                  <c:v>5</c:v>
                </c:pt>
              </c:numCache>
            </c:numRef>
          </c:val>
        </c:ser>
        <c:dLbls>
          <c:showLegendKey val="0"/>
          <c:showVal val="1"/>
          <c:showCatName val="0"/>
          <c:showSerName val="0"/>
          <c:showPercent val="0"/>
          <c:showBubbleSize val="0"/>
        </c:dLbls>
        <c:gapWidth val="28"/>
        <c:axId val="447717824"/>
        <c:axId val="447715080"/>
      </c:barChart>
      <c:catAx>
        <c:axId val="44771782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715080"/>
        <c:crosses val="autoZero"/>
        <c:auto val="0"/>
        <c:lblAlgn val="ctr"/>
        <c:lblOffset val="100"/>
        <c:noMultiLvlLbl val="0"/>
      </c:catAx>
      <c:valAx>
        <c:axId val="447715080"/>
        <c:scaling>
          <c:orientation val="minMax"/>
          <c:max val="4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7824"/>
        <c:crosses val="max"/>
        <c:crossBetween val="between"/>
        <c:majorUnit val="10"/>
        <c:minorUnit val="1"/>
      </c:valAx>
    </c:plotArea>
    <c:legend>
      <c:legendPos val="b"/>
      <c:layout>
        <c:manualLayout>
          <c:xMode val="edge"/>
          <c:yMode val="edge"/>
          <c:x val="0.32521791446565707"/>
          <c:y val="0.87259927149810124"/>
          <c:w val="0.44876782743161475"/>
          <c:h val="0.10600958727369079"/>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dPt>
          <c:dPt>
            <c:idx val="1"/>
            <c:invertIfNegative val="0"/>
            <c:bubble3D val="0"/>
            <c:spPr>
              <a:solidFill>
                <a:srgbClr val="FFD600"/>
              </a:solidFill>
            </c:spPr>
          </c:dPt>
          <c:dPt>
            <c:idx val="2"/>
            <c:invertIfNegative val="0"/>
            <c:bubble3D val="0"/>
            <c:spPr>
              <a:solidFill>
                <a:srgbClr val="7F539C"/>
              </a:solidFill>
            </c:spPr>
          </c:dPt>
          <c:dPt>
            <c:idx val="3"/>
            <c:invertIfNegative val="0"/>
            <c:bubble3D val="0"/>
            <c:spPr>
              <a:solidFill>
                <a:srgbClr val="E6007E"/>
              </a:solidFill>
            </c:spPr>
          </c:dPt>
          <c:dPt>
            <c:idx val="4"/>
            <c:invertIfNegative val="0"/>
            <c:bubble3D val="0"/>
            <c:spPr>
              <a:solidFill>
                <a:srgbClr val="164180"/>
              </a:solidFill>
            </c:spPr>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Sheet1!$A$1:$A$14</c:f>
              <c:strCache>
                <c:ptCount val="14"/>
                <c:pt idx="0">
                  <c:v>Kevät 2012</c:v>
                </c:pt>
                <c:pt idx="1">
                  <c:v>Kevät 2013</c:v>
                </c:pt>
                <c:pt idx="2">
                  <c:v>Kevät 2014</c:v>
                </c:pt>
                <c:pt idx="3">
                  <c:v>Kevät 2015</c:v>
                </c:pt>
                <c:pt idx="4">
                  <c:v>Kevät 2017</c:v>
                </c:pt>
                <c:pt idx="5">
                  <c:v>Asuntolainan määrä:</c:v>
                </c:pt>
                <c:pt idx="6">
                  <c:v>Korkeintaan 10 000 €</c:v>
                </c:pt>
                <c:pt idx="7">
                  <c:v>10 001 - 40 000 €</c:v>
                </c:pt>
                <c:pt idx="8">
                  <c:v>40 001 - 60 000 €</c:v>
                </c:pt>
                <c:pt idx="9">
                  <c:v>60 001 - 100 000 €</c:v>
                </c:pt>
                <c:pt idx="10">
                  <c:v>100 001 - 150 000 €</c:v>
                </c:pt>
                <c:pt idx="11">
                  <c:v>150 001 - 200 000 €</c:v>
                </c:pt>
                <c:pt idx="12">
                  <c:v>200 001 - 250 000 €</c:v>
                </c:pt>
                <c:pt idx="13">
                  <c:v>Yli 250 000 €</c:v>
                </c:pt>
              </c:strCache>
            </c:strRef>
          </c:cat>
          <c:val>
            <c:numRef>
              <c:f>Sheet1!$B$1:$B$14</c:f>
              <c:numCache>
                <c:formatCode>General</c:formatCode>
                <c:ptCount val="14"/>
                <c:pt idx="0">
                  <c:v>15</c:v>
                </c:pt>
                <c:pt idx="1">
                  <c:v>19</c:v>
                </c:pt>
                <c:pt idx="2">
                  <c:v>18</c:v>
                </c:pt>
                <c:pt idx="3">
                  <c:v>22</c:v>
                </c:pt>
                <c:pt idx="4">
                  <c:v>19</c:v>
                </c:pt>
                <c:pt idx="6">
                  <c:v>12</c:v>
                </c:pt>
                <c:pt idx="7">
                  <c:v>15</c:v>
                </c:pt>
                <c:pt idx="8">
                  <c:v>23</c:v>
                </c:pt>
                <c:pt idx="9">
                  <c:v>12</c:v>
                </c:pt>
                <c:pt idx="10">
                  <c:v>20</c:v>
                </c:pt>
                <c:pt idx="11">
                  <c:v>28</c:v>
                </c:pt>
                <c:pt idx="12">
                  <c:v>42</c:v>
                </c:pt>
                <c:pt idx="13">
                  <c:v>17</c:v>
                </c:pt>
              </c:numCache>
            </c:numRef>
          </c:val>
        </c:ser>
        <c:dLbls>
          <c:showLegendKey val="0"/>
          <c:showVal val="1"/>
          <c:showCatName val="0"/>
          <c:showSerName val="0"/>
          <c:showPercent val="0"/>
          <c:showBubbleSize val="0"/>
        </c:dLbls>
        <c:gapWidth val="28"/>
        <c:axId val="447718216"/>
        <c:axId val="447713512"/>
      </c:barChart>
      <c:catAx>
        <c:axId val="4477182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713512"/>
        <c:crosses val="autoZero"/>
        <c:auto val="0"/>
        <c:lblAlgn val="ctr"/>
        <c:lblOffset val="100"/>
        <c:noMultiLvlLbl val="0"/>
      </c:catAx>
      <c:valAx>
        <c:axId val="447713512"/>
        <c:scaling>
          <c:orientation val="minMax"/>
          <c:max val="60"/>
          <c:min val="0"/>
        </c:scaling>
        <c:delete val="0"/>
        <c:axPos val="b"/>
        <c:majorGridlines>
          <c:spPr>
            <a:ln>
              <a:solidFill>
                <a:srgbClr val="FFFFFF">
                  <a:lumMod val="85000"/>
                </a:srgbClr>
              </a:solidFill>
            </a:ln>
          </c:spPr>
        </c:majorGridlines>
        <c:numFmt formatCode="#,##0" sourceLinked="0"/>
        <c:majorTickMark val="none"/>
        <c:minorTickMark val="none"/>
        <c:tickLblPos val="nextTo"/>
        <c:spPr>
          <a:ln w="3181">
            <a:noFill/>
            <a:prstDash val="solid"/>
          </a:ln>
        </c:spPr>
        <c:txPr>
          <a:bodyPr rot="0" vert="horz"/>
          <a:lstStyle/>
          <a:p>
            <a:pPr>
              <a:defRPr/>
            </a:pPr>
            <a:endParaRPr lang="en-US"/>
          </a:p>
        </c:txPr>
        <c:crossAx val="447718216"/>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4"/>
          <c:order val="0"/>
          <c:tx>
            <c:strRef>
              <c:f>Sheet1!$G$1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Lomautukset</c:v>
                </c:pt>
                <c:pt idx="5">
                  <c:v>Säästöjen tai sijoitusten arvon lasku</c:v>
                </c:pt>
                <c:pt idx="6">
                  <c:v>Asunnon arvon lasku</c:v>
                </c:pt>
              </c:strCache>
            </c:strRef>
          </c:cat>
          <c:val>
            <c:numRef>
              <c:f>(Sheet1!$G$2:$G$3;Sheet1!$G$5:$G$9)</c:f>
              <c:numCache>
                <c:formatCode>General</c:formatCode>
                <c:ptCount val="7"/>
                <c:pt idx="0">
                  <c:v>47</c:v>
                </c:pt>
                <c:pt idx="1">
                  <c:v>53</c:v>
                </c:pt>
                <c:pt idx="2">
                  <c:v>30</c:v>
                </c:pt>
                <c:pt idx="3">
                  <c:v>24</c:v>
                </c:pt>
                <c:pt idx="4">
                  <c:v>15</c:v>
                </c:pt>
                <c:pt idx="5">
                  <c:v>11</c:v>
                </c:pt>
                <c:pt idx="6">
                  <c:v>10</c:v>
                </c:pt>
              </c:numCache>
            </c:numRef>
          </c:val>
        </c:ser>
        <c:ser>
          <c:idx val="5"/>
          <c:order val="1"/>
          <c:tx>
            <c:strRef>
              <c:f>Sheet1!$H$1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Lomautukset</c:v>
                </c:pt>
                <c:pt idx="5">
                  <c:v>Säästöjen tai sijoitusten arvon lasku</c:v>
                </c:pt>
                <c:pt idx="6">
                  <c:v>Asunnon arvon lasku</c:v>
                </c:pt>
              </c:strCache>
            </c:strRef>
          </c:cat>
          <c:val>
            <c:numRef>
              <c:f>(Sheet1!$H$2:$H$3;Sheet1!$H$5:$H$9)</c:f>
              <c:numCache>
                <c:formatCode>General</c:formatCode>
                <c:ptCount val="7"/>
                <c:pt idx="0">
                  <c:v>47</c:v>
                </c:pt>
                <c:pt idx="1">
                  <c:v>53</c:v>
                </c:pt>
                <c:pt idx="2">
                  <c:v>31</c:v>
                </c:pt>
                <c:pt idx="3">
                  <c:v>26</c:v>
                </c:pt>
                <c:pt idx="4">
                  <c:v>14</c:v>
                </c:pt>
                <c:pt idx="5">
                  <c:v>13</c:v>
                </c:pt>
                <c:pt idx="6">
                  <c:v>11</c:v>
                </c:pt>
              </c:numCache>
            </c:numRef>
          </c:val>
        </c:ser>
        <c:ser>
          <c:idx val="0"/>
          <c:order val="2"/>
          <c:tx>
            <c:strRef>
              <c:f>Sheet1!$I$1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(Sheet1!$A$2:$A$3;Sheet1!$A$5:$A$9)</c:f>
              <c:strCache>
                <c:ptCount val="7"/>
                <c:pt idx="0">
                  <c:v>Ei koe minkään uhkaavan 
taloudellista tilannettaan</c:v>
                </c:pt>
                <c:pt idx="1">
                  <c:v>Kokee joidenkin riskien uhkaavan yhteensä </c:v>
                </c:pt>
                <c:pt idx="2">
                  <c:v>Omien tai oman talouden tulojen lasku 
(sairastuminen/työkyvyttömyys/avioero/ 
eläkkeelle siirt./lähiom. hoiva/kuolema)</c:v>
                </c:pt>
                <c:pt idx="3">
                  <c:v>Työttömyys</c:v>
                </c:pt>
                <c:pt idx="4">
                  <c:v>Lomautukset</c:v>
                </c:pt>
                <c:pt idx="5">
                  <c:v>Säästöjen tai sijoitusten arvon lasku</c:v>
                </c:pt>
                <c:pt idx="6">
                  <c:v>Asunnon arvon lasku</c:v>
                </c:pt>
              </c:strCache>
            </c:strRef>
          </c:cat>
          <c:val>
            <c:numRef>
              <c:f>(Sheet1!$I$2:$I$3;Sheet1!$I$5:$I$9)</c:f>
              <c:numCache>
                <c:formatCode>General</c:formatCode>
                <c:ptCount val="7"/>
                <c:pt idx="0">
                  <c:v>51</c:v>
                </c:pt>
                <c:pt idx="1">
                  <c:v>49</c:v>
                </c:pt>
                <c:pt idx="2">
                  <c:v>30</c:v>
                </c:pt>
                <c:pt idx="3">
                  <c:v>21</c:v>
                </c:pt>
                <c:pt idx="4">
                  <c:v>9</c:v>
                </c:pt>
                <c:pt idx="5">
                  <c:v>9</c:v>
                </c:pt>
                <c:pt idx="6">
                  <c:v>8</c:v>
                </c:pt>
              </c:numCache>
            </c:numRef>
          </c:val>
        </c:ser>
        <c:dLbls>
          <c:showLegendKey val="0"/>
          <c:showVal val="1"/>
          <c:showCatName val="0"/>
          <c:showSerName val="0"/>
          <c:showPercent val="0"/>
          <c:showBubbleSize val="0"/>
        </c:dLbls>
        <c:gapWidth val="28"/>
        <c:axId val="447717432"/>
        <c:axId val="447712728"/>
      </c:barChart>
      <c:catAx>
        <c:axId val="44771743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00"/>
            </a:pPr>
            <a:endParaRPr lang="en-US"/>
          </a:p>
        </c:txPr>
        <c:crossAx val="447712728"/>
        <c:crosses val="autoZero"/>
        <c:auto val="0"/>
        <c:lblAlgn val="ctr"/>
        <c:lblOffset val="100"/>
        <c:noMultiLvlLbl val="0"/>
      </c:catAx>
      <c:valAx>
        <c:axId val="447712728"/>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7432"/>
        <c:crosses val="max"/>
        <c:crossBetween val="between"/>
        <c:majorUnit val="20"/>
        <c:minorUnit val="1"/>
      </c:valAx>
    </c:plotArea>
    <c:legend>
      <c:legendPos val="b"/>
      <c:layout>
        <c:manualLayout>
          <c:xMode val="edge"/>
          <c:yMode val="edge"/>
          <c:x val="0.32521791446565707"/>
          <c:y val="0.87259927149810124"/>
          <c:w val="0.44876782743161475"/>
          <c:h val="0.10720907927619533"/>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9"/>
          <c:order val="0"/>
          <c:tx>
            <c:strRef>
              <c:f>Sheet1!$G$1</c:f>
              <c:strCache>
                <c:ptCount val="1"/>
                <c:pt idx="0">
                  <c:v>Kevät 2014</c:v>
                </c:pt>
              </c:strCache>
            </c:strRef>
          </c:tx>
          <c:spPr>
            <a:solidFill>
              <a:srgbClr val="7F539C"/>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Sijoituksilla</c:v>
                </c:pt>
                <c:pt idx="2">
                  <c:v>Vakuutuksilla / lainaturvavakuutuksella</c:v>
                </c:pt>
                <c:pt idx="3">
                  <c:v>Elämällä säästäväisesti</c:v>
                </c:pt>
                <c:pt idx="4">
                  <c:v>Panostamalla työhön / työtä hakemalla</c:v>
                </c:pt>
                <c:pt idx="5">
                  <c:v>Omaisuutta realisoimalla</c:v>
                </c:pt>
                <c:pt idx="6">
                  <c:v>Vain tilannetta seuraamalla</c:v>
                </c:pt>
                <c:pt idx="7">
                  <c:v>Luottamalla ammattiliittoon / työttömyyskassaan</c:v>
                </c:pt>
                <c:pt idx="8">
                  <c:v>Sijoituksia hajauttamalla</c:v>
                </c:pt>
                <c:pt idx="9">
                  <c:v>Luottamalla sukulaisten apuun</c:v>
                </c:pt>
                <c:pt idx="10">
                  <c:v>Omasta terveydestähuolehtimalla</c:v>
                </c:pt>
              </c:strCache>
            </c:strRef>
          </c:cat>
          <c:val>
            <c:numRef>
              <c:f>Sheet1!$G$2:$G$12</c:f>
              <c:numCache>
                <c:formatCode>General</c:formatCode>
                <c:ptCount val="11"/>
                <c:pt idx="0">
                  <c:v>64</c:v>
                </c:pt>
                <c:pt idx="1">
                  <c:v>11</c:v>
                </c:pt>
                <c:pt idx="2">
                  <c:v>10</c:v>
                </c:pt>
                <c:pt idx="3">
                  <c:v>7</c:v>
                </c:pt>
                <c:pt idx="4">
                  <c:v>4</c:v>
                </c:pt>
                <c:pt idx="5">
                  <c:v>3</c:v>
                </c:pt>
                <c:pt idx="6">
                  <c:v>1</c:v>
                </c:pt>
                <c:pt idx="7">
                  <c:v>4</c:v>
                </c:pt>
                <c:pt idx="9">
                  <c:v>2</c:v>
                </c:pt>
                <c:pt idx="10">
                  <c:v>2</c:v>
                </c:pt>
              </c:numCache>
            </c:numRef>
          </c:val>
        </c:ser>
        <c:ser>
          <c:idx val="0"/>
          <c:order val="1"/>
          <c:tx>
            <c:strRef>
              <c:f>Sheet1!$H$1</c:f>
              <c:strCache>
                <c:ptCount val="1"/>
                <c:pt idx="0">
                  <c:v>Kevät 2015</c:v>
                </c:pt>
              </c:strCache>
            </c:strRef>
          </c:tx>
          <c:spPr>
            <a:solidFill>
              <a:srgbClr val="E6007E"/>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Sijoituksilla</c:v>
                </c:pt>
                <c:pt idx="2">
                  <c:v>Vakuutuksilla / lainaturvavakuutuksella</c:v>
                </c:pt>
                <c:pt idx="3">
                  <c:v>Elämällä säästäväisesti</c:v>
                </c:pt>
                <c:pt idx="4">
                  <c:v>Panostamalla työhön / työtä hakemalla</c:v>
                </c:pt>
                <c:pt idx="5">
                  <c:v>Omaisuutta realisoimalla</c:v>
                </c:pt>
                <c:pt idx="6">
                  <c:v>Vain tilannetta seuraamalla</c:v>
                </c:pt>
                <c:pt idx="7">
                  <c:v>Luottamalla ammattiliittoon / työttömyyskassaan</c:v>
                </c:pt>
                <c:pt idx="8">
                  <c:v>Sijoituksia hajauttamalla</c:v>
                </c:pt>
                <c:pt idx="9">
                  <c:v>Luottamalla sukulaisten apuun</c:v>
                </c:pt>
                <c:pt idx="10">
                  <c:v>Omasta terveydestähuolehtimalla</c:v>
                </c:pt>
              </c:strCache>
            </c:strRef>
          </c:cat>
          <c:val>
            <c:numRef>
              <c:f>Sheet1!$H$2:$H$12</c:f>
              <c:numCache>
                <c:formatCode>General</c:formatCode>
                <c:ptCount val="11"/>
                <c:pt idx="0">
                  <c:v>62</c:v>
                </c:pt>
                <c:pt idx="1">
                  <c:v>13</c:v>
                </c:pt>
                <c:pt idx="2">
                  <c:v>9</c:v>
                </c:pt>
                <c:pt idx="3">
                  <c:v>5</c:v>
                </c:pt>
                <c:pt idx="4">
                  <c:v>5</c:v>
                </c:pt>
                <c:pt idx="5">
                  <c:v>3</c:v>
                </c:pt>
                <c:pt idx="6">
                  <c:v>3</c:v>
                </c:pt>
                <c:pt idx="7">
                  <c:v>3</c:v>
                </c:pt>
                <c:pt idx="8">
                  <c:v>3</c:v>
                </c:pt>
                <c:pt idx="9">
                  <c:v>2</c:v>
                </c:pt>
                <c:pt idx="10">
                  <c:v>2</c:v>
                </c:pt>
              </c:numCache>
            </c:numRef>
          </c:val>
        </c:ser>
        <c:ser>
          <c:idx val="1"/>
          <c:order val="2"/>
          <c:tx>
            <c:strRef>
              <c:f>Sheet1!$I$1</c:f>
              <c:strCache>
                <c:ptCount val="1"/>
                <c:pt idx="0">
                  <c:v>Kevät 2017</c:v>
                </c:pt>
              </c:strCache>
            </c:strRef>
          </c:tx>
          <c:spPr>
            <a:solidFill>
              <a:srgbClr val="16418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Säästämällä / säästöillä</c:v>
                </c:pt>
                <c:pt idx="1">
                  <c:v>Sijoituksilla</c:v>
                </c:pt>
                <c:pt idx="2">
                  <c:v>Vakuutuksilla / lainaturvavakuutuksella</c:v>
                </c:pt>
                <c:pt idx="3">
                  <c:v>Elämällä säästäväisesti</c:v>
                </c:pt>
                <c:pt idx="4">
                  <c:v>Panostamalla työhön / työtä hakemalla</c:v>
                </c:pt>
                <c:pt idx="5">
                  <c:v>Omaisuutta realisoimalla</c:v>
                </c:pt>
                <c:pt idx="6">
                  <c:v>Vain tilannetta seuraamalla</c:v>
                </c:pt>
                <c:pt idx="7">
                  <c:v>Luottamalla ammattiliittoon / työttömyyskassaan</c:v>
                </c:pt>
                <c:pt idx="8">
                  <c:v>Sijoituksia hajauttamalla</c:v>
                </c:pt>
                <c:pt idx="9">
                  <c:v>Luottamalla sukulaisten apuun</c:v>
                </c:pt>
                <c:pt idx="10">
                  <c:v>Omasta terveydestähuolehtimalla</c:v>
                </c:pt>
              </c:strCache>
            </c:strRef>
          </c:cat>
          <c:val>
            <c:numRef>
              <c:f>Sheet1!$I$2:$I$12</c:f>
              <c:numCache>
                <c:formatCode>General</c:formatCode>
                <c:ptCount val="11"/>
                <c:pt idx="0">
                  <c:v>59</c:v>
                </c:pt>
                <c:pt idx="1">
                  <c:v>13</c:v>
                </c:pt>
                <c:pt idx="2">
                  <c:v>13</c:v>
                </c:pt>
                <c:pt idx="3">
                  <c:v>5</c:v>
                </c:pt>
                <c:pt idx="4">
                  <c:v>5</c:v>
                </c:pt>
                <c:pt idx="5">
                  <c:v>4</c:v>
                </c:pt>
                <c:pt idx="6">
                  <c:v>4</c:v>
                </c:pt>
                <c:pt idx="7">
                  <c:v>3</c:v>
                </c:pt>
                <c:pt idx="8">
                  <c:v>3</c:v>
                </c:pt>
                <c:pt idx="9">
                  <c:v>2</c:v>
                </c:pt>
                <c:pt idx="10">
                  <c:v>2</c:v>
                </c:pt>
              </c:numCache>
            </c:numRef>
          </c:val>
        </c:ser>
        <c:dLbls>
          <c:showLegendKey val="0"/>
          <c:showVal val="1"/>
          <c:showCatName val="0"/>
          <c:showSerName val="0"/>
          <c:showPercent val="0"/>
          <c:showBubbleSize val="0"/>
        </c:dLbls>
        <c:gapWidth val="28"/>
        <c:axId val="447719392"/>
        <c:axId val="447719000"/>
      </c:barChart>
      <c:catAx>
        <c:axId val="44771939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719000"/>
        <c:crosses val="autoZero"/>
        <c:auto val="0"/>
        <c:lblAlgn val="ctr"/>
        <c:lblOffset val="100"/>
        <c:noMultiLvlLbl val="0"/>
      </c:catAx>
      <c:valAx>
        <c:axId val="44771900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9392"/>
        <c:crosses val="max"/>
        <c:crossBetween val="between"/>
        <c:majorUnit val="20"/>
        <c:minorUnit val="1"/>
      </c:valAx>
    </c:plotArea>
    <c:legend>
      <c:legendPos val="b"/>
      <c:layout>
        <c:manualLayout>
          <c:xMode val="edge"/>
          <c:yMode val="edge"/>
          <c:x val="0.32521791446565707"/>
          <c:y val="0.87259927149810124"/>
          <c:w val="0.44892196908274368"/>
          <c:h val="0.10601367781813274"/>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9"/>
          <c:order val="0"/>
          <c:tx>
            <c:strRef>
              <c:f>Sheet1!$G$1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Yleismaailmallinen / EU:n / Suomen tilanne / 
lama / taantuma</c:v>
                </c:pt>
                <c:pt idx="6">
                  <c:v>Talouden maksuvaikeudet</c:v>
                </c:pt>
                <c:pt idx="7">
                  <c:v>Asunnon arvon lasku / 
asuntojen hintojen muutokset</c:v>
                </c:pt>
              </c:strCache>
            </c:strRef>
          </c:cat>
          <c:val>
            <c:numRef>
              <c:f>Sheet1!$G$2:$G$9</c:f>
              <c:numCache>
                <c:formatCode>General</c:formatCode>
                <c:ptCount val="8"/>
                <c:pt idx="0">
                  <c:v>17</c:v>
                </c:pt>
                <c:pt idx="2">
                  <c:v>33</c:v>
                </c:pt>
                <c:pt idx="3">
                  <c:v>41</c:v>
                </c:pt>
                <c:pt idx="4">
                  <c:v>16</c:v>
                </c:pt>
                <c:pt idx="5">
                  <c:v>12</c:v>
                </c:pt>
                <c:pt idx="6">
                  <c:v>11</c:v>
                </c:pt>
                <c:pt idx="7">
                  <c:v>5</c:v>
                </c:pt>
              </c:numCache>
            </c:numRef>
          </c:val>
        </c:ser>
        <c:ser>
          <c:idx val="0"/>
          <c:order val="1"/>
          <c:tx>
            <c:strRef>
              <c:f>Sheet1!$H$1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Yleismaailmallinen / EU:n / Suomen tilanne / 
lama / taantuma</c:v>
                </c:pt>
                <c:pt idx="6">
                  <c:v>Talouden maksuvaikeudet</c:v>
                </c:pt>
                <c:pt idx="7">
                  <c:v>Asunnon arvon lasku / 
asuntojen hintojen muutokset</c:v>
                </c:pt>
              </c:strCache>
            </c:strRef>
          </c:cat>
          <c:val>
            <c:numRef>
              <c:f>Sheet1!$H$2:$H$9</c:f>
              <c:numCache>
                <c:formatCode>General</c:formatCode>
                <c:ptCount val="8"/>
                <c:pt idx="0">
                  <c:v>16</c:v>
                </c:pt>
                <c:pt idx="2">
                  <c:v>31</c:v>
                </c:pt>
                <c:pt idx="3">
                  <c:v>34</c:v>
                </c:pt>
                <c:pt idx="4">
                  <c:v>11</c:v>
                </c:pt>
                <c:pt idx="5">
                  <c:v>6</c:v>
                </c:pt>
                <c:pt idx="6">
                  <c:v>14</c:v>
                </c:pt>
                <c:pt idx="7">
                  <c:v>18</c:v>
                </c:pt>
              </c:numCache>
            </c:numRef>
          </c:val>
        </c:ser>
        <c:ser>
          <c:idx val="1"/>
          <c:order val="2"/>
          <c:tx>
            <c:strRef>
              <c:f>Sheet1!$I$1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Näkee asuntolainaan liittyvän riskejä</c:v>
                </c:pt>
                <c:pt idx="1">
                  <c:v>MITÄ RISKEJÄ ASUNTOLAINAAN LIITTYY</c:v>
                </c:pt>
                <c:pt idx="2">
                  <c:v>Korkojen nouseminen / vaihtelu</c:v>
                </c:pt>
                <c:pt idx="3">
                  <c:v>Työttömyys, lomautukset, työasiat yleensä</c:v>
                </c:pt>
                <c:pt idx="4">
                  <c:v>Terveydelliset asiat, sairastuminen, kuolema</c:v>
                </c:pt>
                <c:pt idx="5">
                  <c:v>Yleismaailmallinen / EU:n / Suomen tilanne / 
lama / taantuma</c:v>
                </c:pt>
                <c:pt idx="6">
                  <c:v>Talouden maksuvaikeudet</c:v>
                </c:pt>
                <c:pt idx="7">
                  <c:v>Asunnon arvon lasku / 
asuntojen hintojen muutokset</c:v>
                </c:pt>
              </c:strCache>
            </c:strRef>
          </c:cat>
          <c:val>
            <c:numRef>
              <c:f>Sheet1!$I$2:$I$9</c:f>
              <c:numCache>
                <c:formatCode>General</c:formatCode>
                <c:ptCount val="8"/>
                <c:pt idx="0">
                  <c:v>14</c:v>
                </c:pt>
                <c:pt idx="2">
                  <c:v>43</c:v>
                </c:pt>
                <c:pt idx="3">
                  <c:v>29</c:v>
                </c:pt>
                <c:pt idx="4">
                  <c:v>18</c:v>
                </c:pt>
                <c:pt idx="5">
                  <c:v>15</c:v>
                </c:pt>
                <c:pt idx="6">
                  <c:v>8</c:v>
                </c:pt>
                <c:pt idx="7">
                  <c:v>5</c:v>
                </c:pt>
              </c:numCache>
            </c:numRef>
          </c:val>
        </c:ser>
        <c:dLbls>
          <c:showLegendKey val="0"/>
          <c:showVal val="1"/>
          <c:showCatName val="0"/>
          <c:showSerName val="0"/>
          <c:showPercent val="0"/>
          <c:showBubbleSize val="0"/>
        </c:dLbls>
        <c:gapWidth val="28"/>
        <c:axId val="447716256"/>
        <c:axId val="447719784"/>
      </c:barChart>
      <c:catAx>
        <c:axId val="44771625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7719784"/>
        <c:crosses val="autoZero"/>
        <c:auto val="0"/>
        <c:lblAlgn val="ctr"/>
        <c:lblOffset val="100"/>
        <c:noMultiLvlLbl val="0"/>
      </c:catAx>
      <c:valAx>
        <c:axId val="447719784"/>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6256"/>
        <c:crosses val="max"/>
        <c:crossBetween val="between"/>
        <c:majorUnit val="20"/>
        <c:minorUnit val="1"/>
      </c:valAx>
    </c:plotArea>
    <c:legend>
      <c:legendPos val="b"/>
      <c:layout>
        <c:manualLayout>
          <c:xMode val="edge"/>
          <c:yMode val="edge"/>
          <c:x val="0.32521791446565707"/>
          <c:y val="0.87259927149810124"/>
          <c:w val="0.44892196908274368"/>
          <c:h val="0.10601367781813274"/>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2"/>
          <c:order val="0"/>
          <c:tx>
            <c:strRef>
              <c:f>Sheet1!$G$1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Säästämällä</c:v>
                </c:pt>
                <c:pt idx="1">
                  <c:v>On lainaturvavakuutus / muita vakuutuksia</c:v>
                </c:pt>
                <c:pt idx="2">
                  <c:v>Huomioitu lainaa otettaessa</c:v>
                </c:pt>
                <c:pt idx="3">
                  <c:v>Omaa taloutta suunnittelemalla</c:v>
                </c:pt>
                <c:pt idx="4">
                  <c:v>Myymällä tarvittaessa asunnon / 
realisoimalla muuta omaisuutta</c:v>
                </c:pt>
                <c:pt idx="5">
                  <c:v>Seuraamalla tilannetta</c:v>
                </c:pt>
                <c:pt idx="6">
                  <c:v>Panostamalla työntekoon</c:v>
                </c:pt>
                <c:pt idx="7">
                  <c:v>Lainassa korkokatto</c:v>
                </c:pt>
                <c:pt idx="8">
                  <c:v>Jokin muu</c:v>
                </c:pt>
              </c:strCache>
            </c:strRef>
          </c:cat>
          <c:val>
            <c:numRef>
              <c:f>Sheet1!$G$2:$G$10</c:f>
              <c:numCache>
                <c:formatCode>General</c:formatCode>
                <c:ptCount val="9"/>
                <c:pt idx="0">
                  <c:v>46</c:v>
                </c:pt>
                <c:pt idx="1">
                  <c:v>18</c:v>
                </c:pt>
                <c:pt idx="2">
                  <c:v>9</c:v>
                </c:pt>
                <c:pt idx="3">
                  <c:v>8</c:v>
                </c:pt>
                <c:pt idx="4">
                  <c:v>5</c:v>
                </c:pt>
                <c:pt idx="5">
                  <c:v>4</c:v>
                </c:pt>
                <c:pt idx="6">
                  <c:v>3</c:v>
                </c:pt>
                <c:pt idx="7">
                  <c:v>9</c:v>
                </c:pt>
                <c:pt idx="8">
                  <c:v>13</c:v>
                </c:pt>
              </c:numCache>
            </c:numRef>
          </c:val>
        </c:ser>
        <c:ser>
          <c:idx val="3"/>
          <c:order val="1"/>
          <c:tx>
            <c:strRef>
              <c:f>Sheet1!$H$1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Säästämällä</c:v>
                </c:pt>
                <c:pt idx="1">
                  <c:v>On lainaturvavakuutus / muita vakuutuksia</c:v>
                </c:pt>
                <c:pt idx="2">
                  <c:v>Huomioitu lainaa otettaessa</c:v>
                </c:pt>
                <c:pt idx="3">
                  <c:v>Omaa taloutta suunnittelemalla</c:v>
                </c:pt>
                <c:pt idx="4">
                  <c:v>Myymällä tarvittaessa asunnon / 
realisoimalla muuta omaisuutta</c:v>
                </c:pt>
                <c:pt idx="5">
                  <c:v>Seuraamalla tilannetta</c:v>
                </c:pt>
                <c:pt idx="6">
                  <c:v>Panostamalla työntekoon</c:v>
                </c:pt>
                <c:pt idx="7">
                  <c:v>Lainassa korkokatto</c:v>
                </c:pt>
                <c:pt idx="8">
                  <c:v>Jokin muu</c:v>
                </c:pt>
              </c:strCache>
            </c:strRef>
          </c:cat>
          <c:val>
            <c:numRef>
              <c:f>Sheet1!$H$2:$H$10</c:f>
              <c:numCache>
                <c:formatCode>General</c:formatCode>
                <c:ptCount val="9"/>
                <c:pt idx="0">
                  <c:v>46</c:v>
                </c:pt>
                <c:pt idx="1">
                  <c:v>20</c:v>
                </c:pt>
                <c:pt idx="2">
                  <c:v>14</c:v>
                </c:pt>
                <c:pt idx="3">
                  <c:v>4</c:v>
                </c:pt>
                <c:pt idx="4">
                  <c:v>8</c:v>
                </c:pt>
                <c:pt idx="5">
                  <c:v>4</c:v>
                </c:pt>
                <c:pt idx="6">
                  <c:v>5</c:v>
                </c:pt>
                <c:pt idx="7">
                  <c:v>2</c:v>
                </c:pt>
                <c:pt idx="8">
                  <c:v>6</c:v>
                </c:pt>
              </c:numCache>
            </c:numRef>
          </c:val>
        </c:ser>
        <c:ser>
          <c:idx val="7"/>
          <c:order val="2"/>
          <c:tx>
            <c:strRef>
              <c:f>Sheet1!$I$1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Säästämällä</c:v>
                </c:pt>
                <c:pt idx="1">
                  <c:v>On lainaturvavakuutus / muita vakuutuksia</c:v>
                </c:pt>
                <c:pt idx="2">
                  <c:v>Huomioitu lainaa otettaessa</c:v>
                </c:pt>
                <c:pt idx="3">
                  <c:v>Omaa taloutta suunnittelemalla</c:v>
                </c:pt>
                <c:pt idx="4">
                  <c:v>Myymällä tarvittaessa asunnon / 
realisoimalla muuta omaisuutta</c:v>
                </c:pt>
                <c:pt idx="5">
                  <c:v>Seuraamalla tilannetta</c:v>
                </c:pt>
                <c:pt idx="6">
                  <c:v>Panostamalla työntekoon</c:v>
                </c:pt>
                <c:pt idx="7">
                  <c:v>Lainassa korkokatto</c:v>
                </c:pt>
                <c:pt idx="8">
                  <c:v>Jokin muu</c:v>
                </c:pt>
              </c:strCache>
            </c:strRef>
          </c:cat>
          <c:val>
            <c:numRef>
              <c:f>Sheet1!$I$2:$I$10</c:f>
              <c:numCache>
                <c:formatCode>General</c:formatCode>
                <c:ptCount val="9"/>
                <c:pt idx="0">
                  <c:v>36</c:v>
                </c:pt>
                <c:pt idx="1">
                  <c:v>18</c:v>
                </c:pt>
                <c:pt idx="2">
                  <c:v>15</c:v>
                </c:pt>
                <c:pt idx="3">
                  <c:v>12</c:v>
                </c:pt>
                <c:pt idx="4">
                  <c:v>8</c:v>
                </c:pt>
                <c:pt idx="5">
                  <c:v>5</c:v>
                </c:pt>
                <c:pt idx="6">
                  <c:v>4</c:v>
                </c:pt>
                <c:pt idx="7">
                  <c:v>2</c:v>
                </c:pt>
                <c:pt idx="8">
                  <c:v>11</c:v>
                </c:pt>
              </c:numCache>
            </c:numRef>
          </c:val>
        </c:ser>
        <c:dLbls>
          <c:showLegendKey val="0"/>
          <c:showVal val="1"/>
          <c:showCatName val="0"/>
          <c:showSerName val="0"/>
          <c:showPercent val="0"/>
          <c:showBubbleSize val="0"/>
        </c:dLbls>
        <c:gapWidth val="28"/>
        <c:axId val="447717040"/>
        <c:axId val="314473992"/>
      </c:barChart>
      <c:catAx>
        <c:axId val="44771704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314473992"/>
        <c:crosses val="autoZero"/>
        <c:auto val="0"/>
        <c:lblAlgn val="ctr"/>
        <c:lblOffset val="100"/>
        <c:noMultiLvlLbl val="0"/>
      </c:catAx>
      <c:valAx>
        <c:axId val="314473992"/>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7717040"/>
        <c:crosses val="max"/>
        <c:crossBetween val="between"/>
        <c:majorUnit val="20"/>
        <c:minorUnit val="1"/>
      </c:valAx>
    </c:plotArea>
    <c:legend>
      <c:legendPos val="b"/>
      <c:layout>
        <c:manualLayout>
          <c:xMode val="edge"/>
          <c:yMode val="edge"/>
          <c:x val="0.32521791446565707"/>
          <c:y val="0.87259927149810124"/>
          <c:w val="0.44892196908274368"/>
          <c:h val="0.10601367781813274"/>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93665305592488"/>
          <c:y val="3.684060359082969E-2"/>
          <c:w val="0.48187869001705358"/>
          <c:h val="0.73772922326640877"/>
        </c:manualLayout>
      </c:layout>
      <c:barChart>
        <c:barDir val="bar"/>
        <c:grouping val="clustered"/>
        <c:varyColors val="0"/>
        <c:ser>
          <c:idx val="14"/>
          <c:order val="0"/>
          <c:tx>
            <c:strRef>
              <c:f>Sheet1!$P$1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(Sheet1!$A$2:$A$5;Sheet1!$A$7:$A$9)</c:f>
              <c:strCache>
                <c:ptCount val="7"/>
                <c:pt idx="0">
                  <c:v>Säästö-, sijoitus- tai 
muulla pankkitilillä</c:v>
                </c:pt>
                <c:pt idx="1">
                  <c:v>Käyttötilillä (esim. palkkatilillä)</c:v>
                </c:pt>
                <c:pt idx="2">
                  <c:v>Sijoitusrahastoissa</c:v>
                </c:pt>
                <c:pt idx="3">
                  <c:v>Pörssiosakkeissa</c:v>
                </c:pt>
                <c:pt idx="4">
                  <c:v>Maa- ja metsäomaisuudessa</c:v>
                </c:pt>
                <c:pt idx="5">
                  <c:v>Vapaaehtoisissa yksilöllisissä eläkevakuutuksissa</c:v>
                </c:pt>
                <c:pt idx="6">
                  <c:v>Sijoitusasunnon muodossa </c:v>
                </c:pt>
              </c:strCache>
            </c:strRef>
          </c:cat>
          <c:val>
            <c:numRef>
              <c:f>(Sheet1!$P$2:$P$5;Sheet1!$P$7:$P$9)</c:f>
              <c:numCache>
                <c:formatCode>General</c:formatCode>
                <c:ptCount val="7"/>
                <c:pt idx="0">
                  <c:v>37</c:v>
                </c:pt>
                <c:pt idx="1">
                  <c:v>29</c:v>
                </c:pt>
                <c:pt idx="2">
                  <c:v>17</c:v>
                </c:pt>
                <c:pt idx="3">
                  <c:v>15</c:v>
                </c:pt>
                <c:pt idx="4">
                  <c:v>9</c:v>
                </c:pt>
                <c:pt idx="5">
                  <c:v>10</c:v>
                </c:pt>
                <c:pt idx="6">
                  <c:v>6</c:v>
                </c:pt>
              </c:numCache>
            </c:numRef>
          </c:val>
        </c:ser>
        <c:ser>
          <c:idx val="15"/>
          <c:order val="1"/>
          <c:tx>
            <c:strRef>
              <c:f>Sheet1!$Q$1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(Sheet1!$A$2:$A$5;Sheet1!$A$7:$A$9)</c:f>
              <c:strCache>
                <c:ptCount val="7"/>
                <c:pt idx="0">
                  <c:v>Säästö-, sijoitus- tai 
muulla pankkitilillä</c:v>
                </c:pt>
                <c:pt idx="1">
                  <c:v>Käyttötilillä (esim. palkkatilillä)</c:v>
                </c:pt>
                <c:pt idx="2">
                  <c:v>Sijoitusrahastoissa</c:v>
                </c:pt>
                <c:pt idx="3">
                  <c:v>Pörssiosakkeissa</c:v>
                </c:pt>
                <c:pt idx="4">
                  <c:v>Maa- ja metsäomaisuudessa</c:v>
                </c:pt>
                <c:pt idx="5">
                  <c:v>Vapaaehtoisissa yksilöllisissä eläkevakuutuksissa</c:v>
                </c:pt>
                <c:pt idx="6">
                  <c:v>Sijoitusasunnon muodossa </c:v>
                </c:pt>
              </c:strCache>
            </c:strRef>
          </c:cat>
          <c:val>
            <c:numRef>
              <c:f>(Sheet1!$Q$2:$Q$5;Sheet1!$Q$7:$Q$9)</c:f>
              <c:numCache>
                <c:formatCode>General</c:formatCode>
                <c:ptCount val="7"/>
                <c:pt idx="0">
                  <c:v>37</c:v>
                </c:pt>
                <c:pt idx="1">
                  <c:v>31</c:v>
                </c:pt>
                <c:pt idx="2">
                  <c:v>19</c:v>
                </c:pt>
                <c:pt idx="3">
                  <c:v>16</c:v>
                </c:pt>
                <c:pt idx="4">
                  <c:v>8</c:v>
                </c:pt>
                <c:pt idx="5">
                  <c:v>10</c:v>
                </c:pt>
                <c:pt idx="6">
                  <c:v>6</c:v>
                </c:pt>
              </c:numCache>
            </c:numRef>
          </c:val>
        </c:ser>
        <c:ser>
          <c:idx val="16"/>
          <c:order val="2"/>
          <c:tx>
            <c:strRef>
              <c:f>Sheet1!$R$1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(Sheet1!$A$2:$A$5;Sheet1!$A$7:$A$9)</c:f>
              <c:strCache>
                <c:ptCount val="7"/>
                <c:pt idx="0">
                  <c:v>Säästö-, sijoitus- tai 
muulla pankkitilillä</c:v>
                </c:pt>
                <c:pt idx="1">
                  <c:v>Käyttötilillä (esim. palkkatilillä)</c:v>
                </c:pt>
                <c:pt idx="2">
                  <c:v>Sijoitusrahastoissa</c:v>
                </c:pt>
                <c:pt idx="3">
                  <c:v>Pörssiosakkeissa</c:v>
                </c:pt>
                <c:pt idx="4">
                  <c:v>Maa- ja metsäomaisuudessa</c:v>
                </c:pt>
                <c:pt idx="5">
                  <c:v>Vapaaehtoisissa yksilöllisissä eläkevakuutuksissa</c:v>
                </c:pt>
                <c:pt idx="6">
                  <c:v>Sijoitusasunnon muodossa </c:v>
                </c:pt>
              </c:strCache>
            </c:strRef>
          </c:cat>
          <c:val>
            <c:numRef>
              <c:f>(Sheet1!$R$2:$R$5;Sheet1!$R$7:$R$9)</c:f>
              <c:numCache>
                <c:formatCode>General</c:formatCode>
                <c:ptCount val="7"/>
                <c:pt idx="0">
                  <c:v>39</c:v>
                </c:pt>
                <c:pt idx="1">
                  <c:v>36</c:v>
                </c:pt>
                <c:pt idx="2">
                  <c:v>24</c:v>
                </c:pt>
                <c:pt idx="3">
                  <c:v>16</c:v>
                </c:pt>
                <c:pt idx="4">
                  <c:v>11</c:v>
                </c:pt>
                <c:pt idx="5">
                  <c:v>12</c:v>
                </c:pt>
                <c:pt idx="6">
                  <c:v>9</c:v>
                </c:pt>
              </c:numCache>
            </c:numRef>
          </c:val>
        </c:ser>
        <c:ser>
          <c:idx val="17"/>
          <c:order val="3"/>
          <c:tx>
            <c:strRef>
              <c:f>Sheet1!$S$1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(Sheet1!$A$2:$A$5;Sheet1!$A$7:$A$9)</c:f>
              <c:strCache>
                <c:ptCount val="7"/>
                <c:pt idx="0">
                  <c:v>Säästö-, sijoitus- tai 
muulla pankkitilillä</c:v>
                </c:pt>
                <c:pt idx="1">
                  <c:v>Käyttötilillä (esim. palkkatilillä)</c:v>
                </c:pt>
                <c:pt idx="2">
                  <c:v>Sijoitusrahastoissa</c:v>
                </c:pt>
                <c:pt idx="3">
                  <c:v>Pörssiosakkeissa</c:v>
                </c:pt>
                <c:pt idx="4">
                  <c:v>Maa- ja metsäomaisuudessa</c:v>
                </c:pt>
                <c:pt idx="5">
                  <c:v>Vapaaehtoisissa yksilöllisissä eläkevakuutuksissa</c:v>
                </c:pt>
                <c:pt idx="6">
                  <c:v>Sijoitusasunnon muodossa </c:v>
                </c:pt>
              </c:strCache>
            </c:strRef>
          </c:cat>
          <c:val>
            <c:numRef>
              <c:f>(Sheet1!$S$2:$S$5;Sheet1!$S$7:$S$9)</c:f>
              <c:numCache>
                <c:formatCode>General</c:formatCode>
                <c:ptCount val="7"/>
                <c:pt idx="0">
                  <c:v>38</c:v>
                </c:pt>
                <c:pt idx="1">
                  <c:v>32</c:v>
                </c:pt>
                <c:pt idx="2">
                  <c:v>23</c:v>
                </c:pt>
                <c:pt idx="3">
                  <c:v>14</c:v>
                </c:pt>
                <c:pt idx="4">
                  <c:v>10</c:v>
                </c:pt>
                <c:pt idx="5">
                  <c:v>9</c:v>
                </c:pt>
                <c:pt idx="6">
                  <c:v>6</c:v>
                </c:pt>
              </c:numCache>
            </c:numRef>
          </c:val>
        </c:ser>
        <c:ser>
          <c:idx val="0"/>
          <c:order val="4"/>
          <c:tx>
            <c:strRef>
              <c:f>Sheet1!$T$1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(Sheet1!$A$2:$A$5;Sheet1!$A$7:$A$9)</c:f>
              <c:strCache>
                <c:ptCount val="7"/>
                <c:pt idx="0">
                  <c:v>Säästö-, sijoitus- tai 
muulla pankkitilillä</c:v>
                </c:pt>
                <c:pt idx="1">
                  <c:v>Käyttötilillä (esim. palkkatilillä)</c:v>
                </c:pt>
                <c:pt idx="2">
                  <c:v>Sijoitusrahastoissa</c:v>
                </c:pt>
                <c:pt idx="3">
                  <c:v>Pörssiosakkeissa</c:v>
                </c:pt>
                <c:pt idx="4">
                  <c:v>Maa- ja metsäomaisuudessa</c:v>
                </c:pt>
                <c:pt idx="5">
                  <c:v>Vapaaehtoisissa yksilöllisissä eläkevakuutuksissa</c:v>
                </c:pt>
                <c:pt idx="6">
                  <c:v>Sijoitusasunnon muodossa </c:v>
                </c:pt>
              </c:strCache>
            </c:strRef>
          </c:cat>
          <c:val>
            <c:numRef>
              <c:f>(Sheet1!$T$2:$T$5;Sheet1!$T$7:$T$9)</c:f>
              <c:numCache>
                <c:formatCode>General</c:formatCode>
                <c:ptCount val="7"/>
                <c:pt idx="0">
                  <c:v>40</c:v>
                </c:pt>
                <c:pt idx="1">
                  <c:v>38</c:v>
                </c:pt>
                <c:pt idx="2">
                  <c:v>28</c:v>
                </c:pt>
                <c:pt idx="3">
                  <c:v>19</c:v>
                </c:pt>
                <c:pt idx="4">
                  <c:v>10</c:v>
                </c:pt>
                <c:pt idx="5">
                  <c:v>10</c:v>
                </c:pt>
                <c:pt idx="6">
                  <c:v>9</c:v>
                </c:pt>
              </c:numCache>
            </c:numRef>
          </c:val>
        </c:ser>
        <c:dLbls>
          <c:showLegendKey val="0"/>
          <c:showVal val="1"/>
          <c:showCatName val="0"/>
          <c:showSerName val="0"/>
          <c:showPercent val="0"/>
          <c:showBubbleSize val="0"/>
        </c:dLbls>
        <c:gapWidth val="28"/>
        <c:axId val="446743888"/>
        <c:axId val="446742712"/>
      </c:barChart>
      <c:catAx>
        <c:axId val="4467438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50"/>
            </a:pPr>
            <a:endParaRPr lang="en-US"/>
          </a:p>
        </c:txPr>
        <c:crossAx val="446742712"/>
        <c:crosses val="autoZero"/>
        <c:auto val="0"/>
        <c:lblAlgn val="ctr"/>
        <c:lblOffset val="100"/>
        <c:noMultiLvlLbl val="0"/>
      </c:catAx>
      <c:valAx>
        <c:axId val="446742712"/>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250"/>
            </a:pPr>
            <a:endParaRPr lang="en-US"/>
          </a:p>
        </c:txPr>
        <c:crossAx val="446743888"/>
        <c:crosses val="max"/>
        <c:crossBetween val="between"/>
        <c:majorUnit val="10"/>
        <c:minorUnit val="5"/>
      </c:valAx>
    </c:plotArea>
    <c:legend>
      <c:legendPos val="b"/>
      <c:layout>
        <c:manualLayout>
          <c:xMode val="edge"/>
          <c:yMode val="edge"/>
          <c:x val="0.21735018559073133"/>
          <c:y val="0.85410695033872452"/>
          <c:w val="0.40423525823797124"/>
          <c:h val="0.14589310939761971"/>
        </c:manualLayout>
      </c:layout>
      <c:overlay val="0"/>
      <c:txPr>
        <a:bodyPr/>
        <a:lstStyle/>
        <a:p>
          <a:pPr>
            <a:defRPr sz="1250"/>
          </a:pPr>
          <a:endParaRPr lang="en-US"/>
        </a:p>
      </c:txPr>
    </c:legend>
    <c:plotVisOnly val="1"/>
    <c:dispBlanksAs val="gap"/>
    <c:showDLblsOverMax val="0"/>
  </c:chart>
  <c:spPr>
    <a:noFill/>
    <a:ln>
      <a:noFill/>
    </a:ln>
  </c:spPr>
  <c:txPr>
    <a:bodyPr/>
    <a:lstStyle/>
    <a:p>
      <a:pPr>
        <a:defRPr sz="105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dPt>
          <c:dPt>
            <c:idx val="1"/>
            <c:invertIfNegative val="0"/>
            <c:bubble3D val="0"/>
            <c:spPr>
              <a:solidFill>
                <a:srgbClr val="FFD600"/>
              </a:solidFill>
            </c:spPr>
          </c:dPt>
          <c:dPt>
            <c:idx val="2"/>
            <c:invertIfNegative val="0"/>
            <c:bubble3D val="0"/>
            <c:spPr>
              <a:solidFill>
                <a:srgbClr val="7F539C"/>
              </a:solidFill>
            </c:spPr>
          </c:dPt>
          <c:dPt>
            <c:idx val="3"/>
            <c:invertIfNegative val="0"/>
            <c:bubble3D val="0"/>
            <c:spPr>
              <a:solidFill>
                <a:srgbClr val="E6007E"/>
              </a:solidFill>
            </c:spPr>
          </c:dPt>
          <c:dPt>
            <c:idx val="4"/>
            <c:invertIfNegative val="0"/>
            <c:bubble3D val="0"/>
            <c:spPr>
              <a:solidFill>
                <a:srgbClr val="16418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Sheet1!$A$8:$A$21</c:f>
              <c:strCache>
                <c:ptCount val="14"/>
                <c:pt idx="0">
                  <c:v>Kevät 2012</c:v>
                </c:pt>
                <c:pt idx="1">
                  <c:v>Kevät 2013</c:v>
                </c:pt>
                <c:pt idx="2">
                  <c:v>Kevät 2014</c:v>
                </c:pt>
                <c:pt idx="3">
                  <c:v>Kevät 2015</c:v>
                </c:pt>
                <c:pt idx="4">
                  <c:v>Kevät 2017</c:v>
                </c:pt>
                <c:pt idx="5">
                  <c:v>Asuntolainamäärä:</c:v>
                </c:pt>
                <c:pt idx="6">
                  <c:v>Alle 10 000 €</c:v>
                </c:pt>
                <c:pt idx="7">
                  <c:v>10 001 - 20 000 €</c:v>
                </c:pt>
                <c:pt idx="8">
                  <c:v>20 001 - 40 000 €</c:v>
                </c:pt>
                <c:pt idx="9">
                  <c:v>40 001 - 60 000 €</c:v>
                </c:pt>
                <c:pt idx="10">
                  <c:v>60 001 - 80 000 €</c:v>
                </c:pt>
                <c:pt idx="11">
                  <c:v>80 001 - 100 000 €</c:v>
                </c:pt>
                <c:pt idx="12">
                  <c:v>100 001 - 150 000 €</c:v>
                </c:pt>
                <c:pt idx="13">
                  <c:v>Yli 150 000 €</c:v>
                </c:pt>
              </c:strCache>
            </c:strRef>
          </c:cat>
          <c:val>
            <c:numRef>
              <c:f>Sheet1!$B$8:$B$21</c:f>
              <c:numCache>
                <c:formatCode>General</c:formatCode>
                <c:ptCount val="14"/>
                <c:pt idx="0">
                  <c:v>79</c:v>
                </c:pt>
                <c:pt idx="1">
                  <c:v>72</c:v>
                </c:pt>
                <c:pt idx="2">
                  <c:v>72</c:v>
                </c:pt>
                <c:pt idx="3">
                  <c:v>72</c:v>
                </c:pt>
                <c:pt idx="4">
                  <c:v>77</c:v>
                </c:pt>
                <c:pt idx="6">
                  <c:v>56</c:v>
                </c:pt>
                <c:pt idx="7">
                  <c:v>59</c:v>
                </c:pt>
                <c:pt idx="8">
                  <c:v>62</c:v>
                </c:pt>
                <c:pt idx="9">
                  <c:v>74</c:v>
                </c:pt>
                <c:pt idx="10">
                  <c:v>77</c:v>
                </c:pt>
                <c:pt idx="11">
                  <c:v>80</c:v>
                </c:pt>
                <c:pt idx="12">
                  <c:v>83</c:v>
                </c:pt>
                <c:pt idx="13">
                  <c:v>90</c:v>
                </c:pt>
              </c:numCache>
            </c:numRef>
          </c:val>
        </c:ser>
        <c:dLbls>
          <c:showLegendKey val="0"/>
          <c:showVal val="1"/>
          <c:showCatName val="0"/>
          <c:showSerName val="0"/>
          <c:showPercent val="0"/>
          <c:showBubbleSize val="0"/>
        </c:dLbls>
        <c:gapWidth val="28"/>
        <c:axId val="450770136"/>
        <c:axId val="450770528"/>
      </c:barChart>
      <c:catAx>
        <c:axId val="4507701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0770528"/>
        <c:crosses val="autoZero"/>
        <c:auto val="0"/>
        <c:lblAlgn val="ctr"/>
        <c:lblOffset val="100"/>
        <c:noMultiLvlLbl val="0"/>
      </c:catAx>
      <c:valAx>
        <c:axId val="45077052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0770136"/>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2"/>
          <c:order val="0"/>
          <c:tx>
            <c:strRef>
              <c:f>Sheet1!$I$1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Pieni laina / Laina loppuu pian / 
Enää vähän jäljellä</c:v>
                </c:pt>
                <c:pt idx="1">
                  <c:v>Ei tarvetta / Ei ole tuntunut tarpelliselta</c:v>
                </c:pt>
                <c:pt idx="2">
                  <c:v>Ei usko koron nousevan / 
Luottaa, että ei nouse</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Tasaeräinen laina</c:v>
                </c:pt>
                <c:pt idx="8">
                  <c:v>Kiinteä korko</c:v>
                </c:pt>
              </c:strCache>
            </c:strRef>
          </c:cat>
          <c:val>
            <c:numRef>
              <c:f>Sheet1!$I$2:$I$10</c:f>
              <c:numCache>
                <c:formatCode>General</c:formatCode>
                <c:ptCount val="9"/>
                <c:pt idx="0">
                  <c:v>17</c:v>
                </c:pt>
                <c:pt idx="1">
                  <c:v>12</c:v>
                </c:pt>
                <c:pt idx="2">
                  <c:v>10</c:v>
                </c:pt>
                <c:pt idx="3">
                  <c:v>11</c:v>
                </c:pt>
                <c:pt idx="4">
                  <c:v>7</c:v>
                </c:pt>
                <c:pt idx="5">
                  <c:v>10</c:v>
                </c:pt>
                <c:pt idx="6">
                  <c:v>10</c:v>
                </c:pt>
                <c:pt idx="7">
                  <c:v>4</c:v>
                </c:pt>
                <c:pt idx="8">
                  <c:v>5</c:v>
                </c:pt>
              </c:numCache>
            </c:numRef>
          </c:val>
        </c:ser>
        <c:ser>
          <c:idx val="0"/>
          <c:order val="1"/>
          <c:tx>
            <c:strRef>
              <c:f>Sheet1!$J$1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Pieni laina / Laina loppuu pian / 
Enää vähän jäljellä</c:v>
                </c:pt>
                <c:pt idx="1">
                  <c:v>Ei tarvetta / Ei ole tuntunut tarpelliselta</c:v>
                </c:pt>
                <c:pt idx="2">
                  <c:v>Ei usko koron nousevan / 
Luottaa, että ei nouse</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Tasaeräinen laina</c:v>
                </c:pt>
                <c:pt idx="8">
                  <c:v>Kiinteä korko</c:v>
                </c:pt>
              </c:strCache>
            </c:strRef>
          </c:cat>
          <c:val>
            <c:numRef>
              <c:f>Sheet1!$J$2:$J$10</c:f>
              <c:numCache>
                <c:formatCode>General</c:formatCode>
                <c:ptCount val="9"/>
                <c:pt idx="0">
                  <c:v>18</c:v>
                </c:pt>
                <c:pt idx="1">
                  <c:v>6</c:v>
                </c:pt>
                <c:pt idx="2">
                  <c:v>13</c:v>
                </c:pt>
                <c:pt idx="3">
                  <c:v>12</c:v>
                </c:pt>
                <c:pt idx="4">
                  <c:v>9</c:v>
                </c:pt>
                <c:pt idx="5">
                  <c:v>8</c:v>
                </c:pt>
                <c:pt idx="6">
                  <c:v>8</c:v>
                </c:pt>
                <c:pt idx="7">
                  <c:v>5</c:v>
                </c:pt>
                <c:pt idx="8">
                  <c:v>3</c:v>
                </c:pt>
              </c:numCache>
            </c:numRef>
          </c:val>
        </c:ser>
        <c:ser>
          <c:idx val="1"/>
          <c:order val="2"/>
          <c:tx>
            <c:strRef>
              <c:f>Sheet1!$K$1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Pieni laina / Laina loppuu pian / 
Enää vähän jäljellä</c:v>
                </c:pt>
                <c:pt idx="1">
                  <c:v>Ei tarvetta / Ei ole tuntunut tarpelliselta</c:v>
                </c:pt>
                <c:pt idx="2">
                  <c:v>Ei usko koron nousevan / 
Luottaa, että ei nouse</c:v>
                </c:pt>
                <c:pt idx="3">
                  <c:v>Ei tiedä miten varautua / 
Ei osaa varautua / Ei pysty varautumaan</c:v>
                </c:pt>
                <c:pt idx="4">
                  <c:v>Ei ole ajatellut / Ei ole tullut mieleen</c:v>
                </c:pt>
                <c:pt idx="5">
                  <c:v>Ei tuota ongelmia / 
Uskoo pystyvänsä maksamaan</c:v>
                </c:pt>
                <c:pt idx="6">
                  <c:v>                 Ei murehdi etukäteen / 
Miettii sitten kun on ajankohtaista</c:v>
                </c:pt>
                <c:pt idx="7">
                  <c:v>Tasaeräinen laina</c:v>
                </c:pt>
                <c:pt idx="8">
                  <c:v>Kiinteä korko</c:v>
                </c:pt>
              </c:strCache>
            </c:strRef>
          </c:cat>
          <c:val>
            <c:numRef>
              <c:f>Sheet1!$K$2:$K$10</c:f>
              <c:numCache>
                <c:formatCode>General</c:formatCode>
                <c:ptCount val="9"/>
                <c:pt idx="0">
                  <c:v>21</c:v>
                </c:pt>
                <c:pt idx="1">
                  <c:v>14</c:v>
                </c:pt>
                <c:pt idx="2">
                  <c:v>13</c:v>
                </c:pt>
                <c:pt idx="3">
                  <c:v>11</c:v>
                </c:pt>
                <c:pt idx="4">
                  <c:v>9</c:v>
                </c:pt>
                <c:pt idx="5">
                  <c:v>9</c:v>
                </c:pt>
                <c:pt idx="6">
                  <c:v>6</c:v>
                </c:pt>
                <c:pt idx="7">
                  <c:v>3</c:v>
                </c:pt>
                <c:pt idx="8">
                  <c:v>2</c:v>
                </c:pt>
              </c:numCache>
            </c:numRef>
          </c:val>
        </c:ser>
        <c:dLbls>
          <c:showLegendKey val="0"/>
          <c:showVal val="1"/>
          <c:showCatName val="0"/>
          <c:showSerName val="0"/>
          <c:showPercent val="0"/>
          <c:showBubbleSize val="0"/>
        </c:dLbls>
        <c:gapWidth val="28"/>
        <c:axId val="450772096"/>
        <c:axId val="450775232"/>
      </c:barChart>
      <c:catAx>
        <c:axId val="45077209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0775232"/>
        <c:crosses val="autoZero"/>
        <c:auto val="0"/>
        <c:lblAlgn val="ctr"/>
        <c:lblOffset val="100"/>
        <c:noMultiLvlLbl val="0"/>
      </c:catAx>
      <c:valAx>
        <c:axId val="450775232"/>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0772096"/>
        <c:crosses val="max"/>
        <c:crossBetween val="between"/>
        <c:majorUnit val="10"/>
        <c:minorUnit val="1"/>
      </c:valAx>
    </c:plotArea>
    <c:legend>
      <c:legendPos val="b"/>
      <c:layout>
        <c:manualLayout>
          <c:xMode val="edge"/>
          <c:yMode val="edge"/>
          <c:x val="0.32521791446565707"/>
          <c:y val="0.87259927149810124"/>
          <c:w val="0.44892196908274368"/>
          <c:h val="0.10601367781813274"/>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2"/>
          <c:order val="0"/>
          <c:tx>
            <c:strRef>
              <c:f>Sheet1!$I$1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Säästämällä etukäteen / on säästöjä </c:v>
                </c:pt>
                <c:pt idx="1">
                  <c:v>Huomioitu lainaa hakiessa / kohtuullinen kk-erä</c:v>
                </c:pt>
                <c:pt idx="2">
                  <c:v>Rahaa tarpeeksi / ei vaikutusta</c:v>
                </c:pt>
                <c:pt idx="3">
                  <c:v>Tiedostaa mahdollisuuden / seuraa tilannetta</c:v>
                </c:pt>
                <c:pt idx="4">
                  <c:v>Lainassa korkokatto</c:v>
                </c:pt>
                <c:pt idx="5">
                  <c:v>Tasaeräinen laina</c:v>
                </c:pt>
                <c:pt idx="6">
                  <c:v>Laina-aikaa pidentämällä / tarpeeksi maksuaikaa</c:v>
                </c:pt>
                <c:pt idx="7">
                  <c:v>Pieni laina / vain vähän jäljellä </c:v>
                </c:pt>
                <c:pt idx="8">
                  <c:v>Lyhentämällä nopeammin / maksamalla pois</c:v>
                </c:pt>
                <c:pt idx="9">
                  <c:v>Kiinteä korko</c:v>
                </c:pt>
                <c:pt idx="10">
                  <c:v>Tiukentaa taloutta tarvittaessa</c:v>
                </c:pt>
                <c:pt idx="11">
                  <c:v>On lainaturvavakuutus</c:v>
                </c:pt>
              </c:strCache>
            </c:strRef>
          </c:cat>
          <c:val>
            <c:numRef>
              <c:f>Sheet1!$I$2:$I$13</c:f>
              <c:numCache>
                <c:formatCode>General</c:formatCode>
                <c:ptCount val="12"/>
                <c:pt idx="0">
                  <c:v>36</c:v>
                </c:pt>
                <c:pt idx="1">
                  <c:v>18</c:v>
                </c:pt>
                <c:pt idx="2">
                  <c:v>10</c:v>
                </c:pt>
                <c:pt idx="3">
                  <c:v>6</c:v>
                </c:pt>
                <c:pt idx="4">
                  <c:v>8</c:v>
                </c:pt>
                <c:pt idx="5">
                  <c:v>5</c:v>
                </c:pt>
                <c:pt idx="6">
                  <c:v>5</c:v>
                </c:pt>
                <c:pt idx="7">
                  <c:v>3</c:v>
                </c:pt>
                <c:pt idx="9">
                  <c:v>4</c:v>
                </c:pt>
                <c:pt idx="10">
                  <c:v>3</c:v>
                </c:pt>
                <c:pt idx="11">
                  <c:v>2</c:v>
                </c:pt>
              </c:numCache>
            </c:numRef>
          </c:val>
        </c:ser>
        <c:ser>
          <c:idx val="0"/>
          <c:order val="1"/>
          <c:tx>
            <c:strRef>
              <c:f>Sheet1!$J$1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Säästämällä etukäteen / on säästöjä </c:v>
                </c:pt>
                <c:pt idx="1">
                  <c:v>Huomioitu lainaa hakiessa / kohtuullinen kk-erä</c:v>
                </c:pt>
                <c:pt idx="2">
                  <c:v>Rahaa tarpeeksi / ei vaikutusta</c:v>
                </c:pt>
                <c:pt idx="3">
                  <c:v>Tiedostaa mahdollisuuden / seuraa tilannetta</c:v>
                </c:pt>
                <c:pt idx="4">
                  <c:v>Lainassa korkokatto</c:v>
                </c:pt>
                <c:pt idx="5">
                  <c:v>Tasaeräinen laina</c:v>
                </c:pt>
                <c:pt idx="6">
                  <c:v>Laina-aikaa pidentämällä / tarpeeksi maksuaikaa</c:v>
                </c:pt>
                <c:pt idx="7">
                  <c:v>Pieni laina / vain vähän jäljellä </c:v>
                </c:pt>
                <c:pt idx="8">
                  <c:v>Lyhentämällä nopeammin / maksamalla pois</c:v>
                </c:pt>
                <c:pt idx="9">
                  <c:v>Kiinteä korko</c:v>
                </c:pt>
                <c:pt idx="10">
                  <c:v>Tiukentaa taloutta tarvittaessa</c:v>
                </c:pt>
                <c:pt idx="11">
                  <c:v>On lainaturvavakuutus</c:v>
                </c:pt>
              </c:strCache>
            </c:strRef>
          </c:cat>
          <c:val>
            <c:numRef>
              <c:f>Sheet1!$J$2:$J$13</c:f>
              <c:numCache>
                <c:formatCode>General</c:formatCode>
                <c:ptCount val="12"/>
                <c:pt idx="0">
                  <c:v>37</c:v>
                </c:pt>
                <c:pt idx="1">
                  <c:v>19</c:v>
                </c:pt>
                <c:pt idx="2">
                  <c:v>9</c:v>
                </c:pt>
                <c:pt idx="3">
                  <c:v>4</c:v>
                </c:pt>
                <c:pt idx="4">
                  <c:v>8</c:v>
                </c:pt>
                <c:pt idx="5">
                  <c:v>5</c:v>
                </c:pt>
                <c:pt idx="6">
                  <c:v>5</c:v>
                </c:pt>
                <c:pt idx="7">
                  <c:v>2</c:v>
                </c:pt>
                <c:pt idx="8">
                  <c:v>2</c:v>
                </c:pt>
                <c:pt idx="9">
                  <c:v>4</c:v>
                </c:pt>
                <c:pt idx="10">
                  <c:v>4</c:v>
                </c:pt>
                <c:pt idx="11">
                  <c:v>3</c:v>
                </c:pt>
              </c:numCache>
            </c:numRef>
          </c:val>
        </c:ser>
        <c:ser>
          <c:idx val="1"/>
          <c:order val="2"/>
          <c:tx>
            <c:strRef>
              <c:f>Sheet1!$K$1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Säästämällä etukäteen / on säästöjä </c:v>
                </c:pt>
                <c:pt idx="1">
                  <c:v>Huomioitu lainaa hakiessa / kohtuullinen kk-erä</c:v>
                </c:pt>
                <c:pt idx="2">
                  <c:v>Rahaa tarpeeksi / ei vaikutusta</c:v>
                </c:pt>
                <c:pt idx="3">
                  <c:v>Tiedostaa mahdollisuuden / seuraa tilannetta</c:v>
                </c:pt>
                <c:pt idx="4">
                  <c:v>Lainassa korkokatto</c:v>
                </c:pt>
                <c:pt idx="5">
                  <c:v>Tasaeräinen laina</c:v>
                </c:pt>
                <c:pt idx="6">
                  <c:v>Laina-aikaa pidentämällä / tarpeeksi maksuaikaa</c:v>
                </c:pt>
                <c:pt idx="7">
                  <c:v>Pieni laina / vain vähän jäljellä </c:v>
                </c:pt>
                <c:pt idx="8">
                  <c:v>Lyhentämällä nopeammin / maksamalla pois</c:v>
                </c:pt>
                <c:pt idx="9">
                  <c:v>Kiinteä korko</c:v>
                </c:pt>
                <c:pt idx="10">
                  <c:v>Tiukentaa taloutta tarvittaessa</c:v>
                </c:pt>
                <c:pt idx="11">
                  <c:v>On lainaturvavakuutus</c:v>
                </c:pt>
              </c:strCache>
            </c:strRef>
          </c:cat>
          <c:val>
            <c:numRef>
              <c:f>Sheet1!$K$2:$K$13</c:f>
              <c:numCache>
                <c:formatCode>General</c:formatCode>
                <c:ptCount val="12"/>
                <c:pt idx="0">
                  <c:v>37</c:v>
                </c:pt>
                <c:pt idx="1">
                  <c:v>15</c:v>
                </c:pt>
                <c:pt idx="2">
                  <c:v>10</c:v>
                </c:pt>
                <c:pt idx="3">
                  <c:v>8</c:v>
                </c:pt>
                <c:pt idx="4">
                  <c:v>7</c:v>
                </c:pt>
                <c:pt idx="5">
                  <c:v>6</c:v>
                </c:pt>
                <c:pt idx="6">
                  <c:v>5</c:v>
                </c:pt>
                <c:pt idx="7">
                  <c:v>4</c:v>
                </c:pt>
                <c:pt idx="8">
                  <c:v>4</c:v>
                </c:pt>
                <c:pt idx="9">
                  <c:v>3</c:v>
                </c:pt>
                <c:pt idx="10">
                  <c:v>3</c:v>
                </c:pt>
                <c:pt idx="11">
                  <c:v>3</c:v>
                </c:pt>
              </c:numCache>
            </c:numRef>
          </c:val>
        </c:ser>
        <c:dLbls>
          <c:showLegendKey val="0"/>
          <c:showVal val="1"/>
          <c:showCatName val="0"/>
          <c:showSerName val="0"/>
          <c:showPercent val="0"/>
          <c:showBubbleSize val="0"/>
        </c:dLbls>
        <c:gapWidth val="28"/>
        <c:axId val="450774448"/>
        <c:axId val="450772880"/>
      </c:barChart>
      <c:catAx>
        <c:axId val="4507744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en-US"/>
          </a:p>
        </c:txPr>
        <c:crossAx val="450772880"/>
        <c:crosses val="autoZero"/>
        <c:auto val="0"/>
        <c:lblAlgn val="ctr"/>
        <c:lblOffset val="100"/>
        <c:noMultiLvlLbl val="0"/>
      </c:catAx>
      <c:valAx>
        <c:axId val="450772880"/>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en-US"/>
          </a:p>
        </c:txPr>
        <c:crossAx val="450774448"/>
        <c:crosses val="max"/>
        <c:crossBetween val="between"/>
        <c:majorUnit val="10"/>
        <c:minorUnit val="1"/>
      </c:valAx>
    </c:plotArea>
    <c:legend>
      <c:legendPos val="b"/>
      <c:layout>
        <c:manualLayout>
          <c:xMode val="edge"/>
          <c:yMode val="edge"/>
          <c:x val="0.32521791446565707"/>
          <c:y val="0.87259927149810124"/>
          <c:w val="0.44892196908274368"/>
          <c:h val="0.10601367781813274"/>
        </c:manualLayout>
      </c:layout>
      <c:overlay val="0"/>
      <c:txPr>
        <a:bodyPr/>
        <a:lstStyle/>
        <a:p>
          <a:pPr>
            <a:defRPr sz="1300"/>
          </a:pPr>
          <a:endParaRPr lang="en-US"/>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05"/>
          <c:y val="8.9564995137865783E-2"/>
          <c:w val="0.51823802372575256"/>
          <c:h val="0.69970418099339393"/>
        </c:manualLayout>
      </c:layout>
      <c:barChart>
        <c:barDir val="bar"/>
        <c:grouping val="clustered"/>
        <c:varyColors val="0"/>
        <c:ser>
          <c:idx val="4"/>
          <c:order val="0"/>
          <c:tx>
            <c:strRef>
              <c:f>Sheet1!$A$6</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Sheet1!$B$6:$C$6</c:f>
              <c:numCache>
                <c:formatCode>General</c:formatCode>
                <c:ptCount val="2"/>
                <c:pt idx="0">
                  <c:v>27</c:v>
                </c:pt>
                <c:pt idx="1">
                  <c:v>39</c:v>
                </c:pt>
              </c:numCache>
            </c:numRef>
          </c:val>
        </c:ser>
        <c:ser>
          <c:idx val="0"/>
          <c:order val="1"/>
          <c:tx>
            <c:strRef>
              <c:f>Sheet1!$A$7</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Sheet1!$B$7:$C$7</c:f>
              <c:numCache>
                <c:formatCode>General</c:formatCode>
                <c:ptCount val="2"/>
                <c:pt idx="0">
                  <c:v>24</c:v>
                </c:pt>
                <c:pt idx="1">
                  <c:v>38</c:v>
                </c:pt>
              </c:numCache>
            </c:numRef>
          </c:val>
        </c:ser>
        <c:ser>
          <c:idx val="1"/>
          <c:order val="2"/>
          <c:tx>
            <c:strRef>
              <c:f>Sheet1!$A$8</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Sheet1!$B$8:$C$8</c:f>
              <c:numCache>
                <c:formatCode>General</c:formatCode>
                <c:ptCount val="2"/>
                <c:pt idx="0">
                  <c:v>25</c:v>
                </c:pt>
                <c:pt idx="1">
                  <c:v>31</c:v>
                </c:pt>
              </c:numCache>
            </c:numRef>
          </c:val>
        </c:ser>
        <c:ser>
          <c:idx val="2"/>
          <c:order val="3"/>
          <c:tx>
            <c:strRef>
              <c:f>Sheet1!$A$9</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Sheet1!$B$9:$C$9</c:f>
              <c:numCache>
                <c:formatCode>General</c:formatCode>
                <c:ptCount val="2"/>
                <c:pt idx="0">
                  <c:v>28</c:v>
                </c:pt>
                <c:pt idx="1">
                  <c:v>34</c:v>
                </c:pt>
              </c:numCache>
            </c:numRef>
          </c:val>
        </c:ser>
        <c:ser>
          <c:idx val="3"/>
          <c:order val="4"/>
          <c:tx>
            <c:strRef>
              <c:f>Sheet1!$A$10</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On lainassa korkokatto</c:v>
                </c:pt>
                <c:pt idx="1">
                  <c:v>Aikoo ottaa lainaan korkokaton</c:v>
                </c:pt>
              </c:strCache>
            </c:strRef>
          </c:cat>
          <c:val>
            <c:numRef>
              <c:f>Sheet1!$B$10:$C$10</c:f>
              <c:numCache>
                <c:formatCode>General</c:formatCode>
                <c:ptCount val="2"/>
                <c:pt idx="0">
                  <c:v>26</c:v>
                </c:pt>
                <c:pt idx="1">
                  <c:v>29</c:v>
                </c:pt>
              </c:numCache>
            </c:numRef>
          </c:val>
        </c:ser>
        <c:dLbls>
          <c:showLegendKey val="0"/>
          <c:showVal val="1"/>
          <c:showCatName val="0"/>
          <c:showSerName val="0"/>
          <c:showPercent val="0"/>
          <c:showBubbleSize val="0"/>
        </c:dLbls>
        <c:gapWidth val="28"/>
        <c:axId val="450776408"/>
        <c:axId val="450774840"/>
      </c:barChart>
      <c:catAx>
        <c:axId val="4507764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0774840"/>
        <c:crosses val="autoZero"/>
        <c:auto val="0"/>
        <c:lblAlgn val="ctr"/>
        <c:lblOffset val="100"/>
        <c:noMultiLvlLbl val="0"/>
      </c:catAx>
      <c:valAx>
        <c:axId val="450774840"/>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0776408"/>
        <c:crosses val="max"/>
        <c:crossBetween val="between"/>
        <c:majorUnit val="10"/>
        <c:minorUnit val="1"/>
      </c:valAx>
    </c:plotArea>
    <c:legend>
      <c:legendPos val="b"/>
      <c:layout>
        <c:manualLayout>
          <c:xMode val="edge"/>
          <c:yMode val="edge"/>
          <c:x val="0.24434844137429881"/>
          <c:y val="0.87259927149810124"/>
          <c:w val="0.52963730052297253"/>
          <c:h val="0.10601367781813274"/>
        </c:manualLayout>
      </c:layout>
      <c:overlay val="0"/>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5E-2"/>
          <c:w val="0.74123099849037166"/>
          <c:h val="0.63474111692970181"/>
        </c:manualLayout>
      </c:layout>
      <c:barChart>
        <c:barDir val="col"/>
        <c:grouping val="clustered"/>
        <c:varyColors val="0"/>
        <c:ser>
          <c:idx val="4"/>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Sheet1!$F$1:$P$1</c:f>
              <c:strCache>
                <c:ptCount val="11"/>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strCache>
            </c:strRef>
          </c:cat>
          <c:val>
            <c:numRef>
              <c:f>Sheet1!$F$2:$P$2</c:f>
              <c:numCache>
                <c:formatCode>General</c:formatCode>
                <c:ptCount val="11"/>
                <c:pt idx="0">
                  <c:v>27</c:v>
                </c:pt>
                <c:pt idx="1">
                  <c:v>28</c:v>
                </c:pt>
                <c:pt idx="2">
                  <c:v>28</c:v>
                </c:pt>
                <c:pt idx="3" formatCode="0">
                  <c:v>28</c:v>
                </c:pt>
                <c:pt idx="4" formatCode="0">
                  <c:v>27</c:v>
                </c:pt>
                <c:pt idx="5">
                  <c:v>24</c:v>
                </c:pt>
                <c:pt idx="6">
                  <c:v>27</c:v>
                </c:pt>
                <c:pt idx="7">
                  <c:v>25</c:v>
                </c:pt>
                <c:pt idx="8">
                  <c:v>26</c:v>
                </c:pt>
                <c:pt idx="9">
                  <c:v>24</c:v>
                </c:pt>
                <c:pt idx="10">
                  <c:v>26</c:v>
                </c:pt>
              </c:numCache>
            </c:numRef>
          </c:val>
        </c:ser>
        <c:ser>
          <c:idx val="5"/>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Sheet1!$F$1:$P$1</c:f>
              <c:strCache>
                <c:ptCount val="11"/>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strCache>
            </c:strRef>
          </c:cat>
          <c:val>
            <c:numRef>
              <c:f>Sheet1!$F$3:$P$3</c:f>
              <c:numCache>
                <c:formatCode>General</c:formatCode>
                <c:ptCount val="11"/>
                <c:pt idx="0">
                  <c:v>37</c:v>
                </c:pt>
                <c:pt idx="1">
                  <c:v>37</c:v>
                </c:pt>
                <c:pt idx="2">
                  <c:v>37</c:v>
                </c:pt>
                <c:pt idx="3" formatCode="0">
                  <c:v>37</c:v>
                </c:pt>
                <c:pt idx="4" formatCode="0">
                  <c:v>36</c:v>
                </c:pt>
                <c:pt idx="5">
                  <c:v>32</c:v>
                </c:pt>
                <c:pt idx="6">
                  <c:v>35</c:v>
                </c:pt>
                <c:pt idx="7">
                  <c:v>33</c:v>
                </c:pt>
                <c:pt idx="8">
                  <c:v>35</c:v>
                </c:pt>
                <c:pt idx="9">
                  <c:v>32</c:v>
                </c:pt>
                <c:pt idx="10">
                  <c:v>33</c:v>
                </c:pt>
              </c:numCache>
            </c:numRef>
          </c:val>
        </c:ser>
        <c:dLbls>
          <c:showLegendKey val="0"/>
          <c:showVal val="1"/>
          <c:showCatName val="0"/>
          <c:showSerName val="0"/>
          <c:showPercent val="0"/>
          <c:showBubbleSize val="0"/>
        </c:dLbls>
        <c:gapWidth val="50"/>
        <c:axId val="450768960"/>
        <c:axId val="450775624"/>
      </c:barChart>
      <c:catAx>
        <c:axId val="450768960"/>
        <c:scaling>
          <c:orientation val="minMax"/>
        </c:scaling>
        <c:delete val="0"/>
        <c:axPos val="b"/>
        <c:numFmt formatCode="General" sourceLinked="1"/>
        <c:majorTickMark val="none"/>
        <c:minorTickMark val="none"/>
        <c:tickLblPos val="nextTo"/>
        <c:spPr>
          <a:ln>
            <a:solidFill>
              <a:srgbClr val="FFFFFF">
                <a:lumMod val="85000"/>
              </a:srgbClr>
            </a:solidFill>
          </a:ln>
        </c:spPr>
        <c:txPr>
          <a:bodyPr rot="-1440000" vert="horz"/>
          <a:lstStyle/>
          <a:p>
            <a:pPr>
              <a:defRPr/>
            </a:pPr>
            <a:endParaRPr lang="en-US"/>
          </a:p>
        </c:txPr>
        <c:crossAx val="450775624"/>
        <c:crosses val="autoZero"/>
        <c:auto val="1"/>
        <c:lblAlgn val="ctr"/>
        <c:lblOffset val="100"/>
        <c:noMultiLvlLbl val="0"/>
      </c:catAx>
      <c:valAx>
        <c:axId val="450775624"/>
        <c:scaling>
          <c:orientation val="minMax"/>
          <c:max val="5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50768960"/>
        <c:crosses val="autoZero"/>
        <c:crossBetween val="between"/>
        <c:majorUnit val="10"/>
      </c:valAx>
      <c:spPr>
        <a:noFill/>
      </c:spPr>
    </c:plotArea>
    <c:legend>
      <c:legendPos val="b"/>
      <c:layout>
        <c:manualLayout>
          <c:xMode val="edge"/>
          <c:yMode val="edge"/>
          <c:x val="0.24676476377952791"/>
          <c:y val="0.86902971402648999"/>
          <c:w val="0.42692443132108637"/>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lumMod val="60000"/>
                <a:lumOff val="40000"/>
              </a:srgbClr>
            </a:solidFill>
          </c:spPr>
          <c:invertIfNegative val="0"/>
          <c:dPt>
            <c:idx val="0"/>
            <c:invertIfNegative val="0"/>
            <c:bubble3D val="0"/>
            <c:spPr>
              <a:solidFill>
                <a:srgbClr val="F4B5D3"/>
              </a:solidFill>
            </c:spPr>
          </c:dPt>
          <c:dPt>
            <c:idx val="1"/>
            <c:invertIfNegative val="0"/>
            <c:bubble3D val="0"/>
            <c:spPr>
              <a:solidFill>
                <a:srgbClr val="FFD600"/>
              </a:solidFill>
            </c:spPr>
          </c:dPt>
          <c:dPt>
            <c:idx val="2"/>
            <c:invertIfNegative val="0"/>
            <c:bubble3D val="0"/>
            <c:spPr>
              <a:solidFill>
                <a:srgbClr val="7F539C"/>
              </a:solidFill>
            </c:spPr>
          </c:dPt>
          <c:dPt>
            <c:idx val="3"/>
            <c:invertIfNegative val="0"/>
            <c:bubble3D val="0"/>
            <c:spPr>
              <a:solidFill>
                <a:srgbClr val="E6007E"/>
              </a:solidFill>
            </c:spPr>
          </c:dPt>
          <c:dPt>
            <c:idx val="4"/>
            <c:invertIfNegative val="0"/>
            <c:bubble3D val="0"/>
            <c:spPr>
              <a:solidFill>
                <a:srgbClr val="16418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Sheet1!$A$9:$A$20</c:f>
              <c:strCache>
                <c:ptCount val="12"/>
                <c:pt idx="0">
                  <c:v>Kevät 2012</c:v>
                </c:pt>
                <c:pt idx="1">
                  <c:v>Kevät 2013</c:v>
                </c:pt>
                <c:pt idx="2">
                  <c:v>Kevät 2014</c:v>
                </c:pt>
                <c:pt idx="3">
                  <c:v>Kevät 2015</c:v>
                </c:pt>
                <c:pt idx="4">
                  <c:v>Kevät 2017</c:v>
                </c:pt>
                <c:pt idx="5">
                  <c:v>Lainamäärä:</c:v>
                </c:pt>
                <c:pt idx="6">
                  <c:v>Alle 20 000 €</c:v>
                </c:pt>
                <c:pt idx="7">
                  <c:v>20 001 - 40 000 €</c:v>
                </c:pt>
                <c:pt idx="8">
                  <c:v>40 001 - 80 000 €</c:v>
                </c:pt>
                <c:pt idx="9">
                  <c:v>80 001 - 150 000 €</c:v>
                </c:pt>
                <c:pt idx="10">
                  <c:v>150 001 - 200 000 €</c:v>
                </c:pt>
                <c:pt idx="11">
                  <c:v>Yli 200 000 €</c:v>
                </c:pt>
              </c:strCache>
            </c:strRef>
          </c:cat>
          <c:val>
            <c:numRef>
              <c:f>Sheet1!$B$9:$B$20</c:f>
              <c:numCache>
                <c:formatCode>General</c:formatCode>
                <c:ptCount val="12"/>
                <c:pt idx="0">
                  <c:v>27</c:v>
                </c:pt>
                <c:pt idx="1">
                  <c:v>25</c:v>
                </c:pt>
                <c:pt idx="2">
                  <c:v>26</c:v>
                </c:pt>
                <c:pt idx="3">
                  <c:v>24</c:v>
                </c:pt>
                <c:pt idx="4">
                  <c:v>26</c:v>
                </c:pt>
                <c:pt idx="6">
                  <c:v>23</c:v>
                </c:pt>
                <c:pt idx="7">
                  <c:v>27</c:v>
                </c:pt>
                <c:pt idx="8">
                  <c:v>35</c:v>
                </c:pt>
                <c:pt idx="9">
                  <c:v>31</c:v>
                </c:pt>
                <c:pt idx="10">
                  <c:v>50</c:v>
                </c:pt>
                <c:pt idx="11">
                  <c:v>34</c:v>
                </c:pt>
              </c:numCache>
            </c:numRef>
          </c:val>
        </c:ser>
        <c:dLbls>
          <c:showLegendKey val="0"/>
          <c:showVal val="1"/>
          <c:showCatName val="0"/>
          <c:showSerName val="0"/>
          <c:showPercent val="0"/>
          <c:showBubbleSize val="0"/>
        </c:dLbls>
        <c:gapWidth val="28"/>
        <c:axId val="450771704"/>
        <c:axId val="450769352"/>
      </c:barChart>
      <c:catAx>
        <c:axId val="45077170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0769352"/>
        <c:crosses val="autoZero"/>
        <c:auto val="0"/>
        <c:lblAlgn val="ctr"/>
        <c:lblOffset val="100"/>
        <c:noMultiLvlLbl val="0"/>
      </c:catAx>
      <c:valAx>
        <c:axId val="450769352"/>
        <c:scaling>
          <c:orientation val="minMax"/>
          <c:max val="6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077170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stacked"/>
        <c:varyColors val="0"/>
        <c:ser>
          <c:idx val="2"/>
          <c:order val="0"/>
          <c:tx>
            <c:strRef>
              <c:f>Sheet1!$B$1</c:f>
              <c:strCache>
                <c:ptCount val="1"/>
                <c:pt idx="0">
                  <c:v>Tavallisin laskunmaksutapa</c:v>
                </c:pt>
              </c:strCache>
            </c:strRef>
          </c:tx>
          <c:spPr>
            <a:solidFill>
              <a:srgbClr val="0B488B"/>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(Sheet1!$A$2;Sheet1!$A$4:$A$11;Sheet1!$A$13:$A$16;Sheet1!$A$18:$A$21;Sheet1!$A$23:$A$25)</c:f>
              <c:strCache>
                <c:ptCount val="20"/>
                <c:pt idx="0">
                  <c:v>Verkkopankissa tai e-laskulla*</c:v>
                </c:pt>
                <c:pt idx="1">
                  <c:v>2014</c:v>
                </c:pt>
                <c:pt idx="2">
                  <c:v>2015</c:v>
                </c:pt>
                <c:pt idx="3">
                  <c:v>2017</c:v>
                </c:pt>
                <c:pt idx="4">
                  <c:v>Suoramaksuna</c:v>
                </c:pt>
                <c:pt idx="5">
                  <c:v>2014</c:v>
                </c:pt>
                <c:pt idx="6">
                  <c:v>2015</c:v>
                </c:pt>
                <c:pt idx="7">
                  <c:v>2017</c:v>
                </c:pt>
                <c:pt idx="8">
                  <c:v>Maksupalveluna käyttäen maksupalvelukuorta</c:v>
                </c:pt>
                <c:pt idx="9">
                  <c:v>2014</c:v>
                </c:pt>
                <c:pt idx="10">
                  <c:v>2015</c:v>
                </c:pt>
                <c:pt idx="11">
                  <c:v>2017</c:v>
                </c:pt>
                <c:pt idx="12">
                  <c:v>Pankin laskunmaksuautomaatilla</c:v>
                </c:pt>
                <c:pt idx="13">
                  <c:v>2014</c:v>
                </c:pt>
                <c:pt idx="14">
                  <c:v>2015</c:v>
                </c:pt>
                <c:pt idx="15">
                  <c:v>2017</c:v>
                </c:pt>
                <c:pt idx="16">
                  <c:v>Pankin tiskillä</c:v>
                </c:pt>
                <c:pt idx="17">
                  <c:v>2014</c:v>
                </c:pt>
                <c:pt idx="18">
                  <c:v>2015</c:v>
                </c:pt>
                <c:pt idx="19">
                  <c:v>2017</c:v>
                </c:pt>
              </c:strCache>
            </c:strRef>
          </c:cat>
          <c:val>
            <c:numRef>
              <c:f>(Sheet1!$B$2;Sheet1!$B$4:$B$11;Sheet1!$B$13:$B$16;Sheet1!$B$18:$B$21;Sheet1!$B$23:$B$25)</c:f>
              <c:numCache>
                <c:formatCode>General</c:formatCode>
                <c:ptCount val="20"/>
                <c:pt idx="1">
                  <c:v>87</c:v>
                </c:pt>
                <c:pt idx="2">
                  <c:v>87</c:v>
                </c:pt>
                <c:pt idx="3">
                  <c:v>90</c:v>
                </c:pt>
                <c:pt idx="5">
                  <c:v>2</c:v>
                </c:pt>
                <c:pt idx="6">
                  <c:v>4</c:v>
                </c:pt>
                <c:pt idx="7">
                  <c:v>4</c:v>
                </c:pt>
                <c:pt idx="9">
                  <c:v>2</c:v>
                </c:pt>
                <c:pt idx="10">
                  <c:v>2</c:v>
                </c:pt>
                <c:pt idx="11">
                  <c:v>2</c:v>
                </c:pt>
                <c:pt idx="13">
                  <c:v>2</c:v>
                </c:pt>
                <c:pt idx="14">
                  <c:v>1</c:v>
                </c:pt>
                <c:pt idx="15">
                  <c:v>1</c:v>
                </c:pt>
                <c:pt idx="17">
                  <c:v>1</c:v>
                </c:pt>
                <c:pt idx="18">
                  <c:v>1</c:v>
                </c:pt>
                <c:pt idx="19">
                  <c:v>1</c:v>
                </c:pt>
              </c:numCache>
            </c:numRef>
          </c:val>
        </c:ser>
        <c:ser>
          <c:idx val="4"/>
          <c:order val="1"/>
          <c:tx>
            <c:strRef>
              <c:f>Sheet1!$C$1</c:f>
              <c:strCache>
                <c:ptCount val="1"/>
                <c:pt idx="0">
                  <c:v>Muut kaytetyt laskunmaksutavat</c:v>
                </c:pt>
              </c:strCache>
            </c:strRef>
          </c:tx>
          <c:spPr>
            <a:solidFill>
              <a:srgbClr val="E6007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(Sheet1!$A$2;Sheet1!$A$4:$A$11;Sheet1!$A$13:$A$16;Sheet1!$A$18:$A$21;Sheet1!$A$23:$A$25)</c:f>
              <c:strCache>
                <c:ptCount val="20"/>
                <c:pt idx="0">
                  <c:v>Verkkopankissa tai e-laskulla*</c:v>
                </c:pt>
                <c:pt idx="1">
                  <c:v>2014</c:v>
                </c:pt>
                <c:pt idx="2">
                  <c:v>2015</c:v>
                </c:pt>
                <c:pt idx="3">
                  <c:v>2017</c:v>
                </c:pt>
                <c:pt idx="4">
                  <c:v>Suoramaksuna</c:v>
                </c:pt>
                <c:pt idx="5">
                  <c:v>2014</c:v>
                </c:pt>
                <c:pt idx="6">
                  <c:v>2015</c:v>
                </c:pt>
                <c:pt idx="7">
                  <c:v>2017</c:v>
                </c:pt>
                <c:pt idx="8">
                  <c:v>Maksupalveluna käyttäen maksupalvelukuorta</c:v>
                </c:pt>
                <c:pt idx="9">
                  <c:v>2014</c:v>
                </c:pt>
                <c:pt idx="10">
                  <c:v>2015</c:v>
                </c:pt>
                <c:pt idx="11">
                  <c:v>2017</c:v>
                </c:pt>
                <c:pt idx="12">
                  <c:v>Pankin laskunmaksuautomaatilla</c:v>
                </c:pt>
                <c:pt idx="13">
                  <c:v>2014</c:v>
                </c:pt>
                <c:pt idx="14">
                  <c:v>2015</c:v>
                </c:pt>
                <c:pt idx="15">
                  <c:v>2017</c:v>
                </c:pt>
                <c:pt idx="16">
                  <c:v>Pankin tiskillä</c:v>
                </c:pt>
                <c:pt idx="17">
                  <c:v>2014</c:v>
                </c:pt>
                <c:pt idx="18">
                  <c:v>2015</c:v>
                </c:pt>
                <c:pt idx="19">
                  <c:v>2017</c:v>
                </c:pt>
              </c:strCache>
            </c:strRef>
          </c:cat>
          <c:val>
            <c:numRef>
              <c:f>(Sheet1!$C$2;Sheet1!$C$4:$C$11;Sheet1!$C$13:$C$16;Sheet1!$C$18:$C$21;Sheet1!$C$23:$C$25)</c:f>
              <c:numCache>
                <c:formatCode>General</c:formatCode>
                <c:ptCount val="20"/>
                <c:pt idx="1">
                  <c:v>4</c:v>
                </c:pt>
                <c:pt idx="2">
                  <c:v>3</c:v>
                </c:pt>
                <c:pt idx="3">
                  <c:v>2</c:v>
                </c:pt>
                <c:pt idx="5">
                  <c:v>5</c:v>
                </c:pt>
                <c:pt idx="6">
                  <c:v>8</c:v>
                </c:pt>
                <c:pt idx="7">
                  <c:v>10</c:v>
                </c:pt>
                <c:pt idx="9">
                  <c:v>1</c:v>
                </c:pt>
                <c:pt idx="10">
                  <c:v>2</c:v>
                </c:pt>
                <c:pt idx="11">
                  <c:v>2</c:v>
                </c:pt>
                <c:pt idx="13">
                  <c:v>2</c:v>
                </c:pt>
                <c:pt idx="14">
                  <c:v>1</c:v>
                </c:pt>
                <c:pt idx="15">
                  <c:v>1</c:v>
                </c:pt>
                <c:pt idx="17">
                  <c:v>3</c:v>
                </c:pt>
                <c:pt idx="18">
                  <c:v>3</c:v>
                </c:pt>
                <c:pt idx="19">
                  <c:v>2</c:v>
                </c:pt>
              </c:numCache>
            </c:numRef>
          </c:val>
        </c:ser>
        <c:ser>
          <c:idx val="0"/>
          <c:order val="2"/>
          <c:tx>
            <c:strRef>
              <c:f>Sheet1!$D$1</c:f>
              <c:strCache>
                <c:ptCount val="1"/>
                <c:pt idx="0">
                  <c:v>Yhteensä</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(Sheet1!$A$2;Sheet1!$A$4:$A$11;Sheet1!$A$13:$A$16;Sheet1!$A$18:$A$21;Sheet1!$A$23:$A$25)</c:f>
              <c:strCache>
                <c:ptCount val="20"/>
                <c:pt idx="0">
                  <c:v>Verkkopankissa tai e-laskulla*</c:v>
                </c:pt>
                <c:pt idx="1">
                  <c:v>2014</c:v>
                </c:pt>
                <c:pt idx="2">
                  <c:v>2015</c:v>
                </c:pt>
                <c:pt idx="3">
                  <c:v>2017</c:v>
                </c:pt>
                <c:pt idx="4">
                  <c:v>Suoramaksuna</c:v>
                </c:pt>
                <c:pt idx="5">
                  <c:v>2014</c:v>
                </c:pt>
                <c:pt idx="6">
                  <c:v>2015</c:v>
                </c:pt>
                <c:pt idx="7">
                  <c:v>2017</c:v>
                </c:pt>
                <c:pt idx="8">
                  <c:v>Maksupalveluna käyttäen maksupalvelukuorta</c:v>
                </c:pt>
                <c:pt idx="9">
                  <c:v>2014</c:v>
                </c:pt>
                <c:pt idx="10">
                  <c:v>2015</c:v>
                </c:pt>
                <c:pt idx="11">
                  <c:v>2017</c:v>
                </c:pt>
                <c:pt idx="12">
                  <c:v>Pankin laskunmaksuautomaatilla</c:v>
                </c:pt>
                <c:pt idx="13">
                  <c:v>2014</c:v>
                </c:pt>
                <c:pt idx="14">
                  <c:v>2015</c:v>
                </c:pt>
                <c:pt idx="15">
                  <c:v>2017</c:v>
                </c:pt>
                <c:pt idx="16">
                  <c:v>Pankin tiskillä</c:v>
                </c:pt>
                <c:pt idx="17">
                  <c:v>2014</c:v>
                </c:pt>
                <c:pt idx="18">
                  <c:v>2015</c:v>
                </c:pt>
                <c:pt idx="19">
                  <c:v>2017</c:v>
                </c:pt>
              </c:strCache>
            </c:strRef>
          </c:cat>
          <c:val>
            <c:numRef>
              <c:f>(Sheet1!$D$2;Sheet1!$D$4:$D$11;Sheet1!$D$13:$D$16;Sheet1!$D$18:$D$21;Sheet1!$D$23:$D$25)</c:f>
              <c:numCache>
                <c:formatCode>General</c:formatCode>
                <c:ptCount val="20"/>
                <c:pt idx="1">
                  <c:v>91</c:v>
                </c:pt>
                <c:pt idx="2">
                  <c:v>90</c:v>
                </c:pt>
                <c:pt idx="3">
                  <c:v>92</c:v>
                </c:pt>
                <c:pt idx="5">
                  <c:v>7</c:v>
                </c:pt>
                <c:pt idx="6">
                  <c:v>12</c:v>
                </c:pt>
                <c:pt idx="7">
                  <c:v>14</c:v>
                </c:pt>
                <c:pt idx="9">
                  <c:v>3</c:v>
                </c:pt>
                <c:pt idx="10">
                  <c:v>4</c:v>
                </c:pt>
                <c:pt idx="11">
                  <c:v>4</c:v>
                </c:pt>
                <c:pt idx="13">
                  <c:v>4</c:v>
                </c:pt>
                <c:pt idx="14">
                  <c:v>2</c:v>
                </c:pt>
                <c:pt idx="15">
                  <c:v>2</c:v>
                </c:pt>
                <c:pt idx="17">
                  <c:v>4</c:v>
                </c:pt>
                <c:pt idx="18">
                  <c:v>4</c:v>
                </c:pt>
                <c:pt idx="19">
                  <c:v>3</c:v>
                </c:pt>
              </c:numCache>
            </c:numRef>
          </c:val>
        </c:ser>
        <c:dLbls>
          <c:showLegendKey val="0"/>
          <c:showVal val="1"/>
          <c:showCatName val="0"/>
          <c:showSerName val="0"/>
          <c:showPercent val="0"/>
          <c:showBubbleSize val="0"/>
        </c:dLbls>
        <c:gapWidth val="28"/>
        <c:overlap val="100"/>
        <c:axId val="314472424"/>
        <c:axId val="314477520"/>
      </c:barChart>
      <c:catAx>
        <c:axId val="31447242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314477520"/>
        <c:crosses val="autoZero"/>
        <c:auto val="0"/>
        <c:lblAlgn val="ctr"/>
        <c:lblOffset val="100"/>
        <c:tickLblSkip val="1"/>
        <c:noMultiLvlLbl val="0"/>
      </c:catAx>
      <c:valAx>
        <c:axId val="31447752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314472424"/>
        <c:crosses val="max"/>
        <c:crossBetween val="between"/>
        <c:majorUnit val="20"/>
        <c:minorUnit val="5"/>
      </c:valAx>
    </c:plotArea>
    <c:legend>
      <c:legendPos val="b"/>
      <c:legendEntry>
        <c:idx val="2"/>
        <c:delete val="1"/>
      </c:legendEntry>
      <c:layout>
        <c:manualLayout>
          <c:xMode val="edge"/>
          <c:yMode val="edge"/>
          <c:x val="0.32543613298337731"/>
          <c:y val="0.87600717625867586"/>
          <c:w val="0.44863692038495273"/>
          <c:h val="0.10295780049981614"/>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stacked"/>
        <c:varyColors val="0"/>
        <c:ser>
          <c:idx val="2"/>
          <c:order val="0"/>
          <c:tx>
            <c:strRef>
              <c:f>Sheet1!$A$2</c:f>
              <c:strCache>
                <c:ptCount val="1"/>
                <c:pt idx="0">
                  <c:v>Maksaa tavallisimmin</c:v>
                </c:pt>
              </c:strCache>
            </c:strRef>
          </c:tx>
          <c:spPr>
            <a:solidFill>
              <a:srgbClr val="16418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Tietokoneella</c:v>
                </c:pt>
                <c:pt idx="1">
                  <c:v>2014</c:v>
                </c:pt>
                <c:pt idx="2">
                  <c:v>2015</c:v>
                </c:pt>
                <c:pt idx="3">
                  <c:v>2017</c:v>
                </c:pt>
                <c:pt idx="4">
                  <c:v>Taulutietokoneella tai tabletilla</c:v>
                </c:pt>
                <c:pt idx="5">
                  <c:v>2014</c:v>
                </c:pt>
                <c:pt idx="6">
                  <c:v>2015</c:v>
                </c:pt>
                <c:pt idx="7">
                  <c:v>2017</c:v>
                </c:pt>
                <c:pt idx="8">
                  <c:v>Matkapuhelimella</c:v>
                </c:pt>
                <c:pt idx="9">
                  <c:v>2014</c:v>
                </c:pt>
                <c:pt idx="10">
                  <c:v>2015</c:v>
                </c:pt>
                <c:pt idx="11">
                  <c:v>2017</c:v>
                </c:pt>
              </c:strCache>
            </c:strRef>
          </c:cat>
          <c:val>
            <c:numRef>
              <c:f>Sheet1!$B$2:$M$2</c:f>
              <c:numCache>
                <c:formatCode>General</c:formatCode>
                <c:ptCount val="12"/>
                <c:pt idx="1">
                  <c:v>83</c:v>
                </c:pt>
                <c:pt idx="2">
                  <c:v>75</c:v>
                </c:pt>
                <c:pt idx="3">
                  <c:v>68</c:v>
                </c:pt>
                <c:pt idx="5">
                  <c:v>5</c:v>
                </c:pt>
                <c:pt idx="6">
                  <c:v>8</c:v>
                </c:pt>
                <c:pt idx="7">
                  <c:v>11</c:v>
                </c:pt>
                <c:pt idx="9">
                  <c:v>2</c:v>
                </c:pt>
                <c:pt idx="10">
                  <c:v>5</c:v>
                </c:pt>
                <c:pt idx="11">
                  <c:v>12</c:v>
                </c:pt>
              </c:numCache>
            </c:numRef>
          </c:val>
        </c:ser>
        <c:ser>
          <c:idx val="4"/>
          <c:order val="1"/>
          <c:tx>
            <c:strRef>
              <c:f>Sheet1!$A$3</c:f>
              <c:strCache>
                <c:ptCount val="1"/>
                <c:pt idx="0">
                  <c:v>Muut käytetyt maksutavat</c:v>
                </c:pt>
              </c:strCache>
            </c:strRef>
          </c:tx>
          <c:spPr>
            <a:solidFill>
              <a:srgbClr val="E6007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Tietokoneella</c:v>
                </c:pt>
                <c:pt idx="1">
                  <c:v>2014</c:v>
                </c:pt>
                <c:pt idx="2">
                  <c:v>2015</c:v>
                </c:pt>
                <c:pt idx="3">
                  <c:v>2017</c:v>
                </c:pt>
                <c:pt idx="4">
                  <c:v>Taulutietokoneella tai tabletilla</c:v>
                </c:pt>
                <c:pt idx="5">
                  <c:v>2014</c:v>
                </c:pt>
                <c:pt idx="6">
                  <c:v>2015</c:v>
                </c:pt>
                <c:pt idx="7">
                  <c:v>2017</c:v>
                </c:pt>
                <c:pt idx="8">
                  <c:v>Matkapuhelimella</c:v>
                </c:pt>
                <c:pt idx="9">
                  <c:v>2014</c:v>
                </c:pt>
                <c:pt idx="10">
                  <c:v>2015</c:v>
                </c:pt>
                <c:pt idx="11">
                  <c:v>2017</c:v>
                </c:pt>
              </c:strCache>
            </c:strRef>
          </c:cat>
          <c:val>
            <c:numRef>
              <c:f>Sheet1!$B$3:$M$3</c:f>
              <c:numCache>
                <c:formatCode>General</c:formatCode>
                <c:ptCount val="12"/>
                <c:pt idx="1">
                  <c:v>4</c:v>
                </c:pt>
                <c:pt idx="2">
                  <c:v>8</c:v>
                </c:pt>
                <c:pt idx="3">
                  <c:v>14</c:v>
                </c:pt>
                <c:pt idx="5">
                  <c:v>10</c:v>
                </c:pt>
                <c:pt idx="6">
                  <c:v>13</c:v>
                </c:pt>
                <c:pt idx="7">
                  <c:v>16</c:v>
                </c:pt>
                <c:pt idx="9">
                  <c:v>13</c:v>
                </c:pt>
                <c:pt idx="10">
                  <c:v>16</c:v>
                </c:pt>
                <c:pt idx="11">
                  <c:v>22</c:v>
                </c:pt>
              </c:numCache>
            </c:numRef>
          </c:val>
        </c:ser>
        <c:ser>
          <c:idx val="0"/>
          <c:order val="2"/>
          <c:tx>
            <c:strRef>
              <c:f>Sheet1!$A$4</c:f>
              <c:strCache>
                <c:ptCount val="1"/>
                <c:pt idx="0">
                  <c:v>Yhteensä</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Tietokoneella</c:v>
                </c:pt>
                <c:pt idx="1">
                  <c:v>2014</c:v>
                </c:pt>
                <c:pt idx="2">
                  <c:v>2015</c:v>
                </c:pt>
                <c:pt idx="3">
                  <c:v>2017</c:v>
                </c:pt>
                <c:pt idx="4">
                  <c:v>Taulutietokoneella tai tabletilla</c:v>
                </c:pt>
                <c:pt idx="5">
                  <c:v>2014</c:v>
                </c:pt>
                <c:pt idx="6">
                  <c:v>2015</c:v>
                </c:pt>
                <c:pt idx="7">
                  <c:v>2017</c:v>
                </c:pt>
                <c:pt idx="8">
                  <c:v>Matkapuhelimella</c:v>
                </c:pt>
                <c:pt idx="9">
                  <c:v>2014</c:v>
                </c:pt>
                <c:pt idx="10">
                  <c:v>2015</c:v>
                </c:pt>
                <c:pt idx="11">
                  <c:v>2017</c:v>
                </c:pt>
              </c:strCache>
            </c:strRef>
          </c:cat>
          <c:val>
            <c:numRef>
              <c:f>Sheet1!$B$4:$M$4</c:f>
              <c:numCache>
                <c:formatCode>General</c:formatCode>
                <c:ptCount val="12"/>
                <c:pt idx="1">
                  <c:v>87</c:v>
                </c:pt>
                <c:pt idx="2">
                  <c:v>83</c:v>
                </c:pt>
                <c:pt idx="3">
                  <c:v>82</c:v>
                </c:pt>
                <c:pt idx="5">
                  <c:v>15</c:v>
                </c:pt>
                <c:pt idx="6">
                  <c:v>21</c:v>
                </c:pt>
                <c:pt idx="7">
                  <c:v>27</c:v>
                </c:pt>
                <c:pt idx="9">
                  <c:v>15</c:v>
                </c:pt>
                <c:pt idx="10">
                  <c:v>21</c:v>
                </c:pt>
                <c:pt idx="11">
                  <c:v>34</c:v>
                </c:pt>
              </c:numCache>
            </c:numRef>
          </c:val>
        </c:ser>
        <c:dLbls>
          <c:showLegendKey val="0"/>
          <c:showVal val="1"/>
          <c:showCatName val="0"/>
          <c:showSerName val="0"/>
          <c:showPercent val="0"/>
          <c:showBubbleSize val="0"/>
        </c:dLbls>
        <c:gapWidth val="28"/>
        <c:overlap val="100"/>
        <c:axId val="450770920"/>
        <c:axId val="451880768"/>
      </c:barChart>
      <c:catAx>
        <c:axId val="450770920"/>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80768"/>
        <c:crosses val="autoZero"/>
        <c:auto val="0"/>
        <c:lblAlgn val="ctr"/>
        <c:lblOffset val="100"/>
        <c:noMultiLvlLbl val="0"/>
      </c:catAx>
      <c:valAx>
        <c:axId val="451880768"/>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0770920"/>
        <c:crosses val="max"/>
        <c:crossBetween val="between"/>
        <c:majorUnit val="20"/>
        <c:minorUnit val="5"/>
      </c:valAx>
    </c:plotArea>
    <c:legend>
      <c:legendPos val="b"/>
      <c:legendEntry>
        <c:idx val="2"/>
        <c:delete val="1"/>
      </c:legendEntry>
      <c:layout>
        <c:manualLayout>
          <c:xMode val="edge"/>
          <c:yMode val="edge"/>
          <c:x val="0.32543613298337731"/>
          <c:y val="0.87600717625867586"/>
          <c:w val="0.44971423884514433"/>
          <c:h val="0.10295780049981614"/>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tx>
            <c:strRef>
              <c:f>Sheet1!$A$2</c:f>
              <c:strCache>
                <c:ptCount val="1"/>
                <c:pt idx="0">
                  <c:v>Kyllä</c:v>
                </c:pt>
              </c:strCache>
            </c:strRef>
          </c:tx>
          <c:spPr>
            <a:solidFill>
              <a:srgbClr val="0B488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Kevät 2008</c:v>
                </c:pt>
                <c:pt idx="1">
                  <c:v>Kevät 2009</c:v>
                </c:pt>
                <c:pt idx="2">
                  <c:v>Kevät 2010</c:v>
                </c:pt>
                <c:pt idx="3">
                  <c:v>Kevät 2011</c:v>
                </c:pt>
                <c:pt idx="4">
                  <c:v>Kevät 2012</c:v>
                </c:pt>
                <c:pt idx="5">
                  <c:v>Kevät 2013</c:v>
                </c:pt>
                <c:pt idx="6">
                  <c:v>Kevät 2014</c:v>
                </c:pt>
                <c:pt idx="7">
                  <c:v>Kevät 2015</c:v>
                </c:pt>
                <c:pt idx="8">
                  <c:v>Kevät 2017</c:v>
                </c:pt>
              </c:strCache>
            </c:strRef>
          </c:cat>
          <c:val>
            <c:numRef>
              <c:f>Sheet1!$B$2:$J$2</c:f>
              <c:numCache>
                <c:formatCode>General</c:formatCode>
                <c:ptCount val="9"/>
                <c:pt idx="0">
                  <c:v>15</c:v>
                </c:pt>
                <c:pt idx="1">
                  <c:v>22</c:v>
                </c:pt>
                <c:pt idx="2">
                  <c:v>26</c:v>
                </c:pt>
                <c:pt idx="3">
                  <c:v>29</c:v>
                </c:pt>
                <c:pt idx="4">
                  <c:v>33</c:v>
                </c:pt>
                <c:pt idx="5">
                  <c:v>41</c:v>
                </c:pt>
                <c:pt idx="6">
                  <c:v>62</c:v>
                </c:pt>
                <c:pt idx="7">
                  <c:v>70</c:v>
                </c:pt>
                <c:pt idx="8">
                  <c:v>75</c:v>
                </c:pt>
              </c:numCache>
            </c:numRef>
          </c:val>
        </c:ser>
        <c:dLbls>
          <c:showLegendKey val="0"/>
          <c:showVal val="1"/>
          <c:showCatName val="0"/>
          <c:showSerName val="0"/>
          <c:showPercent val="0"/>
          <c:showBubbleSize val="0"/>
        </c:dLbls>
        <c:gapWidth val="28"/>
        <c:axId val="451874888"/>
        <c:axId val="451875280"/>
      </c:barChart>
      <c:catAx>
        <c:axId val="45187488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75280"/>
        <c:crosses val="autoZero"/>
        <c:auto val="0"/>
        <c:lblAlgn val="ctr"/>
        <c:lblOffset val="100"/>
        <c:noMultiLvlLbl val="0"/>
      </c:catAx>
      <c:valAx>
        <c:axId val="45187528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74888"/>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15"/>
          <c:order val="0"/>
          <c:tx>
            <c:strRef>
              <c:f>Sheet1!$O$1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(Sheet1!$O$2:$O$3;Sheet1!$O$6:$O$8)</c:f>
              <c:numCache>
                <c:formatCode>General</c:formatCode>
                <c:ptCount val="5"/>
                <c:pt idx="0">
                  <c:v>67</c:v>
                </c:pt>
                <c:pt idx="1">
                  <c:v>28</c:v>
                </c:pt>
                <c:pt idx="2">
                  <c:v>4</c:v>
                </c:pt>
                <c:pt idx="3">
                  <c:v>1</c:v>
                </c:pt>
              </c:numCache>
            </c:numRef>
          </c:val>
        </c:ser>
        <c:ser>
          <c:idx val="0"/>
          <c:order val="1"/>
          <c:tx>
            <c:strRef>
              <c:f>Sheet1!$P$1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(Sheet1!$P$2:$P$3;Sheet1!$P$6:$P$8)</c:f>
              <c:numCache>
                <c:formatCode>General</c:formatCode>
                <c:ptCount val="5"/>
                <c:pt idx="0">
                  <c:v>65</c:v>
                </c:pt>
                <c:pt idx="1">
                  <c:v>26</c:v>
                </c:pt>
                <c:pt idx="2">
                  <c:v>5</c:v>
                </c:pt>
                <c:pt idx="3">
                  <c:v>2</c:v>
                </c:pt>
              </c:numCache>
            </c:numRef>
          </c:val>
        </c:ser>
        <c:ser>
          <c:idx val="3"/>
          <c:order val="2"/>
          <c:tx>
            <c:strRef>
              <c:f>Sheet1!$Q$1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(Sheet1!$Q$2:$Q$3;Sheet1!$Q$6:$Q$8)</c:f>
              <c:numCache>
                <c:formatCode>General</c:formatCode>
                <c:ptCount val="5"/>
                <c:pt idx="0">
                  <c:v>71</c:v>
                </c:pt>
                <c:pt idx="1">
                  <c:v>23</c:v>
                </c:pt>
                <c:pt idx="2">
                  <c:v>4</c:v>
                </c:pt>
                <c:pt idx="3">
                  <c:v>1</c:v>
                </c:pt>
                <c:pt idx="4">
                  <c:v>0</c:v>
                </c:pt>
              </c:numCache>
            </c:numRef>
          </c:val>
        </c:ser>
        <c:ser>
          <c:idx val="4"/>
          <c:order val="3"/>
          <c:tx>
            <c:strRef>
              <c:f>Sheet1!$R$1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(Sheet1!$R$2:$R$3;Sheet1!$R$6:$R$8)</c:f>
              <c:numCache>
                <c:formatCode>General</c:formatCode>
                <c:ptCount val="5"/>
                <c:pt idx="0">
                  <c:v>69</c:v>
                </c:pt>
                <c:pt idx="1">
                  <c:v>25</c:v>
                </c:pt>
                <c:pt idx="2">
                  <c:v>4</c:v>
                </c:pt>
                <c:pt idx="3">
                  <c:v>1</c:v>
                </c:pt>
              </c:numCache>
            </c:numRef>
          </c:val>
        </c:ser>
        <c:ser>
          <c:idx val="5"/>
          <c:order val="4"/>
          <c:tx>
            <c:strRef>
              <c:f>Sheet1!$S$1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(Sheet1!$A$2:$A$3;Sheet1!$A$6:$A$8)</c:f>
              <c:strCache>
                <c:ptCount val="5"/>
                <c:pt idx="0">
                  <c:v>Debit-ominaisuudella 
(pankkitiliin liitetty kortti) *)</c:v>
                </c:pt>
                <c:pt idx="1">
                  <c:v>Käteisellä</c:v>
                </c:pt>
                <c:pt idx="2">
                  <c:v>Luotto- tai creditkortilla 
(esim. Visa, MasterCard, Diners, Amex) **)</c:v>
                </c:pt>
                <c:pt idx="3">
                  <c:v>Kaupparyhmän maksu- 
tai luottokortilla </c:v>
                </c:pt>
                <c:pt idx="4">
                  <c:v>Mobiilisovelluksella</c:v>
                </c:pt>
              </c:strCache>
            </c:strRef>
          </c:cat>
          <c:val>
            <c:numRef>
              <c:f>(Sheet1!$S$2:$S$3;Sheet1!$S$6:$S$8)</c:f>
              <c:numCache>
                <c:formatCode>General</c:formatCode>
                <c:ptCount val="5"/>
                <c:pt idx="0">
                  <c:v>74</c:v>
                </c:pt>
                <c:pt idx="1">
                  <c:v>18</c:v>
                </c:pt>
                <c:pt idx="2">
                  <c:v>7</c:v>
                </c:pt>
                <c:pt idx="3">
                  <c:v>1</c:v>
                </c:pt>
              </c:numCache>
            </c:numRef>
          </c:val>
        </c:ser>
        <c:dLbls>
          <c:showLegendKey val="0"/>
          <c:showVal val="1"/>
          <c:showCatName val="0"/>
          <c:showSerName val="0"/>
          <c:showPercent val="0"/>
          <c:showBubbleSize val="0"/>
        </c:dLbls>
        <c:gapWidth val="28"/>
        <c:axId val="451878808"/>
        <c:axId val="451876456"/>
      </c:barChart>
      <c:catAx>
        <c:axId val="45187880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76456"/>
        <c:crosses val="autoZero"/>
        <c:auto val="0"/>
        <c:lblAlgn val="ctr"/>
        <c:lblOffset val="100"/>
        <c:noMultiLvlLbl val="0"/>
      </c:catAx>
      <c:valAx>
        <c:axId val="45187645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78808"/>
        <c:crosses val="max"/>
        <c:crossBetween val="between"/>
        <c:majorUnit val="20"/>
        <c:minorUnit val="5"/>
      </c:valAx>
    </c:plotArea>
    <c:legend>
      <c:legendPos val="b"/>
      <c:layout>
        <c:manualLayout>
          <c:xMode val="edge"/>
          <c:yMode val="edge"/>
          <c:x val="0.24765835520559931"/>
          <c:y val="0.8760071762586763"/>
          <c:w val="0.52631758530183492"/>
          <c:h val="0.10295780049981614"/>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5958132216427"/>
          <c:y val="3.6840603590829704E-2"/>
          <c:w val="0.55549550571289996"/>
          <c:h val="0.73772922326640922"/>
        </c:manualLayout>
      </c:layout>
      <c:barChart>
        <c:barDir val="bar"/>
        <c:grouping val="clustered"/>
        <c:varyColors val="0"/>
        <c:ser>
          <c:idx val="2"/>
          <c:order val="0"/>
          <c:tx>
            <c:strRef>
              <c:f>Sheet1!$B$1</c:f>
              <c:strCache>
                <c:ptCount val="1"/>
                <c:pt idx="0">
                  <c:v>Aikoo säästää/sijoittaa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(Sheet1!$A$7;Sheet1!$A$9:$A$18)</c:f>
              <c:strCache>
                <c:ptCount val="11"/>
                <c:pt idx="0">
                  <c:v>Kevät 2006</c:v>
                </c:pt>
                <c:pt idx="1">
                  <c:v>Kevät 2007</c:v>
                </c:pt>
                <c:pt idx="2">
                  <c:v>Kevät 2008</c:v>
                </c:pt>
                <c:pt idx="3">
                  <c:v>Kevät 2009</c:v>
                </c:pt>
                <c:pt idx="4">
                  <c:v>Kevät 2010</c:v>
                </c:pt>
                <c:pt idx="5">
                  <c:v>Kevät 2011</c:v>
                </c:pt>
                <c:pt idx="6">
                  <c:v>Kevät 2012</c:v>
                </c:pt>
                <c:pt idx="7">
                  <c:v>Kevät 2013</c:v>
                </c:pt>
                <c:pt idx="8">
                  <c:v>Kevät 2014</c:v>
                </c:pt>
                <c:pt idx="9">
                  <c:v>Kevät 2015</c:v>
                </c:pt>
                <c:pt idx="10">
                  <c:v>Kevät 2017</c:v>
                </c:pt>
              </c:strCache>
            </c:strRef>
          </c:cat>
          <c:val>
            <c:numRef>
              <c:f>(Sheet1!$B$7;Sheet1!$B$9:$B$18)</c:f>
              <c:numCache>
                <c:formatCode>General</c:formatCode>
                <c:ptCount val="11"/>
                <c:pt idx="0">
                  <c:v>39</c:v>
                </c:pt>
                <c:pt idx="1">
                  <c:v>43</c:v>
                </c:pt>
                <c:pt idx="2">
                  <c:v>44</c:v>
                </c:pt>
                <c:pt idx="3">
                  <c:v>48</c:v>
                </c:pt>
                <c:pt idx="4">
                  <c:v>51</c:v>
                </c:pt>
                <c:pt idx="5">
                  <c:v>43</c:v>
                </c:pt>
                <c:pt idx="6">
                  <c:v>46</c:v>
                </c:pt>
                <c:pt idx="7">
                  <c:v>48</c:v>
                </c:pt>
                <c:pt idx="8">
                  <c:v>47</c:v>
                </c:pt>
                <c:pt idx="9">
                  <c:v>46</c:v>
                </c:pt>
                <c:pt idx="10">
                  <c:v>48</c:v>
                </c:pt>
              </c:numCache>
            </c:numRef>
          </c:val>
        </c:ser>
        <c:dLbls>
          <c:showLegendKey val="0"/>
          <c:showVal val="1"/>
          <c:showCatName val="0"/>
          <c:showSerName val="0"/>
          <c:showPercent val="0"/>
          <c:showBubbleSize val="0"/>
        </c:dLbls>
        <c:gapWidth val="28"/>
        <c:axId val="446741536"/>
        <c:axId val="446736832"/>
      </c:barChart>
      <c:catAx>
        <c:axId val="4467415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6736832"/>
        <c:crosses val="autoZero"/>
        <c:auto val="0"/>
        <c:lblAlgn val="ctr"/>
        <c:lblOffset val="100"/>
        <c:noMultiLvlLbl val="0"/>
      </c:catAx>
      <c:valAx>
        <c:axId val="446736832"/>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6741536"/>
        <c:crosses val="max"/>
        <c:crossBetween val="between"/>
        <c:majorUnit val="20"/>
        <c:minorUnit val="5"/>
      </c:valAx>
    </c:plotArea>
    <c:plotVisOnly val="1"/>
    <c:dispBlanksAs val="gap"/>
    <c:showDLblsOverMax val="0"/>
  </c:chart>
  <c:spPr>
    <a:noFill/>
    <a:ln>
      <a:noFill/>
    </a:ln>
  </c:spPr>
  <c:txPr>
    <a:bodyPr/>
    <a:lstStyle/>
    <a:p>
      <a:pPr>
        <a:defRPr sz="12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01"/>
          <c:y val="0.1831774385166188"/>
          <c:w val="0.51601943264760664"/>
          <c:h val="0.60609173761464152"/>
        </c:manualLayout>
      </c:layout>
      <c:barChart>
        <c:barDir val="bar"/>
        <c:grouping val="stacked"/>
        <c:varyColors val="0"/>
        <c:ser>
          <c:idx val="2"/>
          <c:order val="0"/>
          <c:tx>
            <c:strRef>
              <c:f>Sheet1!$B$1</c:f>
              <c:strCache>
                <c:ptCount val="1"/>
                <c:pt idx="0">
                  <c:v>Päivittäin</c:v>
                </c:pt>
              </c:strCache>
            </c:strRef>
          </c:tx>
          <c:spPr>
            <a:solidFill>
              <a:srgbClr val="164180">
                <a:lumMod val="60000"/>
                <a:lumOff val="40000"/>
              </a:srgb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n=1261</c:v>
                </c:pt>
                <c:pt idx="1">
                  <c:v>15-17 -vuotiaat, n=39</c:v>
                </c:pt>
                <c:pt idx="2">
                  <c:v>18-24 -vuotiaat, n=164</c:v>
                </c:pt>
                <c:pt idx="3">
                  <c:v>25-34 -vuotiaat, n=277</c:v>
                </c:pt>
                <c:pt idx="4">
                  <c:v>35-44 -vuotiaat, n=224</c:v>
                </c:pt>
                <c:pt idx="5">
                  <c:v>45-54 -vuotiaat, n=205</c:v>
                </c:pt>
                <c:pt idx="6">
                  <c:v>55-64 -vuotiaat, n=180</c:v>
                </c:pt>
                <c:pt idx="7">
                  <c:v>65-74 -vuotiaat, n=137</c:v>
                </c:pt>
                <c:pt idx="8">
                  <c:v>75-79 -vuotiaat, n=35</c:v>
                </c:pt>
              </c:strCache>
            </c:strRef>
          </c:cat>
          <c:val>
            <c:numRef>
              <c:f>Sheet1!$B$2:$B$10</c:f>
              <c:numCache>
                <c:formatCode>General</c:formatCode>
                <c:ptCount val="9"/>
                <c:pt idx="0">
                  <c:v>29</c:v>
                </c:pt>
                <c:pt idx="1">
                  <c:v>33</c:v>
                </c:pt>
                <c:pt idx="2">
                  <c:v>55</c:v>
                </c:pt>
                <c:pt idx="3">
                  <c:v>35</c:v>
                </c:pt>
                <c:pt idx="4">
                  <c:v>34</c:v>
                </c:pt>
                <c:pt idx="5">
                  <c:v>23</c:v>
                </c:pt>
                <c:pt idx="6">
                  <c:v>16</c:v>
                </c:pt>
                <c:pt idx="7">
                  <c:v>9</c:v>
                </c:pt>
                <c:pt idx="8">
                  <c:v>14</c:v>
                </c:pt>
              </c:numCache>
            </c:numRef>
          </c:val>
        </c:ser>
        <c:ser>
          <c:idx val="3"/>
          <c:order val="1"/>
          <c:tx>
            <c:strRef>
              <c:f>Sheet1!$C$1</c:f>
              <c:strCache>
                <c:ptCount val="1"/>
                <c:pt idx="0">
                  <c:v>Viikoittain</c:v>
                </c:pt>
              </c:strCache>
            </c:strRef>
          </c:tx>
          <c:spPr>
            <a:solidFill>
              <a:srgbClr val="E6007E">
                <a:lumMod val="60000"/>
                <a:lumOff val="40000"/>
              </a:srgb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n=1261</c:v>
                </c:pt>
                <c:pt idx="1">
                  <c:v>15-17 -vuotiaat, n=39</c:v>
                </c:pt>
                <c:pt idx="2">
                  <c:v>18-24 -vuotiaat, n=164</c:v>
                </c:pt>
                <c:pt idx="3">
                  <c:v>25-34 -vuotiaat, n=277</c:v>
                </c:pt>
                <c:pt idx="4">
                  <c:v>35-44 -vuotiaat, n=224</c:v>
                </c:pt>
                <c:pt idx="5">
                  <c:v>45-54 -vuotiaat, n=205</c:v>
                </c:pt>
                <c:pt idx="6">
                  <c:v>55-64 -vuotiaat, n=180</c:v>
                </c:pt>
                <c:pt idx="7">
                  <c:v>65-74 -vuotiaat, n=137</c:v>
                </c:pt>
                <c:pt idx="8">
                  <c:v>75-79 -vuotiaat, n=35</c:v>
                </c:pt>
              </c:strCache>
            </c:strRef>
          </c:cat>
          <c:val>
            <c:numRef>
              <c:f>Sheet1!$C$2:$C$10</c:f>
              <c:numCache>
                <c:formatCode>General</c:formatCode>
                <c:ptCount val="9"/>
                <c:pt idx="0">
                  <c:v>40</c:v>
                </c:pt>
                <c:pt idx="1">
                  <c:v>41</c:v>
                </c:pt>
                <c:pt idx="2">
                  <c:v>32</c:v>
                </c:pt>
                <c:pt idx="3">
                  <c:v>44</c:v>
                </c:pt>
                <c:pt idx="4">
                  <c:v>37</c:v>
                </c:pt>
                <c:pt idx="5">
                  <c:v>36</c:v>
                </c:pt>
                <c:pt idx="6">
                  <c:v>42</c:v>
                </c:pt>
                <c:pt idx="7">
                  <c:v>46</c:v>
                </c:pt>
                <c:pt idx="8">
                  <c:v>40</c:v>
                </c:pt>
              </c:numCache>
            </c:numRef>
          </c:val>
        </c:ser>
        <c:ser>
          <c:idx val="4"/>
          <c:order val="2"/>
          <c:tx>
            <c:strRef>
              <c:f>Sheet1!$D$1</c:f>
              <c:strCache>
                <c:ptCount val="1"/>
                <c:pt idx="0">
                  <c:v>Harvemmin</c:v>
                </c:pt>
              </c:strCache>
            </c:strRef>
          </c:tx>
          <c:spPr>
            <a:solidFill>
              <a:srgbClr val="7F539C">
                <a:lumMod val="60000"/>
                <a:lumOff val="40000"/>
              </a:srgb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n=1261</c:v>
                </c:pt>
                <c:pt idx="1">
                  <c:v>15-17 -vuotiaat, n=39</c:v>
                </c:pt>
                <c:pt idx="2">
                  <c:v>18-24 -vuotiaat, n=164</c:v>
                </c:pt>
                <c:pt idx="3">
                  <c:v>25-34 -vuotiaat, n=277</c:v>
                </c:pt>
                <c:pt idx="4">
                  <c:v>35-44 -vuotiaat, n=224</c:v>
                </c:pt>
                <c:pt idx="5">
                  <c:v>45-54 -vuotiaat, n=205</c:v>
                </c:pt>
                <c:pt idx="6">
                  <c:v>55-64 -vuotiaat, n=180</c:v>
                </c:pt>
                <c:pt idx="7">
                  <c:v>65-74 -vuotiaat, n=137</c:v>
                </c:pt>
                <c:pt idx="8">
                  <c:v>75-79 -vuotiaat, n=35</c:v>
                </c:pt>
              </c:strCache>
            </c:strRef>
          </c:cat>
          <c:val>
            <c:numRef>
              <c:f>Sheet1!$D$2:$D$10</c:f>
              <c:numCache>
                <c:formatCode>General</c:formatCode>
                <c:ptCount val="9"/>
                <c:pt idx="0">
                  <c:v>30</c:v>
                </c:pt>
                <c:pt idx="1">
                  <c:v>26</c:v>
                </c:pt>
                <c:pt idx="2">
                  <c:v>12</c:v>
                </c:pt>
                <c:pt idx="3">
                  <c:v>21</c:v>
                </c:pt>
                <c:pt idx="4">
                  <c:v>29</c:v>
                </c:pt>
                <c:pt idx="5">
                  <c:v>40</c:v>
                </c:pt>
                <c:pt idx="6">
                  <c:v>41</c:v>
                </c:pt>
                <c:pt idx="7">
                  <c:v>44</c:v>
                </c:pt>
                <c:pt idx="8">
                  <c:v>46</c:v>
                </c:pt>
              </c:numCache>
            </c:numRef>
          </c:val>
        </c:ser>
        <c:ser>
          <c:idx val="5"/>
          <c:order val="3"/>
          <c:tx>
            <c:strRef>
              <c:f>Sheet1!$E$1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n=1261</c:v>
                </c:pt>
                <c:pt idx="1">
                  <c:v>15-17 -vuotiaat, n=39</c:v>
                </c:pt>
                <c:pt idx="2">
                  <c:v>18-24 -vuotiaat, n=164</c:v>
                </c:pt>
                <c:pt idx="3">
                  <c:v>25-34 -vuotiaat, n=277</c:v>
                </c:pt>
                <c:pt idx="4">
                  <c:v>35-44 -vuotiaat, n=224</c:v>
                </c:pt>
                <c:pt idx="5">
                  <c:v>45-54 -vuotiaat, n=205</c:v>
                </c:pt>
                <c:pt idx="6">
                  <c:v>55-64 -vuotiaat, n=180</c:v>
                </c:pt>
                <c:pt idx="7">
                  <c:v>65-74 -vuotiaat, n=137</c:v>
                </c:pt>
                <c:pt idx="8">
                  <c:v>75-79 -vuotiaat, n=35</c:v>
                </c:pt>
              </c:strCache>
            </c:strRef>
          </c:cat>
          <c:val>
            <c:numRef>
              <c:f>Sheet1!$E$2:$E$10</c:f>
              <c:numCache>
                <c:formatCode>General</c:formatCode>
                <c:ptCount val="9"/>
                <c:pt idx="0">
                  <c:v>1</c:v>
                </c:pt>
                <c:pt idx="2">
                  <c:v>1</c:v>
                </c:pt>
                <c:pt idx="5">
                  <c:v>1</c:v>
                </c:pt>
                <c:pt idx="6">
                  <c:v>1</c:v>
                </c:pt>
                <c:pt idx="7">
                  <c:v>1</c:v>
                </c:pt>
              </c:numCache>
            </c:numRef>
          </c:val>
        </c:ser>
        <c:dLbls>
          <c:showLegendKey val="0"/>
          <c:showVal val="1"/>
          <c:showCatName val="0"/>
          <c:showSerName val="0"/>
          <c:showPercent val="0"/>
          <c:showBubbleSize val="0"/>
        </c:dLbls>
        <c:gapWidth val="28"/>
        <c:overlap val="100"/>
        <c:axId val="451876848"/>
        <c:axId val="451877240"/>
      </c:barChart>
      <c:catAx>
        <c:axId val="451876848"/>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77240"/>
        <c:crosses val="autoZero"/>
        <c:auto val="0"/>
        <c:lblAlgn val="ctr"/>
        <c:lblOffset val="100"/>
        <c:noMultiLvlLbl val="0"/>
      </c:catAx>
      <c:valAx>
        <c:axId val="45187724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76848"/>
        <c:crosses val="max"/>
        <c:crossBetween val="between"/>
        <c:majorUnit val="20"/>
        <c:minorUnit val="5"/>
      </c:valAx>
    </c:plotArea>
    <c:legend>
      <c:legendPos val="b"/>
      <c:layout>
        <c:manualLayout>
          <c:xMode val="edge"/>
          <c:yMode val="edge"/>
          <c:x val="0.11079688888823264"/>
          <c:y val="0.79409629808855564"/>
          <c:w val="0.23448853892901583"/>
          <c:h val="0.17352651157836668"/>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84104330708675"/>
          <c:y val="0.1831774385166188"/>
          <c:w val="0.63060269028871474"/>
          <c:h val="0.51715991640482584"/>
        </c:manualLayout>
      </c:layout>
      <c:barChart>
        <c:barDir val="bar"/>
        <c:grouping val="stacked"/>
        <c:varyColors val="0"/>
        <c:ser>
          <c:idx val="2"/>
          <c:order val="0"/>
          <c:tx>
            <c:strRef>
              <c:f>Sheet1!$A$2</c:f>
              <c:strCache>
                <c:ptCount val="1"/>
                <c:pt idx="0">
                  <c:v>On lähimaksuominaisuus, ja on käyttänyt sitä</c:v>
                </c:pt>
              </c:strCache>
            </c:strRef>
          </c:tx>
          <c:spPr>
            <a:solidFill>
              <a:srgbClr val="16418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Kevät 2014</c:v>
                </c:pt>
                <c:pt idx="1">
                  <c:v>Kevät 2015</c:v>
                </c:pt>
                <c:pt idx="2">
                  <c:v>Kevät 2017</c:v>
                </c:pt>
              </c:strCache>
            </c:strRef>
          </c:cat>
          <c:val>
            <c:numRef>
              <c:f>Sheet1!$B$2:$D$2</c:f>
              <c:numCache>
                <c:formatCode>General</c:formatCode>
                <c:ptCount val="3"/>
                <c:pt idx="0">
                  <c:v>2</c:v>
                </c:pt>
                <c:pt idx="1">
                  <c:v>12</c:v>
                </c:pt>
                <c:pt idx="2">
                  <c:v>52</c:v>
                </c:pt>
              </c:numCache>
            </c:numRef>
          </c:val>
        </c:ser>
        <c:ser>
          <c:idx val="4"/>
          <c:order val="1"/>
          <c:tx>
            <c:strRef>
              <c:f>Sheet1!$A$3</c:f>
              <c:strCache>
                <c:ptCount val="1"/>
                <c:pt idx="0">
                  <c:v>On lähimaksuominaisuus, mutta ei ole käyttänyt sitä</c:v>
                </c:pt>
              </c:strCache>
            </c:strRef>
          </c:tx>
          <c:spPr>
            <a:solidFill>
              <a:srgbClr val="E6007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Kevät 2014</c:v>
                </c:pt>
                <c:pt idx="1">
                  <c:v>Kevät 2015</c:v>
                </c:pt>
                <c:pt idx="2">
                  <c:v>Kevät 2017</c:v>
                </c:pt>
              </c:strCache>
            </c:strRef>
          </c:cat>
          <c:val>
            <c:numRef>
              <c:f>Sheet1!$B$3:$D$3</c:f>
              <c:numCache>
                <c:formatCode>General</c:formatCode>
                <c:ptCount val="3"/>
                <c:pt idx="0">
                  <c:v>6</c:v>
                </c:pt>
                <c:pt idx="1">
                  <c:v>10</c:v>
                </c:pt>
                <c:pt idx="2">
                  <c:v>12</c:v>
                </c:pt>
              </c:numCache>
            </c:numRef>
          </c:val>
        </c:ser>
        <c:ser>
          <c:idx val="0"/>
          <c:order val="2"/>
          <c:tx>
            <c:strRef>
              <c:f>Sheet1!$A$4</c:f>
              <c:strCache>
                <c:ptCount val="1"/>
                <c:pt idx="0">
                  <c:v>Maksukortissa ei ole lähimaksuominaisuutta</c:v>
                </c:pt>
              </c:strCache>
            </c:strRef>
          </c:tx>
          <c:spPr>
            <a:solidFill>
              <a:srgbClr val="7F539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Kevät 2014</c:v>
                </c:pt>
                <c:pt idx="1">
                  <c:v>Kevät 2015</c:v>
                </c:pt>
                <c:pt idx="2">
                  <c:v>Kevät 2017</c:v>
                </c:pt>
              </c:strCache>
            </c:strRef>
          </c:cat>
          <c:val>
            <c:numRef>
              <c:f>Sheet1!$B$4:$D$4</c:f>
              <c:numCache>
                <c:formatCode>General</c:formatCode>
                <c:ptCount val="3"/>
                <c:pt idx="0">
                  <c:v>86</c:v>
                </c:pt>
                <c:pt idx="1">
                  <c:v>71</c:v>
                </c:pt>
                <c:pt idx="2">
                  <c:v>31</c:v>
                </c:pt>
              </c:numCache>
            </c:numRef>
          </c:val>
        </c:ser>
        <c:ser>
          <c:idx val="1"/>
          <c:order val="3"/>
          <c:tx>
            <c:strRef>
              <c:f>Sheet1!$A$5</c:f>
              <c:strCache>
                <c:ptCount val="1"/>
                <c:pt idx="0">
                  <c:v>Ei tiedä, onko lähimaksuominaisuutta/ei osaa sanoa</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Kevät 2014</c:v>
                </c:pt>
                <c:pt idx="1">
                  <c:v>Kevät 2015</c:v>
                </c:pt>
                <c:pt idx="2">
                  <c:v>Kevät 2017</c:v>
                </c:pt>
              </c:strCache>
            </c:strRef>
          </c:cat>
          <c:val>
            <c:numRef>
              <c:f>Sheet1!$B$5:$D$5</c:f>
              <c:numCache>
                <c:formatCode>General</c:formatCode>
                <c:ptCount val="3"/>
                <c:pt idx="0">
                  <c:v>6</c:v>
                </c:pt>
                <c:pt idx="1">
                  <c:v>7</c:v>
                </c:pt>
                <c:pt idx="2">
                  <c:v>5</c:v>
                </c:pt>
              </c:numCache>
            </c:numRef>
          </c:val>
        </c:ser>
        <c:dLbls>
          <c:showLegendKey val="0"/>
          <c:showVal val="1"/>
          <c:showCatName val="0"/>
          <c:showSerName val="0"/>
          <c:showPercent val="0"/>
          <c:showBubbleSize val="0"/>
        </c:dLbls>
        <c:gapWidth val="28"/>
        <c:overlap val="100"/>
        <c:axId val="451878416"/>
        <c:axId val="451877632"/>
      </c:barChart>
      <c:catAx>
        <c:axId val="45187841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77632"/>
        <c:crosses val="autoZero"/>
        <c:auto val="0"/>
        <c:lblAlgn val="ctr"/>
        <c:lblOffset val="100"/>
        <c:noMultiLvlLbl val="0"/>
      </c:catAx>
      <c:valAx>
        <c:axId val="451877632"/>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78416"/>
        <c:crosses val="max"/>
        <c:crossBetween val="between"/>
        <c:majorUnit val="20"/>
        <c:minorUnit val="5"/>
      </c:valAx>
    </c:plotArea>
    <c:legend>
      <c:legendPos val="b"/>
      <c:layout>
        <c:manualLayout>
          <c:xMode val="edge"/>
          <c:yMode val="edge"/>
          <c:x val="0.24239599737532827"/>
          <c:y val="0.79344524934356164"/>
          <c:w val="0.63081955380577492"/>
          <c:h val="0.17379039547387534"/>
        </c:manualLayout>
      </c:layout>
      <c:overlay val="0"/>
      <c:txPr>
        <a:bodyPr/>
        <a:lstStyle/>
        <a:p>
          <a:pPr>
            <a:defRPr sz="1250"/>
          </a:pPr>
          <a:endParaRPr lang="en-US"/>
        </a:p>
      </c:tx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Ei uskalla käyttää/ei luota siihen</c:v>
                </c:pt>
                <c:pt idx="1">
                  <c:v>Ei ole tullut käytettyä</c:v>
                </c:pt>
                <c:pt idx="2">
                  <c:v>Uusi kortti/ei ole ehtinyt käyttää</c:v>
                </c:pt>
                <c:pt idx="3">
                  <c:v>Maksaa kortilla isompia ostoksia</c:v>
                </c:pt>
                <c:pt idx="4">
                  <c:v>Ei ole ollut tarvetta käyttää/ei tarvitse ominaisuutta</c:v>
                </c:pt>
                <c:pt idx="5">
                  <c:v>Käyttää mieluummin käteistä</c:v>
                </c:pt>
                <c:pt idx="6">
                  <c:v>Tottumuskysymys</c:v>
                </c:pt>
                <c:pt idx="7">
                  <c:v>Ei osaa käyttää/vaikeaa/ollut ongelmia käytössä</c:v>
                </c:pt>
                <c:pt idx="8">
                  <c:v>Käyttää harvoin korttia, jossa ominaisuus on</c:v>
                </c:pt>
                <c:pt idx="9">
                  <c:v>Ei ole halunnut käyttää</c:v>
                </c:pt>
                <c:pt idx="10">
                  <c:v>Lähimaksu ei ole toiminut/ollut mahdollista</c:v>
                </c:pt>
                <c:pt idx="11">
                  <c:v>Muu</c:v>
                </c:pt>
                <c:pt idx="12">
                  <c:v>Ei osaa sanoa</c:v>
                </c:pt>
              </c:strCache>
            </c:strRef>
          </c:cat>
          <c:val>
            <c:numRef>
              <c:f>Sheet1!$B$2:$B$14</c:f>
              <c:numCache>
                <c:formatCode>General</c:formatCode>
                <c:ptCount val="13"/>
                <c:pt idx="0">
                  <c:v>15</c:v>
                </c:pt>
                <c:pt idx="1">
                  <c:v>14</c:v>
                </c:pt>
                <c:pt idx="2">
                  <c:v>13</c:v>
                </c:pt>
                <c:pt idx="3">
                  <c:v>9</c:v>
                </c:pt>
                <c:pt idx="4">
                  <c:v>9</c:v>
                </c:pt>
                <c:pt idx="5">
                  <c:v>8</c:v>
                </c:pt>
                <c:pt idx="6">
                  <c:v>8</c:v>
                </c:pt>
                <c:pt idx="7">
                  <c:v>6</c:v>
                </c:pt>
                <c:pt idx="8">
                  <c:v>5</c:v>
                </c:pt>
                <c:pt idx="9">
                  <c:v>3</c:v>
                </c:pt>
                <c:pt idx="10">
                  <c:v>3</c:v>
                </c:pt>
                <c:pt idx="11">
                  <c:v>7</c:v>
                </c:pt>
                <c:pt idx="12">
                  <c:v>5</c:v>
                </c:pt>
              </c:numCache>
            </c:numRef>
          </c:val>
        </c:ser>
        <c:dLbls>
          <c:showLegendKey val="0"/>
          <c:showVal val="1"/>
          <c:showCatName val="0"/>
          <c:showSerName val="0"/>
          <c:showPercent val="0"/>
          <c:showBubbleSize val="0"/>
        </c:dLbls>
        <c:gapWidth val="28"/>
        <c:axId val="451882336"/>
        <c:axId val="451879200"/>
      </c:barChart>
      <c:catAx>
        <c:axId val="45188233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79200"/>
        <c:crosses val="autoZero"/>
        <c:auto val="0"/>
        <c:lblAlgn val="ctr"/>
        <c:lblOffset val="100"/>
        <c:noMultiLvlLbl val="0"/>
      </c:catAx>
      <c:valAx>
        <c:axId val="451879200"/>
        <c:scaling>
          <c:orientation val="minMax"/>
          <c:max val="3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82336"/>
        <c:crosses val="max"/>
        <c:crossBetween val="between"/>
        <c:majorUnit val="1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7982"/>
          <c:y val="8.9564995137865783E-2"/>
          <c:w val="0.51601943264760652"/>
          <c:h val="0.69970418099339393"/>
        </c:manualLayout>
      </c:layout>
      <c:barChart>
        <c:barDir val="bar"/>
        <c:grouping val="clustered"/>
        <c:varyColors val="0"/>
        <c:ser>
          <c:idx val="5"/>
          <c:order val="0"/>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Pankin konttori</c:v>
                </c:pt>
                <c:pt idx="1">
                  <c:v>Kauppakeskus</c:v>
                </c:pt>
                <c:pt idx="2">
                  <c:v>Oma koti</c:v>
                </c:pt>
                <c:pt idx="3">
                  <c:v>Päivittäistavarakauppa</c:v>
                </c:pt>
                <c:pt idx="4">
                  <c:v>Posti</c:v>
                </c:pt>
                <c:pt idx="5">
                  <c:v>Vakuutusyhtiön konttori</c:v>
                </c:pt>
                <c:pt idx="6">
                  <c:v>Kirjasto</c:v>
                </c:pt>
                <c:pt idx="7">
                  <c:v>Verotoimisto</c:v>
                </c:pt>
                <c:pt idx="8">
                  <c:v>Kela</c:v>
                </c:pt>
                <c:pt idx="9">
                  <c:v>Oma työpaikka</c:v>
                </c:pt>
                <c:pt idx="10">
                  <c:v>Erikoiskauppa</c:v>
                </c:pt>
                <c:pt idx="11">
                  <c:v>Harrastuspaikka, kuten jäähalli, urheiluhalli tms.</c:v>
                </c:pt>
                <c:pt idx="12">
                  <c:v>Kahvila tai ravintola</c:v>
                </c:pt>
                <c:pt idx="13">
                  <c:v>Jokin muu paikka</c:v>
                </c:pt>
              </c:strCache>
            </c:strRef>
          </c:cat>
          <c:val>
            <c:numRef>
              <c:f>Sheet1!$B$2:$B$15</c:f>
              <c:numCache>
                <c:formatCode>General</c:formatCode>
                <c:ptCount val="14"/>
                <c:pt idx="0">
                  <c:v>76</c:v>
                </c:pt>
                <c:pt idx="1">
                  <c:v>35</c:v>
                </c:pt>
                <c:pt idx="2">
                  <c:v>33</c:v>
                </c:pt>
                <c:pt idx="3">
                  <c:v>20</c:v>
                </c:pt>
                <c:pt idx="4">
                  <c:v>10</c:v>
                </c:pt>
                <c:pt idx="5">
                  <c:v>9</c:v>
                </c:pt>
                <c:pt idx="6">
                  <c:v>5</c:v>
                </c:pt>
                <c:pt idx="7">
                  <c:v>5</c:v>
                </c:pt>
                <c:pt idx="8">
                  <c:v>4</c:v>
                </c:pt>
                <c:pt idx="9">
                  <c:v>4</c:v>
                </c:pt>
                <c:pt idx="10">
                  <c:v>3</c:v>
                </c:pt>
                <c:pt idx="11">
                  <c:v>3</c:v>
                </c:pt>
                <c:pt idx="12">
                  <c:v>3</c:v>
                </c:pt>
                <c:pt idx="13">
                  <c:v>3</c:v>
                </c:pt>
              </c:numCache>
            </c:numRef>
          </c:val>
        </c:ser>
        <c:dLbls>
          <c:showLegendKey val="0"/>
          <c:showVal val="1"/>
          <c:showCatName val="0"/>
          <c:showSerName val="0"/>
          <c:showPercent val="0"/>
          <c:showBubbleSize val="0"/>
        </c:dLbls>
        <c:gapWidth val="28"/>
        <c:axId val="451879984"/>
        <c:axId val="451880376"/>
      </c:barChart>
      <c:catAx>
        <c:axId val="4518799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51880376"/>
        <c:crosses val="autoZero"/>
        <c:auto val="0"/>
        <c:lblAlgn val="ctr"/>
        <c:lblOffset val="100"/>
        <c:noMultiLvlLbl val="0"/>
      </c:catAx>
      <c:valAx>
        <c:axId val="451880376"/>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51879984"/>
        <c:crosses val="max"/>
        <c:crossBetween val="between"/>
        <c:majorUnit val="20"/>
        <c:minorUnit val="1"/>
      </c:valAx>
    </c:plotArea>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5E-2"/>
          <c:w val="0.74123099849037166"/>
          <c:h val="0.63474111692970181"/>
        </c:manualLayout>
      </c:layout>
      <c:barChart>
        <c:barDir val="col"/>
        <c:grouping val="clustered"/>
        <c:varyColors val="0"/>
        <c:ser>
          <c:idx val="0"/>
          <c:order val="0"/>
          <c:tx>
            <c:strRef>
              <c:f>Sheet1!$B$1</c:f>
              <c:strCache>
                <c:ptCount val="1"/>
                <c:pt idx="0">
                  <c:v>Arkisin</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n=1088</c:v>
                </c:pt>
                <c:pt idx="1">
                  <c:v>15-17 v.
n=30</c:v>
                </c:pt>
                <c:pt idx="2">
                  <c:v>18-24 v.
n=112</c:v>
                </c:pt>
                <c:pt idx="3">
                  <c:v>25-34 v.
n=207</c:v>
                </c:pt>
                <c:pt idx="4">
                  <c:v>35-44 v.
n=173</c:v>
                </c:pt>
                <c:pt idx="5">
                  <c:v>45-54 v.
n=175</c:v>
                </c:pt>
                <c:pt idx="6">
                  <c:v>55-64 v.
n=194</c:v>
                </c:pt>
                <c:pt idx="7">
                  <c:v>65-74 v.
n=156</c:v>
                </c:pt>
                <c:pt idx="8">
                  <c:v>75-79 v.
n=41</c:v>
                </c:pt>
              </c:strCache>
            </c:strRef>
          </c:cat>
          <c:val>
            <c:numRef>
              <c:f>Sheet1!$B$2:$B$10</c:f>
              <c:numCache>
                <c:formatCode>General</c:formatCode>
                <c:ptCount val="9"/>
                <c:pt idx="0">
                  <c:v>92</c:v>
                </c:pt>
                <c:pt idx="1">
                  <c:v>77</c:v>
                </c:pt>
                <c:pt idx="2">
                  <c:v>93</c:v>
                </c:pt>
                <c:pt idx="3">
                  <c:v>92</c:v>
                </c:pt>
                <c:pt idx="4">
                  <c:v>89</c:v>
                </c:pt>
                <c:pt idx="5">
                  <c:v>89</c:v>
                </c:pt>
                <c:pt idx="6">
                  <c:v>95</c:v>
                </c:pt>
                <c:pt idx="7">
                  <c:v>99</c:v>
                </c:pt>
                <c:pt idx="8">
                  <c:v>100</c:v>
                </c:pt>
              </c:numCache>
            </c:numRef>
          </c:val>
        </c:ser>
        <c:ser>
          <c:idx val="1"/>
          <c:order val="1"/>
          <c:tx>
            <c:strRef>
              <c:f>Sheet1!$C$1</c:f>
              <c:strCache>
                <c:ptCount val="1"/>
                <c:pt idx="0">
                  <c:v>Lauantaisin</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n=1088</c:v>
                </c:pt>
                <c:pt idx="1">
                  <c:v>15-17 v.
n=30</c:v>
                </c:pt>
                <c:pt idx="2">
                  <c:v>18-24 v.
n=112</c:v>
                </c:pt>
                <c:pt idx="3">
                  <c:v>25-34 v.
n=207</c:v>
                </c:pt>
                <c:pt idx="4">
                  <c:v>35-44 v.
n=173</c:v>
                </c:pt>
                <c:pt idx="5">
                  <c:v>45-54 v.
n=175</c:v>
                </c:pt>
                <c:pt idx="6">
                  <c:v>55-64 v.
n=194</c:v>
                </c:pt>
                <c:pt idx="7">
                  <c:v>65-74 v.
n=156</c:v>
                </c:pt>
                <c:pt idx="8">
                  <c:v>75-79 v.
n=41</c:v>
                </c:pt>
              </c:strCache>
            </c:strRef>
          </c:cat>
          <c:val>
            <c:numRef>
              <c:f>Sheet1!$C$2:$C$10</c:f>
              <c:numCache>
                <c:formatCode>General</c:formatCode>
                <c:ptCount val="9"/>
                <c:pt idx="0">
                  <c:v>27</c:v>
                </c:pt>
                <c:pt idx="1">
                  <c:v>33</c:v>
                </c:pt>
                <c:pt idx="2">
                  <c:v>44</c:v>
                </c:pt>
                <c:pt idx="3">
                  <c:v>44</c:v>
                </c:pt>
                <c:pt idx="4">
                  <c:v>34</c:v>
                </c:pt>
                <c:pt idx="5">
                  <c:v>31</c:v>
                </c:pt>
                <c:pt idx="6">
                  <c:v>12</c:v>
                </c:pt>
                <c:pt idx="7">
                  <c:v>4</c:v>
                </c:pt>
                <c:pt idx="8">
                  <c:v>2</c:v>
                </c:pt>
              </c:numCache>
            </c:numRef>
          </c:val>
        </c:ser>
        <c:ser>
          <c:idx val="2"/>
          <c:order val="2"/>
          <c:tx>
            <c:strRef>
              <c:f>Sheet1!$D$1</c:f>
              <c:strCache>
                <c:ptCount val="1"/>
                <c:pt idx="0">
                  <c:v>Sunnuntaisin</c:v>
                </c:pt>
              </c:strCache>
            </c:strRef>
          </c:tx>
          <c:spPr>
            <a:solidFill>
              <a:srgbClr val="7F539C"/>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KAIKKI n=1088</c:v>
                </c:pt>
                <c:pt idx="1">
                  <c:v>15-17 v.
n=30</c:v>
                </c:pt>
                <c:pt idx="2">
                  <c:v>18-24 v.
n=112</c:v>
                </c:pt>
                <c:pt idx="3">
                  <c:v>25-34 v.
n=207</c:v>
                </c:pt>
                <c:pt idx="4">
                  <c:v>35-44 v.
n=173</c:v>
                </c:pt>
                <c:pt idx="5">
                  <c:v>45-54 v.
n=175</c:v>
                </c:pt>
                <c:pt idx="6">
                  <c:v>55-64 v.
n=194</c:v>
                </c:pt>
                <c:pt idx="7">
                  <c:v>65-74 v.
n=156</c:v>
                </c:pt>
                <c:pt idx="8">
                  <c:v>75-79 v.
n=41</c:v>
                </c:pt>
              </c:strCache>
            </c:strRef>
          </c:cat>
          <c:val>
            <c:numRef>
              <c:f>Sheet1!$D$2:$D$10</c:f>
              <c:numCache>
                <c:formatCode>General</c:formatCode>
                <c:ptCount val="9"/>
                <c:pt idx="0">
                  <c:v>14</c:v>
                </c:pt>
                <c:pt idx="1">
                  <c:v>30</c:v>
                </c:pt>
                <c:pt idx="2">
                  <c:v>24</c:v>
                </c:pt>
                <c:pt idx="3">
                  <c:v>20</c:v>
                </c:pt>
                <c:pt idx="4">
                  <c:v>15</c:v>
                </c:pt>
                <c:pt idx="5">
                  <c:v>14</c:v>
                </c:pt>
                <c:pt idx="6">
                  <c:v>5</c:v>
                </c:pt>
                <c:pt idx="7">
                  <c:v>5</c:v>
                </c:pt>
                <c:pt idx="8">
                  <c:v>2</c:v>
                </c:pt>
              </c:numCache>
            </c:numRef>
          </c:val>
        </c:ser>
        <c:dLbls>
          <c:showLegendKey val="0"/>
          <c:showVal val="1"/>
          <c:showCatName val="0"/>
          <c:showSerName val="0"/>
          <c:showPercent val="0"/>
          <c:showBubbleSize val="0"/>
        </c:dLbls>
        <c:gapWidth val="50"/>
        <c:axId val="450003376"/>
        <c:axId val="450004944"/>
      </c:barChart>
      <c:catAx>
        <c:axId val="450003376"/>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en-US"/>
          </a:p>
        </c:txPr>
        <c:crossAx val="450004944"/>
        <c:crosses val="autoZero"/>
        <c:auto val="1"/>
        <c:lblAlgn val="ctr"/>
        <c:lblOffset val="100"/>
        <c:noMultiLvlLbl val="0"/>
      </c:catAx>
      <c:valAx>
        <c:axId val="450004944"/>
        <c:scaling>
          <c:orientation val="minMax"/>
          <c:max val="10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50003376"/>
        <c:crosses val="autoZero"/>
        <c:crossBetween val="between"/>
        <c:majorUnit val="20"/>
      </c:valAx>
      <c:spPr>
        <a:noFill/>
      </c:spPr>
    </c:plotArea>
    <c:legend>
      <c:legendPos val="b"/>
      <c:layout>
        <c:manualLayout>
          <c:xMode val="edge"/>
          <c:yMode val="edge"/>
          <c:x val="0.24676476377952791"/>
          <c:y val="0.86902971402648999"/>
          <c:w val="0.42489807524059603"/>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71E-2"/>
          <c:w val="0.76519247594050765"/>
          <c:h val="0.66385537063394273"/>
        </c:manualLayout>
      </c:layout>
      <c:barChart>
        <c:barDir val="col"/>
        <c:grouping val="clustered"/>
        <c:varyColors val="0"/>
        <c:ser>
          <c:idx val="0"/>
          <c:order val="0"/>
          <c:tx>
            <c:strRef>
              <c:f>Sheet1!$B$1</c:f>
              <c:strCache>
                <c:ptCount val="1"/>
                <c:pt idx="0">
                  <c:v>Arkisin (n=1006)</c:v>
                </c:pt>
              </c:strCache>
            </c:strRef>
          </c:tx>
          <c:spPr>
            <a:solidFill>
              <a:srgbClr val="164180"/>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8:00 - 
10:00</c:v>
                </c:pt>
                <c:pt idx="1">
                  <c:v>10:00 - 
12:00</c:v>
                </c:pt>
                <c:pt idx="2">
                  <c:v>12:00 - 
14:00</c:v>
                </c:pt>
                <c:pt idx="3">
                  <c:v>14:00 - 
16:00</c:v>
                </c:pt>
                <c:pt idx="4">
                  <c:v>16:00 - 
18:00</c:v>
                </c:pt>
                <c:pt idx="5">
                  <c:v>18:00 - 
20:00</c:v>
                </c:pt>
                <c:pt idx="6">
                  <c:v>20:00 - 
24:00</c:v>
                </c:pt>
                <c:pt idx="7">
                  <c:v>00:00 - 
08:00</c:v>
                </c:pt>
                <c:pt idx="8">
                  <c:v>Ei osaa sanoa</c:v>
                </c:pt>
              </c:strCache>
            </c:strRef>
          </c:cat>
          <c:val>
            <c:numRef>
              <c:f>Sheet1!$B$2:$B$10</c:f>
              <c:numCache>
                <c:formatCode>General</c:formatCode>
                <c:ptCount val="9"/>
                <c:pt idx="0">
                  <c:v>19</c:v>
                </c:pt>
                <c:pt idx="1">
                  <c:v>32</c:v>
                </c:pt>
                <c:pt idx="2">
                  <c:v>30</c:v>
                </c:pt>
                <c:pt idx="3">
                  <c:v>33</c:v>
                </c:pt>
                <c:pt idx="4">
                  <c:v>45</c:v>
                </c:pt>
                <c:pt idx="5">
                  <c:v>23</c:v>
                </c:pt>
                <c:pt idx="6">
                  <c:v>5</c:v>
                </c:pt>
                <c:pt idx="7">
                  <c:v>2</c:v>
                </c:pt>
                <c:pt idx="8">
                  <c:v>3</c:v>
                </c:pt>
              </c:numCache>
            </c:numRef>
          </c:val>
        </c:ser>
        <c:ser>
          <c:idx val="1"/>
          <c:order val="1"/>
          <c:tx>
            <c:strRef>
              <c:f>Sheet1!$C$1</c:f>
              <c:strCache>
                <c:ptCount val="1"/>
                <c:pt idx="0">
                  <c:v>Lauantaisin (n=294)</c:v>
                </c:pt>
              </c:strCache>
            </c:strRef>
          </c:tx>
          <c:spPr>
            <a:solidFill>
              <a:srgbClr val="E6007E"/>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8:00 - 
10:00</c:v>
                </c:pt>
                <c:pt idx="1">
                  <c:v>10:00 - 
12:00</c:v>
                </c:pt>
                <c:pt idx="2">
                  <c:v>12:00 - 
14:00</c:v>
                </c:pt>
                <c:pt idx="3">
                  <c:v>14:00 - 
16:00</c:v>
                </c:pt>
                <c:pt idx="4">
                  <c:v>16:00 - 
18:00</c:v>
                </c:pt>
                <c:pt idx="5">
                  <c:v>18:00 - 
20:00</c:v>
                </c:pt>
                <c:pt idx="6">
                  <c:v>20:00 - 
24:00</c:v>
                </c:pt>
                <c:pt idx="7">
                  <c:v>00:00 - 
08:00</c:v>
                </c:pt>
                <c:pt idx="8">
                  <c:v>Ei osaa sanoa</c:v>
                </c:pt>
              </c:strCache>
            </c:strRef>
          </c:cat>
          <c:val>
            <c:numRef>
              <c:f>Sheet1!$C$2:$C$10</c:f>
              <c:numCache>
                <c:formatCode>General</c:formatCode>
                <c:ptCount val="9"/>
                <c:pt idx="0">
                  <c:v>14</c:v>
                </c:pt>
                <c:pt idx="1">
                  <c:v>51</c:v>
                </c:pt>
                <c:pt idx="2">
                  <c:v>57</c:v>
                </c:pt>
                <c:pt idx="3">
                  <c:v>45</c:v>
                </c:pt>
                <c:pt idx="4">
                  <c:v>24</c:v>
                </c:pt>
                <c:pt idx="5">
                  <c:v>11</c:v>
                </c:pt>
                <c:pt idx="6">
                  <c:v>5</c:v>
                </c:pt>
                <c:pt idx="7">
                  <c:v>2</c:v>
                </c:pt>
                <c:pt idx="8">
                  <c:v>3</c:v>
                </c:pt>
              </c:numCache>
            </c:numRef>
          </c:val>
        </c:ser>
        <c:ser>
          <c:idx val="2"/>
          <c:order val="2"/>
          <c:tx>
            <c:strRef>
              <c:f>Sheet1!$D$1</c:f>
              <c:strCache>
                <c:ptCount val="1"/>
                <c:pt idx="0">
                  <c:v>Sunnuntaisin (n=147)</c:v>
                </c:pt>
              </c:strCache>
            </c:strRef>
          </c:tx>
          <c:spPr>
            <a:solidFill>
              <a:srgbClr val="7F539C"/>
            </a:solidFill>
            <a:ln w="444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8:00 - 
10:00</c:v>
                </c:pt>
                <c:pt idx="1">
                  <c:v>10:00 - 
12:00</c:v>
                </c:pt>
                <c:pt idx="2">
                  <c:v>12:00 - 
14:00</c:v>
                </c:pt>
                <c:pt idx="3">
                  <c:v>14:00 - 
16:00</c:v>
                </c:pt>
                <c:pt idx="4">
                  <c:v>16:00 - 
18:00</c:v>
                </c:pt>
                <c:pt idx="5">
                  <c:v>18:00 - 
20:00</c:v>
                </c:pt>
                <c:pt idx="6">
                  <c:v>20:00 - 
24:00</c:v>
                </c:pt>
                <c:pt idx="7">
                  <c:v>00:00 - 
08:00</c:v>
                </c:pt>
                <c:pt idx="8">
                  <c:v>Ei osaa sanoa</c:v>
                </c:pt>
              </c:strCache>
            </c:strRef>
          </c:cat>
          <c:val>
            <c:numRef>
              <c:f>Sheet1!$D$2:$D$10</c:f>
              <c:numCache>
                <c:formatCode>General</c:formatCode>
                <c:ptCount val="9"/>
                <c:pt idx="0">
                  <c:v>12</c:v>
                </c:pt>
                <c:pt idx="1">
                  <c:v>29</c:v>
                </c:pt>
                <c:pt idx="2">
                  <c:v>56</c:v>
                </c:pt>
                <c:pt idx="3">
                  <c:v>52</c:v>
                </c:pt>
                <c:pt idx="4">
                  <c:v>26</c:v>
                </c:pt>
                <c:pt idx="5">
                  <c:v>14</c:v>
                </c:pt>
                <c:pt idx="6">
                  <c:v>8</c:v>
                </c:pt>
                <c:pt idx="7">
                  <c:v>3</c:v>
                </c:pt>
                <c:pt idx="8">
                  <c:v>4</c:v>
                </c:pt>
              </c:numCache>
            </c:numRef>
          </c:val>
        </c:ser>
        <c:dLbls>
          <c:showLegendKey val="0"/>
          <c:showVal val="1"/>
          <c:showCatName val="0"/>
          <c:showSerName val="0"/>
          <c:showPercent val="0"/>
          <c:showBubbleSize val="0"/>
        </c:dLbls>
        <c:gapWidth val="50"/>
        <c:axId val="450004552"/>
        <c:axId val="450002984"/>
      </c:barChart>
      <c:catAx>
        <c:axId val="450004552"/>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en-US"/>
          </a:p>
        </c:txPr>
        <c:crossAx val="450002984"/>
        <c:crosses val="autoZero"/>
        <c:auto val="1"/>
        <c:lblAlgn val="ctr"/>
        <c:lblOffset val="100"/>
        <c:noMultiLvlLbl val="0"/>
      </c:catAx>
      <c:valAx>
        <c:axId val="450002984"/>
        <c:scaling>
          <c:orientation val="minMax"/>
          <c:max val="7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50004552"/>
        <c:crosses val="autoZero"/>
        <c:crossBetween val="between"/>
        <c:majorUnit val="10"/>
      </c:valAx>
      <c:spPr>
        <a:noFill/>
      </c:spPr>
    </c:plotArea>
    <c:legend>
      <c:legendPos val="b"/>
      <c:layout>
        <c:manualLayout>
          <c:xMode val="edge"/>
          <c:yMode val="edge"/>
          <c:x val="0.41621682546768513"/>
          <c:y val="0.86417741764166012"/>
          <c:w val="0.36933170352801031"/>
          <c:h val="0.10981926314398878"/>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93665305592488"/>
          <c:y val="3.6840603590829704E-2"/>
          <c:w val="0.48187869001705386"/>
          <c:h val="0.73772922326640922"/>
        </c:manualLayout>
      </c:layout>
      <c:barChart>
        <c:barDir val="bar"/>
        <c:grouping val="clustered"/>
        <c:varyColors val="0"/>
        <c:ser>
          <c:idx val="7"/>
          <c:order val="0"/>
          <c:tx>
            <c:strRef>
              <c:f>Sheet1!$N$1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palkkatilille)</c:v>
                </c:pt>
                <c:pt idx="3">
                  <c:v>Pörssiosakkeisiin</c:v>
                </c:pt>
                <c:pt idx="4">
                  <c:v>Vapaaehtoisiin yksilöllisiin eläkevakuutuksiin</c:v>
                </c:pt>
                <c:pt idx="5">
                  <c:v>Sijoitusasunnon ostamiseen </c:v>
                </c:pt>
              </c:strCache>
            </c:strRef>
          </c:cat>
          <c:val>
            <c:numRef>
              <c:f>Sheet1!$N$2:$N$7</c:f>
              <c:numCache>
                <c:formatCode>General</c:formatCode>
                <c:ptCount val="6"/>
                <c:pt idx="0">
                  <c:v>24</c:v>
                </c:pt>
                <c:pt idx="1">
                  <c:v>8</c:v>
                </c:pt>
                <c:pt idx="2">
                  <c:v>12</c:v>
                </c:pt>
                <c:pt idx="3">
                  <c:v>7</c:v>
                </c:pt>
                <c:pt idx="4">
                  <c:v>4</c:v>
                </c:pt>
                <c:pt idx="5">
                  <c:v>2</c:v>
                </c:pt>
              </c:numCache>
            </c:numRef>
          </c:val>
        </c:ser>
        <c:ser>
          <c:idx val="8"/>
          <c:order val="1"/>
          <c:tx>
            <c:strRef>
              <c:f>Sheet1!$O$1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palkkatilille)</c:v>
                </c:pt>
                <c:pt idx="3">
                  <c:v>Pörssiosakkeisiin</c:v>
                </c:pt>
                <c:pt idx="4">
                  <c:v>Vapaaehtoisiin yksilöllisiin eläkevakuutuksiin</c:v>
                </c:pt>
                <c:pt idx="5">
                  <c:v>Sijoitusasunnon ostamiseen </c:v>
                </c:pt>
              </c:strCache>
            </c:strRef>
          </c:cat>
          <c:val>
            <c:numRef>
              <c:f>Sheet1!$O$2:$O$7</c:f>
              <c:numCache>
                <c:formatCode>General</c:formatCode>
                <c:ptCount val="6"/>
                <c:pt idx="0">
                  <c:v>26</c:v>
                </c:pt>
                <c:pt idx="1">
                  <c:v>10</c:v>
                </c:pt>
                <c:pt idx="2">
                  <c:v>13</c:v>
                </c:pt>
                <c:pt idx="3">
                  <c:v>9</c:v>
                </c:pt>
                <c:pt idx="4">
                  <c:v>4</c:v>
                </c:pt>
                <c:pt idx="5">
                  <c:v>2</c:v>
                </c:pt>
              </c:numCache>
            </c:numRef>
          </c:val>
        </c:ser>
        <c:ser>
          <c:idx val="9"/>
          <c:order val="2"/>
          <c:tx>
            <c:strRef>
              <c:f>Sheet1!$P$1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palkkatilille)</c:v>
                </c:pt>
                <c:pt idx="3">
                  <c:v>Pörssiosakkeisiin</c:v>
                </c:pt>
                <c:pt idx="4">
                  <c:v>Vapaaehtoisiin yksilöllisiin eläkevakuutuksiin</c:v>
                </c:pt>
                <c:pt idx="5">
                  <c:v>Sijoitusasunnon ostamiseen </c:v>
                </c:pt>
              </c:strCache>
            </c:strRef>
          </c:cat>
          <c:val>
            <c:numRef>
              <c:f>Sheet1!$P$2:$P$7</c:f>
              <c:numCache>
                <c:formatCode>General</c:formatCode>
                <c:ptCount val="6"/>
                <c:pt idx="0">
                  <c:v>24</c:v>
                </c:pt>
                <c:pt idx="1">
                  <c:v>13</c:v>
                </c:pt>
                <c:pt idx="2">
                  <c:v>14</c:v>
                </c:pt>
                <c:pt idx="3">
                  <c:v>7</c:v>
                </c:pt>
                <c:pt idx="4">
                  <c:v>4</c:v>
                </c:pt>
                <c:pt idx="5">
                  <c:v>3</c:v>
                </c:pt>
              </c:numCache>
            </c:numRef>
          </c:val>
        </c:ser>
        <c:ser>
          <c:idx val="10"/>
          <c:order val="3"/>
          <c:tx>
            <c:strRef>
              <c:f>Sheet1!$Q$1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palkkatilille)</c:v>
                </c:pt>
                <c:pt idx="3">
                  <c:v>Pörssiosakkeisiin</c:v>
                </c:pt>
                <c:pt idx="4">
                  <c:v>Vapaaehtoisiin yksilöllisiin eläkevakuutuksiin</c:v>
                </c:pt>
                <c:pt idx="5">
                  <c:v>Sijoitusasunnon ostamiseen </c:v>
                </c:pt>
              </c:strCache>
            </c:strRef>
          </c:cat>
          <c:val>
            <c:numRef>
              <c:f>Sheet1!$Q$2:$Q$7</c:f>
              <c:numCache>
                <c:formatCode>General</c:formatCode>
                <c:ptCount val="6"/>
                <c:pt idx="0">
                  <c:v>24</c:v>
                </c:pt>
                <c:pt idx="1">
                  <c:v>14</c:v>
                </c:pt>
                <c:pt idx="2">
                  <c:v>12</c:v>
                </c:pt>
                <c:pt idx="3">
                  <c:v>7</c:v>
                </c:pt>
                <c:pt idx="4">
                  <c:v>3</c:v>
                </c:pt>
                <c:pt idx="5">
                  <c:v>2</c:v>
                </c:pt>
              </c:numCache>
            </c:numRef>
          </c:val>
        </c:ser>
        <c:ser>
          <c:idx val="11"/>
          <c:order val="4"/>
          <c:tx>
            <c:strRef>
              <c:f>Sheet1!$R$1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Säästö-, sijoitus- tai 
muulle pankkitilille</c:v>
                </c:pt>
                <c:pt idx="1">
                  <c:v>Sijoitusrahastoihin</c:v>
                </c:pt>
                <c:pt idx="2">
                  <c:v>Käyttötilille (esim. palkkatilille)</c:v>
                </c:pt>
                <c:pt idx="3">
                  <c:v>Pörssiosakkeisiin</c:v>
                </c:pt>
                <c:pt idx="4">
                  <c:v>Vapaaehtoisiin yksilöllisiin eläkevakuutuksiin</c:v>
                </c:pt>
                <c:pt idx="5">
                  <c:v>Sijoitusasunnon ostamiseen </c:v>
                </c:pt>
              </c:strCache>
            </c:strRef>
          </c:cat>
          <c:val>
            <c:numRef>
              <c:f>Sheet1!$R$2:$R$7</c:f>
              <c:numCache>
                <c:formatCode>General</c:formatCode>
                <c:ptCount val="6"/>
                <c:pt idx="0">
                  <c:v>24</c:v>
                </c:pt>
                <c:pt idx="1">
                  <c:v>18</c:v>
                </c:pt>
                <c:pt idx="2">
                  <c:v>15</c:v>
                </c:pt>
                <c:pt idx="3">
                  <c:v>11</c:v>
                </c:pt>
                <c:pt idx="4">
                  <c:v>3</c:v>
                </c:pt>
                <c:pt idx="5">
                  <c:v>3</c:v>
                </c:pt>
              </c:numCache>
            </c:numRef>
          </c:val>
        </c:ser>
        <c:dLbls>
          <c:showLegendKey val="0"/>
          <c:showVal val="1"/>
          <c:showCatName val="0"/>
          <c:showSerName val="0"/>
          <c:showPercent val="0"/>
          <c:showBubbleSize val="0"/>
        </c:dLbls>
        <c:gapWidth val="28"/>
        <c:axId val="446743496"/>
        <c:axId val="446740360"/>
      </c:barChart>
      <c:catAx>
        <c:axId val="44674349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250"/>
            </a:pPr>
            <a:endParaRPr lang="en-US"/>
          </a:p>
        </c:txPr>
        <c:crossAx val="446740360"/>
        <c:crosses val="autoZero"/>
        <c:auto val="0"/>
        <c:lblAlgn val="ctr"/>
        <c:lblOffset val="100"/>
        <c:noMultiLvlLbl val="0"/>
      </c:catAx>
      <c:valAx>
        <c:axId val="446740360"/>
        <c:scaling>
          <c:orientation val="minMax"/>
          <c:max val="5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250"/>
            </a:pPr>
            <a:endParaRPr lang="en-US"/>
          </a:p>
        </c:txPr>
        <c:crossAx val="446743496"/>
        <c:crosses val="max"/>
        <c:crossBetween val="between"/>
        <c:majorUnit val="10"/>
        <c:minorUnit val="5"/>
      </c:valAx>
    </c:plotArea>
    <c:legend>
      <c:legendPos val="b"/>
      <c:layout>
        <c:manualLayout>
          <c:xMode val="edge"/>
          <c:yMode val="edge"/>
          <c:x val="0.21735018559073133"/>
          <c:y val="0.85410695033872464"/>
          <c:w val="0.40491587081949088"/>
          <c:h val="0.14589310939761971"/>
        </c:manualLayout>
      </c:layout>
      <c:overlay val="0"/>
      <c:txPr>
        <a:bodyPr/>
        <a:lstStyle/>
        <a:p>
          <a:pPr>
            <a:defRPr sz="1250"/>
          </a:pPr>
          <a:endParaRPr lang="en-US"/>
        </a:p>
      </c:txPr>
    </c:legend>
    <c:plotVisOnly val="1"/>
    <c:dispBlanksAs val="gap"/>
    <c:showDLblsOverMax val="0"/>
  </c:chart>
  <c:spPr>
    <a:noFill/>
    <a:ln>
      <a:noFill/>
    </a:ln>
  </c:spPr>
  <c:txPr>
    <a:bodyPr/>
    <a:lstStyle/>
    <a:p>
      <a:pPr>
        <a:defRPr sz="105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026"/>
          <c:y val="8.9564995137865935E-2"/>
          <c:w val="0.51601943264760664"/>
          <c:h val="0.69970418099339393"/>
        </c:manualLayout>
      </c:layout>
      <c:barChart>
        <c:barDir val="bar"/>
        <c:grouping val="clustered"/>
        <c:varyColors val="0"/>
        <c:ser>
          <c:idx val="2"/>
          <c:order val="0"/>
          <c:tx>
            <c:strRef>
              <c:f>Sheet1!$E$1</c:f>
              <c:strCache>
                <c:ptCount val="1"/>
                <c:pt idx="0">
                  <c:v>Kevät 2012</c:v>
                </c:pt>
              </c:strCache>
            </c:strRef>
          </c:tx>
          <c:spPr>
            <a:solidFill>
              <a:srgbClr val="F4B5D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Erilaisten kulutustavaroiden hankkimiseksi</c:v>
                </c:pt>
                <c:pt idx="3">
                  <c:v>Asunnon hankintaa varten</c:v>
                </c:pt>
                <c:pt idx="4">
                  <c:v>Perinnöksi</c:v>
                </c:pt>
                <c:pt idx="5">
                  <c:v>Lomamatkaan</c:v>
                </c:pt>
                <c:pt idx="6">
                  <c:v>Remonttiin</c:v>
                </c:pt>
                <c:pt idx="7">
                  <c:v>Opiskeluun</c:v>
                </c:pt>
              </c:strCache>
            </c:strRef>
          </c:cat>
          <c:val>
            <c:numRef>
              <c:f>Sheet1!$E$2:$E$9</c:f>
              <c:numCache>
                <c:formatCode>General</c:formatCode>
                <c:ptCount val="8"/>
                <c:pt idx="0">
                  <c:v>55</c:v>
                </c:pt>
                <c:pt idx="1">
                  <c:v>20</c:v>
                </c:pt>
                <c:pt idx="2">
                  <c:v>25</c:v>
                </c:pt>
                <c:pt idx="3">
                  <c:v>18</c:v>
                </c:pt>
                <c:pt idx="4">
                  <c:v>9</c:v>
                </c:pt>
                <c:pt idx="5">
                  <c:v>6</c:v>
                </c:pt>
                <c:pt idx="6">
                  <c:v>3</c:v>
                </c:pt>
                <c:pt idx="7">
                  <c:v>1</c:v>
                </c:pt>
              </c:numCache>
            </c:numRef>
          </c:val>
        </c:ser>
        <c:ser>
          <c:idx val="3"/>
          <c:order val="1"/>
          <c:tx>
            <c:strRef>
              <c:f>Sheet1!$F$1</c:f>
              <c:strCache>
                <c:ptCount val="1"/>
                <c:pt idx="0">
                  <c:v>Kevät 2013</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Erilaisten kulutustavaroiden hankkimiseksi</c:v>
                </c:pt>
                <c:pt idx="3">
                  <c:v>Asunnon hankintaa varten</c:v>
                </c:pt>
                <c:pt idx="4">
                  <c:v>Perinnöksi</c:v>
                </c:pt>
                <c:pt idx="5">
                  <c:v>Lomamatkaan</c:v>
                </c:pt>
                <c:pt idx="6">
                  <c:v>Remonttiin</c:v>
                </c:pt>
                <c:pt idx="7">
                  <c:v>Opiskeluun</c:v>
                </c:pt>
              </c:strCache>
            </c:strRef>
          </c:cat>
          <c:val>
            <c:numRef>
              <c:f>Sheet1!$F$2:$F$9</c:f>
              <c:numCache>
                <c:formatCode>General</c:formatCode>
                <c:ptCount val="8"/>
                <c:pt idx="0">
                  <c:v>56</c:v>
                </c:pt>
                <c:pt idx="1">
                  <c:v>21</c:v>
                </c:pt>
                <c:pt idx="2">
                  <c:v>23</c:v>
                </c:pt>
                <c:pt idx="3">
                  <c:v>19</c:v>
                </c:pt>
                <c:pt idx="4">
                  <c:v>9</c:v>
                </c:pt>
                <c:pt idx="5">
                  <c:v>6</c:v>
                </c:pt>
                <c:pt idx="6">
                  <c:v>3</c:v>
                </c:pt>
                <c:pt idx="7">
                  <c:v>1</c:v>
                </c:pt>
              </c:numCache>
            </c:numRef>
          </c:val>
        </c:ser>
        <c:ser>
          <c:idx val="4"/>
          <c:order val="2"/>
          <c:tx>
            <c:strRef>
              <c:f>Sheet1!$G$1</c:f>
              <c:strCache>
                <c:ptCount val="1"/>
                <c:pt idx="0">
                  <c:v>Kevät 2014</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Erilaisten kulutustavaroiden hankkimiseksi</c:v>
                </c:pt>
                <c:pt idx="3">
                  <c:v>Asunnon hankintaa varten</c:v>
                </c:pt>
                <c:pt idx="4">
                  <c:v>Perinnöksi</c:v>
                </c:pt>
                <c:pt idx="5">
                  <c:v>Lomamatkaan</c:v>
                </c:pt>
                <c:pt idx="6">
                  <c:v>Remonttiin</c:v>
                </c:pt>
                <c:pt idx="7">
                  <c:v>Opiskeluun</c:v>
                </c:pt>
              </c:strCache>
            </c:strRef>
          </c:cat>
          <c:val>
            <c:numRef>
              <c:f>Sheet1!$G$2:$G$9</c:f>
              <c:numCache>
                <c:formatCode>General</c:formatCode>
                <c:ptCount val="8"/>
                <c:pt idx="0">
                  <c:v>57</c:v>
                </c:pt>
                <c:pt idx="1">
                  <c:v>26</c:v>
                </c:pt>
                <c:pt idx="2">
                  <c:v>24</c:v>
                </c:pt>
                <c:pt idx="3">
                  <c:v>20</c:v>
                </c:pt>
                <c:pt idx="4">
                  <c:v>12</c:v>
                </c:pt>
                <c:pt idx="5">
                  <c:v>5</c:v>
                </c:pt>
                <c:pt idx="6">
                  <c:v>3</c:v>
                </c:pt>
                <c:pt idx="7">
                  <c:v>1</c:v>
                </c:pt>
              </c:numCache>
            </c:numRef>
          </c:val>
        </c:ser>
        <c:ser>
          <c:idx val="5"/>
          <c:order val="3"/>
          <c:tx>
            <c:strRef>
              <c:f>Sheet1!$H$1</c:f>
              <c:strCache>
                <c:ptCount val="1"/>
                <c:pt idx="0">
                  <c:v>Kevät 2015</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Erilaisten kulutustavaroiden hankkimiseksi</c:v>
                </c:pt>
                <c:pt idx="3">
                  <c:v>Asunnon hankintaa varten</c:v>
                </c:pt>
                <c:pt idx="4">
                  <c:v>Perinnöksi</c:v>
                </c:pt>
                <c:pt idx="5">
                  <c:v>Lomamatkaan</c:v>
                </c:pt>
                <c:pt idx="6">
                  <c:v>Remonttiin</c:v>
                </c:pt>
                <c:pt idx="7">
                  <c:v>Opiskeluun</c:v>
                </c:pt>
              </c:strCache>
            </c:strRef>
          </c:cat>
          <c:val>
            <c:numRef>
              <c:f>Sheet1!$H$2:$H$9</c:f>
              <c:numCache>
                <c:formatCode>General</c:formatCode>
                <c:ptCount val="8"/>
                <c:pt idx="0">
                  <c:v>59</c:v>
                </c:pt>
                <c:pt idx="1">
                  <c:v>24</c:v>
                </c:pt>
                <c:pt idx="2">
                  <c:v>22</c:v>
                </c:pt>
                <c:pt idx="3">
                  <c:v>20</c:v>
                </c:pt>
                <c:pt idx="4">
                  <c:v>9</c:v>
                </c:pt>
                <c:pt idx="5">
                  <c:v>4</c:v>
                </c:pt>
                <c:pt idx="6">
                  <c:v>3</c:v>
                </c:pt>
                <c:pt idx="7">
                  <c:v>1</c:v>
                </c:pt>
              </c:numCache>
            </c:numRef>
          </c:val>
        </c:ser>
        <c:ser>
          <c:idx val="6"/>
          <c:order val="4"/>
          <c:tx>
            <c:strRef>
              <c:f>Sheet1!$I$1</c:f>
              <c:strCache>
                <c:ptCount val="1"/>
                <c:pt idx="0">
                  <c:v>Kevät 2017</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Vararahastoksi tai pahanpäivän varalle</c:v>
                </c:pt>
                <c:pt idx="1">
                  <c:v>Eläkeaikoja varten</c:v>
                </c:pt>
                <c:pt idx="2">
                  <c:v>Erilaisten kulutustavaroiden hankkimiseksi</c:v>
                </c:pt>
                <c:pt idx="3">
                  <c:v>Asunnon hankintaa varten</c:v>
                </c:pt>
                <c:pt idx="4">
                  <c:v>Perinnöksi</c:v>
                </c:pt>
                <c:pt idx="5">
                  <c:v>Lomamatkaan</c:v>
                </c:pt>
                <c:pt idx="6">
                  <c:v>Remonttiin</c:v>
                </c:pt>
                <c:pt idx="7">
                  <c:v>Opiskeluun</c:v>
                </c:pt>
              </c:strCache>
            </c:strRef>
          </c:cat>
          <c:val>
            <c:numRef>
              <c:f>Sheet1!$I$2:$I$9</c:f>
              <c:numCache>
                <c:formatCode>General</c:formatCode>
                <c:ptCount val="8"/>
                <c:pt idx="0">
                  <c:v>57</c:v>
                </c:pt>
                <c:pt idx="1">
                  <c:v>28</c:v>
                </c:pt>
                <c:pt idx="2">
                  <c:v>22</c:v>
                </c:pt>
                <c:pt idx="3">
                  <c:v>22</c:v>
                </c:pt>
                <c:pt idx="4">
                  <c:v>10</c:v>
                </c:pt>
                <c:pt idx="5">
                  <c:v>6</c:v>
                </c:pt>
                <c:pt idx="6">
                  <c:v>4</c:v>
                </c:pt>
                <c:pt idx="7">
                  <c:v>1</c:v>
                </c:pt>
              </c:numCache>
            </c:numRef>
          </c:val>
        </c:ser>
        <c:dLbls>
          <c:showLegendKey val="0"/>
          <c:showVal val="1"/>
          <c:showCatName val="0"/>
          <c:showSerName val="0"/>
          <c:showPercent val="0"/>
          <c:showBubbleSize val="0"/>
        </c:dLbls>
        <c:gapWidth val="28"/>
        <c:axId val="446739576"/>
        <c:axId val="446737224"/>
      </c:barChart>
      <c:catAx>
        <c:axId val="446739576"/>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en-US"/>
          </a:p>
        </c:txPr>
        <c:crossAx val="446737224"/>
        <c:crosses val="autoZero"/>
        <c:auto val="0"/>
        <c:lblAlgn val="ctr"/>
        <c:lblOffset val="100"/>
        <c:noMultiLvlLbl val="0"/>
      </c:catAx>
      <c:valAx>
        <c:axId val="446737224"/>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en-US"/>
          </a:p>
        </c:txPr>
        <c:crossAx val="446739576"/>
        <c:crosses val="max"/>
        <c:crossBetween val="between"/>
        <c:majorUnit val="20"/>
        <c:minorUnit val="5"/>
      </c:valAx>
    </c:plotArea>
    <c:legend>
      <c:legendPos val="b"/>
      <c:layout>
        <c:manualLayout>
          <c:xMode val="edge"/>
          <c:yMode val="edge"/>
          <c:x val="0.24765835520559931"/>
          <c:y val="0.87600717625867675"/>
          <c:w val="0.52631627296587924"/>
          <c:h val="9.740645045171642E-2"/>
        </c:manualLayout>
      </c:layout>
      <c:overlay val="0"/>
      <c:spPr>
        <a:noFill/>
        <a:ln w="25450">
          <a:noFill/>
        </a:ln>
      </c:spPr>
      <c:txPr>
        <a:bodyPr/>
        <a:lstStyle/>
        <a:p>
          <a:pPr>
            <a:defRPr sz="1300"/>
          </a:pPr>
          <a:endParaRPr lang="en-US"/>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92437516268026"/>
          <c:y val="8.9564995137865935E-2"/>
          <c:w val="0.51601943264760664"/>
          <c:h val="0.69970418099339393"/>
        </c:manualLayout>
      </c:layout>
      <c:barChart>
        <c:barDir val="bar"/>
        <c:grouping val="stacked"/>
        <c:varyColors val="0"/>
        <c:ser>
          <c:idx val="2"/>
          <c:order val="0"/>
          <c:tx>
            <c:strRef>
              <c:f>Sheet1!$B$1</c:f>
              <c:strCache>
                <c:ptCount val="1"/>
                <c:pt idx="0">
                  <c:v>Paljon</c:v>
                </c:pt>
              </c:strCache>
            </c:strRef>
          </c:tx>
          <c:spPr>
            <a:solidFill>
              <a:srgbClr val="16418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TURVALLISUUS</c:v>
                </c:pt>
                <c:pt idx="1">
                  <c:v>Kevät 2013</c:v>
                </c:pt>
                <c:pt idx="2">
                  <c:v>Kevät 2014</c:v>
                </c:pt>
                <c:pt idx="3">
                  <c:v>Kevät 2015</c:v>
                </c:pt>
                <c:pt idx="4">
                  <c:v>Kevät 2017</c:v>
                </c:pt>
                <c:pt idx="5">
                  <c:v>SIJOITUSKOHTEEN RISKITTÖMYYS</c:v>
                </c:pt>
                <c:pt idx="6">
                  <c:v>Kevät 2013</c:v>
                </c:pt>
                <c:pt idx="7">
                  <c:v>Kevät 2014</c:v>
                </c:pt>
                <c:pt idx="8">
                  <c:v>Kevät 2015</c:v>
                </c:pt>
                <c:pt idx="9">
                  <c:v>Kevät 2017</c:v>
                </c:pt>
                <c:pt idx="10">
                  <c:v>VAIVATTOMUUS</c:v>
                </c:pt>
                <c:pt idx="11">
                  <c:v>Kevät 2013</c:v>
                </c:pt>
                <c:pt idx="12">
                  <c:v>Kevät 2014</c:v>
                </c:pt>
                <c:pt idx="13">
                  <c:v>Kevät 2015</c:v>
                </c:pt>
                <c:pt idx="14">
                  <c:v>Kevät 2017</c:v>
                </c:pt>
                <c:pt idx="15">
                  <c:v>TUOTTO</c:v>
                </c:pt>
                <c:pt idx="16">
                  <c:v>Kevät 2013</c:v>
                </c:pt>
                <c:pt idx="17">
                  <c:v>Kevät 2014</c:v>
                </c:pt>
                <c:pt idx="18">
                  <c:v>Kevät 2015</c:v>
                </c:pt>
                <c:pt idx="19">
                  <c:v>Kevät 2017</c:v>
                </c:pt>
              </c:strCache>
            </c:strRef>
          </c:cat>
          <c:val>
            <c:numRef>
              <c:f>Sheet1!$B$2:$B$21</c:f>
              <c:numCache>
                <c:formatCode>General</c:formatCode>
                <c:ptCount val="20"/>
                <c:pt idx="1">
                  <c:v>70</c:v>
                </c:pt>
                <c:pt idx="2">
                  <c:v>66</c:v>
                </c:pt>
                <c:pt idx="3">
                  <c:v>67</c:v>
                </c:pt>
                <c:pt idx="4">
                  <c:v>63</c:v>
                </c:pt>
                <c:pt idx="6">
                  <c:v>58</c:v>
                </c:pt>
                <c:pt idx="7">
                  <c:v>52</c:v>
                </c:pt>
                <c:pt idx="8">
                  <c:v>55</c:v>
                </c:pt>
                <c:pt idx="9">
                  <c:v>49</c:v>
                </c:pt>
                <c:pt idx="11">
                  <c:v>49</c:v>
                </c:pt>
                <c:pt idx="12">
                  <c:v>46</c:v>
                </c:pt>
                <c:pt idx="13">
                  <c:v>50</c:v>
                </c:pt>
                <c:pt idx="14">
                  <c:v>47</c:v>
                </c:pt>
                <c:pt idx="16">
                  <c:v>39</c:v>
                </c:pt>
                <c:pt idx="17">
                  <c:v>38</c:v>
                </c:pt>
                <c:pt idx="18">
                  <c:v>38</c:v>
                </c:pt>
                <c:pt idx="19">
                  <c:v>40</c:v>
                </c:pt>
              </c:numCache>
            </c:numRef>
          </c:val>
        </c:ser>
        <c:ser>
          <c:idx val="4"/>
          <c:order val="1"/>
          <c:tx>
            <c:strRef>
              <c:f>Sheet1!$C$1</c:f>
              <c:strCache>
                <c:ptCount val="1"/>
                <c:pt idx="0">
                  <c:v>Jonkin verran</c:v>
                </c:pt>
              </c:strCache>
            </c:strRef>
          </c:tx>
          <c:spPr>
            <a:solidFill>
              <a:srgbClr val="E6007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TURVALLISUUS</c:v>
                </c:pt>
                <c:pt idx="1">
                  <c:v>Kevät 2013</c:v>
                </c:pt>
                <c:pt idx="2">
                  <c:v>Kevät 2014</c:v>
                </c:pt>
                <c:pt idx="3">
                  <c:v>Kevät 2015</c:v>
                </c:pt>
                <c:pt idx="4">
                  <c:v>Kevät 2017</c:v>
                </c:pt>
                <c:pt idx="5">
                  <c:v>SIJOITUSKOHTEEN RISKITTÖMYYS</c:v>
                </c:pt>
                <c:pt idx="6">
                  <c:v>Kevät 2013</c:v>
                </c:pt>
                <c:pt idx="7">
                  <c:v>Kevät 2014</c:v>
                </c:pt>
                <c:pt idx="8">
                  <c:v>Kevät 2015</c:v>
                </c:pt>
                <c:pt idx="9">
                  <c:v>Kevät 2017</c:v>
                </c:pt>
                <c:pt idx="10">
                  <c:v>VAIVATTOMUUS</c:v>
                </c:pt>
                <c:pt idx="11">
                  <c:v>Kevät 2013</c:v>
                </c:pt>
                <c:pt idx="12">
                  <c:v>Kevät 2014</c:v>
                </c:pt>
                <c:pt idx="13">
                  <c:v>Kevät 2015</c:v>
                </c:pt>
                <c:pt idx="14">
                  <c:v>Kevät 2017</c:v>
                </c:pt>
                <c:pt idx="15">
                  <c:v>TUOTTO</c:v>
                </c:pt>
                <c:pt idx="16">
                  <c:v>Kevät 2013</c:v>
                </c:pt>
                <c:pt idx="17">
                  <c:v>Kevät 2014</c:v>
                </c:pt>
                <c:pt idx="18">
                  <c:v>Kevät 2015</c:v>
                </c:pt>
                <c:pt idx="19">
                  <c:v>Kevät 2017</c:v>
                </c:pt>
              </c:strCache>
            </c:strRef>
          </c:cat>
          <c:val>
            <c:numRef>
              <c:f>Sheet1!$C$2:$C$21</c:f>
              <c:numCache>
                <c:formatCode>General</c:formatCode>
                <c:ptCount val="20"/>
                <c:pt idx="1">
                  <c:v>23</c:v>
                </c:pt>
                <c:pt idx="2">
                  <c:v>27</c:v>
                </c:pt>
                <c:pt idx="3">
                  <c:v>25</c:v>
                </c:pt>
                <c:pt idx="4">
                  <c:v>28</c:v>
                </c:pt>
                <c:pt idx="6">
                  <c:v>33</c:v>
                </c:pt>
                <c:pt idx="7">
                  <c:v>37</c:v>
                </c:pt>
                <c:pt idx="8">
                  <c:v>34</c:v>
                </c:pt>
                <c:pt idx="9">
                  <c:v>39</c:v>
                </c:pt>
                <c:pt idx="11">
                  <c:v>39</c:v>
                </c:pt>
                <c:pt idx="12">
                  <c:v>42</c:v>
                </c:pt>
                <c:pt idx="13">
                  <c:v>38</c:v>
                </c:pt>
                <c:pt idx="14">
                  <c:v>39</c:v>
                </c:pt>
                <c:pt idx="16">
                  <c:v>47</c:v>
                </c:pt>
                <c:pt idx="17">
                  <c:v>48</c:v>
                </c:pt>
                <c:pt idx="18">
                  <c:v>46</c:v>
                </c:pt>
                <c:pt idx="19">
                  <c:v>45</c:v>
                </c:pt>
              </c:numCache>
            </c:numRef>
          </c:val>
        </c:ser>
        <c:ser>
          <c:idx val="5"/>
          <c:order val="2"/>
          <c:tx>
            <c:strRef>
              <c:f>Sheet1!$D$1</c:f>
              <c:strCache>
                <c:ptCount val="1"/>
                <c:pt idx="0">
                  <c:v>Ei lainkaan</c:v>
                </c:pt>
              </c:strCache>
            </c:strRef>
          </c:tx>
          <c:spPr>
            <a:solidFill>
              <a:srgbClr val="FFD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TURVALLISUUS</c:v>
                </c:pt>
                <c:pt idx="1">
                  <c:v>Kevät 2013</c:v>
                </c:pt>
                <c:pt idx="2">
                  <c:v>Kevät 2014</c:v>
                </c:pt>
                <c:pt idx="3">
                  <c:v>Kevät 2015</c:v>
                </c:pt>
                <c:pt idx="4">
                  <c:v>Kevät 2017</c:v>
                </c:pt>
                <c:pt idx="5">
                  <c:v>SIJOITUSKOHTEEN RISKITTÖMYYS</c:v>
                </c:pt>
                <c:pt idx="6">
                  <c:v>Kevät 2013</c:v>
                </c:pt>
                <c:pt idx="7">
                  <c:v>Kevät 2014</c:v>
                </c:pt>
                <c:pt idx="8">
                  <c:v>Kevät 2015</c:v>
                </c:pt>
                <c:pt idx="9">
                  <c:v>Kevät 2017</c:v>
                </c:pt>
                <c:pt idx="10">
                  <c:v>VAIVATTOMUUS</c:v>
                </c:pt>
                <c:pt idx="11">
                  <c:v>Kevät 2013</c:v>
                </c:pt>
                <c:pt idx="12">
                  <c:v>Kevät 2014</c:v>
                </c:pt>
                <c:pt idx="13">
                  <c:v>Kevät 2015</c:v>
                </c:pt>
                <c:pt idx="14">
                  <c:v>Kevät 2017</c:v>
                </c:pt>
                <c:pt idx="15">
                  <c:v>TUOTTO</c:v>
                </c:pt>
                <c:pt idx="16">
                  <c:v>Kevät 2013</c:v>
                </c:pt>
                <c:pt idx="17">
                  <c:v>Kevät 2014</c:v>
                </c:pt>
                <c:pt idx="18">
                  <c:v>Kevät 2015</c:v>
                </c:pt>
                <c:pt idx="19">
                  <c:v>Kevät 2017</c:v>
                </c:pt>
              </c:strCache>
            </c:strRef>
          </c:cat>
          <c:val>
            <c:numRef>
              <c:f>Sheet1!$D$2:$D$21</c:f>
              <c:numCache>
                <c:formatCode>General</c:formatCode>
                <c:ptCount val="20"/>
                <c:pt idx="1">
                  <c:v>6</c:v>
                </c:pt>
                <c:pt idx="2">
                  <c:v>5</c:v>
                </c:pt>
                <c:pt idx="3">
                  <c:v>6</c:v>
                </c:pt>
                <c:pt idx="4">
                  <c:v>8</c:v>
                </c:pt>
                <c:pt idx="6">
                  <c:v>8</c:v>
                </c:pt>
                <c:pt idx="7">
                  <c:v>8</c:v>
                </c:pt>
                <c:pt idx="8">
                  <c:v>9</c:v>
                </c:pt>
                <c:pt idx="9">
                  <c:v>10</c:v>
                </c:pt>
                <c:pt idx="11">
                  <c:v>10</c:v>
                </c:pt>
                <c:pt idx="12">
                  <c:v>10</c:v>
                </c:pt>
                <c:pt idx="13">
                  <c:v>11</c:v>
                </c:pt>
                <c:pt idx="14">
                  <c:v>12</c:v>
                </c:pt>
                <c:pt idx="16">
                  <c:v>13</c:v>
                </c:pt>
                <c:pt idx="17">
                  <c:v>12</c:v>
                </c:pt>
                <c:pt idx="18">
                  <c:v>14</c:v>
                </c:pt>
                <c:pt idx="19">
                  <c:v>14</c:v>
                </c:pt>
              </c:numCache>
            </c:numRef>
          </c:val>
        </c:ser>
        <c:ser>
          <c:idx val="0"/>
          <c:order val="3"/>
          <c:tx>
            <c:strRef>
              <c:f>Sheet1!$E$1</c:f>
              <c:strCache>
                <c:ptCount val="1"/>
                <c:pt idx="0">
                  <c:v>Ei osaa sanoa</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TURVALLISUUS</c:v>
                </c:pt>
                <c:pt idx="1">
                  <c:v>Kevät 2013</c:v>
                </c:pt>
                <c:pt idx="2">
                  <c:v>Kevät 2014</c:v>
                </c:pt>
                <c:pt idx="3">
                  <c:v>Kevät 2015</c:v>
                </c:pt>
                <c:pt idx="4">
                  <c:v>Kevät 2017</c:v>
                </c:pt>
                <c:pt idx="5">
                  <c:v>SIJOITUSKOHTEEN RISKITTÖMYYS</c:v>
                </c:pt>
                <c:pt idx="6">
                  <c:v>Kevät 2013</c:v>
                </c:pt>
                <c:pt idx="7">
                  <c:v>Kevät 2014</c:v>
                </c:pt>
                <c:pt idx="8">
                  <c:v>Kevät 2015</c:v>
                </c:pt>
                <c:pt idx="9">
                  <c:v>Kevät 2017</c:v>
                </c:pt>
                <c:pt idx="10">
                  <c:v>VAIVATTOMUUS</c:v>
                </c:pt>
                <c:pt idx="11">
                  <c:v>Kevät 2013</c:v>
                </c:pt>
                <c:pt idx="12">
                  <c:v>Kevät 2014</c:v>
                </c:pt>
                <c:pt idx="13">
                  <c:v>Kevät 2015</c:v>
                </c:pt>
                <c:pt idx="14">
                  <c:v>Kevät 2017</c:v>
                </c:pt>
                <c:pt idx="15">
                  <c:v>TUOTTO</c:v>
                </c:pt>
                <c:pt idx="16">
                  <c:v>Kevät 2013</c:v>
                </c:pt>
                <c:pt idx="17">
                  <c:v>Kevät 2014</c:v>
                </c:pt>
                <c:pt idx="18">
                  <c:v>Kevät 2015</c:v>
                </c:pt>
                <c:pt idx="19">
                  <c:v>Kevät 2017</c:v>
                </c:pt>
              </c:strCache>
            </c:strRef>
          </c:cat>
          <c:val>
            <c:numRef>
              <c:f>Sheet1!$E$2:$E$21</c:f>
              <c:numCache>
                <c:formatCode>General</c:formatCode>
                <c:ptCount val="20"/>
                <c:pt idx="1">
                  <c:v>1</c:v>
                </c:pt>
                <c:pt idx="2">
                  <c:v>2</c:v>
                </c:pt>
                <c:pt idx="3">
                  <c:v>2</c:v>
                </c:pt>
                <c:pt idx="4">
                  <c:v>1</c:v>
                </c:pt>
                <c:pt idx="6">
                  <c:v>1</c:v>
                </c:pt>
                <c:pt idx="7">
                  <c:v>3</c:v>
                </c:pt>
                <c:pt idx="8">
                  <c:v>2</c:v>
                </c:pt>
                <c:pt idx="9">
                  <c:v>2</c:v>
                </c:pt>
                <c:pt idx="11">
                  <c:v>2</c:v>
                </c:pt>
                <c:pt idx="12">
                  <c:v>2</c:v>
                </c:pt>
                <c:pt idx="13">
                  <c:v>1</c:v>
                </c:pt>
                <c:pt idx="14">
                  <c:v>2</c:v>
                </c:pt>
                <c:pt idx="16">
                  <c:v>1</c:v>
                </c:pt>
                <c:pt idx="17">
                  <c:v>2</c:v>
                </c:pt>
                <c:pt idx="18">
                  <c:v>2</c:v>
                </c:pt>
                <c:pt idx="19">
                  <c:v>1</c:v>
                </c:pt>
              </c:numCache>
            </c:numRef>
          </c:val>
        </c:ser>
        <c:dLbls>
          <c:showLegendKey val="0"/>
          <c:showVal val="1"/>
          <c:showCatName val="0"/>
          <c:showSerName val="0"/>
          <c:showPercent val="0"/>
          <c:showBubbleSize val="0"/>
        </c:dLbls>
        <c:gapWidth val="28"/>
        <c:overlap val="100"/>
        <c:axId val="446738792"/>
        <c:axId val="446738400"/>
      </c:barChart>
      <c:catAx>
        <c:axId val="446738792"/>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a:pPr>
            <a:endParaRPr lang="en-US"/>
          </a:p>
        </c:txPr>
        <c:crossAx val="446738400"/>
        <c:crosses val="autoZero"/>
        <c:auto val="0"/>
        <c:lblAlgn val="ctr"/>
        <c:lblOffset val="100"/>
        <c:noMultiLvlLbl val="0"/>
      </c:catAx>
      <c:valAx>
        <c:axId val="446738400"/>
        <c:scaling>
          <c:orientation val="minMax"/>
          <c:max val="10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a:pPr>
            <a:endParaRPr lang="en-US"/>
          </a:p>
        </c:txPr>
        <c:crossAx val="446738792"/>
        <c:crosses val="max"/>
        <c:crossBetween val="between"/>
        <c:majorUnit val="20"/>
        <c:minorUnit val="5"/>
      </c:valAx>
    </c:plotArea>
    <c:legend>
      <c:legendPos val="b"/>
      <c:layout>
        <c:manualLayout>
          <c:xMode val="edge"/>
          <c:yMode val="edge"/>
          <c:x val="0.32543613298337731"/>
          <c:y val="0.87600717625867686"/>
          <c:w val="0.44895592738407814"/>
          <c:h val="0.1026016825131153"/>
        </c:manualLayout>
      </c:layout>
      <c:overlay val="0"/>
      <c:spPr>
        <a:noFill/>
        <a:ln w="25450">
          <a:noFill/>
        </a:ln>
      </c:spPr>
    </c:legend>
    <c:plotVisOnly val="1"/>
    <c:dispBlanksAs val="gap"/>
    <c:showDLblsOverMax val="0"/>
  </c:chart>
  <c:spPr>
    <a:noFill/>
    <a:ln>
      <a:noFill/>
    </a:ln>
  </c:spPr>
  <c:txPr>
    <a:bodyPr/>
    <a:lstStyle/>
    <a:p>
      <a:pPr>
        <a:defRPr sz="1300" b="0" i="0" u="none" strike="noStrike" baseline="0">
          <a:solidFill>
            <a:srgbClr val="164280"/>
          </a:solidFill>
          <a:latin typeface="Merriweather Sans"/>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136920384952"/>
          <c:y val="5.472007098863195E-2"/>
          <c:w val="0.74123099849037188"/>
          <c:h val="0.63568694546479965"/>
        </c:manualLayout>
      </c:layout>
      <c:barChart>
        <c:barDir val="col"/>
        <c:grouping val="clustered"/>
        <c:varyColors val="0"/>
        <c:ser>
          <c:idx val="3"/>
          <c:order val="0"/>
          <c:tx>
            <c:strRef>
              <c:f>Sheet1!$A$2</c:f>
              <c:strCache>
                <c:ptCount val="1"/>
                <c:pt idx="0">
                  <c:v>On lainaa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Sheet1!$E$1:$Q$1</c:f>
              <c:strCache>
                <c:ptCount val="13"/>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strCache>
            </c:strRef>
          </c:cat>
          <c:val>
            <c:numRef>
              <c:f>Sheet1!$E$2:$Q$2</c:f>
              <c:numCache>
                <c:formatCode>General</c:formatCode>
                <c:ptCount val="13"/>
                <c:pt idx="0">
                  <c:v>52</c:v>
                </c:pt>
                <c:pt idx="1">
                  <c:v>50</c:v>
                </c:pt>
                <c:pt idx="2">
                  <c:v>51</c:v>
                </c:pt>
                <c:pt idx="3">
                  <c:v>51</c:v>
                </c:pt>
                <c:pt idx="4" formatCode="0">
                  <c:v>51</c:v>
                </c:pt>
                <c:pt idx="5" formatCode="0">
                  <c:v>50</c:v>
                </c:pt>
                <c:pt idx="6">
                  <c:v>49</c:v>
                </c:pt>
                <c:pt idx="7">
                  <c:v>50</c:v>
                </c:pt>
                <c:pt idx="8">
                  <c:v>53</c:v>
                </c:pt>
                <c:pt idx="9" formatCode="0">
                  <c:v>53</c:v>
                </c:pt>
                <c:pt idx="10" formatCode="0">
                  <c:v>52</c:v>
                </c:pt>
                <c:pt idx="11">
                  <c:v>55</c:v>
                </c:pt>
                <c:pt idx="12">
                  <c:v>52</c:v>
                </c:pt>
              </c:numCache>
            </c:numRef>
          </c:val>
        </c:ser>
        <c:ser>
          <c:idx val="4"/>
          <c:order val="1"/>
          <c:tx>
            <c:strRef>
              <c:f>Sheet1!$A$3</c:f>
              <c:strCache>
                <c:ptCount val="1"/>
                <c:pt idx="0">
                  <c:v>On asuntolainaa</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Sheet1!$E$1:$Q$1</c:f>
              <c:strCache>
                <c:ptCount val="13"/>
                <c:pt idx="0">
                  <c:v>Kevät
2004</c:v>
                </c:pt>
                <c:pt idx="1">
                  <c:v>Kevät
 2005</c:v>
                </c:pt>
                <c:pt idx="2">
                  <c:v>Kevät
2006</c:v>
                </c:pt>
                <c:pt idx="3">
                  <c:v>Kevät 2007</c:v>
                </c:pt>
                <c:pt idx="4">
                  <c:v>Kevät 2008</c:v>
                </c:pt>
                <c:pt idx="5">
                  <c:v>Kevät 2009</c:v>
                </c:pt>
                <c:pt idx="6">
                  <c:v>Kevät 2010</c:v>
                </c:pt>
                <c:pt idx="7">
                  <c:v>Kevät 2011</c:v>
                </c:pt>
                <c:pt idx="8">
                  <c:v>Kevät 2012</c:v>
                </c:pt>
                <c:pt idx="9">
                  <c:v>Kevät 2013</c:v>
                </c:pt>
                <c:pt idx="10">
                  <c:v>Kevät 2014</c:v>
                </c:pt>
                <c:pt idx="11">
                  <c:v>Kevät 2015</c:v>
                </c:pt>
                <c:pt idx="12">
                  <c:v>Kevät 2017</c:v>
                </c:pt>
              </c:strCache>
            </c:strRef>
          </c:cat>
          <c:val>
            <c:numRef>
              <c:f>Sheet1!$E$3:$Q$3</c:f>
              <c:numCache>
                <c:formatCode>General</c:formatCode>
                <c:ptCount val="13"/>
                <c:pt idx="0">
                  <c:v>28</c:v>
                </c:pt>
                <c:pt idx="1">
                  <c:v>29</c:v>
                </c:pt>
                <c:pt idx="2">
                  <c:v>29</c:v>
                </c:pt>
                <c:pt idx="3">
                  <c:v>31</c:v>
                </c:pt>
                <c:pt idx="4" formatCode="0">
                  <c:v>30</c:v>
                </c:pt>
                <c:pt idx="5" formatCode="0">
                  <c:v>30</c:v>
                </c:pt>
                <c:pt idx="6">
                  <c:v>28</c:v>
                </c:pt>
                <c:pt idx="7">
                  <c:v>30</c:v>
                </c:pt>
                <c:pt idx="8">
                  <c:v>32</c:v>
                </c:pt>
                <c:pt idx="9" formatCode="0">
                  <c:v>31</c:v>
                </c:pt>
                <c:pt idx="10" formatCode="0">
                  <c:v>32</c:v>
                </c:pt>
                <c:pt idx="11">
                  <c:v>31</c:v>
                </c:pt>
                <c:pt idx="12">
                  <c:v>34</c:v>
                </c:pt>
              </c:numCache>
            </c:numRef>
          </c:val>
        </c:ser>
        <c:dLbls>
          <c:showLegendKey val="0"/>
          <c:showVal val="1"/>
          <c:showCatName val="0"/>
          <c:showSerName val="0"/>
          <c:showPercent val="0"/>
          <c:showBubbleSize val="0"/>
        </c:dLbls>
        <c:gapWidth val="50"/>
        <c:axId val="446742320"/>
        <c:axId val="446738008"/>
      </c:barChart>
      <c:catAx>
        <c:axId val="446742320"/>
        <c:scaling>
          <c:orientation val="minMax"/>
        </c:scaling>
        <c:delete val="0"/>
        <c:axPos val="b"/>
        <c:numFmt formatCode="General" sourceLinked="1"/>
        <c:majorTickMark val="none"/>
        <c:minorTickMark val="none"/>
        <c:tickLblPos val="nextTo"/>
        <c:spPr>
          <a:ln>
            <a:solidFill>
              <a:srgbClr val="FFFFFF">
                <a:lumMod val="85000"/>
              </a:srgbClr>
            </a:solidFill>
          </a:ln>
        </c:spPr>
        <c:txPr>
          <a:bodyPr rot="0" vert="horz"/>
          <a:lstStyle/>
          <a:p>
            <a:pPr>
              <a:defRPr/>
            </a:pPr>
            <a:endParaRPr lang="en-US"/>
          </a:p>
        </c:txPr>
        <c:crossAx val="446738008"/>
        <c:crosses val="autoZero"/>
        <c:auto val="1"/>
        <c:lblAlgn val="ctr"/>
        <c:lblOffset val="100"/>
        <c:noMultiLvlLbl val="0"/>
      </c:catAx>
      <c:valAx>
        <c:axId val="446738008"/>
        <c:scaling>
          <c:orientation val="minMax"/>
          <c:max val="70"/>
          <c:min val="0"/>
        </c:scaling>
        <c:delete val="0"/>
        <c:axPos val="l"/>
        <c:majorGridlines>
          <c:spPr>
            <a:ln>
              <a:solidFill>
                <a:srgbClr val="FFFFFF">
                  <a:lumMod val="85000"/>
                </a:srgbClr>
              </a:solidFill>
            </a:ln>
          </c:spPr>
        </c:majorGridlines>
        <c:numFmt formatCode="0" sourceLinked="0"/>
        <c:majorTickMark val="none"/>
        <c:minorTickMark val="none"/>
        <c:tickLblPos val="nextTo"/>
        <c:spPr>
          <a:ln>
            <a:noFill/>
          </a:ln>
        </c:spPr>
        <c:crossAx val="446742320"/>
        <c:crosses val="autoZero"/>
        <c:crossBetween val="between"/>
        <c:majorUnit val="10"/>
      </c:valAx>
      <c:spPr>
        <a:noFill/>
      </c:spPr>
    </c:plotArea>
    <c:legend>
      <c:legendPos val="b"/>
      <c:layout>
        <c:manualLayout>
          <c:xMode val="edge"/>
          <c:yMode val="edge"/>
          <c:x val="0.15926966543299276"/>
          <c:y val="0.7693372447785729"/>
          <c:w val="0.54993788971710722"/>
          <c:h val="0.20951183189756717"/>
        </c:manualLayout>
      </c:layout>
      <c:overlay val="0"/>
    </c:legend>
    <c:plotVisOnly val="1"/>
    <c:dispBlanksAs val="gap"/>
    <c:showDLblsOverMax val="0"/>
  </c:chart>
  <c:txPr>
    <a:bodyPr/>
    <a:lstStyle/>
    <a:p>
      <a:pPr>
        <a:defRPr sz="1300">
          <a:solidFill>
            <a:srgbClr val="164280"/>
          </a:solidFill>
          <a:latin typeface="Merriweather San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40248760365255"/>
          <c:y val="8.6490652804375179E-2"/>
          <c:w val="0.51823802372575256"/>
          <c:h val="0.70745908740029961"/>
        </c:manualLayout>
      </c:layout>
      <c:barChart>
        <c:barDir val="bar"/>
        <c:grouping val="clustered"/>
        <c:varyColors val="0"/>
        <c:ser>
          <c:idx val="0"/>
          <c:order val="0"/>
          <c:tx>
            <c:strRef>
              <c:f>Sheet1!$B$1</c:f>
              <c:strCache>
                <c:ptCount val="1"/>
                <c:pt idx="0">
                  <c:v>Kaikki vastaajat, n=2500</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On säästöjä tai sijoituksia</c:v>
                </c:pt>
                <c:pt idx="1">
                  <c:v>MISSÄ KOHTEISSA</c:v>
                </c:pt>
                <c:pt idx="2">
                  <c:v>Säästö-, sijoitus- tai muulla pankkitilillä</c:v>
                </c:pt>
                <c:pt idx="3">
                  <c:v>Käyttötilillä (esim. palkkatilillä)</c:v>
                </c:pt>
                <c:pt idx="4">
                  <c:v>Sijoitusrahastoissa</c:v>
                </c:pt>
                <c:pt idx="5">
                  <c:v>Pörssiosakkeissa</c:v>
                </c:pt>
                <c:pt idx="6">
                  <c:v>Maa- ja metsäomaisuudessa</c:v>
                </c:pt>
                <c:pt idx="7">
                  <c:v>Vapaaehtoisissa yksilöllisissä eläkevakuutuksissa</c:v>
                </c:pt>
                <c:pt idx="8">
                  <c:v>Muissa säästö- ja sijoitusvakuutuksissa</c:v>
                </c:pt>
                <c:pt idx="9">
                  <c:v>Sijoitusasunnon muodossa </c:v>
                </c:pt>
              </c:strCache>
            </c:strRef>
          </c:cat>
          <c:val>
            <c:numRef>
              <c:f>Sheet1!$B$2:$B$11</c:f>
              <c:numCache>
                <c:formatCode>General</c:formatCode>
                <c:ptCount val="10"/>
                <c:pt idx="0">
                  <c:v>62</c:v>
                </c:pt>
                <c:pt idx="2">
                  <c:v>40</c:v>
                </c:pt>
                <c:pt idx="3">
                  <c:v>38</c:v>
                </c:pt>
                <c:pt idx="4">
                  <c:v>28</c:v>
                </c:pt>
                <c:pt idx="5">
                  <c:v>19</c:v>
                </c:pt>
                <c:pt idx="6">
                  <c:v>10</c:v>
                </c:pt>
                <c:pt idx="7">
                  <c:v>10</c:v>
                </c:pt>
                <c:pt idx="8">
                  <c:v>6</c:v>
                </c:pt>
                <c:pt idx="9">
                  <c:v>9</c:v>
                </c:pt>
              </c:numCache>
            </c:numRef>
          </c:val>
        </c:ser>
        <c:ser>
          <c:idx val="2"/>
          <c:order val="1"/>
          <c:tx>
            <c:strRef>
              <c:f>Sheet1!$C$1</c:f>
              <c:strCache>
                <c:ptCount val="1"/>
                <c:pt idx="0">
                  <c:v>On asuntolainaa, n=854</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On säästöjä tai sijoituksia</c:v>
                </c:pt>
                <c:pt idx="1">
                  <c:v>MISSÄ KOHTEISSA</c:v>
                </c:pt>
                <c:pt idx="2">
                  <c:v>Säästö-, sijoitus- tai muulla pankkitilillä</c:v>
                </c:pt>
                <c:pt idx="3">
                  <c:v>Käyttötilillä (esim. palkkatilillä)</c:v>
                </c:pt>
                <c:pt idx="4">
                  <c:v>Sijoitusrahastoissa</c:v>
                </c:pt>
                <c:pt idx="5">
                  <c:v>Pörssiosakkeissa</c:v>
                </c:pt>
                <c:pt idx="6">
                  <c:v>Maa- ja metsäomaisuudessa</c:v>
                </c:pt>
                <c:pt idx="7">
                  <c:v>Vapaaehtoisissa yksilöllisissä eläkevakuutuksissa</c:v>
                </c:pt>
                <c:pt idx="8">
                  <c:v>Muissa säästö- ja sijoitusvakuutuksissa</c:v>
                </c:pt>
                <c:pt idx="9">
                  <c:v>Sijoitusasunnon muodossa </c:v>
                </c:pt>
              </c:strCache>
            </c:strRef>
          </c:cat>
          <c:val>
            <c:numRef>
              <c:f>Sheet1!$C$2:$C$11</c:f>
              <c:numCache>
                <c:formatCode>General</c:formatCode>
                <c:ptCount val="10"/>
                <c:pt idx="0">
                  <c:v>66</c:v>
                </c:pt>
                <c:pt idx="2">
                  <c:v>39</c:v>
                </c:pt>
                <c:pt idx="3">
                  <c:v>39</c:v>
                </c:pt>
                <c:pt idx="4">
                  <c:v>34</c:v>
                </c:pt>
                <c:pt idx="5">
                  <c:v>22</c:v>
                </c:pt>
                <c:pt idx="6">
                  <c:v>9</c:v>
                </c:pt>
                <c:pt idx="7">
                  <c:v>15</c:v>
                </c:pt>
                <c:pt idx="8">
                  <c:v>7</c:v>
                </c:pt>
                <c:pt idx="9">
                  <c:v>12</c:v>
                </c:pt>
              </c:numCache>
            </c:numRef>
          </c:val>
        </c:ser>
        <c:dLbls>
          <c:showLegendKey val="0"/>
          <c:showVal val="1"/>
          <c:showCatName val="0"/>
          <c:showSerName val="0"/>
          <c:showPercent val="0"/>
          <c:showBubbleSize val="0"/>
        </c:dLbls>
        <c:gapWidth val="28"/>
        <c:axId val="446739184"/>
        <c:axId val="446740752"/>
      </c:barChart>
      <c:catAx>
        <c:axId val="446739184"/>
        <c:scaling>
          <c:orientation val="maxMin"/>
        </c:scaling>
        <c:delete val="0"/>
        <c:axPos val="l"/>
        <c:numFmt formatCode="General" sourceLinked="1"/>
        <c:majorTickMark val="none"/>
        <c:minorTickMark val="none"/>
        <c:tickLblPos val="low"/>
        <c:spPr>
          <a:ln w="3181">
            <a:solidFill>
              <a:srgbClr val="FFFFFF">
                <a:lumMod val="85000"/>
              </a:srgbClr>
            </a:solidFill>
            <a:prstDash val="solid"/>
          </a:ln>
        </c:spPr>
        <c:txPr>
          <a:bodyPr rot="0" vert="horz"/>
          <a:lstStyle/>
          <a:p>
            <a:pPr>
              <a:defRPr sz="1300"/>
            </a:pPr>
            <a:endParaRPr lang="en-US"/>
          </a:p>
        </c:txPr>
        <c:crossAx val="446740752"/>
        <c:crosses val="autoZero"/>
        <c:auto val="0"/>
        <c:lblAlgn val="ctr"/>
        <c:lblOffset val="100"/>
        <c:noMultiLvlLbl val="0"/>
      </c:catAx>
      <c:valAx>
        <c:axId val="446740752"/>
        <c:scaling>
          <c:orientation val="minMax"/>
          <c:max val="80"/>
          <c:min val="0"/>
        </c:scaling>
        <c:delete val="0"/>
        <c:axPos val="b"/>
        <c:majorGridlines>
          <c:spPr>
            <a:ln>
              <a:solidFill>
                <a:srgbClr val="FFFFFF">
                  <a:lumMod val="85000"/>
                </a:srgbClr>
              </a:solidFill>
            </a:ln>
          </c:spPr>
        </c:majorGridlines>
        <c:numFmt formatCode="General" sourceLinked="0"/>
        <c:majorTickMark val="none"/>
        <c:minorTickMark val="none"/>
        <c:tickLblPos val="nextTo"/>
        <c:spPr>
          <a:ln w="3181">
            <a:noFill/>
            <a:prstDash val="solid"/>
          </a:ln>
        </c:spPr>
        <c:txPr>
          <a:bodyPr rot="0" vert="horz"/>
          <a:lstStyle/>
          <a:p>
            <a:pPr>
              <a:defRPr sz="1300"/>
            </a:pPr>
            <a:endParaRPr lang="en-US"/>
          </a:p>
        </c:txPr>
        <c:crossAx val="446739184"/>
        <c:crosses val="max"/>
        <c:crossBetween val="between"/>
        <c:majorUnit val="20"/>
        <c:minorUnit val="5"/>
      </c:valAx>
    </c:plotArea>
    <c:legend>
      <c:legendPos val="b"/>
      <c:layout>
        <c:manualLayout>
          <c:xMode val="edge"/>
          <c:yMode val="edge"/>
          <c:x val="0.34265951373834602"/>
          <c:y val="0.87259927149810323"/>
          <c:w val="0.43095284133563416"/>
          <c:h val="0.10152214201486782"/>
        </c:manualLayout>
      </c:layout>
      <c:overlay val="0"/>
      <c:txPr>
        <a:bodyPr/>
        <a:lstStyle/>
        <a:p>
          <a:pPr>
            <a:defRPr sz="1300"/>
          </a:pPr>
          <a:endParaRPr lang="en-US"/>
        </a:p>
      </c:txPr>
    </c:legend>
    <c:plotVisOnly val="1"/>
    <c:dispBlanksAs val="gap"/>
    <c:showDLblsOverMax val="0"/>
  </c:chart>
  <c:spPr>
    <a:noFill/>
    <a:ln>
      <a:noFill/>
    </a:ln>
  </c:spPr>
  <c:txPr>
    <a:bodyPr/>
    <a:lstStyle/>
    <a:p>
      <a:pPr>
        <a:defRPr sz="1100" b="0" i="0" u="none" strike="noStrike" baseline="0">
          <a:solidFill>
            <a:srgbClr val="164280"/>
          </a:solidFill>
          <a:latin typeface="Merriweather Sans"/>
          <a:ea typeface="Arial"/>
          <a:cs typeface="Aria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050EF23-FF69-4586-B6FC-13AC891CEB20}" type="datetimeFigureOut">
              <a:rPr lang="fi-FI" smtClean="0"/>
              <a:pPr/>
              <a:t>16.8.2017</a:t>
            </a:fld>
            <a:endParaRPr lang="fi-FI"/>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5700450-9867-4DAE-8BD3-CBEF76D478B0}" type="slidenum">
              <a:rPr lang="fi-FI" smtClean="0"/>
              <a:pPr/>
              <a:t>‹#›</a:t>
            </a:fld>
            <a:endParaRPr lang="fi-FI"/>
          </a:p>
        </p:txBody>
      </p:sp>
    </p:spTree>
    <p:extLst>
      <p:ext uri="{BB962C8B-B14F-4D97-AF65-F5344CB8AC3E}">
        <p14:creationId xmlns:p14="http://schemas.microsoft.com/office/powerpoint/2010/main" val="237874437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pPr/>
              <a:t>1</a:t>
            </a:fld>
            <a:endParaRPr lang="fi-FI"/>
          </a:p>
        </p:txBody>
      </p:sp>
    </p:spTree>
    <p:extLst>
      <p:ext uri="{BB962C8B-B14F-4D97-AF65-F5344CB8AC3E}">
        <p14:creationId xmlns:p14="http://schemas.microsoft.com/office/powerpoint/2010/main" val="47960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10</a:t>
            </a:fld>
            <a:endParaRPr lang="fi-FI"/>
          </a:p>
        </p:txBody>
      </p:sp>
    </p:spTree>
    <p:extLst>
      <p:ext uri="{BB962C8B-B14F-4D97-AF65-F5344CB8AC3E}">
        <p14:creationId xmlns:p14="http://schemas.microsoft.com/office/powerpoint/2010/main" val="305716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11</a:t>
            </a:fld>
            <a:endParaRPr lang="fi-FI"/>
          </a:p>
        </p:txBody>
      </p:sp>
    </p:spTree>
    <p:extLst>
      <p:ext uri="{BB962C8B-B14F-4D97-AF65-F5344CB8AC3E}">
        <p14:creationId xmlns:p14="http://schemas.microsoft.com/office/powerpoint/2010/main" val="349171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12</a:t>
            </a:fld>
            <a:endParaRPr lang="fi-FI"/>
          </a:p>
        </p:txBody>
      </p:sp>
    </p:spTree>
    <p:extLst>
      <p:ext uri="{BB962C8B-B14F-4D97-AF65-F5344CB8AC3E}">
        <p14:creationId xmlns:p14="http://schemas.microsoft.com/office/powerpoint/2010/main" val="41037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13</a:t>
            </a:fld>
            <a:endParaRPr lang="fi-FI"/>
          </a:p>
        </p:txBody>
      </p:sp>
    </p:spTree>
    <p:extLst>
      <p:ext uri="{BB962C8B-B14F-4D97-AF65-F5344CB8AC3E}">
        <p14:creationId xmlns:p14="http://schemas.microsoft.com/office/powerpoint/2010/main" val="50351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14</a:t>
            </a:fld>
            <a:endParaRPr lang="fi-FI"/>
          </a:p>
        </p:txBody>
      </p:sp>
    </p:spTree>
    <p:extLst>
      <p:ext uri="{BB962C8B-B14F-4D97-AF65-F5344CB8AC3E}">
        <p14:creationId xmlns:p14="http://schemas.microsoft.com/office/powerpoint/2010/main" val="346789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15</a:t>
            </a:fld>
            <a:endParaRPr lang="fi-FI"/>
          </a:p>
        </p:txBody>
      </p:sp>
    </p:spTree>
    <p:extLst>
      <p:ext uri="{BB962C8B-B14F-4D97-AF65-F5344CB8AC3E}">
        <p14:creationId xmlns:p14="http://schemas.microsoft.com/office/powerpoint/2010/main" val="2151278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16</a:t>
            </a:fld>
            <a:endParaRPr lang="fi-FI"/>
          </a:p>
        </p:txBody>
      </p:sp>
    </p:spTree>
    <p:extLst>
      <p:ext uri="{BB962C8B-B14F-4D97-AF65-F5344CB8AC3E}">
        <p14:creationId xmlns:p14="http://schemas.microsoft.com/office/powerpoint/2010/main" val="227050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17</a:t>
            </a:fld>
            <a:endParaRPr lang="fi-FI"/>
          </a:p>
        </p:txBody>
      </p:sp>
    </p:spTree>
    <p:extLst>
      <p:ext uri="{BB962C8B-B14F-4D97-AF65-F5344CB8AC3E}">
        <p14:creationId xmlns:p14="http://schemas.microsoft.com/office/powerpoint/2010/main" val="2592343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18</a:t>
            </a:fld>
            <a:endParaRPr lang="fi-FI"/>
          </a:p>
        </p:txBody>
      </p:sp>
    </p:spTree>
    <p:extLst>
      <p:ext uri="{BB962C8B-B14F-4D97-AF65-F5344CB8AC3E}">
        <p14:creationId xmlns:p14="http://schemas.microsoft.com/office/powerpoint/2010/main" val="3401190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19</a:t>
            </a:fld>
            <a:endParaRPr lang="fi-FI"/>
          </a:p>
        </p:txBody>
      </p:sp>
    </p:spTree>
    <p:extLst>
      <p:ext uri="{BB962C8B-B14F-4D97-AF65-F5344CB8AC3E}">
        <p14:creationId xmlns:p14="http://schemas.microsoft.com/office/powerpoint/2010/main" val="365940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2</a:t>
            </a:fld>
            <a:endParaRPr lang="fi-FI">
              <a:solidFill>
                <a:prstClr val="black"/>
              </a:solidFill>
            </a:endParaRPr>
          </a:p>
        </p:txBody>
      </p:sp>
    </p:spTree>
    <p:extLst>
      <p:ext uri="{BB962C8B-B14F-4D97-AF65-F5344CB8AC3E}">
        <p14:creationId xmlns:p14="http://schemas.microsoft.com/office/powerpoint/2010/main" val="2171751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20</a:t>
            </a:fld>
            <a:endParaRPr lang="fi-FI"/>
          </a:p>
        </p:txBody>
      </p:sp>
    </p:spTree>
    <p:extLst>
      <p:ext uri="{BB962C8B-B14F-4D97-AF65-F5344CB8AC3E}">
        <p14:creationId xmlns:p14="http://schemas.microsoft.com/office/powerpoint/2010/main" val="102301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21</a:t>
            </a:fld>
            <a:endParaRPr lang="fi-FI"/>
          </a:p>
        </p:txBody>
      </p:sp>
    </p:spTree>
    <p:extLst>
      <p:ext uri="{BB962C8B-B14F-4D97-AF65-F5344CB8AC3E}">
        <p14:creationId xmlns:p14="http://schemas.microsoft.com/office/powerpoint/2010/main" val="80631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22</a:t>
            </a:fld>
            <a:endParaRPr lang="fi-FI"/>
          </a:p>
        </p:txBody>
      </p:sp>
    </p:spTree>
    <p:extLst>
      <p:ext uri="{BB962C8B-B14F-4D97-AF65-F5344CB8AC3E}">
        <p14:creationId xmlns:p14="http://schemas.microsoft.com/office/powerpoint/2010/main" val="408590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23</a:t>
            </a:fld>
            <a:endParaRPr lang="fi-FI"/>
          </a:p>
        </p:txBody>
      </p:sp>
    </p:spTree>
    <p:extLst>
      <p:ext uri="{BB962C8B-B14F-4D97-AF65-F5344CB8AC3E}">
        <p14:creationId xmlns:p14="http://schemas.microsoft.com/office/powerpoint/2010/main" val="141059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24</a:t>
            </a:fld>
            <a:endParaRPr lang="fi-FI"/>
          </a:p>
        </p:txBody>
      </p:sp>
    </p:spTree>
    <p:extLst>
      <p:ext uri="{BB962C8B-B14F-4D97-AF65-F5344CB8AC3E}">
        <p14:creationId xmlns:p14="http://schemas.microsoft.com/office/powerpoint/2010/main" val="3329386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25</a:t>
            </a:fld>
            <a:endParaRPr lang="fi-FI"/>
          </a:p>
        </p:txBody>
      </p:sp>
    </p:spTree>
    <p:extLst>
      <p:ext uri="{BB962C8B-B14F-4D97-AF65-F5344CB8AC3E}">
        <p14:creationId xmlns:p14="http://schemas.microsoft.com/office/powerpoint/2010/main" val="140085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26</a:t>
            </a:fld>
            <a:endParaRPr lang="fi-FI"/>
          </a:p>
        </p:txBody>
      </p:sp>
    </p:spTree>
    <p:extLst>
      <p:ext uri="{BB962C8B-B14F-4D97-AF65-F5344CB8AC3E}">
        <p14:creationId xmlns:p14="http://schemas.microsoft.com/office/powerpoint/2010/main" val="459965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27</a:t>
            </a:fld>
            <a:endParaRPr lang="fi-FI"/>
          </a:p>
        </p:txBody>
      </p:sp>
    </p:spTree>
    <p:extLst>
      <p:ext uri="{BB962C8B-B14F-4D97-AF65-F5344CB8AC3E}">
        <p14:creationId xmlns:p14="http://schemas.microsoft.com/office/powerpoint/2010/main" val="3214295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28</a:t>
            </a:fld>
            <a:endParaRPr lang="fi-FI"/>
          </a:p>
        </p:txBody>
      </p:sp>
    </p:spTree>
    <p:extLst>
      <p:ext uri="{BB962C8B-B14F-4D97-AF65-F5344CB8AC3E}">
        <p14:creationId xmlns:p14="http://schemas.microsoft.com/office/powerpoint/2010/main" val="3397218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29</a:t>
            </a:fld>
            <a:endParaRPr lang="fi-FI">
              <a:solidFill>
                <a:prstClr val="black"/>
              </a:solidFill>
            </a:endParaRPr>
          </a:p>
        </p:txBody>
      </p:sp>
    </p:spTree>
    <p:extLst>
      <p:ext uri="{BB962C8B-B14F-4D97-AF65-F5344CB8AC3E}">
        <p14:creationId xmlns:p14="http://schemas.microsoft.com/office/powerpoint/2010/main" val="354058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a:t>
            </a:fld>
            <a:endParaRPr lang="fi-FI"/>
          </a:p>
        </p:txBody>
      </p:sp>
    </p:spTree>
    <p:extLst>
      <p:ext uri="{BB962C8B-B14F-4D97-AF65-F5344CB8AC3E}">
        <p14:creationId xmlns:p14="http://schemas.microsoft.com/office/powerpoint/2010/main" val="79920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30</a:t>
            </a:fld>
            <a:endParaRPr lang="fi-FI"/>
          </a:p>
        </p:txBody>
      </p:sp>
    </p:spTree>
    <p:extLst>
      <p:ext uri="{BB962C8B-B14F-4D97-AF65-F5344CB8AC3E}">
        <p14:creationId xmlns:p14="http://schemas.microsoft.com/office/powerpoint/2010/main" val="1938760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31</a:t>
            </a:fld>
            <a:endParaRPr lang="fi-FI"/>
          </a:p>
        </p:txBody>
      </p:sp>
    </p:spTree>
    <p:extLst>
      <p:ext uri="{BB962C8B-B14F-4D97-AF65-F5344CB8AC3E}">
        <p14:creationId xmlns:p14="http://schemas.microsoft.com/office/powerpoint/2010/main" val="4010678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32</a:t>
            </a:fld>
            <a:endParaRPr lang="fi-FI"/>
          </a:p>
        </p:txBody>
      </p:sp>
    </p:spTree>
    <p:extLst>
      <p:ext uri="{BB962C8B-B14F-4D97-AF65-F5344CB8AC3E}">
        <p14:creationId xmlns:p14="http://schemas.microsoft.com/office/powerpoint/2010/main" val="188526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33</a:t>
            </a:fld>
            <a:endParaRPr lang="fi-FI"/>
          </a:p>
        </p:txBody>
      </p:sp>
    </p:spTree>
    <p:extLst>
      <p:ext uri="{BB962C8B-B14F-4D97-AF65-F5344CB8AC3E}">
        <p14:creationId xmlns:p14="http://schemas.microsoft.com/office/powerpoint/2010/main" val="739431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34</a:t>
            </a:fld>
            <a:endParaRPr lang="fi-FI"/>
          </a:p>
        </p:txBody>
      </p:sp>
    </p:spTree>
    <p:extLst>
      <p:ext uri="{BB962C8B-B14F-4D97-AF65-F5344CB8AC3E}">
        <p14:creationId xmlns:p14="http://schemas.microsoft.com/office/powerpoint/2010/main" val="445072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35</a:t>
            </a:fld>
            <a:endParaRPr lang="fi-FI"/>
          </a:p>
        </p:txBody>
      </p:sp>
    </p:spTree>
    <p:extLst>
      <p:ext uri="{BB962C8B-B14F-4D97-AF65-F5344CB8AC3E}">
        <p14:creationId xmlns:p14="http://schemas.microsoft.com/office/powerpoint/2010/main" val="106797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36</a:t>
            </a:fld>
            <a:endParaRPr lang="fi-FI"/>
          </a:p>
        </p:txBody>
      </p:sp>
    </p:spTree>
    <p:extLst>
      <p:ext uri="{BB962C8B-B14F-4D97-AF65-F5344CB8AC3E}">
        <p14:creationId xmlns:p14="http://schemas.microsoft.com/office/powerpoint/2010/main" val="1813018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37</a:t>
            </a:fld>
            <a:endParaRPr lang="fi-FI"/>
          </a:p>
        </p:txBody>
      </p:sp>
    </p:spTree>
    <p:extLst>
      <p:ext uri="{BB962C8B-B14F-4D97-AF65-F5344CB8AC3E}">
        <p14:creationId xmlns:p14="http://schemas.microsoft.com/office/powerpoint/2010/main" val="3745989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38</a:t>
            </a:fld>
            <a:endParaRPr lang="fi-FI"/>
          </a:p>
        </p:txBody>
      </p:sp>
    </p:spTree>
    <p:extLst>
      <p:ext uri="{BB962C8B-B14F-4D97-AF65-F5344CB8AC3E}">
        <p14:creationId xmlns:p14="http://schemas.microsoft.com/office/powerpoint/2010/main" val="447934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39</a:t>
            </a:fld>
            <a:endParaRPr lang="fi-FI"/>
          </a:p>
        </p:txBody>
      </p:sp>
    </p:spTree>
    <p:extLst>
      <p:ext uri="{BB962C8B-B14F-4D97-AF65-F5344CB8AC3E}">
        <p14:creationId xmlns:p14="http://schemas.microsoft.com/office/powerpoint/2010/main" val="338758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a:t>
            </a:fld>
            <a:endParaRPr lang="fi-FI"/>
          </a:p>
        </p:txBody>
      </p:sp>
    </p:spTree>
    <p:extLst>
      <p:ext uri="{BB962C8B-B14F-4D97-AF65-F5344CB8AC3E}">
        <p14:creationId xmlns:p14="http://schemas.microsoft.com/office/powerpoint/2010/main" val="3939143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40</a:t>
            </a:fld>
            <a:endParaRPr lang="fi-FI">
              <a:solidFill>
                <a:prstClr val="black"/>
              </a:solidFill>
            </a:endParaRPr>
          </a:p>
        </p:txBody>
      </p:sp>
    </p:spTree>
    <p:extLst>
      <p:ext uri="{BB962C8B-B14F-4D97-AF65-F5344CB8AC3E}">
        <p14:creationId xmlns:p14="http://schemas.microsoft.com/office/powerpoint/2010/main" val="1301624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41</a:t>
            </a:fld>
            <a:endParaRPr lang="fi-FI"/>
          </a:p>
        </p:txBody>
      </p:sp>
    </p:spTree>
    <p:extLst>
      <p:ext uri="{BB962C8B-B14F-4D97-AF65-F5344CB8AC3E}">
        <p14:creationId xmlns:p14="http://schemas.microsoft.com/office/powerpoint/2010/main" val="3340899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42</a:t>
            </a:fld>
            <a:endParaRPr lang="fi-FI"/>
          </a:p>
        </p:txBody>
      </p:sp>
    </p:spTree>
    <p:extLst>
      <p:ext uri="{BB962C8B-B14F-4D97-AF65-F5344CB8AC3E}">
        <p14:creationId xmlns:p14="http://schemas.microsoft.com/office/powerpoint/2010/main" val="1906259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43</a:t>
            </a:fld>
            <a:endParaRPr lang="fi-FI"/>
          </a:p>
        </p:txBody>
      </p:sp>
    </p:spTree>
    <p:extLst>
      <p:ext uri="{BB962C8B-B14F-4D97-AF65-F5344CB8AC3E}">
        <p14:creationId xmlns:p14="http://schemas.microsoft.com/office/powerpoint/2010/main" val="2848489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44</a:t>
            </a:fld>
            <a:endParaRPr lang="fi-FI"/>
          </a:p>
        </p:txBody>
      </p:sp>
    </p:spTree>
    <p:extLst>
      <p:ext uri="{BB962C8B-B14F-4D97-AF65-F5344CB8AC3E}">
        <p14:creationId xmlns:p14="http://schemas.microsoft.com/office/powerpoint/2010/main" val="550255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45</a:t>
            </a:fld>
            <a:endParaRPr lang="fi-FI"/>
          </a:p>
        </p:txBody>
      </p:sp>
    </p:spTree>
    <p:extLst>
      <p:ext uri="{BB962C8B-B14F-4D97-AF65-F5344CB8AC3E}">
        <p14:creationId xmlns:p14="http://schemas.microsoft.com/office/powerpoint/2010/main" val="2903569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46</a:t>
            </a:fld>
            <a:endParaRPr lang="fi-FI"/>
          </a:p>
        </p:txBody>
      </p:sp>
    </p:spTree>
    <p:extLst>
      <p:ext uri="{BB962C8B-B14F-4D97-AF65-F5344CB8AC3E}">
        <p14:creationId xmlns:p14="http://schemas.microsoft.com/office/powerpoint/2010/main" val="4216842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47</a:t>
            </a:fld>
            <a:endParaRPr lang="fi-FI">
              <a:solidFill>
                <a:prstClr val="black"/>
              </a:solidFill>
            </a:endParaRPr>
          </a:p>
        </p:txBody>
      </p:sp>
    </p:spTree>
    <p:extLst>
      <p:ext uri="{BB962C8B-B14F-4D97-AF65-F5344CB8AC3E}">
        <p14:creationId xmlns:p14="http://schemas.microsoft.com/office/powerpoint/2010/main" val="1076303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48</a:t>
            </a:fld>
            <a:endParaRPr lang="fi-FI"/>
          </a:p>
        </p:txBody>
      </p:sp>
    </p:spTree>
    <p:extLst>
      <p:ext uri="{BB962C8B-B14F-4D97-AF65-F5344CB8AC3E}">
        <p14:creationId xmlns:p14="http://schemas.microsoft.com/office/powerpoint/2010/main" val="2075696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49</a:t>
            </a:fld>
            <a:endParaRPr lang="fi-FI"/>
          </a:p>
        </p:txBody>
      </p:sp>
    </p:spTree>
    <p:extLst>
      <p:ext uri="{BB962C8B-B14F-4D97-AF65-F5344CB8AC3E}">
        <p14:creationId xmlns:p14="http://schemas.microsoft.com/office/powerpoint/2010/main" val="388288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a:t>
            </a:fld>
            <a:endParaRPr lang="fi-FI"/>
          </a:p>
        </p:txBody>
      </p:sp>
    </p:spTree>
    <p:extLst>
      <p:ext uri="{BB962C8B-B14F-4D97-AF65-F5344CB8AC3E}">
        <p14:creationId xmlns:p14="http://schemas.microsoft.com/office/powerpoint/2010/main" val="4275446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50</a:t>
            </a:fld>
            <a:endParaRPr lang="fi-FI"/>
          </a:p>
        </p:txBody>
      </p:sp>
    </p:spTree>
    <p:extLst>
      <p:ext uri="{BB962C8B-B14F-4D97-AF65-F5344CB8AC3E}">
        <p14:creationId xmlns:p14="http://schemas.microsoft.com/office/powerpoint/2010/main" val="2615014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51</a:t>
            </a:fld>
            <a:endParaRPr lang="fi-FI"/>
          </a:p>
        </p:txBody>
      </p:sp>
    </p:spTree>
    <p:extLst>
      <p:ext uri="{BB962C8B-B14F-4D97-AF65-F5344CB8AC3E}">
        <p14:creationId xmlns:p14="http://schemas.microsoft.com/office/powerpoint/2010/main" val="2986041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52</a:t>
            </a:fld>
            <a:endParaRPr lang="fi-FI"/>
          </a:p>
        </p:txBody>
      </p:sp>
    </p:spTree>
    <p:extLst>
      <p:ext uri="{BB962C8B-B14F-4D97-AF65-F5344CB8AC3E}">
        <p14:creationId xmlns:p14="http://schemas.microsoft.com/office/powerpoint/2010/main" val="2594435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53</a:t>
            </a:fld>
            <a:endParaRPr lang="fi-FI"/>
          </a:p>
        </p:txBody>
      </p:sp>
    </p:spTree>
    <p:extLst>
      <p:ext uri="{BB962C8B-B14F-4D97-AF65-F5344CB8AC3E}">
        <p14:creationId xmlns:p14="http://schemas.microsoft.com/office/powerpoint/2010/main" val="3169802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54</a:t>
            </a:fld>
            <a:endParaRPr lang="fi-FI"/>
          </a:p>
        </p:txBody>
      </p:sp>
    </p:spTree>
    <p:extLst>
      <p:ext uri="{BB962C8B-B14F-4D97-AF65-F5344CB8AC3E}">
        <p14:creationId xmlns:p14="http://schemas.microsoft.com/office/powerpoint/2010/main" val="3639578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55</a:t>
            </a:fld>
            <a:endParaRPr lang="fi-FI"/>
          </a:p>
        </p:txBody>
      </p:sp>
    </p:spTree>
    <p:extLst>
      <p:ext uri="{BB962C8B-B14F-4D97-AF65-F5344CB8AC3E}">
        <p14:creationId xmlns:p14="http://schemas.microsoft.com/office/powerpoint/2010/main" val="3623797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56</a:t>
            </a:fld>
            <a:endParaRPr lang="fi-FI"/>
          </a:p>
        </p:txBody>
      </p:sp>
    </p:spTree>
    <p:extLst>
      <p:ext uri="{BB962C8B-B14F-4D97-AF65-F5344CB8AC3E}">
        <p14:creationId xmlns:p14="http://schemas.microsoft.com/office/powerpoint/2010/main" val="3305924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57</a:t>
            </a:fld>
            <a:endParaRPr lang="fi-FI"/>
          </a:p>
        </p:txBody>
      </p:sp>
    </p:spTree>
    <p:extLst>
      <p:ext uri="{BB962C8B-B14F-4D97-AF65-F5344CB8AC3E}">
        <p14:creationId xmlns:p14="http://schemas.microsoft.com/office/powerpoint/2010/main" val="479644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6C8678C-8A5B-4055-9408-8A0C399DED50}" type="slidenum">
              <a:rPr lang="fi-FI" smtClean="0"/>
              <a:pPr/>
              <a:t>58</a:t>
            </a:fld>
            <a:endParaRPr lang="fi-FI"/>
          </a:p>
        </p:txBody>
      </p:sp>
    </p:spTree>
    <p:extLst>
      <p:ext uri="{BB962C8B-B14F-4D97-AF65-F5344CB8AC3E}">
        <p14:creationId xmlns:p14="http://schemas.microsoft.com/office/powerpoint/2010/main" val="429059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6</a:t>
            </a:fld>
            <a:endParaRPr lang="fi-FI"/>
          </a:p>
        </p:txBody>
      </p:sp>
    </p:spTree>
    <p:extLst>
      <p:ext uri="{BB962C8B-B14F-4D97-AF65-F5344CB8AC3E}">
        <p14:creationId xmlns:p14="http://schemas.microsoft.com/office/powerpoint/2010/main" val="310858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7</a:t>
            </a:fld>
            <a:endParaRPr lang="fi-FI"/>
          </a:p>
        </p:txBody>
      </p:sp>
    </p:spTree>
    <p:extLst>
      <p:ext uri="{BB962C8B-B14F-4D97-AF65-F5344CB8AC3E}">
        <p14:creationId xmlns:p14="http://schemas.microsoft.com/office/powerpoint/2010/main" val="369284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E8E78AE-7A66-4EF8-A4AA-6D15C4935D22}" type="slidenum">
              <a:rPr lang="fi-FI" smtClean="0">
                <a:solidFill>
                  <a:prstClr val="black"/>
                </a:solidFill>
              </a:rPr>
              <a:pPr/>
              <a:t>8</a:t>
            </a:fld>
            <a:endParaRPr lang="fi-FI">
              <a:solidFill>
                <a:prstClr val="black"/>
              </a:solidFill>
            </a:endParaRPr>
          </a:p>
        </p:txBody>
      </p:sp>
    </p:spTree>
    <p:extLst>
      <p:ext uri="{BB962C8B-B14F-4D97-AF65-F5344CB8AC3E}">
        <p14:creationId xmlns:p14="http://schemas.microsoft.com/office/powerpoint/2010/main" val="296628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75700450-9867-4DAE-8BD3-CBEF76D478B0}" type="slidenum">
              <a:rPr lang="fi-FI" smtClean="0"/>
              <a:pPr/>
              <a:t>9</a:t>
            </a:fld>
            <a:endParaRPr lang="fi-FI"/>
          </a:p>
        </p:txBody>
      </p:sp>
    </p:spTree>
    <p:extLst>
      <p:ext uri="{BB962C8B-B14F-4D97-AF65-F5344CB8AC3E}">
        <p14:creationId xmlns:p14="http://schemas.microsoft.com/office/powerpoint/2010/main" val="288711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28E416C-9AD9-43E1-B8DA-837CA3064E02}" type="datetimeFigureOut">
              <a:rPr lang="fi-FI" smtClean="0"/>
              <a:pPr/>
              <a:t>16.8.2017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418544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397" y="1681552"/>
            <a:ext cx="5182513" cy="824103"/>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1397" y="2505655"/>
            <a:ext cx="5182513" cy="3685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pPr/>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pPr/>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pPr/>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0" name="Title Placeholder 1"/>
          <p:cNvSpPr txBox="1">
            <a:spLocks/>
          </p:cNvSpPr>
          <p:nvPr/>
        </p:nvSpPr>
        <p:spPr>
          <a:xfrm>
            <a:off x="748895" y="354056"/>
            <a:ext cx="10514231" cy="1325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dirty="0" smtClean="0">
                <a:solidFill>
                  <a:srgbClr val="164180"/>
                </a:solidFill>
              </a:rPr>
              <a:t>Click to edit Master title style</a:t>
            </a:r>
            <a:endParaRPr lang="en-US" dirty="0">
              <a:solidFill>
                <a:srgbClr val="164180"/>
              </a:solidFill>
            </a:endParaRPr>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4"/>
          </p:nvPr>
        </p:nvSpPr>
        <p:spPr>
          <a:xfrm>
            <a:off x="749203" y="728589"/>
            <a:ext cx="10604707" cy="837049"/>
          </a:xfrm>
        </p:spPr>
        <p:txBody>
          <a:bodyPr>
            <a:normAutofit/>
          </a:bodyPr>
          <a:lstStyle>
            <a:lvl1pPr marL="0" indent="0">
              <a:buNone/>
              <a:defRPr sz="3600" b="1"/>
            </a:lvl1pPr>
          </a:lstStyle>
          <a:p>
            <a:pPr lvl="0"/>
            <a:r>
              <a:rPr lang="en-US" dirty="0" smtClean="0"/>
              <a:t>Click to edit Master text styles</a:t>
            </a:r>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609521" y="1893267"/>
            <a:ext cx="10971372"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16.8.2017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217438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3" y="1838691"/>
            <a:ext cx="6171397" cy="3637826"/>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
        <p:nvSpPr>
          <p:cNvPr id="10" name="Title Placeholder 1"/>
          <p:cNvSpPr txBox="1">
            <a:spLocks/>
          </p:cNvSpPr>
          <p:nvPr userDrawn="1"/>
        </p:nvSpPr>
        <p:spPr>
          <a:xfrm>
            <a:off x="748895" y="354056"/>
            <a:ext cx="10514231" cy="1325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dirty="0" smtClean="0">
                <a:solidFill>
                  <a:srgbClr val="164180"/>
                </a:solidFill>
              </a:rPr>
              <a:t>Click to edit Master title style</a:t>
            </a:r>
            <a:endParaRPr lang="en-US" dirty="0">
              <a:solidFill>
                <a:srgbClr val="164180"/>
              </a:solidFill>
            </a:endParaRPr>
          </a:p>
        </p:txBody>
      </p:sp>
      <p:sp>
        <p:nvSpPr>
          <p:cNvPr id="11" name="Text Placeholder 2"/>
          <p:cNvSpPr>
            <a:spLocks noGrp="1"/>
          </p:cNvSpPr>
          <p:nvPr>
            <p:ph idx="13"/>
          </p:nvPr>
        </p:nvSpPr>
        <p:spPr>
          <a:xfrm>
            <a:off x="748895" y="1814894"/>
            <a:ext cx="4090105" cy="3661623"/>
          </a:xfrm>
          <a:prstGeom prst="rect">
            <a:avLst/>
          </a:prstGeom>
        </p:spPr>
        <p:txBody>
          <a:bodyPr vert="horz" lIns="91440" tIns="45720" rIns="91440" bIns="45720" rtlCol="0">
            <a:normAutofit/>
          </a:bodyPr>
          <a:lstStyle/>
          <a:p>
            <a:pPr lvl="0"/>
            <a:r>
              <a:rPr lang="en-US" dirty="0" smtClean="0"/>
              <a:t>Click to edit Master text styles</a:t>
            </a:r>
          </a:p>
          <a:p>
            <a:pPr lvl="0"/>
            <a:r>
              <a:rPr lang="en-US" dirty="0" err="1" smtClean="0"/>
              <a:t>kjnkjkj</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457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483" y="412692"/>
            <a:ext cx="10512643" cy="903458"/>
          </a:xfrm>
        </p:spPr>
        <p:txBody>
          <a:bodyPr anchor="b">
            <a:normAutofit/>
          </a:bodyPr>
          <a:lstStyle>
            <a:lvl1pPr>
              <a:defRPr sz="3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24694" y="1709667"/>
            <a:ext cx="7029216" cy="3773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61633" y="1709667"/>
            <a:ext cx="2924517" cy="377340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38DB005-EEDD-B94B-B84A-0A18DE5B30E1}"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pPr/>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609521" y="1893267"/>
            <a:ext cx="5581684"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16.8.2017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5288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4335" y="653970"/>
            <a:ext cx="10846768" cy="1143265"/>
          </a:xfrm>
        </p:spPr>
        <p:txBody>
          <a:bodyPr>
            <a:normAutofit/>
          </a:bodyPr>
          <a:lstStyle>
            <a:lvl1pPr algn="l">
              <a:defRPr sz="2900" b="1">
                <a:solidFill>
                  <a:schemeClr val="accent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609521" y="1893267"/>
            <a:ext cx="4621702" cy="4234315"/>
          </a:xfrm>
        </p:spPr>
        <p:txBody>
          <a:bodyPr/>
          <a:lstStyle>
            <a:lvl1pPr marL="0" indent="0">
              <a:buNone/>
              <a:defRPr sz="2400"/>
            </a:lvl1pPr>
            <a:lvl2pPr marL="990575" indent="-380990">
              <a:buFont typeface="Arial" panose="020B0604020202020204" pitchFamily="34" charset="0"/>
              <a:buChar char="•"/>
              <a:defRPr sz="1900"/>
            </a:lvl2pPr>
            <a:lvl3pPr>
              <a:defRPr sz="1600"/>
            </a:lvl3pPr>
            <a:lvl4pPr>
              <a:defRPr sz="1600"/>
            </a:lvl4pPr>
            <a:lvl5pPr>
              <a:defRPr sz="1600"/>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16.8.2017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305011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281" y="2130921"/>
            <a:ext cx="10361851" cy="1470366"/>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28E416C-9AD9-43E1-B8DA-837CA3064E02}" type="datetimeFigureOut">
              <a:rPr lang="fi-FI" smtClean="0"/>
              <a:pPr/>
              <a:t>16.8.2017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pPr/>
              <a:t>‹#›</a:t>
            </a:fld>
            <a:endParaRPr lang="fi-FI"/>
          </a:p>
        </p:txBody>
      </p:sp>
    </p:spTree>
    <p:extLst>
      <p:ext uri="{BB962C8B-B14F-4D97-AF65-F5344CB8AC3E}">
        <p14:creationId xmlns:p14="http://schemas.microsoft.com/office/powerpoint/2010/main" val="50769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969" y="469316"/>
            <a:ext cx="9142810" cy="783177"/>
          </a:xfrm>
        </p:spPr>
        <p:txBody>
          <a:bodyPr anchor="b">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517969" y="1281887"/>
            <a:ext cx="6379306" cy="47412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
        <p:nvSpPr>
          <p:cNvPr id="15" name="Text Placeholder 14"/>
          <p:cNvSpPr>
            <a:spLocks noGrp="1"/>
          </p:cNvSpPr>
          <p:nvPr>
            <p:ph type="body" sz="quarter" idx="13"/>
          </p:nvPr>
        </p:nvSpPr>
        <p:spPr>
          <a:xfrm>
            <a:off x="635246" y="5689851"/>
            <a:ext cx="5329431" cy="319468"/>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17" name="Text Placeholder 16"/>
          <p:cNvSpPr>
            <a:spLocks noGrp="1"/>
          </p:cNvSpPr>
          <p:nvPr>
            <p:ph type="body" sz="quarter" idx="14" hasCustomPrompt="1"/>
          </p:nvPr>
        </p:nvSpPr>
        <p:spPr>
          <a:xfrm>
            <a:off x="635245" y="6051602"/>
            <a:ext cx="5346004" cy="279438"/>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smtClean="0"/>
              <a:t>CLICK TO EDIT MASTER TEXT STYLES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969" y="469316"/>
            <a:ext cx="9142810" cy="783177"/>
          </a:xfrm>
        </p:spPr>
        <p:txBody>
          <a:bodyPr anchor="b">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517969" y="1281887"/>
            <a:ext cx="6379306" cy="47412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
        <p:nvSpPr>
          <p:cNvPr id="15" name="Text Placeholder 14"/>
          <p:cNvSpPr>
            <a:spLocks noGrp="1"/>
          </p:cNvSpPr>
          <p:nvPr>
            <p:ph type="body" sz="quarter" idx="13"/>
          </p:nvPr>
        </p:nvSpPr>
        <p:spPr>
          <a:xfrm>
            <a:off x="635246" y="5689851"/>
            <a:ext cx="5329431" cy="319468"/>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17" name="Text Placeholder 16"/>
          <p:cNvSpPr>
            <a:spLocks noGrp="1"/>
          </p:cNvSpPr>
          <p:nvPr>
            <p:ph type="body" sz="quarter" idx="14" hasCustomPrompt="1"/>
          </p:nvPr>
        </p:nvSpPr>
        <p:spPr>
          <a:xfrm>
            <a:off x="635245" y="6051602"/>
            <a:ext cx="5346004" cy="279438"/>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smtClean="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0149" y="1710135"/>
            <a:ext cx="8296253" cy="1293405"/>
          </a:xfrm>
        </p:spPr>
        <p:txBody>
          <a:bodyPr anchor="b">
            <a:normAutofit/>
          </a:bodyPr>
          <a:lstStyle>
            <a:lvl1pPr algn="ct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1930149" y="3342286"/>
            <a:ext cx="8296253" cy="1705017"/>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38DB005-EEDD-B94B-B84A-0A18DE5B30E1}"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09520" y="6357824"/>
            <a:ext cx="2844430" cy="365210"/>
          </a:xfrm>
          <a:prstGeom prst="rect">
            <a:avLst/>
          </a:prstGeom>
        </p:spPr>
        <p:txBody>
          <a:bodyPr vert="horz" lIns="121917" tIns="60958" rIns="121917" bIns="60958" rtlCol="0" anchor="ctr"/>
          <a:lstStyle>
            <a:lvl1pPr algn="l">
              <a:defRPr sz="1600">
                <a:solidFill>
                  <a:srgbClr val="164280"/>
                </a:solidFill>
                <a:latin typeface="Merriweather Sans"/>
              </a:defRPr>
            </a:lvl1pPr>
          </a:lstStyle>
          <a:p>
            <a:fld id="{028E416C-9AD9-43E1-B8DA-837CA3064E02}" type="datetimeFigureOut">
              <a:rPr lang="fi-FI" smtClean="0"/>
              <a:pPr/>
              <a:t>16.8.2017</a:t>
            </a:fld>
            <a:endParaRPr lang="fi-FI" dirty="0"/>
          </a:p>
        </p:txBody>
      </p:sp>
      <p:sp>
        <p:nvSpPr>
          <p:cNvPr id="5" name="Alatunnisteen paikkamerkki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rgbClr val="164280"/>
                </a:solidFill>
                <a:latin typeface="Merriweather Sans"/>
              </a:defRPr>
            </a:lvl1pPr>
          </a:lstStyle>
          <a:p>
            <a:endParaRPr lang="fi-FI" dirty="0"/>
          </a:p>
        </p:txBody>
      </p:sp>
      <p:sp>
        <p:nvSpPr>
          <p:cNvPr id="6" name="Dian numeron paikkamerkki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rgbClr val="164280"/>
                </a:solidFill>
                <a:latin typeface="Merriweather Sans"/>
              </a:defRPr>
            </a:lvl1pPr>
          </a:lstStyle>
          <a:p>
            <a:fld id="{FB832E6A-8DD9-45AF-955E-6987201615F9}" type="slidenum">
              <a:rPr lang="fi-FI" smtClean="0"/>
              <a:pPr/>
              <a:t>‹#›</a:t>
            </a:fld>
            <a:endParaRPr lang="fi-FI"/>
          </a:p>
        </p:txBody>
      </p:sp>
      <p:pic>
        <p:nvPicPr>
          <p:cNvPr id="11" name="Kuva 10" descr="IRO_2_2013.jpg"/>
          <p:cNvPicPr>
            <a:picLocks noChangeAspect="1"/>
          </p:cNvPicPr>
          <p:nvPr userDrawn="1"/>
        </p:nvPicPr>
        <p:blipFill>
          <a:blip r:embed="rId8" cstate="print"/>
          <a:srcRect/>
          <a:stretch>
            <a:fillRect/>
          </a:stretch>
        </p:blipFill>
        <p:spPr>
          <a:xfrm>
            <a:off x="143322" y="6205260"/>
            <a:ext cx="767984" cy="554170"/>
          </a:xfrm>
          <a:prstGeom prst="rect">
            <a:avLst/>
          </a:prstGeom>
        </p:spPr>
      </p:pic>
      <p:pic>
        <p:nvPicPr>
          <p:cNvPr id="12"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51590" y="6238106"/>
            <a:ext cx="2520000" cy="489897"/>
          </a:xfrm>
          <a:prstGeom prst="rect">
            <a:avLst/>
          </a:prstGeom>
        </p:spPr>
      </p:pic>
    </p:spTree>
    <p:extLst>
      <p:ext uri="{BB962C8B-B14F-4D97-AF65-F5344CB8AC3E}">
        <p14:creationId xmlns:p14="http://schemas.microsoft.com/office/powerpoint/2010/main" val="119018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Lst>
  <p:txStyles>
    <p:titleStyle>
      <a:lvl1pPr algn="ctr" defTabSz="1219170" rtl="0" eaLnBrk="1" latinLnBrk="0" hangingPunct="1">
        <a:spcBef>
          <a:spcPct val="0"/>
        </a:spcBef>
        <a:buNone/>
        <a:defRPr sz="5900" kern="1200">
          <a:solidFill>
            <a:srgbClr val="164280"/>
          </a:solidFill>
          <a:latin typeface="Merriweather Sans"/>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rgbClr val="164280"/>
          </a:solidFill>
          <a:latin typeface="Merriweather Sans"/>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rgbClr val="164280"/>
          </a:solidFill>
          <a:latin typeface="Merriweather Sans"/>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rgbClr val="164280"/>
          </a:solidFill>
          <a:latin typeface="Merriweather Sans"/>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rgbClr val="164280"/>
          </a:solidFill>
          <a:latin typeface="Merriweather Sans"/>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rgbClr val="164280"/>
          </a:solidFill>
          <a:latin typeface="Merriweather Sans"/>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895" y="354056"/>
            <a:ext cx="10514231" cy="13258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48895" y="1814895"/>
            <a:ext cx="10514231" cy="3936308"/>
          </a:xfrm>
          <a:prstGeom prst="rect">
            <a:avLst/>
          </a:prstGeom>
        </p:spPr>
        <p:txBody>
          <a:bodyPr vert="horz" lIns="91440" tIns="45720" rIns="91440" bIns="45720" rtlCol="0">
            <a:normAutofit/>
          </a:bodyPr>
          <a:lstStyle/>
          <a:p>
            <a:pPr lvl="0"/>
            <a:r>
              <a:rPr lang="en-US" dirty="0" smtClean="0"/>
              <a:t>Click to edit Master text styles</a:t>
            </a:r>
          </a:p>
          <a:p>
            <a:pPr lvl="0"/>
            <a:r>
              <a:rPr lang="en-US" dirty="0" err="1" smtClean="0"/>
              <a:t>kjnkjkj</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59157" y="6357822"/>
            <a:ext cx="1169976" cy="365210"/>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pPr defTabSz="914400"/>
            <a:fld id="{438DB005-EEDD-B94B-B84A-0A18DE5B30E1}" type="datetimeFigureOut">
              <a:rPr lang="en-US" smtClean="0"/>
              <a:pPr defTabSz="914400"/>
              <a:t>8/16/2017</a:t>
            </a:fld>
            <a:endParaRPr lang="en-US" dirty="0"/>
          </a:p>
        </p:txBody>
      </p:sp>
      <p:sp>
        <p:nvSpPr>
          <p:cNvPr id="5" name="Footer Placeholder 4"/>
          <p:cNvSpPr>
            <a:spLocks noGrp="1"/>
          </p:cNvSpPr>
          <p:nvPr>
            <p:ph type="ftr" sz="quarter" idx="3"/>
          </p:nvPr>
        </p:nvSpPr>
        <p:spPr>
          <a:xfrm>
            <a:off x="1729132" y="6357822"/>
            <a:ext cx="4114264" cy="365210"/>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pPr defTabSz="914400"/>
            <a:endParaRPr lang="en-US" dirty="0"/>
          </a:p>
        </p:txBody>
      </p:sp>
      <p:sp>
        <p:nvSpPr>
          <p:cNvPr id="6" name="Slide Number Placeholder 5"/>
          <p:cNvSpPr>
            <a:spLocks noGrp="1"/>
          </p:cNvSpPr>
          <p:nvPr>
            <p:ph type="sldNum" sz="quarter" idx="4"/>
          </p:nvPr>
        </p:nvSpPr>
        <p:spPr>
          <a:xfrm>
            <a:off x="4630289" y="6357822"/>
            <a:ext cx="2348535" cy="365210"/>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pPr defTabSz="914400"/>
            <a:fld id="{FFC254BE-F317-D644-A658-DB860BDC17F5}" type="slidenum">
              <a:rPr lang="en-US" smtClean="0"/>
              <a:pPr defTabSz="914400"/>
              <a:t>‹#›</a:t>
            </a:fld>
            <a:endParaRPr lang="en-US"/>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39060" y="5867190"/>
            <a:ext cx="2810325" cy="546535"/>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a:xfrm>
            <a:off x="-7710" y="0"/>
            <a:ext cx="12193200" cy="6858000"/>
          </a:xfrm>
          <a:prstGeom prst="rect">
            <a:avLst/>
          </a:prstGeom>
          <a:solidFill>
            <a:srgbClr val="EE2C9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rriweather Sans Regular" charset="0"/>
            </a:endParaRPr>
          </a:p>
        </p:txBody>
      </p:sp>
      <p:sp>
        <p:nvSpPr>
          <p:cNvPr id="2" name="Title 1"/>
          <p:cNvSpPr>
            <a:spLocks noGrp="1"/>
          </p:cNvSpPr>
          <p:nvPr>
            <p:ph type="ctrTitle"/>
          </p:nvPr>
        </p:nvSpPr>
        <p:spPr>
          <a:xfrm>
            <a:off x="517969" y="1071888"/>
            <a:ext cx="11145394" cy="783177"/>
          </a:xfrm>
        </p:spPr>
        <p:txBody>
          <a:bodyPr>
            <a:noAutofit/>
          </a:bodyPr>
          <a:lstStyle/>
          <a:p>
            <a:r>
              <a:rPr lang="en-US" b="1" dirty="0" smtClean="0">
                <a:solidFill>
                  <a:schemeClr val="bg1"/>
                </a:solidFill>
              </a:rPr>
              <a:t>SÄÄSTÄMINEN, LUOTONKÄYTTÖ </a:t>
            </a:r>
            <a:br>
              <a:rPr lang="en-US" b="1" dirty="0" smtClean="0">
                <a:solidFill>
                  <a:schemeClr val="bg1"/>
                </a:solidFill>
              </a:rPr>
            </a:br>
            <a:r>
              <a:rPr lang="en-US" b="1" dirty="0" smtClean="0">
                <a:solidFill>
                  <a:schemeClr val="bg1"/>
                </a:solidFill>
              </a:rPr>
              <a:t>JA MAKSUTAVAT 2017</a:t>
            </a:r>
            <a:endParaRPr lang="en-US" b="1" dirty="0">
              <a:solidFill>
                <a:schemeClr val="bg1"/>
              </a:solidFill>
            </a:endParaRPr>
          </a:p>
        </p:txBody>
      </p:sp>
      <p:sp>
        <p:nvSpPr>
          <p:cNvPr id="3" name="Subtitle 2"/>
          <p:cNvSpPr>
            <a:spLocks noGrp="1"/>
          </p:cNvSpPr>
          <p:nvPr>
            <p:ph type="subTitle" idx="1"/>
          </p:nvPr>
        </p:nvSpPr>
        <p:spPr>
          <a:xfrm>
            <a:off x="517969" y="1839544"/>
            <a:ext cx="6379306" cy="474126"/>
          </a:xfrm>
        </p:spPr>
        <p:txBody>
          <a:bodyPr>
            <a:normAutofit fontScale="92500" lnSpcReduction="20000"/>
          </a:bodyPr>
          <a:lstStyle/>
          <a:p>
            <a:r>
              <a:rPr lang="en-US" dirty="0" err="1" smtClean="0">
                <a:solidFill>
                  <a:schemeClr val="bg1"/>
                </a:solidFill>
              </a:rPr>
              <a:t>Presentaatio</a:t>
            </a:r>
            <a:r>
              <a:rPr lang="en-US" dirty="0" smtClean="0">
                <a:solidFill>
                  <a:schemeClr val="bg1"/>
                </a:solidFill>
              </a:rPr>
              <a:t> 8.6.2017</a:t>
            </a:r>
            <a:endParaRPr lang="en-US" dirty="0">
              <a:solidFill>
                <a:schemeClr val="bg1"/>
              </a:solidFill>
            </a:endParaRPr>
          </a:p>
          <a:p>
            <a:endParaRPr lang="en-US" dirty="0">
              <a:solidFill>
                <a:schemeClr val="bg1"/>
              </a:solidFill>
            </a:endParaRPr>
          </a:p>
        </p:txBody>
      </p:sp>
      <p:sp>
        <p:nvSpPr>
          <p:cNvPr id="4" name="Text Placeholder 3"/>
          <p:cNvSpPr>
            <a:spLocks noGrp="1"/>
          </p:cNvSpPr>
          <p:nvPr>
            <p:ph type="body" sz="quarter" idx="13"/>
          </p:nvPr>
        </p:nvSpPr>
        <p:spPr/>
        <p:txBody>
          <a:bodyPr>
            <a:normAutofit fontScale="85000" lnSpcReduction="20000"/>
          </a:bodyPr>
          <a:lstStyle/>
          <a:p>
            <a:r>
              <a:rPr lang="en-US" dirty="0" err="1" smtClean="0">
                <a:solidFill>
                  <a:schemeClr val="bg1"/>
                </a:solidFill>
              </a:rPr>
              <a:t>IROResearch</a:t>
            </a:r>
            <a:r>
              <a:rPr lang="en-US" dirty="0" smtClean="0">
                <a:solidFill>
                  <a:schemeClr val="bg1"/>
                </a:solidFill>
              </a:rPr>
              <a:t> Oy</a:t>
            </a: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037" y="5714754"/>
            <a:ext cx="3917780" cy="763060"/>
          </a:xfrm>
          <a:prstGeom prst="rect">
            <a:avLst/>
          </a:prstGeom>
        </p:spPr>
      </p:pic>
    </p:spTree>
    <p:extLst>
      <p:ext uri="{BB962C8B-B14F-4D97-AF65-F5344CB8AC3E}">
        <p14:creationId xmlns:p14="http://schemas.microsoft.com/office/powerpoint/2010/main" val="1006896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271366751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3" y="836906"/>
            <a:ext cx="11136050"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Mitä seuraavista lainoista tai luotoista teillä on? Onko Teillä itsellänne tällä hetkellä säästettynä tai sijoitettuna varoja eri kohteisiin?</a:t>
            </a:r>
            <a:endParaRPr lang="fi-FI" sz="1400" dirty="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
        <p:nvSpPr>
          <p:cNvPr id="6" name="Tekstiruutu 7"/>
          <p:cNvSpPr txBox="1"/>
          <p:nvPr/>
        </p:nvSpPr>
        <p:spPr>
          <a:xfrm>
            <a:off x="527314" y="356742"/>
            <a:ext cx="891685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Säästöt ja sijoitukset asuntolainaa omaavilla</a:t>
            </a:r>
            <a:endParaRPr lang="fi-FI" sz="3200" b="1"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973506505"/>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713550"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Säästäjät, sijoittajat ja lainanottajat ikäryhmittäin</a:t>
            </a:r>
            <a:endParaRPr lang="fi-FI" sz="3200" b="1" dirty="0">
              <a:solidFill>
                <a:srgbClr val="164280"/>
              </a:solidFill>
              <a:latin typeface="Merriweather Sans"/>
            </a:endParaRPr>
          </a:p>
        </p:txBody>
      </p:sp>
      <p:sp>
        <p:nvSpPr>
          <p:cNvPr id="9" name="Tekstikehys 8"/>
          <p:cNvSpPr txBox="1"/>
          <p:nvPr/>
        </p:nvSpPr>
        <p:spPr>
          <a:xfrm>
            <a:off x="527313" y="836906"/>
            <a:ext cx="9985112"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Onko teillä tällä hetkellä säästettynä/sijoitettuna varoja eri kohteisiin? Onko teillä tällä hetkellä jotain lainaa tai luottoa?</a:t>
            </a:r>
            <a:endParaRPr lang="fi-FI" sz="1400" dirty="0">
              <a:solidFill>
                <a:srgbClr val="164280"/>
              </a:solidFill>
              <a:latin typeface="Merriweather Sans"/>
            </a:endParaRPr>
          </a:p>
        </p:txBody>
      </p:sp>
      <p:sp>
        <p:nvSpPr>
          <p:cNvPr id="13" name="Tekstikehys 12"/>
          <p:cNvSpPr txBox="1"/>
          <p:nvPr/>
        </p:nvSpPr>
        <p:spPr>
          <a:xfrm>
            <a:off x="1487294" y="1486453"/>
            <a:ext cx="2783638"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vuonna 2017</a:t>
            </a:r>
            <a:endParaRPr lang="fi-FI" sz="13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2713667518"/>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6480294"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Kulutusluottomuodot 2012-2017</a:t>
            </a:r>
            <a:endParaRPr lang="fi-FI" sz="3200" b="1" dirty="0">
              <a:solidFill>
                <a:srgbClr val="164280"/>
              </a:solidFill>
              <a:latin typeface="Merriweather Sans"/>
            </a:endParaRPr>
          </a:p>
        </p:txBody>
      </p:sp>
      <p:sp>
        <p:nvSpPr>
          <p:cNvPr id="9" name="Tekstikehys 8"/>
          <p:cNvSpPr txBox="1"/>
          <p:nvPr/>
        </p:nvSpPr>
        <p:spPr>
          <a:xfrm>
            <a:off x="527313" y="836906"/>
            <a:ext cx="9985112"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Onko teillä tällä hetkellä jotain kulutus- tai sijoitusluottoa? Oletteko viimeisen 12 kuukauden aikana ottanut pikavippiä?</a:t>
            </a:r>
            <a:endParaRPr lang="fi-FI" sz="1400" dirty="0">
              <a:solidFill>
                <a:srgbClr val="164280"/>
              </a:solidFill>
              <a:latin typeface="Merriweather Sans"/>
            </a:endParaRPr>
          </a:p>
        </p:txBody>
      </p:sp>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
        <p:nvSpPr>
          <p:cNvPr id="13" name="Tekstikehys 12"/>
          <p:cNvSpPr txBox="1"/>
          <p:nvPr/>
        </p:nvSpPr>
        <p:spPr>
          <a:xfrm>
            <a:off x="0" y="5271082"/>
            <a:ext cx="3286894" cy="931020"/>
          </a:xfrm>
          <a:prstGeom prst="rect">
            <a:avLst/>
          </a:prstGeom>
          <a:noFill/>
        </p:spPr>
        <p:txBody>
          <a:bodyPr wrap="square" lIns="121917" tIns="60958" rIns="121917" bIns="60958" rtlCol="0">
            <a:spAutoFit/>
          </a:bodyPr>
          <a:lstStyle/>
          <a:p>
            <a:r>
              <a:rPr lang="fi-FI" sz="1050" dirty="0" smtClean="0">
                <a:solidFill>
                  <a:srgbClr val="164280"/>
                </a:solidFill>
                <a:latin typeface="Merriweather Sans"/>
              </a:rPr>
              <a:t>Kysymyksen vastausvaihtoehtoja muutettu 2017.</a:t>
            </a:r>
          </a:p>
          <a:p>
            <a:r>
              <a:rPr lang="fi-FI" sz="1050" dirty="0" smtClean="0">
                <a:solidFill>
                  <a:srgbClr val="164280"/>
                </a:solidFill>
                <a:latin typeface="Merriweather Sans"/>
              </a:rPr>
              <a:t>Poistettu: Luotollinen pankkitili, Kaupan tililuotto ja Muu luottokorttiluotto</a:t>
            </a:r>
          </a:p>
          <a:p>
            <a:r>
              <a:rPr lang="fi-FI" sz="1050" dirty="0" smtClean="0">
                <a:solidFill>
                  <a:srgbClr val="164280"/>
                </a:solidFill>
                <a:latin typeface="Merriweather Sans"/>
              </a:rPr>
              <a:t>Lisätty: Sijoituslaina ja Osamaksuluottoon määrite ”ei pankin myöntämä”</a:t>
            </a:r>
            <a:endParaRPr lang="fi-FI" sz="105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724893836"/>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8439164"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Pikaluotot viimeisen 12 kuukauden aikana</a:t>
            </a:r>
            <a:endParaRPr lang="fi-FI" sz="3200" b="1" dirty="0">
              <a:solidFill>
                <a:srgbClr val="164280"/>
              </a:solidFill>
              <a:latin typeface="Merriweather Sans"/>
            </a:endParaRP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Oletteko viimeisen 12 kuukauden aikana ottanut pikaluottoa eli pikavippiä, siis lyhytaikaista esim. tekstiviestillä otettua luottoa?</a:t>
            </a:r>
            <a:endParaRPr lang="fi-FI" sz="1400" dirty="0">
              <a:solidFill>
                <a:srgbClr val="164280"/>
              </a:solidFill>
              <a:latin typeface="Merriweather Sans"/>
            </a:endParaRPr>
          </a:p>
        </p:txBody>
      </p:sp>
      <p:sp>
        <p:nvSpPr>
          <p:cNvPr id="13" name="Tekstikehys 12"/>
          <p:cNvSpPr txBox="1"/>
          <p:nvPr/>
        </p:nvSpPr>
        <p:spPr>
          <a:xfrm>
            <a:off x="1487294" y="1458602"/>
            <a:ext cx="4607912" cy="338633"/>
          </a:xfrm>
          <a:prstGeom prst="rect">
            <a:avLst/>
          </a:prstGeom>
          <a:noFill/>
        </p:spPr>
        <p:txBody>
          <a:bodyPr wrap="square" lIns="47999" tIns="60958" rIns="119997" bIns="60958" rtlCol="0">
            <a:spAutoFit/>
          </a:bodyPr>
          <a:lstStyle/>
          <a:p>
            <a:r>
              <a:rPr lang="fi-FI" sz="1400" dirty="0" err="1" smtClean="0">
                <a:solidFill>
                  <a:srgbClr val="164280"/>
                </a:solidFill>
                <a:latin typeface="Merriweather Sans"/>
              </a:rPr>
              <a:t>kyllä-osuudet</a:t>
            </a:r>
            <a:r>
              <a:rPr lang="fi-FI" sz="1400" dirty="0" smtClean="0">
                <a:solidFill>
                  <a:srgbClr val="164280"/>
                </a:solidFill>
                <a:latin typeface="Merriweather Sans"/>
              </a:rPr>
              <a:t> - % vastaajista (n=2500 vuonna 2017)</a:t>
            </a:r>
            <a:endParaRPr lang="fi-FI" sz="1400" dirty="0">
              <a:solidFill>
                <a:srgbClr val="164280"/>
              </a:solidFill>
              <a:latin typeface="Merriweather Sans"/>
            </a:endParaRPr>
          </a:p>
        </p:txBody>
      </p:sp>
      <p:sp>
        <p:nvSpPr>
          <p:cNvPr id="7" name="Tekstikehys 6"/>
          <p:cNvSpPr txBox="1"/>
          <p:nvPr/>
        </p:nvSpPr>
        <p:spPr>
          <a:xfrm>
            <a:off x="5326958" y="5626038"/>
            <a:ext cx="5472988" cy="323161"/>
          </a:xfrm>
          <a:prstGeom prst="rect">
            <a:avLst/>
          </a:prstGeom>
          <a:noFill/>
        </p:spPr>
        <p:txBody>
          <a:bodyPr wrap="square" lIns="121917" tIns="60958" rIns="121917" bIns="60958" rtlCol="0">
            <a:spAutoFit/>
          </a:bodyPr>
          <a:lstStyle/>
          <a:p>
            <a:pPr algn="ctr"/>
            <a:r>
              <a:rPr lang="fi-FI" sz="1300" dirty="0" smtClean="0">
                <a:solidFill>
                  <a:srgbClr val="164280"/>
                </a:solidFill>
                <a:latin typeface="Merriweather Sans"/>
              </a:rPr>
              <a:t>vastaajan ikä</a:t>
            </a:r>
            <a:endParaRPr lang="fi-FI" sz="13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kehys 8"/>
          <p:cNvSpPr txBox="1"/>
          <p:nvPr/>
        </p:nvSpPr>
        <p:spPr>
          <a:xfrm>
            <a:off x="527313" y="838800"/>
            <a:ext cx="10462950" cy="553994"/>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Aiotteko seuraavien 12 kuukauden aikana ottaa uutta lainaa tai luottoa? Mitä seuraavista lainoista ja luotoista aiotte ottaa seuraavien 12 kuukauden aikana?</a:t>
            </a:r>
            <a:endParaRPr lang="fi-FI" sz="1400" dirty="0" smtClean="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012141472"/>
              </p:ext>
            </p:extLst>
          </p:nvPr>
        </p:nvGraphicFramePr>
        <p:xfrm>
          <a:off x="47321" y="2061642"/>
          <a:ext cx="6048679" cy="4682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439303500"/>
              </p:ext>
            </p:extLst>
          </p:nvPr>
        </p:nvGraphicFramePr>
        <p:xfrm>
          <a:off x="5327650" y="2061642"/>
          <a:ext cx="6623445" cy="468205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kehys 12"/>
          <p:cNvSpPr txBox="1"/>
          <p:nvPr/>
        </p:nvSpPr>
        <p:spPr>
          <a:xfrm>
            <a:off x="8183438" y="1933889"/>
            <a:ext cx="2952328" cy="307773"/>
          </a:xfrm>
          <a:prstGeom prst="rect">
            <a:avLst/>
          </a:prstGeom>
          <a:noFill/>
        </p:spPr>
        <p:txBody>
          <a:bodyPr wrap="square" lIns="47999" tIns="60958" rIns="119997" bIns="60958" rtlCol="0">
            <a:spAutoFit/>
          </a:bodyPr>
          <a:lstStyle/>
          <a:p>
            <a:r>
              <a:rPr lang="fi-FI" sz="1200" dirty="0" smtClean="0">
                <a:solidFill>
                  <a:srgbClr val="164280"/>
                </a:solidFill>
                <a:latin typeface="Merriweather Sans"/>
              </a:rPr>
              <a:t>% vastaajista (n=2500 vuonna 2017)</a:t>
            </a:r>
            <a:endParaRPr lang="fi-FI" sz="1200" dirty="0">
              <a:solidFill>
                <a:srgbClr val="164280"/>
              </a:solidFill>
              <a:latin typeface="Merriweather Sans"/>
            </a:endParaRPr>
          </a:p>
        </p:txBody>
      </p:sp>
      <p:sp>
        <p:nvSpPr>
          <p:cNvPr id="11" name="Tekstikehys 10"/>
          <p:cNvSpPr txBox="1"/>
          <p:nvPr/>
        </p:nvSpPr>
        <p:spPr>
          <a:xfrm>
            <a:off x="1943415" y="1933889"/>
            <a:ext cx="4236509" cy="307773"/>
          </a:xfrm>
          <a:prstGeom prst="rect">
            <a:avLst/>
          </a:prstGeom>
          <a:noFill/>
        </p:spPr>
        <p:txBody>
          <a:bodyPr wrap="square" lIns="47999" tIns="60958" rIns="119997" bIns="60958" rtlCol="0">
            <a:spAutoFit/>
          </a:bodyPr>
          <a:lstStyle/>
          <a:p>
            <a:r>
              <a:rPr lang="fi-FI" sz="1200" dirty="0" err="1" smtClean="0">
                <a:solidFill>
                  <a:srgbClr val="164280"/>
                </a:solidFill>
                <a:latin typeface="Merriweather Sans"/>
              </a:rPr>
              <a:t>kyllä-osuudet</a:t>
            </a:r>
            <a:r>
              <a:rPr lang="fi-FI" sz="1200" dirty="0" smtClean="0">
                <a:solidFill>
                  <a:srgbClr val="164280"/>
                </a:solidFill>
                <a:latin typeface="Merriweather Sans"/>
              </a:rPr>
              <a:t> - % vastaajista (n=2500 vuonna 2017)</a:t>
            </a:r>
            <a:endParaRPr lang="fi-FI" sz="1200" dirty="0">
              <a:solidFill>
                <a:srgbClr val="164280"/>
              </a:solidFill>
              <a:latin typeface="Merriweather Sans"/>
            </a:endParaRPr>
          </a:p>
        </p:txBody>
      </p:sp>
      <p:sp>
        <p:nvSpPr>
          <p:cNvPr id="14" name="Tekstiruutu 14"/>
          <p:cNvSpPr txBox="1"/>
          <p:nvPr/>
        </p:nvSpPr>
        <p:spPr>
          <a:xfrm>
            <a:off x="6419242"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Suunnitelmat luottomuodoittain</a:t>
            </a:r>
            <a:endParaRPr lang="fi-FI" sz="2200" b="1" dirty="0">
              <a:solidFill>
                <a:srgbClr val="164280"/>
              </a:solidFill>
              <a:latin typeface="Merriweather Sans"/>
            </a:endParaRPr>
          </a:p>
        </p:txBody>
      </p:sp>
      <p:sp>
        <p:nvSpPr>
          <p:cNvPr id="15" name="Tekstiruutu 14"/>
          <p:cNvSpPr txBox="1"/>
          <p:nvPr/>
        </p:nvSpPr>
        <p:spPr>
          <a:xfrm>
            <a:off x="442578"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Aikoo ottaa uutta lainaa tai luottoa</a:t>
            </a:r>
            <a:endParaRPr lang="fi-FI" sz="2200" b="1" dirty="0">
              <a:solidFill>
                <a:srgbClr val="164280"/>
              </a:solidFill>
              <a:latin typeface="Merriweather Sans"/>
            </a:endParaRPr>
          </a:p>
        </p:txBody>
      </p:sp>
      <p:sp>
        <p:nvSpPr>
          <p:cNvPr id="12" name="Tekstiruutu 7"/>
          <p:cNvSpPr txBox="1"/>
          <p:nvPr/>
        </p:nvSpPr>
        <p:spPr>
          <a:xfrm>
            <a:off x="527313" y="356742"/>
            <a:ext cx="4954235"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Luotonottosuunnitelmat</a:t>
            </a:r>
            <a:endParaRPr lang="fi-FI" sz="3200" b="1" dirty="0">
              <a:solidFill>
                <a:srgbClr val="164280"/>
              </a:solidFill>
              <a:latin typeface="Merriweather Sans"/>
            </a:endParaRPr>
          </a:p>
        </p:txBody>
      </p:sp>
      <p:sp>
        <p:nvSpPr>
          <p:cNvPr id="16" name="Tekstikehys 15"/>
          <p:cNvSpPr txBox="1"/>
          <p:nvPr/>
        </p:nvSpPr>
        <p:spPr>
          <a:xfrm>
            <a:off x="9659602" y="4257886"/>
            <a:ext cx="2530810" cy="1046436"/>
          </a:xfrm>
          <a:prstGeom prst="rect">
            <a:avLst/>
          </a:prstGeom>
          <a:noFill/>
        </p:spPr>
        <p:txBody>
          <a:bodyPr wrap="square" lIns="121917" tIns="60958" rIns="121917" bIns="60958" rtlCol="0">
            <a:spAutoFit/>
          </a:bodyPr>
          <a:lstStyle/>
          <a:p>
            <a:r>
              <a:rPr lang="fi-FI" sz="1000" dirty="0" smtClean="0">
                <a:solidFill>
                  <a:srgbClr val="164280"/>
                </a:solidFill>
                <a:latin typeface="Merriweather Sans"/>
              </a:rPr>
              <a:t>Vastausvaihtoehtoja muutettu 2017.</a:t>
            </a:r>
          </a:p>
          <a:p>
            <a:r>
              <a:rPr lang="fi-FI" sz="1000" dirty="0" smtClean="0">
                <a:solidFill>
                  <a:srgbClr val="164280"/>
                </a:solidFill>
                <a:latin typeface="Merriweather Sans"/>
              </a:rPr>
              <a:t>Poistettu: Luotollinen pankkitili, Kaupan tililuotto ja Muu luottokorttiluotto</a:t>
            </a:r>
          </a:p>
          <a:p>
            <a:r>
              <a:rPr lang="fi-FI" sz="1000" dirty="0" smtClean="0">
                <a:solidFill>
                  <a:srgbClr val="164280"/>
                </a:solidFill>
                <a:latin typeface="Merriweather Sans"/>
              </a:rPr>
              <a:t>Lisätty: Sijoituslaina ja Osamaksuluottoon määrite ”ei pankin myöntämä”</a:t>
            </a:r>
            <a:endParaRPr lang="fi-FI" sz="10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kehys 8"/>
          <p:cNvSpPr txBox="1"/>
          <p:nvPr/>
        </p:nvSpPr>
        <p:spPr>
          <a:xfrm>
            <a:off x="527313" y="1039016"/>
            <a:ext cx="9985112"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Jos olisitte ottamassa asuntolainaa, miten ottaisitte ensimmäisen kerran yhteyttä pankkiin hakiessanne asuntolainaa?</a:t>
            </a:r>
            <a:endParaRPr lang="fi-FI" sz="1400" dirty="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948832916"/>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niistä, jotka ovat aikeissa ottaa asuntolainaa (n=96 vuonna 2017)</a:t>
            </a:r>
            <a:endParaRPr lang="fi-FI" sz="1300" dirty="0">
              <a:solidFill>
                <a:srgbClr val="164280"/>
              </a:solidFill>
              <a:latin typeface="Merriweather Sans"/>
            </a:endParaRPr>
          </a:p>
        </p:txBody>
      </p:sp>
      <p:sp>
        <p:nvSpPr>
          <p:cNvPr id="6" name="Tekstiruutu 7"/>
          <p:cNvSpPr txBox="1"/>
          <p:nvPr/>
        </p:nvSpPr>
        <p:spPr>
          <a:xfrm>
            <a:off x="527313" y="236613"/>
            <a:ext cx="9832173" cy="812526"/>
          </a:xfrm>
          <a:prstGeom prst="rect">
            <a:avLst/>
          </a:prstGeom>
          <a:noFill/>
        </p:spPr>
        <p:txBody>
          <a:bodyPr wrap="none" lIns="121917" tIns="60958" rIns="121917" bIns="60958" rtlCol="0">
            <a:spAutoFit/>
          </a:bodyPr>
          <a:lstStyle/>
          <a:p>
            <a:pPr>
              <a:lnSpc>
                <a:spcPct val="80000"/>
              </a:lnSpc>
            </a:pPr>
            <a:r>
              <a:rPr lang="fi-FI" sz="2800" b="1" dirty="0" smtClean="0">
                <a:solidFill>
                  <a:srgbClr val="164280"/>
                </a:solidFill>
                <a:latin typeface="Merriweather Sans"/>
              </a:rPr>
              <a:t>Miten ottaisi ensimmäisen kerran yhteyttä pankkiin</a:t>
            </a:r>
          </a:p>
          <a:p>
            <a:pPr>
              <a:lnSpc>
                <a:spcPct val="80000"/>
              </a:lnSpc>
            </a:pPr>
            <a:r>
              <a:rPr lang="fi-FI" sz="2800" b="1" dirty="0" smtClean="0">
                <a:solidFill>
                  <a:srgbClr val="164280"/>
                </a:solidFill>
                <a:latin typeface="Merriweather Sans"/>
              </a:rPr>
              <a:t>asuntolainaa hakiessaan</a:t>
            </a:r>
            <a:endParaRPr lang="fi-FI" sz="2800" b="1"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263470217"/>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1138621" cy="553994"/>
          </a:xfrm>
          <a:prstGeom prst="rect">
            <a:avLst/>
          </a:prstGeom>
          <a:noFill/>
        </p:spPr>
        <p:txBody>
          <a:bodyPr wrap="none" lIns="121917" tIns="60958" rIns="121917" bIns="60958" rtlCol="0">
            <a:spAutoFit/>
          </a:bodyPr>
          <a:lstStyle/>
          <a:p>
            <a:r>
              <a:rPr lang="fi-FI" sz="2800" b="1" dirty="0" smtClean="0">
                <a:solidFill>
                  <a:srgbClr val="164280"/>
                </a:solidFill>
                <a:latin typeface="Merriweather Sans"/>
              </a:rPr>
              <a:t>Asuntolainan takaisinmaksuaika lainan suuruuden mukaan</a:t>
            </a:r>
            <a:endParaRPr lang="fi-FI" sz="2800" b="1" dirty="0">
              <a:solidFill>
                <a:srgbClr val="164280"/>
              </a:solidFill>
              <a:latin typeface="Merriweather Sans"/>
            </a:endParaRP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Miten pitkäaikaisen lainan otitte, eli mikä on asuntolainanne alkuperäinen takaisinmaksuaika?</a:t>
            </a:r>
            <a:endParaRPr lang="fi-FI" sz="1400" dirty="0">
              <a:solidFill>
                <a:srgbClr val="164280"/>
              </a:solidFill>
              <a:latin typeface="Merriweather Sans"/>
            </a:endParaRPr>
          </a:p>
        </p:txBody>
      </p:sp>
      <p:sp>
        <p:nvSpPr>
          <p:cNvPr id="7" name="Tekstikehys 6"/>
          <p:cNvSpPr txBox="1"/>
          <p:nvPr/>
        </p:nvSpPr>
        <p:spPr>
          <a:xfrm>
            <a:off x="6851290" y="5842062"/>
            <a:ext cx="3648758" cy="323161"/>
          </a:xfrm>
          <a:prstGeom prst="rect">
            <a:avLst/>
          </a:prstGeom>
          <a:noFill/>
        </p:spPr>
        <p:txBody>
          <a:bodyPr wrap="square" lIns="121917" tIns="60958" rIns="121917" bIns="60958" rtlCol="0">
            <a:spAutoFit/>
          </a:bodyPr>
          <a:lstStyle/>
          <a:p>
            <a:pPr algn="ctr"/>
            <a:r>
              <a:rPr lang="fi-FI" sz="1300" dirty="0" smtClean="0">
                <a:solidFill>
                  <a:srgbClr val="164280"/>
                </a:solidFill>
                <a:latin typeface="Merriweather Sans"/>
              </a:rPr>
              <a:t>lainamäärä, euroa</a:t>
            </a:r>
            <a:endParaRPr lang="fi-FI" sz="1300" dirty="0">
              <a:solidFill>
                <a:srgbClr val="164280"/>
              </a:solidFill>
              <a:latin typeface="Merriweather Sans"/>
            </a:endParaRPr>
          </a:p>
        </p:txBody>
      </p:sp>
      <p:sp>
        <p:nvSpPr>
          <p:cNvPr id="10" name="Rectangle 5"/>
          <p:cNvSpPr>
            <a:spLocks noChangeArrowheads="1"/>
          </p:cNvSpPr>
          <p:nvPr/>
        </p:nvSpPr>
        <p:spPr bwMode="auto">
          <a:xfrm>
            <a:off x="5039227" y="1422175"/>
            <a:ext cx="5775632" cy="38743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dirty="0" smtClean="0">
                <a:solidFill>
                  <a:srgbClr val="164280"/>
                </a:solidFill>
                <a:latin typeface="Merriweather Sans"/>
              </a:rPr>
              <a:t>Asuntolaina otettu viim. 2 vuoden aikana (n=220 v. 2017)</a:t>
            </a:r>
            <a:endParaRPr lang="fi-FI" sz="1300" dirty="0">
              <a:solidFill>
                <a:srgbClr val="164280"/>
              </a:solidFill>
              <a:latin typeface="Merriweather Sans"/>
            </a:endParaRPr>
          </a:p>
        </p:txBody>
      </p:sp>
      <p:sp>
        <p:nvSpPr>
          <p:cNvPr id="12" name="Rectangle 5"/>
          <p:cNvSpPr>
            <a:spLocks noChangeArrowheads="1"/>
          </p:cNvSpPr>
          <p:nvPr/>
        </p:nvSpPr>
        <p:spPr bwMode="auto">
          <a:xfrm>
            <a:off x="1487295" y="1422175"/>
            <a:ext cx="3889927" cy="387439"/>
          </a:xfrm>
          <a:prstGeom prst="rect">
            <a:avLst/>
          </a:prstGeom>
          <a:noFill/>
          <a:ln w="12700">
            <a:noFill/>
            <a:miter lim="800000"/>
            <a:headEnd/>
            <a:tailEnd/>
          </a:ln>
          <a:effectLst/>
        </p:spPr>
        <p:txBody>
          <a:bodyPr lIns="47999" tIns="59265" rIns="120648" bIns="59265" anchor="ctr"/>
          <a:lstStyle/>
          <a:p>
            <a:pPr eaLnBrk="0" hangingPunct="0">
              <a:spcAft>
                <a:spcPct val="150000"/>
              </a:spcAft>
            </a:pPr>
            <a:r>
              <a:rPr lang="fi-FI" sz="1300" dirty="0" smtClean="0">
                <a:solidFill>
                  <a:srgbClr val="164280"/>
                </a:solidFill>
                <a:latin typeface="Merriweather Sans"/>
              </a:rPr>
              <a:t>Keskimääräinen takaisinmaksuaika, vuotta</a:t>
            </a:r>
            <a:endParaRPr lang="fi-FI" sz="13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Miten pitkäaikaisen lainan otitte, eli mikä on asuntolainanne alkuperäinen takaisinmaksuaika?</a:t>
            </a:r>
            <a:endParaRPr lang="fi-FI" sz="1400" dirty="0">
              <a:solidFill>
                <a:srgbClr val="164280"/>
              </a:solidFill>
              <a:latin typeface="Merriweather Sans"/>
            </a:endParaRPr>
          </a:p>
        </p:txBody>
      </p:sp>
      <p:sp>
        <p:nvSpPr>
          <p:cNvPr id="13" name="Rectangle 6"/>
          <p:cNvSpPr>
            <a:spLocks noChangeArrowheads="1"/>
          </p:cNvSpPr>
          <p:nvPr/>
        </p:nvSpPr>
        <p:spPr bwMode="auto">
          <a:xfrm>
            <a:off x="2998862" y="1265746"/>
            <a:ext cx="6410551"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dirty="0" smtClean="0">
                <a:solidFill>
                  <a:srgbClr val="164280"/>
                </a:solidFill>
                <a:latin typeface="Merriweather Sans"/>
              </a:rPr>
              <a:t>% niistä, jotka ovat ottaneet asuntolainan viimeisen 2 vuoden aikana</a:t>
            </a:r>
            <a:endParaRPr lang="fi-FI" sz="1300" dirty="0">
              <a:solidFill>
                <a:srgbClr val="164280"/>
              </a:solidFill>
              <a:latin typeface="Merriweather Sans"/>
            </a:endParaRPr>
          </a:p>
        </p:txBody>
      </p:sp>
      <p:graphicFrame>
        <p:nvGraphicFramePr>
          <p:cNvPr id="6" name="Taulukko 5"/>
          <p:cNvGraphicFramePr>
            <a:graphicFrameLocks noGrp="1"/>
          </p:cNvGraphicFramePr>
          <p:nvPr>
            <p:extLst>
              <p:ext uri="{D42A27DB-BD31-4B8C-83A1-F6EECF244321}">
                <p14:modId xmlns:p14="http://schemas.microsoft.com/office/powerpoint/2010/main" val="970054082"/>
              </p:ext>
            </p:extLst>
          </p:nvPr>
        </p:nvGraphicFramePr>
        <p:xfrm>
          <a:off x="1055303" y="1583102"/>
          <a:ext cx="8360898" cy="4561059"/>
        </p:xfrm>
        <a:graphic>
          <a:graphicData uri="http://schemas.openxmlformats.org/drawingml/2006/table">
            <a:tbl>
              <a:tblPr firstRow="1" bandRow="1">
                <a:tableStyleId>{21E4AEA4-8DFA-4A89-87EB-49C32662AFE0}</a:tableStyleId>
              </a:tblPr>
              <a:tblGrid>
                <a:gridCol w="2520000"/>
                <a:gridCol w="973483"/>
                <a:gridCol w="973483"/>
                <a:gridCol w="973483"/>
                <a:gridCol w="973483"/>
                <a:gridCol w="973483"/>
                <a:gridCol w="973483"/>
              </a:tblGrid>
              <a:tr h="912211">
                <a:tc>
                  <a:txBody>
                    <a:bodyPr/>
                    <a:lstStyle/>
                    <a:p>
                      <a:pPr>
                        <a:spcAft>
                          <a:spcPts val="0"/>
                        </a:spcAft>
                      </a:pPr>
                      <a:endParaRPr lang="fi-FI" sz="1300" dirty="0">
                        <a:solidFill>
                          <a:srgbClr val="164280"/>
                        </a:solidFill>
                        <a:latin typeface="Merriweather Sans"/>
                        <a:cs typeface="Arial" pitchFamily="34" charset="0"/>
                      </a:endParaRPr>
                    </a:p>
                  </a:txBody>
                  <a:tcPr marL="95988" marR="95988" marT="0" marB="96022" anchor="ctr"/>
                </a:tc>
                <a:tc>
                  <a:txBody>
                    <a:bodyPr/>
                    <a:lstStyle/>
                    <a:p>
                      <a:pPr algn="ctr">
                        <a:spcAft>
                          <a:spcPts val="0"/>
                        </a:spcAft>
                      </a:pPr>
                      <a:r>
                        <a:rPr lang="fi-FI" sz="1300" dirty="0" smtClean="0">
                          <a:solidFill>
                            <a:schemeClr val="bg1"/>
                          </a:solidFill>
                          <a:latin typeface="Merriweather Sans"/>
                        </a:rPr>
                        <a:t>1998</a:t>
                      </a:r>
                    </a:p>
                    <a:p>
                      <a:pPr algn="ctr">
                        <a:spcAft>
                          <a:spcPts val="0"/>
                        </a:spcAft>
                      </a:pPr>
                      <a:r>
                        <a:rPr lang="fi-FI" sz="1300" dirty="0" smtClean="0">
                          <a:solidFill>
                            <a:schemeClr val="bg1"/>
                          </a:solidFill>
                          <a:latin typeface="Merriweather Sans"/>
                        </a:rPr>
                        <a:t>n=113</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dirty="0" smtClean="0">
                          <a:solidFill>
                            <a:schemeClr val="bg1"/>
                          </a:solidFill>
                          <a:latin typeface="Merriweather Sans"/>
                        </a:rPr>
                        <a:t>Kevät 2012</a:t>
                      </a:r>
                    </a:p>
                    <a:p>
                      <a:pPr algn="ctr">
                        <a:spcAft>
                          <a:spcPts val="0"/>
                        </a:spcAft>
                      </a:pPr>
                      <a:r>
                        <a:rPr lang="fi-FI" sz="1300" dirty="0" smtClean="0">
                          <a:solidFill>
                            <a:schemeClr val="bg1"/>
                          </a:solidFill>
                          <a:latin typeface="Merriweather Sans"/>
                        </a:rPr>
                        <a:t>n=235</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dirty="0" smtClean="0">
                          <a:solidFill>
                            <a:schemeClr val="bg1"/>
                          </a:solidFill>
                          <a:latin typeface="Merriweather Sans"/>
                        </a:rPr>
                        <a:t>Kevät 2013</a:t>
                      </a:r>
                    </a:p>
                    <a:p>
                      <a:pPr algn="ctr">
                        <a:spcAft>
                          <a:spcPts val="0"/>
                        </a:spcAft>
                      </a:pPr>
                      <a:r>
                        <a:rPr lang="fi-FI" sz="1300" dirty="0" smtClean="0">
                          <a:solidFill>
                            <a:schemeClr val="bg1"/>
                          </a:solidFill>
                          <a:latin typeface="Merriweather Sans"/>
                        </a:rPr>
                        <a:t>n=224</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dirty="0" smtClean="0">
                          <a:solidFill>
                            <a:schemeClr val="bg1"/>
                          </a:solidFill>
                          <a:latin typeface="Merriweather Sans"/>
                        </a:rPr>
                        <a:t>Kevät 2014</a:t>
                      </a:r>
                    </a:p>
                    <a:p>
                      <a:pPr algn="ctr">
                        <a:spcAft>
                          <a:spcPts val="0"/>
                        </a:spcAft>
                      </a:pPr>
                      <a:r>
                        <a:rPr lang="fi-FI" sz="1300" dirty="0" smtClean="0">
                          <a:solidFill>
                            <a:schemeClr val="bg1"/>
                          </a:solidFill>
                          <a:latin typeface="Merriweather Sans"/>
                        </a:rPr>
                        <a:t>n=211</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dirty="0">
                          <a:solidFill>
                            <a:schemeClr val="bg1"/>
                          </a:solidFill>
                          <a:latin typeface="Merriweather Sans"/>
                        </a:rPr>
                        <a:t>Kevät </a:t>
                      </a:r>
                      <a:r>
                        <a:rPr lang="fi-FI" sz="1300" dirty="0" smtClean="0">
                          <a:solidFill>
                            <a:schemeClr val="bg1"/>
                          </a:solidFill>
                          <a:latin typeface="Merriweather Sans"/>
                        </a:rPr>
                        <a:t>2015</a:t>
                      </a:r>
                      <a:endParaRPr lang="fi-FI" sz="1300" dirty="0">
                        <a:solidFill>
                          <a:schemeClr val="bg1"/>
                        </a:solidFill>
                        <a:latin typeface="Merriweather Sans"/>
                      </a:endParaRPr>
                    </a:p>
                    <a:p>
                      <a:pPr algn="ctr">
                        <a:spcAft>
                          <a:spcPts val="0"/>
                        </a:spcAft>
                      </a:pPr>
                      <a:r>
                        <a:rPr lang="fi-FI" sz="1300" dirty="0" smtClean="0">
                          <a:solidFill>
                            <a:schemeClr val="bg1"/>
                          </a:solidFill>
                          <a:latin typeface="Merriweather Sans"/>
                        </a:rPr>
                        <a:t> n=185</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c>
                  <a:txBody>
                    <a:bodyPr/>
                    <a:lstStyle/>
                    <a:p>
                      <a:pPr algn="ctr">
                        <a:spcAft>
                          <a:spcPts val="0"/>
                        </a:spcAft>
                      </a:pPr>
                      <a:r>
                        <a:rPr lang="fi-FI" sz="1300" dirty="0">
                          <a:solidFill>
                            <a:schemeClr val="bg1"/>
                          </a:solidFill>
                          <a:latin typeface="Merriweather Sans"/>
                        </a:rPr>
                        <a:t>Kevät </a:t>
                      </a:r>
                      <a:r>
                        <a:rPr lang="fi-FI" sz="1300" dirty="0" smtClean="0">
                          <a:solidFill>
                            <a:schemeClr val="bg1"/>
                          </a:solidFill>
                          <a:latin typeface="Merriweather Sans"/>
                        </a:rPr>
                        <a:t>2017</a:t>
                      </a:r>
                      <a:endParaRPr lang="fi-FI" sz="1300" dirty="0">
                        <a:solidFill>
                          <a:schemeClr val="bg1"/>
                        </a:solidFill>
                        <a:latin typeface="Merriweather Sans"/>
                      </a:endParaRPr>
                    </a:p>
                    <a:p>
                      <a:pPr algn="ctr">
                        <a:spcAft>
                          <a:spcPts val="0"/>
                        </a:spcAft>
                      </a:pPr>
                      <a:r>
                        <a:rPr lang="fi-FI" sz="1300" dirty="0" smtClean="0">
                          <a:solidFill>
                            <a:schemeClr val="bg1"/>
                          </a:solidFill>
                          <a:latin typeface="Merriweather Sans"/>
                        </a:rPr>
                        <a:t> n=220</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5988" marR="95988" marT="0" marB="48011" anchor="b"/>
                </a:tc>
              </a:tr>
              <a:tr h="288067">
                <a:tc>
                  <a:txBody>
                    <a:bodyPr/>
                    <a:lstStyle/>
                    <a:p>
                      <a:pPr algn="l" fontAlgn="b"/>
                      <a:r>
                        <a:rPr lang="fi-FI" sz="1300" b="1" u="none" strike="noStrike" dirty="0">
                          <a:solidFill>
                            <a:srgbClr val="164280"/>
                          </a:solidFill>
                          <a:latin typeface="Merriweather Sans"/>
                        </a:rPr>
                        <a:t>1-5 vuotta</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19</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dirty="0">
                          <a:solidFill>
                            <a:srgbClr val="164280"/>
                          </a:solidFill>
                          <a:latin typeface="Merriweather Sans"/>
                        </a:rPr>
                        <a:t>10</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rgbClr val="164280"/>
                          </a:solidFill>
                          <a:latin typeface="Merriweather Sans"/>
                        </a:rPr>
                        <a:t>8</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rgbClr val="164280"/>
                          </a:solidFill>
                          <a:latin typeface="Merriweather Sans"/>
                        </a:rPr>
                        <a:t>7</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dirty="0">
                          <a:solidFill>
                            <a:srgbClr val="164280"/>
                          </a:solidFill>
                          <a:latin typeface="Merriweather Sans"/>
                        </a:rPr>
                        <a:t>8</a:t>
                      </a:r>
                      <a:endParaRPr lang="fi-FI" sz="1300" b="0" i="0" u="none" strike="noStrike" dirty="0">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4</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dirty="0">
                          <a:solidFill>
                            <a:srgbClr val="164280"/>
                          </a:solidFill>
                          <a:latin typeface="Merriweather Sans"/>
                        </a:rPr>
                        <a:t>6-9 vuotta</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7</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a:solidFill>
                            <a:srgbClr val="164280"/>
                          </a:solidFill>
                          <a:latin typeface="Merriweather Sans"/>
                        </a:rPr>
                        <a:t>3</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a:solidFill>
                            <a:srgbClr val="164280"/>
                          </a:solidFill>
                          <a:latin typeface="Merriweather Sans"/>
                        </a:rPr>
                        <a:t>10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27</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8</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9</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11</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6</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dirty="0">
                          <a:solidFill>
                            <a:srgbClr val="164280"/>
                          </a:solidFill>
                          <a:latin typeface="Merriweather Sans"/>
                        </a:rPr>
                        <a:t>11-14 vuotta</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8</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5</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5</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4</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dirty="0">
                          <a:solidFill>
                            <a:srgbClr val="164280"/>
                          </a:solidFill>
                          <a:latin typeface="Merriweather Sans"/>
                        </a:rPr>
                        <a:t>15 vuotta</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chemeClr val="bg1"/>
                          </a:solidFill>
                          <a:latin typeface="Merriweather Sans"/>
                        </a:rPr>
                        <a:t>35</a:t>
                      </a:r>
                      <a:endParaRPr lang="fi-FI" sz="1300" dirty="0">
                        <a:solidFill>
                          <a:schemeClr val="bg1"/>
                        </a:solidFill>
                        <a:latin typeface="Merriweather Sans"/>
                        <a:ea typeface="Times New Roman"/>
                        <a:cs typeface="Arial" pitchFamily="34" charset="0"/>
                      </a:endParaRPr>
                    </a:p>
                  </a:txBody>
                  <a:tcPr marL="91428" marR="91428" marT="0" marB="0" anchor="ctr">
                    <a:solidFill>
                      <a:schemeClr val="accent2"/>
                    </a:solidFill>
                  </a:tcPr>
                </a:tc>
                <a:tc>
                  <a:txBody>
                    <a:bodyPr/>
                    <a:lstStyle/>
                    <a:p>
                      <a:pPr algn="ctr" fontAlgn="b"/>
                      <a:r>
                        <a:rPr lang="fi-FI" sz="1300" u="none" strike="noStrike">
                          <a:solidFill>
                            <a:srgbClr val="164280"/>
                          </a:solidFill>
                          <a:latin typeface="Merriweather Sans"/>
                        </a:rPr>
                        <a:t>12</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15</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8</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a:solidFill>
                            <a:srgbClr val="164280"/>
                          </a:solidFill>
                          <a:latin typeface="Merriweather Sans"/>
                        </a:rPr>
                        <a:t>16-19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6</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8</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dirty="0">
                          <a:solidFill>
                            <a:srgbClr val="164280"/>
                          </a:solidFill>
                          <a:latin typeface="Merriweather Sans"/>
                        </a:rPr>
                        <a:t>20 vuotta</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2</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20</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chemeClr val="bg1"/>
                          </a:solidFill>
                          <a:latin typeface="Merriweather Sans"/>
                        </a:rPr>
                        <a:t>24</a:t>
                      </a:r>
                      <a:endParaRPr lang="fi-FI" sz="1300" b="0" i="0" u="none" strike="noStrike" dirty="0">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b"/>
                      <a:r>
                        <a:rPr lang="fi-FI" sz="1300" u="none" strike="noStrike" dirty="0">
                          <a:solidFill>
                            <a:schemeClr val="bg1"/>
                          </a:solidFill>
                          <a:latin typeface="Merriweather Sans"/>
                        </a:rPr>
                        <a:t>22</a:t>
                      </a:r>
                      <a:endParaRPr lang="fi-FI" sz="1300" b="0" i="0" u="none" strike="noStrike" dirty="0">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ctr"/>
                      <a:r>
                        <a:rPr lang="fi-FI" sz="1300" u="none" strike="noStrike" dirty="0">
                          <a:solidFill>
                            <a:schemeClr val="bg1"/>
                          </a:solidFill>
                          <a:latin typeface="Merriweather Sans"/>
                        </a:rPr>
                        <a:t>25</a:t>
                      </a:r>
                      <a:endParaRPr lang="fi-FI" sz="1300" b="0" i="0" u="none" strike="noStrike" dirty="0">
                        <a:solidFill>
                          <a:schemeClr val="bg1"/>
                        </a:solidFill>
                        <a:latin typeface="Merriweather Sans"/>
                        <a:cs typeface="Arial" pitchFamily="34" charset="0"/>
                      </a:endParaRPr>
                    </a:p>
                  </a:txBody>
                  <a:tcPr marL="12698" marR="12698" marT="12703" marB="0" anchor="ctr">
                    <a:solidFill>
                      <a:schemeClr val="accent2"/>
                    </a:solidFill>
                  </a:tcPr>
                </a:tc>
                <a:tc>
                  <a:txBody>
                    <a:bodyPr/>
                    <a:lstStyle/>
                    <a:p>
                      <a:pPr algn="ctr" fontAlgn="ctr"/>
                      <a:r>
                        <a:rPr lang="fi-FI" sz="1300" u="none" strike="noStrike" dirty="0" smtClean="0">
                          <a:solidFill>
                            <a:schemeClr val="bg1"/>
                          </a:solidFill>
                          <a:latin typeface="Merriweather Sans"/>
                        </a:rPr>
                        <a:t>30</a:t>
                      </a:r>
                      <a:endParaRPr lang="fi-FI" sz="1300" b="0" i="0" u="none" strike="noStrike" dirty="0">
                        <a:solidFill>
                          <a:schemeClr val="bg1"/>
                        </a:solidFill>
                        <a:latin typeface="Merriweather Sans"/>
                        <a:cs typeface="Arial" pitchFamily="34" charset="0"/>
                      </a:endParaRPr>
                    </a:p>
                  </a:txBody>
                  <a:tcPr marL="12698" marR="12698" marT="12703" marB="0" anchor="ctr">
                    <a:solidFill>
                      <a:schemeClr val="accent2"/>
                    </a:solidFill>
                  </a:tcPr>
                </a:tc>
              </a:tr>
              <a:tr h="288067">
                <a:tc>
                  <a:txBody>
                    <a:bodyPr/>
                    <a:lstStyle/>
                    <a:p>
                      <a:pPr algn="l" fontAlgn="b"/>
                      <a:r>
                        <a:rPr lang="fi-FI" sz="1300" b="1" u="none" strike="noStrike">
                          <a:solidFill>
                            <a:srgbClr val="164280"/>
                          </a:solidFill>
                          <a:latin typeface="Merriweather Sans"/>
                        </a:rPr>
                        <a:t>21-24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3</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4</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a:solidFill>
                            <a:srgbClr val="164280"/>
                          </a:solidFill>
                          <a:latin typeface="Merriweather Sans"/>
                        </a:rPr>
                        <a:t>2</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a:solidFill>
                            <a:srgbClr val="164280"/>
                          </a:solidFill>
                          <a:latin typeface="Merriweather Sans"/>
                        </a:rPr>
                        <a:t>25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dirty="0">
                          <a:solidFill>
                            <a:schemeClr val="bg1"/>
                          </a:solidFill>
                          <a:latin typeface="Merriweather Sans"/>
                        </a:rPr>
                        <a:t>22</a:t>
                      </a:r>
                      <a:endParaRPr lang="fi-FI" sz="1300" b="0" i="0" u="none" strike="noStrike" dirty="0">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b"/>
                      <a:r>
                        <a:rPr lang="fi-FI" sz="1300" u="none" strike="noStrike">
                          <a:solidFill>
                            <a:srgbClr val="164280"/>
                          </a:solidFill>
                          <a:latin typeface="Merriweather Sans"/>
                        </a:rPr>
                        <a:t>21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chemeClr val="bg1"/>
                          </a:solidFill>
                          <a:latin typeface="Merriweather Sans"/>
                        </a:rPr>
                        <a:t>21</a:t>
                      </a:r>
                      <a:endParaRPr lang="fi-FI" sz="1300" b="0" i="0" u="none" strike="noStrike" dirty="0">
                        <a:solidFill>
                          <a:schemeClr val="bg1"/>
                        </a:solidFill>
                        <a:latin typeface="Merriweather Sans"/>
                        <a:cs typeface="Arial" pitchFamily="34" charset="0"/>
                      </a:endParaRPr>
                    </a:p>
                  </a:txBody>
                  <a:tcPr marL="0" marR="0" marT="0" marB="0" anchor="ctr">
                    <a:solidFill>
                      <a:schemeClr val="accent2"/>
                    </a:solidFill>
                  </a:tcPr>
                </a:tc>
                <a:tc>
                  <a:txBody>
                    <a:bodyPr/>
                    <a:lstStyle/>
                    <a:p>
                      <a:pPr algn="ctr" fontAlgn="ctr"/>
                      <a:r>
                        <a:rPr lang="fi-FI" sz="1300" u="none" strike="noStrike">
                          <a:solidFill>
                            <a:srgbClr val="164280"/>
                          </a:solidFill>
                          <a:latin typeface="Merriweather Sans"/>
                        </a:rPr>
                        <a:t>22</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chemeClr val="bg1"/>
                          </a:solidFill>
                          <a:latin typeface="Merriweather Sans"/>
                        </a:rPr>
                        <a:t>29</a:t>
                      </a:r>
                      <a:endParaRPr lang="fi-FI" sz="1300" b="0" i="0" u="none" strike="noStrike" dirty="0">
                        <a:solidFill>
                          <a:schemeClr val="bg1"/>
                        </a:solidFill>
                        <a:latin typeface="Merriweather Sans"/>
                        <a:cs typeface="Arial" pitchFamily="34" charset="0"/>
                      </a:endParaRPr>
                    </a:p>
                  </a:txBody>
                  <a:tcPr marL="12698" marR="12698" marT="12703" marB="0" anchor="ctr">
                    <a:solidFill>
                      <a:schemeClr val="accent2"/>
                    </a:solidFill>
                  </a:tcPr>
                </a:tc>
              </a:tr>
              <a:tr h="288067">
                <a:tc>
                  <a:txBody>
                    <a:bodyPr/>
                    <a:lstStyle/>
                    <a:p>
                      <a:pPr algn="l" fontAlgn="b"/>
                      <a:r>
                        <a:rPr lang="fi-FI" sz="1300" b="1" u="none" strike="noStrike">
                          <a:solidFill>
                            <a:srgbClr val="164280"/>
                          </a:solidFill>
                          <a:latin typeface="Merriweather Sans"/>
                        </a:rPr>
                        <a:t>26-29 vuotta</a:t>
                      </a:r>
                      <a:endParaRPr lang="fi-FI" sz="1300" b="1" i="0" u="none" strike="noStrike">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a:solidFill>
                            <a:srgbClr val="164280"/>
                          </a:solidFill>
                          <a:latin typeface="Merriweather Sans"/>
                        </a:rPr>
                        <a:t>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a:solidFill>
                            <a:srgbClr val="164280"/>
                          </a:solidFill>
                          <a:latin typeface="Merriweather Sans"/>
                        </a:rPr>
                        <a:t>1</a:t>
                      </a:r>
                      <a:endParaRPr lang="fi-FI" sz="1300" b="0" i="0" u="none" strike="noStrike">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a:solidFill>
                            <a:srgbClr val="164280"/>
                          </a:solidFill>
                          <a:latin typeface="Merriweather Sans"/>
                        </a:rPr>
                        <a:t>-</a:t>
                      </a:r>
                      <a:endParaRPr lang="fi-FI" sz="1300" b="0" i="0" u="none" strike="noStrike">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a:solidFill>
                            <a:srgbClr val="164280"/>
                          </a:solidFill>
                          <a:latin typeface="Merriweather Sans"/>
                        </a:rPr>
                        <a:t>-</a:t>
                      </a:r>
                      <a:endParaRPr lang="fi-FI" sz="1300" b="0" i="0" u="none" strike="noStrike" dirty="0">
                        <a:solidFill>
                          <a:srgbClr val="164280"/>
                        </a:solidFill>
                        <a:latin typeface="Merriweather Sans"/>
                        <a:cs typeface="Arial" pitchFamily="34" charset="0"/>
                      </a:endParaRPr>
                    </a:p>
                  </a:txBody>
                  <a:tcPr marL="12698" marR="12698" marT="12703" marB="0" anchor="ctr"/>
                </a:tc>
              </a:tr>
              <a:tr h="288067">
                <a:tc>
                  <a:txBody>
                    <a:bodyPr/>
                    <a:lstStyle/>
                    <a:p>
                      <a:pPr algn="l" fontAlgn="b"/>
                      <a:r>
                        <a:rPr lang="fi-FI" sz="1300" b="1" u="none" strike="noStrike" dirty="0">
                          <a:solidFill>
                            <a:srgbClr val="164280"/>
                          </a:solidFill>
                          <a:latin typeface="Merriweather Sans"/>
                        </a:rPr>
                        <a:t>30 vuotta tai yli</a:t>
                      </a:r>
                      <a:endParaRPr lang="fi-FI" sz="1300" b="1" i="0" u="none" strike="noStrike"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dirty="0" smtClean="0">
                          <a:solidFill>
                            <a:srgbClr val="164280"/>
                          </a:solidFill>
                          <a:latin typeface="Merriweather Sans"/>
                        </a:rPr>
                        <a:t>-</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b"/>
                      <a:r>
                        <a:rPr lang="fi-FI" sz="1300" u="none" strike="noStrike" dirty="0" smtClean="0">
                          <a:solidFill>
                            <a:srgbClr val="164280"/>
                          </a:solidFill>
                          <a:latin typeface="Merriweather Sans"/>
                        </a:rPr>
                        <a:t>4</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rgbClr val="164280"/>
                          </a:solidFill>
                          <a:latin typeface="Merriweather Sans"/>
                        </a:rPr>
                        <a:t>5</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b"/>
                      <a:r>
                        <a:rPr lang="fi-FI" sz="1300" u="none" strike="noStrike" dirty="0">
                          <a:solidFill>
                            <a:srgbClr val="164280"/>
                          </a:solidFill>
                          <a:latin typeface="Merriweather Sans"/>
                        </a:rPr>
                        <a:t>2</a:t>
                      </a:r>
                      <a:endParaRPr lang="fi-FI" sz="1300" b="0" i="0" u="none" strike="noStrike" dirty="0">
                        <a:solidFill>
                          <a:srgbClr val="164280"/>
                        </a:solidFill>
                        <a:latin typeface="Merriweather Sans"/>
                        <a:cs typeface="Arial" pitchFamily="34" charset="0"/>
                      </a:endParaRPr>
                    </a:p>
                  </a:txBody>
                  <a:tcPr marL="0" marR="0" marT="0" marB="0" anchor="ctr"/>
                </a:tc>
                <a:tc>
                  <a:txBody>
                    <a:bodyPr/>
                    <a:lstStyle/>
                    <a:p>
                      <a:pPr algn="ctr" fontAlgn="ctr"/>
                      <a:r>
                        <a:rPr lang="fi-FI" sz="1300" u="none" strike="noStrike" dirty="0">
                          <a:solidFill>
                            <a:srgbClr val="164280"/>
                          </a:solidFill>
                          <a:latin typeface="Merriweather Sans"/>
                        </a:rPr>
                        <a:t>2</a:t>
                      </a:r>
                      <a:endParaRPr lang="fi-FI" sz="1300" b="0" i="0" u="none" strike="noStrike" dirty="0">
                        <a:solidFill>
                          <a:srgbClr val="164280"/>
                        </a:solidFill>
                        <a:latin typeface="Merriweather Sans"/>
                        <a:cs typeface="Arial" pitchFamily="34" charset="0"/>
                      </a:endParaRPr>
                    </a:p>
                  </a:txBody>
                  <a:tcPr marL="12698" marR="12698" marT="12703" marB="0" anchor="ctr"/>
                </a:tc>
                <a:tc>
                  <a:txBody>
                    <a:bodyPr/>
                    <a:lstStyle/>
                    <a:p>
                      <a:pPr algn="ctr" fontAlgn="ctr"/>
                      <a:r>
                        <a:rPr lang="fi-FI" sz="1300" u="none" strike="noStrike" dirty="0" smtClean="0">
                          <a:solidFill>
                            <a:srgbClr val="164280"/>
                          </a:solidFill>
                          <a:latin typeface="Merriweather Sans"/>
                        </a:rPr>
                        <a:t>3</a:t>
                      </a:r>
                      <a:endParaRPr lang="fi-FI" sz="1300" b="0" i="0" u="none" strike="noStrike" dirty="0">
                        <a:solidFill>
                          <a:srgbClr val="164280"/>
                        </a:solidFill>
                        <a:latin typeface="Merriweather Sans"/>
                        <a:cs typeface="Arial" pitchFamily="34" charset="0"/>
                      </a:endParaRPr>
                    </a:p>
                  </a:txBody>
                  <a:tcPr marL="12698" marR="12698" marT="12703" marB="0" anchor="ctr"/>
                </a:tc>
              </a:tr>
              <a:tr h="480111">
                <a:tc>
                  <a:txBody>
                    <a:bodyPr/>
                    <a:lstStyle/>
                    <a:p>
                      <a:pPr>
                        <a:spcAft>
                          <a:spcPts val="0"/>
                        </a:spcAft>
                      </a:pPr>
                      <a:r>
                        <a:rPr lang="fi-FI" sz="1300" b="1" dirty="0" smtClean="0">
                          <a:solidFill>
                            <a:srgbClr val="164280"/>
                          </a:solidFill>
                          <a:latin typeface="Merriweather Sans"/>
                        </a:rPr>
                        <a:t>Keskimääräinen lainan takaisinmaksuaika</a:t>
                      </a:r>
                      <a:endParaRPr lang="fi-FI" sz="1300" b="1" dirty="0">
                        <a:solidFill>
                          <a:srgbClr val="164280"/>
                        </a:solidFill>
                        <a:latin typeface="Merriweather Sans"/>
                        <a:cs typeface="Arial" pitchFamily="34" charset="0"/>
                      </a:endParaRPr>
                    </a:p>
                  </a:txBody>
                  <a:tcPr marL="95988" marR="14398" marT="14403" marB="0" anchor="ctr"/>
                </a:tc>
                <a:tc>
                  <a:txBody>
                    <a:bodyPr/>
                    <a:lstStyle/>
                    <a:p>
                      <a:pPr algn="ctr">
                        <a:spcAft>
                          <a:spcPts val="0"/>
                        </a:spcAft>
                      </a:pPr>
                      <a:r>
                        <a:rPr lang="fi-FI" sz="1300" b="1" dirty="0" smtClean="0">
                          <a:solidFill>
                            <a:srgbClr val="164280"/>
                          </a:solidFill>
                          <a:latin typeface="Merriweather Sans"/>
                        </a:rPr>
                        <a:t>11,0 vuotta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17,4 vuotta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17,9 vuotta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16,9 vuotta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17,4 vuotta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19,3 vuotta</a:t>
                      </a:r>
                      <a:endParaRPr lang="fi-FI" sz="1300" b="1" dirty="0">
                        <a:solidFill>
                          <a:srgbClr val="164280"/>
                        </a:solidFill>
                        <a:latin typeface="Merriweather Sans"/>
                        <a:ea typeface="Times New Roman"/>
                        <a:cs typeface="Arial" pitchFamily="34" charset="0"/>
                      </a:endParaRPr>
                    </a:p>
                  </a:txBody>
                  <a:tcPr marL="91428" marR="91428" marT="0" marB="0" anchor="ctr"/>
                </a:tc>
              </a:tr>
            </a:tbl>
          </a:graphicData>
        </a:graphic>
      </p:graphicFrame>
      <p:sp>
        <p:nvSpPr>
          <p:cNvPr id="7" name="Tekstiruutu 7"/>
          <p:cNvSpPr txBox="1"/>
          <p:nvPr/>
        </p:nvSpPr>
        <p:spPr>
          <a:xfrm>
            <a:off x="527313" y="356742"/>
            <a:ext cx="6481897"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Asuntolainan takaisinmaksuajat</a:t>
            </a:r>
            <a:endParaRPr lang="fi-FI" sz="3200" b="1"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74454360"/>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6986843"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Keskimääräiset asuntolainamäärät</a:t>
            </a:r>
            <a:endParaRPr lang="fi-FI" sz="3200" b="1" dirty="0">
              <a:solidFill>
                <a:srgbClr val="164280"/>
              </a:solidFill>
              <a:latin typeface="Merriweather Sans"/>
            </a:endParaRP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Kuinka paljon taloudellanne tällä hetkellä on asuntolainaa?</a:t>
            </a:r>
            <a:endParaRPr lang="fi-FI" sz="1400" dirty="0">
              <a:solidFill>
                <a:srgbClr val="164280"/>
              </a:solidFill>
              <a:latin typeface="Merriweather Sans"/>
            </a:endParaRPr>
          </a:p>
        </p:txBody>
      </p:sp>
      <p:sp>
        <p:nvSpPr>
          <p:cNvPr id="13" name="Tekstikehys 12"/>
          <p:cNvSpPr txBox="1"/>
          <p:nvPr/>
        </p:nvSpPr>
        <p:spPr>
          <a:xfrm>
            <a:off x="1487294" y="1486453"/>
            <a:ext cx="4607912"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euroa</a:t>
            </a:r>
            <a:endParaRPr lang="fi-FI" sz="1300" dirty="0">
              <a:solidFill>
                <a:srgbClr val="164280"/>
              </a:solidFill>
              <a:latin typeface="Merriweather Sans"/>
            </a:endParaRPr>
          </a:p>
        </p:txBody>
      </p:sp>
      <p:sp>
        <p:nvSpPr>
          <p:cNvPr id="10" name="Rectangle 5"/>
          <p:cNvSpPr>
            <a:spLocks noChangeArrowheads="1"/>
          </p:cNvSpPr>
          <p:nvPr/>
        </p:nvSpPr>
        <p:spPr bwMode="auto">
          <a:xfrm>
            <a:off x="4712062" y="1468735"/>
            <a:ext cx="5775632" cy="34087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dirty="0" smtClean="0">
                <a:solidFill>
                  <a:srgbClr val="164280"/>
                </a:solidFill>
                <a:latin typeface="Merriweather Sans"/>
              </a:rPr>
              <a:t>On asuntolainaa (n=854 v. 2017)</a:t>
            </a:r>
            <a:endParaRPr lang="fi-FI" sz="1300" dirty="0">
              <a:solidFill>
                <a:srgbClr val="164280"/>
              </a:solidFill>
              <a:latin typeface="Merriweather Sans"/>
            </a:endParaRPr>
          </a:p>
        </p:txBody>
      </p:sp>
      <p:grpSp>
        <p:nvGrpSpPr>
          <p:cNvPr id="14" name="Ryhmä 13"/>
          <p:cNvGrpSpPr/>
          <p:nvPr/>
        </p:nvGrpSpPr>
        <p:grpSpPr>
          <a:xfrm>
            <a:off x="4440155" y="6260250"/>
            <a:ext cx="4667357" cy="253916"/>
            <a:chOff x="5235026" y="4140004"/>
            <a:chExt cx="3500979" cy="190393"/>
          </a:xfrm>
        </p:grpSpPr>
        <p:sp>
          <p:nvSpPr>
            <p:cNvPr id="15" name="Tekstiruutu 11"/>
            <p:cNvSpPr txBox="1"/>
            <p:nvPr/>
          </p:nvSpPr>
          <p:spPr>
            <a:xfrm>
              <a:off x="5531248" y="4140004"/>
              <a:ext cx="3204757" cy="190393"/>
            </a:xfrm>
            <a:prstGeom prst="rect">
              <a:avLst/>
            </a:prstGeom>
            <a:noFill/>
          </p:spPr>
          <p:txBody>
            <a:bodyPr wrap="none" rIns="36000" rtlCol="0">
              <a:spAutoFit/>
            </a:bodyPr>
            <a:lstStyle/>
            <a:p>
              <a:pPr algn="r"/>
              <a:r>
                <a:rPr lang="fi-FI" sz="1050" dirty="0" smtClean="0">
                  <a:solidFill>
                    <a:srgbClr val="164280"/>
                  </a:solidFill>
                  <a:latin typeface="Merriweather Sans"/>
                </a:rPr>
                <a:t>Vuonna 2017 vastausvaihtoehtoihin lisätty luokkia ”Yli 400 000 €” asti</a:t>
              </a:r>
            </a:p>
          </p:txBody>
        </p:sp>
        <p:cxnSp>
          <p:nvCxnSpPr>
            <p:cNvPr id="16" name="Suora yhdysviiva 15"/>
            <p:cNvCxnSpPr/>
            <p:nvPr/>
          </p:nvCxnSpPr>
          <p:spPr>
            <a:xfrm flipH="1">
              <a:off x="5235026" y="4237290"/>
              <a:ext cx="324001" cy="174"/>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7" name="Suora yhdysviiva 16"/>
          <p:cNvCxnSpPr/>
          <p:nvPr/>
        </p:nvCxnSpPr>
        <p:spPr>
          <a:xfrm>
            <a:off x="9947634" y="2169986"/>
            <a:ext cx="0" cy="297000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3934725"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Asuntolainamäärät</a:t>
            </a:r>
            <a:endParaRPr lang="fi-FI" sz="3200" b="1" dirty="0">
              <a:solidFill>
                <a:srgbClr val="164280"/>
              </a:solidFill>
              <a:latin typeface="Merriweather Sans"/>
            </a:endParaRP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Kuinka paljon teillä on tällä hetkellä asuntolainaa?</a:t>
            </a:r>
            <a:endParaRPr lang="fi-FI" sz="1400" dirty="0">
              <a:solidFill>
                <a:srgbClr val="164280"/>
              </a:solidFill>
              <a:latin typeface="Merriweather Sans"/>
            </a:endParaRPr>
          </a:p>
        </p:txBody>
      </p:sp>
      <p:sp>
        <p:nvSpPr>
          <p:cNvPr id="13" name="Rectangle 6"/>
          <p:cNvSpPr>
            <a:spLocks noChangeArrowheads="1"/>
          </p:cNvSpPr>
          <p:nvPr/>
        </p:nvSpPr>
        <p:spPr bwMode="auto">
          <a:xfrm>
            <a:off x="2710830" y="1278159"/>
            <a:ext cx="6410551"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dirty="0" smtClean="0">
                <a:solidFill>
                  <a:srgbClr val="164280"/>
                </a:solidFill>
                <a:latin typeface="Merriweather Sans"/>
              </a:rPr>
              <a:t>% niistä, joilla on asuntolainaa ja ovat ilmoittaneet lainamäärän</a:t>
            </a:r>
            <a:endParaRPr lang="fi-FI" sz="1300" dirty="0">
              <a:solidFill>
                <a:srgbClr val="164280"/>
              </a:solidFill>
              <a:latin typeface="Merriweather Sans"/>
            </a:endParaRPr>
          </a:p>
        </p:txBody>
      </p:sp>
      <p:graphicFrame>
        <p:nvGraphicFramePr>
          <p:cNvPr id="7" name="Taulukko 6"/>
          <p:cNvGraphicFramePr>
            <a:graphicFrameLocks noGrp="1"/>
          </p:cNvGraphicFramePr>
          <p:nvPr>
            <p:extLst>
              <p:ext uri="{D42A27DB-BD31-4B8C-83A1-F6EECF244321}">
                <p14:modId xmlns:p14="http://schemas.microsoft.com/office/powerpoint/2010/main" val="3080559924"/>
              </p:ext>
            </p:extLst>
          </p:nvPr>
        </p:nvGraphicFramePr>
        <p:xfrm>
          <a:off x="1056268" y="1605585"/>
          <a:ext cx="8100000" cy="4585362"/>
        </p:xfrm>
        <a:graphic>
          <a:graphicData uri="http://schemas.openxmlformats.org/drawingml/2006/table">
            <a:tbl>
              <a:tblPr firstRow="1" bandRow="1">
                <a:tableStyleId>{21E4AEA4-8DFA-4A89-87EB-49C32662AFE0}</a:tableStyleId>
              </a:tblPr>
              <a:tblGrid>
                <a:gridCol w="2520000"/>
                <a:gridCol w="1116000"/>
                <a:gridCol w="1116000"/>
                <a:gridCol w="1116000"/>
                <a:gridCol w="1116000"/>
                <a:gridCol w="1116000"/>
              </a:tblGrid>
              <a:tr h="720167">
                <a:tc>
                  <a:txBody>
                    <a:bodyPr/>
                    <a:lstStyle/>
                    <a:p>
                      <a:pPr>
                        <a:spcAft>
                          <a:spcPts val="0"/>
                        </a:spcAft>
                      </a:pPr>
                      <a:endParaRPr lang="fi-FI" sz="1300" dirty="0">
                        <a:solidFill>
                          <a:srgbClr val="164280"/>
                        </a:solidFill>
                        <a:latin typeface="Merriweather Sans"/>
                        <a:cs typeface="Arial" pitchFamily="34" charset="0"/>
                      </a:endParaRPr>
                    </a:p>
                  </a:txBody>
                  <a:tcPr marL="91428" marR="91428" marT="0" marB="0" anchor="ctr"/>
                </a:tc>
                <a:tc>
                  <a:txBody>
                    <a:bodyPr/>
                    <a:lstStyle/>
                    <a:p>
                      <a:pPr algn="ctr">
                        <a:spcAft>
                          <a:spcPts val="0"/>
                        </a:spcAft>
                      </a:pPr>
                      <a:r>
                        <a:rPr lang="fi-FI" sz="1300" dirty="0">
                          <a:solidFill>
                            <a:schemeClr val="bg1"/>
                          </a:solidFill>
                          <a:latin typeface="Merriweather Sans"/>
                        </a:rPr>
                        <a:t>Kevät 2012</a:t>
                      </a:r>
                    </a:p>
                    <a:p>
                      <a:pPr algn="ctr">
                        <a:spcAft>
                          <a:spcPts val="0"/>
                        </a:spcAft>
                      </a:pPr>
                      <a:r>
                        <a:rPr lang="fi-FI" sz="1300" dirty="0">
                          <a:solidFill>
                            <a:schemeClr val="bg1"/>
                          </a:solidFill>
                          <a:latin typeface="Merriweather Sans"/>
                        </a:rPr>
                        <a:t>n=722</a:t>
                      </a: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2013</a:t>
                      </a:r>
                    </a:p>
                    <a:p>
                      <a:pPr algn="ctr">
                        <a:spcAft>
                          <a:spcPts val="0"/>
                        </a:spcAft>
                      </a:pPr>
                      <a:r>
                        <a:rPr lang="fi-FI" sz="1300">
                          <a:solidFill>
                            <a:schemeClr val="bg1"/>
                          </a:solidFill>
                          <a:latin typeface="Merriweather Sans"/>
                        </a:rPr>
                        <a:t>n=696</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a:solidFill>
                            <a:schemeClr val="bg1"/>
                          </a:solidFill>
                          <a:latin typeface="Merriweather Sans"/>
                        </a:rPr>
                        <a:t>Kevät 2014</a:t>
                      </a:r>
                    </a:p>
                    <a:p>
                      <a:pPr algn="ctr">
                        <a:spcAft>
                          <a:spcPts val="0"/>
                        </a:spcAft>
                      </a:pPr>
                      <a:r>
                        <a:rPr lang="fi-FI" sz="1300" dirty="0">
                          <a:solidFill>
                            <a:schemeClr val="bg1"/>
                          </a:solidFill>
                          <a:latin typeface="Merriweather Sans"/>
                        </a:rPr>
                        <a:t>n=741</a:t>
                      </a: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a:solidFill>
                            <a:schemeClr val="bg1"/>
                          </a:solidFill>
                          <a:latin typeface="Merriweather Sans"/>
                        </a:rPr>
                        <a:t>Kevät </a:t>
                      </a:r>
                      <a:r>
                        <a:rPr lang="fi-FI" sz="1300" dirty="0" smtClean="0">
                          <a:solidFill>
                            <a:schemeClr val="bg1"/>
                          </a:solidFill>
                          <a:latin typeface="Merriweather Sans"/>
                        </a:rPr>
                        <a:t>2015</a:t>
                      </a:r>
                      <a:endParaRPr lang="fi-FI" sz="1300" dirty="0">
                        <a:solidFill>
                          <a:schemeClr val="bg1"/>
                        </a:solidFill>
                        <a:latin typeface="Merriweather Sans"/>
                      </a:endParaRPr>
                    </a:p>
                    <a:p>
                      <a:pPr algn="ctr">
                        <a:spcAft>
                          <a:spcPts val="0"/>
                        </a:spcAft>
                      </a:pPr>
                      <a:r>
                        <a:rPr lang="fi-FI" sz="1300" dirty="0" smtClean="0">
                          <a:solidFill>
                            <a:schemeClr val="bg1"/>
                          </a:solidFill>
                          <a:latin typeface="Merriweather Sans"/>
                        </a:rPr>
                        <a:t>n=732</a:t>
                      </a:r>
                      <a:endParaRPr lang="fi-FI" sz="1300" dirty="0">
                        <a:solidFill>
                          <a:schemeClr val="bg1"/>
                        </a:solidFill>
                        <a:latin typeface="Merriweather Sans"/>
                      </a:endParaRP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a:solidFill>
                            <a:schemeClr val="bg1"/>
                          </a:solidFill>
                          <a:latin typeface="Merriweather Sans"/>
                        </a:rPr>
                        <a:t>Kevät </a:t>
                      </a:r>
                      <a:r>
                        <a:rPr lang="fi-FI" sz="1300" dirty="0" smtClean="0">
                          <a:solidFill>
                            <a:schemeClr val="bg1"/>
                          </a:solidFill>
                          <a:latin typeface="Merriweather Sans"/>
                        </a:rPr>
                        <a:t>2017</a:t>
                      </a:r>
                      <a:endParaRPr lang="fi-FI" sz="1300" dirty="0">
                        <a:solidFill>
                          <a:schemeClr val="bg1"/>
                        </a:solidFill>
                        <a:latin typeface="Merriweather Sans"/>
                      </a:endParaRPr>
                    </a:p>
                    <a:p>
                      <a:pPr algn="ctr">
                        <a:spcAft>
                          <a:spcPts val="0"/>
                        </a:spcAft>
                      </a:pPr>
                      <a:r>
                        <a:rPr lang="fi-FI" sz="1300" dirty="0" smtClean="0">
                          <a:solidFill>
                            <a:schemeClr val="bg1"/>
                          </a:solidFill>
                          <a:latin typeface="Merriweather Sans"/>
                        </a:rPr>
                        <a:t>n=815</a:t>
                      </a:r>
                      <a:endParaRPr lang="fi-FI" sz="1300" dirty="0">
                        <a:solidFill>
                          <a:schemeClr val="bg1"/>
                        </a:solidFill>
                        <a:latin typeface="Merriweather Sans"/>
                      </a:endParaRP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r>
              <a:tr h="288067">
                <a:tc>
                  <a:txBody>
                    <a:bodyPr/>
                    <a:lstStyle/>
                    <a:p>
                      <a:pPr>
                        <a:spcAft>
                          <a:spcPts val="0"/>
                        </a:spcAft>
                      </a:pPr>
                      <a:r>
                        <a:rPr lang="fi-FI" sz="1300" b="1" dirty="0">
                          <a:solidFill>
                            <a:srgbClr val="164280"/>
                          </a:solidFill>
                          <a:latin typeface="Merriweather Sans"/>
                        </a:rPr>
                        <a:t>Alle 10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7,2</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4,9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5,6</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4,2</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10 001 </a:t>
                      </a:r>
                      <a:r>
                        <a:rPr lang="fi-FI" sz="1300" b="1" dirty="0" smtClean="0">
                          <a:solidFill>
                            <a:srgbClr val="164280"/>
                          </a:solidFill>
                          <a:latin typeface="Merriweather Sans"/>
                        </a:rPr>
                        <a:t>- </a:t>
                      </a:r>
                      <a:r>
                        <a:rPr lang="fi-FI" sz="1300" b="1" dirty="0">
                          <a:solidFill>
                            <a:srgbClr val="164280"/>
                          </a:solidFill>
                          <a:latin typeface="Merriweather Sans"/>
                        </a:rPr>
                        <a:t>20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9,3</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7,0</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6,6</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20 001 </a:t>
                      </a:r>
                      <a:r>
                        <a:rPr lang="fi-FI" sz="1300" b="1" dirty="0" smtClean="0">
                          <a:solidFill>
                            <a:srgbClr val="164280"/>
                          </a:solidFill>
                          <a:latin typeface="Merriweather Sans"/>
                        </a:rPr>
                        <a:t>- </a:t>
                      </a:r>
                      <a:r>
                        <a:rPr lang="fi-FI" sz="1300" b="1" dirty="0">
                          <a:solidFill>
                            <a:srgbClr val="164280"/>
                          </a:solidFill>
                          <a:latin typeface="Merriweather Sans"/>
                        </a:rPr>
                        <a:t>40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14,2</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10,4</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40 001 </a:t>
                      </a:r>
                      <a:r>
                        <a:rPr lang="fi-FI" sz="1300" b="1" dirty="0" smtClean="0">
                          <a:solidFill>
                            <a:srgbClr val="164280"/>
                          </a:solidFill>
                          <a:latin typeface="Merriweather Sans"/>
                        </a:rPr>
                        <a:t>- </a:t>
                      </a:r>
                      <a:r>
                        <a:rPr lang="fi-FI" sz="1300" b="1" dirty="0">
                          <a:solidFill>
                            <a:srgbClr val="164280"/>
                          </a:solidFill>
                          <a:latin typeface="Merriweather Sans"/>
                        </a:rPr>
                        <a:t>60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17,1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14,1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12,0</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60 001 </a:t>
                      </a:r>
                      <a:r>
                        <a:rPr lang="fi-FI" sz="1300" b="1" dirty="0" smtClean="0">
                          <a:solidFill>
                            <a:srgbClr val="164280"/>
                          </a:solidFill>
                          <a:latin typeface="Merriweather Sans"/>
                        </a:rPr>
                        <a:t>- </a:t>
                      </a:r>
                      <a:r>
                        <a:rPr lang="fi-FI" sz="1300" b="1" dirty="0">
                          <a:solidFill>
                            <a:srgbClr val="164280"/>
                          </a:solidFill>
                          <a:latin typeface="Merriweather Sans"/>
                        </a:rPr>
                        <a:t>80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10,5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12,8</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11,5</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80 001 </a:t>
                      </a:r>
                      <a:r>
                        <a:rPr lang="fi-FI" sz="1300" b="1" dirty="0" smtClean="0">
                          <a:solidFill>
                            <a:srgbClr val="164280"/>
                          </a:solidFill>
                          <a:latin typeface="Merriweather Sans"/>
                        </a:rPr>
                        <a:t>- </a:t>
                      </a:r>
                      <a:r>
                        <a:rPr lang="fi-FI" sz="1300" b="1" dirty="0">
                          <a:solidFill>
                            <a:srgbClr val="164280"/>
                          </a:solidFill>
                          <a:latin typeface="Merriweather Sans"/>
                        </a:rPr>
                        <a:t>100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12,2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13,1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10,3</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100 001 </a:t>
                      </a:r>
                      <a:r>
                        <a:rPr lang="fi-FI" sz="1300" b="1" dirty="0" smtClean="0">
                          <a:solidFill>
                            <a:srgbClr val="164280"/>
                          </a:solidFill>
                          <a:latin typeface="Merriweather Sans"/>
                        </a:rPr>
                        <a:t>- </a:t>
                      </a:r>
                      <a:r>
                        <a:rPr lang="fi-FI" sz="1300" b="1" dirty="0">
                          <a:solidFill>
                            <a:srgbClr val="164280"/>
                          </a:solidFill>
                          <a:latin typeface="Merriweather Sans"/>
                        </a:rPr>
                        <a:t>150 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19,4</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18,5</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19,1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20,0</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just">
                        <a:spcAft>
                          <a:spcPts val="0"/>
                        </a:spcAft>
                      </a:pPr>
                      <a:r>
                        <a:rPr lang="fi-FI" sz="1300" b="1" dirty="0">
                          <a:solidFill>
                            <a:srgbClr val="164280"/>
                          </a:solidFill>
                          <a:latin typeface="Merriweather Sans"/>
                        </a:rPr>
                        <a:t>Yli 150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15,4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18,1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16,6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14,1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just">
                        <a:spcAft>
                          <a:spcPts val="0"/>
                        </a:spcAft>
                      </a:pPr>
                      <a:r>
                        <a:rPr lang="fi-FI" sz="1300" b="1" dirty="0" smtClean="0">
                          <a:solidFill>
                            <a:srgbClr val="164280"/>
                          </a:solidFill>
                          <a:latin typeface="Merriweather Sans"/>
                        </a:rPr>
                        <a:t>150 001 - 200 000 €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12,4</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just">
                        <a:spcAft>
                          <a:spcPts val="0"/>
                        </a:spcAft>
                      </a:pPr>
                      <a:r>
                        <a:rPr lang="fi-FI" sz="1300" b="1" dirty="0" smtClean="0">
                          <a:solidFill>
                            <a:srgbClr val="164280"/>
                          </a:solidFill>
                          <a:latin typeface="Merriweather Sans"/>
                        </a:rPr>
                        <a:t>200 001 - 250 000 €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6,7</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just">
                        <a:spcAft>
                          <a:spcPts val="0"/>
                        </a:spcAft>
                      </a:pPr>
                      <a:r>
                        <a:rPr lang="fi-FI" sz="1300" b="1" dirty="0" smtClean="0">
                          <a:solidFill>
                            <a:srgbClr val="164280"/>
                          </a:solidFill>
                          <a:latin typeface="Merriweather Sans"/>
                        </a:rPr>
                        <a:t>250  001</a:t>
                      </a:r>
                      <a:r>
                        <a:rPr lang="fi-FI" sz="1300" b="1" baseline="0" dirty="0" smtClean="0">
                          <a:solidFill>
                            <a:srgbClr val="164280"/>
                          </a:solidFill>
                          <a:latin typeface="Merriweather Sans"/>
                        </a:rPr>
                        <a:t> - 300 000 €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3,1</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just">
                        <a:spcAft>
                          <a:spcPts val="0"/>
                        </a:spcAft>
                      </a:pPr>
                      <a:r>
                        <a:rPr lang="fi-FI" sz="1300" b="1" dirty="0" smtClean="0">
                          <a:solidFill>
                            <a:srgbClr val="164280"/>
                          </a:solidFill>
                          <a:latin typeface="Merriweather Sans"/>
                        </a:rPr>
                        <a:t>Yli 300 000 €</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2,6</a:t>
                      </a: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spcAft>
                          <a:spcPts val="0"/>
                        </a:spcAft>
                      </a:pPr>
                      <a:r>
                        <a:rPr lang="fi-FI" sz="1300" b="1" dirty="0">
                          <a:solidFill>
                            <a:srgbClr val="164280"/>
                          </a:solidFill>
                          <a:latin typeface="Merriweather Sans"/>
                        </a:rPr>
                        <a:t>Keskimäärin </a:t>
                      </a:r>
                      <a:r>
                        <a:rPr lang="fi-FI" sz="1300" b="1" dirty="0" smtClean="0">
                          <a:solidFill>
                            <a:srgbClr val="164280"/>
                          </a:solidFill>
                          <a:latin typeface="Merriweather Sans"/>
                        </a:rPr>
                        <a:t>euroa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a:solidFill>
                            <a:srgbClr val="164280"/>
                          </a:solidFill>
                          <a:latin typeface="Merriweather Sans"/>
                        </a:rPr>
                        <a:t>85 800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a:solidFill>
                            <a:srgbClr val="164280"/>
                          </a:solidFill>
                          <a:latin typeface="Merriweather Sans"/>
                        </a:rPr>
                        <a:t>89 500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a:solidFill>
                            <a:srgbClr val="164280"/>
                          </a:solidFill>
                          <a:latin typeface="Merriweather Sans"/>
                        </a:rPr>
                        <a:t>89 200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85 700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107 500</a:t>
                      </a:r>
                      <a:endParaRPr lang="fi-FI" sz="1300" b="1" dirty="0">
                        <a:solidFill>
                          <a:srgbClr val="164280"/>
                        </a:solidFill>
                        <a:latin typeface="Merriweather Sans"/>
                        <a:ea typeface="Times New Roman"/>
                        <a:cs typeface="Arial" pitchFamily="34" charset="0"/>
                      </a:endParaRPr>
                    </a:p>
                  </a:txBody>
                  <a:tcPr marL="91428" marR="91428" marT="0" marB="0" anchor="ctr"/>
                </a:tc>
              </a:tr>
            </a:tbl>
          </a:graphicData>
        </a:graphic>
      </p:graphicFrame>
      <p:sp>
        <p:nvSpPr>
          <p:cNvPr id="10" name="Tekstiruutu 8"/>
          <p:cNvSpPr txBox="1"/>
          <p:nvPr/>
        </p:nvSpPr>
        <p:spPr>
          <a:xfrm>
            <a:off x="4873845" y="6404296"/>
            <a:ext cx="4315337" cy="284689"/>
          </a:xfrm>
          <a:prstGeom prst="rect">
            <a:avLst/>
          </a:prstGeom>
          <a:noFill/>
        </p:spPr>
        <p:txBody>
          <a:bodyPr wrap="none" lIns="121917" tIns="60958" rIns="47999" bIns="60958" rtlCol="0">
            <a:spAutoFit/>
          </a:bodyPr>
          <a:lstStyle/>
          <a:p>
            <a:pPr algn="r"/>
            <a:r>
              <a:rPr lang="fi-FI" sz="1050" dirty="0" smtClean="0">
                <a:solidFill>
                  <a:srgbClr val="164280"/>
                </a:solidFill>
                <a:latin typeface="Merriweather Sans"/>
              </a:rPr>
              <a:t>Vuonna 2017 vastausvaihtoehtoihin lisätty luokkia ”Yli 400 000 €” asti</a:t>
            </a:r>
            <a:endParaRPr lang="fi-FI" sz="105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sz="4000" dirty="0" smtClean="0">
                <a:solidFill>
                  <a:schemeClr val="bg1"/>
                </a:solidFill>
              </a:rPr>
              <a:t>Nykyinen rahatilanne</a:t>
            </a:r>
            <a:br>
              <a:rPr lang="fi-FI" sz="4000" dirty="0" smtClean="0">
                <a:solidFill>
                  <a:schemeClr val="bg1"/>
                </a:solidFill>
              </a:rPr>
            </a:br>
            <a:r>
              <a:rPr lang="fi-FI" sz="4000" dirty="0" smtClean="0">
                <a:solidFill>
                  <a:schemeClr val="bg1"/>
                </a:solidFill>
              </a:rPr>
              <a:t>Säästäminen ja sijoittaminen</a:t>
            </a:r>
            <a:endParaRPr lang="fi-FI" sz="4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69668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034462306"/>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euroa niillä, joilla on kulutusluottoa pankista ja ovat ilmoittaneet lainamäärän</a:t>
            </a:r>
            <a:endParaRPr lang="fi-FI" sz="1300" dirty="0">
              <a:solidFill>
                <a:srgbClr val="164280"/>
              </a:solidFill>
              <a:latin typeface="Merriweather Sans"/>
            </a:endParaRPr>
          </a:p>
        </p:txBody>
      </p:sp>
      <p:sp>
        <p:nvSpPr>
          <p:cNvPr id="10" name="Tekstiruutu 7"/>
          <p:cNvSpPr txBox="1"/>
          <p:nvPr/>
        </p:nvSpPr>
        <p:spPr>
          <a:xfrm>
            <a:off x="527313" y="356742"/>
            <a:ext cx="9165323"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Kulutusluottomäärä – kulutusluottoa pankista</a:t>
            </a:r>
            <a:endParaRPr lang="fi-FI" sz="3200" b="1" dirty="0">
              <a:solidFill>
                <a:srgbClr val="164280"/>
              </a:solidFill>
              <a:latin typeface="Merriweather Sans"/>
            </a:endParaRPr>
          </a:p>
        </p:txBody>
      </p:sp>
      <p:sp>
        <p:nvSpPr>
          <p:cNvPr id="13"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Kuinka paljon teillä on tällä hetkellä </a:t>
            </a:r>
            <a:r>
              <a:rPr lang="fi-FI" sz="1400" i="1" dirty="0" smtClean="0">
                <a:solidFill>
                  <a:srgbClr val="164280"/>
                </a:solidFill>
                <a:latin typeface="Merriweather Sans"/>
                <a:cs typeface="Arial" pitchFamily="34" charset="0"/>
              </a:rPr>
              <a:t>kulutus- tai sijoitusluottoa</a:t>
            </a:r>
            <a:r>
              <a:rPr lang="fi-FI" sz="1400" i="1" dirty="0">
                <a:solidFill>
                  <a:srgbClr val="164280"/>
                </a:solidFill>
                <a:latin typeface="Merriweather Sans"/>
                <a:cs typeface="Arial" pitchFamily="34" charset="0"/>
              </a:rPr>
              <a:t>?</a:t>
            </a:r>
            <a:endParaRPr lang="fi-FI" sz="14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051651538"/>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08063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Keskimääräiset uusien asuntolainojen lainamäärät</a:t>
            </a:r>
            <a:endParaRPr lang="fi-FI" sz="3200" b="1" dirty="0">
              <a:solidFill>
                <a:srgbClr val="164280"/>
              </a:solidFill>
              <a:latin typeface="Merriweather Sans"/>
            </a:endParaRPr>
          </a:p>
        </p:txBody>
      </p:sp>
      <p:sp>
        <p:nvSpPr>
          <p:cNvPr id="9" name="Tekstikehys 8"/>
          <p:cNvSpPr txBox="1"/>
          <p:nvPr/>
        </p:nvSpPr>
        <p:spPr>
          <a:xfrm>
            <a:off x="527312" y="836906"/>
            <a:ext cx="10463109"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Kun viimeksi otitte asuntolainaa, minkä suuruisen lainan otitte?</a:t>
            </a:r>
            <a:endParaRPr lang="fi-FI" sz="1400" dirty="0">
              <a:solidFill>
                <a:srgbClr val="164280"/>
              </a:solidFill>
              <a:latin typeface="Merriweather Sans"/>
            </a:endParaRPr>
          </a:p>
        </p:txBody>
      </p:sp>
      <p:sp>
        <p:nvSpPr>
          <p:cNvPr id="13" name="Tekstikehys 12"/>
          <p:cNvSpPr txBox="1"/>
          <p:nvPr/>
        </p:nvSpPr>
        <p:spPr>
          <a:xfrm>
            <a:off x="1487294" y="1470981"/>
            <a:ext cx="4607912"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euroa</a:t>
            </a:r>
            <a:endParaRPr lang="fi-FI" sz="1300" dirty="0">
              <a:solidFill>
                <a:srgbClr val="164280"/>
              </a:solidFill>
              <a:latin typeface="Merriweather Sans"/>
            </a:endParaRPr>
          </a:p>
        </p:txBody>
      </p:sp>
      <p:sp>
        <p:nvSpPr>
          <p:cNvPr id="10" name="Rectangle 5"/>
          <p:cNvSpPr>
            <a:spLocks noChangeArrowheads="1"/>
          </p:cNvSpPr>
          <p:nvPr/>
        </p:nvSpPr>
        <p:spPr bwMode="auto">
          <a:xfrm>
            <a:off x="3311260" y="1468735"/>
            <a:ext cx="5775632" cy="340879"/>
          </a:xfrm>
          <a:prstGeom prst="rect">
            <a:avLst/>
          </a:prstGeom>
          <a:noFill/>
          <a:ln w="12700">
            <a:noFill/>
            <a:miter lim="800000"/>
            <a:headEnd/>
            <a:tailEnd/>
          </a:ln>
          <a:effectLst/>
        </p:spPr>
        <p:txBody>
          <a:bodyPr lIns="120648" tIns="59265" rIns="47999" bIns="59265" anchor="ctr"/>
          <a:lstStyle/>
          <a:p>
            <a:pPr algn="r" eaLnBrk="0" hangingPunct="0">
              <a:spcAft>
                <a:spcPct val="150000"/>
              </a:spcAft>
            </a:pPr>
            <a:r>
              <a:rPr lang="fi-FI" sz="1300" dirty="0">
                <a:solidFill>
                  <a:srgbClr val="164280"/>
                </a:solidFill>
                <a:latin typeface="Merriweather Sans"/>
              </a:rPr>
              <a:t>Asuntolaina otettu viim. 2 vuoden aikana (</a:t>
            </a:r>
            <a:r>
              <a:rPr lang="fi-FI" sz="1300" dirty="0" smtClean="0">
                <a:solidFill>
                  <a:srgbClr val="164280"/>
                </a:solidFill>
                <a:latin typeface="Merriweather Sans"/>
              </a:rPr>
              <a:t>n=220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cxnSp>
        <p:nvCxnSpPr>
          <p:cNvPr id="17" name="Suora yhdysviiva 16"/>
          <p:cNvCxnSpPr/>
          <p:nvPr/>
        </p:nvCxnSpPr>
        <p:spPr>
          <a:xfrm>
            <a:off x="9803618" y="1972800"/>
            <a:ext cx="0" cy="315000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4" name="Tekstiruutu 11"/>
          <p:cNvSpPr txBox="1"/>
          <p:nvPr/>
        </p:nvSpPr>
        <p:spPr>
          <a:xfrm>
            <a:off x="4689916" y="6238106"/>
            <a:ext cx="4272446" cy="253916"/>
          </a:xfrm>
          <a:prstGeom prst="rect">
            <a:avLst/>
          </a:prstGeom>
          <a:noFill/>
        </p:spPr>
        <p:txBody>
          <a:bodyPr wrap="none" rIns="36000" rtlCol="0">
            <a:spAutoFit/>
          </a:bodyPr>
          <a:lstStyle/>
          <a:p>
            <a:pPr algn="r"/>
            <a:r>
              <a:rPr lang="fi-FI" sz="1050" dirty="0" smtClean="0">
                <a:solidFill>
                  <a:srgbClr val="164280"/>
                </a:solidFill>
                <a:latin typeface="Merriweather Sans"/>
              </a:rPr>
              <a:t>Vuonna 2017 vastausvaihtoehtoihin lisätty luokkia ”Yli 400 000 €” asti</a:t>
            </a:r>
          </a:p>
        </p:txBody>
      </p:sp>
    </p:spTree>
    <p:extLst>
      <p:ext uri="{BB962C8B-B14F-4D97-AF65-F5344CB8AC3E}">
        <p14:creationId xmlns:p14="http://schemas.microsoft.com/office/powerpoint/2010/main" val="428976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56742"/>
            <a:ext cx="6707921"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Uusien asuntolainojen keskikoko</a:t>
            </a:r>
            <a:endParaRPr lang="fi-FI" sz="3200" b="1" dirty="0">
              <a:solidFill>
                <a:srgbClr val="164280"/>
              </a:solidFill>
              <a:latin typeface="Merriweather Sans"/>
            </a:endParaRPr>
          </a:p>
        </p:txBody>
      </p:sp>
      <p:sp>
        <p:nvSpPr>
          <p:cNvPr id="13" name="Rectangle 6"/>
          <p:cNvSpPr>
            <a:spLocks noChangeArrowheads="1"/>
          </p:cNvSpPr>
          <p:nvPr/>
        </p:nvSpPr>
        <p:spPr bwMode="auto">
          <a:xfrm>
            <a:off x="372966" y="1258735"/>
            <a:ext cx="9466869" cy="387439"/>
          </a:xfrm>
          <a:prstGeom prst="rect">
            <a:avLst/>
          </a:prstGeom>
          <a:noFill/>
          <a:ln w="12700">
            <a:noFill/>
            <a:miter lim="800000"/>
            <a:headEnd/>
            <a:tailEnd/>
          </a:ln>
        </p:spPr>
        <p:txBody>
          <a:bodyPr lIns="120648" tIns="59265" rIns="47999" bIns="59265" anchor="ctr"/>
          <a:lstStyle/>
          <a:p>
            <a:pPr algn="r" eaLnBrk="0" hangingPunct="0">
              <a:spcAft>
                <a:spcPct val="150000"/>
              </a:spcAft>
            </a:pPr>
            <a:r>
              <a:rPr lang="fi-FI" sz="1300" dirty="0">
                <a:solidFill>
                  <a:srgbClr val="164280"/>
                </a:solidFill>
                <a:latin typeface="Merriweather Sans"/>
              </a:rPr>
              <a:t>% niistä, jotka ovat ottaneet asuntolainaa viimeisten kahden vuoden aikana ja ovat ilmoittaneet lainamäärän</a:t>
            </a:r>
          </a:p>
        </p:txBody>
      </p:sp>
      <p:sp>
        <p:nvSpPr>
          <p:cNvPr id="10"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Kun viimeksi otitte asuntolainaa, minkä suuruisen lainan otitte?</a:t>
            </a:r>
            <a:endParaRPr lang="fi-FI" sz="1400" dirty="0">
              <a:solidFill>
                <a:srgbClr val="164280"/>
              </a:solidFill>
              <a:latin typeface="Merriweather Sans"/>
            </a:endParaRPr>
          </a:p>
        </p:txBody>
      </p:sp>
      <p:graphicFrame>
        <p:nvGraphicFramePr>
          <p:cNvPr id="7" name="Taulukko 6"/>
          <p:cNvGraphicFramePr>
            <a:graphicFrameLocks noGrp="1"/>
          </p:cNvGraphicFramePr>
          <p:nvPr>
            <p:extLst>
              <p:ext uri="{D42A27DB-BD31-4B8C-83A1-F6EECF244321}">
                <p14:modId xmlns:p14="http://schemas.microsoft.com/office/powerpoint/2010/main" val="1929840141"/>
              </p:ext>
            </p:extLst>
          </p:nvPr>
        </p:nvGraphicFramePr>
        <p:xfrm>
          <a:off x="1056401" y="1605169"/>
          <a:ext cx="8100000" cy="4873429"/>
        </p:xfrm>
        <a:graphic>
          <a:graphicData uri="http://schemas.openxmlformats.org/drawingml/2006/table">
            <a:tbl>
              <a:tblPr firstRow="1" bandRow="1">
                <a:tableStyleId>{21E4AEA4-8DFA-4A89-87EB-49C32662AFE0}</a:tableStyleId>
              </a:tblPr>
              <a:tblGrid>
                <a:gridCol w="2520000"/>
                <a:gridCol w="1116000"/>
                <a:gridCol w="1116000"/>
                <a:gridCol w="1116000"/>
                <a:gridCol w="1116000"/>
                <a:gridCol w="1116000"/>
              </a:tblGrid>
              <a:tr h="720167">
                <a:tc>
                  <a:txBody>
                    <a:bodyPr/>
                    <a:lstStyle/>
                    <a:p>
                      <a:pPr>
                        <a:spcAft>
                          <a:spcPts val="0"/>
                        </a:spcAft>
                      </a:pPr>
                      <a:endParaRPr lang="fi-FI" sz="1300" dirty="0">
                        <a:solidFill>
                          <a:srgbClr val="164280"/>
                        </a:solidFill>
                        <a:latin typeface="Merriweather Sans"/>
                        <a:ea typeface="Times New Roman"/>
                        <a:cs typeface="Arial" pitchFamily="34" charset="0"/>
                      </a:endParaRPr>
                    </a:p>
                  </a:txBody>
                  <a:tcPr marL="91428" marR="91428" marT="0" marB="0"/>
                </a:tc>
                <a:tc>
                  <a:txBody>
                    <a:bodyPr/>
                    <a:lstStyle/>
                    <a:p>
                      <a:pPr algn="ctr">
                        <a:spcAft>
                          <a:spcPts val="0"/>
                        </a:spcAft>
                      </a:pPr>
                      <a:r>
                        <a:rPr lang="fi-FI" sz="1300" dirty="0">
                          <a:solidFill>
                            <a:schemeClr val="bg1"/>
                          </a:solidFill>
                          <a:latin typeface="Merriweather Sans"/>
                        </a:rPr>
                        <a:t>Kevät 2012</a:t>
                      </a:r>
                    </a:p>
                    <a:p>
                      <a:pPr algn="ctr">
                        <a:spcAft>
                          <a:spcPts val="0"/>
                        </a:spcAft>
                      </a:pPr>
                      <a:r>
                        <a:rPr lang="fi-FI" sz="1300" dirty="0">
                          <a:solidFill>
                            <a:schemeClr val="bg1"/>
                          </a:solidFill>
                          <a:latin typeface="Merriweather Sans"/>
                        </a:rPr>
                        <a:t>n=220</a:t>
                      </a: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a:solidFill>
                            <a:schemeClr val="bg1"/>
                          </a:solidFill>
                          <a:latin typeface="Merriweather Sans"/>
                        </a:rPr>
                        <a:t>Kevät 2013</a:t>
                      </a:r>
                    </a:p>
                    <a:p>
                      <a:pPr algn="ctr">
                        <a:spcAft>
                          <a:spcPts val="0"/>
                        </a:spcAft>
                      </a:pPr>
                      <a:r>
                        <a:rPr lang="fi-FI" sz="1300" dirty="0">
                          <a:solidFill>
                            <a:schemeClr val="bg1"/>
                          </a:solidFill>
                          <a:latin typeface="Merriweather Sans"/>
                        </a:rPr>
                        <a:t>n=214</a:t>
                      </a: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a:solidFill>
                            <a:schemeClr val="bg1"/>
                          </a:solidFill>
                          <a:latin typeface="Merriweather Sans"/>
                        </a:rPr>
                        <a:t>Kevät 2014</a:t>
                      </a:r>
                    </a:p>
                    <a:p>
                      <a:pPr algn="ctr">
                        <a:spcAft>
                          <a:spcPts val="0"/>
                        </a:spcAft>
                      </a:pPr>
                      <a:r>
                        <a:rPr lang="fi-FI" sz="1300">
                          <a:solidFill>
                            <a:schemeClr val="bg1"/>
                          </a:solidFill>
                          <a:latin typeface="Merriweather Sans"/>
                        </a:rPr>
                        <a:t>n=204</a:t>
                      </a:r>
                    </a:p>
                    <a:p>
                      <a:pPr algn="ctr">
                        <a:spcAft>
                          <a:spcPts val="0"/>
                        </a:spcAft>
                      </a:pPr>
                      <a:r>
                        <a:rPr lang="fi-FI" sz="1300">
                          <a:solidFill>
                            <a:schemeClr val="bg1"/>
                          </a:solidFill>
                          <a:latin typeface="Merriweather Sans"/>
                        </a:rPr>
                        <a:t>%</a:t>
                      </a:r>
                      <a:endParaRPr lang="fi-FI" sz="130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a:solidFill>
                            <a:schemeClr val="bg1"/>
                          </a:solidFill>
                          <a:latin typeface="Merriweather Sans"/>
                        </a:rPr>
                        <a:t>Kevät </a:t>
                      </a:r>
                      <a:r>
                        <a:rPr lang="fi-FI" sz="1300" dirty="0" smtClean="0">
                          <a:solidFill>
                            <a:schemeClr val="bg1"/>
                          </a:solidFill>
                          <a:latin typeface="Merriweather Sans"/>
                        </a:rPr>
                        <a:t>2015</a:t>
                      </a:r>
                      <a:endParaRPr lang="fi-FI" sz="1300" dirty="0">
                        <a:solidFill>
                          <a:schemeClr val="bg1"/>
                        </a:solidFill>
                        <a:latin typeface="Merriweather Sans"/>
                      </a:endParaRPr>
                    </a:p>
                    <a:p>
                      <a:pPr algn="ctr">
                        <a:spcAft>
                          <a:spcPts val="0"/>
                        </a:spcAft>
                      </a:pPr>
                      <a:r>
                        <a:rPr lang="fi-FI" sz="1300" dirty="0" smtClean="0">
                          <a:solidFill>
                            <a:schemeClr val="bg1"/>
                          </a:solidFill>
                          <a:latin typeface="Merriweather Sans"/>
                        </a:rPr>
                        <a:t>n=178</a:t>
                      </a:r>
                      <a:endParaRPr lang="fi-FI" sz="1300" dirty="0">
                        <a:solidFill>
                          <a:schemeClr val="bg1"/>
                        </a:solidFill>
                        <a:latin typeface="Merriweather Sans"/>
                      </a:endParaRPr>
                    </a:p>
                    <a:p>
                      <a:pPr algn="ctr">
                        <a:spcAft>
                          <a:spcPts val="0"/>
                        </a:spcAft>
                      </a:pPr>
                      <a:r>
                        <a:rPr lang="fi-FI" sz="1300" dirty="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c>
                  <a:txBody>
                    <a:bodyPr/>
                    <a:lstStyle/>
                    <a:p>
                      <a:pPr algn="ctr">
                        <a:spcAft>
                          <a:spcPts val="0"/>
                        </a:spcAft>
                      </a:pPr>
                      <a:r>
                        <a:rPr lang="fi-FI" sz="1300" dirty="0" smtClean="0">
                          <a:solidFill>
                            <a:schemeClr val="bg1"/>
                          </a:solidFill>
                          <a:latin typeface="Merriweather Sans"/>
                        </a:rPr>
                        <a:t>Kevät 2017</a:t>
                      </a:r>
                    </a:p>
                    <a:p>
                      <a:pPr algn="ctr">
                        <a:spcAft>
                          <a:spcPts val="0"/>
                        </a:spcAft>
                      </a:pPr>
                      <a:r>
                        <a:rPr lang="fi-FI" sz="1300" dirty="0" smtClean="0">
                          <a:solidFill>
                            <a:schemeClr val="bg1"/>
                          </a:solidFill>
                          <a:latin typeface="Merriweather Sans"/>
                        </a:rPr>
                        <a:t>n=211</a:t>
                      </a:r>
                    </a:p>
                    <a:p>
                      <a:pPr algn="ctr">
                        <a:spcAft>
                          <a:spcPts val="0"/>
                        </a:spcAft>
                      </a:pPr>
                      <a:r>
                        <a:rPr lang="fi-FI" sz="1300" dirty="0" smtClean="0">
                          <a:solidFill>
                            <a:schemeClr val="bg1"/>
                          </a:solidFill>
                          <a:latin typeface="Merriweather Sans"/>
                        </a:rPr>
                        <a:t>%</a:t>
                      </a:r>
                      <a:endParaRPr lang="fi-FI" sz="1300" dirty="0">
                        <a:solidFill>
                          <a:schemeClr val="bg1"/>
                        </a:solidFill>
                        <a:latin typeface="Merriweather Sans"/>
                        <a:ea typeface="Times New Roman"/>
                        <a:cs typeface="Arial" pitchFamily="34" charset="0"/>
                      </a:endParaRPr>
                    </a:p>
                  </a:txBody>
                  <a:tcPr marL="91188" marR="91188" marT="0" marB="48011" anchor="b"/>
                </a:tc>
              </a:tr>
              <a:tr h="288067">
                <a:tc>
                  <a:txBody>
                    <a:bodyPr/>
                    <a:lstStyle/>
                    <a:p>
                      <a:pPr>
                        <a:spcAft>
                          <a:spcPts val="0"/>
                        </a:spcAft>
                      </a:pPr>
                      <a:r>
                        <a:rPr lang="fi-FI" sz="1300" b="1" dirty="0">
                          <a:solidFill>
                            <a:srgbClr val="164280"/>
                          </a:solidFill>
                          <a:latin typeface="Merriweather Sans"/>
                        </a:rPr>
                        <a:t>Alle 10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dirty="0">
                          <a:solidFill>
                            <a:srgbClr val="164280"/>
                          </a:solidFill>
                          <a:latin typeface="Merriweather Sans"/>
                        </a:rPr>
                        <a:t>1,8</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a:solidFill>
                            <a:srgbClr val="164280"/>
                          </a:solidFill>
                          <a:latin typeface="Merriweather Sans"/>
                        </a:rPr>
                        <a:t>2,0</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1,7</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dirty="0">
                          <a:solidFill>
                            <a:srgbClr val="164280"/>
                          </a:solidFill>
                          <a:effectLst/>
                          <a:latin typeface="Merriweather Sans"/>
                        </a:rPr>
                        <a:t>0,9</a:t>
                      </a:r>
                      <a:endParaRPr lang="fi-FI" sz="1300" b="0" i="0" u="none" strike="noStrike" dirty="0">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10 001 </a:t>
                      </a:r>
                      <a:r>
                        <a:rPr lang="fi-FI" sz="1300" b="1" dirty="0" smtClean="0">
                          <a:solidFill>
                            <a:srgbClr val="164280"/>
                          </a:solidFill>
                          <a:latin typeface="Merriweather Sans"/>
                        </a:rPr>
                        <a:t>- </a:t>
                      </a:r>
                      <a:r>
                        <a:rPr lang="fi-FI" sz="1300" b="1" dirty="0">
                          <a:solidFill>
                            <a:srgbClr val="164280"/>
                          </a:solidFill>
                          <a:latin typeface="Merriweather Sans"/>
                        </a:rPr>
                        <a:t>20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6,4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4,2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3,9</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3,9</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1,9</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20 001 </a:t>
                      </a:r>
                      <a:r>
                        <a:rPr lang="fi-FI" sz="1300" b="1" dirty="0" smtClean="0">
                          <a:solidFill>
                            <a:srgbClr val="164280"/>
                          </a:solidFill>
                          <a:latin typeface="Merriweather Sans"/>
                        </a:rPr>
                        <a:t>- </a:t>
                      </a:r>
                      <a:r>
                        <a:rPr lang="fi-FI" sz="1300" b="1" dirty="0">
                          <a:solidFill>
                            <a:srgbClr val="164280"/>
                          </a:solidFill>
                          <a:latin typeface="Merriweather Sans"/>
                        </a:rPr>
                        <a:t>40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10,5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6,1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11,3</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9,0</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6,6</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40 001 </a:t>
                      </a:r>
                      <a:r>
                        <a:rPr lang="fi-FI" sz="1300" b="1" dirty="0" smtClean="0">
                          <a:solidFill>
                            <a:srgbClr val="164280"/>
                          </a:solidFill>
                          <a:latin typeface="Merriweather Sans"/>
                        </a:rPr>
                        <a:t>- </a:t>
                      </a:r>
                      <a:r>
                        <a:rPr lang="fi-FI" sz="1300" b="1" dirty="0">
                          <a:solidFill>
                            <a:srgbClr val="164280"/>
                          </a:solidFill>
                          <a:latin typeface="Merriweather Sans"/>
                        </a:rPr>
                        <a:t>60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8,6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9,8</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8,4</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7,1</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60 001 </a:t>
                      </a:r>
                      <a:r>
                        <a:rPr lang="fi-FI" sz="1300" b="1" dirty="0" smtClean="0">
                          <a:solidFill>
                            <a:srgbClr val="164280"/>
                          </a:solidFill>
                          <a:latin typeface="Merriweather Sans"/>
                        </a:rPr>
                        <a:t>- </a:t>
                      </a:r>
                      <a:r>
                        <a:rPr lang="fi-FI" sz="1300" b="1" dirty="0">
                          <a:solidFill>
                            <a:srgbClr val="164280"/>
                          </a:solidFill>
                          <a:latin typeface="Merriweather Sans"/>
                        </a:rPr>
                        <a:t>80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10,0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11,7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13,7</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10,1</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8,5</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80 001 </a:t>
                      </a:r>
                      <a:r>
                        <a:rPr lang="fi-FI" sz="1300" b="1" dirty="0" smtClean="0">
                          <a:solidFill>
                            <a:srgbClr val="164280"/>
                          </a:solidFill>
                          <a:latin typeface="Merriweather Sans"/>
                        </a:rPr>
                        <a:t>- </a:t>
                      </a:r>
                      <a:r>
                        <a:rPr lang="fi-FI" sz="1300" b="1" dirty="0">
                          <a:solidFill>
                            <a:srgbClr val="164280"/>
                          </a:solidFill>
                          <a:latin typeface="Merriweather Sans"/>
                        </a:rPr>
                        <a:t>100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11,4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8,4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7,4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15,7</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7,6</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100 001 </a:t>
                      </a:r>
                      <a:r>
                        <a:rPr lang="fi-FI" sz="1300" b="1" dirty="0" smtClean="0">
                          <a:solidFill>
                            <a:srgbClr val="164280"/>
                          </a:solidFill>
                          <a:latin typeface="Merriweather Sans"/>
                        </a:rPr>
                        <a:t>- </a:t>
                      </a:r>
                      <a:r>
                        <a:rPr lang="fi-FI" sz="1300" b="1" dirty="0">
                          <a:solidFill>
                            <a:srgbClr val="164280"/>
                          </a:solidFill>
                          <a:latin typeface="Merriweather Sans"/>
                        </a:rPr>
                        <a:t>150 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20,0</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23,4</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23,5</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25,8</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23,2</a:t>
                      </a:r>
                      <a:endParaRPr lang="fi-FI" sz="1300" b="0" i="0" u="none" strike="noStrike">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150 001 </a:t>
                      </a:r>
                      <a:r>
                        <a:rPr lang="fi-FI" sz="1300" b="1" dirty="0" smtClean="0">
                          <a:solidFill>
                            <a:srgbClr val="164280"/>
                          </a:solidFill>
                          <a:latin typeface="Merriweather Sans"/>
                        </a:rPr>
                        <a:t>- </a:t>
                      </a:r>
                      <a:r>
                        <a:rPr lang="fi-FI" sz="1300" b="1" dirty="0">
                          <a:solidFill>
                            <a:srgbClr val="164280"/>
                          </a:solidFill>
                          <a:latin typeface="Merriweather Sans"/>
                        </a:rPr>
                        <a:t>200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19,1</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19,2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15,2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14,6</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dirty="0">
                          <a:solidFill>
                            <a:srgbClr val="164280"/>
                          </a:solidFill>
                          <a:effectLst/>
                          <a:latin typeface="Merriweather Sans"/>
                        </a:rPr>
                        <a:t>17,5</a:t>
                      </a:r>
                      <a:endParaRPr lang="fi-FI" sz="1300" b="0" i="0" u="none" strike="noStrike" dirty="0">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Yli 200 </a:t>
                      </a:r>
                      <a:r>
                        <a:rPr lang="fi-FI" sz="1300" b="1" dirty="0" smtClean="0">
                          <a:solidFill>
                            <a:srgbClr val="164280"/>
                          </a:solidFill>
                          <a:latin typeface="Merriweather Sans"/>
                        </a:rPr>
                        <a:t>000 €</a:t>
                      </a:r>
                      <a:endParaRPr lang="fi-FI" sz="1300" b="1" dirty="0">
                        <a:solidFill>
                          <a:srgbClr val="164280"/>
                        </a:solidFill>
                        <a:latin typeface="Merriweather Sans"/>
                        <a:ea typeface="Times New Roman"/>
                        <a:cs typeface="Arial" pitchFamily="34" charset="0"/>
                      </a:endParaRPr>
                    </a:p>
                  </a:txBody>
                  <a:tcPr marL="95988" marR="9599" marT="9602" marB="0" anchor="ctr"/>
                </a:tc>
                <a:tc>
                  <a:txBody>
                    <a:bodyPr/>
                    <a:lstStyle/>
                    <a:p>
                      <a:pPr algn="ctr">
                        <a:spcAft>
                          <a:spcPts val="0"/>
                        </a:spcAft>
                      </a:pPr>
                      <a:r>
                        <a:rPr lang="fi-FI" sz="1300">
                          <a:solidFill>
                            <a:srgbClr val="164280"/>
                          </a:solidFill>
                          <a:latin typeface="Merriweather Sans"/>
                        </a:rPr>
                        <a:t>12,3</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13,6</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a:solidFill>
                            <a:srgbClr val="164280"/>
                          </a:solidFill>
                          <a:latin typeface="Merriweather Sans"/>
                        </a:rPr>
                        <a:t>13,2</a:t>
                      </a: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dirty="0" smtClean="0">
                          <a:solidFill>
                            <a:srgbClr val="164280"/>
                          </a:solidFill>
                          <a:latin typeface="Merriweather Sans"/>
                        </a:rPr>
                        <a:t>10,7</a:t>
                      </a: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r>
              <a:tr h="288067">
                <a:tc>
                  <a:txBody>
                    <a:bodyPr/>
                    <a:lstStyle/>
                    <a:p>
                      <a:pPr algn="l" fontAlgn="b"/>
                      <a:r>
                        <a:rPr lang="fi-FI" sz="1300" b="1" u="none" strike="noStrike" dirty="0">
                          <a:solidFill>
                            <a:srgbClr val="164280"/>
                          </a:solidFill>
                          <a:effectLst/>
                          <a:latin typeface="Merriweather Sans"/>
                        </a:rPr>
                        <a:t>200 001 - 250 000 </a:t>
                      </a:r>
                      <a:r>
                        <a:rPr lang="fi-FI" sz="1300" b="1" u="none" strike="noStrike" dirty="0" smtClean="0">
                          <a:solidFill>
                            <a:srgbClr val="164280"/>
                          </a:solidFill>
                          <a:effectLst/>
                          <a:latin typeface="Merriweather Sans"/>
                        </a:rPr>
                        <a:t>€</a:t>
                      </a:r>
                      <a:endParaRPr lang="fi-FI" sz="1300" b="1" i="0" u="none" strike="noStrike" dirty="0">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dirty="0">
                          <a:solidFill>
                            <a:srgbClr val="164280"/>
                          </a:solidFill>
                          <a:effectLst/>
                          <a:latin typeface="Merriweather Sans"/>
                        </a:rPr>
                        <a:t>9,5</a:t>
                      </a:r>
                      <a:endParaRPr lang="fi-FI" sz="1300" b="0" i="0" u="none" strike="noStrike" dirty="0">
                        <a:solidFill>
                          <a:srgbClr val="164280"/>
                        </a:solidFill>
                        <a:effectLst/>
                        <a:latin typeface="Merriweather Sans"/>
                      </a:endParaRPr>
                    </a:p>
                  </a:txBody>
                  <a:tcPr marL="8466" marR="8466" marT="8469" marB="0" anchor="ctr"/>
                </a:tc>
              </a:tr>
              <a:tr h="288067">
                <a:tc>
                  <a:txBody>
                    <a:bodyPr/>
                    <a:lstStyle/>
                    <a:p>
                      <a:pPr algn="l" fontAlgn="b"/>
                      <a:r>
                        <a:rPr lang="fi-FI" sz="1300" b="1" u="none" strike="noStrike" dirty="0">
                          <a:solidFill>
                            <a:srgbClr val="164280"/>
                          </a:solidFill>
                          <a:effectLst/>
                          <a:latin typeface="Merriweather Sans"/>
                        </a:rPr>
                        <a:t>250 001 - 300 000 </a:t>
                      </a:r>
                      <a:r>
                        <a:rPr lang="fi-FI" sz="1300" b="1" u="none" strike="noStrike" dirty="0" smtClean="0">
                          <a:solidFill>
                            <a:srgbClr val="164280"/>
                          </a:solidFill>
                          <a:effectLst/>
                          <a:latin typeface="Merriweather Sans"/>
                        </a:rPr>
                        <a:t>€</a:t>
                      </a:r>
                      <a:endParaRPr lang="fi-FI" sz="1300" b="1" i="0" u="none" strike="noStrike" dirty="0">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a:solidFill>
                            <a:srgbClr val="164280"/>
                          </a:solidFill>
                          <a:effectLst/>
                          <a:latin typeface="Merriweather Sans"/>
                        </a:rPr>
                        <a:t>12,3</a:t>
                      </a:r>
                      <a:endParaRPr lang="fi-FI" sz="1300" b="0" i="0" u="none" strike="noStrike">
                        <a:solidFill>
                          <a:srgbClr val="164280"/>
                        </a:solidFill>
                        <a:effectLst/>
                        <a:latin typeface="Merriweather Sans"/>
                      </a:endParaRPr>
                    </a:p>
                  </a:txBody>
                  <a:tcPr marL="8466" marR="8466" marT="8469" marB="0" anchor="ctr"/>
                </a:tc>
              </a:tr>
              <a:tr h="288067">
                <a:tc>
                  <a:txBody>
                    <a:bodyPr/>
                    <a:lstStyle/>
                    <a:p>
                      <a:pPr algn="l" fontAlgn="b"/>
                      <a:r>
                        <a:rPr lang="fi-FI" sz="1300" b="1" u="none" strike="noStrike" dirty="0" smtClean="0">
                          <a:solidFill>
                            <a:srgbClr val="164280"/>
                          </a:solidFill>
                          <a:effectLst/>
                          <a:latin typeface="Merriweather Sans"/>
                        </a:rPr>
                        <a:t>300 001 – 350 000 €</a:t>
                      </a:r>
                      <a:endParaRPr lang="fi-FI" sz="1300" b="1" i="0" u="none" strike="noStrike" dirty="0">
                        <a:solidFill>
                          <a:srgbClr val="164280"/>
                        </a:solidFill>
                        <a:effectLst/>
                        <a:latin typeface="Merriweather Sans"/>
                      </a:endParaRPr>
                    </a:p>
                  </a:txBody>
                  <a:tcPr marL="95988" marR="9599" marT="9602"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dirty="0" smtClean="0">
                          <a:solidFill>
                            <a:srgbClr val="164280"/>
                          </a:solidFill>
                          <a:effectLst/>
                          <a:latin typeface="Merriweather Sans"/>
                        </a:rPr>
                        <a:t>2,8</a:t>
                      </a:r>
                      <a:endParaRPr lang="fi-FI" sz="1300" b="0" i="0" u="none" strike="noStrike" dirty="0">
                        <a:solidFill>
                          <a:srgbClr val="164280"/>
                        </a:solidFill>
                        <a:effectLst/>
                        <a:latin typeface="Merriweather Sans"/>
                      </a:endParaRPr>
                    </a:p>
                  </a:txBody>
                  <a:tcPr marL="8466" marR="8466" marT="8469" marB="0" anchor="ctr"/>
                </a:tc>
              </a:tr>
              <a:tr h="288067">
                <a:tc>
                  <a:txBody>
                    <a:bodyPr/>
                    <a:lstStyle/>
                    <a:p>
                      <a:pPr algn="l" fontAlgn="b"/>
                      <a:r>
                        <a:rPr lang="fi-FI" sz="1300" b="1" u="none" strike="noStrike" dirty="0" smtClean="0">
                          <a:solidFill>
                            <a:srgbClr val="164280"/>
                          </a:solidFill>
                          <a:effectLst/>
                          <a:latin typeface="Merriweather Sans"/>
                        </a:rPr>
                        <a:t>Yli 350 </a:t>
                      </a:r>
                      <a:r>
                        <a:rPr lang="fi-FI" sz="1300" b="1" u="none" strike="noStrike" dirty="0">
                          <a:solidFill>
                            <a:srgbClr val="164280"/>
                          </a:solidFill>
                          <a:effectLst/>
                          <a:latin typeface="Merriweather Sans"/>
                        </a:rPr>
                        <a:t>000 euroa</a:t>
                      </a:r>
                      <a:endParaRPr lang="fi-FI" sz="1300" b="1" i="0" u="none" strike="noStrike" dirty="0">
                        <a:solidFill>
                          <a:srgbClr val="164280"/>
                        </a:solidFill>
                        <a:effectLst/>
                        <a:latin typeface="Merriweather Sans"/>
                      </a:endParaRPr>
                    </a:p>
                  </a:txBody>
                  <a:tcPr marL="95988" marR="9599" marT="9602"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endParaRPr lang="fi-FI" sz="1300" dirty="0">
                        <a:solidFill>
                          <a:srgbClr val="164280"/>
                        </a:solidFill>
                        <a:latin typeface="Merriweather Sans"/>
                        <a:ea typeface="Times New Roman"/>
                        <a:cs typeface="Arial" pitchFamily="34" charset="0"/>
                      </a:endParaRPr>
                    </a:p>
                  </a:txBody>
                  <a:tcPr marL="91428" marR="91428" marT="0" marB="0" anchor="ctr"/>
                </a:tc>
                <a:tc>
                  <a:txBody>
                    <a:bodyPr/>
                    <a:lstStyle/>
                    <a:p>
                      <a:pPr algn="ctr" fontAlgn="ctr"/>
                      <a:r>
                        <a:rPr lang="fi-FI" sz="1300" u="none" strike="noStrike" dirty="0" smtClean="0">
                          <a:solidFill>
                            <a:srgbClr val="164280"/>
                          </a:solidFill>
                          <a:effectLst/>
                          <a:latin typeface="Merriweather Sans"/>
                        </a:rPr>
                        <a:t>1,8</a:t>
                      </a:r>
                      <a:endParaRPr lang="fi-FI" sz="1300" b="0" i="0" u="none" strike="noStrike" dirty="0">
                        <a:solidFill>
                          <a:srgbClr val="164280"/>
                        </a:solidFill>
                        <a:effectLst/>
                        <a:latin typeface="Merriweather Sans"/>
                      </a:endParaRPr>
                    </a:p>
                  </a:txBody>
                  <a:tcPr marL="8466" marR="8466" marT="8469" marB="0" anchor="ctr"/>
                </a:tc>
              </a:tr>
              <a:tr h="288067">
                <a:tc>
                  <a:txBody>
                    <a:bodyPr/>
                    <a:lstStyle/>
                    <a:p>
                      <a:pPr>
                        <a:spcAft>
                          <a:spcPts val="0"/>
                        </a:spcAft>
                      </a:pPr>
                      <a:r>
                        <a:rPr lang="fi-FI" sz="1300" b="1" dirty="0">
                          <a:solidFill>
                            <a:srgbClr val="164280"/>
                          </a:solidFill>
                          <a:latin typeface="Merriweather Sans"/>
                        </a:rPr>
                        <a:t>Keskimäärin euroa</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a:solidFill>
                            <a:srgbClr val="164280"/>
                          </a:solidFill>
                          <a:latin typeface="Merriweather Sans"/>
                        </a:rPr>
                        <a:t>115 500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a:solidFill>
                            <a:srgbClr val="164280"/>
                          </a:solidFill>
                          <a:latin typeface="Merriweather Sans"/>
                        </a:rPr>
                        <a:t>120 500</a:t>
                      </a:r>
                      <a:endParaRPr lang="fi-FI" sz="1300" b="1">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a:solidFill>
                            <a:srgbClr val="164280"/>
                          </a:solidFill>
                          <a:latin typeface="Merriweather Sans"/>
                        </a:rPr>
                        <a:t>114 000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113 300</a:t>
                      </a:r>
                      <a:endParaRPr lang="fi-FI" sz="1300" b="1" dirty="0">
                        <a:solidFill>
                          <a:srgbClr val="164280"/>
                        </a:solidFill>
                        <a:latin typeface="Merriweather Sans"/>
                        <a:ea typeface="Times New Roman"/>
                        <a:cs typeface="Arial" pitchFamily="34" charset="0"/>
                      </a:endParaRPr>
                    </a:p>
                  </a:txBody>
                  <a:tcPr marL="91428" marR="91428" marT="0" marB="0" anchor="ctr"/>
                </a:tc>
                <a:tc>
                  <a:txBody>
                    <a:bodyPr/>
                    <a:lstStyle/>
                    <a:p>
                      <a:pPr algn="ctr">
                        <a:spcAft>
                          <a:spcPts val="0"/>
                        </a:spcAft>
                      </a:pPr>
                      <a:r>
                        <a:rPr lang="fi-FI" sz="1300" b="1" dirty="0" smtClean="0">
                          <a:solidFill>
                            <a:srgbClr val="164280"/>
                          </a:solidFill>
                          <a:latin typeface="Merriweather Sans"/>
                        </a:rPr>
                        <a:t>150 500</a:t>
                      </a:r>
                      <a:endParaRPr lang="fi-FI" sz="1300" b="1" dirty="0">
                        <a:solidFill>
                          <a:srgbClr val="164280"/>
                        </a:solidFill>
                        <a:latin typeface="Merriweather Sans"/>
                        <a:ea typeface="Times New Roman"/>
                        <a:cs typeface="Arial" pitchFamily="34" charset="0"/>
                      </a:endParaRPr>
                    </a:p>
                  </a:txBody>
                  <a:tcPr marL="91428" marR="91428" marT="0" marB="0" anchor="ctr"/>
                </a:tc>
              </a:tr>
            </a:tbl>
          </a:graphicData>
        </a:graphic>
      </p:graphicFrame>
      <p:sp>
        <p:nvSpPr>
          <p:cNvPr id="9" name="Tekstiruutu 8"/>
          <p:cNvSpPr txBox="1"/>
          <p:nvPr/>
        </p:nvSpPr>
        <p:spPr>
          <a:xfrm>
            <a:off x="4873845" y="6404296"/>
            <a:ext cx="4315337" cy="284689"/>
          </a:xfrm>
          <a:prstGeom prst="rect">
            <a:avLst/>
          </a:prstGeom>
          <a:noFill/>
        </p:spPr>
        <p:txBody>
          <a:bodyPr wrap="none" lIns="121917" tIns="60958" rIns="47999" bIns="60958" rtlCol="0">
            <a:spAutoFit/>
          </a:bodyPr>
          <a:lstStyle/>
          <a:p>
            <a:pPr algn="r"/>
            <a:r>
              <a:rPr lang="fi-FI" sz="1050" dirty="0" smtClean="0">
                <a:solidFill>
                  <a:srgbClr val="164280"/>
                </a:solidFill>
                <a:latin typeface="Merriweather Sans"/>
              </a:rPr>
              <a:t>Vuonna 2017 vastausvaihtoehtoihin lisätty luokkia ”Yli 400 000 €” asti</a:t>
            </a:r>
            <a:endParaRPr lang="fi-FI" sz="1050" dirty="0">
              <a:solidFill>
                <a:srgbClr val="164280"/>
              </a:solidFill>
              <a:latin typeface="Merriweather Sans"/>
            </a:endParaRPr>
          </a:p>
        </p:txBody>
      </p:sp>
    </p:spTree>
    <p:extLst>
      <p:ext uri="{BB962C8B-B14F-4D97-AF65-F5344CB8AC3E}">
        <p14:creationId xmlns:p14="http://schemas.microsoft.com/office/powerpoint/2010/main" val="2335321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893765210"/>
              </p:ext>
            </p:extLst>
          </p:nvPr>
        </p:nvGraphicFramePr>
        <p:xfrm>
          <a:off x="1" y="1391996"/>
          <a:ext cx="12190412" cy="53786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kehys 12"/>
          <p:cNvSpPr txBox="1"/>
          <p:nvPr/>
        </p:nvSpPr>
        <p:spPr>
          <a:xfrm>
            <a:off x="4186994" y="1160069"/>
            <a:ext cx="6289675" cy="523216"/>
          </a:xfrm>
          <a:prstGeom prst="rect">
            <a:avLst/>
          </a:prstGeom>
          <a:noFill/>
        </p:spPr>
        <p:txBody>
          <a:bodyPr wrap="square" lIns="47999" tIns="60958" rIns="119997" bIns="60958" rtlCol="0">
            <a:spAutoFit/>
          </a:bodyPr>
          <a:lstStyle/>
          <a:p>
            <a:r>
              <a:rPr lang="fi-FI" sz="1300" dirty="0">
                <a:solidFill>
                  <a:srgbClr val="164280"/>
                </a:solidFill>
                <a:latin typeface="Merriweather Sans"/>
                <a:cs typeface="Arial" pitchFamily="34" charset="0"/>
              </a:rPr>
              <a:t>euroa niillä jotka ovat ottaneet asuntolainaa viimeisten kahden vuoden aikana ja </a:t>
            </a:r>
            <a:r>
              <a:rPr lang="fi-FI" sz="1300" dirty="0" smtClean="0">
                <a:solidFill>
                  <a:srgbClr val="164280"/>
                </a:solidFill>
                <a:latin typeface="Merriweather Sans"/>
                <a:cs typeface="Arial" pitchFamily="34" charset="0"/>
              </a:rPr>
              <a:t>ovat </a:t>
            </a:r>
            <a:r>
              <a:rPr lang="fi-FI" sz="1300" dirty="0">
                <a:solidFill>
                  <a:srgbClr val="164280"/>
                </a:solidFill>
                <a:latin typeface="Merriweather Sans"/>
                <a:cs typeface="Arial" pitchFamily="34" charset="0"/>
              </a:rPr>
              <a:t>ilmoittaneet lainamäärän (n=211 vuonna 2017)</a:t>
            </a:r>
          </a:p>
        </p:txBody>
      </p:sp>
      <p:sp>
        <p:nvSpPr>
          <p:cNvPr id="17" name="Tekstikehys 8"/>
          <p:cNvSpPr txBox="1"/>
          <p:nvPr/>
        </p:nvSpPr>
        <p:spPr>
          <a:xfrm>
            <a:off x="349889" y="822942"/>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Kun viimeksi otitte asuntolainaa, minkä suuruisen lainan otitte?</a:t>
            </a:r>
            <a:endParaRPr lang="fi-FI" sz="1400" dirty="0">
              <a:solidFill>
                <a:srgbClr val="164280"/>
              </a:solidFill>
              <a:latin typeface="Merriweather Sans"/>
            </a:endParaRPr>
          </a:p>
        </p:txBody>
      </p:sp>
      <p:sp>
        <p:nvSpPr>
          <p:cNvPr id="6" name="Tekstiruutu 7"/>
          <p:cNvSpPr txBox="1"/>
          <p:nvPr/>
        </p:nvSpPr>
        <p:spPr>
          <a:xfrm>
            <a:off x="334566" y="348809"/>
            <a:ext cx="11701274" cy="553994"/>
          </a:xfrm>
          <a:prstGeom prst="rect">
            <a:avLst/>
          </a:prstGeom>
          <a:noFill/>
        </p:spPr>
        <p:txBody>
          <a:bodyPr wrap="none" lIns="121917" tIns="60958" rIns="121917" bIns="60958" rtlCol="0">
            <a:spAutoFit/>
          </a:bodyPr>
          <a:lstStyle/>
          <a:p>
            <a:r>
              <a:rPr lang="fi-FI" sz="2800" b="1" dirty="0" smtClean="0">
                <a:solidFill>
                  <a:srgbClr val="164280"/>
                </a:solidFill>
                <a:latin typeface="Merriweather Sans"/>
              </a:rPr>
              <a:t>Suurimmat keskimääräiset uusien asuntolainojen lainamäärät</a:t>
            </a:r>
            <a:endParaRPr lang="fi-FI" sz="2800" b="1" dirty="0">
              <a:solidFill>
                <a:srgbClr val="164280"/>
              </a:solidFill>
              <a:latin typeface="Merriweather Sans"/>
            </a:endParaRPr>
          </a:p>
        </p:txBody>
      </p:sp>
    </p:spTree>
    <p:extLst>
      <p:ext uri="{BB962C8B-B14F-4D97-AF65-F5344CB8AC3E}">
        <p14:creationId xmlns:p14="http://schemas.microsoft.com/office/powerpoint/2010/main" val="1362198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69353036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Kuinka monta prosenttia asunnon ostosta suunnilleen rahoitettiin lainalla?</a:t>
            </a:r>
            <a:endParaRPr lang="fi-FI" sz="1400" dirty="0">
              <a:solidFill>
                <a:srgbClr val="164280"/>
              </a:solidFill>
              <a:latin typeface="Merriweather Sans"/>
            </a:endParaRPr>
          </a:p>
        </p:txBody>
      </p:sp>
      <p:sp>
        <p:nvSpPr>
          <p:cNvPr id="12" name="Tekstikehys 11"/>
          <p:cNvSpPr txBox="1"/>
          <p:nvPr/>
        </p:nvSpPr>
        <p:spPr>
          <a:xfrm>
            <a:off x="4222750" y="1486453"/>
            <a:ext cx="7871440"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niillä, jotka ovat ottaneet lainan viimeisen 2 v. aikana (</a:t>
            </a:r>
            <a:r>
              <a:rPr lang="fi-FI" sz="1300" dirty="0" smtClean="0">
                <a:solidFill>
                  <a:srgbClr val="164280"/>
                </a:solidFill>
                <a:latin typeface="Merriweather Sans"/>
              </a:rPr>
              <a:t>n=220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6" name="Tekstiruutu 7"/>
          <p:cNvSpPr txBox="1"/>
          <p:nvPr/>
        </p:nvSpPr>
        <p:spPr>
          <a:xfrm>
            <a:off x="527313" y="356741"/>
            <a:ext cx="757193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Lainan osuus asunnon rahoituksessa</a:t>
            </a:r>
            <a:endParaRPr lang="fi-FI" sz="3200" b="1" dirty="0">
              <a:solidFill>
                <a:srgbClr val="164280"/>
              </a:solidFill>
              <a:latin typeface="Merriweather Sans"/>
            </a:endParaRPr>
          </a:p>
        </p:txBody>
      </p:sp>
    </p:spTree>
    <p:extLst>
      <p:ext uri="{BB962C8B-B14F-4D97-AF65-F5344CB8AC3E}">
        <p14:creationId xmlns:p14="http://schemas.microsoft.com/office/powerpoint/2010/main" val="286014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023487697"/>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916940"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Velanhoitomenojen osuus käteen jäävistä tuloista</a:t>
            </a:r>
            <a:endParaRPr lang="fi-FI" sz="3200" b="1" dirty="0">
              <a:solidFill>
                <a:srgbClr val="164280"/>
              </a:solidFill>
              <a:latin typeface="Merriweather Sans"/>
            </a:endParaRPr>
          </a:p>
        </p:txBody>
      </p:sp>
      <p:sp>
        <p:nvSpPr>
          <p:cNvPr id="9"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Kuinka monta prosenttia kuukausittain käteen jäävistä tuloista suunnilleen menee lainojen lyhennyksiin ja korkoihin?</a:t>
            </a:r>
            <a:endParaRPr lang="fi-FI" sz="1400" dirty="0">
              <a:solidFill>
                <a:srgbClr val="164280"/>
              </a:solidFill>
              <a:latin typeface="Merriweather Sans"/>
            </a:endParaRPr>
          </a:p>
        </p:txBody>
      </p:sp>
      <p:sp>
        <p:nvSpPr>
          <p:cNvPr id="13" name="Tekstikehys 12"/>
          <p:cNvSpPr txBox="1"/>
          <p:nvPr/>
        </p:nvSpPr>
        <p:spPr>
          <a:xfrm>
            <a:off x="1487294" y="1485578"/>
            <a:ext cx="8400485"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joilla on jotain lainaa (</a:t>
            </a:r>
            <a:r>
              <a:rPr lang="fi-FI" sz="1300" dirty="0" smtClean="0">
                <a:solidFill>
                  <a:srgbClr val="164280"/>
                </a:solidFill>
                <a:latin typeface="Merriweather Sans"/>
              </a:rPr>
              <a:t>n=1310 </a:t>
            </a:r>
            <a:r>
              <a:rPr lang="fi-FI" sz="1300" dirty="0">
                <a:solidFill>
                  <a:srgbClr val="164280"/>
                </a:solidFill>
                <a:latin typeface="Merriweather Sans"/>
              </a:rPr>
              <a:t>vuonna </a:t>
            </a:r>
            <a:r>
              <a:rPr lang="fi-FI" sz="1300" dirty="0" smtClean="0">
                <a:solidFill>
                  <a:srgbClr val="164280"/>
                </a:solidFill>
                <a:latin typeface="Merriweather Sans"/>
              </a:rPr>
              <a:t>2017) </a:t>
            </a:r>
            <a:r>
              <a:rPr lang="fi-FI" sz="1300" dirty="0">
                <a:solidFill>
                  <a:srgbClr val="164280"/>
                </a:solidFill>
                <a:latin typeface="Merriweather Sans"/>
              </a:rPr>
              <a:t>tai asuntolainaa (</a:t>
            </a:r>
            <a:r>
              <a:rPr lang="fi-FI" sz="1300" dirty="0" smtClean="0">
                <a:solidFill>
                  <a:srgbClr val="164280"/>
                </a:solidFill>
                <a:latin typeface="Merriweather Sans"/>
              </a:rPr>
              <a:t>n=854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Tree>
    <p:extLst>
      <p:ext uri="{BB962C8B-B14F-4D97-AF65-F5344CB8AC3E}">
        <p14:creationId xmlns:p14="http://schemas.microsoft.com/office/powerpoint/2010/main" val="2302100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4018170007"/>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niillä, joilla on lainaa (</a:t>
            </a:r>
            <a:r>
              <a:rPr lang="fi-FI" sz="1300" dirty="0" smtClean="0">
                <a:solidFill>
                  <a:srgbClr val="164280"/>
                </a:solidFill>
                <a:latin typeface="Merriweather Sans"/>
              </a:rPr>
              <a:t>n=1310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0" name="Tekstiruutu 9"/>
          <p:cNvSpPr txBox="1"/>
          <p:nvPr/>
        </p:nvSpPr>
        <p:spPr>
          <a:xfrm>
            <a:off x="527313" y="356742"/>
            <a:ext cx="8302908"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Lainojen maksusuunnitelmien muutokset</a:t>
            </a:r>
            <a:endParaRPr lang="fi-FI" sz="3200" b="1" dirty="0">
              <a:solidFill>
                <a:srgbClr val="164280"/>
              </a:solidFill>
              <a:latin typeface="Merriweather Sans"/>
            </a:endParaRP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Oletteko maksanut lainanne alkuperäisten suunnitelmien mukaan vai onko alkuperäisiä maksusuunnitelmia muutettu?</a:t>
            </a:r>
          </a:p>
        </p:txBody>
      </p:sp>
    </p:spTree>
    <p:extLst>
      <p:ext uri="{BB962C8B-B14F-4D97-AF65-F5344CB8AC3E}">
        <p14:creationId xmlns:p14="http://schemas.microsoft.com/office/powerpoint/2010/main" val="3615268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820989083"/>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jotka ovat maksaneet hitaammin (</a:t>
            </a:r>
            <a:r>
              <a:rPr lang="fi-FI" sz="1300" dirty="0" smtClean="0">
                <a:solidFill>
                  <a:srgbClr val="164280"/>
                </a:solidFill>
                <a:latin typeface="Merriweather Sans"/>
              </a:rPr>
              <a:t>n=186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Mistä syystä olette maksanut hitaammin?</a:t>
            </a:r>
          </a:p>
        </p:txBody>
      </p:sp>
      <p:sp>
        <p:nvSpPr>
          <p:cNvPr id="8" name="Tekstiruutu 7"/>
          <p:cNvSpPr txBox="1"/>
          <p:nvPr/>
        </p:nvSpPr>
        <p:spPr>
          <a:xfrm>
            <a:off x="527313" y="406872"/>
            <a:ext cx="6871427" cy="829454"/>
          </a:xfrm>
          <a:prstGeom prst="rect">
            <a:avLst/>
          </a:prstGeom>
          <a:noFill/>
        </p:spPr>
        <p:txBody>
          <a:bodyPr wrap="none" lIns="121917" tIns="60958" rIns="121917" bIns="60958" rtlCol="0">
            <a:spAutoFit/>
          </a:bodyPr>
          <a:lstStyle/>
          <a:p>
            <a:pPr>
              <a:lnSpc>
                <a:spcPct val="90000"/>
              </a:lnSpc>
            </a:pPr>
            <a:r>
              <a:rPr lang="fi-FI" sz="3200" b="1" dirty="0" smtClean="0">
                <a:solidFill>
                  <a:srgbClr val="164280"/>
                </a:solidFill>
                <a:latin typeface="Merriweather Sans"/>
              </a:rPr>
              <a:t>Mistä syystä maksanut hitaammin</a:t>
            </a:r>
            <a:endParaRPr lang="fi-FI" sz="3200" b="1" dirty="0">
              <a:solidFill>
                <a:srgbClr val="164280"/>
              </a:solidFill>
              <a:latin typeface="Merriweather Sans"/>
            </a:endParaRPr>
          </a:p>
          <a:p>
            <a:pPr>
              <a:lnSpc>
                <a:spcPct val="90000"/>
              </a:lnSpc>
            </a:pPr>
            <a:r>
              <a:rPr lang="fi-FI" sz="1900" b="1" i="1" dirty="0">
                <a:solidFill>
                  <a:srgbClr val="164280"/>
                </a:solidFill>
                <a:latin typeface="Merriweather Sans"/>
              </a:rPr>
              <a:t>Spontaanit maininnat luokiteltuina</a:t>
            </a:r>
          </a:p>
        </p:txBody>
      </p:sp>
    </p:spTree>
    <p:extLst>
      <p:ext uri="{BB962C8B-B14F-4D97-AF65-F5344CB8AC3E}">
        <p14:creationId xmlns:p14="http://schemas.microsoft.com/office/powerpoint/2010/main" val="2693701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extLst>
              <p:ext uri="{D42A27DB-BD31-4B8C-83A1-F6EECF244321}">
                <p14:modId xmlns:p14="http://schemas.microsoft.com/office/powerpoint/2010/main" val="263668740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err="1">
                <a:solidFill>
                  <a:srgbClr val="164280"/>
                </a:solidFill>
                <a:latin typeface="Merriweather Sans"/>
              </a:rPr>
              <a:t>kyllä-osuudet</a:t>
            </a:r>
            <a:r>
              <a:rPr lang="fi-FI" sz="1300" dirty="0">
                <a:solidFill>
                  <a:srgbClr val="164280"/>
                </a:solidFill>
                <a:latin typeface="Merriweather Sans"/>
              </a:rPr>
              <a:t> - % vastaajista, joilla on asuntolainaa (</a:t>
            </a:r>
            <a:r>
              <a:rPr lang="fi-FI" sz="1300" dirty="0" smtClean="0">
                <a:solidFill>
                  <a:srgbClr val="164280"/>
                </a:solidFill>
                <a:latin typeface="Merriweather Sans"/>
              </a:rPr>
              <a:t>n=854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2"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Oletteko viimeisen 12 kuukauden aikana käyttänyt lainaa takaisin maksaessanne lyhennysvapaita jaksoja?</a:t>
            </a:r>
          </a:p>
        </p:txBody>
      </p:sp>
      <p:sp>
        <p:nvSpPr>
          <p:cNvPr id="6" name="Tekstiruutu 8"/>
          <p:cNvSpPr txBox="1"/>
          <p:nvPr/>
        </p:nvSpPr>
        <p:spPr>
          <a:xfrm>
            <a:off x="527313" y="356742"/>
            <a:ext cx="10850080" cy="553994"/>
          </a:xfrm>
          <a:prstGeom prst="rect">
            <a:avLst/>
          </a:prstGeom>
          <a:noFill/>
        </p:spPr>
        <p:txBody>
          <a:bodyPr wrap="none" lIns="121917" tIns="60958" rIns="121917" bIns="60958" rtlCol="0">
            <a:spAutoFit/>
          </a:bodyPr>
          <a:lstStyle/>
          <a:p>
            <a:r>
              <a:rPr lang="fi-FI" sz="2800" b="1" dirty="0" smtClean="0">
                <a:solidFill>
                  <a:srgbClr val="164280"/>
                </a:solidFill>
                <a:latin typeface="Merriweather Sans"/>
              </a:rPr>
              <a:t>Lyhennysvapaiden jaksojen käyttö viimeisen 12 kk aikana</a:t>
            </a:r>
            <a:endParaRPr lang="fi-FI" sz="2800" b="1" dirty="0">
              <a:solidFill>
                <a:srgbClr val="164280"/>
              </a:solidFill>
              <a:latin typeface="Merriweather Sans"/>
            </a:endParaRPr>
          </a:p>
        </p:txBody>
      </p:sp>
    </p:spTree>
    <p:extLst>
      <p:ext uri="{BB962C8B-B14F-4D97-AF65-F5344CB8AC3E}">
        <p14:creationId xmlns:p14="http://schemas.microsoft.com/office/powerpoint/2010/main" val="802432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sz="4000" dirty="0" smtClean="0">
                <a:solidFill>
                  <a:schemeClr val="bg1"/>
                </a:solidFill>
              </a:rPr>
              <a:t>Talouden ja asuntolainojen riskit ja niihin varautuminen</a:t>
            </a:r>
            <a:endParaRPr lang="fi-FI" sz="4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2575887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365933"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Nykyinen rahatilanne</a:t>
            </a:r>
            <a:endParaRPr lang="fi-FI" sz="3200" b="1" dirty="0">
              <a:solidFill>
                <a:srgbClr val="164280"/>
              </a:solidFill>
              <a:latin typeface="Merriweather Sans"/>
            </a:endParaRP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Mikä seuraavista kuvaa nykyistä rahatilannettanne?</a:t>
            </a:r>
            <a:endParaRPr lang="fi-FI" sz="1400" dirty="0">
              <a:solidFill>
                <a:srgbClr val="164280"/>
              </a:solidFill>
              <a:latin typeface="Merriweather Sans"/>
            </a:endParaRPr>
          </a:p>
        </p:txBody>
      </p:sp>
      <p:sp>
        <p:nvSpPr>
          <p:cNvPr id="12" name="Tekstikehys 11"/>
          <p:cNvSpPr txBox="1"/>
          <p:nvPr/>
        </p:nvSpPr>
        <p:spPr>
          <a:xfrm>
            <a:off x="4222750" y="1486453"/>
            <a:ext cx="7715148"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086442743"/>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vastaajista (</a:t>
            </a:r>
            <a:r>
              <a:rPr lang="fi-FI" sz="1300" dirty="0" smtClean="0">
                <a:solidFill>
                  <a:srgbClr val="164280"/>
                </a:solidFill>
                <a:latin typeface="Merriweather Sans"/>
              </a:rPr>
              <a:t>n=2500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0" name="Tekstiruutu 9"/>
          <p:cNvSpPr txBox="1"/>
          <p:nvPr/>
        </p:nvSpPr>
        <p:spPr>
          <a:xfrm>
            <a:off x="527313" y="356742"/>
            <a:ext cx="7256148"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Omaan talouteen liittyvät riskitekijät</a:t>
            </a:r>
            <a:endParaRPr lang="fi-FI" sz="3200" b="1" dirty="0">
              <a:solidFill>
                <a:srgbClr val="164280"/>
              </a:solidFill>
              <a:latin typeface="Merriweather Sans"/>
            </a:endParaRPr>
          </a:p>
        </p:txBody>
      </p:sp>
      <p:sp>
        <p:nvSpPr>
          <p:cNvPr id="12" name="Tekstikehys 8"/>
          <p:cNvSpPr txBox="1"/>
          <p:nvPr/>
        </p:nvSpPr>
        <p:spPr>
          <a:xfrm>
            <a:off x="527312" y="836906"/>
            <a:ext cx="11136120" cy="553994"/>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Luettelen vielä joitakin omaan talouteenne mahdollisesti liittyviä riskitekijöitä. </a:t>
            </a:r>
            <a:r>
              <a:rPr lang="fi-FI" sz="1400" i="1" dirty="0" smtClean="0">
                <a:solidFill>
                  <a:srgbClr val="164280"/>
                </a:solidFill>
                <a:latin typeface="Merriweather Sans"/>
                <a:cs typeface="Arial" pitchFamily="34" charset="0"/>
              </a:rPr>
              <a:t>Sanokaa </a:t>
            </a:r>
            <a:r>
              <a:rPr lang="fi-FI" sz="1400" i="1" dirty="0">
                <a:solidFill>
                  <a:srgbClr val="164280"/>
                </a:solidFill>
                <a:latin typeface="Merriweather Sans"/>
                <a:cs typeface="Arial" pitchFamily="34" charset="0"/>
              </a:rPr>
              <a:t>kunkin kohdalla koetteko te sen uhkaavan omaa taloudellista tilannettanne.</a:t>
            </a:r>
          </a:p>
        </p:txBody>
      </p:sp>
      <p:graphicFrame>
        <p:nvGraphicFramePr>
          <p:cNvPr id="3" name="Taulukko 2"/>
          <p:cNvGraphicFramePr>
            <a:graphicFrameLocks noGrp="1"/>
          </p:cNvGraphicFramePr>
          <p:nvPr>
            <p:extLst>
              <p:ext uri="{D42A27DB-BD31-4B8C-83A1-F6EECF244321}">
                <p14:modId xmlns:p14="http://schemas.microsoft.com/office/powerpoint/2010/main" val="3145238328"/>
              </p:ext>
            </p:extLst>
          </p:nvPr>
        </p:nvGraphicFramePr>
        <p:xfrm>
          <a:off x="1018642" y="2671200"/>
          <a:ext cx="3047603" cy="237122"/>
        </p:xfrm>
        <a:graphic>
          <a:graphicData uri="http://schemas.openxmlformats.org/drawingml/2006/table">
            <a:tbl>
              <a:tblPr>
                <a:tableStyleId>{5C22544A-7EE6-4342-B048-85BDC9FD1C3A}</a:tableStyleId>
              </a:tblPr>
              <a:tblGrid>
                <a:gridCol w="3047603"/>
              </a:tblGrid>
              <a:tr h="237122">
                <a:tc>
                  <a:txBody>
                    <a:bodyPr/>
                    <a:lstStyle/>
                    <a:p>
                      <a:pPr algn="r" rtl="0" fontAlgn="ctr"/>
                      <a:r>
                        <a:rPr lang="fi-FI" sz="1200" b="1" u="sng" strike="noStrike" dirty="0">
                          <a:solidFill>
                            <a:srgbClr val="164280"/>
                          </a:solidFill>
                          <a:effectLst/>
                          <a:latin typeface="Merriweather Sans"/>
                        </a:rPr>
                        <a:t>Josta yksittäisten riskien osuudet:</a:t>
                      </a:r>
                      <a:endParaRPr lang="fi-FI" sz="1200" b="1" i="0" u="sng" strike="noStrike" dirty="0">
                        <a:solidFill>
                          <a:srgbClr val="164280"/>
                        </a:solidFill>
                        <a:effectLst/>
                        <a:latin typeface="Merriweather Sans"/>
                      </a:endParaRPr>
                    </a:p>
                  </a:txBody>
                  <a:tcPr marL="8466" marR="8466" marT="84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28523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075664692"/>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485578"/>
            <a:ext cx="7967664"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jotka kokevat riskien uhkaavan ja ovat varautuneet </a:t>
            </a:r>
            <a:r>
              <a:rPr lang="fi-FI" sz="1300" dirty="0" smtClean="0">
                <a:solidFill>
                  <a:srgbClr val="164280"/>
                </a:solidFill>
                <a:latin typeface="Merriweather Sans"/>
              </a:rPr>
              <a:t>riskeihin </a:t>
            </a:r>
            <a:r>
              <a:rPr lang="fi-FI" sz="1300" dirty="0">
                <a:solidFill>
                  <a:srgbClr val="164280"/>
                </a:solidFill>
                <a:latin typeface="Merriweather Sans"/>
              </a:rPr>
              <a:t>jotenkin (</a:t>
            </a:r>
            <a:r>
              <a:rPr lang="fi-FI" sz="1300" dirty="0" smtClean="0">
                <a:solidFill>
                  <a:srgbClr val="164280"/>
                </a:solidFill>
                <a:latin typeface="Merriweather Sans"/>
              </a:rPr>
              <a:t>n=842 v. 2017)</a:t>
            </a:r>
            <a:endParaRPr lang="fi-FI" sz="1300" dirty="0">
              <a:solidFill>
                <a:srgbClr val="164280"/>
              </a:solidFill>
              <a:latin typeface="Merriweather Sans"/>
            </a:endParaRP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Miten olette varautunut näihin omaa talouttanne koskeviin mahdollisiin riskitekijöihin?</a:t>
            </a:r>
          </a:p>
        </p:txBody>
      </p:sp>
      <p:sp>
        <p:nvSpPr>
          <p:cNvPr id="8" name="Tekstiruutu 7"/>
          <p:cNvSpPr txBox="1"/>
          <p:nvPr/>
        </p:nvSpPr>
        <p:spPr>
          <a:xfrm>
            <a:off x="527313" y="406800"/>
            <a:ext cx="10463756" cy="774054"/>
          </a:xfrm>
          <a:prstGeom prst="rect">
            <a:avLst/>
          </a:prstGeom>
          <a:noFill/>
        </p:spPr>
        <p:txBody>
          <a:bodyPr wrap="none" lIns="121917" tIns="60958" rIns="121917" bIns="60958" rtlCol="0">
            <a:spAutoFit/>
          </a:bodyPr>
          <a:lstStyle/>
          <a:p>
            <a:pPr>
              <a:lnSpc>
                <a:spcPct val="90000"/>
              </a:lnSpc>
            </a:pPr>
            <a:r>
              <a:rPr lang="fi-FI" sz="2800" b="1" dirty="0" smtClean="0">
                <a:solidFill>
                  <a:srgbClr val="164280"/>
                </a:solidFill>
                <a:latin typeface="Merriweather Sans"/>
              </a:rPr>
              <a:t>Omaan talouteen liittyviin riskitekijöihin varautuminen</a:t>
            </a:r>
          </a:p>
          <a:p>
            <a:pPr>
              <a:lnSpc>
                <a:spcPct val="90000"/>
              </a:lnSpc>
            </a:pPr>
            <a:r>
              <a:rPr lang="fi-FI" sz="1900" b="1" i="1" dirty="0" smtClean="0">
                <a:solidFill>
                  <a:srgbClr val="164280"/>
                </a:solidFill>
                <a:latin typeface="Merriweather Sans"/>
              </a:rPr>
              <a:t>Spontaanit maininnat luokiteltuina</a:t>
            </a:r>
            <a:endParaRPr lang="fi-FI" sz="1900" b="1" i="1" dirty="0">
              <a:solidFill>
                <a:srgbClr val="164280"/>
              </a:solidFill>
              <a:latin typeface="Merriweather Sans"/>
            </a:endParaRPr>
          </a:p>
        </p:txBody>
      </p:sp>
    </p:spTree>
    <p:extLst>
      <p:ext uri="{BB962C8B-B14F-4D97-AF65-F5344CB8AC3E}">
        <p14:creationId xmlns:p14="http://schemas.microsoft.com/office/powerpoint/2010/main" val="677232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009714219"/>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006974" y="1365377"/>
            <a:ext cx="6288479" cy="483205"/>
          </a:xfrm>
          <a:prstGeom prst="rect">
            <a:avLst/>
          </a:prstGeom>
          <a:noFill/>
        </p:spPr>
        <p:txBody>
          <a:bodyPr wrap="square" lIns="47999" tIns="60958" rIns="119997" bIns="60958" rtlCol="0">
            <a:spAutoFit/>
          </a:bodyPr>
          <a:lstStyle/>
          <a:p>
            <a:pPr algn="r">
              <a:lnSpc>
                <a:spcPct val="90000"/>
              </a:lnSpc>
            </a:pPr>
            <a:r>
              <a:rPr lang="fi-FI" sz="1300" dirty="0">
                <a:solidFill>
                  <a:srgbClr val="164280"/>
                </a:solidFill>
                <a:latin typeface="Merriweather Sans"/>
              </a:rPr>
              <a:t>% vastaajista, joilla on asuntolainaa (</a:t>
            </a:r>
            <a:r>
              <a:rPr lang="fi-FI" sz="1300" dirty="0" smtClean="0">
                <a:solidFill>
                  <a:srgbClr val="164280"/>
                </a:solidFill>
                <a:latin typeface="Merriweather Sans"/>
              </a:rPr>
              <a:t>n=854 </a:t>
            </a:r>
            <a:r>
              <a:rPr lang="fi-FI" sz="1300" dirty="0">
                <a:solidFill>
                  <a:srgbClr val="164280"/>
                </a:solidFill>
                <a:latin typeface="Merriweather Sans"/>
              </a:rPr>
              <a:t>vuonna </a:t>
            </a:r>
            <a:r>
              <a:rPr lang="fi-FI" sz="1300" dirty="0" smtClean="0">
                <a:solidFill>
                  <a:srgbClr val="164280"/>
                </a:solidFill>
                <a:latin typeface="Merriweather Sans"/>
              </a:rPr>
              <a:t>2017) </a:t>
            </a:r>
          </a:p>
          <a:p>
            <a:pPr algn="r">
              <a:lnSpc>
                <a:spcPct val="90000"/>
              </a:lnSpc>
            </a:pPr>
            <a:r>
              <a:rPr lang="fi-FI" sz="1300" dirty="0" smtClean="0">
                <a:solidFill>
                  <a:srgbClr val="164280"/>
                </a:solidFill>
                <a:latin typeface="Merriweather Sans"/>
              </a:rPr>
              <a:t>% </a:t>
            </a:r>
            <a:r>
              <a:rPr lang="fi-FI" sz="1300" dirty="0">
                <a:solidFill>
                  <a:srgbClr val="164280"/>
                </a:solidFill>
                <a:latin typeface="Merriweather Sans"/>
              </a:rPr>
              <a:t>niistä, jotka näkevät </a:t>
            </a:r>
            <a:r>
              <a:rPr lang="fi-FI" sz="1300" dirty="0" err="1" smtClean="0">
                <a:solidFill>
                  <a:srgbClr val="164280"/>
                </a:solidFill>
                <a:latin typeface="Merriweather Sans"/>
              </a:rPr>
              <a:t>as.lainaansa</a:t>
            </a:r>
            <a:r>
              <a:rPr lang="fi-FI" sz="1300" dirty="0" smtClean="0">
                <a:solidFill>
                  <a:srgbClr val="164280"/>
                </a:solidFill>
                <a:latin typeface="Merriweather Sans"/>
              </a:rPr>
              <a:t> </a:t>
            </a:r>
            <a:r>
              <a:rPr lang="fi-FI" sz="1300" dirty="0">
                <a:solidFill>
                  <a:srgbClr val="164280"/>
                </a:solidFill>
                <a:latin typeface="Merriweather Sans"/>
              </a:rPr>
              <a:t>liittyvän jotain riskejä (</a:t>
            </a:r>
            <a:r>
              <a:rPr lang="fi-FI" sz="1300" dirty="0" smtClean="0">
                <a:solidFill>
                  <a:srgbClr val="164280"/>
                </a:solidFill>
                <a:latin typeface="Merriweather Sans"/>
              </a:rPr>
              <a:t>n=119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2" name="Tekstikehys 8"/>
          <p:cNvSpPr txBox="1"/>
          <p:nvPr/>
        </p:nvSpPr>
        <p:spPr>
          <a:xfrm>
            <a:off x="527312" y="893503"/>
            <a:ext cx="11136120" cy="510905"/>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Näettekö tällä hetkellä, että asuntolainaanne liittyisi joku tai joitakin riskejä? (niiltä, joilla on </a:t>
            </a:r>
            <a:r>
              <a:rPr lang="fi-FI" sz="1400" i="1" dirty="0" smtClean="0">
                <a:solidFill>
                  <a:srgbClr val="164280"/>
                </a:solidFill>
                <a:latin typeface="Merriweather Sans"/>
                <a:cs typeface="Arial" pitchFamily="34" charset="0"/>
              </a:rPr>
              <a:t>asuntolainaa)</a:t>
            </a:r>
          </a:p>
          <a:p>
            <a:pPr>
              <a:lnSpc>
                <a:spcPct val="90000"/>
              </a:lnSpc>
            </a:pPr>
            <a:r>
              <a:rPr lang="fi-FI" sz="1400" i="1" dirty="0" smtClean="0">
                <a:solidFill>
                  <a:srgbClr val="164280"/>
                </a:solidFill>
                <a:latin typeface="Merriweather Sans"/>
                <a:cs typeface="Arial" pitchFamily="34" charset="0"/>
              </a:rPr>
              <a:t>Mitä riskejä näette asuntolainaanne liittyvän? (niiltä, jotka näkevät asuntolainaansa liittyvän riskejä)</a:t>
            </a:r>
            <a:endParaRPr lang="fi-FI" sz="1400" i="1" dirty="0">
              <a:solidFill>
                <a:srgbClr val="164280"/>
              </a:solidFill>
              <a:latin typeface="Merriweather Sans"/>
              <a:cs typeface="Arial" pitchFamily="34" charset="0"/>
            </a:endParaRPr>
          </a:p>
        </p:txBody>
      </p:sp>
      <p:sp>
        <p:nvSpPr>
          <p:cNvPr id="8" name="Tekstiruutu 7"/>
          <p:cNvSpPr txBox="1"/>
          <p:nvPr/>
        </p:nvSpPr>
        <p:spPr>
          <a:xfrm>
            <a:off x="527313" y="153430"/>
            <a:ext cx="5707647" cy="829454"/>
          </a:xfrm>
          <a:prstGeom prst="rect">
            <a:avLst/>
          </a:prstGeom>
          <a:noFill/>
        </p:spPr>
        <p:txBody>
          <a:bodyPr wrap="none" lIns="121917" tIns="60958" rIns="121917" bIns="60958" rtlCol="0">
            <a:spAutoFit/>
          </a:bodyPr>
          <a:lstStyle/>
          <a:p>
            <a:pPr>
              <a:lnSpc>
                <a:spcPct val="90000"/>
              </a:lnSpc>
            </a:pPr>
            <a:r>
              <a:rPr lang="fi-FI" sz="3200" b="1" dirty="0" smtClean="0">
                <a:solidFill>
                  <a:srgbClr val="164280"/>
                </a:solidFill>
                <a:latin typeface="Merriweather Sans"/>
              </a:rPr>
              <a:t>Asuntolainaan liittyvät riskit</a:t>
            </a:r>
          </a:p>
          <a:p>
            <a:pPr>
              <a:lnSpc>
                <a:spcPct val="90000"/>
              </a:lnSpc>
            </a:pPr>
            <a:r>
              <a:rPr lang="fi-FI" sz="1900" b="1" i="1" dirty="0" smtClean="0">
                <a:solidFill>
                  <a:srgbClr val="164280"/>
                </a:solidFill>
                <a:latin typeface="Merriweather Sans"/>
              </a:rPr>
              <a:t>Spontaanit maininnat luokiteltuina</a:t>
            </a:r>
            <a:endParaRPr lang="fi-FI" sz="1900" b="1" i="1" dirty="0">
              <a:solidFill>
                <a:srgbClr val="164280"/>
              </a:solidFill>
              <a:latin typeface="Merriweather Sans"/>
            </a:endParaRPr>
          </a:p>
        </p:txBody>
      </p:sp>
    </p:spTree>
    <p:extLst>
      <p:ext uri="{BB962C8B-B14F-4D97-AF65-F5344CB8AC3E}">
        <p14:creationId xmlns:p14="http://schemas.microsoft.com/office/powerpoint/2010/main" val="253778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172029765"/>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3966404" y="1347331"/>
            <a:ext cx="8207169"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jotka näkevät </a:t>
            </a:r>
            <a:r>
              <a:rPr lang="fi-FI" sz="1300" dirty="0" err="1" smtClean="0">
                <a:solidFill>
                  <a:srgbClr val="164280"/>
                </a:solidFill>
                <a:latin typeface="Merriweather Sans"/>
              </a:rPr>
              <a:t>as.lainaansa</a:t>
            </a:r>
            <a:r>
              <a:rPr lang="fi-FI" sz="1300" dirty="0" smtClean="0">
                <a:solidFill>
                  <a:srgbClr val="164280"/>
                </a:solidFill>
                <a:latin typeface="Merriweather Sans"/>
              </a:rPr>
              <a:t> </a:t>
            </a:r>
            <a:r>
              <a:rPr lang="fi-FI" sz="1300" dirty="0">
                <a:solidFill>
                  <a:srgbClr val="164280"/>
                </a:solidFill>
                <a:latin typeface="Merriweather Sans"/>
              </a:rPr>
              <a:t>liittyvän jotain riskejä ja </a:t>
            </a:r>
            <a:r>
              <a:rPr lang="fi-FI" sz="1300" dirty="0" smtClean="0">
                <a:solidFill>
                  <a:srgbClr val="164280"/>
                </a:solidFill>
                <a:latin typeface="Merriweather Sans"/>
              </a:rPr>
              <a:t>ovat varautuneet </a:t>
            </a:r>
            <a:r>
              <a:rPr lang="fi-FI" sz="1300" dirty="0">
                <a:solidFill>
                  <a:srgbClr val="164280"/>
                </a:solidFill>
                <a:latin typeface="Merriweather Sans"/>
              </a:rPr>
              <a:t>riskeihin jotenkin (</a:t>
            </a:r>
            <a:r>
              <a:rPr lang="fi-FI" sz="1300" dirty="0" smtClean="0">
                <a:solidFill>
                  <a:srgbClr val="164280"/>
                </a:solidFill>
                <a:latin typeface="Merriweather Sans"/>
              </a:rPr>
              <a:t>n=99 v. 2017)</a:t>
            </a:r>
            <a:endParaRPr lang="fi-FI" sz="1300" dirty="0">
              <a:solidFill>
                <a:srgbClr val="164280"/>
              </a:solidFill>
              <a:latin typeface="Merriweather Sans"/>
            </a:endParaRP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Miten olette varautunut näihin asuntolainaanne liittyviin riskeihin?</a:t>
            </a:r>
          </a:p>
        </p:txBody>
      </p:sp>
      <p:sp>
        <p:nvSpPr>
          <p:cNvPr id="6" name="Tekstiruutu 7"/>
          <p:cNvSpPr txBox="1"/>
          <p:nvPr/>
        </p:nvSpPr>
        <p:spPr>
          <a:xfrm>
            <a:off x="527313" y="406872"/>
            <a:ext cx="9327227" cy="829454"/>
          </a:xfrm>
          <a:prstGeom prst="rect">
            <a:avLst/>
          </a:prstGeom>
          <a:noFill/>
        </p:spPr>
        <p:txBody>
          <a:bodyPr wrap="none" lIns="121917" tIns="60958" rIns="121917" bIns="60958" rtlCol="0">
            <a:spAutoFit/>
          </a:bodyPr>
          <a:lstStyle/>
          <a:p>
            <a:pPr>
              <a:lnSpc>
                <a:spcPct val="90000"/>
              </a:lnSpc>
            </a:pPr>
            <a:r>
              <a:rPr lang="fi-FI" sz="3200" b="1" dirty="0" smtClean="0">
                <a:solidFill>
                  <a:srgbClr val="164280"/>
                </a:solidFill>
                <a:latin typeface="Merriweather Sans"/>
              </a:rPr>
              <a:t>Asuntolainaan liittyviin riskeihin varautuminen</a:t>
            </a:r>
          </a:p>
          <a:p>
            <a:pPr>
              <a:lnSpc>
                <a:spcPct val="90000"/>
              </a:lnSpc>
            </a:pPr>
            <a:r>
              <a:rPr lang="fi-FI" sz="1900" b="1" i="1" dirty="0" smtClean="0">
                <a:solidFill>
                  <a:srgbClr val="164280"/>
                </a:solidFill>
                <a:latin typeface="Merriweather Sans"/>
              </a:rPr>
              <a:t>Spontaanit maininnat luokiteltuina</a:t>
            </a:r>
            <a:endParaRPr lang="fi-FI" sz="1900" b="1" i="1" dirty="0">
              <a:solidFill>
                <a:srgbClr val="164280"/>
              </a:solidFill>
              <a:latin typeface="Merriweather Sans"/>
            </a:endParaRPr>
          </a:p>
        </p:txBody>
      </p:sp>
    </p:spTree>
    <p:extLst>
      <p:ext uri="{BB962C8B-B14F-4D97-AF65-F5344CB8AC3E}">
        <p14:creationId xmlns:p14="http://schemas.microsoft.com/office/powerpoint/2010/main" val="594897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60445081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8800"/>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Oletteko varautunut asuntolainanne koron mahdolliseen nousuun ja sen mukanaan </a:t>
            </a:r>
            <a:r>
              <a:rPr lang="fi-FI" sz="1400" i="1" dirty="0" smtClean="0">
                <a:solidFill>
                  <a:srgbClr val="164280"/>
                </a:solidFill>
                <a:latin typeface="Merriweather Sans"/>
                <a:cs typeface="Arial" pitchFamily="34" charset="0"/>
              </a:rPr>
              <a:t>tuomaan lainanhoitokulujen </a:t>
            </a:r>
            <a:r>
              <a:rPr lang="fi-FI" sz="1400" i="1" dirty="0">
                <a:solidFill>
                  <a:srgbClr val="164280"/>
                </a:solidFill>
                <a:latin typeface="Merriweather Sans"/>
                <a:cs typeface="Arial" pitchFamily="34" charset="0"/>
              </a:rPr>
              <a:t>kasvuun?</a:t>
            </a:r>
            <a:endParaRPr lang="fi-FI" sz="1400" dirty="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err="1">
                <a:solidFill>
                  <a:srgbClr val="164280"/>
                </a:solidFill>
                <a:latin typeface="Merriweather Sans"/>
              </a:rPr>
              <a:t>kyllä-osuudet</a:t>
            </a:r>
            <a:r>
              <a:rPr lang="fi-FI" sz="1300" dirty="0">
                <a:solidFill>
                  <a:srgbClr val="164280"/>
                </a:solidFill>
                <a:latin typeface="Merriweather Sans"/>
              </a:rPr>
              <a:t> - % niistä, joilla on asuntolainaa (</a:t>
            </a:r>
            <a:r>
              <a:rPr lang="fi-FI" sz="1300" dirty="0" smtClean="0">
                <a:solidFill>
                  <a:srgbClr val="164280"/>
                </a:solidFill>
                <a:latin typeface="Merriweather Sans"/>
              </a:rPr>
              <a:t>n=854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6" name="Tekstiruutu 9"/>
          <p:cNvSpPr txBox="1"/>
          <p:nvPr/>
        </p:nvSpPr>
        <p:spPr>
          <a:xfrm>
            <a:off x="527313" y="356742"/>
            <a:ext cx="9009640"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Varautuminen mahdolliseen koron nousuun</a:t>
            </a:r>
            <a:endParaRPr lang="fi-FI" sz="3200" b="1" dirty="0">
              <a:solidFill>
                <a:srgbClr val="164280"/>
              </a:solidFill>
              <a:latin typeface="Merriweather Sans"/>
            </a:endParaRPr>
          </a:p>
        </p:txBody>
      </p:sp>
    </p:spTree>
    <p:extLst>
      <p:ext uri="{BB962C8B-B14F-4D97-AF65-F5344CB8AC3E}">
        <p14:creationId xmlns:p14="http://schemas.microsoft.com/office/powerpoint/2010/main" val="3232575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950138533"/>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50" y="1486453"/>
            <a:ext cx="7967663"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jotka eivät ole </a:t>
            </a:r>
            <a:r>
              <a:rPr lang="fi-FI" sz="1300" dirty="0" smtClean="0">
                <a:solidFill>
                  <a:srgbClr val="164280"/>
                </a:solidFill>
                <a:latin typeface="Merriweather Sans"/>
              </a:rPr>
              <a:t>varautuneet </a:t>
            </a:r>
            <a:r>
              <a:rPr lang="fi-FI" sz="1300" dirty="0">
                <a:solidFill>
                  <a:srgbClr val="164280"/>
                </a:solidFill>
                <a:latin typeface="Merriweather Sans"/>
              </a:rPr>
              <a:t>asuntolainan koron nousuun (</a:t>
            </a:r>
            <a:r>
              <a:rPr lang="fi-FI" sz="1300" dirty="0" smtClean="0">
                <a:solidFill>
                  <a:srgbClr val="164280"/>
                </a:solidFill>
                <a:latin typeface="Merriweather Sans"/>
              </a:rPr>
              <a:t>n=195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Jos ette ole varautunut koron nousuun, mistä syystä tai syistä johtuen ette ole varautunut?</a:t>
            </a:r>
          </a:p>
        </p:txBody>
      </p:sp>
      <p:sp>
        <p:nvSpPr>
          <p:cNvPr id="8" name="Tekstiruutu 7"/>
          <p:cNvSpPr txBox="1"/>
          <p:nvPr/>
        </p:nvSpPr>
        <p:spPr>
          <a:xfrm>
            <a:off x="527313" y="406872"/>
            <a:ext cx="7754681" cy="829454"/>
          </a:xfrm>
          <a:prstGeom prst="rect">
            <a:avLst/>
          </a:prstGeom>
          <a:noFill/>
        </p:spPr>
        <p:txBody>
          <a:bodyPr wrap="none" lIns="121917" tIns="60958" rIns="121917" bIns="60958" rtlCol="0">
            <a:spAutoFit/>
          </a:bodyPr>
          <a:lstStyle/>
          <a:p>
            <a:pPr>
              <a:lnSpc>
                <a:spcPct val="90000"/>
              </a:lnSpc>
            </a:pPr>
            <a:r>
              <a:rPr lang="fi-FI" sz="3200" b="1" dirty="0" smtClean="0">
                <a:solidFill>
                  <a:srgbClr val="164280"/>
                </a:solidFill>
                <a:latin typeface="Merriweather Sans"/>
              </a:rPr>
              <a:t>Miksi ei ole varautunut koron nousuun</a:t>
            </a:r>
          </a:p>
          <a:p>
            <a:pPr>
              <a:lnSpc>
                <a:spcPct val="90000"/>
              </a:lnSpc>
            </a:pPr>
            <a:r>
              <a:rPr lang="fi-FI" sz="1900" b="1" i="1" dirty="0" smtClean="0">
                <a:solidFill>
                  <a:srgbClr val="164280"/>
                </a:solidFill>
                <a:latin typeface="Merriweather Sans"/>
              </a:rPr>
              <a:t>Spontaanit maininnat luokiteltuina</a:t>
            </a:r>
            <a:endParaRPr lang="fi-FI" sz="1900" b="1" i="1" dirty="0">
              <a:solidFill>
                <a:srgbClr val="164280"/>
              </a:solidFill>
              <a:latin typeface="Merriweather Sans"/>
            </a:endParaRPr>
          </a:p>
        </p:txBody>
      </p:sp>
    </p:spTree>
    <p:extLst>
      <p:ext uri="{BB962C8B-B14F-4D97-AF65-F5344CB8AC3E}">
        <p14:creationId xmlns:p14="http://schemas.microsoft.com/office/powerpoint/2010/main" val="1398656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425983582"/>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50" y="1486453"/>
            <a:ext cx="7967663"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jotka </a:t>
            </a:r>
            <a:r>
              <a:rPr lang="fi-FI" sz="1300" dirty="0" smtClean="0">
                <a:solidFill>
                  <a:srgbClr val="164280"/>
                </a:solidFill>
                <a:latin typeface="Merriweather Sans"/>
              </a:rPr>
              <a:t>ovat varautuneet </a:t>
            </a:r>
            <a:r>
              <a:rPr lang="fi-FI" sz="1300" dirty="0">
                <a:solidFill>
                  <a:srgbClr val="164280"/>
                </a:solidFill>
                <a:latin typeface="Merriweather Sans"/>
              </a:rPr>
              <a:t>asuntolainan koron nousuun (</a:t>
            </a:r>
            <a:r>
              <a:rPr lang="fi-FI" sz="1300" dirty="0" smtClean="0">
                <a:solidFill>
                  <a:srgbClr val="164280"/>
                </a:solidFill>
                <a:latin typeface="Merriweather Sans"/>
              </a:rPr>
              <a:t>n=660 </a:t>
            </a:r>
            <a:r>
              <a:rPr lang="fi-FI" sz="1300" dirty="0">
                <a:solidFill>
                  <a:srgbClr val="164280"/>
                </a:solidFill>
                <a:latin typeface="Merriweather Sans"/>
              </a:rPr>
              <a:t>v.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2" name="Tekstikehys 8"/>
          <p:cNvSpPr txBox="1"/>
          <p:nvPr/>
        </p:nvSpPr>
        <p:spPr>
          <a:xfrm>
            <a:off x="527312" y="1089534"/>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Jos olette varautunut, miten olette varautunut koron nousuun?</a:t>
            </a:r>
          </a:p>
        </p:txBody>
      </p:sp>
      <p:sp>
        <p:nvSpPr>
          <p:cNvPr id="8" name="Tekstiruutu 7"/>
          <p:cNvSpPr txBox="1"/>
          <p:nvPr/>
        </p:nvSpPr>
        <p:spPr>
          <a:xfrm>
            <a:off x="527313" y="406872"/>
            <a:ext cx="7252942" cy="829454"/>
          </a:xfrm>
          <a:prstGeom prst="rect">
            <a:avLst/>
          </a:prstGeom>
          <a:noFill/>
        </p:spPr>
        <p:txBody>
          <a:bodyPr wrap="none" lIns="121917" tIns="60958" rIns="121917" bIns="60958" rtlCol="0">
            <a:spAutoFit/>
          </a:bodyPr>
          <a:lstStyle/>
          <a:p>
            <a:pPr>
              <a:lnSpc>
                <a:spcPct val="90000"/>
              </a:lnSpc>
            </a:pPr>
            <a:r>
              <a:rPr lang="fi-FI" sz="3200" b="1" dirty="0" smtClean="0">
                <a:solidFill>
                  <a:srgbClr val="164280"/>
                </a:solidFill>
                <a:latin typeface="Merriweather Sans"/>
              </a:rPr>
              <a:t>Miten on varautunut koron nousuun</a:t>
            </a:r>
          </a:p>
          <a:p>
            <a:pPr>
              <a:lnSpc>
                <a:spcPct val="90000"/>
              </a:lnSpc>
            </a:pPr>
            <a:r>
              <a:rPr lang="fi-FI" sz="1900" b="1" i="1" dirty="0" smtClean="0">
                <a:solidFill>
                  <a:srgbClr val="164280"/>
                </a:solidFill>
                <a:latin typeface="Merriweather Sans"/>
              </a:rPr>
              <a:t>Spontaanit maininnat luokiteltuina</a:t>
            </a:r>
            <a:endParaRPr lang="fi-FI" sz="1900" b="1" i="1" dirty="0">
              <a:solidFill>
                <a:srgbClr val="164280"/>
              </a:solidFill>
              <a:latin typeface="Merriweather Sans"/>
            </a:endParaRPr>
          </a:p>
        </p:txBody>
      </p:sp>
    </p:spTree>
    <p:extLst>
      <p:ext uri="{BB962C8B-B14F-4D97-AF65-F5344CB8AC3E}">
        <p14:creationId xmlns:p14="http://schemas.microsoft.com/office/powerpoint/2010/main" val="1859197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646968710"/>
              </p:ext>
            </p:extLst>
          </p:nvPr>
        </p:nvGraphicFramePr>
        <p:xfrm>
          <a:off x="47321" y="1317071"/>
          <a:ext cx="12143092"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kehys 10"/>
          <p:cNvSpPr txBox="1"/>
          <p:nvPr/>
        </p:nvSpPr>
        <p:spPr>
          <a:xfrm>
            <a:off x="4222749" y="1362413"/>
            <a:ext cx="7871441" cy="483205"/>
          </a:xfrm>
          <a:prstGeom prst="rect">
            <a:avLst/>
          </a:prstGeom>
          <a:noFill/>
        </p:spPr>
        <p:txBody>
          <a:bodyPr wrap="square" lIns="47999" tIns="60958" rIns="119997" bIns="60958" rtlCol="0">
            <a:spAutoFit/>
          </a:bodyPr>
          <a:lstStyle/>
          <a:p>
            <a:pPr>
              <a:lnSpc>
                <a:spcPct val="90000"/>
              </a:lnSpc>
            </a:pPr>
            <a:r>
              <a:rPr lang="fi-FI" sz="1300" dirty="0">
                <a:solidFill>
                  <a:srgbClr val="164280"/>
                </a:solidFill>
                <a:latin typeface="Merriweather Sans"/>
              </a:rPr>
              <a:t>% niistä, joilla on asuntolainaa/kulutusluottoa pankista (</a:t>
            </a:r>
            <a:r>
              <a:rPr lang="fi-FI" sz="1300" dirty="0" smtClean="0">
                <a:solidFill>
                  <a:srgbClr val="164280"/>
                </a:solidFill>
                <a:latin typeface="Merriweather Sans"/>
              </a:rPr>
              <a:t>n=1080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a:p>
            <a:pPr>
              <a:lnSpc>
                <a:spcPct val="90000"/>
              </a:lnSpc>
            </a:pPr>
            <a:r>
              <a:rPr lang="fi-FI" sz="1300" dirty="0">
                <a:solidFill>
                  <a:srgbClr val="164280"/>
                </a:solidFill>
                <a:latin typeface="Merriweather Sans"/>
              </a:rPr>
              <a:t>% niistä, jotka aikovat ottaa asuntolainaa/pankin kulutusluottoa (</a:t>
            </a:r>
            <a:r>
              <a:rPr lang="fi-FI" sz="1300" dirty="0" smtClean="0">
                <a:solidFill>
                  <a:srgbClr val="164280"/>
                </a:solidFill>
                <a:latin typeface="Merriweather Sans"/>
              </a:rPr>
              <a:t>n=154 </a:t>
            </a:r>
            <a:r>
              <a:rPr lang="fi-FI" sz="1300" dirty="0">
                <a:solidFill>
                  <a:srgbClr val="164280"/>
                </a:solidFill>
                <a:latin typeface="Merriweather Sans"/>
              </a:rPr>
              <a:t>v. </a:t>
            </a:r>
            <a:r>
              <a:rPr lang="fi-FI" sz="1300" dirty="0" smtClean="0">
                <a:solidFill>
                  <a:srgbClr val="164280"/>
                </a:solidFill>
                <a:latin typeface="Merriweather Sans"/>
              </a:rPr>
              <a:t>2017)	</a:t>
            </a:r>
            <a:endParaRPr lang="fi-FI" sz="1300" dirty="0">
              <a:solidFill>
                <a:srgbClr val="164280"/>
              </a:solidFill>
              <a:latin typeface="Merriweather Sans"/>
            </a:endParaRPr>
          </a:p>
        </p:txBody>
      </p:sp>
      <p:sp>
        <p:nvSpPr>
          <p:cNvPr id="10" name="Tekstiruutu 9"/>
          <p:cNvSpPr txBox="1"/>
          <p:nvPr/>
        </p:nvSpPr>
        <p:spPr>
          <a:xfrm>
            <a:off x="527313" y="356742"/>
            <a:ext cx="2408667"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Korkokatto</a:t>
            </a:r>
            <a:endParaRPr lang="fi-FI" sz="3200" b="1" dirty="0">
              <a:solidFill>
                <a:srgbClr val="164280"/>
              </a:solidFill>
              <a:latin typeface="Merriweather Sans"/>
            </a:endParaRPr>
          </a:p>
        </p:txBody>
      </p:sp>
      <p:sp>
        <p:nvSpPr>
          <p:cNvPr id="12" name="Tekstikehys 8"/>
          <p:cNvSpPr txBox="1"/>
          <p:nvPr/>
        </p:nvSpPr>
        <p:spPr>
          <a:xfrm>
            <a:off x="527312" y="836906"/>
            <a:ext cx="11136120" cy="553994"/>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Onko lainassanne korkokatto, jolla varmistatte, ettei korko nouse yli sovitun rajan? </a:t>
            </a:r>
            <a:r>
              <a:rPr lang="fi-FI" sz="1400" i="1" dirty="0" smtClean="0">
                <a:solidFill>
                  <a:srgbClr val="164280"/>
                </a:solidFill>
                <a:latin typeface="Merriweather Sans"/>
                <a:cs typeface="Arial" pitchFamily="34" charset="0"/>
              </a:rPr>
              <a:t>Aiotteko </a:t>
            </a:r>
            <a:r>
              <a:rPr lang="fi-FI" sz="1400" i="1" dirty="0">
                <a:solidFill>
                  <a:srgbClr val="164280"/>
                </a:solidFill>
                <a:latin typeface="Merriweather Sans"/>
                <a:cs typeface="Arial" pitchFamily="34" charset="0"/>
              </a:rPr>
              <a:t>ottaa lainaanne korkokaton, jolla voitte suojautua siihen, ettei lainanne korko nouse yli sovitun rajan?</a:t>
            </a:r>
          </a:p>
        </p:txBody>
      </p:sp>
    </p:spTree>
    <p:extLst>
      <p:ext uri="{BB962C8B-B14F-4D97-AF65-F5344CB8AC3E}">
        <p14:creationId xmlns:p14="http://schemas.microsoft.com/office/powerpoint/2010/main" val="80869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897150975"/>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70576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Lainaturvavakuutukset</a:t>
            </a:r>
            <a:endParaRPr lang="fi-FI" sz="3200" b="1" dirty="0">
              <a:solidFill>
                <a:srgbClr val="164280"/>
              </a:solidFill>
              <a:latin typeface="Merriweather Sans"/>
            </a:endParaRPr>
          </a:p>
        </p:txBody>
      </p:sp>
      <p:sp>
        <p:nvSpPr>
          <p:cNvPr id="9" name="Tekstikehys 8"/>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Onko johonkin lainoistanne liitetty lainaturvavakuutus, joka turvaa lainan takaisinmaksun?</a:t>
            </a:r>
          </a:p>
        </p:txBody>
      </p:sp>
      <p:sp>
        <p:nvSpPr>
          <p:cNvPr id="13" name="Tekstikehys 12"/>
          <p:cNvSpPr txBox="1"/>
          <p:nvPr/>
        </p:nvSpPr>
        <p:spPr>
          <a:xfrm>
            <a:off x="1487294" y="1486453"/>
            <a:ext cx="8400485" cy="323161"/>
          </a:xfrm>
          <a:prstGeom prst="rect">
            <a:avLst/>
          </a:prstGeom>
          <a:noFill/>
        </p:spPr>
        <p:txBody>
          <a:bodyPr wrap="square" lIns="47999" tIns="60958" rIns="119997" bIns="60958" rtlCol="0">
            <a:spAutoFit/>
          </a:bodyPr>
          <a:lstStyle/>
          <a:p>
            <a:r>
              <a:rPr lang="fi-FI" sz="1300" dirty="0">
                <a:solidFill>
                  <a:srgbClr val="164280"/>
                </a:solidFill>
                <a:latin typeface="Merriweather Sans"/>
              </a:rPr>
              <a:t>% niistä, joilla on jotain lainaa (</a:t>
            </a:r>
            <a:r>
              <a:rPr lang="fi-FI" sz="1300" dirty="0" smtClean="0">
                <a:solidFill>
                  <a:srgbClr val="164280"/>
                </a:solidFill>
                <a:latin typeface="Merriweather Sans"/>
              </a:rPr>
              <a:t>n=1310 </a:t>
            </a:r>
            <a:r>
              <a:rPr lang="fi-FI" sz="1300" dirty="0">
                <a:solidFill>
                  <a:srgbClr val="164280"/>
                </a:solidFill>
                <a:latin typeface="Merriweather Sans"/>
              </a:rPr>
              <a:t>vuonna </a:t>
            </a:r>
            <a:r>
              <a:rPr lang="fi-FI" sz="1300" dirty="0" smtClean="0">
                <a:solidFill>
                  <a:srgbClr val="164280"/>
                </a:solidFill>
                <a:latin typeface="Merriweather Sans"/>
              </a:rPr>
              <a:t>2017) </a:t>
            </a:r>
            <a:r>
              <a:rPr lang="fi-FI" sz="1300" dirty="0">
                <a:solidFill>
                  <a:srgbClr val="164280"/>
                </a:solidFill>
                <a:latin typeface="Merriweather Sans"/>
              </a:rPr>
              <a:t>tai asuntolainaa (</a:t>
            </a:r>
            <a:r>
              <a:rPr lang="fi-FI" sz="1300" dirty="0" smtClean="0">
                <a:solidFill>
                  <a:srgbClr val="164280"/>
                </a:solidFill>
                <a:latin typeface="Merriweather Sans"/>
              </a:rPr>
              <a:t>n=854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Tree>
    <p:extLst>
      <p:ext uri="{BB962C8B-B14F-4D97-AF65-F5344CB8AC3E}">
        <p14:creationId xmlns:p14="http://schemas.microsoft.com/office/powerpoint/2010/main" val="2199214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62954767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err="1">
                <a:solidFill>
                  <a:srgbClr val="164280"/>
                </a:solidFill>
                <a:latin typeface="Merriweather Sans"/>
              </a:rPr>
              <a:t>kyllä-osuudet</a:t>
            </a:r>
            <a:r>
              <a:rPr lang="fi-FI" sz="1300" dirty="0">
                <a:solidFill>
                  <a:srgbClr val="164280"/>
                </a:solidFill>
                <a:latin typeface="Merriweather Sans"/>
              </a:rPr>
              <a:t> - % niistä, joilla on </a:t>
            </a:r>
            <a:r>
              <a:rPr lang="fi-FI" sz="1300" dirty="0" smtClean="0">
                <a:solidFill>
                  <a:srgbClr val="164280"/>
                </a:solidFill>
                <a:latin typeface="Merriweather Sans"/>
              </a:rPr>
              <a:t>lainaa </a:t>
            </a:r>
            <a:r>
              <a:rPr lang="fi-FI" sz="1300" dirty="0">
                <a:solidFill>
                  <a:srgbClr val="164280"/>
                </a:solidFill>
                <a:latin typeface="Merriweather Sans"/>
              </a:rPr>
              <a:t>(</a:t>
            </a:r>
            <a:r>
              <a:rPr lang="fi-FI" sz="1300" dirty="0" smtClean="0">
                <a:solidFill>
                  <a:srgbClr val="164280"/>
                </a:solidFill>
                <a:latin typeface="Merriweather Sans"/>
              </a:rPr>
              <a:t>n=1310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8" name="Tekstiruutu 7"/>
          <p:cNvSpPr txBox="1"/>
          <p:nvPr/>
        </p:nvSpPr>
        <p:spPr>
          <a:xfrm>
            <a:off x="527314" y="356742"/>
            <a:ext cx="9894690"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Lainaturvavakuutukset lainan suuruuden mukaan</a:t>
            </a:r>
            <a:endParaRPr lang="fi-FI" sz="3200" b="1" dirty="0">
              <a:solidFill>
                <a:srgbClr val="164280"/>
              </a:solidFill>
              <a:latin typeface="Merriweather Sans"/>
            </a:endParaRPr>
          </a:p>
        </p:txBody>
      </p:sp>
      <p:sp>
        <p:nvSpPr>
          <p:cNvPr id="6" name="Tekstikehys 5"/>
          <p:cNvSpPr txBox="1"/>
          <p:nvPr/>
        </p:nvSpPr>
        <p:spPr>
          <a:xfrm>
            <a:off x="527312" y="836906"/>
            <a:ext cx="11136120"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Onko johonkin lainoistanne liitetty lainaturvavakuutus, joka turvaa lainan takaisinmaksun?</a:t>
            </a:r>
          </a:p>
        </p:txBody>
      </p:sp>
    </p:spTree>
    <p:extLst>
      <p:ext uri="{BB962C8B-B14F-4D97-AF65-F5344CB8AC3E}">
        <p14:creationId xmlns:p14="http://schemas.microsoft.com/office/powerpoint/2010/main" val="130572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527313" y="320738"/>
            <a:ext cx="6071528"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Nykyiset säästöt ja sijoitukset</a:t>
            </a:r>
            <a:endParaRPr lang="fi-FI" sz="3200" b="1" dirty="0">
              <a:solidFill>
                <a:srgbClr val="164280"/>
              </a:solidFill>
              <a:latin typeface="Merriweather Sans"/>
            </a:endParaRPr>
          </a:p>
        </p:txBody>
      </p:sp>
      <p:sp>
        <p:nvSpPr>
          <p:cNvPr id="9" name="Tekstikehys 8"/>
          <p:cNvSpPr txBox="1"/>
          <p:nvPr/>
        </p:nvSpPr>
        <p:spPr>
          <a:xfrm>
            <a:off x="527313" y="798311"/>
            <a:ext cx="11136050" cy="723271"/>
          </a:xfrm>
          <a:prstGeom prst="rect">
            <a:avLst/>
          </a:prstGeom>
          <a:noFill/>
        </p:spPr>
        <p:txBody>
          <a:bodyPr wrap="square" lIns="119997" tIns="60958" rIns="119997" bIns="60958" rtlCol="0">
            <a:spAutoFit/>
          </a:bodyPr>
          <a:lstStyle/>
          <a:p>
            <a:r>
              <a:rPr lang="fi-FI" sz="1250" i="1" dirty="0" smtClean="0">
                <a:solidFill>
                  <a:srgbClr val="164280"/>
                </a:solidFill>
                <a:latin typeface="Merriweather Sans"/>
                <a:cs typeface="Arial" pitchFamily="34" charset="0"/>
              </a:rPr>
              <a:t>Onko Teillä itsellänne tällä hetkellä säästettynä tai sijoitettuna varoja eri kohteisiin? Mikäli Teillä on yhteistä omaisuutta puolisonne kanssa, ottakaa myös se huomioon, mutta älkää laskeko mukaan mahdollista omassa käytössä olevaa omistusasuntoanne. </a:t>
            </a:r>
          </a:p>
          <a:p>
            <a:r>
              <a:rPr lang="fi-FI" sz="1250" i="1" dirty="0" smtClean="0">
                <a:solidFill>
                  <a:srgbClr val="164280"/>
                </a:solidFill>
                <a:latin typeface="Merriweather Sans"/>
                <a:cs typeface="Arial" pitchFamily="34" charset="0"/>
              </a:rPr>
              <a:t>Missä seuraavista kohteista teillä on säästöjä tai sijoituksia?</a:t>
            </a:r>
            <a:endParaRPr lang="fi-FI" sz="1250" dirty="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012141472"/>
              </p:ext>
            </p:extLst>
          </p:nvPr>
        </p:nvGraphicFramePr>
        <p:xfrm>
          <a:off x="47321" y="2061642"/>
          <a:ext cx="6048679" cy="4682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439303500"/>
              </p:ext>
            </p:extLst>
          </p:nvPr>
        </p:nvGraphicFramePr>
        <p:xfrm>
          <a:off x="5327650" y="2061642"/>
          <a:ext cx="6623445" cy="468205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kehys 12"/>
          <p:cNvSpPr txBox="1"/>
          <p:nvPr/>
        </p:nvSpPr>
        <p:spPr>
          <a:xfrm>
            <a:off x="8183438" y="1933889"/>
            <a:ext cx="2952328" cy="307773"/>
          </a:xfrm>
          <a:prstGeom prst="rect">
            <a:avLst/>
          </a:prstGeom>
          <a:noFill/>
        </p:spPr>
        <p:txBody>
          <a:bodyPr wrap="square" lIns="47999" tIns="60958" rIns="119997" bIns="60958" rtlCol="0">
            <a:spAutoFit/>
          </a:bodyPr>
          <a:lstStyle/>
          <a:p>
            <a:r>
              <a:rPr lang="fi-FI" sz="1200" dirty="0" smtClean="0">
                <a:solidFill>
                  <a:srgbClr val="164280"/>
                </a:solidFill>
                <a:latin typeface="Merriweather Sans"/>
              </a:rPr>
              <a:t>% vastaajista (n=2500 vuonna 2017)</a:t>
            </a:r>
            <a:endParaRPr lang="fi-FI" sz="1200" dirty="0">
              <a:solidFill>
                <a:srgbClr val="164280"/>
              </a:solidFill>
              <a:latin typeface="Merriweather Sans"/>
            </a:endParaRPr>
          </a:p>
        </p:txBody>
      </p:sp>
      <p:sp>
        <p:nvSpPr>
          <p:cNvPr id="11" name="Tekstikehys 10"/>
          <p:cNvSpPr txBox="1"/>
          <p:nvPr/>
        </p:nvSpPr>
        <p:spPr>
          <a:xfrm>
            <a:off x="1918741" y="1845268"/>
            <a:ext cx="3001195" cy="307773"/>
          </a:xfrm>
          <a:prstGeom prst="rect">
            <a:avLst/>
          </a:prstGeom>
          <a:noFill/>
        </p:spPr>
        <p:txBody>
          <a:bodyPr wrap="square" lIns="47999" tIns="60958" rIns="119997" bIns="60958" rtlCol="0">
            <a:spAutoFit/>
          </a:bodyPr>
          <a:lstStyle/>
          <a:p>
            <a:r>
              <a:rPr lang="fi-FI" sz="1200" dirty="0" smtClean="0">
                <a:solidFill>
                  <a:srgbClr val="164280"/>
                </a:solidFill>
                <a:latin typeface="Merriweather Sans"/>
              </a:rPr>
              <a:t>% vastaajista (n=2500 vuonna 2017)</a:t>
            </a:r>
            <a:endParaRPr lang="fi-FI" sz="1200" dirty="0">
              <a:solidFill>
                <a:srgbClr val="164280"/>
              </a:solidFill>
              <a:latin typeface="Merriweather Sans"/>
            </a:endParaRPr>
          </a:p>
        </p:txBody>
      </p:sp>
      <p:sp>
        <p:nvSpPr>
          <p:cNvPr id="14" name="Tekstiruutu 14"/>
          <p:cNvSpPr txBox="1"/>
          <p:nvPr/>
        </p:nvSpPr>
        <p:spPr>
          <a:xfrm>
            <a:off x="6419242"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Nykyiset säästö- ja sijoituskohteet</a:t>
            </a:r>
            <a:endParaRPr lang="fi-FI" sz="2200" b="1" dirty="0">
              <a:solidFill>
                <a:srgbClr val="164280"/>
              </a:solidFill>
              <a:latin typeface="Merriweather Sans"/>
            </a:endParaRPr>
          </a:p>
        </p:txBody>
      </p:sp>
      <p:sp>
        <p:nvSpPr>
          <p:cNvPr id="15" name="Tekstiruutu 14"/>
          <p:cNvSpPr txBox="1"/>
          <p:nvPr/>
        </p:nvSpPr>
        <p:spPr>
          <a:xfrm>
            <a:off x="442578"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On säästöjä tai sijoituksia</a:t>
            </a:r>
            <a:endParaRPr lang="fi-FI" sz="2200" b="1"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690" y="1710136"/>
            <a:ext cx="9324000" cy="2138361"/>
          </a:xfrm>
        </p:spPr>
        <p:txBody>
          <a:bodyPr>
            <a:noAutofit/>
          </a:bodyPr>
          <a:lstStyle/>
          <a:p>
            <a:r>
              <a:rPr lang="fi-FI" sz="4000" dirty="0" smtClean="0">
                <a:solidFill>
                  <a:schemeClr val="bg1"/>
                </a:solidFill>
              </a:rPr>
              <a:t>Laskujen ja ostosten maksaminen </a:t>
            </a:r>
            <a:br>
              <a:rPr lang="fi-FI" sz="4000" dirty="0" smtClean="0">
                <a:solidFill>
                  <a:schemeClr val="bg1"/>
                </a:solidFill>
              </a:rPr>
            </a:br>
            <a:r>
              <a:rPr lang="fi-FI" sz="4000" dirty="0" smtClean="0">
                <a:solidFill>
                  <a:schemeClr val="bg1"/>
                </a:solidFill>
              </a:rPr>
              <a:t>Käteisen rahan nostaminen</a:t>
            </a:r>
            <a:endParaRPr lang="fi-FI" sz="4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1736589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470265014"/>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20539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Tavallisin ja muut laskunmaksutavat yhteensä</a:t>
            </a:r>
            <a:endParaRPr lang="fi-FI" sz="3200" b="1" dirty="0">
              <a:solidFill>
                <a:srgbClr val="164280"/>
              </a:solidFill>
              <a:latin typeface="Merriweather Sans"/>
            </a:endParaRP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Mikä on tavallisin tapa, jolla maksatte laskunne? Mitä muita laskunmaksutapoja käytätte?</a:t>
            </a:r>
            <a:endParaRPr lang="fi-FI" sz="1400" dirty="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
        <p:nvSpPr>
          <p:cNvPr id="12" name="Text Box 1025"/>
          <p:cNvSpPr txBox="1">
            <a:spLocks noChangeArrowheads="1"/>
          </p:cNvSpPr>
          <p:nvPr/>
        </p:nvSpPr>
        <p:spPr bwMode="auto">
          <a:xfrm>
            <a:off x="526983" y="5804717"/>
            <a:ext cx="6224628" cy="362561"/>
          </a:xfrm>
          <a:prstGeom prst="rect">
            <a:avLst/>
          </a:prstGeom>
          <a:noFill/>
          <a:ln w="1">
            <a:noFill/>
            <a:miter lim="800000"/>
            <a:headEnd/>
            <a:tailEnd/>
          </a:ln>
        </p:spPr>
        <p:txBody>
          <a:bodyPr wrap="square" lIns="36575" tIns="30479" rIns="36575" bIns="30479"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i-FI" sz="1050" dirty="0">
                <a:solidFill>
                  <a:srgbClr val="164280"/>
                </a:solidFill>
                <a:latin typeface="Merriweather Sans"/>
                <a:cs typeface="Calibri" panose="020F0502020204030204" pitchFamily="34" charset="0"/>
              </a:rPr>
              <a:t>  *) e-laskulla lisätty </a:t>
            </a:r>
            <a:r>
              <a:rPr lang="fi-FI" sz="1050" dirty="0" smtClean="0">
                <a:solidFill>
                  <a:srgbClr val="164280"/>
                </a:solidFill>
                <a:latin typeface="Merriweather Sans"/>
                <a:cs typeface="Calibri" panose="020F0502020204030204" pitchFamily="34" charset="0"/>
              </a:rPr>
              <a:t>vuonna </a:t>
            </a:r>
            <a:r>
              <a:rPr lang="fi-FI" sz="1050" dirty="0">
                <a:solidFill>
                  <a:srgbClr val="164280"/>
                </a:solidFill>
                <a:latin typeface="Merriweather Sans"/>
                <a:cs typeface="Calibri" panose="020F0502020204030204" pitchFamily="34" charset="0"/>
              </a:rPr>
              <a:t>2014, </a:t>
            </a:r>
            <a:endParaRPr lang="fi-FI" sz="1050" dirty="0" smtClean="0">
              <a:solidFill>
                <a:srgbClr val="164280"/>
              </a:solidFill>
              <a:latin typeface="Merriweather Sans"/>
              <a:cs typeface="Calibri" panose="020F0502020204030204" pitchFamily="34" charset="0"/>
            </a:endParaRPr>
          </a:p>
          <a:p>
            <a:pPr algn="l" rtl="0">
              <a:defRPr sz="1000"/>
            </a:pPr>
            <a:r>
              <a:rPr lang="fi-FI" sz="1050" dirty="0" smtClean="0">
                <a:solidFill>
                  <a:srgbClr val="164280"/>
                </a:solidFill>
                <a:latin typeface="Merriweather Sans"/>
                <a:cs typeface="Calibri" panose="020F0502020204030204" pitchFamily="34" charset="0"/>
              </a:rPr>
              <a:t>aiemmin </a:t>
            </a:r>
            <a:r>
              <a:rPr lang="fi-FI" sz="1050" dirty="0">
                <a:solidFill>
                  <a:srgbClr val="164280"/>
                </a:solidFill>
                <a:latin typeface="Merriweather Sans"/>
                <a:cs typeface="Calibri" panose="020F0502020204030204" pitchFamily="34" charset="0"/>
              </a:rPr>
              <a:t>pelkästään verkkopankissa</a:t>
            </a:r>
          </a:p>
        </p:txBody>
      </p:sp>
    </p:spTree>
    <p:extLst>
      <p:ext uri="{BB962C8B-B14F-4D97-AF65-F5344CB8AC3E}">
        <p14:creationId xmlns:p14="http://schemas.microsoft.com/office/powerpoint/2010/main" val="3068882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14398715"/>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4229485"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Verkkopankin käyttö</a:t>
            </a:r>
            <a:endParaRPr lang="fi-FI" sz="3200" b="1" dirty="0">
              <a:solidFill>
                <a:srgbClr val="164280"/>
              </a:solidFill>
              <a:latin typeface="Merriweather Sans"/>
            </a:endParaRPr>
          </a:p>
        </p:txBody>
      </p:sp>
      <p:sp>
        <p:nvSpPr>
          <p:cNvPr id="9" name="Tekstikehys 8"/>
          <p:cNvSpPr txBox="1"/>
          <p:nvPr/>
        </p:nvSpPr>
        <p:spPr>
          <a:xfrm>
            <a:off x="527312" y="836906"/>
            <a:ext cx="11136120" cy="554126"/>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Jos maksatte laskuja Internetin kautta tai verkkopankissa, maksatteko tavallisimmin tietokoneella, taulutietokoneella/tabletilla vai matkapuhelimella? Mitä muita maksutapoja käytätte?</a:t>
            </a:r>
            <a:endParaRPr lang="fi-FI" sz="1400" dirty="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Tree>
    <p:extLst>
      <p:ext uri="{BB962C8B-B14F-4D97-AF65-F5344CB8AC3E}">
        <p14:creationId xmlns:p14="http://schemas.microsoft.com/office/powerpoint/2010/main" val="914551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932554580"/>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a:solidFill>
                  <a:srgbClr val="164280"/>
                </a:solidFill>
                <a:latin typeface="Merriweather Sans"/>
                <a:cs typeface="Arial" pitchFamily="34" charset="0"/>
              </a:rPr>
              <a:t>Saatteko e-laskuja suoraan verkkopankkiinne?</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err="1">
                <a:solidFill>
                  <a:srgbClr val="164280"/>
                </a:solidFill>
                <a:latin typeface="Merriweather Sans"/>
              </a:rPr>
              <a:t>kyllä-osuus</a:t>
            </a:r>
            <a:r>
              <a:rPr lang="fi-FI" sz="1300" dirty="0">
                <a:solidFill>
                  <a:srgbClr val="164280"/>
                </a:solidFill>
                <a:latin typeface="Merriweather Sans"/>
              </a:rPr>
              <a:t> - % niistä, jotka maksavat laskuja verkkopankissa (</a:t>
            </a:r>
            <a:r>
              <a:rPr lang="fi-FI" sz="1300" dirty="0" smtClean="0">
                <a:solidFill>
                  <a:srgbClr val="164280"/>
                </a:solidFill>
                <a:latin typeface="Merriweather Sans"/>
              </a:rPr>
              <a:t>n=2284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8" name="Tekstiruutu 7"/>
          <p:cNvSpPr txBox="1"/>
          <p:nvPr/>
        </p:nvSpPr>
        <p:spPr>
          <a:xfrm>
            <a:off x="527313" y="356742"/>
            <a:ext cx="6414570"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Saako e-laskuja verkkopankkiin</a:t>
            </a:r>
            <a:endParaRPr lang="fi-FI" sz="3200" b="1" dirty="0">
              <a:solidFill>
                <a:srgbClr val="164280"/>
              </a:solidFill>
              <a:latin typeface="Merriweather Sans"/>
            </a:endParaRPr>
          </a:p>
        </p:txBody>
      </p:sp>
    </p:spTree>
    <p:extLst>
      <p:ext uri="{BB962C8B-B14F-4D97-AF65-F5344CB8AC3E}">
        <p14:creationId xmlns:p14="http://schemas.microsoft.com/office/powerpoint/2010/main" val="1529498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016270937"/>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9077159"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Päivittäistavaraostosten tavallisin maksutapa</a:t>
            </a:r>
            <a:endParaRPr lang="fi-FI" sz="3200" b="1" dirty="0">
              <a:solidFill>
                <a:srgbClr val="164280"/>
              </a:solidFill>
              <a:latin typeface="Merriweather Sans"/>
            </a:endParaRPr>
          </a:p>
        </p:txBody>
      </p:sp>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dirty="0">
                <a:solidFill>
                  <a:srgbClr val="164280"/>
                </a:solidFill>
                <a:latin typeface="Merriweather Sans"/>
                <a:cs typeface="Arial" pitchFamily="34" charset="0"/>
              </a:rPr>
              <a:t>Millä tavalla maksatte tavallisimmin päivittäistavaraostoksenne?</a:t>
            </a: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
        <p:nvSpPr>
          <p:cNvPr id="10" name="Tekstikehys 6"/>
          <p:cNvSpPr txBox="1"/>
          <p:nvPr/>
        </p:nvSpPr>
        <p:spPr>
          <a:xfrm>
            <a:off x="7181731" y="4473910"/>
            <a:ext cx="4991213" cy="931020"/>
          </a:xfrm>
          <a:prstGeom prst="rect">
            <a:avLst/>
          </a:prstGeom>
          <a:noFill/>
        </p:spPr>
        <p:txBody>
          <a:bodyPr wrap="square" lIns="121917" tIns="60958" rIns="121917" bIns="60958" rtlCol="0">
            <a:spAutoFit/>
          </a:bodyPr>
          <a:lstStyle/>
          <a:p>
            <a:pPr>
              <a:defRPr sz="1000"/>
            </a:pPr>
            <a:r>
              <a:rPr lang="fi-FI" sz="1050" dirty="0" smtClean="0">
                <a:solidFill>
                  <a:srgbClr val="164280"/>
                </a:solidFill>
                <a:latin typeface="Merriweather Sans"/>
                <a:cs typeface="Arial"/>
              </a:rPr>
              <a:t>*) 2015 yhdistettiin haastattelulomakkeella pankkikortilla/ </a:t>
            </a:r>
            <a:r>
              <a:rPr lang="fi-FI" sz="1050" dirty="0" err="1" smtClean="0">
                <a:solidFill>
                  <a:srgbClr val="164280"/>
                </a:solidFill>
                <a:latin typeface="Merriweather Sans"/>
                <a:cs typeface="Arial"/>
              </a:rPr>
              <a:t>pankkikorttiominaisuudella/debit-ominaisuudella</a:t>
            </a:r>
            <a:r>
              <a:rPr lang="fi-FI" sz="1050" dirty="0" smtClean="0">
                <a:solidFill>
                  <a:srgbClr val="164280"/>
                </a:solidFill>
                <a:latin typeface="Merriweather Sans"/>
                <a:cs typeface="Arial"/>
              </a:rPr>
              <a:t> ja </a:t>
            </a:r>
          </a:p>
          <a:p>
            <a:pPr>
              <a:defRPr sz="1000"/>
            </a:pPr>
            <a:r>
              <a:rPr lang="fi-FI" sz="1050" dirty="0" err="1" smtClean="0">
                <a:solidFill>
                  <a:srgbClr val="164280"/>
                </a:solidFill>
                <a:latin typeface="Merriweather Sans"/>
                <a:cs typeface="Arial"/>
              </a:rPr>
              <a:t>electron-kortilla</a:t>
            </a:r>
            <a:r>
              <a:rPr lang="fi-FI" sz="1050" dirty="0" smtClean="0">
                <a:solidFill>
                  <a:srgbClr val="164280"/>
                </a:solidFill>
                <a:latin typeface="Merriweather Sans"/>
                <a:cs typeface="Arial"/>
              </a:rPr>
              <a:t> maksaminen, vertailussa aiempien </a:t>
            </a:r>
          </a:p>
          <a:p>
            <a:pPr>
              <a:defRPr sz="1000"/>
            </a:pPr>
            <a:r>
              <a:rPr lang="fi-FI" sz="1050" dirty="0" smtClean="0">
                <a:solidFill>
                  <a:srgbClr val="164280"/>
                </a:solidFill>
                <a:latin typeface="Merriweather Sans"/>
                <a:cs typeface="Arial"/>
              </a:rPr>
              <a:t>vuosien osuudet laskettu yhteen. 2017 käyttöön lyhyempi sanamuoto.</a:t>
            </a:r>
          </a:p>
          <a:p>
            <a:pPr>
              <a:defRPr sz="1000"/>
            </a:pPr>
            <a:r>
              <a:rPr lang="fi-FI" sz="1050" dirty="0" smtClean="0">
                <a:solidFill>
                  <a:srgbClr val="164280"/>
                </a:solidFill>
                <a:latin typeface="Merriweather Sans"/>
                <a:cs typeface="Arial"/>
              </a:rPr>
              <a:t>**) 2017 käyttöön lyhyempi sanamuoto.</a:t>
            </a:r>
          </a:p>
        </p:txBody>
      </p:sp>
    </p:spTree>
    <p:extLst>
      <p:ext uri="{BB962C8B-B14F-4D97-AF65-F5344CB8AC3E}">
        <p14:creationId xmlns:p14="http://schemas.microsoft.com/office/powerpoint/2010/main" val="2865694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295922225"/>
              </p:ext>
            </p:extLst>
          </p:nvPr>
        </p:nvGraphicFramePr>
        <p:xfrm>
          <a:off x="6096000" y="1317071"/>
          <a:ext cx="6094413" cy="5426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3898030559"/>
              </p:ext>
            </p:extLst>
          </p:nvPr>
        </p:nvGraphicFramePr>
        <p:xfrm>
          <a:off x="1" y="1317071"/>
          <a:ext cx="6096000" cy="5426629"/>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p:cNvSpPr txBox="1"/>
          <p:nvPr/>
        </p:nvSpPr>
        <p:spPr>
          <a:xfrm>
            <a:off x="527313" y="356742"/>
            <a:ext cx="8621906"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Maksukorttiin liitetty lähimaksuominaisuus</a:t>
            </a:r>
            <a:endParaRPr lang="fi-FI" sz="3200" b="1" dirty="0">
              <a:solidFill>
                <a:srgbClr val="164280"/>
              </a:solidFill>
              <a:latin typeface="Merriweather Sans"/>
            </a:endParaRPr>
          </a:p>
        </p:txBody>
      </p:sp>
      <p:sp>
        <p:nvSpPr>
          <p:cNvPr id="9" name="Tekstikehys 8"/>
          <p:cNvSpPr txBox="1"/>
          <p:nvPr/>
        </p:nvSpPr>
        <p:spPr>
          <a:xfrm>
            <a:off x="527313" y="836906"/>
            <a:ext cx="9839812" cy="553994"/>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Onko maksukorttiinne liitetty lähimaksuominaisuus? Jos kortissanne on lähimaksuominaisuus, oletteko käyttänyt sitä? Kuinka paljon käytätte lähimaksuominaisuutta?</a:t>
            </a:r>
            <a:endParaRPr lang="fi-FI" sz="1400" dirty="0">
              <a:solidFill>
                <a:srgbClr val="164280"/>
              </a:solidFill>
              <a:latin typeface="Merriweather Sans"/>
            </a:endParaRPr>
          </a:p>
        </p:txBody>
      </p:sp>
      <p:sp>
        <p:nvSpPr>
          <p:cNvPr id="10" name="Tekstikehys 9"/>
          <p:cNvSpPr txBox="1"/>
          <p:nvPr/>
        </p:nvSpPr>
        <p:spPr>
          <a:xfrm>
            <a:off x="8147433" y="2011656"/>
            <a:ext cx="4042979" cy="270839"/>
          </a:xfrm>
          <a:prstGeom prst="rect">
            <a:avLst/>
          </a:prstGeom>
          <a:noFill/>
        </p:spPr>
        <p:txBody>
          <a:bodyPr wrap="square" lIns="47999" tIns="60958" rIns="119997" bIns="60958" rtlCol="0">
            <a:spAutoFit/>
          </a:bodyPr>
          <a:lstStyle/>
          <a:p>
            <a:pPr>
              <a:lnSpc>
                <a:spcPct val="80000"/>
              </a:lnSpc>
            </a:pPr>
            <a:r>
              <a:rPr lang="fi-FI" sz="1200" dirty="0" smtClean="0">
                <a:solidFill>
                  <a:srgbClr val="164280"/>
                </a:solidFill>
                <a:latin typeface="Merriweather Sans"/>
              </a:rPr>
              <a:t>% lähimaksuominaisuutta käyttävistä vuonna 2017</a:t>
            </a:r>
            <a:endParaRPr lang="fi-FI" sz="1200" dirty="0">
              <a:solidFill>
                <a:srgbClr val="164280"/>
              </a:solidFill>
              <a:latin typeface="Merriweather Sans"/>
            </a:endParaRPr>
          </a:p>
        </p:txBody>
      </p:sp>
      <p:sp>
        <p:nvSpPr>
          <p:cNvPr id="6" name="Tekstiruutu 14"/>
          <p:cNvSpPr txBox="1"/>
          <p:nvPr/>
        </p:nvSpPr>
        <p:spPr>
          <a:xfrm>
            <a:off x="6419242"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Kuinka paljon lähimaksua käytetään</a:t>
            </a:r>
            <a:endParaRPr lang="fi-FI" sz="2200" b="1" dirty="0">
              <a:solidFill>
                <a:srgbClr val="164280"/>
              </a:solidFill>
              <a:latin typeface="Merriweather Sans"/>
            </a:endParaRPr>
          </a:p>
        </p:txBody>
      </p:sp>
      <p:sp>
        <p:nvSpPr>
          <p:cNvPr id="12" name="Tekstikehys 11"/>
          <p:cNvSpPr txBox="1"/>
          <p:nvPr/>
        </p:nvSpPr>
        <p:spPr>
          <a:xfrm>
            <a:off x="1395366" y="1989634"/>
            <a:ext cx="4879860" cy="276995"/>
          </a:xfrm>
          <a:prstGeom prst="rect">
            <a:avLst/>
          </a:prstGeom>
          <a:noFill/>
        </p:spPr>
        <p:txBody>
          <a:bodyPr wrap="square" lIns="47999" tIns="60958" rIns="119997" bIns="60958" rtlCol="0">
            <a:spAutoFit/>
          </a:bodyPr>
          <a:lstStyle/>
          <a:p>
            <a:pPr>
              <a:lnSpc>
                <a:spcPct val="80000"/>
              </a:lnSpc>
            </a:pPr>
            <a:r>
              <a:rPr lang="fi-FI" sz="1200" dirty="0" smtClean="0">
                <a:solidFill>
                  <a:srgbClr val="164280"/>
                </a:solidFill>
                <a:latin typeface="Merriweather Sans"/>
              </a:rPr>
              <a:t>% niistä, joilla pankin myöntämä maksukortti (n=2418 v. 2017)</a:t>
            </a:r>
            <a:endParaRPr lang="fi-FI" sz="1200" dirty="0">
              <a:solidFill>
                <a:srgbClr val="164280"/>
              </a:solidFill>
              <a:latin typeface="Merriweather Sans"/>
            </a:endParaRPr>
          </a:p>
        </p:txBody>
      </p:sp>
      <p:sp>
        <p:nvSpPr>
          <p:cNvPr id="13" name="Tekstiruutu 14"/>
          <p:cNvSpPr txBox="1"/>
          <p:nvPr/>
        </p:nvSpPr>
        <p:spPr>
          <a:xfrm>
            <a:off x="442578"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Käytetäänkö lähimaksuominaisuutta</a:t>
            </a:r>
            <a:endParaRPr lang="fi-FI" sz="2200" b="1" dirty="0">
              <a:solidFill>
                <a:srgbClr val="164280"/>
              </a:solidFill>
              <a:latin typeface="Merriweather Sans"/>
            </a:endParaRPr>
          </a:p>
        </p:txBody>
      </p:sp>
    </p:spTree>
    <p:extLst>
      <p:ext uri="{BB962C8B-B14F-4D97-AF65-F5344CB8AC3E}">
        <p14:creationId xmlns:p14="http://schemas.microsoft.com/office/powerpoint/2010/main" val="914551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51288379"/>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smtClean="0">
                <a:solidFill>
                  <a:srgbClr val="164280"/>
                </a:solidFill>
                <a:latin typeface="Merriweather Sans"/>
                <a:cs typeface="Arial" pitchFamily="34" charset="0"/>
              </a:rPr>
              <a:t>Miksi ette käytä lähimaksuominaisuutta?</a:t>
            </a:r>
            <a:endParaRPr lang="fi-FI" sz="1400" i="1" dirty="0">
              <a:solidFill>
                <a:srgbClr val="164280"/>
              </a:solidFill>
              <a:latin typeface="Merriweather Sans"/>
              <a:cs typeface="Arial" pitchFamily="34" charset="0"/>
            </a:endParaRPr>
          </a:p>
        </p:txBody>
      </p:sp>
      <p:sp>
        <p:nvSpPr>
          <p:cNvPr id="8" name="Tekstiruutu 7"/>
          <p:cNvSpPr txBox="1"/>
          <p:nvPr/>
        </p:nvSpPr>
        <p:spPr>
          <a:xfrm>
            <a:off x="527313" y="356742"/>
            <a:ext cx="7916585"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Miksi lähimaksuominaisuutta ei käytetä</a:t>
            </a:r>
            <a:endParaRPr lang="fi-FI" sz="3200" b="1" dirty="0">
              <a:solidFill>
                <a:srgbClr val="164280"/>
              </a:solidFill>
              <a:latin typeface="Merriweather Sans"/>
            </a:endParaRPr>
          </a:p>
        </p:txBody>
      </p:sp>
      <p:sp>
        <p:nvSpPr>
          <p:cNvPr id="7" name="Tekstikehys 6"/>
          <p:cNvSpPr txBox="1"/>
          <p:nvPr/>
        </p:nvSpPr>
        <p:spPr>
          <a:xfrm>
            <a:off x="4222750" y="1486453"/>
            <a:ext cx="7872342"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niistä, jotka eivät käytä lähimaksuominaisuutta, vaikka kortissa on se (n=291 vuonna 2017)</a:t>
            </a:r>
            <a:endParaRPr lang="fi-FI" sz="1300" dirty="0">
              <a:solidFill>
                <a:srgbClr val="164280"/>
              </a:solidFill>
              <a:latin typeface="Merriweather Sans"/>
            </a:endParaRPr>
          </a:p>
        </p:txBody>
      </p:sp>
    </p:spTree>
    <p:extLst>
      <p:ext uri="{BB962C8B-B14F-4D97-AF65-F5344CB8AC3E}">
        <p14:creationId xmlns:p14="http://schemas.microsoft.com/office/powerpoint/2010/main" val="1529498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8722" y="1710136"/>
            <a:ext cx="8712000" cy="2138361"/>
          </a:xfrm>
        </p:spPr>
        <p:txBody>
          <a:bodyPr>
            <a:noAutofit/>
          </a:bodyPr>
          <a:lstStyle/>
          <a:p>
            <a:r>
              <a:rPr lang="fi-FI" sz="4000" dirty="0" smtClean="0">
                <a:solidFill>
                  <a:schemeClr val="bg1"/>
                </a:solidFill>
              </a:rPr>
              <a:t>Henkilökohtainen pankkipalvelu</a:t>
            </a:r>
            <a:br>
              <a:rPr lang="fi-FI" sz="4000" dirty="0" smtClean="0">
                <a:solidFill>
                  <a:schemeClr val="bg1"/>
                </a:solidFill>
              </a:rPr>
            </a:br>
            <a:endParaRPr lang="fi-FI" sz="4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3796557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336605925"/>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2" y="836906"/>
            <a:ext cx="11136120" cy="317083"/>
          </a:xfrm>
          <a:prstGeom prst="rect">
            <a:avLst/>
          </a:prstGeom>
          <a:noFill/>
        </p:spPr>
        <p:txBody>
          <a:bodyPr wrap="square" lIns="119997" tIns="60958" rIns="119997" bIns="60958" rtlCol="0">
            <a:spAutoFit/>
          </a:bodyPr>
          <a:lstStyle/>
          <a:p>
            <a:pPr>
              <a:lnSpc>
                <a:spcPct val="90000"/>
              </a:lnSpc>
            </a:pPr>
            <a:r>
              <a:rPr lang="fi-FI" sz="1400" i="1" dirty="0" smtClean="0">
                <a:solidFill>
                  <a:srgbClr val="164280"/>
                </a:solidFill>
                <a:latin typeface="Merriweather Sans"/>
                <a:cs typeface="Arial" pitchFamily="34" charset="0"/>
              </a:rPr>
              <a:t>Mistä eri paikoista haluaisitte saada pankkipalveluja?</a:t>
            </a:r>
            <a:endParaRPr lang="fi-FI" sz="1400" i="1" dirty="0">
              <a:solidFill>
                <a:srgbClr val="164280"/>
              </a:solidFill>
              <a:latin typeface="Merriweather Sans"/>
              <a:cs typeface="Arial" pitchFamily="34" charset="0"/>
            </a:endParaRPr>
          </a:p>
        </p:txBody>
      </p:sp>
      <p:sp>
        <p:nvSpPr>
          <p:cNvPr id="8" name="Tekstiruutu 7"/>
          <p:cNvSpPr txBox="1"/>
          <p:nvPr/>
        </p:nvSpPr>
        <p:spPr>
          <a:xfrm>
            <a:off x="527313" y="356742"/>
            <a:ext cx="9551648"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Mistä paikoista halutaan saada pankkipalveluita</a:t>
            </a:r>
            <a:endParaRPr lang="fi-FI" sz="3200" b="1" dirty="0">
              <a:solidFill>
                <a:srgbClr val="164280"/>
              </a:solidFill>
              <a:latin typeface="Merriweather Sans"/>
            </a:endParaRPr>
          </a:p>
        </p:txBody>
      </p:sp>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a:t>
            </a:r>
            <a:r>
              <a:rPr lang="fi-FI" sz="1300" dirty="0">
                <a:solidFill>
                  <a:srgbClr val="164280"/>
                </a:solidFill>
                <a:latin typeface="Merriweather Sans"/>
              </a:rPr>
              <a:t>(</a:t>
            </a:r>
            <a:r>
              <a:rPr lang="fi-FI" sz="1300" dirty="0" smtClean="0">
                <a:solidFill>
                  <a:srgbClr val="164280"/>
                </a:solidFill>
                <a:latin typeface="Merriweather Sans"/>
              </a:rPr>
              <a:t>n=2500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Tree>
    <p:extLst>
      <p:ext uri="{BB962C8B-B14F-4D97-AF65-F5344CB8AC3E}">
        <p14:creationId xmlns:p14="http://schemas.microsoft.com/office/powerpoint/2010/main" val="1529498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3593033716"/>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10624056" cy="553994"/>
          </a:xfrm>
          <a:prstGeom prst="rect">
            <a:avLst/>
          </a:prstGeom>
          <a:noFill/>
        </p:spPr>
        <p:txBody>
          <a:bodyPr wrap="none" lIns="121917" tIns="60958" rIns="121917" bIns="60958" rtlCol="0">
            <a:spAutoFit/>
          </a:bodyPr>
          <a:lstStyle/>
          <a:p>
            <a:r>
              <a:rPr lang="fi-FI" sz="2800" b="1" dirty="0" smtClean="0">
                <a:solidFill>
                  <a:srgbClr val="164280"/>
                </a:solidFill>
                <a:latin typeface="Merriweather Sans"/>
              </a:rPr>
              <a:t>Henkilökohtaista pankkipalvelua arkisin/viikonloppuisin</a:t>
            </a:r>
            <a:endParaRPr lang="fi-FI" sz="2800" b="1" dirty="0">
              <a:solidFill>
                <a:srgbClr val="164280"/>
              </a:solidFill>
              <a:latin typeface="Merriweather Sans"/>
            </a:endParaRPr>
          </a:p>
        </p:txBody>
      </p:sp>
      <p:sp>
        <p:nvSpPr>
          <p:cNvPr id="9" name="Tekstikehys 8"/>
          <p:cNvSpPr txBox="1"/>
          <p:nvPr/>
        </p:nvSpPr>
        <p:spPr>
          <a:xfrm>
            <a:off x="527312" y="836906"/>
            <a:ext cx="11472550"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Haluaisitteko saada henkilökohtaista pankki- ja vakuutuspalvelua arkisin, lauantaisin vai sunnuntaisin? Voitte valita useammankin vaihtoehdon.</a:t>
            </a:r>
          </a:p>
        </p:txBody>
      </p:sp>
      <p:sp>
        <p:nvSpPr>
          <p:cNvPr id="6" name="Tekstikehys 5"/>
          <p:cNvSpPr txBox="1"/>
          <p:nvPr/>
        </p:nvSpPr>
        <p:spPr>
          <a:xfrm>
            <a:off x="1487294" y="1496357"/>
            <a:ext cx="8110944"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jotka haluavat saada henkilökohtaista pankkipalvelua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Tree>
    <p:extLst>
      <p:ext uri="{BB962C8B-B14F-4D97-AF65-F5344CB8AC3E}">
        <p14:creationId xmlns:p14="http://schemas.microsoft.com/office/powerpoint/2010/main" val="40842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kehys 8"/>
          <p:cNvSpPr txBox="1"/>
          <p:nvPr/>
        </p:nvSpPr>
        <p:spPr>
          <a:xfrm>
            <a:off x="527313" y="838800"/>
            <a:ext cx="11136050"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Aiotteko seuraavien 12 kuukauden aikana säästää tai sijoittaa varoja? Mihin seuraavista kohteista aiotte säästää tai sijoittaa?</a:t>
            </a:r>
            <a:endParaRPr lang="fi-FI" sz="1400" dirty="0" smtClean="0">
              <a:solidFill>
                <a:srgbClr val="164280"/>
              </a:solidFill>
              <a:latin typeface="Merriweather Sans"/>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012141472"/>
              </p:ext>
            </p:extLst>
          </p:nvPr>
        </p:nvGraphicFramePr>
        <p:xfrm>
          <a:off x="47321" y="2061642"/>
          <a:ext cx="6048679" cy="4682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439303500"/>
              </p:ext>
            </p:extLst>
          </p:nvPr>
        </p:nvGraphicFramePr>
        <p:xfrm>
          <a:off x="5327650" y="2061642"/>
          <a:ext cx="6623445" cy="468205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kehys 12"/>
          <p:cNvSpPr txBox="1"/>
          <p:nvPr/>
        </p:nvSpPr>
        <p:spPr>
          <a:xfrm>
            <a:off x="8183438" y="1933889"/>
            <a:ext cx="2988332" cy="307773"/>
          </a:xfrm>
          <a:prstGeom prst="rect">
            <a:avLst/>
          </a:prstGeom>
          <a:noFill/>
        </p:spPr>
        <p:txBody>
          <a:bodyPr wrap="square" lIns="47999" tIns="60958" rIns="119997" bIns="60958" rtlCol="0">
            <a:spAutoFit/>
          </a:bodyPr>
          <a:lstStyle/>
          <a:p>
            <a:r>
              <a:rPr lang="fi-FI" sz="1200" dirty="0" smtClean="0">
                <a:solidFill>
                  <a:srgbClr val="164280"/>
                </a:solidFill>
                <a:latin typeface="Merriweather Sans"/>
              </a:rPr>
              <a:t>% vastaajista (n=2500 vuonna 2017)</a:t>
            </a:r>
            <a:endParaRPr lang="fi-FI" sz="1200" dirty="0">
              <a:solidFill>
                <a:srgbClr val="164280"/>
              </a:solidFill>
              <a:latin typeface="Merriweather Sans"/>
            </a:endParaRPr>
          </a:p>
        </p:txBody>
      </p:sp>
      <p:sp>
        <p:nvSpPr>
          <p:cNvPr id="11" name="Tekstikehys 10"/>
          <p:cNvSpPr txBox="1"/>
          <p:nvPr/>
        </p:nvSpPr>
        <p:spPr>
          <a:xfrm>
            <a:off x="1943415" y="1933889"/>
            <a:ext cx="4152585" cy="307773"/>
          </a:xfrm>
          <a:prstGeom prst="rect">
            <a:avLst/>
          </a:prstGeom>
          <a:noFill/>
        </p:spPr>
        <p:txBody>
          <a:bodyPr wrap="square" lIns="47999" tIns="60958" rIns="119997" bIns="60958" rtlCol="0">
            <a:spAutoFit/>
          </a:bodyPr>
          <a:lstStyle/>
          <a:p>
            <a:r>
              <a:rPr lang="fi-FI" sz="1200" dirty="0" err="1" smtClean="0">
                <a:solidFill>
                  <a:srgbClr val="164280"/>
                </a:solidFill>
                <a:latin typeface="Merriweather Sans"/>
              </a:rPr>
              <a:t>kyllä-osuudet</a:t>
            </a:r>
            <a:r>
              <a:rPr lang="fi-FI" sz="1200" dirty="0" smtClean="0">
                <a:solidFill>
                  <a:srgbClr val="164280"/>
                </a:solidFill>
                <a:latin typeface="Merriweather Sans"/>
              </a:rPr>
              <a:t> - % vastaajista (n=2500 vuonna 2017)</a:t>
            </a:r>
            <a:endParaRPr lang="fi-FI" sz="1200" dirty="0">
              <a:solidFill>
                <a:srgbClr val="164280"/>
              </a:solidFill>
              <a:latin typeface="Merriweather Sans"/>
            </a:endParaRPr>
          </a:p>
        </p:txBody>
      </p:sp>
      <p:sp>
        <p:nvSpPr>
          <p:cNvPr id="14" name="Tekstiruutu 14"/>
          <p:cNvSpPr txBox="1"/>
          <p:nvPr/>
        </p:nvSpPr>
        <p:spPr>
          <a:xfrm>
            <a:off x="6419242"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Aiotut säästö- ja sijoituskohteet</a:t>
            </a:r>
            <a:endParaRPr lang="fi-FI" sz="2200" b="1" dirty="0">
              <a:solidFill>
                <a:srgbClr val="164280"/>
              </a:solidFill>
              <a:latin typeface="Merriweather Sans"/>
            </a:endParaRPr>
          </a:p>
        </p:txBody>
      </p:sp>
      <p:sp>
        <p:nvSpPr>
          <p:cNvPr id="15" name="Tekstiruutu 14"/>
          <p:cNvSpPr txBox="1"/>
          <p:nvPr/>
        </p:nvSpPr>
        <p:spPr>
          <a:xfrm>
            <a:off x="442578" y="1595684"/>
            <a:ext cx="5568951" cy="393950"/>
          </a:xfrm>
          <a:prstGeom prst="rect">
            <a:avLst/>
          </a:prstGeom>
          <a:noFill/>
        </p:spPr>
        <p:txBody>
          <a:bodyPr wrap="square" lIns="121917" tIns="60958" rIns="121917" bIns="60958" rtlCol="0">
            <a:spAutoFit/>
          </a:bodyPr>
          <a:lstStyle/>
          <a:p>
            <a:pPr algn="ctr">
              <a:lnSpc>
                <a:spcPct val="80000"/>
              </a:lnSpc>
            </a:pPr>
            <a:r>
              <a:rPr lang="fi-FI" sz="2200" b="1" dirty="0" smtClean="0">
                <a:solidFill>
                  <a:srgbClr val="164280"/>
                </a:solidFill>
                <a:latin typeface="Merriweather Sans"/>
              </a:rPr>
              <a:t>Aikoo säästää tai sijoittaa</a:t>
            </a:r>
            <a:endParaRPr lang="fi-FI" sz="2200" b="1" dirty="0">
              <a:solidFill>
                <a:srgbClr val="164280"/>
              </a:solidFill>
              <a:latin typeface="Merriweather Sans"/>
            </a:endParaRPr>
          </a:p>
        </p:txBody>
      </p:sp>
      <p:sp>
        <p:nvSpPr>
          <p:cNvPr id="12" name="Tekstiruutu 7"/>
          <p:cNvSpPr txBox="1"/>
          <p:nvPr/>
        </p:nvSpPr>
        <p:spPr>
          <a:xfrm>
            <a:off x="527313" y="356742"/>
            <a:ext cx="4888512"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Säästö- ja sijoitusaikeet</a:t>
            </a:r>
            <a:endParaRPr lang="fi-FI" sz="3200" b="1"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603703832"/>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Mihin kellonaikaan henkilökohtaista pankkipalvelua</a:t>
            </a:r>
            <a:endParaRPr lang="fi-FI" sz="3200" b="1" dirty="0">
              <a:solidFill>
                <a:srgbClr val="164280"/>
              </a:solidFill>
              <a:latin typeface="Merriweather Sans"/>
            </a:endParaRPr>
          </a:p>
        </p:txBody>
      </p:sp>
      <p:sp>
        <p:nvSpPr>
          <p:cNvPr id="9" name="Tekstikehys 8"/>
          <p:cNvSpPr txBox="1"/>
          <p:nvPr/>
        </p:nvSpPr>
        <p:spPr>
          <a:xfrm>
            <a:off x="527312" y="836906"/>
            <a:ext cx="11076506" cy="338550"/>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Kun haluatte henkilökohtaista palvelua ARKISIN / LAUANTAISIN / SUNNUNTAISIN, niin mitkä kellonajat sopisivat Teille parhaiten?</a:t>
            </a:r>
          </a:p>
        </p:txBody>
      </p:sp>
      <p:sp>
        <p:nvSpPr>
          <p:cNvPr id="6" name="Tekstikehys 5"/>
          <p:cNvSpPr txBox="1"/>
          <p:nvPr/>
        </p:nvSpPr>
        <p:spPr>
          <a:xfrm>
            <a:off x="1487294" y="1496357"/>
            <a:ext cx="8110944"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jotka haluavat saada henkilökohtaista pankkipalvelua </a:t>
            </a:r>
            <a:r>
              <a:rPr lang="fi-FI" sz="1300" dirty="0">
                <a:solidFill>
                  <a:srgbClr val="164280"/>
                </a:solidFill>
                <a:latin typeface="Merriweather Sans"/>
              </a:rPr>
              <a:t>vuonna </a:t>
            </a:r>
            <a:r>
              <a:rPr lang="fi-FI" sz="1300" dirty="0" smtClean="0">
                <a:solidFill>
                  <a:srgbClr val="164280"/>
                </a:solidFill>
                <a:latin typeface="Merriweather Sans"/>
              </a:rPr>
              <a:t>2017</a:t>
            </a:r>
            <a:endParaRPr lang="fi-FI" sz="1300" dirty="0">
              <a:solidFill>
                <a:srgbClr val="164280"/>
              </a:solidFill>
              <a:latin typeface="Merriweather Sans"/>
            </a:endParaRPr>
          </a:p>
        </p:txBody>
      </p:sp>
      <p:sp>
        <p:nvSpPr>
          <p:cNvPr id="10" name="Tekstikehys 9"/>
          <p:cNvSpPr txBox="1"/>
          <p:nvPr/>
        </p:nvSpPr>
        <p:spPr>
          <a:xfrm>
            <a:off x="1331680" y="6022082"/>
            <a:ext cx="3580461" cy="338550"/>
          </a:xfrm>
          <a:prstGeom prst="rect">
            <a:avLst/>
          </a:prstGeom>
          <a:noFill/>
        </p:spPr>
        <p:txBody>
          <a:bodyPr wrap="none" lIns="121917" tIns="60958" rIns="121917" bIns="60958" rtlCol="0">
            <a:spAutoFit/>
          </a:bodyPr>
          <a:lstStyle/>
          <a:p>
            <a:r>
              <a:rPr lang="fi-FI" sz="1400" dirty="0" smtClean="0">
                <a:solidFill>
                  <a:srgbClr val="164280"/>
                </a:solidFill>
                <a:latin typeface="Merriweather Sans"/>
              </a:rPr>
              <a:t>Henkilökohtaista pankkipalvelua halutaan:</a:t>
            </a:r>
            <a:endParaRPr lang="fi-FI" sz="1400" dirty="0">
              <a:solidFill>
                <a:srgbClr val="164280"/>
              </a:solidFill>
              <a:latin typeface="Merriweather Sans"/>
            </a:endParaRPr>
          </a:p>
        </p:txBody>
      </p:sp>
    </p:spTree>
    <p:extLst>
      <p:ext uri="{BB962C8B-B14F-4D97-AF65-F5344CB8AC3E}">
        <p14:creationId xmlns:p14="http://schemas.microsoft.com/office/powerpoint/2010/main" val="408420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0" y="1412875"/>
            <a:ext cx="11053843" cy="4714707"/>
          </a:xfrm>
        </p:spPr>
        <p:txBody>
          <a:bodyPr/>
          <a:lstStyle/>
          <a:p>
            <a:pPr marL="342900" indent="-342900">
              <a:spcAft>
                <a:spcPts val="2100"/>
              </a:spcAft>
              <a:buFont typeface="Arial" charset="0"/>
              <a:buChar char="•"/>
            </a:pPr>
            <a:r>
              <a:rPr lang="fi-FI" dirty="0" smtClean="0"/>
              <a:t>Tutkimusta on tehty vuodesta 1979 lähtien.</a:t>
            </a:r>
          </a:p>
          <a:p>
            <a:pPr marL="342900" indent="-342900">
              <a:spcAft>
                <a:spcPts val="2100"/>
              </a:spcAft>
              <a:buFont typeface="Arial" charset="0"/>
              <a:buChar char="•"/>
            </a:pPr>
            <a:r>
              <a:rPr lang="fi-FI" dirty="0"/>
              <a:t> </a:t>
            </a:r>
            <a:r>
              <a:rPr lang="fi-FI" dirty="0" smtClean="0"/>
              <a:t>Tiedonkeruu puhelinhaastatteluina helmi-maaliskuussa 2017.</a:t>
            </a:r>
          </a:p>
          <a:p>
            <a:pPr marL="342900" indent="-342900">
              <a:spcAft>
                <a:spcPts val="2100"/>
              </a:spcAft>
              <a:buFont typeface="Arial" charset="0"/>
              <a:buChar char="•"/>
            </a:pPr>
            <a:r>
              <a:rPr lang="fi-FI" dirty="0" smtClean="0"/>
              <a:t> Tutkimuksessa haastateltiin 2500 15-79 -vuotiasta valtakunnallisesti edustavasti iän, sukupuolen ja  asuinpaikkakunnan tyypin mukaisesti.</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Tutkimuksen toteuttamisesta</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0" y="1604963"/>
            <a:ext cx="11053843" cy="4522619"/>
          </a:xfrm>
        </p:spPr>
        <p:txBody>
          <a:bodyPr>
            <a:noAutofit/>
          </a:bodyPr>
          <a:lstStyle/>
          <a:p>
            <a:pPr marL="342900" indent="-342900"/>
            <a:r>
              <a:rPr lang="fi-FI" sz="1400" u="sng" dirty="0" smtClean="0"/>
              <a:t>TALOUKSIEN RAHATILANNE </a:t>
            </a:r>
          </a:p>
          <a:p>
            <a:pPr marL="342900" indent="-342900">
              <a:buFont typeface="Arial" charset="0"/>
              <a:buChar char="•"/>
            </a:pPr>
            <a:r>
              <a:rPr lang="fi-FI" sz="1400" dirty="0" smtClean="0"/>
              <a:t>Suomalaiset elävät varojensa mukaan. Lähes 60 %:lla tulot ovat jopa suuremmat kuin menot ja runsaalla kolmanneksella tulot ovat yhtä suuret kuin menot. Kuudella prosentilla menot ovat tuloja suuremmat, mutta 5 % käyttää tulot ylittäviin menoihin säästöjään ja vain  prosentti vastaajista joutuu ottamaan lainaa  menojensa kattamiseen.</a:t>
            </a:r>
          </a:p>
          <a:p>
            <a:pPr marL="342900" indent="-342900">
              <a:buFont typeface="Arial" charset="0"/>
              <a:buChar char="•"/>
            </a:pPr>
            <a:endParaRPr lang="fi-FI" sz="1400" dirty="0" smtClean="0"/>
          </a:p>
          <a:p>
            <a:pPr marL="342900" indent="-342900"/>
            <a:r>
              <a:rPr lang="fi-FI" sz="1400" u="sng" dirty="0" smtClean="0"/>
              <a:t>SÄÄSTÄMINEN JA SIJOITTAMINEN</a:t>
            </a:r>
          </a:p>
          <a:p>
            <a:pPr marL="342900" indent="-342900">
              <a:buFont typeface="Arial" charset="0"/>
              <a:buChar char="•"/>
            </a:pPr>
            <a:r>
              <a:rPr lang="fi-FI" sz="1400" dirty="0" smtClean="0"/>
              <a:t>Suomalaiset ovat jopa aiempaa kiinnostuneempia säästämään tai sijoittamaan, nyt jo 62 %:lla on säästöjä ja/tai sijoituksia. Suosituimmat sijoituskohteet ovat  edelleen säästö-, sijoitus- tai käyttötilit. </a:t>
            </a:r>
          </a:p>
          <a:p>
            <a:pPr marL="342900" indent="-342900">
              <a:buFont typeface="Arial" charset="0"/>
              <a:buChar char="•"/>
            </a:pPr>
            <a:r>
              <a:rPr lang="fi-FI" sz="1400" dirty="0" smtClean="0"/>
              <a:t>Sijoitusrahastot ovat kasvattaneet tasaisesti suosiotaan. Kiinnostus sijoitusrahastoihin on selvästi kasvanut  vuodesta 2015 ja nyt peräti 28 %:lla onkin niissä sijoituksia. Samoin pörssiosakkeisiin sijoittaminen on kasvanut selvästi  kahden vuoden takaisesta. </a:t>
            </a:r>
          </a:p>
          <a:p>
            <a:pPr marL="342900" indent="-342900">
              <a:buFont typeface="Arial" charset="0"/>
              <a:buChar char="•"/>
            </a:pPr>
            <a:r>
              <a:rPr lang="fi-FI" sz="1400" dirty="0" smtClean="0"/>
              <a:t>Myös sijoitusaikeet ovat  pienen notkahduksen jälkeen kasvussa. Nyt 48 % suomalaisista aikoo säästää tai sijoittaa seuraavien 12 kuukauden aikana. Tilisäästäminen tulee jatkamaan suosiotaan. Sijoitusrahastot ovat olleet jo usean vuoden nousussa, nyt myös pörssiosakkeisiin sijoittaminen. </a:t>
            </a:r>
          </a:p>
          <a:p>
            <a:pPr marL="342900" indent="-342900">
              <a:buFont typeface="Arial" charset="0"/>
              <a:buChar char="•"/>
            </a:pPr>
            <a:r>
              <a:rPr lang="fi-FI" sz="1400" dirty="0" smtClean="0"/>
              <a:t>Sijoituksia/säästöjä käytettäisiin vararahastona ”pahan päivän” varalle. Myös eläkeaikoja varteen ollaan nyt aiempaa kiinnostuneempia säästämään. Asuntosäästäminen kiinnostaa niin ikään aiempaa useampia. </a:t>
            </a:r>
          </a:p>
          <a:p>
            <a:pPr marL="342900" indent="-342900">
              <a:buFont typeface="Arial" charset="0"/>
              <a:buChar char="•"/>
            </a:pPr>
            <a:r>
              <a:rPr lang="fi-FI" sz="1400" dirty="0" smtClean="0"/>
              <a:t>Turvallisuus, riskittömyys ja vaivattomuus ovat  edelleen tärkeimmät sijoituskohteiden valintakriteerit. Nyt tuotto on myös aiempaa tärkeämpi valintakriteeri.</a:t>
            </a:r>
          </a:p>
        </p:txBody>
      </p:sp>
      <p:sp>
        <p:nvSpPr>
          <p:cNvPr id="4" name="Tekstiruutu 7"/>
          <p:cNvSpPr txBox="1"/>
          <p:nvPr/>
        </p:nvSpPr>
        <p:spPr>
          <a:xfrm>
            <a:off x="527314" y="356742"/>
            <a:ext cx="11663100" cy="1107992"/>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Rahatilanne, säästäminen ja sijoittaminen</a:t>
            </a: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0" y="1604963"/>
            <a:ext cx="11004760" cy="4522619"/>
          </a:xfrm>
        </p:spPr>
        <p:txBody>
          <a:bodyPr>
            <a:noAutofit/>
          </a:bodyPr>
          <a:lstStyle/>
          <a:p>
            <a:pPr marL="342900" indent="-342900">
              <a:buFont typeface="Arial" charset="0"/>
              <a:buChar char="•"/>
            </a:pPr>
            <a:r>
              <a:rPr lang="fi-FI" sz="1400" dirty="0" smtClean="0"/>
              <a:t>Joka toisella suomalaisella on nyt jotain lainaa ja asuntolainaa on joka kolmannella.</a:t>
            </a:r>
          </a:p>
          <a:p>
            <a:pPr marL="342900" indent="-342900">
              <a:buFont typeface="Arial" charset="0"/>
              <a:buChar char="•"/>
            </a:pPr>
            <a:r>
              <a:rPr lang="fi-FI" sz="1400" dirty="0" smtClean="0"/>
              <a:t>Keskimääräistä useammalla asuntovelallisella on kuitenkin säästöjä ja sijoituksia: keskimääräistä useammin sijoitusrahastoissa tai pörssiosakkeissa sekä vapaaehtoisissa eläkevakuutuksissa.</a:t>
            </a:r>
          </a:p>
          <a:p>
            <a:pPr marL="342900" indent="-342900">
              <a:buFont typeface="Arial" charset="0"/>
              <a:buChar char="•"/>
            </a:pPr>
            <a:r>
              <a:rPr lang="fi-FI" sz="1400" dirty="0" smtClean="0"/>
              <a:t>Säästäjien osuus väestöstä on edelleen suurempi kuin lainanottajien. Säästäjien osuus kasvaa hiljalleen yli 35-vuotiailla ja on suurimmillaan yli 75-vuotiailla. Velallisten ”ruuhkavuodet” ovat ikävuosien 25 ja 54 välissä. </a:t>
            </a:r>
          </a:p>
          <a:p>
            <a:pPr marL="342900" indent="-342900">
              <a:buFont typeface="Arial" charset="0"/>
              <a:buChar char="•"/>
            </a:pPr>
            <a:r>
              <a:rPr lang="fi-FI" sz="1400" dirty="0" smtClean="0"/>
              <a:t>Kulutusluotto otetaan edelleen tyypillisesti pankista, selvästi useammin kuin osamaksuluottona muualta kuin pankista.</a:t>
            </a:r>
          </a:p>
          <a:p>
            <a:pPr marL="342900" indent="-342900">
              <a:buFont typeface="Arial" charset="0"/>
              <a:buChar char="•"/>
            </a:pPr>
            <a:r>
              <a:rPr lang="fi-FI" sz="1400" dirty="0" smtClean="0"/>
              <a:t>Pikaluottojen ottajien osuus on hivenen laskenut vuodesta 2015. Nyt pikaluoton oli ottanut 1,6 % vastaajista. Puolet pikaluoton ottaneista on ottanut sen useammin kuin kerran. Tyypillisin pikaluotonottaja on 18-34 -vuotias.</a:t>
            </a:r>
          </a:p>
          <a:p>
            <a:pPr marL="342900" indent="-342900">
              <a:buFont typeface="Arial" charset="0"/>
              <a:buChar char="•"/>
            </a:pPr>
            <a:r>
              <a:rPr lang="fi-FI" sz="1400" dirty="0" smtClean="0"/>
              <a:t>Luotonottosuunnitelmat ovat nousseet yhden prosenttiyksikön verran. Asuntolainaa aikoo ottaa edelleen 4 %, kulutusluottoa pankista 3 %, muuta kulutus- tai sijoitusluottoa 1 % ja opintolainaa aiempaa hieman useampi, eli 2 %. </a:t>
            </a:r>
          </a:p>
          <a:p>
            <a:pPr marL="342900" indent="-342900">
              <a:buFont typeface="Arial" charset="0"/>
              <a:buChar char="•"/>
            </a:pPr>
            <a:r>
              <a:rPr lang="fi-FI" sz="1400" dirty="0" smtClean="0"/>
              <a:t>Kuluttajien </a:t>
            </a:r>
            <a:r>
              <a:rPr lang="fi-FI" sz="1400" dirty="0" err="1" smtClean="0"/>
              <a:t>ensikontaktointi</a:t>
            </a:r>
            <a:r>
              <a:rPr lang="fi-FI" sz="1400" dirty="0" smtClean="0"/>
              <a:t> pankkiin luotonoton yhteydessä on siirtymässä yhä enenevässä määrin verkkopankkiin. Varsinkin yhteydenottopyyntö verkkopankin kautta  on kasvattanut selvästi suosiotaan viime mittauskertaan verrattuna. </a:t>
            </a:r>
          </a:p>
          <a:p>
            <a:pPr marL="342900" indent="-342900">
              <a:buFont typeface="Arial" charset="0"/>
              <a:buChar char="•"/>
            </a:pPr>
            <a:r>
              <a:rPr lang="fi-FI" sz="1400" dirty="0" smtClean="0"/>
              <a:t>Keskimääräiset asuntolainamäärät ovat nyt nousseet selvästi. Vertailukelpoisuus aiempaan lainojen määrään on heikentynyt, sillä lainan määrää koskevien kysymysten asteikkoa on tällä tutkimuskerralla yläpäästään kasvatettu ja tarkennettu. Tällä hetkellä asuntolainaa omaavilla on sitä keskimäärin 107 500 €.  Myös uusien asuntolainojen keskikoko on niin ikään noussut ja on tällä hetkellä 150 500 €. Lainojen keskimääräinen takaisinmaksuaika on  edelleen pidentynyt, ja on nyt tämän tutkimuksen huippulukemissa, eli 19,3 vuodessa.</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Luotonotto</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412875"/>
            <a:ext cx="10272712" cy="4714707"/>
          </a:xfrm>
        </p:spPr>
        <p:txBody>
          <a:bodyPr>
            <a:noAutofit/>
          </a:bodyPr>
          <a:lstStyle/>
          <a:p>
            <a:pPr marL="342900" indent="-342900">
              <a:buFont typeface="Arial" charset="0"/>
              <a:buChar char="•"/>
            </a:pPr>
            <a:r>
              <a:rPr lang="fi-FI" sz="1400" dirty="0" smtClean="0"/>
              <a:t>Keskimääräistä suurimpia uusia asuntolainoja on hyvätuloisilla, pääkaupunkiseudulla asuvilla, ylemmillä toimihenkilöillä ja johtavassa asemassa olevilla, korkeakoulututkinnon suorittaneilla, lapsiperheillä ja 25-44 -vuotiailla.</a:t>
            </a:r>
          </a:p>
          <a:p>
            <a:pPr marL="342900" indent="-342900">
              <a:buFont typeface="Arial" charset="0"/>
              <a:buChar char="•"/>
            </a:pPr>
            <a:r>
              <a:rPr lang="fi-FI" sz="1400" dirty="0" smtClean="0"/>
              <a:t>Kahden viimeisen vuoden aikana asuntolainaa ottaneilla lainojen osuus asunnon rahoituksessa on alle 75 %.</a:t>
            </a:r>
          </a:p>
          <a:p>
            <a:pPr marL="342900" indent="-342900">
              <a:buFont typeface="Arial" charset="0"/>
              <a:buChar char="•"/>
            </a:pPr>
            <a:r>
              <a:rPr lang="fi-FI" sz="1400" dirty="0" smtClean="0"/>
              <a:t>Kulutusluottojen määrät ovat niin ikään edelleen kasvaneet. Pankista otettua kulutusluottoa on vastaajilla nyt keskimäärin 12 100 €. </a:t>
            </a:r>
          </a:p>
          <a:p>
            <a:pPr marL="342900" indent="-342900">
              <a:buFont typeface="Arial" charset="0"/>
              <a:buChar char="•"/>
            </a:pPr>
            <a:r>
              <a:rPr lang="fi-FI" sz="1400" dirty="0" smtClean="0"/>
              <a:t>Velanhoitomenojen osuus tuloista on laskenut asuntovelallisilla yhden prosenttiyksikön verran 28 %:iin ja ylipäätään jotain lainaa ottaneilla puolestaan noussut kahdella prosenttiyksiköllä 23 %:iin.</a:t>
            </a:r>
          </a:p>
          <a:p>
            <a:pPr marL="342900" indent="-342900">
              <a:buFont typeface="Arial" charset="0"/>
              <a:buChar char="•"/>
            </a:pPr>
            <a:r>
              <a:rPr lang="fi-FI" sz="1400" dirty="0" smtClean="0"/>
              <a:t>Lainoja on maksettu nyt  pääosin alkuperäisen suunnitelman mukaisesti. Näin on toiminut 72 % vastaajista. Joka seitsemäs on maksanut suunniteltua hitaammin ennen kaikkea muuttuneen elämäntilanteen tai  remontin tai rakentamisen vuoksi. Lyhennysvapaita jaksoja on otettu nyt aiempaa enemmän, erityisesti suurimpien lainasummien kohdalla.</a:t>
            </a:r>
          </a:p>
          <a:p>
            <a:pPr marL="342900" indent="-342900">
              <a:buFont typeface="Arial" charset="0"/>
              <a:buChar char="•"/>
            </a:pPr>
            <a:endParaRPr lang="fi-FI" sz="1400" dirty="0" smtClean="0"/>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Luotonotto</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412875"/>
            <a:ext cx="10272712" cy="4714707"/>
          </a:xfrm>
        </p:spPr>
        <p:txBody>
          <a:bodyPr>
            <a:noAutofit/>
          </a:bodyPr>
          <a:lstStyle/>
          <a:p>
            <a:pPr marL="342900" indent="-342900">
              <a:buFont typeface="Arial" charset="0"/>
              <a:buChar char="•"/>
            </a:pPr>
            <a:r>
              <a:rPr lang="fi-FI" sz="1400" dirty="0" smtClean="0"/>
              <a:t>Talouden riskejä koetaan nyt aiempaa vähemmän. Lähes joka toinen (49 %) kuitenkin liittää omaan talouteensa riskejä. Suurin uhka on tulojen lasku. Toisena ja nyt laskeneena on työttömyyden uhka, samoin lomautusten uhka on pienempi kuin vuonna 2015.</a:t>
            </a:r>
          </a:p>
          <a:p>
            <a:pPr marL="342900" indent="-342900">
              <a:buFont typeface="Arial" charset="0"/>
              <a:buChar char="•"/>
            </a:pPr>
            <a:r>
              <a:rPr lang="fi-FI" sz="1400" dirty="0" smtClean="0"/>
              <a:t>Talouden riskeihin varaudutaan ennen kaikkea säästämällä tai sijoittamalla sekä enenevässä määrin myös vakuutuksilla.</a:t>
            </a:r>
          </a:p>
          <a:p>
            <a:pPr marL="342900" indent="-342900">
              <a:buFont typeface="Arial" charset="0"/>
              <a:buChar char="•"/>
            </a:pPr>
            <a:r>
              <a:rPr lang="fi-FI" sz="1400" dirty="0" smtClean="0"/>
              <a:t>Asuntolainaan liittyviä riskejä näkee 14 % suomalaisista, mikä on vähemmän kuin vuosina 2015 ja 2014. Suurimpana ja kasvaneena riskinä koetaan korkotason nousu. Toiseksi suurimpana riskinä mainitaan työttömyys ja lomautukset, mutta osuus on laskenut keväästä 2015. </a:t>
            </a:r>
          </a:p>
          <a:p>
            <a:pPr marL="342900" indent="-342900">
              <a:buFont typeface="Arial" charset="0"/>
              <a:buChar char="•"/>
            </a:pPr>
            <a:r>
              <a:rPr lang="fi-FI" sz="1400" dirty="0" smtClean="0"/>
              <a:t>Asuntolainaan liittyviin riskeihin on varauduttu edelleen ennen kaikkea säästämällä, vaikka aiempaa harvempi mainitseekin sen varautumiskeinona. Lainaturvavakuutuksen ottaminen ja koron nousuun varautuminen jo lainaa otettaessa sekä aiempaa useammin myös oman talouden suunnittelu, ovat muita keskeisiä keinoja varautua asuntolainan riskeihin.</a:t>
            </a:r>
          </a:p>
          <a:p>
            <a:pPr marL="342900" indent="-342900">
              <a:buFont typeface="Arial" charset="0"/>
              <a:buChar char="•"/>
            </a:pPr>
            <a:r>
              <a:rPr lang="fi-FI" sz="1400" dirty="0" smtClean="0"/>
              <a:t>Korkojen nousuun on nyt varautunut aiempaa useampi (77 %).  Varautuminen yleistyy asuntolainan määrän kasvaessa. Pääasiallisin ja aiempaa merkittävämpi  syy siihen, että korkojen nousuun ei varauduta on jäljellä olevan lainan pieni määrä. Korkojen nousuun varaudutaan ennen kaikkea säästämällä.</a:t>
            </a:r>
          </a:p>
          <a:p>
            <a:pPr marL="342900" indent="-342900">
              <a:buFont typeface="Arial" charset="0"/>
              <a:buChar char="•"/>
            </a:pPr>
            <a:r>
              <a:rPr lang="fi-FI" sz="1400" dirty="0" smtClean="0"/>
              <a:t>Korkokatto on nyt aiempaa harvemmalla ja kiinnostus siihen on niin ikään aiempaa vähäisempää. Lainaturva on puolestaan nyt hieman aiempaa useammilla. </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Talouden ja asuntolainan riskit</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412875"/>
            <a:ext cx="10463212" cy="4714707"/>
          </a:xfrm>
        </p:spPr>
        <p:txBody>
          <a:bodyPr>
            <a:noAutofit/>
          </a:bodyPr>
          <a:lstStyle/>
          <a:p>
            <a:pPr marL="342900" indent="-342900">
              <a:buFont typeface="Arial" charset="0"/>
              <a:buChar char="•"/>
            </a:pPr>
            <a:r>
              <a:rPr lang="fi-FI" sz="1400" dirty="0" smtClean="0"/>
              <a:t>Suomalaiset maksavat laskunsa verkkopankissa tai e-laskulla.</a:t>
            </a:r>
          </a:p>
          <a:p>
            <a:pPr marL="342900" indent="-342900">
              <a:buFont typeface="Arial" charset="0"/>
              <a:buChar char="•"/>
            </a:pPr>
            <a:r>
              <a:rPr lang="fi-FI" sz="1400" dirty="0" smtClean="0"/>
              <a:t>Suoramaksun käyttö muuna kuin tavallisimpana maksutapana on lisääntynyt. </a:t>
            </a:r>
          </a:p>
          <a:p>
            <a:pPr marL="342900" indent="-342900">
              <a:buFont typeface="Arial" charset="0"/>
              <a:buChar char="•"/>
            </a:pPr>
            <a:r>
              <a:rPr lang="fi-FI" sz="1400" dirty="0" smtClean="0"/>
              <a:t>Verkkopankkia  käytetään edelleen yleisimmin tietokoneella, mutta tabletilla tai matkapuhelimella maksaminen on selvästi yleistynyt vuosista 2014 ja 2015.  </a:t>
            </a:r>
            <a:r>
              <a:rPr lang="fi-FI" sz="1400" dirty="0" err="1" smtClean="0"/>
              <a:t>Mobiililaitteita</a:t>
            </a:r>
            <a:r>
              <a:rPr lang="fi-FI" sz="1400" dirty="0" smtClean="0"/>
              <a:t> ja tietokonetta käytetään ristiin keskenään. Jo peräti puolet verkkopankin käyttäjistä käyttää sitä pääasiallisesti tai toissijaisesti </a:t>
            </a:r>
            <a:r>
              <a:rPr lang="fi-FI" sz="1400" dirty="0" err="1" smtClean="0"/>
              <a:t>mobiililaitteella</a:t>
            </a:r>
            <a:r>
              <a:rPr lang="fi-FI" sz="1400" dirty="0" smtClean="0"/>
              <a:t>.</a:t>
            </a:r>
          </a:p>
          <a:p>
            <a:pPr marL="342900" indent="-342900">
              <a:buFont typeface="Arial" charset="0"/>
              <a:buChar char="•"/>
            </a:pPr>
            <a:r>
              <a:rPr lang="fi-FI" sz="1400" dirty="0" smtClean="0"/>
              <a:t>E-laskut ovat vakiinnuttaneet asemansa, nyt jo kolme neljästä saa laskuja verkkopankkiin.</a:t>
            </a:r>
          </a:p>
          <a:p>
            <a:pPr marL="342900" indent="-342900">
              <a:buFont typeface="Arial" charset="0"/>
              <a:buChar char="•"/>
            </a:pPr>
            <a:r>
              <a:rPr lang="fi-FI" sz="1400" dirty="0" smtClean="0"/>
              <a:t>Suomalaiset maksavat ostoksena enenevässä määrin maksukorteilla, 18 % maksaa kuitenkin edelleen käteisellä. Käteisellä maksavien osuus on selvästi pienentynyt.</a:t>
            </a:r>
          </a:p>
          <a:p>
            <a:pPr marL="342900" indent="-342900">
              <a:buFont typeface="Arial" charset="0"/>
              <a:buChar char="•"/>
            </a:pPr>
            <a:r>
              <a:rPr lang="fi-FI" sz="1400" dirty="0" smtClean="0"/>
              <a:t>Suomalaisista maksukortin haltijoista merkittävästi aiempaa useammalla, 64 prosentilla, on kortissaan lähimaksuominaisuus, ja vain pieni osa ei heistä ei ole käyttänyt sitä. Lähimaksuominaisuuden omaavien osuus on kolminkertaistunut vuodesta 2015. Lähimaksuominaisuuden käyttäjät käyttävät sitä tyypillisesti vähintäänkin viikoittain, jopa päivittäin. Aktiivisimpia lähimaksun käyttäjiä ovat 18-24 -vuotiaat. Jos lähimaksuominaisuutta ei käytetä, vaikka se maksukortissa olisikin, epäillään yleensä sen käyttämisen turvallisuutta ja luotettavuutta tai sitä ei ole vielä ehditty kokeilla.</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Maksutavat</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412875"/>
            <a:ext cx="10463212" cy="4714707"/>
          </a:xfrm>
        </p:spPr>
        <p:txBody>
          <a:bodyPr>
            <a:noAutofit/>
          </a:bodyPr>
          <a:lstStyle/>
          <a:p>
            <a:pPr marL="342900" indent="-342900">
              <a:buFont typeface="Arial" charset="0"/>
              <a:buChar char="•"/>
            </a:pPr>
            <a:r>
              <a:rPr lang="fi-FI" sz="1400" dirty="0" smtClean="0"/>
              <a:t>Suomalaiset haluavat saada henkilökohtaista pankkipalvelua ennen kaikkea pankin konttorista, mutta pankkipalvelua olisi mukava saada myös kauppakeskuksissa, omassa kodissa tai päivittäistavarakaupassa.</a:t>
            </a:r>
          </a:p>
          <a:p>
            <a:pPr marL="342900" indent="-342900">
              <a:buFont typeface="Arial" charset="0"/>
              <a:buChar char="•"/>
            </a:pPr>
            <a:r>
              <a:rPr lang="fi-FI" sz="1400" dirty="0" smtClean="0"/>
              <a:t>Henkilökohtaista pankkipalvelua halutaan saada pääsääntöisesti arkisin. Lauantaisin saatavasta henkilökohtaisesta pankkipalvelusta on kiinnostunut runsas neljännes, mutta  sunnuntainakin saatavasta palvelusta vain 14 %.</a:t>
            </a:r>
          </a:p>
          <a:p>
            <a:pPr marL="342900" indent="-342900">
              <a:buFont typeface="Arial" charset="0"/>
              <a:buChar char="•"/>
            </a:pPr>
            <a:r>
              <a:rPr lang="fi-FI" sz="1400" dirty="0" smtClean="0"/>
              <a:t>Arkisin halutuimmat palveluajat asettuvat kello 10 ja kello 20 välille, mutta kaikkein suosituin aika olisi kello 16 ja 18 välillä. Lauantaisin ja sunnuntaisin palvelua haluttaisiin etenkin kello 10 ja 16 välillä.</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Yhteenveto: Henkilökohtainen pankkipalvelu</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343" y="960969"/>
            <a:ext cx="11136312" cy="4714707"/>
          </a:xfrm>
        </p:spPr>
        <p:txBody>
          <a:bodyPr>
            <a:noAutofit/>
          </a:bodyPr>
          <a:lstStyle/>
          <a:p>
            <a:pPr marL="342900" indent="-342900">
              <a:spcBef>
                <a:spcPts val="200"/>
              </a:spcBef>
              <a:buFont typeface="Arial" charset="0"/>
              <a:buChar char="•"/>
            </a:pPr>
            <a:r>
              <a:rPr lang="fi-FI" sz="1400" dirty="0" smtClean="0"/>
              <a:t>Suomalaiset eivät elä yli varojensa ja ovat jopa aiempaa kiinnostuneempia säästämään tai sijoittamaan.</a:t>
            </a:r>
          </a:p>
          <a:p>
            <a:pPr marL="342900" indent="-342900">
              <a:spcBef>
                <a:spcPts val="200"/>
              </a:spcBef>
              <a:buFont typeface="Arial" charset="0"/>
              <a:buChar char="•"/>
            </a:pPr>
            <a:r>
              <a:rPr lang="fi-FI" sz="1400" dirty="0" smtClean="0"/>
              <a:t>Sijoitusrahastot kasvattavat suosiotaan, samoin pörssiosakkeisiin sijoittaminen.</a:t>
            </a:r>
          </a:p>
          <a:p>
            <a:pPr marL="342900" indent="-342900">
              <a:spcBef>
                <a:spcPts val="200"/>
              </a:spcBef>
              <a:buFont typeface="Arial" charset="0"/>
              <a:buChar char="•"/>
            </a:pPr>
            <a:r>
              <a:rPr lang="fi-FI" sz="1400" dirty="0" smtClean="0"/>
              <a:t>Turvallisuus, riskittömyys ja vaivattomuus ovat tärkeimmät sijoituskohteen valintakriteerit. </a:t>
            </a:r>
          </a:p>
          <a:p>
            <a:pPr marL="342900" indent="-342900">
              <a:spcBef>
                <a:spcPts val="200"/>
              </a:spcBef>
              <a:buFont typeface="Arial" charset="0"/>
              <a:buChar char="•"/>
            </a:pPr>
            <a:r>
              <a:rPr lang="fi-FI" sz="1400" dirty="0" smtClean="0"/>
              <a:t>Joka toisella suomalaisella on lainaa ja joka kolmannella asuntolainaa. Säästäjien osuus on edelleen suurempi kuin lainanottajien.</a:t>
            </a:r>
          </a:p>
          <a:p>
            <a:pPr marL="342900" indent="-342900">
              <a:spcBef>
                <a:spcPts val="200"/>
              </a:spcBef>
              <a:buFont typeface="Arial" charset="0"/>
              <a:buChar char="•"/>
            </a:pPr>
            <a:r>
              <a:rPr lang="fi-FI" sz="1400" dirty="0" smtClean="0"/>
              <a:t>Keskimääräistä useammalla asuntovelallisella on säästöjä ja sijoituksia.</a:t>
            </a:r>
          </a:p>
          <a:p>
            <a:pPr marL="342900" indent="-342900">
              <a:spcBef>
                <a:spcPts val="200"/>
              </a:spcBef>
              <a:buFont typeface="Arial" charset="0"/>
              <a:buChar char="•"/>
            </a:pPr>
            <a:r>
              <a:rPr lang="fi-FI" sz="1400" dirty="0" smtClean="0"/>
              <a:t>Asuntolainojen keskikoko on noussut ja keskimääräistä suurempia asuntolainoja on hyvätuloisilla, pääkaupunkiseudulla asuvilla, ylemmillä toimihenkilöillä, johtavassa asemassa olevilla, korkeakoulututkinnon suorittaneilla, lapsiperheillä ja 25-44 -vuotiailla. Myös kulutusluottojen keskikoko on aiempaa suurempi.</a:t>
            </a:r>
          </a:p>
          <a:p>
            <a:pPr marL="342900" indent="-342900">
              <a:spcBef>
                <a:spcPts val="200"/>
              </a:spcBef>
              <a:buFont typeface="Arial" charset="0"/>
              <a:buChar char="•"/>
            </a:pPr>
            <a:r>
              <a:rPr lang="fi-FI" sz="1400" dirty="0" smtClean="0"/>
              <a:t>Kahden viime vuoden aikana asuntolainan ottaneilla lainan osuus asunnon rahoituksessa oli alle 75 %.</a:t>
            </a:r>
          </a:p>
          <a:p>
            <a:pPr marL="342900" indent="-342900">
              <a:spcBef>
                <a:spcPts val="200"/>
              </a:spcBef>
              <a:buFont typeface="Arial" charset="0"/>
              <a:buChar char="•"/>
            </a:pPr>
            <a:r>
              <a:rPr lang="fi-FI" sz="1400" dirty="0" smtClean="0"/>
              <a:t>Velanhoitomenojen osuus tuloista asuntovelallisilla on nyt 28 %.</a:t>
            </a:r>
          </a:p>
          <a:p>
            <a:pPr marL="342900" indent="-342900">
              <a:spcBef>
                <a:spcPts val="200"/>
              </a:spcBef>
              <a:buFont typeface="Arial" charset="0"/>
              <a:buChar char="•"/>
            </a:pPr>
            <a:r>
              <a:rPr lang="fi-FI" sz="1400" dirty="0" smtClean="0"/>
              <a:t>Lainoja on maksettu pääosin lyhennyssuunnitelmien mukaisesti.</a:t>
            </a:r>
          </a:p>
          <a:p>
            <a:pPr marL="342900" indent="-342900">
              <a:spcBef>
                <a:spcPts val="200"/>
              </a:spcBef>
              <a:buFont typeface="Arial" charset="0"/>
              <a:buChar char="•"/>
            </a:pPr>
            <a:r>
              <a:rPr lang="fi-FI" sz="1400" dirty="0" smtClean="0"/>
              <a:t>Talouden riskejä koetaan olevan nyt aiempaa vähemmän, silti joka toinen suomalainen liittää omaan talouteensa riskejä. Suurimmat uhat ovat tulojen lasku ja työttömyys. Riskeihin pyritään varautumaan ennen kaikkea säästämällä ja sijoittamalla.</a:t>
            </a:r>
          </a:p>
          <a:p>
            <a:pPr marL="342900" indent="-342900">
              <a:spcBef>
                <a:spcPts val="200"/>
              </a:spcBef>
              <a:buFont typeface="Arial" charset="0"/>
              <a:buChar char="•"/>
            </a:pPr>
            <a:r>
              <a:rPr lang="fi-FI" sz="1400" dirty="0" smtClean="0"/>
              <a:t>Myös korkojen nousuun osataan varautua, ja varautuminen kasvaa asuntolainasumman kasvaessa. Myös koron nousuun  varaudutaan säästämällä. </a:t>
            </a:r>
          </a:p>
          <a:p>
            <a:pPr marL="342900" indent="-342900">
              <a:spcBef>
                <a:spcPts val="200"/>
              </a:spcBef>
              <a:buFont typeface="Arial" charset="0"/>
              <a:buChar char="•"/>
            </a:pPr>
            <a:r>
              <a:rPr lang="fi-FI" sz="1400" dirty="0" smtClean="0"/>
              <a:t>Laskunsa suomalaiset maksavat verkkopankissa tai enenevässä määrin e-laskulla. Vaikka verkkopankkia käytetään useimmiten tietokoneella, on sen </a:t>
            </a:r>
            <a:r>
              <a:rPr lang="fi-FI" sz="1400" dirty="0" err="1" smtClean="0"/>
              <a:t>mobiilikäyttö</a:t>
            </a:r>
            <a:r>
              <a:rPr lang="fi-FI" sz="1400" dirty="0" smtClean="0"/>
              <a:t> kasvanut merkittävästi.</a:t>
            </a:r>
          </a:p>
          <a:p>
            <a:pPr marL="342900" indent="-342900">
              <a:spcBef>
                <a:spcPts val="200"/>
              </a:spcBef>
              <a:buFont typeface="Arial" charset="0"/>
              <a:buChar char="•"/>
            </a:pPr>
            <a:r>
              <a:rPr lang="fi-FI" sz="1400" dirty="0" smtClean="0"/>
              <a:t>Lähimaksuominaisuus on selvästi aiempaa useammalla suomalaisella, ja suurin osa on myös käyttänyt sitä. Lähimaksuominaisuutta käytetään vähintäänkin viikoittain, jopa päivittäin.</a:t>
            </a:r>
          </a:p>
          <a:p>
            <a:pPr marL="342900" indent="-342900">
              <a:spcBef>
                <a:spcPts val="200"/>
              </a:spcBef>
              <a:buFont typeface="Arial" charset="0"/>
              <a:buChar char="•"/>
            </a:pPr>
            <a:r>
              <a:rPr lang="fi-FI" sz="1400" dirty="0" smtClean="0"/>
              <a:t>Henkilökohtaista pankkipalvelua suomalaiset haluavat saada edelleen pankin konttorista, mutta nyt myös kauppakeskuksista, päivittäistavarakaupoista tai omassa kodissaan. Palvelua haluttaisiin arkipäivien lisäksi saada myös lauantaisin ja jopa sunnuntaisin.</a:t>
            </a:r>
          </a:p>
        </p:txBody>
      </p:sp>
      <p:sp>
        <p:nvSpPr>
          <p:cNvPr id="4" name="Tekstiruutu 7"/>
          <p:cNvSpPr txBox="1"/>
          <p:nvPr/>
        </p:nvSpPr>
        <p:spPr>
          <a:xfrm>
            <a:off x="527314" y="356742"/>
            <a:ext cx="11663100" cy="615549"/>
          </a:xfrm>
          <a:prstGeom prst="rect">
            <a:avLst/>
          </a:prstGeom>
          <a:noFill/>
        </p:spPr>
        <p:txBody>
          <a:bodyPr wrap="square" lIns="121917" tIns="60958" rIns="121917" bIns="60958" rtlCol="0">
            <a:spAutoFit/>
          </a:bodyPr>
          <a:lstStyle/>
          <a:p>
            <a:r>
              <a:rPr lang="fi-FI" sz="3200" b="1" dirty="0" smtClean="0">
                <a:solidFill>
                  <a:srgbClr val="164280"/>
                </a:solidFill>
                <a:latin typeface="Merriweather Sans"/>
              </a:rPr>
              <a:t>Tiivistelmä</a:t>
            </a:r>
            <a:endParaRPr lang="fi-FI" sz="3200" b="1" dirty="0">
              <a:solidFill>
                <a:srgbClr val="164280"/>
              </a:solidFill>
              <a:latin typeface="Merriweather Sans"/>
            </a:endParaRPr>
          </a:p>
        </p:txBody>
      </p:sp>
    </p:spTree>
    <p:extLst>
      <p:ext uri="{BB962C8B-B14F-4D97-AF65-F5344CB8AC3E}">
        <p14:creationId xmlns:p14="http://schemas.microsoft.com/office/powerpoint/2010/main" val="17759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kehys 8"/>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Minkälaisiin asioihin tai tarkoitukseen aiotte käyttää säästöjänne tai sijoituksianne?</a:t>
            </a:r>
            <a:endParaRPr lang="fi-FI" sz="1400" dirty="0">
              <a:solidFill>
                <a:srgbClr val="164280"/>
              </a:solidFill>
              <a:latin typeface="Merriweather Sans"/>
            </a:endParaRPr>
          </a:p>
        </p:txBody>
      </p:sp>
      <p:sp>
        <p:nvSpPr>
          <p:cNvPr id="12" name="Tekstikehys 11"/>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niistä, joilla säästöjä/sijoituksia tai jotka aikovat säästää/sijoittaa (n=1732 vuonna 2017)</a:t>
            </a:r>
            <a:endParaRPr lang="fi-FI" sz="1300" dirty="0">
              <a:solidFill>
                <a:srgbClr val="164280"/>
              </a:solidFill>
              <a:latin typeface="Merriweather Sans"/>
            </a:endParaRPr>
          </a:p>
        </p:txBody>
      </p:sp>
      <p:sp>
        <p:nvSpPr>
          <p:cNvPr id="7" name="Tekstiruutu 7"/>
          <p:cNvSpPr txBox="1"/>
          <p:nvPr/>
        </p:nvSpPr>
        <p:spPr>
          <a:xfrm>
            <a:off x="527313" y="427528"/>
            <a:ext cx="11663100" cy="492438"/>
          </a:xfrm>
          <a:prstGeom prst="rect">
            <a:avLst/>
          </a:prstGeom>
          <a:noFill/>
        </p:spPr>
        <p:txBody>
          <a:bodyPr wrap="square" lIns="121917" tIns="60958" rIns="121917" bIns="60958" rtlCol="0">
            <a:spAutoFit/>
          </a:bodyPr>
          <a:lstStyle/>
          <a:p>
            <a:r>
              <a:rPr lang="fi-FI" b="1" dirty="0" smtClean="0">
                <a:solidFill>
                  <a:srgbClr val="164280"/>
                </a:solidFill>
                <a:latin typeface="Merriweather Sans"/>
              </a:rPr>
              <a:t>Mihin asioihin tai tarkoitukseen aikoo käyttää säästöjä tai sijoituksia</a:t>
            </a:r>
            <a:endParaRPr lang="fi-FI" b="1" dirty="0">
              <a:solidFill>
                <a:srgbClr val="164280"/>
              </a:solidFill>
              <a:latin typeface="Merriweather Sans"/>
            </a:endParaRPr>
          </a:p>
        </p:txBody>
      </p:sp>
    </p:spTree>
    <p:extLst>
      <p:ext uri="{BB962C8B-B14F-4D97-AF65-F5344CB8AC3E}">
        <p14:creationId xmlns:p14="http://schemas.microsoft.com/office/powerpoint/2010/main" val="410991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118707526"/>
              </p:ext>
            </p:extLst>
          </p:nvPr>
        </p:nvGraphicFramePr>
        <p:xfrm>
          <a:off x="0" y="1317071"/>
          <a:ext cx="12190413" cy="5426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kehys 9"/>
          <p:cNvSpPr txBox="1"/>
          <p:nvPr/>
        </p:nvSpPr>
        <p:spPr>
          <a:xfrm>
            <a:off x="4222749" y="1486453"/>
            <a:ext cx="7871441"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
        <p:nvSpPr>
          <p:cNvPr id="12" name="Tekstiruutu 7"/>
          <p:cNvSpPr txBox="1"/>
          <p:nvPr/>
        </p:nvSpPr>
        <p:spPr>
          <a:xfrm>
            <a:off x="527313" y="356742"/>
            <a:ext cx="8575418"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Säästö- ja sijoituskohteiden valintakriteerit</a:t>
            </a:r>
            <a:endParaRPr lang="fi-FI" sz="3200" b="1" dirty="0">
              <a:solidFill>
                <a:srgbClr val="164280"/>
              </a:solidFill>
              <a:latin typeface="Merriweather Sans"/>
            </a:endParaRPr>
          </a:p>
        </p:txBody>
      </p:sp>
      <p:sp>
        <p:nvSpPr>
          <p:cNvPr id="13" name="Tekstikehys 12"/>
          <p:cNvSpPr txBox="1"/>
          <p:nvPr/>
        </p:nvSpPr>
        <p:spPr>
          <a:xfrm>
            <a:off x="527313" y="836906"/>
            <a:ext cx="8494894" cy="338633"/>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Minkä verran seuraavilla asioilla on vaikutusta valitessanne säästämis- tai sijoituskohdetta?</a:t>
            </a:r>
            <a:endParaRPr lang="fi-FI" sz="14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150" y="1710136"/>
            <a:ext cx="8296253" cy="2138361"/>
          </a:xfrm>
        </p:spPr>
        <p:txBody>
          <a:bodyPr>
            <a:noAutofit/>
          </a:bodyPr>
          <a:lstStyle/>
          <a:p>
            <a:r>
              <a:rPr lang="fi-FI" sz="4000" dirty="0" smtClean="0">
                <a:solidFill>
                  <a:schemeClr val="bg1"/>
                </a:solidFill>
              </a:rPr>
              <a:t>Luotonotto</a:t>
            </a:r>
            <a:br>
              <a:rPr lang="fi-FI" sz="4000" dirty="0" smtClean="0">
                <a:solidFill>
                  <a:schemeClr val="bg1"/>
                </a:solidFill>
              </a:rPr>
            </a:br>
            <a:endParaRPr lang="fi-FI" sz="4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514" y="5800064"/>
            <a:ext cx="3479774" cy="677750"/>
          </a:xfrm>
          <a:prstGeom prst="rect">
            <a:avLst/>
          </a:prstGeom>
        </p:spPr>
      </p:pic>
    </p:spTree>
    <p:extLst>
      <p:ext uri="{BB962C8B-B14F-4D97-AF65-F5344CB8AC3E}">
        <p14:creationId xmlns:p14="http://schemas.microsoft.com/office/powerpoint/2010/main" val="6966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2764046659"/>
              </p:ext>
            </p:extLst>
          </p:nvPr>
        </p:nvGraphicFramePr>
        <p:xfrm>
          <a:off x="0" y="1509136"/>
          <a:ext cx="12190413" cy="523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527313" y="356742"/>
            <a:ext cx="2838271" cy="615549"/>
          </a:xfrm>
          <a:prstGeom prst="rect">
            <a:avLst/>
          </a:prstGeom>
          <a:noFill/>
        </p:spPr>
        <p:txBody>
          <a:bodyPr wrap="none" lIns="121917" tIns="60958" rIns="121917" bIns="60958" rtlCol="0">
            <a:spAutoFit/>
          </a:bodyPr>
          <a:lstStyle/>
          <a:p>
            <a:r>
              <a:rPr lang="fi-FI" sz="3200" b="1" dirty="0" smtClean="0">
                <a:solidFill>
                  <a:srgbClr val="164280"/>
                </a:solidFill>
                <a:latin typeface="Merriweather Sans"/>
              </a:rPr>
              <a:t>Luottotilanne</a:t>
            </a:r>
            <a:endParaRPr lang="fi-FI" sz="3200" b="1" dirty="0">
              <a:solidFill>
                <a:srgbClr val="164280"/>
              </a:solidFill>
              <a:latin typeface="Merriweather Sans"/>
            </a:endParaRPr>
          </a:p>
        </p:txBody>
      </p:sp>
      <p:sp>
        <p:nvSpPr>
          <p:cNvPr id="9" name="Tekstikehys 8"/>
          <p:cNvSpPr txBox="1"/>
          <p:nvPr/>
        </p:nvSpPr>
        <p:spPr>
          <a:xfrm>
            <a:off x="527312" y="836906"/>
            <a:ext cx="11136120" cy="554126"/>
          </a:xfrm>
          <a:prstGeom prst="rect">
            <a:avLst/>
          </a:prstGeom>
          <a:noFill/>
        </p:spPr>
        <p:txBody>
          <a:bodyPr wrap="square" lIns="119997" tIns="60958" rIns="119997" bIns="60958" rtlCol="0">
            <a:spAutoFit/>
          </a:bodyPr>
          <a:lstStyle/>
          <a:p>
            <a:r>
              <a:rPr lang="fi-FI" sz="1400" i="1" dirty="0" smtClean="0">
                <a:solidFill>
                  <a:srgbClr val="164280"/>
                </a:solidFill>
                <a:latin typeface="Merriweather Sans"/>
                <a:cs typeface="Arial" pitchFamily="34" charset="0"/>
              </a:rPr>
              <a:t>Onko Teillä jotain lainaa tai luottoa mukaan lukien myös osamaksuluotto yms.? Mitä seuraavista lainoista tai luotoista teillä on? </a:t>
            </a:r>
          </a:p>
          <a:p>
            <a:r>
              <a:rPr lang="fi-FI" sz="1400" i="1" dirty="0" smtClean="0">
                <a:solidFill>
                  <a:srgbClr val="164280"/>
                </a:solidFill>
                <a:latin typeface="Merriweather Sans"/>
                <a:cs typeface="Arial" pitchFamily="34" charset="0"/>
              </a:rPr>
              <a:t>Mikäli Teillä on yhteistä lainaa tai luottoa puolisonne kanssa, ottakaa sekin huomioon.</a:t>
            </a:r>
            <a:endParaRPr lang="fi-FI" sz="1400" dirty="0">
              <a:solidFill>
                <a:srgbClr val="164280"/>
              </a:solidFill>
              <a:latin typeface="Merriweather Sans"/>
            </a:endParaRPr>
          </a:p>
        </p:txBody>
      </p:sp>
      <p:sp>
        <p:nvSpPr>
          <p:cNvPr id="13" name="Tekstikehys 12"/>
          <p:cNvSpPr txBox="1"/>
          <p:nvPr/>
        </p:nvSpPr>
        <p:spPr>
          <a:xfrm>
            <a:off x="1487295" y="1486453"/>
            <a:ext cx="3383775" cy="323161"/>
          </a:xfrm>
          <a:prstGeom prst="rect">
            <a:avLst/>
          </a:prstGeom>
          <a:noFill/>
        </p:spPr>
        <p:txBody>
          <a:bodyPr wrap="square" lIns="47999" tIns="60958" rIns="119997" bIns="60958" rtlCol="0">
            <a:spAutoFit/>
          </a:bodyPr>
          <a:lstStyle/>
          <a:p>
            <a:r>
              <a:rPr lang="fi-FI" sz="1300" dirty="0" smtClean="0">
                <a:solidFill>
                  <a:srgbClr val="164280"/>
                </a:solidFill>
                <a:latin typeface="Merriweather Sans"/>
              </a:rPr>
              <a:t>% vastaajista (n=2500 vuonna 2017)</a:t>
            </a:r>
            <a:endParaRPr lang="fi-FI" sz="1300" dirty="0">
              <a:solidFill>
                <a:srgbClr val="164280"/>
              </a:solidFill>
              <a:latin typeface="Merriweather Sans"/>
            </a:endParaRPr>
          </a:p>
        </p:txBody>
      </p:sp>
    </p:spTree>
    <p:extLst>
      <p:ext uri="{BB962C8B-B14F-4D97-AF65-F5344CB8AC3E}">
        <p14:creationId xmlns:p14="http://schemas.microsoft.com/office/powerpoint/2010/main" val="1563105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FK UUDET PPTX VÄRIT">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76CD564-3E90-6548-BC64-7DD23B603D50}" vid="{10DDCE0A-C85B-A04D-A995-398F72F6D228}"/>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valkoinen 3">
    <a:dk1>
      <a:srgbClr val="000000"/>
    </a:dk1>
    <a:lt1>
      <a:srgbClr val="FFFFFF"/>
    </a:lt1>
    <a:dk2>
      <a:srgbClr val="C0C0C0"/>
    </a:dk2>
    <a:lt2>
      <a:srgbClr val="969696"/>
    </a:lt2>
    <a:accent1>
      <a:srgbClr val="0B7DFA"/>
    </a:accent1>
    <a:accent2>
      <a:srgbClr val="BE1A18"/>
    </a:accent2>
    <a:accent3>
      <a:srgbClr val="FFFFFF"/>
    </a:accent3>
    <a:accent4>
      <a:srgbClr val="000000"/>
    </a:accent4>
    <a:accent5>
      <a:srgbClr val="AABFFC"/>
    </a:accent5>
    <a:accent6>
      <a:srgbClr val="AC1615"/>
    </a:accent6>
    <a:hlink>
      <a:srgbClr val="B8D9FE"/>
    </a:hlink>
    <a:folHlink>
      <a:srgbClr val="F56424"/>
    </a:folHlink>
  </a:clrScheme>
  <a:fontScheme name="valkoin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11B1C403DFD4524B75DA0610032A3AC00E912CE7E68B90F41A09C6F4CA406ACCC" ma:contentTypeVersion="37" ma:contentTypeDescription="Luo uusi asiakirja." ma:contentTypeScope="" ma:versionID="50c718eb97e1e7f0081fe39912381af5">
  <xsd:schema xmlns:xsd="http://www.w3.org/2001/XMLSchema" xmlns:xs="http://www.w3.org/2001/XMLSchema" xmlns:p="http://schemas.microsoft.com/office/2006/metadata/properties" xmlns:ns2="30cc9ae6-eaf9-405e-9576-3522e3851cf9" xmlns:ns3="c75ee646-ea04-4f20-bc3f-7bc06c32b2f8" xmlns:ns4="bc268a9e-ab94-4061-b089-7d438da856c6" targetNamespace="http://schemas.microsoft.com/office/2006/metadata/properties" ma:root="true" ma:fieldsID="1a65c15635785708e2d2a67f8c477494" ns2:_="" ns3:_="" ns4:_="">
    <xsd:import namespace="30cc9ae6-eaf9-405e-9576-3522e3851cf9"/>
    <xsd:import namespace="c75ee646-ea04-4f20-bc3f-7bc06c32b2f8"/>
    <xsd:import namespace="bc268a9e-ab94-4061-b089-7d438da856c6"/>
    <xsd:element name="properties">
      <xsd:complexType>
        <xsd:sequence>
          <xsd:element name="documentManagement">
            <xsd:complexType>
              <xsd:all>
                <xsd:element ref="ns2:C_x0020_FK_x0020_vastuuhenkilö" minOccurs="0"/>
                <xsd:element ref="ns2:C_x0020_Asiakirjapvm" minOccurs="0"/>
                <xsd:element ref="ns2:C_x0020_Lisätiedot" minOccurs="0"/>
                <xsd:element ref="ns3:_dlc_DocId" minOccurs="0"/>
                <xsd:element ref="ns3:_dlc_DocIdUrl" minOccurs="0"/>
                <xsd:element ref="ns3:_dlc_DocIdPersistId" minOccurs="0"/>
                <xsd:element ref="ns2:TaxCatchAll" minOccurs="0"/>
                <xsd:element ref="ns2:d4cce8d21ff9456e86084380ad943dd9" minOccurs="0"/>
                <xsd:element ref="ns4:FKLanguage" minOccurs="0"/>
                <xsd:element ref="ns4:iff51723ad134fabb73ff8d5624dc83e" minOccurs="0"/>
                <xsd:element ref="ns4:cccb8d37394148e4afe9904da1fcb0fa" minOccurs="0"/>
                <xsd:element ref="ns3:TaxKeywordTaxHTField" minOccurs="0"/>
                <xsd:element ref="ns4:FKPublishDate" minOccurs="0"/>
                <xsd:element ref="ns4:jcb8c2c059cc4620a5027833caea8309" minOccurs="0"/>
                <xsd:element ref="ns4:oe82443a33504593a5f0dd63f7b3bd7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c9ae6-eaf9-405e-9576-3522e3851cf9" elementFormDefault="qualified">
    <xsd:import namespace="http://schemas.microsoft.com/office/2006/documentManagement/types"/>
    <xsd:import namespace="http://schemas.microsoft.com/office/infopath/2007/PartnerControls"/>
    <xsd:element name="C_x0020_FK_x0020_vastuuhenkilö" ma:index="3" nillable="true" ma:displayName="FK vastuuhenkilö" ma:list="UserInfo" ma:SearchPeopleOnly="false" ma:SharePointGroup="0" ma:internalName="C_x0020_FK_x0020_vastuu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_x0020_Asiakirjapvm" ma:index="4" nillable="true" ma:displayName="Asiakirjapvm" ma:default="[today]" ma:format="DateOnly" ma:internalName="C_x0020_Asiakirjapvm">
      <xsd:simpleType>
        <xsd:restriction base="dms:DateTime"/>
      </xsd:simpleType>
    </xsd:element>
    <xsd:element name="C_x0020_Lisätiedot" ma:index="5" nillable="true" ma:displayName="Lisätiedot" ma:internalName="C_x0020_Lis_x00e4_tiedot">
      <xsd:simpleType>
        <xsd:restriction base="dms:Note">
          <xsd:maxLength value="255"/>
        </xsd:restriction>
      </xsd:simpleType>
    </xsd:element>
    <xsd:element name="TaxCatchAll" ma:index="11" nillable="true" ma:displayName="Taxonomy Catch All Column" ma:hidden="true" ma:list="{cdeacb01-5bc3-4387-b014-57cd092e21a9}" ma:internalName="TaxCatchAll" ma:showField="CatchAllData" ma:web="c75ee646-ea04-4f20-bc3f-7bc06c32b2f8">
      <xsd:complexType>
        <xsd:complexContent>
          <xsd:extension base="dms:MultiChoiceLookup">
            <xsd:sequence>
              <xsd:element name="Value" type="dms:Lookup" maxOccurs="unbounded" minOccurs="0" nillable="true"/>
            </xsd:sequence>
          </xsd:extension>
        </xsd:complexContent>
      </xsd:complexType>
    </xsd:element>
    <xsd:element name="d4cce8d21ff9456e86084380ad943dd9" ma:index="12" nillable="true" ma:taxonomy="true" ma:internalName="d4cce8d21ff9456e86084380ad943dd9" ma:taxonomyFieldName="C_x0020_Organisaatiot" ma:displayName="Organisaatiot" ma:default="21;#Finanssialan Keskusliitto|a986a8ab-0b81-4c11-8cfa-b7b758f01c9a" ma:fieldId="{d4cce8d2-1ff9-456e-8608-4380ad943dd9}" ma:taxonomyMulti="true" ma:sspId="d7ec215a-233c-4761-af40-34a00d82655d" ma:termSetId="a7c7996a-e85f-46b5-a5b7-e3eb5aef7a4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5ee646-ea04-4f20-bc3f-7bc06c32b2f8"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23" nillable="true" ma:taxonomy="true" ma:internalName="TaxKeywordTaxHTField" ma:taxonomyFieldName="TaxKeyword" ma:displayName="Asiasanat" ma:readOnly="false" ma:fieldId="{23f27201-bee3-471e-b2e7-b64fd8b7ca38}" ma:taxonomyMulti="true" ma:sspId="d7ec215a-233c-4761-af40-34a00d82655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268a9e-ab94-4061-b089-7d438da856c6" elementFormDefault="qualified">
    <xsd:import namespace="http://schemas.microsoft.com/office/2006/documentManagement/types"/>
    <xsd:import namespace="http://schemas.microsoft.com/office/infopath/2007/PartnerControls"/>
    <xsd:element name="FKLanguage" ma:index="17"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element name="iff51723ad134fabb73ff8d5624dc83e" ma:index="19" ma:taxonomy="true" ma:internalName="iff51723ad134fabb73ff8d5624dc83e" ma:taxonomyFieldName="FKDocType" ma:displayName="Asiakirjatyyppi" ma:default="" ma:fieldId="{2ff51723-ad13-4fab-b73f-f8d5624dc83e}" ma:taxonomyMulti="true" ma:sspId="d92eb3bd-95d3-4ebe-8301-9f6701864dbf" ma:termSetId="f0126561-3e6b-4118-8629-5272a7a08fe1" ma:anchorId="00000000-0000-0000-0000-000000000000" ma:open="false" ma:isKeyword="false">
      <xsd:complexType>
        <xsd:sequence>
          <xsd:element ref="pc:Terms" minOccurs="0" maxOccurs="1"/>
        </xsd:sequence>
      </xsd:complexType>
    </xsd:element>
    <xsd:element name="cccb8d37394148e4afe9904da1fcb0fa" ma:index="21" ma:taxonomy="true" ma:internalName="cccb8d37394148e4afe9904da1fcb0fa" ma:taxonomyFieldName="FKTopic" ma:displayName="Aiheluokittelu" ma:readOnly="false" ma:default="" ma:fieldId="{cccb8d37-3941-48e4-afe9-904da1fcb0fa}"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24" nillable="true" ma:displayName="Julkaisupäivä" ma:default="[today]" ma:format="DateOnly" ma:internalName="FKPublishDate">
      <xsd:simpleType>
        <xsd:restriction base="dms:DateTime"/>
      </xsd:simpleType>
    </xsd:element>
    <xsd:element name="jcb8c2c059cc4620a5027833caea8309" ma:index="26" nillable="true" ma:taxonomy="true" ma:internalName="jcb8c2c059cc4620a5027833caea8309" ma:taxonomyFieldName="FKDocumentState" ma:displayName="Dokumentin tila" ma:default="27;#Valmis|40aa8d17-dadd-4ab0-93da-3124749a5963" ma:fieldId="{3cb8c2c0-59cc-4620-a502-7833caea8309}" ma:sspId="d7ec215a-233c-4761-af40-34a00d82655d" ma:termSetId="a77969e4-0b5b-4ac5-8bb1-3950b68d57f3" ma:anchorId="00000000-0000-0000-0000-000000000000" ma:open="false" ma:isKeyword="false">
      <xsd:complexType>
        <xsd:sequence>
          <xsd:element ref="pc:Terms" minOccurs="0" maxOccurs="1"/>
        </xsd:sequence>
      </xsd:complexType>
    </xsd:element>
    <xsd:element name="oe82443a33504593a5f0dd63f7b3bd7a" ma:index="28" nillable="true" ma:taxonomy="true" ma:internalName="oe82443a33504593a5f0dd63f7b3bd7a" ma:taxonomyFieldName="FKDocumentPublicity" ma:displayName="Julkisuus" ma:default="28;#Julkinen|0806a4a5-db6a-4fa4-8ed3-7457b5b4e8de" ma:fieldId="{8e82443a-3350-4593-a5f0-dd63f7b3bd7a}" ma:sspId="d7ec215a-233c-4761-af40-34a00d82655d" ma:termSetId="d30f25d2-ebe8-43ea-9269-85f735816ed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f7baa18-e8c3-4a96-b5df-b125792204c2">
      <Terms xmlns="http://schemas.microsoft.com/office/infopath/2007/PartnerControls">
        <TermInfo xmlns="http://schemas.microsoft.com/office/infopath/2007/PartnerControls">
          <TermName xmlns="http://schemas.microsoft.com/office/infopath/2007/PartnerControls">maksutavat</TermName>
          <TermId xmlns="http://schemas.microsoft.com/office/infopath/2007/PartnerControls">5b4b8ea8-4c92-49eb-af83-c108038fc0e6</TermId>
        </TermInfo>
        <TermInfo xmlns="http://schemas.microsoft.com/office/infopath/2007/PartnerControls">
          <TermName xmlns="http://schemas.microsoft.com/office/infopath/2007/PartnerControls">säästäminen</TermName>
          <TermId xmlns="http://schemas.microsoft.com/office/infopath/2007/PartnerControls">3bfee7ee-5bc8-401e-b3ea-dcdd739b75f8</TermId>
        </TermInfo>
        <TermInfo xmlns="http://schemas.microsoft.com/office/infopath/2007/PartnerControls">
          <TermName xmlns="http://schemas.microsoft.com/office/infopath/2007/PartnerControls">luotonkäyttö</TermName>
          <TermId xmlns="http://schemas.microsoft.com/office/infopath/2007/PartnerControls">96f39b19-2094-418a-9b95-98588304c2b0</TermId>
        </TermInfo>
      </Terms>
    </TaxKeywordTaxHTField>
    <FKLanguage xmlns="879095ad-9298-46b1-abb4-88acdd8ab572">Suomi</FKLanguage>
    <FKPublishDate xmlns="879095ad-9298-46b1-abb4-88acdd8ab572">2017-06-06T21:00:00+00:00</FKPublishDate>
    <TaxCatchAll xmlns="3f7baa18-e8c3-4a96-b5df-b125792204c2">
      <Value>320</Value>
      <Value>319</Value>
      <Value>78</Value>
      <Value>7</Value>
      <Value>6</Value>
      <Value>290</Value>
    </TaxCatchAll>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pankki</TermName>
          <TermId xmlns="http://schemas.microsoft.com/office/infopath/2007/PartnerControls">f53a48c1-21f7-422c-be93-ed28fc23f5cc</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fc209ee7-fe67-4bc6-a4f4-93f5714eb903</TermId>
        </TermInfo>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90C99-C83B-489E-9127-EEEF69F97647}"/>
</file>

<file path=customXml/itemProps2.xml><?xml version="1.0" encoding="utf-8"?>
<ds:datastoreItem xmlns:ds="http://schemas.openxmlformats.org/officeDocument/2006/customXml" ds:itemID="{67201319-2B1C-40CA-B15E-4E2EC2AFCA37}"/>
</file>

<file path=customXml/itemProps3.xml><?xml version="1.0" encoding="utf-8"?>
<ds:datastoreItem xmlns:ds="http://schemas.openxmlformats.org/officeDocument/2006/customXml" ds:itemID="{82FEBA14-D066-4FED-A15E-05D563C403ED}"/>
</file>

<file path=customXml/itemProps4.xml><?xml version="1.0" encoding="utf-8"?>
<ds:datastoreItem xmlns:ds="http://schemas.openxmlformats.org/officeDocument/2006/customXml" ds:itemID="{EC8C1996-A6D2-447C-A8B8-B637B7D10E43}"/>
</file>

<file path=docProps/app.xml><?xml version="1.0" encoding="utf-8"?>
<Properties xmlns="http://schemas.openxmlformats.org/officeDocument/2006/extended-properties" xmlns:vt="http://schemas.openxmlformats.org/officeDocument/2006/docPropsVTypes">
  <TotalTime>4765</TotalTime>
  <Words>3396</Words>
  <Application>Microsoft Office PowerPoint</Application>
  <PresentationFormat>Mukautettu</PresentationFormat>
  <Paragraphs>567</Paragraphs>
  <Slides>58</Slides>
  <Notes>58</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58</vt:i4>
      </vt:variant>
    </vt:vector>
  </HeadingPairs>
  <TitlesOfParts>
    <vt:vector size="65" baseType="lpstr">
      <vt:lpstr>Arial</vt:lpstr>
      <vt:lpstr>Calibri</vt:lpstr>
      <vt:lpstr>Merriweather Sans</vt:lpstr>
      <vt:lpstr>Merriweather Sans Regular</vt:lpstr>
      <vt:lpstr>Times New Roman</vt:lpstr>
      <vt:lpstr>Office-teema</vt:lpstr>
      <vt:lpstr>Theme1</vt:lpstr>
      <vt:lpstr>SÄÄSTÄMINEN, LUOTONKÄYTTÖ  JA MAKSUTAVAT 2017</vt:lpstr>
      <vt:lpstr>Nykyinen rahatilanne Säästäminen ja sijoittaminen</vt:lpstr>
      <vt:lpstr>PowerPoint-esitys</vt:lpstr>
      <vt:lpstr>PowerPoint-esitys</vt:lpstr>
      <vt:lpstr>PowerPoint-esitys</vt:lpstr>
      <vt:lpstr>PowerPoint-esitys</vt:lpstr>
      <vt:lpstr>PowerPoint-esitys</vt:lpstr>
      <vt:lpstr>Luotonotto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Talouden ja asuntolainojen riskit ja niihin varautuminen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Laskujen ja ostosten maksaminen  Käteisen rahan nostaminen</vt:lpstr>
      <vt:lpstr>PowerPoint-esitys</vt:lpstr>
      <vt:lpstr>PowerPoint-esitys</vt:lpstr>
      <vt:lpstr>PowerPoint-esitys</vt:lpstr>
      <vt:lpstr>PowerPoint-esitys</vt:lpstr>
      <vt:lpstr>PowerPoint-esitys</vt:lpstr>
      <vt:lpstr>PowerPoint-esitys</vt:lpstr>
      <vt:lpstr>Henkilökohtainen pankkipalvelu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Säästäminen, luotonkäyttö ja maksutavat - kuvapaketti</dc:title>
  <dc:creator>Riitta Kuhno</dc:creator>
  <cp:keywords>maksutavat; luotonkäyttö; säästäminen</cp:keywords>
  <cp:lastModifiedBy>Koivisto Kimmo</cp:lastModifiedBy>
  <cp:revision>947</cp:revision>
  <cp:lastPrinted>2016-12-02T08:22:01Z</cp:lastPrinted>
  <dcterms:created xsi:type="dcterms:W3CDTF">2016-09-27T05:28:18Z</dcterms:created>
  <dcterms:modified xsi:type="dcterms:W3CDTF">2017-08-16T07:13:38Z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_dlc_DocIdItemGuid">
    <vt:lpwstr>27c2d8c9-c1a1-4216-9f34-b03284362f04</vt:lpwstr>
  </property>
  <property fmtid="{D5CDD505-2E9C-101B-9397-08002B2CF9AE}" pid="4" name="TaxKeyword">
    <vt:lpwstr>320;#maksutavat|5b4b8ea8-4c92-49eb-af83-c108038fc0e6;#319;#säästäminen|3bfee7ee-5bc8-401e-b3ea-dcdd739b75f8;#290;#luotonkäyttö|96f39b19-2094-418a-9b95-98588304c2b0</vt:lpwstr>
  </property>
  <property fmtid="{D5CDD505-2E9C-101B-9397-08002B2CF9AE}" pid="5" name="FKTopic">
    <vt:lpwstr>7;#pankki|f53a48c1-21f7-422c-be93-ed28fc23f5cc</vt:lpwstr>
  </property>
  <property fmtid="{D5CDD505-2E9C-101B-9397-08002B2CF9AE}" pid="6" name="FKDocType">
    <vt:lpwstr>78;#Diaesitys|fc209ee7-fe67-4bc6-a4f4-93f5714eb903;#6;#Tutkimus|71029c67-c76d-4a80-85bc-a4a475795028</vt:lpwstr>
  </property>
  <property fmtid="{D5CDD505-2E9C-101B-9397-08002B2CF9AE}" pid="7" name="FKDocumentState">
    <vt:lpwstr>27;#Valmis|40aa8d17-dadd-4ab0-93da-3124749a5963</vt:lpwstr>
  </property>
  <property fmtid="{D5CDD505-2E9C-101B-9397-08002B2CF9AE}" pid="8" name="FKDocumentPublicity">
    <vt:lpwstr>28;#Julkinen|0806a4a5-db6a-4fa4-8ed3-7457b5b4e8de</vt:lpwstr>
  </property>
  <property fmtid="{D5CDD505-2E9C-101B-9397-08002B2CF9AE}" pid="9" name="C Organisaatiot">
    <vt:lpwstr>21;#Finanssialan Keskusliitto|a986a8ab-0b81-4c11-8cfa-b7b758f01c9a</vt:lpwstr>
  </property>
  <property fmtid="{D5CDD505-2E9C-101B-9397-08002B2CF9AE}" pid="10" name="Order">
    <vt:r8>36500</vt:r8>
  </property>
  <property fmtid="{D5CDD505-2E9C-101B-9397-08002B2CF9AE}" pid="11" name="_CopySource">
    <vt:lpwstr>http://majakka/tietopankki/materiaalit/SLM_2017_Presentaatio.pptx</vt:lpwstr>
  </property>
  <property fmtid="{D5CDD505-2E9C-101B-9397-08002B2CF9AE}" pid="12" name="xd_ProgID">
    <vt:lpwstr/>
  </property>
  <property fmtid="{D5CDD505-2E9C-101B-9397-08002B2CF9AE}" pid="13" name="_SharedFileIndex">
    <vt:lpwstr/>
  </property>
  <property fmtid="{D5CDD505-2E9C-101B-9397-08002B2CF9AE}" pid="14" name="_SourceUrl">
    <vt:lpwstr/>
  </property>
  <property fmtid="{D5CDD505-2E9C-101B-9397-08002B2CF9AE}" pid="15" name="TemplateUrl">
    <vt:lpwstr/>
  </property>
</Properties>
</file>