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2" r:id="rId5"/>
  </p:sldMasterIdLst>
  <p:sldIdLst>
    <p:sldId id="285" r:id="rId6"/>
    <p:sldId id="286" r:id="rId7"/>
    <p:sldId id="287" r:id="rId8"/>
    <p:sldId id="277" r:id="rId9"/>
    <p:sldId id="278" r:id="rId10"/>
    <p:sldId id="279" r:id="rId11"/>
    <p:sldId id="280" r:id="rId12"/>
    <p:sldId id="281" r:id="rId13"/>
    <p:sldId id="282" r:id="rId14"/>
    <p:sldId id="283" r:id="rId15"/>
    <p:sldId id="284" r:id="rId16"/>
    <p:sldId id="288" r:id="rId17"/>
    <p:sldId id="289" r:id="rId18"/>
    <p:sldId id="290" r:id="rId19"/>
    <p:sldId id="291" r:id="rId20"/>
    <p:sldId id="292" r:id="rId21"/>
    <p:sldId id="293" r:id="rId22"/>
    <p:sldId id="294" r:id="rId23"/>
    <p:sldId id="295" r:id="rId24"/>
    <p:sldId id="29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2C90"/>
    <a:srgbClr val="1642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6"/>
  </p:normalViewPr>
  <p:slideViewPr>
    <p:cSldViewPr snapToGrid="0" snapToObjects="1">
      <p:cViewPr varScale="1">
        <p:scale>
          <a:sx n="163" d="100"/>
          <a:sy n="163" d="100"/>
        </p:scale>
        <p:origin x="246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9" Type="http://schemas.openxmlformats.org/officeDocument/2006/relationships/tableStyles" Target="tableStyles.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Sarake2</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Finanssiala ry</c:v>
                </c:pt>
                <c:pt idx="1">
                  <c:v>Finanssialan jäsenyhtiö</c:v>
                </c:pt>
                <c:pt idx="2">
                  <c:v>Muu finanssialan toimija (muu yritys, yhdistys, säätiö, valvoja tms)</c:v>
                </c:pt>
                <c:pt idx="3">
                  <c:v>Toisen asteen oppilaitos</c:v>
                </c:pt>
                <c:pt idx="4">
                  <c:v>Ammattikorkeakoulu</c:v>
                </c:pt>
                <c:pt idx="5">
                  <c:v>Yliopisto</c:v>
                </c:pt>
                <c:pt idx="6">
                  <c:v>Aikuis- ja täydennyskoulutusorganisaatio</c:v>
                </c:pt>
              </c:strCache>
            </c:strRef>
          </c:cat>
          <c:val>
            <c:numRef>
              <c:f>Sheet1!$B$2:$B$8</c:f>
              <c:numCache>
                <c:formatCode>0</c:formatCode>
                <c:ptCount val="7"/>
                <c:pt idx="0">
                  <c:v>2</c:v>
                </c:pt>
                <c:pt idx="1">
                  <c:v>33</c:v>
                </c:pt>
                <c:pt idx="2">
                  <c:v>13</c:v>
                </c:pt>
                <c:pt idx="3">
                  <c:v>2</c:v>
                </c:pt>
                <c:pt idx="4">
                  <c:v>20</c:v>
                </c:pt>
                <c:pt idx="5">
                  <c:v>1</c:v>
                </c:pt>
                <c:pt idx="6">
                  <c:v>1</c:v>
                </c:pt>
              </c:numCache>
            </c:numRef>
          </c:val>
          <c:extLst>
            <c:ext xmlns:c16="http://schemas.microsoft.com/office/drawing/2014/chart" uri="{C3380CC4-5D6E-409C-BE32-E72D297353CC}">
              <c16:uniqueId val="{00000000-CDE8-4FBF-AF2A-139ADE8B20A7}"/>
            </c:ext>
          </c:extLst>
        </c:ser>
        <c:dLbls>
          <c:showLegendKey val="0"/>
          <c:showVal val="0"/>
          <c:showCatName val="0"/>
          <c:showSerName val="0"/>
          <c:showPercent val="0"/>
          <c:showBubbleSize val="0"/>
        </c:dLbls>
        <c:gapWidth val="150"/>
        <c:axId val="326877888"/>
        <c:axId val="326880240"/>
      </c:barChart>
      <c:catAx>
        <c:axId val="326877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crossAx val="326880240"/>
        <c:crosses val="autoZero"/>
        <c:auto val="1"/>
        <c:lblAlgn val="ctr"/>
        <c:lblOffset val="100"/>
        <c:noMultiLvlLbl val="0"/>
      </c:catAx>
      <c:valAx>
        <c:axId val="3268802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EE2C90"/>
                </a:solidFill>
                <a:latin typeface="Merriweather Sans" charset="0"/>
                <a:ea typeface="Merriweather Sans" charset="0"/>
                <a:cs typeface="Merriweather Sans" charset="0"/>
              </a:defRPr>
            </a:pPr>
            <a:endParaRPr lang="fi-FI"/>
          </a:p>
        </c:txPr>
        <c:crossAx val="32687788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rgbClr val="164280"/>
          </a:solidFill>
          <a:latin typeface="Merriweather Sans" charset="0"/>
          <a:ea typeface="Merriweather Sans" charset="0"/>
          <a:cs typeface="Merriweather Sans" charset="0"/>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Yritykset</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Ideoiden kehittäminen ja tuotteistaminen</c:v>
                </c:pt>
                <c:pt idx="1">
                  <c:v>Myynnillisyys ja business-osaaminen</c:v>
                </c:pt>
                <c:pt idx="2">
                  <c:v>Toimintaympäristön ja kulutustottumusten arvioiminen</c:v>
                </c:pt>
                <c:pt idx="3">
                  <c:v>Palvelun tai tuotteen tekeminen</c:v>
                </c:pt>
                <c:pt idx="4">
                  <c:v>Myyminen kannattavalla tavalla</c:v>
                </c:pt>
                <c:pt idx="5">
                  <c:v>Markkinoille vieminen</c:v>
                </c:pt>
              </c:strCache>
            </c:strRef>
          </c:cat>
          <c:val>
            <c:numRef>
              <c:f>Sheet1!$B$2:$B$7</c:f>
              <c:numCache>
                <c:formatCode>0.00%</c:formatCode>
                <c:ptCount val="6"/>
                <c:pt idx="0">
                  <c:v>0.3125</c:v>
                </c:pt>
                <c:pt idx="1">
                  <c:v>0.25</c:v>
                </c:pt>
                <c:pt idx="2">
                  <c:v>0.22916666666666666</c:v>
                </c:pt>
                <c:pt idx="3">
                  <c:v>0.10416666666666667</c:v>
                </c:pt>
                <c:pt idx="4">
                  <c:v>6.25E-2</c:v>
                </c:pt>
                <c:pt idx="5">
                  <c:v>4.1666666666666664E-2</c:v>
                </c:pt>
              </c:numCache>
            </c:numRef>
          </c:val>
          <c:extLst>
            <c:ext xmlns:c16="http://schemas.microsoft.com/office/drawing/2014/chart" uri="{C3380CC4-5D6E-409C-BE32-E72D297353CC}">
              <c16:uniqueId val="{00000000-CDE8-4FBF-AF2A-139ADE8B20A7}"/>
            </c:ext>
          </c:extLst>
        </c:ser>
        <c:ser>
          <c:idx val="1"/>
          <c:order val="1"/>
          <c:tx>
            <c:strRef>
              <c:f>Sheet1!$C$1</c:f>
              <c:strCache>
                <c:ptCount val="1"/>
                <c:pt idx="0">
                  <c:v>Oppilaitokset</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Ideoiden kehittäminen ja tuotteistaminen</c:v>
                </c:pt>
                <c:pt idx="1">
                  <c:v>Myynnillisyys ja business-osaaminen</c:v>
                </c:pt>
                <c:pt idx="2">
                  <c:v>Toimintaympäristön ja kulutustottumusten arvioiminen</c:v>
                </c:pt>
                <c:pt idx="3">
                  <c:v>Palvelun tai tuotteen tekeminen</c:v>
                </c:pt>
                <c:pt idx="4">
                  <c:v>Myyminen kannattavalla tavalla</c:v>
                </c:pt>
                <c:pt idx="5">
                  <c:v>Markkinoille vieminen</c:v>
                </c:pt>
              </c:strCache>
            </c:strRef>
          </c:cat>
          <c:val>
            <c:numRef>
              <c:f>Sheet1!$C$2:$C$7</c:f>
              <c:numCache>
                <c:formatCode>0.00%</c:formatCode>
                <c:ptCount val="6"/>
                <c:pt idx="0">
                  <c:v>0.25</c:v>
                </c:pt>
                <c:pt idx="1">
                  <c:v>0.25</c:v>
                </c:pt>
                <c:pt idx="2">
                  <c:v>0.20833333333333334</c:v>
                </c:pt>
                <c:pt idx="3">
                  <c:v>8.3333333333333329E-2</c:v>
                </c:pt>
                <c:pt idx="4">
                  <c:v>0.125</c:v>
                </c:pt>
                <c:pt idx="5">
                  <c:v>8.3333333333333329E-2</c:v>
                </c:pt>
              </c:numCache>
            </c:numRef>
          </c:val>
          <c:extLst>
            <c:ext xmlns:c16="http://schemas.microsoft.com/office/drawing/2014/chart" uri="{C3380CC4-5D6E-409C-BE32-E72D297353CC}">
              <c16:uniqueId val="{00000003-9CDD-43D8-8DC3-BE5D2C84D72C}"/>
            </c:ext>
          </c:extLst>
        </c:ser>
        <c:dLbls>
          <c:showLegendKey val="0"/>
          <c:showVal val="0"/>
          <c:showCatName val="0"/>
          <c:showSerName val="0"/>
          <c:showPercent val="0"/>
          <c:showBubbleSize val="0"/>
        </c:dLbls>
        <c:gapWidth val="150"/>
        <c:axId val="326877888"/>
        <c:axId val="326880240"/>
      </c:barChart>
      <c:catAx>
        <c:axId val="326877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crossAx val="326880240"/>
        <c:crosses val="autoZero"/>
        <c:auto val="1"/>
        <c:lblAlgn val="ctr"/>
        <c:lblOffset val="100"/>
        <c:noMultiLvlLbl val="0"/>
      </c:catAx>
      <c:valAx>
        <c:axId val="3268802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EE2C90"/>
                </a:solidFill>
                <a:latin typeface="Merriweather Sans" charset="0"/>
                <a:ea typeface="Merriweather Sans" charset="0"/>
                <a:cs typeface="Merriweather Sans" charset="0"/>
              </a:defRPr>
            </a:pPr>
            <a:endParaRPr lang="fi-FI"/>
          </a:p>
        </c:txPr>
        <c:crossAx val="32687788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legend>
    <c:plotVisOnly val="1"/>
    <c:dispBlanksAs val="gap"/>
    <c:showDLblsOverMax val="0"/>
  </c:chart>
  <c:spPr>
    <a:noFill/>
    <a:ln>
      <a:noFill/>
    </a:ln>
    <a:effectLst/>
  </c:spPr>
  <c:txPr>
    <a:bodyPr/>
    <a:lstStyle/>
    <a:p>
      <a:pPr>
        <a:defRPr sz="1400">
          <a:solidFill>
            <a:srgbClr val="164280"/>
          </a:solidFill>
          <a:latin typeface="Merriweather Sans" charset="0"/>
          <a:ea typeface="Merriweather Sans" charset="0"/>
          <a:cs typeface="Merriweather Sans" charset="0"/>
        </a:defRPr>
      </a:pPr>
      <a:endParaRPr lang="fi-FI"/>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Yritykset</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Kokonaisuuden hallinta ja myyntitaidot</c:v>
                </c:pt>
                <c:pt idx="1">
                  <c:v>Kyky neuvoa ja opastaa asiakasta</c:v>
                </c:pt>
                <c:pt idx="2">
                  <c:v>Asiakassuhteen hoitamisen taidot</c:v>
                </c:pt>
                <c:pt idx="3">
                  <c:v>Vuorovaikutustaidot</c:v>
                </c:pt>
                <c:pt idx="4">
                  <c:v>Taito tuottaa huippupalvelua</c:v>
                </c:pt>
                <c:pt idx="5">
                  <c:v>Ongelmanratkaisutaidot</c:v>
                </c:pt>
                <c:pt idx="6">
                  <c:v>Kyky hyödyntää ICT-teknologiaa</c:v>
                </c:pt>
                <c:pt idx="7">
                  <c:v>Toimintaympäristön ja kulutustottumusten arvioiminen</c:v>
                </c:pt>
                <c:pt idx="8">
                  <c:v>Markkinointitaidot</c:v>
                </c:pt>
              </c:strCache>
            </c:strRef>
          </c:cat>
          <c:val>
            <c:numRef>
              <c:f>Sheet1!$B$2:$B$10</c:f>
              <c:numCache>
                <c:formatCode>0.00%</c:formatCode>
                <c:ptCount val="9"/>
                <c:pt idx="0">
                  <c:v>0.20833333333333334</c:v>
                </c:pt>
                <c:pt idx="1">
                  <c:v>0.16666666666666666</c:v>
                </c:pt>
                <c:pt idx="2">
                  <c:v>0.14583333333333334</c:v>
                </c:pt>
                <c:pt idx="3">
                  <c:v>0.14583333333333334</c:v>
                </c:pt>
                <c:pt idx="4">
                  <c:v>0.125</c:v>
                </c:pt>
                <c:pt idx="5">
                  <c:v>0.125</c:v>
                </c:pt>
                <c:pt idx="6">
                  <c:v>6.25E-2</c:v>
                </c:pt>
                <c:pt idx="7">
                  <c:v>2.0833333333333332E-2</c:v>
                </c:pt>
                <c:pt idx="8">
                  <c:v>0</c:v>
                </c:pt>
              </c:numCache>
            </c:numRef>
          </c:val>
          <c:extLst>
            <c:ext xmlns:c16="http://schemas.microsoft.com/office/drawing/2014/chart" uri="{C3380CC4-5D6E-409C-BE32-E72D297353CC}">
              <c16:uniqueId val="{00000000-CDE8-4FBF-AF2A-139ADE8B20A7}"/>
            </c:ext>
          </c:extLst>
        </c:ser>
        <c:ser>
          <c:idx val="1"/>
          <c:order val="1"/>
          <c:tx>
            <c:strRef>
              <c:f>Sheet1!$C$1</c:f>
              <c:strCache>
                <c:ptCount val="1"/>
                <c:pt idx="0">
                  <c:v>Oppilaitokset</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Kokonaisuuden hallinta ja myyntitaidot</c:v>
                </c:pt>
                <c:pt idx="1">
                  <c:v>Kyky neuvoa ja opastaa asiakasta</c:v>
                </c:pt>
                <c:pt idx="2">
                  <c:v>Asiakassuhteen hoitamisen taidot</c:v>
                </c:pt>
                <c:pt idx="3">
                  <c:v>Vuorovaikutustaidot</c:v>
                </c:pt>
                <c:pt idx="4">
                  <c:v>Taito tuottaa huippupalvelua</c:v>
                </c:pt>
                <c:pt idx="5">
                  <c:v>Ongelmanratkaisutaidot</c:v>
                </c:pt>
                <c:pt idx="6">
                  <c:v>Kyky hyödyntää ICT-teknologiaa</c:v>
                </c:pt>
                <c:pt idx="7">
                  <c:v>Toimintaympäristön ja kulutustottumusten arvioiminen</c:v>
                </c:pt>
                <c:pt idx="8">
                  <c:v>Markkinointitaidot</c:v>
                </c:pt>
              </c:strCache>
            </c:strRef>
          </c:cat>
          <c:val>
            <c:numRef>
              <c:f>Sheet1!$C$2:$C$10</c:f>
              <c:numCache>
                <c:formatCode>0.00%</c:formatCode>
                <c:ptCount val="9"/>
                <c:pt idx="0">
                  <c:v>0.16666666666666666</c:v>
                </c:pt>
                <c:pt idx="1">
                  <c:v>8.3333333333333329E-2</c:v>
                </c:pt>
                <c:pt idx="2">
                  <c:v>0.125</c:v>
                </c:pt>
                <c:pt idx="3">
                  <c:v>4.1666666666666664E-2</c:v>
                </c:pt>
                <c:pt idx="4">
                  <c:v>8.3333333333333329E-2</c:v>
                </c:pt>
                <c:pt idx="5">
                  <c:v>0.25</c:v>
                </c:pt>
                <c:pt idx="6">
                  <c:v>0.125</c:v>
                </c:pt>
                <c:pt idx="7">
                  <c:v>8.3333333333333329E-2</c:v>
                </c:pt>
                <c:pt idx="8">
                  <c:v>4.1666666666666664E-2</c:v>
                </c:pt>
              </c:numCache>
            </c:numRef>
          </c:val>
          <c:extLst>
            <c:ext xmlns:c16="http://schemas.microsoft.com/office/drawing/2014/chart" uri="{C3380CC4-5D6E-409C-BE32-E72D297353CC}">
              <c16:uniqueId val="{00000003-9CDD-43D8-8DC3-BE5D2C84D72C}"/>
            </c:ext>
          </c:extLst>
        </c:ser>
        <c:dLbls>
          <c:showLegendKey val="0"/>
          <c:showVal val="0"/>
          <c:showCatName val="0"/>
          <c:showSerName val="0"/>
          <c:showPercent val="0"/>
          <c:showBubbleSize val="0"/>
        </c:dLbls>
        <c:gapWidth val="150"/>
        <c:axId val="326877888"/>
        <c:axId val="326880240"/>
      </c:barChart>
      <c:catAx>
        <c:axId val="326877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crossAx val="326880240"/>
        <c:crosses val="autoZero"/>
        <c:auto val="1"/>
        <c:lblAlgn val="ctr"/>
        <c:lblOffset val="100"/>
        <c:noMultiLvlLbl val="0"/>
      </c:catAx>
      <c:valAx>
        <c:axId val="3268802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EE2C90"/>
                </a:solidFill>
                <a:latin typeface="Merriweather Sans" charset="0"/>
                <a:ea typeface="Merriweather Sans" charset="0"/>
                <a:cs typeface="Merriweather Sans" charset="0"/>
              </a:defRPr>
            </a:pPr>
            <a:endParaRPr lang="fi-FI"/>
          </a:p>
        </c:txPr>
        <c:crossAx val="32687788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legend>
    <c:plotVisOnly val="1"/>
    <c:dispBlanksAs val="gap"/>
    <c:showDLblsOverMax val="0"/>
  </c:chart>
  <c:spPr>
    <a:noFill/>
    <a:ln>
      <a:noFill/>
    </a:ln>
    <a:effectLst/>
  </c:spPr>
  <c:txPr>
    <a:bodyPr/>
    <a:lstStyle/>
    <a:p>
      <a:pPr>
        <a:defRPr sz="1400">
          <a:solidFill>
            <a:srgbClr val="164280"/>
          </a:solidFill>
          <a:latin typeface="Merriweather Sans" charset="0"/>
          <a:ea typeface="Merriweather Sans" charset="0"/>
          <a:cs typeface="Merriweather Sans" charset="0"/>
        </a:defRPr>
      </a:pPr>
      <a:endParaRPr lang="fi-FI"/>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Yritykset</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Kyky toimia erilaisista kulttuureista tulevien ihmisten kanssa</c:v>
                </c:pt>
                <c:pt idx="1">
                  <c:v>Kielitaito</c:v>
                </c:pt>
                <c:pt idx="2">
                  <c:v>Globaalin liiketoiminnan hahmottaminen</c:v>
                </c:pt>
                <c:pt idx="3">
                  <c:v>Maailmantalouden ymmärtäminen</c:v>
                </c:pt>
              </c:strCache>
            </c:strRef>
          </c:cat>
          <c:val>
            <c:numRef>
              <c:f>Sheet1!$B$2:$B$5</c:f>
              <c:numCache>
                <c:formatCode>0.00%</c:formatCode>
                <c:ptCount val="4"/>
                <c:pt idx="0">
                  <c:v>0.4375</c:v>
                </c:pt>
                <c:pt idx="1">
                  <c:v>0.20833333333333334</c:v>
                </c:pt>
                <c:pt idx="2">
                  <c:v>0.20833333333333334</c:v>
                </c:pt>
                <c:pt idx="3">
                  <c:v>0.14583333333333334</c:v>
                </c:pt>
              </c:numCache>
            </c:numRef>
          </c:val>
          <c:extLst>
            <c:ext xmlns:c16="http://schemas.microsoft.com/office/drawing/2014/chart" uri="{C3380CC4-5D6E-409C-BE32-E72D297353CC}">
              <c16:uniqueId val="{00000000-CDE8-4FBF-AF2A-139ADE8B20A7}"/>
            </c:ext>
          </c:extLst>
        </c:ser>
        <c:ser>
          <c:idx val="1"/>
          <c:order val="1"/>
          <c:tx>
            <c:strRef>
              <c:f>Sheet1!$C$1</c:f>
              <c:strCache>
                <c:ptCount val="1"/>
                <c:pt idx="0">
                  <c:v>Oppilaitokset</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Kyky toimia erilaisista kulttuureista tulevien ihmisten kanssa</c:v>
                </c:pt>
                <c:pt idx="1">
                  <c:v>Kielitaito</c:v>
                </c:pt>
                <c:pt idx="2">
                  <c:v>Globaalin liiketoiminnan hahmottaminen</c:v>
                </c:pt>
                <c:pt idx="3">
                  <c:v>Maailmantalouden ymmärtäminen</c:v>
                </c:pt>
              </c:strCache>
            </c:strRef>
          </c:cat>
          <c:val>
            <c:numRef>
              <c:f>Sheet1!$C$2:$C$5</c:f>
              <c:numCache>
                <c:formatCode>0.00%</c:formatCode>
                <c:ptCount val="4"/>
                <c:pt idx="0">
                  <c:v>0.20833333333333334</c:v>
                </c:pt>
                <c:pt idx="1">
                  <c:v>0.20833333333333334</c:v>
                </c:pt>
                <c:pt idx="2">
                  <c:v>0.375</c:v>
                </c:pt>
                <c:pt idx="3">
                  <c:v>0.20833333333333334</c:v>
                </c:pt>
              </c:numCache>
            </c:numRef>
          </c:val>
          <c:extLst>
            <c:ext xmlns:c16="http://schemas.microsoft.com/office/drawing/2014/chart" uri="{C3380CC4-5D6E-409C-BE32-E72D297353CC}">
              <c16:uniqueId val="{00000003-9CDD-43D8-8DC3-BE5D2C84D72C}"/>
            </c:ext>
          </c:extLst>
        </c:ser>
        <c:dLbls>
          <c:showLegendKey val="0"/>
          <c:showVal val="0"/>
          <c:showCatName val="0"/>
          <c:showSerName val="0"/>
          <c:showPercent val="0"/>
          <c:showBubbleSize val="0"/>
        </c:dLbls>
        <c:gapWidth val="150"/>
        <c:axId val="326877888"/>
        <c:axId val="326880240"/>
      </c:barChart>
      <c:catAx>
        <c:axId val="326877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crossAx val="326880240"/>
        <c:crosses val="autoZero"/>
        <c:auto val="1"/>
        <c:lblAlgn val="ctr"/>
        <c:lblOffset val="100"/>
        <c:noMultiLvlLbl val="0"/>
      </c:catAx>
      <c:valAx>
        <c:axId val="3268802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EE2C90"/>
                </a:solidFill>
                <a:latin typeface="Merriweather Sans" charset="0"/>
                <a:ea typeface="Merriweather Sans" charset="0"/>
                <a:cs typeface="Merriweather Sans" charset="0"/>
              </a:defRPr>
            </a:pPr>
            <a:endParaRPr lang="fi-FI"/>
          </a:p>
        </c:txPr>
        <c:crossAx val="32687788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legend>
    <c:plotVisOnly val="1"/>
    <c:dispBlanksAs val="gap"/>
    <c:showDLblsOverMax val="0"/>
  </c:chart>
  <c:spPr>
    <a:noFill/>
    <a:ln>
      <a:noFill/>
    </a:ln>
    <a:effectLst/>
  </c:spPr>
  <c:txPr>
    <a:bodyPr/>
    <a:lstStyle/>
    <a:p>
      <a:pPr>
        <a:defRPr sz="1400">
          <a:solidFill>
            <a:srgbClr val="164280"/>
          </a:solidFill>
          <a:latin typeface="Merriweather Sans" charset="0"/>
          <a:ea typeface="Merriweather Sans" charset="0"/>
          <a:cs typeface="Merriweather Sans" charset="0"/>
        </a:defRPr>
      </a:pPr>
      <a:endParaRPr lang="fi-FI"/>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Yritykset</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Joustavan työkulttuurin edistäminen</c:v>
                </c:pt>
                <c:pt idx="1">
                  <c:v>Uusien palveluiden ja käyttöliittymien kehittäminen</c:v>
                </c:pt>
                <c:pt idx="2">
                  <c:v>Irtautuminen ennakkoluuloista</c:v>
                </c:pt>
                <c:pt idx="3">
                  <c:v>Hyvät ryhmätyötaidot</c:v>
                </c:pt>
                <c:pt idx="4">
                  <c:v>Muotoilu / design -osaaminen</c:v>
                </c:pt>
              </c:strCache>
            </c:strRef>
          </c:cat>
          <c:val>
            <c:numRef>
              <c:f>Sheet1!$B$2:$B$6</c:f>
              <c:numCache>
                <c:formatCode>0.00%</c:formatCode>
                <c:ptCount val="5"/>
                <c:pt idx="0">
                  <c:v>0.41666666666666669</c:v>
                </c:pt>
                <c:pt idx="1">
                  <c:v>0.27083333333333331</c:v>
                </c:pt>
                <c:pt idx="2">
                  <c:v>0.14583333333333334</c:v>
                </c:pt>
                <c:pt idx="3">
                  <c:v>0.125</c:v>
                </c:pt>
                <c:pt idx="4">
                  <c:v>4.1666666666666664E-2</c:v>
                </c:pt>
              </c:numCache>
            </c:numRef>
          </c:val>
          <c:extLst>
            <c:ext xmlns:c16="http://schemas.microsoft.com/office/drawing/2014/chart" uri="{C3380CC4-5D6E-409C-BE32-E72D297353CC}">
              <c16:uniqueId val="{00000000-CDE8-4FBF-AF2A-139ADE8B20A7}"/>
            </c:ext>
          </c:extLst>
        </c:ser>
        <c:ser>
          <c:idx val="1"/>
          <c:order val="1"/>
          <c:tx>
            <c:strRef>
              <c:f>Sheet1!$C$1</c:f>
              <c:strCache>
                <c:ptCount val="1"/>
                <c:pt idx="0">
                  <c:v>Oppilaitokset</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Joustavan työkulttuurin edistäminen</c:v>
                </c:pt>
                <c:pt idx="1">
                  <c:v>Uusien palveluiden ja käyttöliittymien kehittäminen</c:v>
                </c:pt>
                <c:pt idx="2">
                  <c:v>Irtautuminen ennakkoluuloista</c:v>
                </c:pt>
                <c:pt idx="3">
                  <c:v>Hyvät ryhmätyötaidot</c:v>
                </c:pt>
                <c:pt idx="4">
                  <c:v>Muotoilu / design -osaaminen</c:v>
                </c:pt>
              </c:strCache>
            </c:strRef>
          </c:cat>
          <c:val>
            <c:numRef>
              <c:f>Sheet1!$C$2:$C$6</c:f>
              <c:numCache>
                <c:formatCode>0.00%</c:formatCode>
                <c:ptCount val="5"/>
                <c:pt idx="0">
                  <c:v>8.3333333333333329E-2</c:v>
                </c:pt>
                <c:pt idx="1">
                  <c:v>0.29166666666666669</c:v>
                </c:pt>
                <c:pt idx="2">
                  <c:v>0.29166666666666669</c:v>
                </c:pt>
                <c:pt idx="3">
                  <c:v>0.20833333333333334</c:v>
                </c:pt>
                <c:pt idx="4">
                  <c:v>0.125</c:v>
                </c:pt>
              </c:numCache>
            </c:numRef>
          </c:val>
          <c:extLst>
            <c:ext xmlns:c16="http://schemas.microsoft.com/office/drawing/2014/chart" uri="{C3380CC4-5D6E-409C-BE32-E72D297353CC}">
              <c16:uniqueId val="{00000003-9CDD-43D8-8DC3-BE5D2C84D72C}"/>
            </c:ext>
          </c:extLst>
        </c:ser>
        <c:dLbls>
          <c:showLegendKey val="0"/>
          <c:showVal val="0"/>
          <c:showCatName val="0"/>
          <c:showSerName val="0"/>
          <c:showPercent val="0"/>
          <c:showBubbleSize val="0"/>
        </c:dLbls>
        <c:gapWidth val="150"/>
        <c:axId val="326877888"/>
        <c:axId val="326880240"/>
      </c:barChart>
      <c:catAx>
        <c:axId val="326877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crossAx val="326880240"/>
        <c:crosses val="autoZero"/>
        <c:auto val="1"/>
        <c:lblAlgn val="ctr"/>
        <c:lblOffset val="100"/>
        <c:noMultiLvlLbl val="0"/>
      </c:catAx>
      <c:valAx>
        <c:axId val="3268802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EE2C90"/>
                </a:solidFill>
                <a:latin typeface="Merriweather Sans" charset="0"/>
                <a:ea typeface="Merriweather Sans" charset="0"/>
                <a:cs typeface="Merriweather Sans" charset="0"/>
              </a:defRPr>
            </a:pPr>
            <a:endParaRPr lang="fi-FI"/>
          </a:p>
        </c:txPr>
        <c:crossAx val="32687788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legend>
    <c:plotVisOnly val="1"/>
    <c:dispBlanksAs val="gap"/>
    <c:showDLblsOverMax val="0"/>
  </c:chart>
  <c:spPr>
    <a:noFill/>
    <a:ln>
      <a:noFill/>
    </a:ln>
    <a:effectLst/>
  </c:spPr>
  <c:txPr>
    <a:bodyPr/>
    <a:lstStyle/>
    <a:p>
      <a:pPr>
        <a:defRPr sz="1400">
          <a:solidFill>
            <a:srgbClr val="164280"/>
          </a:solidFill>
          <a:latin typeface="Merriweather Sans" charset="0"/>
          <a:ea typeface="Merriweather Sans" charset="0"/>
          <a:cs typeface="Merriweather Sans" charset="0"/>
        </a:defRPr>
      </a:pPr>
      <a:endParaRPr lang="fi-FI"/>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Yritykset</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Kyky pysyä asiakasta edellä verkossa toimivan asiointipalvelun hallitsemisessa</c:v>
                </c:pt>
                <c:pt idx="1">
                  <c:v>Kyky hallita laitteita ja sosiaalisen median sovelluksia viestinnässä ja tiedottamisessa</c:v>
                </c:pt>
                <c:pt idx="2">
                  <c:v>Tiedon hakeminen ja muokkaaminen (verkkopalvelut)</c:v>
                </c:pt>
                <c:pt idx="3">
                  <c:v>Viestintä ja tiedottaminen verkossa</c:v>
                </c:pt>
              </c:strCache>
            </c:strRef>
          </c:cat>
          <c:val>
            <c:numRef>
              <c:f>Sheet1!$B$2:$B$5</c:f>
              <c:numCache>
                <c:formatCode>0.00%</c:formatCode>
                <c:ptCount val="4"/>
                <c:pt idx="0">
                  <c:v>0.41666666666666669</c:v>
                </c:pt>
                <c:pt idx="1">
                  <c:v>0.27083333333333331</c:v>
                </c:pt>
                <c:pt idx="2">
                  <c:v>0.22916666666666666</c:v>
                </c:pt>
                <c:pt idx="3">
                  <c:v>8.3333333333333329E-2</c:v>
                </c:pt>
              </c:numCache>
            </c:numRef>
          </c:val>
          <c:extLst>
            <c:ext xmlns:c16="http://schemas.microsoft.com/office/drawing/2014/chart" uri="{C3380CC4-5D6E-409C-BE32-E72D297353CC}">
              <c16:uniqueId val="{00000000-CDE8-4FBF-AF2A-139ADE8B20A7}"/>
            </c:ext>
          </c:extLst>
        </c:ser>
        <c:ser>
          <c:idx val="1"/>
          <c:order val="1"/>
          <c:tx>
            <c:strRef>
              <c:f>Sheet1!$C$1</c:f>
              <c:strCache>
                <c:ptCount val="1"/>
                <c:pt idx="0">
                  <c:v>Oppilaitokset</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Kyky pysyä asiakasta edellä verkossa toimivan asiointipalvelun hallitsemisessa</c:v>
                </c:pt>
                <c:pt idx="1">
                  <c:v>Kyky hallita laitteita ja sosiaalisen median sovelluksia viestinnässä ja tiedottamisessa</c:v>
                </c:pt>
                <c:pt idx="2">
                  <c:v>Tiedon hakeminen ja muokkaaminen (verkkopalvelut)</c:v>
                </c:pt>
                <c:pt idx="3">
                  <c:v>Viestintä ja tiedottaminen verkossa</c:v>
                </c:pt>
              </c:strCache>
            </c:strRef>
          </c:cat>
          <c:val>
            <c:numRef>
              <c:f>Sheet1!$C$2:$C$5</c:f>
              <c:numCache>
                <c:formatCode>0.00%</c:formatCode>
                <c:ptCount val="4"/>
                <c:pt idx="0">
                  <c:v>0.29166666666666669</c:v>
                </c:pt>
                <c:pt idx="1">
                  <c:v>0.16666666666666666</c:v>
                </c:pt>
                <c:pt idx="2">
                  <c:v>0.41666666666666669</c:v>
                </c:pt>
                <c:pt idx="3">
                  <c:v>0.125</c:v>
                </c:pt>
              </c:numCache>
            </c:numRef>
          </c:val>
          <c:extLst>
            <c:ext xmlns:c16="http://schemas.microsoft.com/office/drawing/2014/chart" uri="{C3380CC4-5D6E-409C-BE32-E72D297353CC}">
              <c16:uniqueId val="{00000003-9CDD-43D8-8DC3-BE5D2C84D72C}"/>
            </c:ext>
          </c:extLst>
        </c:ser>
        <c:dLbls>
          <c:showLegendKey val="0"/>
          <c:showVal val="0"/>
          <c:showCatName val="0"/>
          <c:showSerName val="0"/>
          <c:showPercent val="0"/>
          <c:showBubbleSize val="0"/>
        </c:dLbls>
        <c:gapWidth val="150"/>
        <c:axId val="326877888"/>
        <c:axId val="326880240"/>
      </c:barChart>
      <c:catAx>
        <c:axId val="326877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crossAx val="326880240"/>
        <c:crosses val="autoZero"/>
        <c:auto val="1"/>
        <c:lblAlgn val="ctr"/>
        <c:lblOffset val="100"/>
        <c:noMultiLvlLbl val="0"/>
      </c:catAx>
      <c:valAx>
        <c:axId val="3268802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EE2C90"/>
                </a:solidFill>
                <a:latin typeface="Merriweather Sans" charset="0"/>
                <a:ea typeface="Merriweather Sans" charset="0"/>
                <a:cs typeface="Merriweather Sans" charset="0"/>
              </a:defRPr>
            </a:pPr>
            <a:endParaRPr lang="fi-FI"/>
          </a:p>
        </c:txPr>
        <c:crossAx val="32687788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legend>
    <c:plotVisOnly val="1"/>
    <c:dispBlanksAs val="gap"/>
    <c:showDLblsOverMax val="0"/>
  </c:chart>
  <c:spPr>
    <a:noFill/>
    <a:ln>
      <a:noFill/>
    </a:ln>
    <a:effectLst/>
  </c:spPr>
  <c:txPr>
    <a:bodyPr/>
    <a:lstStyle/>
    <a:p>
      <a:pPr>
        <a:defRPr sz="1400">
          <a:solidFill>
            <a:srgbClr val="164280"/>
          </a:solidFill>
          <a:latin typeface="Merriweather Sans" charset="0"/>
          <a:ea typeface="Merriweather Sans" charset="0"/>
          <a:cs typeface="Merriweather Sans" charset="0"/>
        </a:defRPr>
      </a:pPr>
      <a:endParaRPr lang="fi-FI"/>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Yritykset</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Avoin tiedonjakamisen kulttuuri</c:v>
                </c:pt>
                <c:pt idx="1">
                  <c:v>Vuorovaikutustaidot</c:v>
                </c:pt>
                <c:pt idx="2">
                  <c:v>Yhteistyötaidot</c:v>
                </c:pt>
                <c:pt idx="3">
                  <c:v>Kyky ylläpitää luottamusta</c:v>
                </c:pt>
              </c:strCache>
            </c:strRef>
          </c:cat>
          <c:val>
            <c:numRef>
              <c:f>Sheet1!$B$2:$B$5</c:f>
              <c:numCache>
                <c:formatCode>0.00%</c:formatCode>
                <c:ptCount val="4"/>
                <c:pt idx="0">
                  <c:v>0.33333333333333331</c:v>
                </c:pt>
                <c:pt idx="1">
                  <c:v>0.27083333333333331</c:v>
                </c:pt>
                <c:pt idx="2">
                  <c:v>0.25</c:v>
                </c:pt>
                <c:pt idx="3">
                  <c:v>0.14583333333333334</c:v>
                </c:pt>
              </c:numCache>
            </c:numRef>
          </c:val>
          <c:extLst>
            <c:ext xmlns:c16="http://schemas.microsoft.com/office/drawing/2014/chart" uri="{C3380CC4-5D6E-409C-BE32-E72D297353CC}">
              <c16:uniqueId val="{00000000-CDE8-4FBF-AF2A-139ADE8B20A7}"/>
            </c:ext>
          </c:extLst>
        </c:ser>
        <c:ser>
          <c:idx val="1"/>
          <c:order val="1"/>
          <c:tx>
            <c:strRef>
              <c:f>Sheet1!$C$1</c:f>
              <c:strCache>
                <c:ptCount val="1"/>
                <c:pt idx="0">
                  <c:v>Oppilaitokset</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Avoin tiedonjakamisen kulttuuri</c:v>
                </c:pt>
                <c:pt idx="1">
                  <c:v>Vuorovaikutustaidot</c:v>
                </c:pt>
                <c:pt idx="2">
                  <c:v>Yhteistyötaidot</c:v>
                </c:pt>
                <c:pt idx="3">
                  <c:v>Kyky ylläpitää luottamusta</c:v>
                </c:pt>
              </c:strCache>
            </c:strRef>
          </c:cat>
          <c:val>
            <c:numRef>
              <c:f>Sheet1!$C$2:$C$5</c:f>
              <c:numCache>
                <c:formatCode>0.00%</c:formatCode>
                <c:ptCount val="4"/>
                <c:pt idx="0">
                  <c:v>0.25</c:v>
                </c:pt>
                <c:pt idx="1">
                  <c:v>0.25</c:v>
                </c:pt>
                <c:pt idx="2">
                  <c:v>0.375</c:v>
                </c:pt>
                <c:pt idx="3">
                  <c:v>0.125</c:v>
                </c:pt>
              </c:numCache>
            </c:numRef>
          </c:val>
          <c:extLst>
            <c:ext xmlns:c16="http://schemas.microsoft.com/office/drawing/2014/chart" uri="{C3380CC4-5D6E-409C-BE32-E72D297353CC}">
              <c16:uniqueId val="{00000003-9CDD-43D8-8DC3-BE5D2C84D72C}"/>
            </c:ext>
          </c:extLst>
        </c:ser>
        <c:dLbls>
          <c:showLegendKey val="0"/>
          <c:showVal val="0"/>
          <c:showCatName val="0"/>
          <c:showSerName val="0"/>
          <c:showPercent val="0"/>
          <c:showBubbleSize val="0"/>
        </c:dLbls>
        <c:gapWidth val="150"/>
        <c:axId val="326877888"/>
        <c:axId val="326880240"/>
      </c:barChart>
      <c:catAx>
        <c:axId val="326877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crossAx val="326880240"/>
        <c:crosses val="autoZero"/>
        <c:auto val="1"/>
        <c:lblAlgn val="ctr"/>
        <c:lblOffset val="100"/>
        <c:noMultiLvlLbl val="0"/>
      </c:catAx>
      <c:valAx>
        <c:axId val="3268802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EE2C90"/>
                </a:solidFill>
                <a:latin typeface="Merriweather Sans" charset="0"/>
                <a:ea typeface="Merriweather Sans" charset="0"/>
                <a:cs typeface="Merriweather Sans" charset="0"/>
              </a:defRPr>
            </a:pPr>
            <a:endParaRPr lang="fi-FI"/>
          </a:p>
        </c:txPr>
        <c:crossAx val="32687788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legend>
    <c:plotVisOnly val="1"/>
    <c:dispBlanksAs val="gap"/>
    <c:showDLblsOverMax val="0"/>
  </c:chart>
  <c:spPr>
    <a:noFill/>
    <a:ln>
      <a:noFill/>
    </a:ln>
    <a:effectLst/>
  </c:spPr>
  <c:txPr>
    <a:bodyPr/>
    <a:lstStyle/>
    <a:p>
      <a:pPr>
        <a:defRPr sz="1400">
          <a:solidFill>
            <a:srgbClr val="164280"/>
          </a:solidFill>
          <a:latin typeface="Merriweather Sans" charset="0"/>
          <a:ea typeface="Merriweather Sans" charset="0"/>
          <a:cs typeface="Merriweather Sans" charset="0"/>
        </a:defRPr>
      </a:pPr>
      <a:endParaRPr lang="fi-FI"/>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Yritykset</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Eettisen toimintatavan ymmärtäminen</c:v>
                </c:pt>
                <c:pt idx="1">
                  <c:v>Tuotteiden ja palveluiden elinkaariajattelu</c:v>
                </c:pt>
                <c:pt idx="2">
                  <c:v>Ympäristöosaaminen</c:v>
                </c:pt>
              </c:strCache>
            </c:strRef>
          </c:cat>
          <c:val>
            <c:numRef>
              <c:f>Sheet1!$B$2:$B$4</c:f>
              <c:numCache>
                <c:formatCode>0.00%</c:formatCode>
                <c:ptCount val="3"/>
                <c:pt idx="0">
                  <c:v>0.52083333333333337</c:v>
                </c:pt>
                <c:pt idx="1">
                  <c:v>0.41666666666666669</c:v>
                </c:pt>
                <c:pt idx="2">
                  <c:v>6.25E-2</c:v>
                </c:pt>
              </c:numCache>
            </c:numRef>
          </c:val>
          <c:extLst>
            <c:ext xmlns:c16="http://schemas.microsoft.com/office/drawing/2014/chart" uri="{C3380CC4-5D6E-409C-BE32-E72D297353CC}">
              <c16:uniqueId val="{00000000-CDE8-4FBF-AF2A-139ADE8B20A7}"/>
            </c:ext>
          </c:extLst>
        </c:ser>
        <c:ser>
          <c:idx val="1"/>
          <c:order val="1"/>
          <c:tx>
            <c:strRef>
              <c:f>Sheet1!$C$1</c:f>
              <c:strCache>
                <c:ptCount val="1"/>
                <c:pt idx="0">
                  <c:v>Oppilaitokset</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164280"/>
                    </a:solidFill>
                    <a:latin typeface="Merriweather Sans" charset="0"/>
                    <a:ea typeface="Merriweather Sans" charset="0"/>
                    <a:cs typeface="Merriweather Sans" charset="0"/>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Eettisen toimintatavan ymmärtäminen</c:v>
                </c:pt>
                <c:pt idx="1">
                  <c:v>Tuotteiden ja palveluiden elinkaariajattelu</c:v>
                </c:pt>
                <c:pt idx="2">
                  <c:v>Ympäristöosaaminen</c:v>
                </c:pt>
              </c:strCache>
            </c:strRef>
          </c:cat>
          <c:val>
            <c:numRef>
              <c:f>Sheet1!$C$2:$C$4</c:f>
              <c:numCache>
                <c:formatCode>0.00%</c:formatCode>
                <c:ptCount val="3"/>
                <c:pt idx="0">
                  <c:v>0.66666666666666663</c:v>
                </c:pt>
                <c:pt idx="1">
                  <c:v>0.33333333333333331</c:v>
                </c:pt>
                <c:pt idx="2">
                  <c:v>0</c:v>
                </c:pt>
              </c:numCache>
            </c:numRef>
          </c:val>
          <c:extLst>
            <c:ext xmlns:c16="http://schemas.microsoft.com/office/drawing/2014/chart" uri="{C3380CC4-5D6E-409C-BE32-E72D297353CC}">
              <c16:uniqueId val="{00000003-9CDD-43D8-8DC3-BE5D2C84D72C}"/>
            </c:ext>
          </c:extLst>
        </c:ser>
        <c:dLbls>
          <c:showLegendKey val="0"/>
          <c:showVal val="0"/>
          <c:showCatName val="0"/>
          <c:showSerName val="0"/>
          <c:showPercent val="0"/>
          <c:showBubbleSize val="0"/>
        </c:dLbls>
        <c:gapWidth val="150"/>
        <c:axId val="326877888"/>
        <c:axId val="326880240"/>
      </c:barChart>
      <c:catAx>
        <c:axId val="32687788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crossAx val="326880240"/>
        <c:crosses val="autoZero"/>
        <c:auto val="1"/>
        <c:lblAlgn val="ctr"/>
        <c:lblOffset val="100"/>
        <c:noMultiLvlLbl val="0"/>
      </c:catAx>
      <c:valAx>
        <c:axId val="32688024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EE2C90"/>
                </a:solidFill>
                <a:latin typeface="Merriweather Sans" charset="0"/>
                <a:ea typeface="Merriweather Sans" charset="0"/>
                <a:cs typeface="Merriweather Sans" charset="0"/>
              </a:defRPr>
            </a:pPr>
            <a:endParaRPr lang="fi-FI"/>
          </a:p>
        </c:txPr>
        <c:crossAx val="32687788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rgbClr val="164280"/>
              </a:solidFill>
              <a:latin typeface="Merriweather Sans" charset="0"/>
              <a:ea typeface="Merriweather Sans" charset="0"/>
              <a:cs typeface="Merriweather Sans" charset="0"/>
            </a:defRPr>
          </a:pPr>
          <a:endParaRPr lang="fi-FI"/>
        </a:p>
      </c:txPr>
    </c:legend>
    <c:plotVisOnly val="1"/>
    <c:dispBlanksAs val="gap"/>
    <c:showDLblsOverMax val="0"/>
  </c:chart>
  <c:spPr>
    <a:noFill/>
    <a:ln>
      <a:noFill/>
    </a:ln>
    <a:effectLst/>
  </c:spPr>
  <c:txPr>
    <a:bodyPr/>
    <a:lstStyle/>
    <a:p>
      <a:pPr>
        <a:defRPr sz="1400">
          <a:solidFill>
            <a:srgbClr val="164280"/>
          </a:solidFill>
          <a:latin typeface="Merriweather Sans" charset="0"/>
          <a:ea typeface="Merriweather Sans" charset="0"/>
          <a:cs typeface="Merriweather Sans" charset="0"/>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18037" y="469207"/>
            <a:ext cx="9144000" cy="782996"/>
          </a:xfrm>
        </p:spPr>
        <p:txBody>
          <a:bodyPr anchor="b">
            <a:normAutofit/>
          </a:bodyPr>
          <a:lstStyle>
            <a:lvl1pPr algn="l">
              <a:defRPr sz="4000"/>
            </a:lvl1pPr>
          </a:lstStyle>
          <a:p>
            <a:r>
              <a:rPr lang="fi-FI"/>
              <a:t>Muokkaa perustyyl. napsautt.</a:t>
            </a:r>
            <a:endParaRPr lang="en-US" dirty="0"/>
          </a:p>
        </p:txBody>
      </p:sp>
      <p:sp>
        <p:nvSpPr>
          <p:cNvPr id="3" name="Subtitle 2"/>
          <p:cNvSpPr>
            <a:spLocks noGrp="1"/>
          </p:cNvSpPr>
          <p:nvPr>
            <p:ph type="subTitle" idx="1"/>
          </p:nvPr>
        </p:nvSpPr>
        <p:spPr>
          <a:xfrm>
            <a:off x="518037" y="1281590"/>
            <a:ext cx="6380136" cy="474016"/>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438DB005-EEDD-B94B-B84A-0A18DE5B30E1}" type="datetimeFigureOut">
              <a:rPr lang="en-US" smtClean="0"/>
              <a:t>10/10/2017</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254BE-F317-D644-A658-DB860BDC17F5}" type="slidenum">
              <a:rPr lang="en-US" smtClean="0"/>
              <a:t>‹#›</a:t>
            </a:fld>
            <a:endParaRPr lang="en-US"/>
          </a:p>
        </p:txBody>
      </p:sp>
      <p:sp>
        <p:nvSpPr>
          <p:cNvPr id="15" name="Text Placeholder 14"/>
          <p:cNvSpPr>
            <a:spLocks noGrp="1"/>
          </p:cNvSpPr>
          <p:nvPr>
            <p:ph type="body" sz="quarter" idx="13"/>
          </p:nvPr>
        </p:nvSpPr>
        <p:spPr>
          <a:xfrm>
            <a:off x="635328" y="5688534"/>
            <a:ext cx="5330125" cy="319394"/>
          </a:xfrm>
        </p:spPr>
        <p:txBody>
          <a:bodyPr>
            <a:normAutofit/>
          </a:bodyPr>
          <a:lstStyle>
            <a:lvl1pPr marL="0" indent="0">
              <a:buNone/>
              <a:defRPr sz="1800" b="1"/>
            </a:lvl1pPr>
            <a:lvl2pPr marL="457200" indent="0">
              <a:buNone/>
              <a:defRPr/>
            </a:lvl2pPr>
            <a:lvl3pPr marL="914400" indent="0">
              <a:buNone/>
              <a:defRPr/>
            </a:lvl3pPr>
            <a:lvl4pPr marL="1371600" indent="0">
              <a:buNone/>
              <a:defRPr/>
            </a:lvl4pPr>
            <a:lvl5pPr marL="1828800" indent="0">
              <a:buNone/>
              <a:defRPr/>
            </a:lvl5pPr>
          </a:lstStyle>
          <a:p>
            <a:pPr lvl="0"/>
            <a:r>
              <a:rPr lang="fi-FI"/>
              <a:t>Muokkaa tekstin perustyylejä napsauttamalla</a:t>
            </a:r>
          </a:p>
        </p:txBody>
      </p:sp>
      <p:sp>
        <p:nvSpPr>
          <p:cNvPr id="17" name="Text Placeholder 16"/>
          <p:cNvSpPr>
            <a:spLocks noGrp="1"/>
          </p:cNvSpPr>
          <p:nvPr>
            <p:ph type="body" sz="quarter" idx="14" hasCustomPrompt="1"/>
          </p:nvPr>
        </p:nvSpPr>
        <p:spPr>
          <a:xfrm>
            <a:off x="635328" y="6050201"/>
            <a:ext cx="5346700" cy="279373"/>
          </a:xfrm>
        </p:spPr>
        <p:txBody>
          <a:bodyPr>
            <a:noAutofit/>
          </a:bodyPr>
          <a:lstStyle>
            <a:lvl1pPr marL="0" indent="0" algn="l">
              <a:buNone/>
              <a:defRPr sz="1800" b="1"/>
            </a:lvl1pPr>
            <a:lvl2pPr marL="457200" indent="0" algn="l">
              <a:buNone/>
              <a:defRPr sz="1800" b="1"/>
            </a:lvl2pPr>
            <a:lvl3pPr marL="914400" indent="0" algn="l">
              <a:buNone/>
              <a:defRPr sz="1800" b="1"/>
            </a:lvl3pPr>
            <a:lvl4pPr marL="1371600" indent="0" algn="l">
              <a:buNone/>
              <a:defRPr sz="1800" b="1"/>
            </a:lvl4pPr>
            <a:lvl5pPr marL="1828800" indent="0" algn="l">
              <a:buNone/>
              <a:defRPr sz="1800" b="1"/>
            </a:lvl5pPr>
          </a:lstStyle>
          <a:p>
            <a:pPr lvl="0"/>
            <a:r>
              <a:rPr lang="en-US" dirty="0"/>
              <a:t>CLICK TO EDIT MASTER TEXT STYLES</a:t>
            </a:r>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438DB005-EEDD-B94B-B84A-0A18DE5B30E1}"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i-FI"/>
              <a:t>Muokkaa perustyyl. napsautt.</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438DB005-EEDD-B94B-B84A-0A18DE5B30E1}"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838265"/>
            <a:ext cx="6172200" cy="3636984"/>
          </a:xfrm>
        </p:spPr>
        <p:txBody>
          <a:bodyPr>
            <a:normAutofit/>
          </a:bodyPr>
          <a:lstStyle>
            <a:lvl1pPr>
              <a:defRPr sz="2300"/>
            </a:lvl1pPr>
            <a:lvl2pPr>
              <a:defRPr sz="2300"/>
            </a:lvl2pPr>
            <a:lvl3pPr>
              <a:defRPr sz="2300"/>
            </a:lvl3pPr>
            <a:lvl4pPr>
              <a:defRPr sz="2300"/>
            </a:lvl4pPr>
            <a:lvl5pPr>
              <a:defRPr sz="23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438DB005-EEDD-B94B-B84A-0A18DE5B30E1}"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254BE-F317-D644-A658-DB860BDC17F5}" type="slidenum">
              <a:rPr lang="en-US" smtClean="0"/>
              <a:t>‹#›</a:t>
            </a:fld>
            <a:endParaRPr lang="en-US"/>
          </a:p>
        </p:txBody>
      </p:sp>
      <p:sp>
        <p:nvSpPr>
          <p:cNvPr id="11" name="Text Placeholder 2"/>
          <p:cNvSpPr>
            <a:spLocks noGrp="1"/>
          </p:cNvSpPr>
          <p:nvPr>
            <p:ph idx="13"/>
          </p:nvPr>
        </p:nvSpPr>
        <p:spPr>
          <a:xfrm>
            <a:off x="748992" y="1814474"/>
            <a:ext cx="4090637" cy="3660775"/>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quarter" idx="14"/>
          </p:nvPr>
        </p:nvSpPr>
        <p:spPr>
          <a:xfrm>
            <a:off x="749300" y="728420"/>
            <a:ext cx="10606088" cy="836855"/>
          </a:xfrm>
        </p:spPr>
        <p:txBody>
          <a:bodyPr>
            <a:normAutofit/>
          </a:bodyPr>
          <a:lstStyle>
            <a:lvl1pPr marL="0" indent="0">
              <a:buNone/>
              <a:defRPr sz="3600" b="1"/>
            </a:lvl1pPr>
          </a:lstStyle>
          <a:p>
            <a:pPr lvl="0"/>
            <a:r>
              <a:rPr lang="fi-FI"/>
              <a:t>Muokkaa tekstin perustyylejä napsauttamalla</a:t>
            </a:r>
          </a:p>
        </p:txBody>
      </p:sp>
    </p:spTree>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0580" y="412596"/>
            <a:ext cx="10514012" cy="903249"/>
          </a:xfrm>
        </p:spPr>
        <p:txBody>
          <a:bodyPr anchor="b">
            <a:normAutofit/>
          </a:bodyPr>
          <a:lstStyle>
            <a:lvl1pPr>
              <a:defRPr sz="3600"/>
            </a:lvl1pPr>
          </a:lstStyle>
          <a:p>
            <a:r>
              <a:rPr lang="fi-FI"/>
              <a:t>Muokkaa perustyyl. napsautt.</a:t>
            </a:r>
            <a:endParaRPr lang="en-US" dirty="0"/>
          </a:p>
        </p:txBody>
      </p:sp>
      <p:sp>
        <p:nvSpPr>
          <p:cNvPr id="3" name="Picture Placeholder 2"/>
          <p:cNvSpPr>
            <a:spLocks noGrp="1"/>
          </p:cNvSpPr>
          <p:nvPr>
            <p:ph type="pic" idx="1"/>
          </p:nvPr>
        </p:nvSpPr>
        <p:spPr>
          <a:xfrm>
            <a:off x="4325257" y="1709271"/>
            <a:ext cx="7030131" cy="37725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a:p>
        </p:txBody>
      </p:sp>
      <p:sp>
        <p:nvSpPr>
          <p:cNvPr id="4" name="Text Placeholder 3"/>
          <p:cNvSpPr>
            <a:spLocks noGrp="1"/>
          </p:cNvSpPr>
          <p:nvPr>
            <p:ph type="body" sz="half" idx="2"/>
          </p:nvPr>
        </p:nvSpPr>
        <p:spPr>
          <a:xfrm>
            <a:off x="761732" y="1709271"/>
            <a:ext cx="2924898" cy="3772529"/>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38DB005-EEDD-B94B-B84A-0A18DE5B30E1}"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838265"/>
            <a:ext cx="6172200" cy="3636984"/>
          </a:xfrm>
        </p:spPr>
        <p:txBody>
          <a:bodyPr>
            <a:normAutofit/>
          </a:bodyPr>
          <a:lstStyle>
            <a:lvl1pPr>
              <a:defRPr sz="2300"/>
            </a:lvl1pPr>
            <a:lvl2pPr>
              <a:defRPr sz="2300"/>
            </a:lvl2pPr>
            <a:lvl3pPr>
              <a:defRPr sz="2300"/>
            </a:lvl3pPr>
            <a:lvl4pPr>
              <a:defRPr sz="2300"/>
            </a:lvl4pPr>
            <a:lvl5pPr>
              <a:defRPr sz="23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438DB005-EEDD-B94B-B84A-0A18DE5B30E1}"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254BE-F317-D644-A658-DB860BDC17F5}" type="slidenum">
              <a:rPr lang="en-US" smtClean="0"/>
              <a:t>‹#›</a:t>
            </a:fld>
            <a:endParaRPr lang="en-US"/>
          </a:p>
        </p:txBody>
      </p:sp>
      <p:sp>
        <p:nvSpPr>
          <p:cNvPr id="10" name="Title Placeholder 1"/>
          <p:cNvSpPr txBox="1">
            <a:spLocks/>
          </p:cNvSpPr>
          <p:nvPr userDrawn="1"/>
        </p:nvSpPr>
        <p:spPr>
          <a:xfrm>
            <a:off x="748992" y="35397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i="0" kern="1200">
                <a:solidFill>
                  <a:schemeClr val="tx2"/>
                </a:solidFill>
                <a:latin typeface="Merriweather Sans" charset="0"/>
                <a:ea typeface="Merriweather Sans" charset="0"/>
                <a:cs typeface="Merriweather Sans" charset="0"/>
              </a:defRPr>
            </a:lvl1pPr>
          </a:lstStyle>
          <a:p>
            <a:r>
              <a:rPr lang="en-US" dirty="0"/>
              <a:t>Click to edit Master title style</a:t>
            </a:r>
          </a:p>
        </p:txBody>
      </p:sp>
      <p:sp>
        <p:nvSpPr>
          <p:cNvPr id="11" name="Text Placeholder 2"/>
          <p:cNvSpPr>
            <a:spLocks noGrp="1"/>
          </p:cNvSpPr>
          <p:nvPr>
            <p:ph idx="13"/>
          </p:nvPr>
        </p:nvSpPr>
        <p:spPr>
          <a:xfrm>
            <a:off x="748992" y="1814474"/>
            <a:ext cx="4090637" cy="3660775"/>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extLst>
      <p:ext uri="{BB962C8B-B14F-4D97-AF65-F5344CB8AC3E}">
        <p14:creationId xmlns:p14="http://schemas.microsoft.com/office/powerpoint/2010/main" val="934579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0580" y="412596"/>
            <a:ext cx="10514012" cy="903249"/>
          </a:xfrm>
        </p:spPr>
        <p:txBody>
          <a:bodyPr anchor="b">
            <a:normAutofit/>
          </a:bodyPr>
          <a:lstStyle>
            <a:lvl1pPr>
              <a:defRPr sz="3600"/>
            </a:lvl1pPr>
          </a:lstStyle>
          <a:p>
            <a:r>
              <a:rPr lang="fi-FI"/>
              <a:t>Muokkaa perustyyl. napsautt.</a:t>
            </a:r>
            <a:endParaRPr lang="en-US" dirty="0"/>
          </a:p>
        </p:txBody>
      </p:sp>
      <p:sp>
        <p:nvSpPr>
          <p:cNvPr id="3" name="Picture Placeholder 2"/>
          <p:cNvSpPr>
            <a:spLocks noGrp="1"/>
          </p:cNvSpPr>
          <p:nvPr>
            <p:ph type="pic" idx="1"/>
          </p:nvPr>
        </p:nvSpPr>
        <p:spPr>
          <a:xfrm>
            <a:off x="4325257" y="1709271"/>
            <a:ext cx="7030131" cy="37725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a:p>
        </p:txBody>
      </p:sp>
      <p:sp>
        <p:nvSpPr>
          <p:cNvPr id="4" name="Text Placeholder 3"/>
          <p:cNvSpPr>
            <a:spLocks noGrp="1"/>
          </p:cNvSpPr>
          <p:nvPr>
            <p:ph type="body" sz="half" idx="2"/>
          </p:nvPr>
        </p:nvSpPr>
        <p:spPr>
          <a:xfrm>
            <a:off x="761732" y="1709271"/>
            <a:ext cx="2924898" cy="3772529"/>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38DB005-EEDD-B94B-B84A-0A18DE5B30E1}"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254BE-F317-D644-A658-DB860BDC17F5}" type="slidenum">
              <a:rPr lang="en-US" smtClean="0"/>
              <a:t>‹#›</a:t>
            </a:fld>
            <a:endParaRPr lang="en-US"/>
          </a:p>
        </p:txBody>
      </p:sp>
    </p:spTree>
    <p:extLst>
      <p:ext uri="{BB962C8B-B14F-4D97-AF65-F5344CB8AC3E}">
        <p14:creationId xmlns:p14="http://schemas.microsoft.com/office/powerpoint/2010/main" val="78061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438DB005-EEDD-B94B-B84A-0A18DE5B30E1}"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1930400" y="1709739"/>
            <a:ext cx="8297333" cy="1293106"/>
          </a:xfrm>
        </p:spPr>
        <p:txBody>
          <a:bodyPr anchor="b">
            <a:normAutofit/>
          </a:bodyPr>
          <a:lstStyle>
            <a:lvl1pPr algn="ctr">
              <a:defRPr sz="4400"/>
            </a:lvl1pPr>
          </a:lstStyle>
          <a:p>
            <a:r>
              <a:rPr lang="fi-FI"/>
              <a:t>Muokkaa perustyyl. napsautt.</a:t>
            </a:r>
            <a:endParaRPr lang="en-US" dirty="0"/>
          </a:p>
        </p:txBody>
      </p:sp>
      <p:sp>
        <p:nvSpPr>
          <p:cNvPr id="3" name="Text Placeholder 2"/>
          <p:cNvSpPr>
            <a:spLocks noGrp="1"/>
          </p:cNvSpPr>
          <p:nvPr>
            <p:ph type="body" idx="1"/>
          </p:nvPr>
        </p:nvSpPr>
        <p:spPr>
          <a:xfrm>
            <a:off x="1930400" y="3341512"/>
            <a:ext cx="8297333" cy="1704622"/>
          </a:xfrm>
        </p:spPr>
        <p:txBody>
          <a:bodyPr>
            <a:normAutofit/>
          </a:bodyPr>
          <a:lstStyle>
            <a:lvl1pPr marL="0" indent="0" algn="ctr">
              <a:buNone/>
              <a:defRPr sz="2300">
                <a:solidFill>
                  <a:srgbClr val="16428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438DB005-EEDD-B94B-B84A-0A18DE5B30E1}"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438DB005-EEDD-B94B-B84A-0A18DE5B30E1}"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i-FI"/>
              <a:t>Muokkaa perustyyl. napsautt.</a:t>
            </a:r>
            <a:endParaRPr lang="en-US"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3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3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7" name="Date Placeholder 6"/>
          <p:cNvSpPr>
            <a:spLocks noGrp="1"/>
          </p:cNvSpPr>
          <p:nvPr>
            <p:ph type="dt" sz="half" idx="10"/>
          </p:nvPr>
        </p:nvSpPr>
        <p:spPr/>
        <p:txBody>
          <a:bodyPr/>
          <a:lstStyle/>
          <a:p>
            <a:fld id="{438DB005-EEDD-B94B-B84A-0A18DE5B30E1}"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a:p>
        </p:txBody>
      </p:sp>
      <p:sp>
        <p:nvSpPr>
          <p:cNvPr id="3" name="Date Placeholder 2"/>
          <p:cNvSpPr>
            <a:spLocks noGrp="1"/>
          </p:cNvSpPr>
          <p:nvPr>
            <p:ph type="dt" sz="half" idx="10"/>
          </p:nvPr>
        </p:nvSpPr>
        <p:spPr/>
        <p:txBody>
          <a:bodyPr/>
          <a:lstStyle/>
          <a:p>
            <a:fld id="{438DB005-EEDD-B94B-B84A-0A18DE5B30E1}"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8DB005-EEDD-B94B-B84A-0A18DE5B30E1}"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tsikollinen sisältö">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838265"/>
            <a:ext cx="6172200" cy="3636984"/>
          </a:xfrm>
        </p:spPr>
        <p:txBody>
          <a:bodyPr>
            <a:normAutofit/>
          </a:bodyPr>
          <a:lstStyle>
            <a:lvl1pPr>
              <a:defRPr sz="2300"/>
            </a:lvl1pPr>
            <a:lvl2pPr>
              <a:defRPr sz="2300"/>
            </a:lvl2pPr>
            <a:lvl3pPr>
              <a:defRPr sz="2300"/>
            </a:lvl3pPr>
            <a:lvl4pPr>
              <a:defRPr sz="2300"/>
            </a:lvl4pPr>
            <a:lvl5pPr>
              <a:defRPr sz="23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438DB005-EEDD-B94B-B84A-0A18DE5B30E1}"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254BE-F317-D644-A658-DB860BDC17F5}" type="slidenum">
              <a:rPr lang="en-US" smtClean="0"/>
              <a:t>‹#›</a:t>
            </a:fld>
            <a:endParaRPr lang="en-US"/>
          </a:p>
        </p:txBody>
      </p:sp>
      <p:sp>
        <p:nvSpPr>
          <p:cNvPr id="10" name="Title Placeholder 1"/>
          <p:cNvSpPr txBox="1">
            <a:spLocks/>
          </p:cNvSpPr>
          <p:nvPr/>
        </p:nvSpPr>
        <p:spPr>
          <a:xfrm>
            <a:off x="748992" y="35397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i="0" kern="1200">
                <a:solidFill>
                  <a:schemeClr val="tx2"/>
                </a:solidFill>
                <a:latin typeface="Merriweather Sans" charset="0"/>
                <a:ea typeface="Merriweather Sans" charset="0"/>
                <a:cs typeface="Merriweather Sans" charset="0"/>
              </a:defRPr>
            </a:lvl1pPr>
          </a:lstStyle>
          <a:p>
            <a:r>
              <a:rPr lang="en-US" dirty="0"/>
              <a:t>Click to edit Master title style</a:t>
            </a:r>
          </a:p>
        </p:txBody>
      </p:sp>
      <p:sp>
        <p:nvSpPr>
          <p:cNvPr id="11" name="Text Placeholder 2"/>
          <p:cNvSpPr>
            <a:spLocks noGrp="1"/>
          </p:cNvSpPr>
          <p:nvPr>
            <p:ph idx="13"/>
          </p:nvPr>
        </p:nvSpPr>
        <p:spPr>
          <a:xfrm>
            <a:off x="748992" y="1814474"/>
            <a:ext cx="4090637" cy="3660775"/>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750580" y="412596"/>
            <a:ext cx="10514012" cy="903249"/>
          </a:xfrm>
        </p:spPr>
        <p:txBody>
          <a:bodyPr anchor="b">
            <a:normAutofit/>
          </a:bodyPr>
          <a:lstStyle>
            <a:lvl1pPr>
              <a:defRPr sz="3600"/>
            </a:lvl1pPr>
          </a:lstStyle>
          <a:p>
            <a:r>
              <a:rPr lang="fi-FI"/>
              <a:t>Muokkaa perustyyl. napsautt.</a:t>
            </a:r>
            <a:endParaRPr lang="en-US" dirty="0"/>
          </a:p>
        </p:txBody>
      </p:sp>
      <p:sp>
        <p:nvSpPr>
          <p:cNvPr id="3" name="Picture Placeholder 2"/>
          <p:cNvSpPr>
            <a:spLocks noGrp="1"/>
          </p:cNvSpPr>
          <p:nvPr>
            <p:ph type="pic" idx="1"/>
          </p:nvPr>
        </p:nvSpPr>
        <p:spPr>
          <a:xfrm>
            <a:off x="4325257" y="1709271"/>
            <a:ext cx="7030131" cy="37725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a:p>
        </p:txBody>
      </p:sp>
      <p:sp>
        <p:nvSpPr>
          <p:cNvPr id="4" name="Text Placeholder 3"/>
          <p:cNvSpPr>
            <a:spLocks noGrp="1"/>
          </p:cNvSpPr>
          <p:nvPr>
            <p:ph type="body" sz="half" idx="2"/>
          </p:nvPr>
        </p:nvSpPr>
        <p:spPr>
          <a:xfrm>
            <a:off x="761732" y="1709271"/>
            <a:ext cx="2924898" cy="3772529"/>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38DB005-EEDD-B94B-B84A-0A18DE5B30E1}"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254BE-F317-D644-A658-DB860BDC17F5}" type="slidenum">
              <a:rPr lang="en-US" smtClean="0"/>
              <a:t>‹#›</a:t>
            </a:fld>
            <a:endParaRPr lang="en-US"/>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8992" y="353974"/>
            <a:ext cx="10515600" cy="1325563"/>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748992" y="1814474"/>
            <a:ext cx="10515600" cy="3935397"/>
          </a:xfrm>
          <a:prstGeom prst="rect">
            <a:avLst/>
          </a:prstGeom>
        </p:spPr>
        <p:txBody>
          <a:bodyPr vert="horz" lIns="91440" tIns="45720" rIns="91440" bIns="45720" rtlCol="0">
            <a:normAutofit/>
          </a:bodyPr>
          <a:lstStyle/>
          <a:p>
            <a:pPr lvl="0"/>
            <a:r>
              <a:rPr lang="en-US" dirty="0"/>
              <a:t>Click to edit Master text styles</a:t>
            </a:r>
          </a:p>
          <a:p>
            <a:pPr lvl="0"/>
            <a:r>
              <a:rPr lang="en-US" dirty="0" err="1"/>
              <a:t>kjnkjkj</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59230" y="6356350"/>
            <a:ext cx="1170128" cy="365125"/>
          </a:xfrm>
          <a:prstGeom prst="rect">
            <a:avLst/>
          </a:prstGeom>
        </p:spPr>
        <p:txBody>
          <a:bodyPr vert="horz" lIns="91440" tIns="45720" rIns="91440" bIns="45720" rtlCol="0" anchor="ctr"/>
          <a:lstStyle>
            <a:lvl1pPr algn="l">
              <a:defRPr sz="1200">
                <a:solidFill>
                  <a:srgbClr val="EE2C90"/>
                </a:solidFill>
                <a:latin typeface="Merriweather Sans" charset="0"/>
                <a:ea typeface="Merriweather Sans" charset="0"/>
                <a:cs typeface="Merriweather Sans" charset="0"/>
              </a:defRPr>
            </a:lvl1pPr>
          </a:lstStyle>
          <a:p>
            <a:fld id="{438DB005-EEDD-B94B-B84A-0A18DE5B30E1}" type="datetimeFigureOut">
              <a:rPr lang="en-US" smtClean="0"/>
              <a:pPr/>
              <a:t>10/10/2017</a:t>
            </a:fld>
            <a:endParaRPr lang="en-US" dirty="0"/>
          </a:p>
        </p:txBody>
      </p:sp>
      <p:sp>
        <p:nvSpPr>
          <p:cNvPr id="5" name="Footer Placeholder 4"/>
          <p:cNvSpPr>
            <a:spLocks noGrp="1"/>
          </p:cNvSpPr>
          <p:nvPr>
            <p:ph type="ftr" sz="quarter" idx="3"/>
          </p:nvPr>
        </p:nvSpPr>
        <p:spPr>
          <a:xfrm>
            <a:off x="1729357" y="6356350"/>
            <a:ext cx="4114800" cy="365125"/>
          </a:xfrm>
          <a:prstGeom prst="rect">
            <a:avLst/>
          </a:prstGeom>
        </p:spPr>
        <p:txBody>
          <a:bodyPr vert="horz" lIns="91440" tIns="45720" rIns="91440" bIns="45720" rtlCol="0" anchor="ctr"/>
          <a:lstStyle>
            <a:lvl1pPr algn="l">
              <a:defRPr sz="1200">
                <a:solidFill>
                  <a:srgbClr val="EE2C90"/>
                </a:solidFill>
                <a:latin typeface="Merriweather Sans" charset="0"/>
                <a:ea typeface="Merriweather Sans" charset="0"/>
                <a:cs typeface="Merriweather Sans" charset="0"/>
              </a:defRPr>
            </a:lvl1pPr>
          </a:lstStyle>
          <a:p>
            <a:endParaRPr lang="en-US" dirty="0"/>
          </a:p>
        </p:txBody>
      </p:sp>
      <p:sp>
        <p:nvSpPr>
          <p:cNvPr id="6" name="Slide Number Placeholder 5"/>
          <p:cNvSpPr>
            <a:spLocks noGrp="1"/>
          </p:cNvSpPr>
          <p:nvPr>
            <p:ph type="sldNum" sz="quarter" idx="4"/>
          </p:nvPr>
        </p:nvSpPr>
        <p:spPr>
          <a:xfrm>
            <a:off x="4630891" y="6356350"/>
            <a:ext cx="2348841" cy="365125"/>
          </a:xfrm>
          <a:prstGeom prst="rect">
            <a:avLst/>
          </a:prstGeom>
        </p:spPr>
        <p:txBody>
          <a:bodyPr vert="horz" lIns="91440" tIns="45720" rIns="91440" bIns="45720" rtlCol="0" anchor="ctr"/>
          <a:lstStyle>
            <a:lvl1pPr algn="ctr">
              <a:defRPr sz="1200">
                <a:solidFill>
                  <a:srgbClr val="EE2C90"/>
                </a:solidFill>
                <a:latin typeface="Merriweather Sans" charset="0"/>
                <a:ea typeface="Merriweather Sans" charset="0"/>
                <a:cs typeface="Merriweather Sans" charset="0"/>
              </a:defRPr>
            </a:lvl1pPr>
          </a:lstStyle>
          <a:p>
            <a:fld id="{FFC254BE-F317-D644-A658-DB860BDC17F5}" type="slidenum">
              <a:rPr lang="en-US" smtClean="0"/>
              <a:pPr/>
              <a:t>‹#›</a:t>
            </a:fld>
            <a:endParaRPr lang="en-US"/>
          </a:p>
        </p:txBody>
      </p:sp>
      <p:pic>
        <p:nvPicPr>
          <p:cNvPr id="9" name="Picture 8"/>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740197" y="5865832"/>
            <a:ext cx="2810691" cy="546408"/>
          </a:xfrm>
          <a:prstGeom prst="rect">
            <a:avLst/>
          </a:prstGeom>
        </p:spPr>
      </p:pic>
    </p:spTree>
    <p:extLst>
      <p:ext uri="{BB962C8B-B14F-4D97-AF65-F5344CB8AC3E}">
        <p14:creationId xmlns:p14="http://schemas.microsoft.com/office/powerpoint/2010/main" val="172678665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656" r:id="rId14"/>
    <p:sldLayoutId id="2147483657" r:id="rId15"/>
  </p:sldLayoutIdLst>
  <p:txStyles>
    <p:titleStyle>
      <a:lvl1pPr algn="l" defTabSz="914400" rtl="0" eaLnBrk="1" latinLnBrk="0" hangingPunct="1">
        <a:lnSpc>
          <a:spcPct val="90000"/>
        </a:lnSpc>
        <a:spcBef>
          <a:spcPct val="0"/>
        </a:spcBef>
        <a:buNone/>
        <a:defRPr sz="3600" b="1" i="0" kern="1200">
          <a:solidFill>
            <a:schemeClr val="tx2"/>
          </a:solidFill>
          <a:latin typeface="Merriweather Sans" charset="0"/>
          <a:ea typeface="Merriweather Sans" charset="0"/>
          <a:cs typeface="Merriweather Sans" charset="0"/>
        </a:defRPr>
      </a:lvl1pPr>
    </p:titleStyle>
    <p:bodyStyle>
      <a:lvl1pPr marL="228600" indent="-228600" algn="l" defTabSz="914400" rtl="0" eaLnBrk="1" latinLnBrk="0" hangingPunct="1">
        <a:lnSpc>
          <a:spcPct val="90000"/>
        </a:lnSpc>
        <a:spcBef>
          <a:spcPts val="1000"/>
        </a:spcBef>
        <a:buFont typeface="Arial"/>
        <a:buChar char="•"/>
        <a:defRPr sz="2300" b="0" i="0" kern="1200">
          <a:solidFill>
            <a:schemeClr val="tx2"/>
          </a:solidFill>
          <a:latin typeface="Merriweather Sans" charset="0"/>
          <a:ea typeface="Merriweather Sans" charset="0"/>
          <a:cs typeface="Merriweather Sans" charset="0"/>
        </a:defRPr>
      </a:lvl1pPr>
      <a:lvl2pPr marL="685800" indent="-228600" algn="l" defTabSz="914400" rtl="0" eaLnBrk="1" latinLnBrk="0" hangingPunct="1">
        <a:lnSpc>
          <a:spcPct val="90000"/>
        </a:lnSpc>
        <a:spcBef>
          <a:spcPts val="500"/>
        </a:spcBef>
        <a:buFont typeface="Arial"/>
        <a:buChar char="•"/>
        <a:defRPr sz="2300" b="0" i="1" kern="1200">
          <a:solidFill>
            <a:schemeClr val="tx2"/>
          </a:solidFill>
          <a:latin typeface="Merriweather Sans" charset="0"/>
          <a:ea typeface="Merriweather Sans" charset="0"/>
          <a:cs typeface="Merriweather Sans" charset="0"/>
        </a:defRPr>
      </a:lvl2pPr>
      <a:lvl3pPr marL="1143000" indent="-228600" algn="l" defTabSz="914400" rtl="0" eaLnBrk="1" latinLnBrk="0" hangingPunct="1">
        <a:lnSpc>
          <a:spcPct val="90000"/>
        </a:lnSpc>
        <a:spcBef>
          <a:spcPts val="500"/>
        </a:spcBef>
        <a:buFont typeface="Arial"/>
        <a:buChar char="•"/>
        <a:defRPr sz="2300" b="0" i="1" kern="1200">
          <a:solidFill>
            <a:schemeClr val="tx2"/>
          </a:solidFill>
          <a:latin typeface="Merriweather Sans" charset="0"/>
          <a:ea typeface="Merriweather Sans" charset="0"/>
          <a:cs typeface="Merriweather Sans" charset="0"/>
        </a:defRPr>
      </a:lvl3pPr>
      <a:lvl4pPr marL="1600200" indent="-228600" algn="l" defTabSz="914400" rtl="0" eaLnBrk="1" latinLnBrk="0" hangingPunct="1">
        <a:lnSpc>
          <a:spcPct val="90000"/>
        </a:lnSpc>
        <a:spcBef>
          <a:spcPts val="500"/>
        </a:spcBef>
        <a:buFont typeface="Arial"/>
        <a:buChar char="•"/>
        <a:defRPr sz="2300" b="0" i="1" kern="1200">
          <a:solidFill>
            <a:schemeClr val="tx2"/>
          </a:solidFill>
          <a:latin typeface="Merriweather Sans" charset="0"/>
          <a:ea typeface="Merriweather Sans" charset="0"/>
          <a:cs typeface="Merriweather Sans" charset="0"/>
        </a:defRPr>
      </a:lvl4pPr>
      <a:lvl5pPr marL="2057400" indent="-228600" algn="l" defTabSz="914400" rtl="0" eaLnBrk="1" latinLnBrk="0" hangingPunct="1">
        <a:lnSpc>
          <a:spcPct val="90000"/>
        </a:lnSpc>
        <a:spcBef>
          <a:spcPts val="500"/>
        </a:spcBef>
        <a:buFont typeface="Arial"/>
        <a:buChar char="•"/>
        <a:defRPr sz="2300" b="0" i="1" kern="1200">
          <a:solidFill>
            <a:schemeClr val="tx2"/>
          </a:solidFill>
          <a:latin typeface="Merriweather Sans" charset="0"/>
          <a:ea typeface="Merriweather Sans" charset="0"/>
          <a:cs typeface="Merriweather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6"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image" Target="../media/image20.png"/></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627F366-942C-4C64-938B-9BAABBD920E4}"/>
              </a:ext>
            </a:extLst>
          </p:cNvPr>
          <p:cNvSpPr>
            <a:spLocks noGrp="1"/>
          </p:cNvSpPr>
          <p:nvPr>
            <p:ph type="ctrTitle"/>
          </p:nvPr>
        </p:nvSpPr>
        <p:spPr>
          <a:xfrm>
            <a:off x="518036" y="469207"/>
            <a:ext cx="10448901" cy="782996"/>
          </a:xfrm>
        </p:spPr>
        <p:txBody>
          <a:bodyPr>
            <a:normAutofit fontScale="90000"/>
          </a:bodyPr>
          <a:lstStyle/>
          <a:p>
            <a:r>
              <a:rPr lang="fi-FI" dirty="0"/>
              <a:t>Finanssiakatemian kyselyn tuloksia 2017</a:t>
            </a:r>
          </a:p>
        </p:txBody>
      </p:sp>
      <p:sp>
        <p:nvSpPr>
          <p:cNvPr id="5" name="Alaotsikko 4">
            <a:extLst>
              <a:ext uri="{FF2B5EF4-FFF2-40B4-BE49-F238E27FC236}">
                <a16:creationId xmlns:a16="http://schemas.microsoft.com/office/drawing/2014/main" id="{C1F857DA-72E0-45C5-A75C-0877E8561ACD}"/>
              </a:ext>
            </a:extLst>
          </p:cNvPr>
          <p:cNvSpPr>
            <a:spLocks noGrp="1"/>
          </p:cNvSpPr>
          <p:nvPr>
            <p:ph type="subTitle" idx="1"/>
          </p:nvPr>
        </p:nvSpPr>
        <p:spPr/>
        <p:txBody>
          <a:bodyPr>
            <a:normAutofit lnSpcReduction="10000"/>
          </a:bodyPr>
          <a:lstStyle/>
          <a:p>
            <a:r>
              <a:rPr lang="fi-FI" dirty="0"/>
              <a:t>Finanssiosaaminen ja -koulutus</a:t>
            </a:r>
          </a:p>
        </p:txBody>
      </p:sp>
      <p:sp>
        <p:nvSpPr>
          <p:cNvPr id="6" name="Tekstin paikkamerkki 5">
            <a:extLst>
              <a:ext uri="{FF2B5EF4-FFF2-40B4-BE49-F238E27FC236}">
                <a16:creationId xmlns:a16="http://schemas.microsoft.com/office/drawing/2014/main" id="{BE4C859F-DA0B-41A7-8EC2-3FF759EFCDDE}"/>
              </a:ext>
            </a:extLst>
          </p:cNvPr>
          <p:cNvSpPr>
            <a:spLocks noGrp="1"/>
          </p:cNvSpPr>
          <p:nvPr>
            <p:ph type="body" sz="quarter" idx="13"/>
          </p:nvPr>
        </p:nvSpPr>
        <p:spPr/>
        <p:txBody>
          <a:bodyPr>
            <a:normAutofit fontScale="92500" lnSpcReduction="10000"/>
          </a:bodyPr>
          <a:lstStyle/>
          <a:p>
            <a:r>
              <a:rPr lang="fi-FI" dirty="0">
                <a:latin typeface="Merriweather Sans" panose="00000500000000000000" pitchFamily="2" charset="0"/>
              </a:rPr>
              <a:t>Lähde: Haaga </a:t>
            </a:r>
            <a:r>
              <a:rPr lang="fi-FI" dirty="0" err="1">
                <a:latin typeface="Merriweather Sans" panose="00000500000000000000" pitchFamily="2" charset="0"/>
              </a:rPr>
              <a:t>Helia</a:t>
            </a:r>
            <a:r>
              <a:rPr lang="fi-FI" dirty="0">
                <a:latin typeface="Merriweather Sans" panose="00000500000000000000" pitchFamily="2" charset="0"/>
              </a:rPr>
              <a:t>, Finanssiakatemiakysely</a:t>
            </a:r>
          </a:p>
        </p:txBody>
      </p:sp>
    </p:spTree>
    <p:extLst>
      <p:ext uri="{BB962C8B-B14F-4D97-AF65-F5344CB8AC3E}">
        <p14:creationId xmlns:p14="http://schemas.microsoft.com/office/powerpoint/2010/main" val="1625900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dirty="0"/>
              <a:t>Verkosto-osaamisen kärjet</a:t>
            </a:r>
            <a:endParaRPr lang="en-US" sz="1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87950643"/>
              </p:ext>
            </p:extLst>
          </p:nvPr>
        </p:nvGraphicFramePr>
        <p:xfrm>
          <a:off x="749300" y="1515570"/>
          <a:ext cx="10515600" cy="39354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iruutu 2">
            <a:extLst>
              <a:ext uri="{FF2B5EF4-FFF2-40B4-BE49-F238E27FC236}">
                <a16:creationId xmlns:a16="http://schemas.microsoft.com/office/drawing/2014/main" id="{04BB74A2-57B8-4F9C-AF70-99F630469CE6}"/>
              </a:ext>
            </a:extLst>
          </p:cNvPr>
          <p:cNvSpPr txBox="1"/>
          <p:nvPr/>
        </p:nvSpPr>
        <p:spPr>
          <a:xfrm>
            <a:off x="748992" y="595751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
        <p:nvSpPr>
          <p:cNvPr id="4" name="Nuoli: Oikea 3">
            <a:extLst>
              <a:ext uri="{FF2B5EF4-FFF2-40B4-BE49-F238E27FC236}">
                <a16:creationId xmlns:a16="http://schemas.microsoft.com/office/drawing/2014/main" id="{231D5B74-5A5B-4351-96B6-BE142E1330B6}"/>
              </a:ext>
            </a:extLst>
          </p:cNvPr>
          <p:cNvSpPr/>
          <p:nvPr/>
        </p:nvSpPr>
        <p:spPr>
          <a:xfrm flipH="1">
            <a:off x="9013395" y="2085473"/>
            <a:ext cx="628720" cy="311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Nuoli: Oikea 8">
            <a:extLst>
              <a:ext uri="{FF2B5EF4-FFF2-40B4-BE49-F238E27FC236}">
                <a16:creationId xmlns:a16="http://schemas.microsoft.com/office/drawing/2014/main" id="{6665E656-E3AF-4F4A-BC87-34F4A9D5172D}"/>
              </a:ext>
            </a:extLst>
          </p:cNvPr>
          <p:cNvSpPr/>
          <p:nvPr/>
        </p:nvSpPr>
        <p:spPr>
          <a:xfrm flipH="1">
            <a:off x="9642115" y="4016266"/>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88782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dirty="0"/>
              <a:t>Vastuullisuusosaamisen kärjet</a:t>
            </a:r>
            <a:endParaRPr lang="en-US" sz="1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22137361"/>
              </p:ext>
            </p:extLst>
          </p:nvPr>
        </p:nvGraphicFramePr>
        <p:xfrm>
          <a:off x="749300" y="1515570"/>
          <a:ext cx="10515600" cy="39354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iruutu 2">
            <a:extLst>
              <a:ext uri="{FF2B5EF4-FFF2-40B4-BE49-F238E27FC236}">
                <a16:creationId xmlns:a16="http://schemas.microsoft.com/office/drawing/2014/main" id="{04BB74A2-57B8-4F9C-AF70-99F630469CE6}"/>
              </a:ext>
            </a:extLst>
          </p:cNvPr>
          <p:cNvSpPr txBox="1"/>
          <p:nvPr/>
        </p:nvSpPr>
        <p:spPr>
          <a:xfrm>
            <a:off x="748992" y="5966752"/>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
        <p:nvSpPr>
          <p:cNvPr id="4" name="Nuoli: Oikea 3">
            <a:extLst>
              <a:ext uri="{FF2B5EF4-FFF2-40B4-BE49-F238E27FC236}">
                <a16:creationId xmlns:a16="http://schemas.microsoft.com/office/drawing/2014/main" id="{231D5B74-5A5B-4351-96B6-BE142E1330B6}"/>
              </a:ext>
            </a:extLst>
          </p:cNvPr>
          <p:cNvSpPr/>
          <p:nvPr/>
        </p:nvSpPr>
        <p:spPr>
          <a:xfrm flipH="1">
            <a:off x="8163650" y="3327565"/>
            <a:ext cx="628720" cy="311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Nuoli: Oikea 8">
            <a:extLst>
              <a:ext uri="{FF2B5EF4-FFF2-40B4-BE49-F238E27FC236}">
                <a16:creationId xmlns:a16="http://schemas.microsoft.com/office/drawing/2014/main" id="{6665E656-E3AF-4F4A-BC87-34F4A9D5172D}"/>
              </a:ext>
            </a:extLst>
          </p:cNvPr>
          <p:cNvSpPr/>
          <p:nvPr/>
        </p:nvSpPr>
        <p:spPr>
          <a:xfrm flipH="1">
            <a:off x="9771424" y="2499143"/>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330153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A378DF8-C007-4A2C-9C70-E29FB0D9DD4F}"/>
              </a:ext>
            </a:extLst>
          </p:cNvPr>
          <p:cNvSpPr txBox="1">
            <a:spLocks/>
          </p:cNvSpPr>
          <p:nvPr/>
        </p:nvSpPr>
        <p:spPr bwMode="auto">
          <a:xfrm>
            <a:off x="2656384" y="6480840"/>
            <a:ext cx="2200900"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480060" indent="-480060" algn="l" rtl="0" eaLnBrk="1" fontAlgn="base" hangingPunct="1">
              <a:spcBef>
                <a:spcPct val="20000"/>
              </a:spcBef>
              <a:spcAft>
                <a:spcPct val="0"/>
              </a:spcAft>
              <a:buClr>
                <a:srgbClr val="7CD568"/>
              </a:buClr>
              <a:buFont typeface="Wingdings" panose="05000000000000000000" pitchFamily="2" charset="2"/>
              <a:buChar char="§"/>
              <a:defRPr sz="3360">
                <a:solidFill>
                  <a:srgbClr val="4C4C4C"/>
                </a:solidFill>
                <a:latin typeface="+mn-lt"/>
                <a:ea typeface="+mn-ea"/>
                <a:cs typeface="+mn-cs"/>
              </a:defRPr>
            </a:lvl1pPr>
            <a:lvl2pPr marL="1040130" indent="-400050" algn="l" rtl="0" eaLnBrk="1" fontAlgn="base" hangingPunct="1">
              <a:spcBef>
                <a:spcPct val="20000"/>
              </a:spcBef>
              <a:spcAft>
                <a:spcPct val="0"/>
              </a:spcAft>
              <a:buClr>
                <a:srgbClr val="007AC9"/>
              </a:buClr>
              <a:buFont typeface="Wingdings" panose="05000000000000000000" pitchFamily="2" charset="2"/>
              <a:buChar char="§"/>
              <a:defRPr sz="2800">
                <a:solidFill>
                  <a:srgbClr val="4C4C4C"/>
                </a:solidFill>
                <a:latin typeface="+mn-lt"/>
                <a:ea typeface="+mn-ea"/>
              </a:defRPr>
            </a:lvl2pPr>
            <a:lvl3pPr marL="1600200" indent="-320040" algn="l" rtl="0" eaLnBrk="1" fontAlgn="base" hangingPunct="1">
              <a:spcBef>
                <a:spcPct val="20000"/>
              </a:spcBef>
              <a:spcAft>
                <a:spcPct val="0"/>
              </a:spcAft>
              <a:buClr>
                <a:srgbClr val="738CBC"/>
              </a:buClr>
              <a:buFont typeface="Wingdings" panose="05000000000000000000" pitchFamily="2" charset="2"/>
              <a:buChar char="§"/>
              <a:defRPr sz="2800">
                <a:solidFill>
                  <a:srgbClr val="4C4C4C"/>
                </a:solidFill>
                <a:latin typeface="+mn-lt"/>
                <a:ea typeface="+mn-ea"/>
              </a:defRPr>
            </a:lvl3pPr>
            <a:lvl4pPr marL="2240280" indent="-320040" algn="l" rtl="0" eaLnBrk="1" fontAlgn="base" hangingPunct="1">
              <a:spcBef>
                <a:spcPct val="20000"/>
              </a:spcBef>
              <a:spcAft>
                <a:spcPct val="0"/>
              </a:spcAft>
              <a:buClr>
                <a:srgbClr val="0099B1"/>
              </a:buClr>
              <a:buFont typeface="Wingdings" panose="05000000000000000000" pitchFamily="2" charset="2"/>
              <a:buChar char="§"/>
              <a:defRPr>
                <a:solidFill>
                  <a:srgbClr val="4C4C4C"/>
                </a:solidFill>
                <a:latin typeface="+mn-lt"/>
                <a:ea typeface="+mn-ea"/>
              </a:defRPr>
            </a:lvl4pPr>
            <a:lvl5pPr marL="2880360" indent="-320040" algn="l" rtl="0" eaLnBrk="1" fontAlgn="base" hangingPunct="1">
              <a:spcBef>
                <a:spcPct val="20000"/>
              </a:spcBef>
              <a:spcAft>
                <a:spcPct val="0"/>
              </a:spcAft>
              <a:buClr>
                <a:srgbClr val="3A1A18"/>
              </a:buClr>
              <a:buFont typeface="Wingdings" panose="05000000000000000000" pitchFamily="2" charset="2"/>
              <a:buChar char="§"/>
              <a:defRPr>
                <a:solidFill>
                  <a:srgbClr val="4C4C4C"/>
                </a:solidFill>
                <a:latin typeface="+mn-lt"/>
                <a:ea typeface="+mn-ea"/>
              </a:defRPr>
            </a:lvl5pPr>
            <a:lvl6pPr marL="352044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6pPr>
            <a:lvl7pPr marL="416052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7pPr>
            <a:lvl8pPr marL="480060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8pPr>
            <a:lvl9pPr marL="544068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9pPr>
          </a:lstStyle>
          <a:p>
            <a:pPr marL="0" indent="0">
              <a:buNone/>
            </a:pPr>
            <a:endParaRPr lang="fi-FI" sz="1200" b="1" kern="0" dirty="0">
              <a:solidFill>
                <a:srgbClr val="00B050"/>
              </a:solidFill>
              <a:latin typeface="Merriweather Sans" panose="00000500000000000000" pitchFamily="2" charset="0"/>
            </a:endParaRPr>
          </a:p>
        </p:txBody>
      </p:sp>
      <p:sp>
        <p:nvSpPr>
          <p:cNvPr id="22" name="Text Placeholder 2">
            <a:extLst>
              <a:ext uri="{FF2B5EF4-FFF2-40B4-BE49-F238E27FC236}">
                <a16:creationId xmlns:a16="http://schemas.microsoft.com/office/drawing/2014/main" id="{B3F6B791-0314-4160-86C4-C2D1861A637A}"/>
              </a:ext>
            </a:extLst>
          </p:cNvPr>
          <p:cNvSpPr txBox="1">
            <a:spLocks/>
          </p:cNvSpPr>
          <p:nvPr/>
        </p:nvSpPr>
        <p:spPr bwMode="auto">
          <a:xfrm>
            <a:off x="6791049" y="6221050"/>
            <a:ext cx="2200900"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480060" indent="-480060" algn="l" rtl="0" eaLnBrk="1" fontAlgn="base" hangingPunct="1">
              <a:spcBef>
                <a:spcPct val="20000"/>
              </a:spcBef>
              <a:spcAft>
                <a:spcPct val="0"/>
              </a:spcAft>
              <a:buClr>
                <a:srgbClr val="7CD568"/>
              </a:buClr>
              <a:buFont typeface="Wingdings" panose="05000000000000000000" pitchFamily="2" charset="2"/>
              <a:buChar char="§"/>
              <a:defRPr sz="3360">
                <a:solidFill>
                  <a:srgbClr val="4C4C4C"/>
                </a:solidFill>
                <a:latin typeface="+mn-lt"/>
                <a:ea typeface="+mn-ea"/>
                <a:cs typeface="+mn-cs"/>
              </a:defRPr>
            </a:lvl1pPr>
            <a:lvl2pPr marL="1040130" indent="-400050" algn="l" rtl="0" eaLnBrk="1" fontAlgn="base" hangingPunct="1">
              <a:spcBef>
                <a:spcPct val="20000"/>
              </a:spcBef>
              <a:spcAft>
                <a:spcPct val="0"/>
              </a:spcAft>
              <a:buClr>
                <a:srgbClr val="007AC9"/>
              </a:buClr>
              <a:buFont typeface="Wingdings" panose="05000000000000000000" pitchFamily="2" charset="2"/>
              <a:buChar char="§"/>
              <a:defRPr sz="2800">
                <a:solidFill>
                  <a:srgbClr val="4C4C4C"/>
                </a:solidFill>
                <a:latin typeface="+mn-lt"/>
                <a:ea typeface="+mn-ea"/>
              </a:defRPr>
            </a:lvl2pPr>
            <a:lvl3pPr marL="1600200" indent="-320040" algn="l" rtl="0" eaLnBrk="1" fontAlgn="base" hangingPunct="1">
              <a:spcBef>
                <a:spcPct val="20000"/>
              </a:spcBef>
              <a:spcAft>
                <a:spcPct val="0"/>
              </a:spcAft>
              <a:buClr>
                <a:srgbClr val="738CBC"/>
              </a:buClr>
              <a:buFont typeface="Wingdings" panose="05000000000000000000" pitchFamily="2" charset="2"/>
              <a:buChar char="§"/>
              <a:defRPr sz="2800">
                <a:solidFill>
                  <a:srgbClr val="4C4C4C"/>
                </a:solidFill>
                <a:latin typeface="+mn-lt"/>
                <a:ea typeface="+mn-ea"/>
              </a:defRPr>
            </a:lvl3pPr>
            <a:lvl4pPr marL="2240280" indent="-320040" algn="l" rtl="0" eaLnBrk="1" fontAlgn="base" hangingPunct="1">
              <a:spcBef>
                <a:spcPct val="20000"/>
              </a:spcBef>
              <a:spcAft>
                <a:spcPct val="0"/>
              </a:spcAft>
              <a:buClr>
                <a:srgbClr val="0099B1"/>
              </a:buClr>
              <a:buFont typeface="Wingdings" panose="05000000000000000000" pitchFamily="2" charset="2"/>
              <a:buChar char="§"/>
              <a:defRPr>
                <a:solidFill>
                  <a:srgbClr val="4C4C4C"/>
                </a:solidFill>
                <a:latin typeface="+mn-lt"/>
                <a:ea typeface="+mn-ea"/>
              </a:defRPr>
            </a:lvl4pPr>
            <a:lvl5pPr marL="2880360" indent="-320040" algn="l" rtl="0" eaLnBrk="1" fontAlgn="base" hangingPunct="1">
              <a:spcBef>
                <a:spcPct val="20000"/>
              </a:spcBef>
              <a:spcAft>
                <a:spcPct val="0"/>
              </a:spcAft>
              <a:buClr>
                <a:srgbClr val="3A1A18"/>
              </a:buClr>
              <a:buFont typeface="Wingdings" panose="05000000000000000000" pitchFamily="2" charset="2"/>
              <a:buChar char="§"/>
              <a:defRPr>
                <a:solidFill>
                  <a:srgbClr val="4C4C4C"/>
                </a:solidFill>
                <a:latin typeface="+mn-lt"/>
                <a:ea typeface="+mn-ea"/>
              </a:defRPr>
            </a:lvl5pPr>
            <a:lvl6pPr marL="352044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6pPr>
            <a:lvl7pPr marL="416052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7pPr>
            <a:lvl8pPr marL="480060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8pPr>
            <a:lvl9pPr marL="544068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9pPr>
          </a:lstStyle>
          <a:p>
            <a:pPr marL="0" indent="0">
              <a:buNone/>
            </a:pPr>
            <a:r>
              <a:rPr lang="fi-FI" sz="1200" b="1" kern="0" dirty="0">
                <a:solidFill>
                  <a:schemeClr val="bg2"/>
                </a:solidFill>
                <a:latin typeface="Merriweather Sans" panose="00000500000000000000" pitchFamily="2" charset="0"/>
              </a:rPr>
              <a:t>Henkilötietojen käsittely</a:t>
            </a:r>
          </a:p>
          <a:p>
            <a:pPr marL="0" indent="0">
              <a:buNone/>
            </a:pPr>
            <a:endParaRPr lang="fi-FI" sz="1200" b="1" kern="0" dirty="0">
              <a:solidFill>
                <a:schemeClr val="bg2"/>
              </a:solidFill>
              <a:latin typeface="Merriweather Sans" panose="00000500000000000000" pitchFamily="2" charset="0"/>
            </a:endParaRPr>
          </a:p>
          <a:p>
            <a:pPr marL="0" indent="0">
              <a:buNone/>
            </a:pPr>
            <a:endParaRPr lang="fi-FI" sz="1200" b="1" kern="0" dirty="0">
              <a:solidFill>
                <a:schemeClr val="bg2"/>
              </a:solidFill>
              <a:latin typeface="Merriweather Sans" panose="00000500000000000000" pitchFamily="2" charset="0"/>
            </a:endParaRPr>
          </a:p>
        </p:txBody>
      </p:sp>
      <p:sp>
        <p:nvSpPr>
          <p:cNvPr id="26" name="Text Placeholder 2">
            <a:extLst>
              <a:ext uri="{FF2B5EF4-FFF2-40B4-BE49-F238E27FC236}">
                <a16:creationId xmlns:a16="http://schemas.microsoft.com/office/drawing/2014/main" id="{6A460147-74C4-4760-968F-D2FD8787C798}"/>
              </a:ext>
            </a:extLst>
          </p:cNvPr>
          <p:cNvSpPr txBox="1">
            <a:spLocks/>
          </p:cNvSpPr>
          <p:nvPr/>
        </p:nvSpPr>
        <p:spPr bwMode="auto">
          <a:xfrm>
            <a:off x="8217110" y="5645172"/>
            <a:ext cx="2200900"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480060" indent="-480060" algn="l" rtl="0" eaLnBrk="1" fontAlgn="base" hangingPunct="1">
              <a:spcBef>
                <a:spcPct val="20000"/>
              </a:spcBef>
              <a:spcAft>
                <a:spcPct val="0"/>
              </a:spcAft>
              <a:buClr>
                <a:srgbClr val="7CD568"/>
              </a:buClr>
              <a:buFont typeface="Wingdings" panose="05000000000000000000" pitchFamily="2" charset="2"/>
              <a:buChar char="§"/>
              <a:defRPr sz="3360">
                <a:solidFill>
                  <a:srgbClr val="4C4C4C"/>
                </a:solidFill>
                <a:latin typeface="+mn-lt"/>
                <a:ea typeface="+mn-ea"/>
                <a:cs typeface="+mn-cs"/>
              </a:defRPr>
            </a:lvl1pPr>
            <a:lvl2pPr marL="1040130" indent="-400050" algn="l" rtl="0" eaLnBrk="1" fontAlgn="base" hangingPunct="1">
              <a:spcBef>
                <a:spcPct val="20000"/>
              </a:spcBef>
              <a:spcAft>
                <a:spcPct val="0"/>
              </a:spcAft>
              <a:buClr>
                <a:srgbClr val="007AC9"/>
              </a:buClr>
              <a:buFont typeface="Wingdings" panose="05000000000000000000" pitchFamily="2" charset="2"/>
              <a:buChar char="§"/>
              <a:defRPr sz="2800">
                <a:solidFill>
                  <a:srgbClr val="4C4C4C"/>
                </a:solidFill>
                <a:latin typeface="+mn-lt"/>
                <a:ea typeface="+mn-ea"/>
              </a:defRPr>
            </a:lvl2pPr>
            <a:lvl3pPr marL="1600200" indent="-320040" algn="l" rtl="0" eaLnBrk="1" fontAlgn="base" hangingPunct="1">
              <a:spcBef>
                <a:spcPct val="20000"/>
              </a:spcBef>
              <a:spcAft>
                <a:spcPct val="0"/>
              </a:spcAft>
              <a:buClr>
                <a:srgbClr val="738CBC"/>
              </a:buClr>
              <a:buFont typeface="Wingdings" panose="05000000000000000000" pitchFamily="2" charset="2"/>
              <a:buChar char="§"/>
              <a:defRPr sz="2800">
                <a:solidFill>
                  <a:srgbClr val="4C4C4C"/>
                </a:solidFill>
                <a:latin typeface="+mn-lt"/>
                <a:ea typeface="+mn-ea"/>
              </a:defRPr>
            </a:lvl3pPr>
            <a:lvl4pPr marL="2240280" indent="-320040" algn="l" rtl="0" eaLnBrk="1" fontAlgn="base" hangingPunct="1">
              <a:spcBef>
                <a:spcPct val="20000"/>
              </a:spcBef>
              <a:spcAft>
                <a:spcPct val="0"/>
              </a:spcAft>
              <a:buClr>
                <a:srgbClr val="0099B1"/>
              </a:buClr>
              <a:buFont typeface="Wingdings" panose="05000000000000000000" pitchFamily="2" charset="2"/>
              <a:buChar char="§"/>
              <a:defRPr>
                <a:solidFill>
                  <a:srgbClr val="4C4C4C"/>
                </a:solidFill>
                <a:latin typeface="+mn-lt"/>
                <a:ea typeface="+mn-ea"/>
              </a:defRPr>
            </a:lvl4pPr>
            <a:lvl5pPr marL="2880360" indent="-320040" algn="l" rtl="0" eaLnBrk="1" fontAlgn="base" hangingPunct="1">
              <a:spcBef>
                <a:spcPct val="20000"/>
              </a:spcBef>
              <a:spcAft>
                <a:spcPct val="0"/>
              </a:spcAft>
              <a:buClr>
                <a:srgbClr val="3A1A18"/>
              </a:buClr>
              <a:buFont typeface="Wingdings" panose="05000000000000000000" pitchFamily="2" charset="2"/>
              <a:buChar char="§"/>
              <a:defRPr>
                <a:solidFill>
                  <a:srgbClr val="4C4C4C"/>
                </a:solidFill>
                <a:latin typeface="+mn-lt"/>
                <a:ea typeface="+mn-ea"/>
              </a:defRPr>
            </a:lvl5pPr>
            <a:lvl6pPr marL="352044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6pPr>
            <a:lvl7pPr marL="416052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7pPr>
            <a:lvl8pPr marL="480060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8pPr>
            <a:lvl9pPr marL="544068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9pPr>
          </a:lstStyle>
          <a:p>
            <a:pPr marL="0" indent="0">
              <a:buNone/>
            </a:pPr>
            <a:r>
              <a:rPr lang="fi-FI" sz="1200" b="1" kern="0" dirty="0">
                <a:solidFill>
                  <a:schemeClr val="bg2"/>
                </a:solidFill>
                <a:latin typeface="Merriweather Sans" panose="00000500000000000000" pitchFamily="2" charset="0"/>
              </a:rPr>
              <a:t>Kyberturvallisuus</a:t>
            </a:r>
          </a:p>
          <a:p>
            <a:pPr marL="0" indent="0">
              <a:buNone/>
            </a:pPr>
            <a:endParaRPr lang="fi-FI" sz="1200" b="1" kern="0" dirty="0">
              <a:solidFill>
                <a:srgbClr val="FF00FF"/>
              </a:solidFill>
              <a:latin typeface="Merriweather Sans" panose="00000500000000000000" pitchFamily="2" charset="0"/>
            </a:endParaRPr>
          </a:p>
          <a:p>
            <a:pPr marL="0" indent="0">
              <a:buNone/>
            </a:pPr>
            <a:endParaRPr lang="fi-FI" sz="1200" b="1" kern="0" dirty="0">
              <a:solidFill>
                <a:srgbClr val="FF00FF"/>
              </a:solidFill>
              <a:latin typeface="Merriweather Sans" panose="00000500000000000000" pitchFamily="2" charset="0"/>
            </a:endParaRPr>
          </a:p>
        </p:txBody>
      </p:sp>
      <p:sp>
        <p:nvSpPr>
          <p:cNvPr id="34" name="Pilvi 33">
            <a:extLst>
              <a:ext uri="{FF2B5EF4-FFF2-40B4-BE49-F238E27FC236}">
                <a16:creationId xmlns:a16="http://schemas.microsoft.com/office/drawing/2014/main" id="{3890AECE-3681-4F35-AB76-84E71BE4854F}"/>
              </a:ext>
            </a:extLst>
          </p:cNvPr>
          <p:cNvSpPr/>
          <p:nvPr/>
        </p:nvSpPr>
        <p:spPr>
          <a:xfrm>
            <a:off x="92158" y="4338339"/>
            <a:ext cx="3508353" cy="2405813"/>
          </a:xfrm>
          <a:prstGeom prst="cloud">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1" kern="0" dirty="0">
              <a:solidFill>
                <a:schemeClr val="accent6">
                  <a:lumMod val="50000"/>
                </a:schemeClr>
              </a:solidFill>
              <a:latin typeface="Merriweather Sans" panose="00000500000000000000" pitchFamily="2" charset="0"/>
            </a:endParaRPr>
          </a:p>
          <a:p>
            <a:pPr algn="ctr"/>
            <a:r>
              <a:rPr lang="fi-FI" sz="1400" b="1" kern="0" dirty="0">
                <a:solidFill>
                  <a:schemeClr val="accent6">
                    <a:lumMod val="50000"/>
                  </a:schemeClr>
                </a:solidFill>
                <a:latin typeface="Merriweather Sans" panose="00000500000000000000" pitchFamily="2" charset="0"/>
              </a:rPr>
              <a:t>Kansainvälisyystaidot</a:t>
            </a:r>
          </a:p>
          <a:p>
            <a:pPr algn="ctr"/>
            <a:endParaRPr lang="fi-FI" sz="1400" b="1" kern="0" dirty="0">
              <a:solidFill>
                <a:schemeClr val="accent6">
                  <a:lumMod val="50000"/>
                </a:schemeClr>
              </a:solidFill>
              <a:latin typeface="Merriweather Sans" panose="00000500000000000000" pitchFamily="2" charset="0"/>
            </a:endParaRPr>
          </a:p>
          <a:p>
            <a:pPr algn="ctr"/>
            <a:r>
              <a:rPr lang="fi-FI" sz="1400" b="1" kern="0" dirty="0">
                <a:solidFill>
                  <a:schemeClr val="accent6">
                    <a:lumMod val="50000"/>
                  </a:schemeClr>
                </a:solidFill>
                <a:latin typeface="Merriweather Sans" panose="00000500000000000000" pitchFamily="2" charset="0"/>
              </a:rPr>
              <a:t>Kumppanuuksien kehittäminen</a:t>
            </a:r>
          </a:p>
          <a:p>
            <a:pPr algn="ctr"/>
            <a:endParaRPr lang="fi-FI" sz="1400" b="1" kern="0" dirty="0">
              <a:solidFill>
                <a:schemeClr val="accent6">
                  <a:lumMod val="50000"/>
                </a:schemeClr>
              </a:solidFill>
              <a:latin typeface="Merriweather Sans" panose="00000500000000000000" pitchFamily="2" charset="0"/>
            </a:endParaRPr>
          </a:p>
          <a:p>
            <a:pPr algn="ctr"/>
            <a:r>
              <a:rPr lang="fi-FI" sz="1400" b="1" kern="0" dirty="0">
                <a:solidFill>
                  <a:schemeClr val="accent6">
                    <a:lumMod val="50000"/>
                  </a:schemeClr>
                </a:solidFill>
                <a:latin typeface="Merriweather Sans" panose="00000500000000000000" pitchFamily="2" charset="0"/>
              </a:rPr>
              <a:t>Sosiaalitilanteet</a:t>
            </a:r>
          </a:p>
          <a:p>
            <a:pPr algn="ctr"/>
            <a:endParaRPr lang="fi-FI" sz="1400" b="1" kern="0" dirty="0">
              <a:solidFill>
                <a:schemeClr val="accent6">
                  <a:lumMod val="50000"/>
                </a:schemeClr>
              </a:solidFill>
              <a:latin typeface="Merriweather Sans" panose="00000500000000000000" pitchFamily="2" charset="0"/>
            </a:endParaRPr>
          </a:p>
          <a:p>
            <a:pPr algn="ctr"/>
            <a:r>
              <a:rPr lang="fi-FI" sz="1400" b="1" kern="0" dirty="0">
                <a:solidFill>
                  <a:schemeClr val="accent6">
                    <a:lumMod val="50000"/>
                  </a:schemeClr>
                </a:solidFill>
                <a:latin typeface="Merriweather Sans" panose="00000500000000000000" pitchFamily="2" charset="0"/>
              </a:rPr>
              <a:t>Henkilökohtainen </a:t>
            </a:r>
          </a:p>
          <a:p>
            <a:pPr algn="ctr"/>
            <a:r>
              <a:rPr lang="fi-FI" sz="1400" b="1" kern="0" dirty="0">
                <a:solidFill>
                  <a:schemeClr val="accent6">
                    <a:lumMod val="50000"/>
                  </a:schemeClr>
                </a:solidFill>
                <a:latin typeface="Merriweather Sans" panose="00000500000000000000" pitchFamily="2" charset="0"/>
              </a:rPr>
              <a:t>kohtaaminen</a:t>
            </a:r>
          </a:p>
        </p:txBody>
      </p:sp>
      <p:sp>
        <p:nvSpPr>
          <p:cNvPr id="35" name="Pilvi 34">
            <a:extLst>
              <a:ext uri="{FF2B5EF4-FFF2-40B4-BE49-F238E27FC236}">
                <a16:creationId xmlns:a16="http://schemas.microsoft.com/office/drawing/2014/main" id="{839D6328-4AEE-4EBD-9C26-7F25111D1A81}"/>
              </a:ext>
            </a:extLst>
          </p:cNvPr>
          <p:cNvSpPr/>
          <p:nvPr/>
        </p:nvSpPr>
        <p:spPr>
          <a:xfrm>
            <a:off x="9475282" y="117351"/>
            <a:ext cx="2716718" cy="3899556"/>
          </a:xfrm>
          <a:prstGeom prst="cloud">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1" kern="0" dirty="0">
              <a:solidFill>
                <a:schemeClr val="accent2">
                  <a:lumMod val="60000"/>
                  <a:lumOff val="40000"/>
                </a:schemeClr>
              </a:solidFill>
              <a:latin typeface="Merriweather Sans" panose="00000500000000000000" pitchFamily="2" charset="0"/>
            </a:endParaRPr>
          </a:p>
          <a:p>
            <a:pPr algn="ctr"/>
            <a:endParaRPr lang="fi-FI" sz="1400" b="1" kern="0" dirty="0">
              <a:solidFill>
                <a:schemeClr val="accent2">
                  <a:lumMod val="60000"/>
                  <a:lumOff val="40000"/>
                </a:schemeClr>
              </a:solidFill>
              <a:latin typeface="Merriweather Sans" panose="00000500000000000000" pitchFamily="2" charset="0"/>
            </a:endParaRPr>
          </a:p>
          <a:p>
            <a:pPr algn="ctr"/>
            <a:r>
              <a:rPr lang="fi-FI" sz="1400" b="1" kern="0" dirty="0">
                <a:solidFill>
                  <a:schemeClr val="accent2">
                    <a:lumMod val="60000"/>
                    <a:lumOff val="40000"/>
                  </a:schemeClr>
                </a:solidFill>
                <a:latin typeface="Merriweather Sans" panose="00000500000000000000" pitchFamily="2" charset="0"/>
              </a:rPr>
              <a:t>Datan hyödyntäminen</a:t>
            </a:r>
          </a:p>
          <a:p>
            <a:pPr algn="ctr"/>
            <a:endParaRPr lang="fi-FI" sz="1400" dirty="0"/>
          </a:p>
          <a:p>
            <a:pPr algn="ctr"/>
            <a:r>
              <a:rPr lang="fi-FI" sz="1400" b="1" kern="0" dirty="0">
                <a:solidFill>
                  <a:schemeClr val="accent2">
                    <a:lumMod val="60000"/>
                    <a:lumOff val="40000"/>
                  </a:schemeClr>
                </a:solidFill>
                <a:latin typeface="Merriweather Sans" panose="00000500000000000000" pitchFamily="2" charset="0"/>
              </a:rPr>
              <a:t>Data-analytiikka</a:t>
            </a:r>
          </a:p>
          <a:p>
            <a:pPr algn="ctr"/>
            <a:endParaRPr lang="fi-FI" sz="1400" dirty="0"/>
          </a:p>
          <a:p>
            <a:pPr algn="ctr"/>
            <a:r>
              <a:rPr lang="fi-FI" sz="1400" b="1" kern="0" dirty="0">
                <a:solidFill>
                  <a:schemeClr val="accent2">
                    <a:lumMod val="60000"/>
                    <a:lumOff val="40000"/>
                  </a:schemeClr>
                </a:solidFill>
                <a:latin typeface="Merriweather Sans" panose="00000500000000000000" pitchFamily="2" charset="0"/>
              </a:rPr>
              <a:t>Tekoäly</a:t>
            </a:r>
          </a:p>
          <a:p>
            <a:pPr algn="ctr"/>
            <a:endParaRPr lang="fi-FI" sz="1400" dirty="0"/>
          </a:p>
          <a:p>
            <a:pPr algn="ctr"/>
            <a:r>
              <a:rPr lang="fi-FI" sz="1400" b="1" kern="0" dirty="0">
                <a:solidFill>
                  <a:schemeClr val="accent2">
                    <a:lumMod val="60000"/>
                    <a:lumOff val="40000"/>
                  </a:schemeClr>
                </a:solidFill>
                <a:latin typeface="Merriweather Sans" panose="00000500000000000000" pitchFamily="2" charset="0"/>
              </a:rPr>
              <a:t>Robotiikka</a:t>
            </a:r>
          </a:p>
          <a:p>
            <a:pPr algn="ctr"/>
            <a:endParaRPr lang="fi-FI" sz="1400" b="1" kern="0" dirty="0">
              <a:solidFill>
                <a:schemeClr val="accent2">
                  <a:lumMod val="60000"/>
                  <a:lumOff val="40000"/>
                </a:schemeClr>
              </a:solidFill>
              <a:latin typeface="Merriweather Sans" panose="00000500000000000000" pitchFamily="2" charset="0"/>
            </a:endParaRPr>
          </a:p>
          <a:p>
            <a:pPr algn="ctr"/>
            <a:r>
              <a:rPr lang="fi-FI" sz="1400" b="1" kern="0" dirty="0">
                <a:solidFill>
                  <a:schemeClr val="accent2">
                    <a:lumMod val="60000"/>
                    <a:lumOff val="40000"/>
                  </a:schemeClr>
                </a:solidFill>
                <a:latin typeface="Merriweather Sans" panose="00000500000000000000" pitchFamily="2" charset="0"/>
              </a:rPr>
              <a:t>Tiedon louhinta</a:t>
            </a:r>
          </a:p>
          <a:p>
            <a:pPr algn="ctr"/>
            <a:endParaRPr lang="fi-FI" sz="1400" b="1" kern="0" dirty="0">
              <a:solidFill>
                <a:schemeClr val="accent2">
                  <a:lumMod val="60000"/>
                  <a:lumOff val="40000"/>
                </a:schemeClr>
              </a:solidFill>
              <a:latin typeface="Merriweather Sans" panose="00000500000000000000" pitchFamily="2" charset="0"/>
            </a:endParaRPr>
          </a:p>
          <a:p>
            <a:pPr algn="ctr"/>
            <a:r>
              <a:rPr lang="fi-FI" sz="1400" b="1" kern="0" dirty="0">
                <a:solidFill>
                  <a:schemeClr val="accent2">
                    <a:lumMod val="60000"/>
                    <a:lumOff val="40000"/>
                  </a:schemeClr>
                </a:solidFill>
                <a:latin typeface="Merriweather Sans" panose="00000500000000000000" pitchFamily="2" charset="0"/>
              </a:rPr>
              <a:t> </a:t>
            </a:r>
            <a:r>
              <a:rPr lang="fi-FI" sz="1400" b="1" kern="0" dirty="0" err="1">
                <a:solidFill>
                  <a:schemeClr val="accent2">
                    <a:lumMod val="60000"/>
                    <a:lumOff val="40000"/>
                  </a:schemeClr>
                </a:solidFill>
                <a:latin typeface="Merriweather Sans" panose="00000500000000000000" pitchFamily="2" charset="0"/>
              </a:rPr>
              <a:t>Big</a:t>
            </a:r>
            <a:r>
              <a:rPr lang="fi-FI" sz="1400" b="1" kern="0" dirty="0">
                <a:solidFill>
                  <a:schemeClr val="accent2">
                    <a:lumMod val="60000"/>
                    <a:lumOff val="40000"/>
                  </a:schemeClr>
                </a:solidFill>
                <a:latin typeface="Merriweather Sans" panose="00000500000000000000" pitchFamily="2" charset="0"/>
              </a:rPr>
              <a:t> Data</a:t>
            </a:r>
            <a:endParaRPr lang="fi-FI" sz="1400" dirty="0"/>
          </a:p>
          <a:p>
            <a:pPr algn="ctr"/>
            <a:endParaRPr lang="fi-FI" sz="1400" b="1" kern="0" dirty="0">
              <a:solidFill>
                <a:schemeClr val="accent2">
                  <a:lumMod val="60000"/>
                  <a:lumOff val="40000"/>
                </a:schemeClr>
              </a:solidFill>
              <a:latin typeface="Merriweather Sans" panose="00000500000000000000" pitchFamily="2" charset="0"/>
            </a:endParaRPr>
          </a:p>
          <a:p>
            <a:pPr algn="ctr"/>
            <a:r>
              <a:rPr lang="fi-FI" sz="1400" b="1" kern="0" dirty="0">
                <a:solidFill>
                  <a:schemeClr val="accent2">
                    <a:lumMod val="60000"/>
                    <a:lumOff val="40000"/>
                  </a:schemeClr>
                </a:solidFill>
                <a:latin typeface="Merriweather Sans" panose="00000500000000000000" pitchFamily="2" charset="0"/>
              </a:rPr>
              <a:t>Digi</a:t>
            </a:r>
          </a:p>
          <a:p>
            <a:pPr algn="ctr"/>
            <a:endParaRPr lang="fi-FI" sz="1400" b="1" kern="0" dirty="0">
              <a:solidFill>
                <a:schemeClr val="accent2">
                  <a:lumMod val="60000"/>
                  <a:lumOff val="40000"/>
                </a:schemeClr>
              </a:solidFill>
              <a:latin typeface="Merriweather Sans" panose="00000500000000000000" pitchFamily="2" charset="0"/>
            </a:endParaRPr>
          </a:p>
          <a:p>
            <a:endParaRPr lang="fi-FI" sz="1400" b="1" kern="0" dirty="0">
              <a:solidFill>
                <a:schemeClr val="accent2">
                  <a:lumMod val="60000"/>
                  <a:lumOff val="40000"/>
                </a:schemeClr>
              </a:solidFill>
              <a:latin typeface="Merriweather Sans" panose="00000500000000000000" pitchFamily="2" charset="0"/>
            </a:endParaRPr>
          </a:p>
        </p:txBody>
      </p:sp>
      <p:sp>
        <p:nvSpPr>
          <p:cNvPr id="36" name="Pilvi 35">
            <a:extLst>
              <a:ext uri="{FF2B5EF4-FFF2-40B4-BE49-F238E27FC236}">
                <a16:creationId xmlns:a16="http://schemas.microsoft.com/office/drawing/2014/main" id="{1FD20DEA-9CEB-42A8-A7CB-6040FCC2B74C}"/>
              </a:ext>
            </a:extLst>
          </p:cNvPr>
          <p:cNvSpPr/>
          <p:nvPr/>
        </p:nvSpPr>
        <p:spPr>
          <a:xfrm>
            <a:off x="9384858" y="4089240"/>
            <a:ext cx="2657437" cy="1602558"/>
          </a:xfrm>
          <a:prstGeom prst="cloud">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b="1" kern="0" dirty="0">
                <a:solidFill>
                  <a:srgbClr val="FFC000"/>
                </a:solidFill>
                <a:latin typeface="Merriweather Sans" panose="00000500000000000000" pitchFamily="2" charset="0"/>
              </a:rPr>
              <a:t>Kokonaisuuksien hallinta</a:t>
            </a:r>
          </a:p>
          <a:p>
            <a:pPr algn="ctr"/>
            <a:endParaRPr lang="fi-FI" sz="1400" b="1" kern="0" dirty="0">
              <a:solidFill>
                <a:srgbClr val="FFC000"/>
              </a:solidFill>
              <a:latin typeface="Merriweather Sans" panose="00000500000000000000" pitchFamily="2" charset="0"/>
            </a:endParaRPr>
          </a:p>
          <a:p>
            <a:pPr algn="ctr"/>
            <a:r>
              <a:rPr lang="fi-FI" sz="1400" b="1" kern="0" dirty="0">
                <a:solidFill>
                  <a:srgbClr val="FFC000"/>
                </a:solidFill>
                <a:latin typeface="Merriweather Sans" panose="00000500000000000000" pitchFamily="2" charset="0"/>
              </a:rPr>
              <a:t>Itsensä johtaminen</a:t>
            </a:r>
          </a:p>
        </p:txBody>
      </p:sp>
      <p:sp>
        <p:nvSpPr>
          <p:cNvPr id="58" name="Pilvi 57">
            <a:extLst>
              <a:ext uri="{FF2B5EF4-FFF2-40B4-BE49-F238E27FC236}">
                <a16:creationId xmlns:a16="http://schemas.microsoft.com/office/drawing/2014/main" id="{ABFF40B1-570F-469C-96D7-7218F431D8E1}"/>
              </a:ext>
            </a:extLst>
          </p:cNvPr>
          <p:cNvSpPr/>
          <p:nvPr/>
        </p:nvSpPr>
        <p:spPr>
          <a:xfrm flipH="1">
            <a:off x="3686664" y="5082238"/>
            <a:ext cx="2661802" cy="1542473"/>
          </a:xfrm>
          <a:prstGeom prst="cloud">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b="1" kern="0" dirty="0">
                <a:solidFill>
                  <a:schemeClr val="accent3">
                    <a:lumMod val="75000"/>
                  </a:schemeClr>
                </a:solidFill>
                <a:latin typeface="Merriweather Sans" panose="00000500000000000000" pitchFamily="2" charset="0"/>
              </a:rPr>
              <a:t>Palvelumuotoilu</a:t>
            </a:r>
          </a:p>
          <a:p>
            <a:pPr algn="ctr"/>
            <a:endParaRPr lang="fi-FI" sz="1400" b="1" kern="0" dirty="0">
              <a:solidFill>
                <a:schemeClr val="accent3">
                  <a:lumMod val="75000"/>
                </a:schemeClr>
              </a:solidFill>
              <a:latin typeface="Merriweather Sans" panose="00000500000000000000" pitchFamily="2" charset="0"/>
            </a:endParaRPr>
          </a:p>
          <a:p>
            <a:pPr algn="ctr"/>
            <a:r>
              <a:rPr lang="fi-FI" sz="1400" b="1" kern="0" dirty="0">
                <a:solidFill>
                  <a:schemeClr val="accent3">
                    <a:lumMod val="75000"/>
                  </a:schemeClr>
                </a:solidFill>
                <a:latin typeface="Merriweather Sans" panose="00000500000000000000" pitchFamily="2" charset="0"/>
              </a:rPr>
              <a:t>Muotoilu/Design -osaaminen</a:t>
            </a:r>
            <a:endParaRPr lang="fi-FI" sz="1400" dirty="0">
              <a:solidFill>
                <a:schemeClr val="accent3">
                  <a:lumMod val="75000"/>
                </a:schemeClr>
              </a:solidFill>
            </a:endParaRPr>
          </a:p>
        </p:txBody>
      </p:sp>
      <p:sp>
        <p:nvSpPr>
          <p:cNvPr id="59" name="Pilvi 58">
            <a:extLst>
              <a:ext uri="{FF2B5EF4-FFF2-40B4-BE49-F238E27FC236}">
                <a16:creationId xmlns:a16="http://schemas.microsoft.com/office/drawing/2014/main" id="{5B8DF071-8CC9-452A-A32A-27FA53962F0E}"/>
              </a:ext>
            </a:extLst>
          </p:cNvPr>
          <p:cNvSpPr/>
          <p:nvPr/>
        </p:nvSpPr>
        <p:spPr>
          <a:xfrm flipH="1">
            <a:off x="178310" y="974439"/>
            <a:ext cx="2478073" cy="3028733"/>
          </a:xfrm>
          <a:prstGeom prst="cloud">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b="1" kern="0" dirty="0">
                <a:solidFill>
                  <a:schemeClr val="accent5">
                    <a:lumMod val="50000"/>
                  </a:schemeClr>
                </a:solidFill>
                <a:latin typeface="Merriweather Sans" panose="00000500000000000000" pitchFamily="2" charset="0"/>
              </a:rPr>
              <a:t>Uusi lainsäädäntö</a:t>
            </a:r>
          </a:p>
          <a:p>
            <a:pPr algn="ctr"/>
            <a:endParaRPr lang="fi-FI" sz="1400" b="1" kern="0" dirty="0">
              <a:solidFill>
                <a:schemeClr val="accent5">
                  <a:lumMod val="50000"/>
                </a:schemeClr>
              </a:solidFill>
              <a:latin typeface="Merriweather Sans" panose="00000500000000000000" pitchFamily="2" charset="0"/>
            </a:endParaRPr>
          </a:p>
          <a:p>
            <a:pPr algn="ctr"/>
            <a:r>
              <a:rPr lang="fi-FI" sz="1400" b="1" kern="0" dirty="0">
                <a:solidFill>
                  <a:schemeClr val="accent5">
                    <a:lumMod val="50000"/>
                  </a:schemeClr>
                </a:solidFill>
                <a:latin typeface="Merriweather Sans" panose="00000500000000000000" pitchFamily="2" charset="0"/>
              </a:rPr>
              <a:t>Talousjohtaminen ja –ohjaus</a:t>
            </a:r>
          </a:p>
          <a:p>
            <a:pPr algn="ctr"/>
            <a:endParaRPr lang="fi-FI" sz="1400" b="1" kern="0" dirty="0">
              <a:solidFill>
                <a:schemeClr val="accent5">
                  <a:lumMod val="50000"/>
                </a:schemeClr>
              </a:solidFill>
              <a:latin typeface="Merriweather Sans" panose="00000500000000000000" pitchFamily="2" charset="0"/>
            </a:endParaRPr>
          </a:p>
          <a:p>
            <a:pPr algn="ctr"/>
            <a:r>
              <a:rPr lang="fi-FI" sz="1400" b="1" kern="0" dirty="0">
                <a:solidFill>
                  <a:schemeClr val="accent5">
                    <a:lumMod val="50000"/>
                  </a:schemeClr>
                </a:solidFill>
                <a:latin typeface="Merriweather Sans" panose="00000500000000000000" pitchFamily="2" charset="0"/>
              </a:rPr>
              <a:t>Vakavaraisuus</a:t>
            </a:r>
          </a:p>
          <a:p>
            <a:pPr algn="ctr"/>
            <a:endParaRPr lang="fi-FI" sz="1400" b="1" kern="0" dirty="0">
              <a:solidFill>
                <a:schemeClr val="accent5">
                  <a:lumMod val="50000"/>
                </a:schemeClr>
              </a:solidFill>
              <a:latin typeface="Merriweather Sans" panose="00000500000000000000" pitchFamily="2" charset="0"/>
            </a:endParaRPr>
          </a:p>
          <a:p>
            <a:pPr algn="ctr"/>
            <a:r>
              <a:rPr lang="fi-FI" sz="1400" b="1" kern="0" dirty="0">
                <a:solidFill>
                  <a:schemeClr val="accent5">
                    <a:lumMod val="50000"/>
                  </a:schemeClr>
                </a:solidFill>
                <a:latin typeface="Merriweather Sans" panose="00000500000000000000" pitchFamily="2" charset="0"/>
              </a:rPr>
              <a:t>Tasehallinta</a:t>
            </a:r>
          </a:p>
          <a:p>
            <a:pPr algn="ctr"/>
            <a:endParaRPr lang="fi-FI" sz="1400" b="1" kern="0" dirty="0">
              <a:solidFill>
                <a:schemeClr val="accent5">
                  <a:lumMod val="50000"/>
                </a:schemeClr>
              </a:solidFill>
              <a:latin typeface="Merriweather Sans" panose="00000500000000000000" pitchFamily="2" charset="0"/>
            </a:endParaRPr>
          </a:p>
          <a:p>
            <a:pPr algn="ctr"/>
            <a:r>
              <a:rPr lang="fi-FI" sz="1400" b="1" kern="0" dirty="0">
                <a:solidFill>
                  <a:schemeClr val="accent5">
                    <a:lumMod val="50000"/>
                  </a:schemeClr>
                </a:solidFill>
                <a:latin typeface="Merriweather Sans" panose="00000500000000000000" pitchFamily="2" charset="0"/>
              </a:rPr>
              <a:t>Sääntely</a:t>
            </a:r>
          </a:p>
        </p:txBody>
      </p:sp>
      <p:sp>
        <p:nvSpPr>
          <p:cNvPr id="60" name="Pilvi 59">
            <a:extLst>
              <a:ext uri="{FF2B5EF4-FFF2-40B4-BE49-F238E27FC236}">
                <a16:creationId xmlns:a16="http://schemas.microsoft.com/office/drawing/2014/main" id="{AE3156A4-96F6-4377-9570-1BFBE9C874BB}"/>
              </a:ext>
            </a:extLst>
          </p:cNvPr>
          <p:cNvSpPr/>
          <p:nvPr/>
        </p:nvSpPr>
        <p:spPr>
          <a:xfrm>
            <a:off x="6520772" y="4016907"/>
            <a:ext cx="2661802" cy="1894476"/>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b="1" kern="0" dirty="0" err="1">
                <a:solidFill>
                  <a:schemeClr val="tx2">
                    <a:lumMod val="75000"/>
                  </a:schemeClr>
                </a:solidFill>
                <a:latin typeface="Merriweather Sans" panose="00000500000000000000" pitchFamily="2" charset="0"/>
              </a:rPr>
              <a:t>Coachaustaidot</a:t>
            </a:r>
            <a:endParaRPr lang="fi-FI" sz="1400" b="1" kern="0" dirty="0">
              <a:solidFill>
                <a:schemeClr val="tx2">
                  <a:lumMod val="75000"/>
                </a:schemeClr>
              </a:solidFill>
              <a:latin typeface="Merriweather Sans" panose="00000500000000000000" pitchFamily="2" charset="0"/>
            </a:endParaRPr>
          </a:p>
          <a:p>
            <a:pPr algn="ctr"/>
            <a:endParaRPr lang="fi-FI" sz="1400" b="1" kern="0" dirty="0">
              <a:solidFill>
                <a:schemeClr val="tx2">
                  <a:lumMod val="75000"/>
                </a:schemeClr>
              </a:solidFill>
              <a:latin typeface="Merriweather Sans" panose="00000500000000000000" pitchFamily="2" charset="0"/>
            </a:endParaRPr>
          </a:p>
          <a:p>
            <a:pPr algn="ctr"/>
            <a:r>
              <a:rPr lang="fi-FI" sz="1400" b="1" kern="0" dirty="0" err="1">
                <a:solidFill>
                  <a:schemeClr val="tx2">
                    <a:lumMod val="75000"/>
                  </a:schemeClr>
                </a:solidFill>
                <a:latin typeface="Merriweather Sans" panose="00000500000000000000" pitchFamily="2" charset="0"/>
              </a:rPr>
              <a:t>Fasilitointitaidot</a:t>
            </a:r>
            <a:endParaRPr lang="fi-FI" sz="1400" b="1" kern="0" dirty="0">
              <a:solidFill>
                <a:schemeClr val="tx2">
                  <a:lumMod val="75000"/>
                </a:schemeClr>
              </a:solidFill>
              <a:latin typeface="Merriweather Sans" panose="00000500000000000000" pitchFamily="2" charset="0"/>
            </a:endParaRPr>
          </a:p>
          <a:p>
            <a:pPr algn="ctr"/>
            <a:endParaRPr lang="fi-FI" sz="1400" b="1" kern="0" dirty="0">
              <a:solidFill>
                <a:schemeClr val="tx2">
                  <a:lumMod val="75000"/>
                </a:schemeClr>
              </a:solidFill>
              <a:latin typeface="Merriweather Sans" panose="00000500000000000000" pitchFamily="2" charset="0"/>
            </a:endParaRPr>
          </a:p>
          <a:p>
            <a:pPr algn="ctr"/>
            <a:r>
              <a:rPr lang="fi-FI" sz="1400" b="1" kern="0" dirty="0">
                <a:solidFill>
                  <a:schemeClr val="tx2">
                    <a:lumMod val="75000"/>
                  </a:schemeClr>
                </a:solidFill>
                <a:latin typeface="Merriweather Sans" panose="00000500000000000000" pitchFamily="2" charset="0"/>
              </a:rPr>
              <a:t>Tiedon jakaminen</a:t>
            </a:r>
          </a:p>
        </p:txBody>
      </p:sp>
      <p:sp>
        <p:nvSpPr>
          <p:cNvPr id="4" name="Otsikko 3">
            <a:extLst>
              <a:ext uri="{FF2B5EF4-FFF2-40B4-BE49-F238E27FC236}">
                <a16:creationId xmlns:a16="http://schemas.microsoft.com/office/drawing/2014/main" id="{A627F366-942C-4C64-938B-9BAABBD920E4}"/>
              </a:ext>
            </a:extLst>
          </p:cNvPr>
          <p:cNvSpPr>
            <a:spLocks noGrp="1"/>
          </p:cNvSpPr>
          <p:nvPr>
            <p:ph type="title"/>
          </p:nvPr>
        </p:nvSpPr>
        <p:spPr>
          <a:xfrm>
            <a:off x="2175661" y="163191"/>
            <a:ext cx="8242957" cy="1325563"/>
          </a:xfrm>
        </p:spPr>
        <p:txBody>
          <a:bodyPr/>
          <a:lstStyle/>
          <a:p>
            <a:r>
              <a:rPr lang="fi-FI" dirty="0"/>
              <a:t>Tulevaisuuden osaamistarpeita</a:t>
            </a:r>
          </a:p>
        </p:txBody>
      </p:sp>
      <p:sp>
        <p:nvSpPr>
          <p:cNvPr id="3" name="Sisällön paikkamerkki 2">
            <a:extLst>
              <a:ext uri="{FF2B5EF4-FFF2-40B4-BE49-F238E27FC236}">
                <a16:creationId xmlns:a16="http://schemas.microsoft.com/office/drawing/2014/main" id="{F2A12E2A-6A45-4ECB-B9FC-45CEBE4D3F9D}"/>
              </a:ext>
            </a:extLst>
          </p:cNvPr>
          <p:cNvSpPr>
            <a:spLocks noGrp="1"/>
          </p:cNvSpPr>
          <p:nvPr>
            <p:ph idx="1"/>
          </p:nvPr>
        </p:nvSpPr>
        <p:spPr>
          <a:xfrm>
            <a:off x="1989539" y="1668636"/>
            <a:ext cx="8302644" cy="2859126"/>
          </a:xfrm>
        </p:spPr>
        <p:txBody>
          <a:bodyPr/>
          <a:lstStyle/>
          <a:p>
            <a:pPr marL="0" indent="0">
              <a:buNone/>
            </a:pPr>
            <a:r>
              <a:rPr lang="fi-FI" sz="3200" dirty="0"/>
              <a:t>          Poimintoja</a:t>
            </a:r>
          </a:p>
          <a:p>
            <a:pPr marL="640080" lvl="1" indent="0">
              <a:buNone/>
            </a:pPr>
            <a:r>
              <a:rPr lang="fi-FI" dirty="0">
                <a:latin typeface="Times New Roman" panose="02020603050405020304" pitchFamily="18" charset="0"/>
                <a:cs typeface="Times New Roman" panose="02020603050405020304" pitchFamily="18" charset="0"/>
              </a:rPr>
              <a:t>” kyky oppia asioista myös oman ydinosaamisen ulkopuolelta”</a:t>
            </a:r>
          </a:p>
          <a:p>
            <a:pPr marL="640080" lvl="1" indent="0">
              <a:buNone/>
            </a:pPr>
            <a:r>
              <a:rPr lang="fi-FI" dirty="0">
                <a:latin typeface="Times New Roman" panose="02020603050405020304" pitchFamily="18" charset="0"/>
                <a:cs typeface="Times New Roman" panose="02020603050405020304" pitchFamily="18" charset="0"/>
              </a:rPr>
              <a:t>” työ on oppimista ja oppiminen työtä”</a:t>
            </a:r>
          </a:p>
          <a:p>
            <a:pPr marL="640080" lvl="1" indent="0">
              <a:buNone/>
            </a:pPr>
            <a:r>
              <a:rPr lang="fi-FI" dirty="0">
                <a:latin typeface="Times New Roman" panose="02020603050405020304" pitchFamily="18" charset="0"/>
                <a:cs typeface="Times New Roman" panose="02020603050405020304" pitchFamily="18" charset="0"/>
              </a:rPr>
              <a:t>” negatiivisen korkomallin ansaintalogiikan ymmärtäminen”</a:t>
            </a:r>
          </a:p>
          <a:p>
            <a:pPr marL="640080" lvl="1" indent="0">
              <a:buNone/>
            </a:pPr>
            <a:r>
              <a:rPr lang="fi-FI" dirty="0">
                <a:latin typeface="Times New Roman" panose="02020603050405020304" pitchFamily="18" charset="0"/>
                <a:cs typeface="Times New Roman" panose="02020603050405020304" pitchFamily="18" charset="0"/>
              </a:rPr>
              <a:t>” riittävän nopeiden muutosten tekeminen hallitusti”</a:t>
            </a:r>
          </a:p>
          <a:p>
            <a:pPr marL="640080" lvl="1" indent="0">
              <a:buNone/>
            </a:pPr>
            <a:r>
              <a:rPr lang="fi-FI" dirty="0">
                <a:latin typeface="Times New Roman" panose="02020603050405020304" pitchFamily="18" charset="0"/>
                <a:cs typeface="Times New Roman" panose="02020603050405020304" pitchFamily="18" charset="0"/>
              </a:rPr>
              <a:t>” luottamuksen rakentaminen”</a:t>
            </a:r>
          </a:p>
          <a:p>
            <a:pPr marL="640080" lvl="1" indent="0">
              <a:buNone/>
            </a:pPr>
            <a:r>
              <a:rPr lang="fi-FI" dirty="0">
                <a:latin typeface="Times New Roman" panose="02020603050405020304" pitchFamily="18" charset="0"/>
                <a:cs typeface="Times New Roman" panose="02020603050405020304" pitchFamily="18" charset="0"/>
              </a:rPr>
              <a:t>” yhteiskunnallinen ymmärrys</a:t>
            </a:r>
            <a:endParaRPr lang="fi-FI" dirty="0"/>
          </a:p>
        </p:txBody>
      </p:sp>
    </p:spTree>
    <p:extLst>
      <p:ext uri="{BB962C8B-B14F-4D97-AF65-F5344CB8AC3E}">
        <p14:creationId xmlns:p14="http://schemas.microsoft.com/office/powerpoint/2010/main" val="2227642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627F366-942C-4C64-938B-9BAABBD920E4}"/>
              </a:ext>
            </a:extLst>
          </p:cNvPr>
          <p:cNvSpPr>
            <a:spLocks noGrp="1"/>
          </p:cNvSpPr>
          <p:nvPr>
            <p:ph type="title"/>
          </p:nvPr>
        </p:nvSpPr>
        <p:spPr/>
        <p:txBody>
          <a:bodyPr>
            <a:normAutofit/>
          </a:bodyPr>
          <a:lstStyle/>
          <a:p>
            <a:r>
              <a:rPr lang="fi-FI" dirty="0"/>
              <a:t>Uusien osaamistarpeiden tunnistaminen</a:t>
            </a:r>
          </a:p>
        </p:txBody>
      </p:sp>
      <p:sp>
        <p:nvSpPr>
          <p:cNvPr id="3" name="Sisällön paikkamerkki 2">
            <a:extLst>
              <a:ext uri="{FF2B5EF4-FFF2-40B4-BE49-F238E27FC236}">
                <a16:creationId xmlns:a16="http://schemas.microsoft.com/office/drawing/2014/main" id="{F2A12E2A-6A45-4ECB-B9FC-45CEBE4D3F9D}"/>
              </a:ext>
            </a:extLst>
          </p:cNvPr>
          <p:cNvSpPr>
            <a:spLocks noGrp="1"/>
          </p:cNvSpPr>
          <p:nvPr>
            <p:ph idx="1"/>
          </p:nvPr>
        </p:nvSpPr>
        <p:spPr/>
        <p:txBody>
          <a:bodyPr/>
          <a:lstStyle/>
          <a:p>
            <a:pPr>
              <a:spcAft>
                <a:spcPts val="1200"/>
              </a:spcAft>
            </a:pPr>
            <a:r>
              <a:rPr lang="fi-FI" dirty="0"/>
              <a:t>Alan työnantajat ja toimijat:</a:t>
            </a:r>
          </a:p>
          <a:p>
            <a:pPr lvl="1">
              <a:buFontTx/>
              <a:buChar char="-"/>
            </a:pPr>
            <a:r>
              <a:rPr lang="fi-FI" dirty="0">
                <a:latin typeface="Times New Roman" panose="02020603050405020304" pitchFamily="18" charset="0"/>
                <a:cs typeface="Times New Roman" panose="02020603050405020304" pitchFamily="18" charset="0"/>
              </a:rPr>
              <a:t>Markkina- ja kilpailija-analyysit, asiakastutkimus ja asiakaspalaute, sisäiset kehittämiskyselyt ja osaamiskartoitukset, koulutustarvekyselyt, trendit ja heikot signaalit. </a:t>
            </a:r>
          </a:p>
          <a:p>
            <a:pPr lvl="1">
              <a:buFontTx/>
              <a:buChar char="-"/>
            </a:pPr>
            <a:r>
              <a:rPr lang="fi-FI" dirty="0">
                <a:latin typeface="Times New Roman" panose="02020603050405020304" pitchFamily="18" charset="0"/>
                <a:cs typeface="Times New Roman" panose="02020603050405020304" pitchFamily="18" charset="0"/>
              </a:rPr>
              <a:t>Osaamiskartoitukset ja kehityskeskustelut ovat pääasialliset keinot joita tehdään säännöllisesti.</a:t>
            </a:r>
          </a:p>
          <a:p>
            <a:pPr lvl="1">
              <a:buFontTx/>
              <a:buChar char="-"/>
            </a:pPr>
            <a:r>
              <a:rPr lang="fi-FI" dirty="0">
                <a:latin typeface="Times New Roman" panose="02020603050405020304" pitchFamily="18" charset="0"/>
                <a:cs typeface="Times New Roman" panose="02020603050405020304" pitchFamily="18" charset="0"/>
              </a:rPr>
              <a:t>Osaamistarpeet tulevat esiin pääasiassa vuosittaisissa kehityskeskusteluissa, mutta nykyisin kun maailma muuttuu niin nopeasti, on tarpeiden kartoituskin jatkuvaa.</a:t>
            </a:r>
          </a:p>
          <a:p>
            <a:pPr lvl="1">
              <a:buFontTx/>
              <a:buChar char="-"/>
            </a:pPr>
            <a:r>
              <a:rPr lang="fi-FI" dirty="0">
                <a:latin typeface="Times New Roman" panose="02020603050405020304" pitchFamily="18" charset="0"/>
                <a:cs typeface="Times New Roman" panose="02020603050405020304" pitchFamily="18" charset="0"/>
              </a:rPr>
              <a:t>Vahva perustaitojen osaaminen tulisi tulla koulutuksen kautta</a:t>
            </a:r>
          </a:p>
        </p:txBody>
      </p:sp>
      <p:sp>
        <p:nvSpPr>
          <p:cNvPr id="5" name="Tekstiruutu 4">
            <a:extLst>
              <a:ext uri="{FF2B5EF4-FFF2-40B4-BE49-F238E27FC236}">
                <a16:creationId xmlns:a16="http://schemas.microsoft.com/office/drawing/2014/main" id="{49884F9B-B23B-45EC-8D25-3434E45FE53B}"/>
              </a:ext>
            </a:extLst>
          </p:cNvPr>
          <p:cNvSpPr txBox="1"/>
          <p:nvPr/>
        </p:nvSpPr>
        <p:spPr>
          <a:xfrm>
            <a:off x="748992" y="595751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Tree>
    <p:extLst>
      <p:ext uri="{BB962C8B-B14F-4D97-AF65-F5344CB8AC3E}">
        <p14:creationId xmlns:p14="http://schemas.microsoft.com/office/powerpoint/2010/main" val="2146904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627F366-942C-4C64-938B-9BAABBD920E4}"/>
              </a:ext>
            </a:extLst>
          </p:cNvPr>
          <p:cNvSpPr>
            <a:spLocks noGrp="1"/>
          </p:cNvSpPr>
          <p:nvPr>
            <p:ph type="title"/>
          </p:nvPr>
        </p:nvSpPr>
        <p:spPr/>
        <p:txBody>
          <a:bodyPr>
            <a:normAutofit/>
          </a:bodyPr>
          <a:lstStyle/>
          <a:p>
            <a:r>
              <a:rPr lang="fi-FI" dirty="0"/>
              <a:t>Uusien osaamistarpeiden tunnistaminen</a:t>
            </a:r>
          </a:p>
        </p:txBody>
      </p:sp>
      <p:sp>
        <p:nvSpPr>
          <p:cNvPr id="3" name="Sisällön paikkamerkki 2">
            <a:extLst>
              <a:ext uri="{FF2B5EF4-FFF2-40B4-BE49-F238E27FC236}">
                <a16:creationId xmlns:a16="http://schemas.microsoft.com/office/drawing/2014/main" id="{F2A12E2A-6A45-4ECB-B9FC-45CEBE4D3F9D}"/>
              </a:ext>
            </a:extLst>
          </p:cNvPr>
          <p:cNvSpPr>
            <a:spLocks noGrp="1"/>
          </p:cNvSpPr>
          <p:nvPr>
            <p:ph idx="1"/>
          </p:nvPr>
        </p:nvSpPr>
        <p:spPr/>
        <p:txBody>
          <a:bodyPr>
            <a:normAutofit fontScale="92500"/>
          </a:bodyPr>
          <a:lstStyle/>
          <a:p>
            <a:pPr>
              <a:spcAft>
                <a:spcPts val="1200"/>
              </a:spcAft>
            </a:pPr>
            <a:r>
              <a:rPr lang="fi-FI" dirty="0"/>
              <a:t>Alan kouluttajat: </a:t>
            </a:r>
          </a:p>
          <a:p>
            <a:pPr lvl="1">
              <a:buFontTx/>
              <a:buChar char="-"/>
            </a:pPr>
            <a:r>
              <a:rPr lang="fi-FI" dirty="0">
                <a:latin typeface="Times New Roman" panose="02020603050405020304" pitchFamily="18" charset="0"/>
                <a:cs typeface="Times New Roman" panose="02020603050405020304" pitchFamily="18" charset="0"/>
              </a:rPr>
              <a:t>Vuotuiset uudet opiskelijat. Alan asiantuntijajärjestöt ja tapahtumat.</a:t>
            </a:r>
          </a:p>
          <a:p>
            <a:pPr lvl="1">
              <a:buFontTx/>
              <a:buChar char="-"/>
            </a:pPr>
            <a:r>
              <a:rPr lang="fi-FI" dirty="0">
                <a:latin typeface="Times New Roman" panose="02020603050405020304" pitchFamily="18" charset="0"/>
                <a:cs typeface="Times New Roman" panose="02020603050405020304" pitchFamily="18" charset="0"/>
              </a:rPr>
              <a:t>Tunnistus syntyy yleensä yhteistyössä yritysten kanssa - yhteiset projektit ja opinnäytetyöt yrityksille.</a:t>
            </a:r>
          </a:p>
          <a:p>
            <a:pPr lvl="1">
              <a:buFontTx/>
              <a:buChar char="-"/>
            </a:pPr>
            <a:r>
              <a:rPr lang="fi-FI" dirty="0">
                <a:latin typeface="Times New Roman" panose="02020603050405020304" pitchFamily="18" charset="0"/>
                <a:cs typeface="Times New Roman" panose="02020603050405020304" pitchFamily="18" charset="0"/>
              </a:rPr>
              <a:t>Tulevaisuustutkimusten seuraaminen.</a:t>
            </a:r>
          </a:p>
          <a:p>
            <a:pPr lvl="1">
              <a:buFontTx/>
              <a:buChar char="-"/>
            </a:pPr>
            <a:r>
              <a:rPr lang="fi-FI" dirty="0">
                <a:latin typeface="Times New Roman" panose="02020603050405020304" pitchFamily="18" charset="0"/>
                <a:cs typeface="Times New Roman" panose="02020603050405020304" pitchFamily="18" charset="0"/>
              </a:rPr>
              <a:t>Enemmän pitäisi olla koulutusta/foorumeita juuri omalta substanssialalta.</a:t>
            </a:r>
          </a:p>
          <a:p>
            <a:pPr lvl="1">
              <a:buFontTx/>
              <a:buChar char="-"/>
            </a:pPr>
            <a:r>
              <a:rPr lang="fi-FI" dirty="0">
                <a:latin typeface="Times New Roman" panose="02020603050405020304" pitchFamily="18" charset="0"/>
                <a:cs typeface="Times New Roman" panose="02020603050405020304" pitchFamily="18" charset="0"/>
              </a:rPr>
              <a:t>Olen työntekijänä kiinnostunut ihan kaikesta. On haastavaa tunnistaa, mistä osaamisesta työnantaja arvioi olevan hyötyä. Tästä toivoisin ohjeistusta ja yleistä keskustelua.</a:t>
            </a:r>
          </a:p>
          <a:p>
            <a:pPr lvl="1">
              <a:buFontTx/>
              <a:buChar char="-"/>
            </a:pPr>
            <a:r>
              <a:rPr lang="fi-FI" dirty="0">
                <a:latin typeface="Times New Roman" panose="02020603050405020304" pitchFamily="18" charset="0"/>
                <a:cs typeface="Times New Roman" panose="02020603050405020304" pitchFamily="18" charset="0"/>
              </a:rPr>
              <a:t>Vuorovaikutus oppitunneilla ja finanssialan </a:t>
            </a:r>
            <a:r>
              <a:rPr lang="fi-FI" dirty="0" err="1">
                <a:latin typeface="Times New Roman" panose="02020603050405020304" pitchFamily="18" charset="0"/>
                <a:cs typeface="Times New Roman" panose="02020603050405020304" pitchFamily="18" charset="0"/>
              </a:rPr>
              <a:t>SoMe</a:t>
            </a:r>
            <a:r>
              <a:rPr lang="fi-FI" dirty="0">
                <a:latin typeface="Times New Roman" panose="02020603050405020304" pitchFamily="18" charset="0"/>
                <a:cs typeface="Times New Roman" panose="02020603050405020304" pitchFamily="18" charset="0"/>
              </a:rPr>
              <a:t> kokeiluissa.</a:t>
            </a:r>
          </a:p>
          <a:p>
            <a:pPr lvl="1">
              <a:buFontTx/>
              <a:buChar char="-"/>
            </a:pPr>
            <a:r>
              <a:rPr lang="fi-FI" dirty="0">
                <a:latin typeface="Times New Roman" panose="02020603050405020304" pitchFamily="18" charset="0"/>
                <a:cs typeface="Times New Roman" panose="02020603050405020304" pitchFamily="18" charset="0"/>
              </a:rPr>
              <a:t>Seuraamalla markkinoiden ja ylipäätään toimintaympäristön kehitystä voi helposti havaita osaamistarpeita.</a:t>
            </a:r>
          </a:p>
          <a:p>
            <a:pPr marL="640080" lvl="1" indent="0">
              <a:buNone/>
            </a:pPr>
            <a:endParaRPr lang="fi-FI" dirty="0">
              <a:latin typeface="Times New Roman" panose="02020603050405020304" pitchFamily="18" charset="0"/>
              <a:cs typeface="Times New Roman" panose="02020603050405020304" pitchFamily="18" charset="0"/>
            </a:endParaRPr>
          </a:p>
        </p:txBody>
      </p:sp>
      <p:sp>
        <p:nvSpPr>
          <p:cNvPr id="5" name="Tekstiruutu 4">
            <a:extLst>
              <a:ext uri="{FF2B5EF4-FFF2-40B4-BE49-F238E27FC236}">
                <a16:creationId xmlns:a16="http://schemas.microsoft.com/office/drawing/2014/main" id="{BA242141-3F6B-420A-919A-FFA90D1E21B8}"/>
              </a:ext>
            </a:extLst>
          </p:cNvPr>
          <p:cNvSpPr txBox="1"/>
          <p:nvPr/>
        </p:nvSpPr>
        <p:spPr>
          <a:xfrm>
            <a:off x="748992" y="595751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Tree>
    <p:extLst>
      <p:ext uri="{BB962C8B-B14F-4D97-AF65-F5344CB8AC3E}">
        <p14:creationId xmlns:p14="http://schemas.microsoft.com/office/powerpoint/2010/main" val="297378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627F366-942C-4C64-938B-9BAABBD920E4}"/>
              </a:ext>
            </a:extLst>
          </p:cNvPr>
          <p:cNvSpPr>
            <a:spLocks noGrp="1"/>
          </p:cNvSpPr>
          <p:nvPr>
            <p:ph type="title"/>
          </p:nvPr>
        </p:nvSpPr>
        <p:spPr/>
        <p:txBody>
          <a:bodyPr>
            <a:normAutofit/>
          </a:bodyPr>
          <a:lstStyle/>
          <a:p>
            <a:r>
              <a:rPr lang="fi-FI" kern="0" dirty="0"/>
              <a:t>Mistä finanssialan osaaminen syntyy?</a:t>
            </a:r>
          </a:p>
        </p:txBody>
      </p:sp>
      <p:pic>
        <p:nvPicPr>
          <p:cNvPr id="6" name="Picture 6">
            <a:extLst>
              <a:ext uri="{FF2B5EF4-FFF2-40B4-BE49-F238E27FC236}">
                <a16:creationId xmlns:a16="http://schemas.microsoft.com/office/drawing/2014/main" id="{24EEE0F8-7E32-40D3-9E58-754B86B15699}"/>
              </a:ext>
            </a:extLst>
          </p:cNvPr>
          <p:cNvPicPr>
            <a:picLocks noChangeAspect="1"/>
          </p:cNvPicPr>
          <p:nvPr/>
        </p:nvPicPr>
        <p:blipFill rotWithShape="1">
          <a:blip r:embed="rId2"/>
          <a:srcRect l="13637" t="24095" r="30112" b="24702"/>
          <a:stretch/>
        </p:blipFill>
        <p:spPr>
          <a:xfrm>
            <a:off x="925207" y="2097145"/>
            <a:ext cx="6379580" cy="1544649"/>
          </a:xfrm>
          <a:prstGeom prst="rect">
            <a:avLst/>
          </a:prstGeom>
        </p:spPr>
      </p:pic>
      <p:pic>
        <p:nvPicPr>
          <p:cNvPr id="7" name="Picture 8">
            <a:extLst>
              <a:ext uri="{FF2B5EF4-FFF2-40B4-BE49-F238E27FC236}">
                <a16:creationId xmlns:a16="http://schemas.microsoft.com/office/drawing/2014/main" id="{59D345D3-6367-47E5-B9AC-A05C43D00330}"/>
              </a:ext>
            </a:extLst>
          </p:cNvPr>
          <p:cNvPicPr>
            <a:picLocks noChangeAspect="1"/>
          </p:cNvPicPr>
          <p:nvPr/>
        </p:nvPicPr>
        <p:blipFill rotWithShape="1">
          <a:blip r:embed="rId3"/>
          <a:srcRect l="24494" t="41024" r="355" b="5328"/>
          <a:stretch/>
        </p:blipFill>
        <p:spPr>
          <a:xfrm>
            <a:off x="914898" y="4558027"/>
            <a:ext cx="6389888" cy="1508821"/>
          </a:xfrm>
          <a:prstGeom prst="rect">
            <a:avLst/>
          </a:prstGeom>
        </p:spPr>
      </p:pic>
      <p:sp>
        <p:nvSpPr>
          <p:cNvPr id="8" name="Text Placeholder 2">
            <a:extLst>
              <a:ext uri="{FF2B5EF4-FFF2-40B4-BE49-F238E27FC236}">
                <a16:creationId xmlns:a16="http://schemas.microsoft.com/office/drawing/2014/main" id="{FD742274-1A03-48FE-B02D-AA75B452CD8A}"/>
              </a:ext>
            </a:extLst>
          </p:cNvPr>
          <p:cNvSpPr txBox="1">
            <a:spLocks/>
          </p:cNvSpPr>
          <p:nvPr/>
        </p:nvSpPr>
        <p:spPr>
          <a:xfrm>
            <a:off x="894832" y="1506173"/>
            <a:ext cx="4952288" cy="737150"/>
          </a:xfrm>
          <a:prstGeom prst="rect">
            <a:avLst/>
          </a:prstGeom>
        </p:spPr>
        <p:txBody>
          <a:bodyPr/>
          <a:lstStyle>
            <a:lvl1pPr marL="480060" indent="-480060" algn="l" rtl="0" eaLnBrk="1" fontAlgn="base" hangingPunct="1">
              <a:spcBef>
                <a:spcPct val="20000"/>
              </a:spcBef>
              <a:spcAft>
                <a:spcPct val="0"/>
              </a:spcAft>
              <a:buClr>
                <a:srgbClr val="7CD568"/>
              </a:buClr>
              <a:buFont typeface="Wingdings" panose="05000000000000000000" pitchFamily="2" charset="2"/>
              <a:buChar char="§"/>
              <a:defRPr sz="3360">
                <a:solidFill>
                  <a:srgbClr val="4C4C4C"/>
                </a:solidFill>
                <a:latin typeface="+mn-lt"/>
                <a:ea typeface="+mn-ea"/>
                <a:cs typeface="+mn-cs"/>
              </a:defRPr>
            </a:lvl1pPr>
            <a:lvl2pPr marL="1040130" indent="-400050" algn="l" rtl="0" eaLnBrk="1" fontAlgn="base" hangingPunct="1">
              <a:spcBef>
                <a:spcPct val="20000"/>
              </a:spcBef>
              <a:spcAft>
                <a:spcPct val="0"/>
              </a:spcAft>
              <a:buClr>
                <a:srgbClr val="007AC9"/>
              </a:buClr>
              <a:buFont typeface="Wingdings" panose="05000000000000000000" pitchFamily="2" charset="2"/>
              <a:buChar char="§"/>
              <a:defRPr sz="2800">
                <a:solidFill>
                  <a:srgbClr val="4C4C4C"/>
                </a:solidFill>
                <a:latin typeface="+mn-lt"/>
                <a:ea typeface="+mn-ea"/>
              </a:defRPr>
            </a:lvl2pPr>
            <a:lvl3pPr marL="1600200" indent="-320040" algn="l" rtl="0" eaLnBrk="1" fontAlgn="base" hangingPunct="1">
              <a:spcBef>
                <a:spcPct val="20000"/>
              </a:spcBef>
              <a:spcAft>
                <a:spcPct val="0"/>
              </a:spcAft>
              <a:buClr>
                <a:srgbClr val="738CBC"/>
              </a:buClr>
              <a:buFont typeface="Wingdings" panose="05000000000000000000" pitchFamily="2" charset="2"/>
              <a:buChar char="§"/>
              <a:defRPr sz="2800">
                <a:solidFill>
                  <a:srgbClr val="4C4C4C"/>
                </a:solidFill>
                <a:latin typeface="+mn-lt"/>
                <a:ea typeface="+mn-ea"/>
              </a:defRPr>
            </a:lvl3pPr>
            <a:lvl4pPr marL="2240280" indent="-320040" algn="l" rtl="0" eaLnBrk="1" fontAlgn="base" hangingPunct="1">
              <a:spcBef>
                <a:spcPct val="20000"/>
              </a:spcBef>
              <a:spcAft>
                <a:spcPct val="0"/>
              </a:spcAft>
              <a:buClr>
                <a:srgbClr val="0099B1"/>
              </a:buClr>
              <a:buFont typeface="Wingdings" panose="05000000000000000000" pitchFamily="2" charset="2"/>
              <a:buChar char="§"/>
              <a:defRPr>
                <a:solidFill>
                  <a:srgbClr val="4C4C4C"/>
                </a:solidFill>
                <a:latin typeface="+mn-lt"/>
                <a:ea typeface="+mn-ea"/>
              </a:defRPr>
            </a:lvl4pPr>
            <a:lvl5pPr marL="2880360" indent="-320040" algn="l" rtl="0" eaLnBrk="1" fontAlgn="base" hangingPunct="1">
              <a:spcBef>
                <a:spcPct val="20000"/>
              </a:spcBef>
              <a:spcAft>
                <a:spcPct val="0"/>
              </a:spcAft>
              <a:buClr>
                <a:srgbClr val="3A1A18"/>
              </a:buClr>
              <a:buFont typeface="Wingdings" panose="05000000000000000000" pitchFamily="2" charset="2"/>
              <a:buChar char="§"/>
              <a:defRPr>
                <a:solidFill>
                  <a:srgbClr val="4C4C4C"/>
                </a:solidFill>
                <a:latin typeface="+mn-lt"/>
                <a:ea typeface="+mn-ea"/>
              </a:defRPr>
            </a:lvl5pPr>
            <a:lvl6pPr marL="352044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6pPr>
            <a:lvl7pPr marL="416052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7pPr>
            <a:lvl8pPr marL="480060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8pPr>
            <a:lvl9pPr marL="544068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9pPr>
          </a:lstStyle>
          <a:p>
            <a:pPr marL="0" indent="0">
              <a:buNone/>
            </a:pPr>
            <a:r>
              <a:rPr lang="fi-FI" sz="1800" b="1" kern="0" dirty="0"/>
              <a:t>Yritykset (n 48)</a:t>
            </a:r>
          </a:p>
        </p:txBody>
      </p:sp>
      <p:sp>
        <p:nvSpPr>
          <p:cNvPr id="9" name="Text Placeholder 2">
            <a:extLst>
              <a:ext uri="{FF2B5EF4-FFF2-40B4-BE49-F238E27FC236}">
                <a16:creationId xmlns:a16="http://schemas.microsoft.com/office/drawing/2014/main" id="{A0C5307E-0D15-465A-B7E2-5005227AE0AC}"/>
              </a:ext>
            </a:extLst>
          </p:cNvPr>
          <p:cNvSpPr txBox="1">
            <a:spLocks/>
          </p:cNvSpPr>
          <p:nvPr/>
        </p:nvSpPr>
        <p:spPr>
          <a:xfrm>
            <a:off x="894831" y="4080274"/>
            <a:ext cx="4952288" cy="737150"/>
          </a:xfrm>
          <a:prstGeom prst="rect">
            <a:avLst/>
          </a:prstGeom>
        </p:spPr>
        <p:txBody>
          <a:bodyPr/>
          <a:lstStyle>
            <a:lvl1pPr marL="480060" indent="-480060" algn="l" rtl="0" eaLnBrk="1" fontAlgn="base" hangingPunct="1">
              <a:spcBef>
                <a:spcPct val="20000"/>
              </a:spcBef>
              <a:spcAft>
                <a:spcPct val="0"/>
              </a:spcAft>
              <a:buClr>
                <a:srgbClr val="7CD568"/>
              </a:buClr>
              <a:buFont typeface="Wingdings" panose="05000000000000000000" pitchFamily="2" charset="2"/>
              <a:buChar char="§"/>
              <a:defRPr sz="3360">
                <a:solidFill>
                  <a:srgbClr val="4C4C4C"/>
                </a:solidFill>
                <a:latin typeface="+mn-lt"/>
                <a:ea typeface="+mn-ea"/>
                <a:cs typeface="+mn-cs"/>
              </a:defRPr>
            </a:lvl1pPr>
            <a:lvl2pPr marL="1040130" indent="-400050" algn="l" rtl="0" eaLnBrk="1" fontAlgn="base" hangingPunct="1">
              <a:spcBef>
                <a:spcPct val="20000"/>
              </a:spcBef>
              <a:spcAft>
                <a:spcPct val="0"/>
              </a:spcAft>
              <a:buClr>
                <a:srgbClr val="007AC9"/>
              </a:buClr>
              <a:buFont typeface="Wingdings" panose="05000000000000000000" pitchFamily="2" charset="2"/>
              <a:buChar char="§"/>
              <a:defRPr sz="2800">
                <a:solidFill>
                  <a:srgbClr val="4C4C4C"/>
                </a:solidFill>
                <a:latin typeface="+mn-lt"/>
                <a:ea typeface="+mn-ea"/>
              </a:defRPr>
            </a:lvl2pPr>
            <a:lvl3pPr marL="1600200" indent="-320040" algn="l" rtl="0" eaLnBrk="1" fontAlgn="base" hangingPunct="1">
              <a:spcBef>
                <a:spcPct val="20000"/>
              </a:spcBef>
              <a:spcAft>
                <a:spcPct val="0"/>
              </a:spcAft>
              <a:buClr>
                <a:srgbClr val="738CBC"/>
              </a:buClr>
              <a:buFont typeface="Wingdings" panose="05000000000000000000" pitchFamily="2" charset="2"/>
              <a:buChar char="§"/>
              <a:defRPr sz="2800">
                <a:solidFill>
                  <a:srgbClr val="4C4C4C"/>
                </a:solidFill>
                <a:latin typeface="+mn-lt"/>
                <a:ea typeface="+mn-ea"/>
              </a:defRPr>
            </a:lvl3pPr>
            <a:lvl4pPr marL="2240280" indent="-320040" algn="l" rtl="0" eaLnBrk="1" fontAlgn="base" hangingPunct="1">
              <a:spcBef>
                <a:spcPct val="20000"/>
              </a:spcBef>
              <a:spcAft>
                <a:spcPct val="0"/>
              </a:spcAft>
              <a:buClr>
                <a:srgbClr val="0099B1"/>
              </a:buClr>
              <a:buFont typeface="Wingdings" panose="05000000000000000000" pitchFamily="2" charset="2"/>
              <a:buChar char="§"/>
              <a:defRPr>
                <a:solidFill>
                  <a:srgbClr val="4C4C4C"/>
                </a:solidFill>
                <a:latin typeface="+mn-lt"/>
                <a:ea typeface="+mn-ea"/>
              </a:defRPr>
            </a:lvl4pPr>
            <a:lvl5pPr marL="2880360" indent="-320040" algn="l" rtl="0" eaLnBrk="1" fontAlgn="base" hangingPunct="1">
              <a:spcBef>
                <a:spcPct val="20000"/>
              </a:spcBef>
              <a:spcAft>
                <a:spcPct val="0"/>
              </a:spcAft>
              <a:buClr>
                <a:srgbClr val="3A1A18"/>
              </a:buClr>
              <a:buFont typeface="Wingdings" panose="05000000000000000000" pitchFamily="2" charset="2"/>
              <a:buChar char="§"/>
              <a:defRPr>
                <a:solidFill>
                  <a:srgbClr val="4C4C4C"/>
                </a:solidFill>
                <a:latin typeface="+mn-lt"/>
                <a:ea typeface="+mn-ea"/>
              </a:defRPr>
            </a:lvl5pPr>
            <a:lvl6pPr marL="352044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6pPr>
            <a:lvl7pPr marL="416052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7pPr>
            <a:lvl8pPr marL="480060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8pPr>
            <a:lvl9pPr marL="5440680" indent="-320040" algn="l" rtl="0" eaLnBrk="1" fontAlgn="base" hangingPunct="1">
              <a:spcBef>
                <a:spcPct val="20000"/>
              </a:spcBef>
              <a:spcAft>
                <a:spcPct val="0"/>
              </a:spcAft>
              <a:buClr>
                <a:srgbClr val="3A1A18"/>
              </a:buClr>
              <a:buFont typeface="Wingdings" pitchFamily="1" charset="2"/>
              <a:buChar char="§"/>
              <a:defRPr>
                <a:solidFill>
                  <a:srgbClr val="4C4C4C"/>
                </a:solidFill>
                <a:latin typeface="+mn-lt"/>
                <a:ea typeface="+mn-ea"/>
              </a:defRPr>
            </a:lvl9pPr>
          </a:lstStyle>
          <a:p>
            <a:pPr marL="0" indent="0">
              <a:buNone/>
            </a:pPr>
            <a:r>
              <a:rPr lang="fi-FI" sz="1800" b="1" kern="0" dirty="0"/>
              <a:t>Oppilaitokset (n 24)</a:t>
            </a:r>
          </a:p>
        </p:txBody>
      </p:sp>
      <p:pic>
        <p:nvPicPr>
          <p:cNvPr id="10" name="Picture 5">
            <a:extLst>
              <a:ext uri="{FF2B5EF4-FFF2-40B4-BE49-F238E27FC236}">
                <a16:creationId xmlns:a16="http://schemas.microsoft.com/office/drawing/2014/main" id="{9E8674D7-5EE3-473C-A52A-6FA20B0CE56E}"/>
              </a:ext>
            </a:extLst>
          </p:cNvPr>
          <p:cNvPicPr>
            <a:picLocks noChangeAspect="1"/>
          </p:cNvPicPr>
          <p:nvPr/>
        </p:nvPicPr>
        <p:blipFill>
          <a:blip r:embed="rId4"/>
          <a:stretch>
            <a:fillRect/>
          </a:stretch>
        </p:blipFill>
        <p:spPr>
          <a:xfrm>
            <a:off x="7627437" y="2018131"/>
            <a:ext cx="3269093" cy="1011262"/>
          </a:xfrm>
          <a:prstGeom prst="rect">
            <a:avLst/>
          </a:prstGeom>
        </p:spPr>
      </p:pic>
      <p:pic>
        <p:nvPicPr>
          <p:cNvPr id="11" name="Picture 11" descr="C:\Users\petri.vainio\AppData\Local\Microsoft\Windows\Temporary Internet Files\Content.IE5\J9QOUN5L\_MG_2365crop.jpg">
            <a:extLst>
              <a:ext uri="{FF2B5EF4-FFF2-40B4-BE49-F238E27FC236}">
                <a16:creationId xmlns:a16="http://schemas.microsoft.com/office/drawing/2014/main" id="{2588C6BF-F379-466E-B31E-EC9A0781817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27" y="3126109"/>
            <a:ext cx="2438303" cy="2293612"/>
          </a:xfrm>
          <a:prstGeom prst="rect">
            <a:avLst/>
          </a:prstGeom>
          <a:noFill/>
          <a:ln>
            <a:noFill/>
          </a:ln>
          <a:extLst>
            <a:ext uri="{909E8E84-426E-40dd-AFC4-6F175D3DCCD1}">
              <a14:hiddenFill xmlns:lc="http://schemas.openxmlformats.org/drawingml/2006/lockedCanvas" xmlns="" xmlns:a14="http://schemas.microsoft.com/office/drawing/2010/main">
                <a:solidFill>
                  <a:srgbClr val="FFFFFF"/>
                </a:solidFill>
              </a14:hiddenFill>
            </a:ext>
            <a:ext uri="{91240B29-F687-4f45-9708-019B960494DF}">
              <a14:hiddenLine xmlns:lc="http://schemas.openxmlformats.org/drawingml/2006/lockedCanvas" xmlns="" xmlns:a14="http://schemas.microsoft.com/office/drawing/2010/main" w="9525">
                <a:solidFill>
                  <a:srgbClr val="000000"/>
                </a:solidFill>
                <a:miter lim="800000"/>
                <a:headEnd/>
                <a:tailEnd/>
              </a14:hiddenLine>
            </a:ext>
          </a:extLst>
        </p:spPr>
      </p:pic>
      <p:grpSp>
        <p:nvGrpSpPr>
          <p:cNvPr id="12" name="Group 13">
            <a:extLst>
              <a:ext uri="{FF2B5EF4-FFF2-40B4-BE49-F238E27FC236}">
                <a16:creationId xmlns:a16="http://schemas.microsoft.com/office/drawing/2014/main" id="{40164D22-9C0E-4123-AF02-94407FE51F24}"/>
              </a:ext>
            </a:extLst>
          </p:cNvPr>
          <p:cNvGrpSpPr/>
          <p:nvPr/>
        </p:nvGrpSpPr>
        <p:grpSpPr>
          <a:xfrm>
            <a:off x="2835946" y="1798970"/>
            <a:ext cx="3448628" cy="4592594"/>
            <a:chOff x="3160440" y="3108842"/>
            <a:chExt cx="3938856" cy="5580190"/>
          </a:xfrm>
        </p:grpSpPr>
        <p:sp>
          <p:nvSpPr>
            <p:cNvPr id="13" name="Oval 7">
              <a:extLst>
                <a:ext uri="{FF2B5EF4-FFF2-40B4-BE49-F238E27FC236}">
                  <a16:creationId xmlns:a16="http://schemas.microsoft.com/office/drawing/2014/main" id="{F18E0B6A-77F6-4CD3-82CC-ED7B288B83D7}"/>
                </a:ext>
              </a:extLst>
            </p:cNvPr>
            <p:cNvSpPr/>
            <p:nvPr/>
          </p:nvSpPr>
          <p:spPr bwMode="auto">
            <a:xfrm>
              <a:off x="4435000" y="3108842"/>
              <a:ext cx="2664296" cy="2736304"/>
            </a:xfrm>
            <a:prstGeom prst="ellipse">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i-FI" sz="2400" b="0" i="0" u="none" strike="noStrike" cap="none" normalizeH="0" baseline="0">
                <a:ln>
                  <a:noFill/>
                </a:ln>
                <a:solidFill>
                  <a:schemeClr val="tx1"/>
                </a:solidFill>
                <a:effectLst/>
                <a:latin typeface="Arial" charset="0"/>
                <a:ea typeface="ＭＳ Ｐゴシック" pitchFamily="1" charset="-128"/>
              </a:endParaRPr>
            </a:p>
          </p:txBody>
        </p:sp>
        <p:sp>
          <p:nvSpPr>
            <p:cNvPr id="14" name="Oval 12">
              <a:extLst>
                <a:ext uri="{FF2B5EF4-FFF2-40B4-BE49-F238E27FC236}">
                  <a16:creationId xmlns:a16="http://schemas.microsoft.com/office/drawing/2014/main" id="{A3547C03-34C4-454B-B46F-A6FD699BE1A7}"/>
                </a:ext>
              </a:extLst>
            </p:cNvPr>
            <p:cNvSpPr/>
            <p:nvPr/>
          </p:nvSpPr>
          <p:spPr bwMode="auto">
            <a:xfrm>
              <a:off x="3160440" y="5952728"/>
              <a:ext cx="2664296" cy="2736304"/>
            </a:xfrm>
            <a:prstGeom prst="ellipse">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i-FI" sz="2400" b="0" i="0" u="none" strike="noStrike" cap="none" normalizeH="0" baseline="0">
                <a:ln>
                  <a:noFill/>
                </a:ln>
                <a:solidFill>
                  <a:schemeClr val="tx1"/>
                </a:solidFill>
                <a:effectLst/>
                <a:latin typeface="Arial" charset="0"/>
                <a:ea typeface="ＭＳ Ｐゴシック" pitchFamily="1" charset="-128"/>
              </a:endParaRPr>
            </a:p>
          </p:txBody>
        </p:sp>
      </p:grpSp>
      <p:sp>
        <p:nvSpPr>
          <p:cNvPr id="16" name="Tekstiruutu 15">
            <a:extLst>
              <a:ext uri="{FF2B5EF4-FFF2-40B4-BE49-F238E27FC236}">
                <a16:creationId xmlns:a16="http://schemas.microsoft.com/office/drawing/2014/main" id="{21EA7817-A025-4FF1-8622-8D40C644C504}"/>
              </a:ext>
            </a:extLst>
          </p:cNvPr>
          <p:cNvSpPr txBox="1"/>
          <p:nvPr/>
        </p:nvSpPr>
        <p:spPr>
          <a:xfrm>
            <a:off x="499610" y="6269140"/>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Tree>
    <p:extLst>
      <p:ext uri="{BB962C8B-B14F-4D97-AF65-F5344CB8AC3E}">
        <p14:creationId xmlns:p14="http://schemas.microsoft.com/office/powerpoint/2010/main" val="1406558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627F366-942C-4C64-938B-9BAABBD920E4}"/>
              </a:ext>
            </a:extLst>
          </p:cNvPr>
          <p:cNvSpPr>
            <a:spLocks noGrp="1"/>
          </p:cNvSpPr>
          <p:nvPr>
            <p:ph type="title"/>
          </p:nvPr>
        </p:nvSpPr>
        <p:spPr/>
        <p:txBody>
          <a:bodyPr>
            <a:normAutofit/>
          </a:bodyPr>
          <a:lstStyle/>
          <a:p>
            <a:r>
              <a:rPr lang="fi-FI" kern="0" dirty="0"/>
              <a:t>Koulutuksen tunnettuus</a:t>
            </a:r>
          </a:p>
        </p:txBody>
      </p:sp>
      <p:sp>
        <p:nvSpPr>
          <p:cNvPr id="21" name="Rectangle 8">
            <a:extLst>
              <a:ext uri="{FF2B5EF4-FFF2-40B4-BE49-F238E27FC236}">
                <a16:creationId xmlns:a16="http://schemas.microsoft.com/office/drawing/2014/main" id="{B57AB4EE-1BC1-4351-BB0C-6EF818F5F321}"/>
              </a:ext>
            </a:extLst>
          </p:cNvPr>
          <p:cNvSpPr/>
          <p:nvPr/>
        </p:nvSpPr>
        <p:spPr>
          <a:xfrm>
            <a:off x="692957" y="5359926"/>
            <a:ext cx="9485564" cy="227047"/>
          </a:xfrm>
          <a:prstGeom prst="rect">
            <a:avLst/>
          </a:prstGeom>
        </p:spPr>
        <p:txBody>
          <a:bodyPr wrap="square">
            <a:spAutoFit/>
          </a:bodyPr>
          <a:lstStyle/>
          <a:p>
            <a:r>
              <a:rPr lang="fi-FI" sz="1600" i="1" dirty="0"/>
              <a:t>Tunnen 1=erittäin huonosti; 2=melko huonosti; 3=ei hyvin eikä huonosti; 4=hyvin; 5= erittäin hyvin</a:t>
            </a:r>
            <a:endParaRPr lang="fi-FI" sz="1600" dirty="0"/>
          </a:p>
        </p:txBody>
      </p:sp>
      <p:sp>
        <p:nvSpPr>
          <p:cNvPr id="3" name="Suorakulmio 2">
            <a:extLst>
              <a:ext uri="{FF2B5EF4-FFF2-40B4-BE49-F238E27FC236}">
                <a16:creationId xmlns:a16="http://schemas.microsoft.com/office/drawing/2014/main" id="{85BD6FAE-7F8D-4289-BB8E-C357A56F297B}"/>
              </a:ext>
            </a:extLst>
          </p:cNvPr>
          <p:cNvSpPr/>
          <p:nvPr/>
        </p:nvSpPr>
        <p:spPr>
          <a:xfrm>
            <a:off x="748992" y="4255576"/>
            <a:ext cx="5079153" cy="646331"/>
          </a:xfrm>
          <a:prstGeom prst="rect">
            <a:avLst/>
          </a:prstGeom>
        </p:spPr>
        <p:txBody>
          <a:bodyPr wrap="square">
            <a:spAutoFit/>
          </a:bodyPr>
          <a:lstStyle/>
          <a:p>
            <a:pPr marL="360000" indent="-360000">
              <a:spcBef>
                <a:spcPts val="0"/>
              </a:spcBef>
            </a:pPr>
            <a:r>
              <a:rPr lang="fi-FI" kern="0" dirty="0"/>
              <a:t>Tietoa haetaan verkosta, koulutusorganisaatioiden</a:t>
            </a:r>
          </a:p>
          <a:p>
            <a:pPr marL="360000" indent="-360000">
              <a:spcBef>
                <a:spcPts val="0"/>
              </a:spcBef>
            </a:pPr>
            <a:r>
              <a:rPr lang="fi-FI" kern="0" dirty="0"/>
              <a:t>sivuilta, omasta yksiköstä</a:t>
            </a:r>
          </a:p>
        </p:txBody>
      </p:sp>
      <p:graphicFrame>
        <p:nvGraphicFramePr>
          <p:cNvPr id="24" name="Taulukko 23">
            <a:extLst>
              <a:ext uri="{FF2B5EF4-FFF2-40B4-BE49-F238E27FC236}">
                <a16:creationId xmlns:a16="http://schemas.microsoft.com/office/drawing/2014/main" id="{FE6EB872-411C-4B42-ABE8-A81E6BD93B26}"/>
              </a:ext>
            </a:extLst>
          </p:cNvPr>
          <p:cNvGraphicFramePr>
            <a:graphicFrameLocks noGrp="1"/>
          </p:cNvGraphicFramePr>
          <p:nvPr>
            <p:extLst>
              <p:ext uri="{D42A27DB-BD31-4B8C-83A1-F6EECF244321}">
                <p14:modId xmlns:p14="http://schemas.microsoft.com/office/powerpoint/2010/main" val="3543223193"/>
              </p:ext>
            </p:extLst>
          </p:nvPr>
        </p:nvGraphicFramePr>
        <p:xfrm>
          <a:off x="6006792" y="1347758"/>
          <a:ext cx="4779329" cy="3902781"/>
        </p:xfrm>
        <a:graphic>
          <a:graphicData uri="http://schemas.openxmlformats.org/drawingml/2006/table">
            <a:tbl>
              <a:tblPr firstRow="1" bandRow="1">
                <a:tableStyleId>{5C22544A-7EE6-4342-B048-85BDC9FD1C3A}</a:tableStyleId>
              </a:tblPr>
              <a:tblGrid>
                <a:gridCol w="3608338">
                  <a:extLst>
                    <a:ext uri="{9D8B030D-6E8A-4147-A177-3AD203B41FA5}">
                      <a16:colId xmlns:a16="http://schemas.microsoft.com/office/drawing/2014/main" val="3879193944"/>
                    </a:ext>
                  </a:extLst>
                </a:gridCol>
                <a:gridCol w="1170991">
                  <a:extLst>
                    <a:ext uri="{9D8B030D-6E8A-4147-A177-3AD203B41FA5}">
                      <a16:colId xmlns:a16="http://schemas.microsoft.com/office/drawing/2014/main" val="1924923843"/>
                    </a:ext>
                  </a:extLst>
                </a:gridCol>
              </a:tblGrid>
              <a:tr h="566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b="1" kern="0" dirty="0">
                          <a:latin typeface="Merriweather Sans" panose="00000500000000000000" pitchFamily="2" charset="0"/>
                        </a:rPr>
                        <a:t>Finanssialalle valmentavien koulutusten sisällöt/osaamiset</a:t>
                      </a:r>
                    </a:p>
                  </a:txBody>
                  <a:tcPr/>
                </a:tc>
                <a:tc>
                  <a:txBody>
                    <a:bodyPr/>
                    <a:lstStyle/>
                    <a:p>
                      <a:r>
                        <a:rPr lang="fi-FI" sz="1400" dirty="0">
                          <a:latin typeface="Merriweather Sans" panose="00000500000000000000" pitchFamily="2" charset="0"/>
                        </a:rPr>
                        <a:t>Keskiarvo</a:t>
                      </a:r>
                    </a:p>
                  </a:txBody>
                  <a:tcPr/>
                </a:tc>
                <a:extLst>
                  <a:ext uri="{0D108BD9-81ED-4DB2-BD59-A6C34878D82A}">
                    <a16:rowId xmlns:a16="http://schemas.microsoft.com/office/drawing/2014/main" val="994995839"/>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Tradenomi</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3,49</a:t>
                      </a:r>
                    </a:p>
                  </a:txBody>
                  <a:tcPr marL="9525" marR="9525" marT="9525" marB="0" anchor="b"/>
                </a:tc>
                <a:extLst>
                  <a:ext uri="{0D108BD9-81ED-4DB2-BD59-A6C34878D82A}">
                    <a16:rowId xmlns:a16="http://schemas.microsoft.com/office/drawing/2014/main" val="1418313091"/>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Vakuutusalan tutkinnot (VTS ja YVTS)</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3,13</a:t>
                      </a:r>
                    </a:p>
                  </a:txBody>
                  <a:tcPr marL="9525" marR="9525" marT="9525" marB="0" anchor="b"/>
                </a:tc>
                <a:extLst>
                  <a:ext uri="{0D108BD9-81ED-4DB2-BD59-A6C34878D82A}">
                    <a16:rowId xmlns:a16="http://schemas.microsoft.com/office/drawing/2014/main" val="1585160069"/>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Maisteri</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3,11</a:t>
                      </a:r>
                    </a:p>
                  </a:txBody>
                  <a:tcPr marL="9525" marR="9525" marT="9525" marB="0" anchor="b"/>
                </a:tc>
                <a:extLst>
                  <a:ext uri="{0D108BD9-81ED-4DB2-BD59-A6C34878D82A}">
                    <a16:rowId xmlns:a16="http://schemas.microsoft.com/office/drawing/2014/main" val="2374428842"/>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Kandidaatti</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3,00</a:t>
                      </a:r>
                    </a:p>
                  </a:txBody>
                  <a:tcPr marL="9525" marR="9525" marT="9525" marB="0" anchor="b"/>
                </a:tc>
                <a:extLst>
                  <a:ext uri="{0D108BD9-81ED-4DB2-BD59-A6C34878D82A}">
                    <a16:rowId xmlns:a16="http://schemas.microsoft.com/office/drawing/2014/main" val="1911385489"/>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Merkonomi</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2,97</a:t>
                      </a:r>
                    </a:p>
                  </a:txBody>
                  <a:tcPr marL="9525" marR="9525" marT="9525" marB="0" anchor="b"/>
                </a:tc>
                <a:extLst>
                  <a:ext uri="{0D108BD9-81ED-4DB2-BD59-A6C34878D82A}">
                    <a16:rowId xmlns:a16="http://schemas.microsoft.com/office/drawing/2014/main" val="954971999"/>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Finanssialan ammattitutkinto (näyttötutkinto)</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2,90</a:t>
                      </a:r>
                    </a:p>
                  </a:txBody>
                  <a:tcPr marL="9525" marR="9525" marT="9525" marB="0" anchor="b"/>
                </a:tc>
                <a:extLst>
                  <a:ext uri="{0D108BD9-81ED-4DB2-BD59-A6C34878D82A}">
                    <a16:rowId xmlns:a16="http://schemas.microsoft.com/office/drawing/2014/main" val="2272085850"/>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Sijoituspalvelualan tutkinnot (APV1, ja APV2)</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2,79</a:t>
                      </a:r>
                    </a:p>
                  </a:txBody>
                  <a:tcPr marL="9525" marR="9525" marT="9525" marB="0" anchor="b"/>
                </a:tc>
                <a:extLst>
                  <a:ext uri="{0D108BD9-81ED-4DB2-BD59-A6C34878D82A}">
                    <a16:rowId xmlns:a16="http://schemas.microsoft.com/office/drawing/2014/main" val="866764539"/>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Tohtori</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2,67</a:t>
                      </a:r>
                    </a:p>
                  </a:txBody>
                  <a:tcPr marL="9525" marR="9525" marT="9525" marB="0" anchor="b"/>
                </a:tc>
                <a:extLst>
                  <a:ext uri="{0D108BD9-81ED-4DB2-BD59-A6C34878D82A}">
                    <a16:rowId xmlns:a16="http://schemas.microsoft.com/office/drawing/2014/main" val="3338077399"/>
                  </a:ext>
                </a:extLst>
              </a:tr>
              <a:tr h="269208">
                <a:tc>
                  <a:txBody>
                    <a:bodyPr/>
                    <a:lstStyle/>
                    <a:p>
                      <a:pPr algn="l" fontAlgn="b"/>
                      <a:r>
                        <a:rPr lang="fi-FI" sz="1200" b="0" i="0" u="none" strike="noStrike" dirty="0" err="1">
                          <a:solidFill>
                            <a:srgbClr val="000000"/>
                          </a:solidFill>
                          <a:effectLst/>
                          <a:latin typeface="Merriweather Sans" panose="00000500000000000000" pitchFamily="2" charset="0"/>
                        </a:rPr>
                        <a:t>Executive</a:t>
                      </a:r>
                      <a:r>
                        <a:rPr lang="fi-FI" sz="1200" b="0" i="0" u="none" strike="noStrike" dirty="0">
                          <a:solidFill>
                            <a:srgbClr val="000000"/>
                          </a:solidFill>
                          <a:effectLst/>
                          <a:latin typeface="Merriweather Sans" panose="00000500000000000000" pitchFamily="2" charset="0"/>
                        </a:rPr>
                        <a:t> MBA tutkinnot</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2,62</a:t>
                      </a:r>
                    </a:p>
                  </a:txBody>
                  <a:tcPr marL="9525" marR="9525" marT="9525" marB="0" anchor="b"/>
                </a:tc>
                <a:extLst>
                  <a:ext uri="{0D108BD9-81ED-4DB2-BD59-A6C34878D82A}">
                    <a16:rowId xmlns:a16="http://schemas.microsoft.com/office/drawing/2014/main" val="1658520138"/>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Ylioppilastutkinto</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2,35</a:t>
                      </a:r>
                    </a:p>
                  </a:txBody>
                  <a:tcPr marL="9525" marR="9525" marT="9525" marB="0" anchor="b"/>
                </a:tc>
                <a:extLst>
                  <a:ext uri="{0D108BD9-81ED-4DB2-BD59-A6C34878D82A}">
                    <a16:rowId xmlns:a16="http://schemas.microsoft.com/office/drawing/2014/main" val="2243182636"/>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Sijoitusanalyytikkojen tutkinnot (CEFA/CIIA/CEESGA)</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2,21</a:t>
                      </a:r>
                    </a:p>
                  </a:txBody>
                  <a:tcPr marL="9525" marR="9525" marT="9525" marB="0" anchor="b"/>
                </a:tc>
                <a:extLst>
                  <a:ext uri="{0D108BD9-81ED-4DB2-BD59-A6C34878D82A}">
                    <a16:rowId xmlns:a16="http://schemas.microsoft.com/office/drawing/2014/main" val="3182173038"/>
                  </a:ext>
                </a:extLst>
              </a:tr>
              <a:tr h="269208">
                <a:tc>
                  <a:txBody>
                    <a:bodyPr/>
                    <a:lstStyle/>
                    <a:p>
                      <a:pPr algn="l" fontAlgn="b"/>
                      <a:r>
                        <a:rPr lang="fi-FI" sz="1200" b="0" i="0" u="none" strike="noStrike">
                          <a:solidFill>
                            <a:srgbClr val="000000"/>
                          </a:solidFill>
                          <a:effectLst/>
                          <a:latin typeface="Merriweather Sans" panose="00000500000000000000" pitchFamily="2" charset="0"/>
                        </a:rPr>
                        <a:t>Peruskoulu (ala- ja yläkoulu)</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2,06</a:t>
                      </a:r>
                    </a:p>
                  </a:txBody>
                  <a:tcPr marL="9525" marR="9525" marT="9525" marB="0" anchor="b"/>
                </a:tc>
                <a:extLst>
                  <a:ext uri="{0D108BD9-81ED-4DB2-BD59-A6C34878D82A}">
                    <a16:rowId xmlns:a16="http://schemas.microsoft.com/office/drawing/2014/main" val="2006487305"/>
                  </a:ext>
                </a:extLst>
              </a:tr>
            </a:tbl>
          </a:graphicData>
        </a:graphic>
      </p:graphicFrame>
      <p:sp>
        <p:nvSpPr>
          <p:cNvPr id="25" name="Tekstiruutu 24">
            <a:extLst>
              <a:ext uri="{FF2B5EF4-FFF2-40B4-BE49-F238E27FC236}">
                <a16:creationId xmlns:a16="http://schemas.microsoft.com/office/drawing/2014/main" id="{D73558FD-5BF2-4F45-A61E-6F1375CBA1BB}"/>
              </a:ext>
            </a:extLst>
          </p:cNvPr>
          <p:cNvSpPr txBox="1"/>
          <p:nvPr/>
        </p:nvSpPr>
        <p:spPr>
          <a:xfrm>
            <a:off x="692957" y="599629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graphicFrame>
        <p:nvGraphicFramePr>
          <p:cNvPr id="27" name="Taulukko 26">
            <a:extLst>
              <a:ext uri="{FF2B5EF4-FFF2-40B4-BE49-F238E27FC236}">
                <a16:creationId xmlns:a16="http://schemas.microsoft.com/office/drawing/2014/main" id="{4DD83858-61D4-43E1-B96C-EB7A06E50801}"/>
              </a:ext>
            </a:extLst>
          </p:cNvPr>
          <p:cNvGraphicFramePr>
            <a:graphicFrameLocks noGrp="1"/>
          </p:cNvGraphicFramePr>
          <p:nvPr>
            <p:extLst>
              <p:ext uri="{D42A27DB-BD31-4B8C-83A1-F6EECF244321}">
                <p14:modId xmlns:p14="http://schemas.microsoft.com/office/powerpoint/2010/main" val="3507001625"/>
              </p:ext>
            </p:extLst>
          </p:nvPr>
        </p:nvGraphicFramePr>
        <p:xfrm>
          <a:off x="768311" y="1346894"/>
          <a:ext cx="4783668" cy="2450664"/>
        </p:xfrm>
        <a:graphic>
          <a:graphicData uri="http://schemas.openxmlformats.org/drawingml/2006/table">
            <a:tbl>
              <a:tblPr firstRow="1" bandRow="1">
                <a:tableStyleId>{5C22544A-7EE6-4342-B048-85BDC9FD1C3A}</a:tableStyleId>
              </a:tblPr>
              <a:tblGrid>
                <a:gridCol w="3612677">
                  <a:extLst>
                    <a:ext uri="{9D8B030D-6E8A-4147-A177-3AD203B41FA5}">
                      <a16:colId xmlns:a16="http://schemas.microsoft.com/office/drawing/2014/main" val="3879193944"/>
                    </a:ext>
                  </a:extLst>
                </a:gridCol>
                <a:gridCol w="1170991">
                  <a:extLst>
                    <a:ext uri="{9D8B030D-6E8A-4147-A177-3AD203B41FA5}">
                      <a16:colId xmlns:a16="http://schemas.microsoft.com/office/drawing/2014/main" val="1924923843"/>
                    </a:ext>
                  </a:extLst>
                </a:gridCol>
              </a:tblGrid>
              <a:tr h="566208">
                <a:tc>
                  <a:txBody>
                    <a:bodyPr/>
                    <a:lstStyle/>
                    <a:p>
                      <a:r>
                        <a:rPr lang="fi-FI" sz="1400" dirty="0">
                          <a:latin typeface="Merriweather Sans" panose="00000500000000000000" pitchFamily="2" charset="0"/>
                        </a:rPr>
                        <a:t>Koulutuskentän tunnettuus</a:t>
                      </a:r>
                    </a:p>
                  </a:txBody>
                  <a:tcPr/>
                </a:tc>
                <a:tc>
                  <a:txBody>
                    <a:bodyPr/>
                    <a:lstStyle/>
                    <a:p>
                      <a:r>
                        <a:rPr lang="fi-FI" sz="1400" dirty="0">
                          <a:latin typeface="Merriweather Sans" panose="00000500000000000000" pitchFamily="2" charset="0"/>
                        </a:rPr>
                        <a:t>Keskiarvo</a:t>
                      </a:r>
                    </a:p>
                  </a:txBody>
                  <a:tcPr/>
                </a:tc>
                <a:extLst>
                  <a:ext uri="{0D108BD9-81ED-4DB2-BD59-A6C34878D82A}">
                    <a16:rowId xmlns:a16="http://schemas.microsoft.com/office/drawing/2014/main" val="994995839"/>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Yliopistot</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3,47</a:t>
                      </a:r>
                    </a:p>
                  </a:txBody>
                  <a:tcPr marL="9525" marR="9525" marT="9525" marB="0" anchor="b"/>
                </a:tc>
                <a:extLst>
                  <a:ext uri="{0D108BD9-81ED-4DB2-BD59-A6C34878D82A}">
                    <a16:rowId xmlns:a16="http://schemas.microsoft.com/office/drawing/2014/main" val="1418313091"/>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Ammattikorkeakoulut</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3,36</a:t>
                      </a:r>
                    </a:p>
                  </a:txBody>
                  <a:tcPr marL="9525" marR="9525" marT="9525" marB="0" anchor="b"/>
                </a:tc>
                <a:extLst>
                  <a:ext uri="{0D108BD9-81ED-4DB2-BD59-A6C34878D82A}">
                    <a16:rowId xmlns:a16="http://schemas.microsoft.com/office/drawing/2014/main" val="1585160069"/>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Ammatilliset oppilaitokset</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2,90</a:t>
                      </a:r>
                    </a:p>
                  </a:txBody>
                  <a:tcPr marL="9525" marR="9525" marT="9525" marB="0" anchor="b"/>
                </a:tc>
                <a:extLst>
                  <a:ext uri="{0D108BD9-81ED-4DB2-BD59-A6C34878D82A}">
                    <a16:rowId xmlns:a16="http://schemas.microsoft.com/office/drawing/2014/main" val="2374428842"/>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Muut täydennyskoulutusten järjestäjät</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2,90</a:t>
                      </a:r>
                    </a:p>
                  </a:txBody>
                  <a:tcPr marL="9525" marR="9525" marT="9525" marB="0" anchor="b"/>
                </a:tc>
                <a:extLst>
                  <a:ext uri="{0D108BD9-81ED-4DB2-BD59-A6C34878D82A}">
                    <a16:rowId xmlns:a16="http://schemas.microsoft.com/office/drawing/2014/main" val="1911385489"/>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Lukiot</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2,58</a:t>
                      </a:r>
                    </a:p>
                  </a:txBody>
                  <a:tcPr marL="9525" marR="9525" marT="9525" marB="0" anchor="b"/>
                </a:tc>
                <a:extLst>
                  <a:ext uri="{0D108BD9-81ED-4DB2-BD59-A6C34878D82A}">
                    <a16:rowId xmlns:a16="http://schemas.microsoft.com/office/drawing/2014/main" val="954971999"/>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Peruskoulut (yläkoulut)</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2,37</a:t>
                      </a:r>
                    </a:p>
                  </a:txBody>
                  <a:tcPr marL="9525" marR="9525" marT="9525" marB="0" anchor="b"/>
                </a:tc>
                <a:extLst>
                  <a:ext uri="{0D108BD9-81ED-4DB2-BD59-A6C34878D82A}">
                    <a16:rowId xmlns:a16="http://schemas.microsoft.com/office/drawing/2014/main" val="2272085850"/>
                  </a:ext>
                </a:extLst>
              </a:tr>
              <a:tr h="269208">
                <a:tc>
                  <a:txBody>
                    <a:bodyPr/>
                    <a:lstStyle/>
                    <a:p>
                      <a:pPr algn="l" fontAlgn="b"/>
                      <a:r>
                        <a:rPr lang="fi-FI" sz="1200" b="0" i="0" u="none" strike="noStrike" dirty="0">
                          <a:solidFill>
                            <a:srgbClr val="000000"/>
                          </a:solidFill>
                          <a:effectLst/>
                          <a:latin typeface="Merriweather Sans" panose="00000500000000000000" pitchFamily="2" charset="0"/>
                        </a:rPr>
                        <a:t>Peruskoulut (alakoulut)</a:t>
                      </a:r>
                    </a:p>
                  </a:txBody>
                  <a:tcPr marL="9525" marR="9525" marT="9525" marB="0" anchor="b"/>
                </a:tc>
                <a:tc>
                  <a:txBody>
                    <a:bodyPr/>
                    <a:lstStyle/>
                    <a:p>
                      <a:pPr algn="ctr" fontAlgn="b"/>
                      <a:r>
                        <a:rPr lang="fi-FI" sz="1200" b="0" i="0" u="none" strike="noStrike" dirty="0">
                          <a:solidFill>
                            <a:srgbClr val="000000"/>
                          </a:solidFill>
                          <a:effectLst/>
                          <a:latin typeface="Merriweather Sans" panose="00000500000000000000" pitchFamily="2" charset="0"/>
                        </a:rPr>
                        <a:t>2,35</a:t>
                      </a:r>
                    </a:p>
                  </a:txBody>
                  <a:tcPr marL="9525" marR="9525" marT="9525" marB="0" anchor="b"/>
                </a:tc>
                <a:extLst>
                  <a:ext uri="{0D108BD9-81ED-4DB2-BD59-A6C34878D82A}">
                    <a16:rowId xmlns:a16="http://schemas.microsoft.com/office/drawing/2014/main" val="866764539"/>
                  </a:ext>
                </a:extLst>
              </a:tr>
            </a:tbl>
          </a:graphicData>
        </a:graphic>
      </p:graphicFrame>
    </p:spTree>
    <p:extLst>
      <p:ext uri="{BB962C8B-B14F-4D97-AF65-F5344CB8AC3E}">
        <p14:creationId xmlns:p14="http://schemas.microsoft.com/office/powerpoint/2010/main" val="4042304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627F366-942C-4C64-938B-9BAABBD920E4}"/>
              </a:ext>
            </a:extLst>
          </p:cNvPr>
          <p:cNvSpPr>
            <a:spLocks noGrp="1"/>
          </p:cNvSpPr>
          <p:nvPr>
            <p:ph type="title"/>
          </p:nvPr>
        </p:nvSpPr>
        <p:spPr/>
        <p:txBody>
          <a:bodyPr>
            <a:normAutofit/>
          </a:bodyPr>
          <a:lstStyle/>
          <a:p>
            <a:r>
              <a:rPr lang="fi-FI" dirty="0"/>
              <a:t>Toiveita Finanssiakatemialle</a:t>
            </a:r>
          </a:p>
        </p:txBody>
      </p:sp>
      <p:sp>
        <p:nvSpPr>
          <p:cNvPr id="3" name="Sisällön paikkamerkki 2">
            <a:extLst>
              <a:ext uri="{FF2B5EF4-FFF2-40B4-BE49-F238E27FC236}">
                <a16:creationId xmlns:a16="http://schemas.microsoft.com/office/drawing/2014/main" id="{F2A12E2A-6A45-4ECB-B9FC-45CEBE4D3F9D}"/>
              </a:ext>
            </a:extLst>
          </p:cNvPr>
          <p:cNvSpPr>
            <a:spLocks noGrp="1"/>
          </p:cNvSpPr>
          <p:nvPr>
            <p:ph idx="1"/>
          </p:nvPr>
        </p:nvSpPr>
        <p:spPr>
          <a:xfrm>
            <a:off x="748992" y="1505528"/>
            <a:ext cx="10515600" cy="4608946"/>
          </a:xfrm>
        </p:spPr>
        <p:txBody>
          <a:bodyPr>
            <a:normAutofit fontScale="92500" lnSpcReduction="10000"/>
          </a:bodyPr>
          <a:lstStyle/>
          <a:p>
            <a:pPr lvl="1"/>
            <a:r>
              <a:rPr lang="fi-FI" dirty="0">
                <a:latin typeface="Times New Roman" panose="02020603050405020304" pitchFamily="18" charset="0"/>
                <a:cs typeface="Times New Roman" panose="02020603050405020304" pitchFamily="18" charset="0"/>
              </a:rPr>
              <a:t>Aktiivista yhteistyötä</a:t>
            </a:r>
          </a:p>
          <a:p>
            <a:pPr lvl="1"/>
            <a:r>
              <a:rPr lang="fi-FI" dirty="0">
                <a:latin typeface="Times New Roman" panose="02020603050405020304" pitchFamily="18" charset="0"/>
                <a:cs typeface="Times New Roman" panose="02020603050405020304" pitchFamily="18" charset="0"/>
              </a:rPr>
              <a:t>Sitoutumista molemmin puolin, ollaan mukana ja ”tehdään yhdessä”</a:t>
            </a:r>
          </a:p>
          <a:p>
            <a:pPr lvl="1"/>
            <a:r>
              <a:rPr lang="fi-FI" dirty="0">
                <a:latin typeface="Times New Roman" panose="02020603050405020304" pitchFamily="18" charset="0"/>
                <a:cs typeface="Times New Roman" panose="02020603050405020304" pitchFamily="18" charset="0"/>
              </a:rPr>
              <a:t>Erilaiset tapahtumat, verkostoitumistilaisuudet, </a:t>
            </a:r>
            <a:r>
              <a:rPr lang="fi-FI" dirty="0" err="1">
                <a:latin typeface="Times New Roman" panose="02020603050405020304" pitchFamily="18" charset="0"/>
                <a:cs typeface="Times New Roman" panose="02020603050405020304" pitchFamily="18" charset="0"/>
              </a:rPr>
              <a:t>webinaarit</a:t>
            </a:r>
            <a:r>
              <a:rPr lang="fi-FI" dirty="0">
                <a:latin typeface="Times New Roman" panose="02020603050405020304" pitchFamily="18" charset="0"/>
                <a:cs typeface="Times New Roman" panose="02020603050405020304" pitchFamily="18" charset="0"/>
              </a:rPr>
              <a:t>, keskustelut</a:t>
            </a:r>
          </a:p>
          <a:p>
            <a:pPr lvl="1"/>
            <a:r>
              <a:rPr lang="fi-FI" dirty="0">
                <a:latin typeface="Times New Roman" panose="02020603050405020304" pitchFamily="18" charset="0"/>
                <a:cs typeface="Times New Roman" panose="02020603050405020304" pitchFamily="18" charset="0"/>
              </a:rPr>
              <a:t>Digitaalisuuden hyödyntäminen, helppous</a:t>
            </a:r>
          </a:p>
          <a:p>
            <a:pPr lvl="1"/>
            <a:r>
              <a:rPr lang="fi-FI" dirty="0">
                <a:latin typeface="Times New Roman" panose="02020603050405020304" pitchFamily="18" charset="0"/>
                <a:cs typeface="Times New Roman" panose="02020603050405020304" pitchFamily="18" charset="0"/>
              </a:rPr>
              <a:t>Finanssiakatemia näkyvämmäksi. Yrityksille ja oppilaitoksille mainontaa ja viestintää s-postitse, intrassa, verkkosivuilla jne. </a:t>
            </a:r>
          </a:p>
          <a:p>
            <a:pPr lvl="1"/>
            <a:r>
              <a:rPr lang="fi-FI" dirty="0">
                <a:latin typeface="Times New Roman" panose="02020603050405020304" pitchFamily="18" charset="0"/>
                <a:cs typeface="Times New Roman" panose="02020603050405020304" pitchFamily="18" charset="0"/>
              </a:rPr>
              <a:t>Yhteistyön tekeminen kaikkien finanssialan toimijoiden kanssa, mukaan lukien ammattiliitot. Kaikki me ollaan tässä samassa veneessä ja matkantekoa ei auta, jos kaikilla ei ole airoja tai tietoa suunnasta.</a:t>
            </a:r>
          </a:p>
          <a:p>
            <a:pPr lvl="1"/>
            <a:r>
              <a:rPr lang="fi-FI" dirty="0">
                <a:latin typeface="Times New Roman" panose="02020603050405020304" pitchFamily="18" charset="0"/>
                <a:cs typeface="Times New Roman" panose="02020603050405020304" pitchFamily="18" charset="0"/>
              </a:rPr>
              <a:t>Innostaa koko talousopettajakuntaa kiinnostumaan Finanssialasta. </a:t>
            </a:r>
          </a:p>
          <a:p>
            <a:pPr lvl="1"/>
            <a:r>
              <a:rPr lang="fi-FI" dirty="0">
                <a:latin typeface="Times New Roman" panose="02020603050405020304" pitchFamily="18" charset="0"/>
                <a:cs typeface="Times New Roman" panose="02020603050405020304" pitchFamily="18" charset="0"/>
              </a:rPr>
              <a:t>Oikeaa tietoa opiskelijoiden mahdollisuuksista, parempaa tietoa, enemmän tekoja ja vähemmän </a:t>
            </a:r>
            <a:r>
              <a:rPr lang="fi-FI" dirty="0" err="1">
                <a:latin typeface="Times New Roman" panose="02020603050405020304" pitchFamily="18" charset="0"/>
                <a:cs typeface="Times New Roman" panose="02020603050405020304" pitchFamily="18" charset="0"/>
              </a:rPr>
              <a:t>hypetystä</a:t>
            </a:r>
            <a:r>
              <a:rPr lang="fi-FI" dirty="0">
                <a:latin typeface="Times New Roman" panose="02020603050405020304" pitchFamily="18" charset="0"/>
                <a:cs typeface="Times New Roman" panose="02020603050405020304" pitchFamily="18" charset="0"/>
              </a:rPr>
              <a:t>.</a:t>
            </a:r>
          </a:p>
          <a:p>
            <a:pPr lvl="1"/>
            <a:r>
              <a:rPr lang="fi-FI" dirty="0">
                <a:latin typeface="Times New Roman" panose="02020603050405020304" pitchFamily="18" charset="0"/>
                <a:cs typeface="Times New Roman" panose="02020603050405020304" pitchFamily="18" charset="0"/>
              </a:rPr>
              <a:t>Proaktiivisuus. Suunnitellaan koulutusta 2019-2020, ja kerrotaan jäsenyrityksille mitä siellä on tulossa jolla vastataan haasteisiin.</a:t>
            </a:r>
          </a:p>
          <a:p>
            <a:pPr marL="640080" lvl="1" indent="0">
              <a:buNone/>
            </a:pPr>
            <a:endParaRPr lang="fi-FI" dirty="0">
              <a:latin typeface="Times New Roman" panose="02020603050405020304" pitchFamily="18" charset="0"/>
              <a:cs typeface="Times New Roman" panose="02020603050405020304" pitchFamily="18" charset="0"/>
            </a:endParaRPr>
          </a:p>
          <a:p>
            <a:pPr lvl="1"/>
            <a:endParaRPr lang="fi-FI"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6005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627F366-942C-4C64-938B-9BAABBD920E4}"/>
              </a:ext>
            </a:extLst>
          </p:cNvPr>
          <p:cNvSpPr>
            <a:spLocks noGrp="1"/>
          </p:cNvSpPr>
          <p:nvPr>
            <p:ph type="title"/>
          </p:nvPr>
        </p:nvSpPr>
        <p:spPr/>
        <p:txBody>
          <a:bodyPr>
            <a:normAutofit/>
          </a:bodyPr>
          <a:lstStyle/>
          <a:p>
            <a:r>
              <a:rPr lang="fi-FI" dirty="0"/>
              <a:t>Toiveita Finanssiakatemialle</a:t>
            </a:r>
          </a:p>
        </p:txBody>
      </p:sp>
      <p:sp>
        <p:nvSpPr>
          <p:cNvPr id="3" name="Sisällön paikkamerkki 2">
            <a:extLst>
              <a:ext uri="{FF2B5EF4-FFF2-40B4-BE49-F238E27FC236}">
                <a16:creationId xmlns:a16="http://schemas.microsoft.com/office/drawing/2014/main" id="{F2A12E2A-6A45-4ECB-B9FC-45CEBE4D3F9D}"/>
              </a:ext>
            </a:extLst>
          </p:cNvPr>
          <p:cNvSpPr>
            <a:spLocks noGrp="1"/>
          </p:cNvSpPr>
          <p:nvPr>
            <p:ph idx="1"/>
          </p:nvPr>
        </p:nvSpPr>
        <p:spPr>
          <a:xfrm>
            <a:off x="748992" y="1505528"/>
            <a:ext cx="10515600" cy="4608946"/>
          </a:xfrm>
        </p:spPr>
        <p:txBody>
          <a:bodyPr>
            <a:normAutofit lnSpcReduction="10000"/>
          </a:bodyPr>
          <a:lstStyle/>
          <a:p>
            <a:pPr>
              <a:spcAft>
                <a:spcPts val="1200"/>
              </a:spcAft>
            </a:pPr>
            <a:r>
              <a:rPr lang="fi-FI" sz="2800" dirty="0"/>
              <a:t>Osaamisprofiilit näkyvämmäksi</a:t>
            </a:r>
            <a:r>
              <a:rPr lang="fi-FI" i="1" dirty="0"/>
              <a:t> </a:t>
            </a:r>
            <a:endParaRPr lang="fi-FI" dirty="0"/>
          </a:p>
          <a:p>
            <a:pPr marL="640080" lvl="1" indent="0">
              <a:buNone/>
            </a:pPr>
            <a:r>
              <a:rPr lang="fi-FI" dirty="0">
                <a:latin typeface="Times New Roman" panose="02020603050405020304" pitchFamily="18" charset="0"/>
                <a:cs typeface="Times New Roman" panose="02020603050405020304" pitchFamily="18" charset="0"/>
              </a:rPr>
              <a:t>”Olisi hyödyllistä luoda yhdessä osaamisprofiileja, jotka alkavat ammatillisen perustutkinnon tasolta, jatkuvat sitten ammattikorkeakoulun ja/tai yliopiston tasolle, josta työkokemusten kautta voidaan saavuttaa ammatillisia muita pätevyyksiä. Eri oppilaitostasojen ylittävät osaamisprofiilit, jotka ovat työelämän odotuksia vastaavia, tarvitaan, jotta opiskelijat saisivat kuvaa finanssialan tehtävistä ja samalla heidän motivaationsa kasvaisi entisestään.”</a:t>
            </a:r>
          </a:p>
          <a:p>
            <a:pPr marL="640080" lvl="1" indent="0">
              <a:buNone/>
            </a:pPr>
            <a:endParaRPr lang="fi-FI" sz="2000" dirty="0">
              <a:latin typeface="Times New Roman" panose="02020603050405020304" pitchFamily="18" charset="0"/>
              <a:cs typeface="Times New Roman" panose="02020603050405020304" pitchFamily="18" charset="0"/>
            </a:endParaRPr>
          </a:p>
          <a:p>
            <a:pPr marL="537210" indent="-457200"/>
            <a:r>
              <a:rPr lang="fi-FI" sz="2800" dirty="0"/>
              <a:t>Tiedottaminen</a:t>
            </a:r>
            <a:endParaRPr lang="fi-FI" sz="2800" dirty="0">
              <a:latin typeface="Times New Roman" panose="02020603050405020304" pitchFamily="18" charset="0"/>
              <a:cs typeface="Times New Roman" panose="02020603050405020304" pitchFamily="18" charset="0"/>
            </a:endParaRPr>
          </a:p>
          <a:p>
            <a:pPr marL="640080" lvl="1" indent="0">
              <a:buNone/>
            </a:pPr>
            <a:r>
              <a:rPr lang="fi-FI" dirty="0">
                <a:latin typeface="Times New Roman" panose="02020603050405020304" pitchFamily="18" charset="0"/>
                <a:cs typeface="Times New Roman" panose="02020603050405020304" pitchFamily="18" charset="0"/>
              </a:rPr>
              <a:t>”Osaamistarpeiden tiedotuksessa Finanssiakatemia on suorin väline. Yhteistyö alan oppilaitosten ja työelämän välillä on keskeistä. Myös virallinen polku osaamisen ennakointifoorumeissa opetus- ja kulttuuriministeriön ja </a:t>
            </a:r>
            <a:r>
              <a:rPr lang="fi-FI" dirty="0" err="1">
                <a:latin typeface="Times New Roman" panose="02020603050405020304" pitchFamily="18" charset="0"/>
                <a:cs typeface="Times New Roman" panose="02020603050405020304" pitchFamily="18" charset="0"/>
              </a:rPr>
              <a:t>OPH:n</a:t>
            </a:r>
            <a:r>
              <a:rPr lang="fi-FI" dirty="0">
                <a:latin typeface="Times New Roman" panose="02020603050405020304" pitchFamily="18" charset="0"/>
                <a:cs typeface="Times New Roman" panose="02020603050405020304" pitchFamily="18" charset="0"/>
              </a:rPr>
              <a:t> kanssa on tärkeää.”</a:t>
            </a:r>
          </a:p>
          <a:p>
            <a:pPr marL="640080" lvl="1" indent="0">
              <a:buNone/>
            </a:pPr>
            <a:endParaRPr lang="fi-FI" dirty="0">
              <a:latin typeface="Times New Roman" panose="02020603050405020304" pitchFamily="18" charset="0"/>
              <a:cs typeface="Times New Roman" panose="02020603050405020304" pitchFamily="18" charset="0"/>
            </a:endParaRPr>
          </a:p>
          <a:p>
            <a:pPr lvl="1"/>
            <a:endParaRPr lang="fi-FI"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0285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627F366-942C-4C64-938B-9BAABBD920E4}"/>
              </a:ext>
            </a:extLst>
          </p:cNvPr>
          <p:cNvSpPr>
            <a:spLocks noGrp="1"/>
          </p:cNvSpPr>
          <p:nvPr>
            <p:ph type="title"/>
          </p:nvPr>
        </p:nvSpPr>
        <p:spPr/>
        <p:txBody>
          <a:bodyPr>
            <a:normAutofit/>
          </a:bodyPr>
          <a:lstStyle/>
          <a:p>
            <a:r>
              <a:rPr lang="fi-FI" dirty="0"/>
              <a:t>Esimerkkejä hyvästä yhteistyöstä </a:t>
            </a:r>
          </a:p>
        </p:txBody>
      </p:sp>
      <p:sp>
        <p:nvSpPr>
          <p:cNvPr id="3" name="Sisällön paikkamerkki 2">
            <a:extLst>
              <a:ext uri="{FF2B5EF4-FFF2-40B4-BE49-F238E27FC236}">
                <a16:creationId xmlns:a16="http://schemas.microsoft.com/office/drawing/2014/main" id="{F2A12E2A-6A45-4ECB-B9FC-45CEBE4D3F9D}"/>
              </a:ext>
            </a:extLst>
          </p:cNvPr>
          <p:cNvSpPr>
            <a:spLocks noGrp="1"/>
          </p:cNvSpPr>
          <p:nvPr>
            <p:ph idx="1"/>
          </p:nvPr>
        </p:nvSpPr>
        <p:spPr>
          <a:xfrm>
            <a:off x="748992" y="1505528"/>
            <a:ext cx="10515600" cy="4608946"/>
          </a:xfrm>
        </p:spPr>
        <p:txBody>
          <a:bodyPr>
            <a:normAutofit/>
          </a:bodyPr>
          <a:lstStyle/>
          <a:p>
            <a:pPr>
              <a:spcAft>
                <a:spcPts val="1200"/>
              </a:spcAft>
            </a:pPr>
            <a:r>
              <a:rPr lang="fi-FI" dirty="0"/>
              <a:t>Käytännön läheiset ja työelämään liittyvät projektit</a:t>
            </a:r>
          </a:p>
          <a:p>
            <a:pPr lvl="1"/>
            <a:r>
              <a:rPr lang="fi-FI" dirty="0"/>
              <a:t>Esim. Laurean projektitiimin ”finanssialan perusteet” uudistusprojekti on erinomainen esimerkki. </a:t>
            </a:r>
          </a:p>
          <a:p>
            <a:pPr lvl="1"/>
            <a:r>
              <a:rPr lang="fi-FI" dirty="0"/>
              <a:t>Opiskelijoiden kanssa innovointi. Esim. Haaga-Helian vuorovaikutus opiskelijoiden kanssa oli erinomaista, mm. ”</a:t>
            </a:r>
            <a:r>
              <a:rPr lang="fi-FI" dirty="0" err="1"/>
              <a:t>keepitrolling</a:t>
            </a:r>
            <a:r>
              <a:rPr lang="fi-FI" dirty="0"/>
              <a:t>” sivun uudistustyössä.</a:t>
            </a:r>
          </a:p>
          <a:p>
            <a:pPr lvl="1"/>
            <a:r>
              <a:rPr lang="fi-FI" dirty="0"/>
              <a:t>Perinteet yhteistyössä esim. </a:t>
            </a:r>
            <a:r>
              <a:rPr lang="fi-FI" dirty="0" err="1"/>
              <a:t>SLKn</a:t>
            </a:r>
            <a:r>
              <a:rPr lang="fi-FI" dirty="0"/>
              <a:t> kanssa. Opiskelijoiden harjoittelupaikat ja näytöt työelämän kanssa. Sitä kautta opiskelija näkee, vastaako työ mielikuvaa ja soveltuuko hän tehtävään. </a:t>
            </a:r>
          </a:p>
          <a:p>
            <a:pPr lvl="1"/>
            <a:endParaRPr lang="fi-FI" dirty="0"/>
          </a:p>
          <a:p>
            <a:endParaRPr lang="fi-FI" dirty="0"/>
          </a:p>
        </p:txBody>
      </p:sp>
    </p:spTree>
    <p:extLst>
      <p:ext uri="{BB962C8B-B14F-4D97-AF65-F5344CB8AC3E}">
        <p14:creationId xmlns:p14="http://schemas.microsoft.com/office/powerpoint/2010/main" val="3357604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A627F366-942C-4C64-938B-9BAABBD920E4}"/>
              </a:ext>
            </a:extLst>
          </p:cNvPr>
          <p:cNvSpPr>
            <a:spLocks noGrp="1"/>
          </p:cNvSpPr>
          <p:nvPr>
            <p:ph type="title"/>
          </p:nvPr>
        </p:nvSpPr>
        <p:spPr/>
        <p:txBody>
          <a:bodyPr/>
          <a:lstStyle/>
          <a:p>
            <a:r>
              <a:rPr lang="fi-FI" dirty="0"/>
              <a:t>Taustaa</a:t>
            </a:r>
          </a:p>
        </p:txBody>
      </p:sp>
      <p:sp>
        <p:nvSpPr>
          <p:cNvPr id="3" name="Sisällön paikkamerkki 2">
            <a:extLst>
              <a:ext uri="{FF2B5EF4-FFF2-40B4-BE49-F238E27FC236}">
                <a16:creationId xmlns:a16="http://schemas.microsoft.com/office/drawing/2014/main" id="{F2A12E2A-6A45-4ECB-B9FC-45CEBE4D3F9D}"/>
              </a:ext>
            </a:extLst>
          </p:cNvPr>
          <p:cNvSpPr>
            <a:spLocks noGrp="1"/>
          </p:cNvSpPr>
          <p:nvPr>
            <p:ph idx="1"/>
          </p:nvPr>
        </p:nvSpPr>
        <p:spPr/>
        <p:txBody>
          <a:bodyPr/>
          <a:lstStyle/>
          <a:p>
            <a:r>
              <a:rPr lang="fi-FI" dirty="0"/>
              <a:t>Finanssiakatemian perustamisen yhteydessä hyvä tilaisuus koota yhteen alan asiantuntijoiden näkemyksiä</a:t>
            </a:r>
            <a:br>
              <a:rPr lang="fi-FI" dirty="0"/>
            </a:br>
            <a:r>
              <a:rPr lang="fi-FI" dirty="0"/>
              <a:t> </a:t>
            </a:r>
          </a:p>
          <a:p>
            <a:pPr lvl="1"/>
            <a:r>
              <a:rPr lang="fi-FI" dirty="0"/>
              <a:t>Mitkä ovat finanssialan tulevaisuuden osaamistarpeet?</a:t>
            </a:r>
          </a:p>
          <a:p>
            <a:pPr lvl="1"/>
            <a:r>
              <a:rPr lang="fi-FI" dirty="0"/>
              <a:t>Mikä on alan toimijoiden tietämys eri koulutusvaihtoehdoista?</a:t>
            </a:r>
          </a:p>
          <a:p>
            <a:pPr lvl="1"/>
            <a:r>
              <a:rPr lang="fi-FI" dirty="0"/>
              <a:t>Miten osaamista ja Finanssiakatemian toimintaa voisi kehittää? </a:t>
            </a:r>
          </a:p>
          <a:p>
            <a:endParaRPr lang="fi-FI" dirty="0"/>
          </a:p>
          <a:p>
            <a:r>
              <a:rPr lang="fi-FI" dirty="0"/>
              <a:t>Selvitystyö koetaan hyödylliseksi, tilausta jatkotutkimuksille, uusinta tietyn ajan jälkeen. </a:t>
            </a:r>
          </a:p>
        </p:txBody>
      </p:sp>
    </p:spTree>
    <p:extLst>
      <p:ext uri="{BB962C8B-B14F-4D97-AF65-F5344CB8AC3E}">
        <p14:creationId xmlns:p14="http://schemas.microsoft.com/office/powerpoint/2010/main" val="1075886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8">
            <a:extLst>
              <a:ext uri="{FF2B5EF4-FFF2-40B4-BE49-F238E27FC236}">
                <a16:creationId xmlns:a16="http://schemas.microsoft.com/office/drawing/2014/main" id="{D2276FDA-7B10-44E9-BD04-E1833949C610}"/>
              </a:ext>
            </a:extLst>
          </p:cNvPr>
          <p:cNvPicPr>
            <a:picLocks noChangeAspect="1"/>
          </p:cNvPicPr>
          <p:nvPr/>
        </p:nvPicPr>
        <p:blipFill rotWithShape="1">
          <a:blip r:embed="rId2"/>
          <a:srcRect r="61786" b="515"/>
          <a:stretch/>
        </p:blipFill>
        <p:spPr>
          <a:xfrm>
            <a:off x="2752802" y="5324738"/>
            <a:ext cx="2354674" cy="1238268"/>
          </a:xfrm>
          <a:prstGeom prst="rect">
            <a:avLst/>
          </a:prstGeom>
        </p:spPr>
      </p:pic>
      <p:pic>
        <p:nvPicPr>
          <p:cNvPr id="9" name="Picture 7">
            <a:extLst>
              <a:ext uri="{FF2B5EF4-FFF2-40B4-BE49-F238E27FC236}">
                <a16:creationId xmlns:a16="http://schemas.microsoft.com/office/drawing/2014/main" id="{678E0B3E-EE54-4AF1-BD46-EAB6ED5B5ADF}"/>
              </a:ext>
            </a:extLst>
          </p:cNvPr>
          <p:cNvPicPr>
            <a:picLocks noChangeAspect="1"/>
          </p:cNvPicPr>
          <p:nvPr/>
        </p:nvPicPr>
        <p:blipFill>
          <a:blip r:embed="rId3"/>
          <a:stretch>
            <a:fillRect/>
          </a:stretch>
        </p:blipFill>
        <p:spPr>
          <a:xfrm>
            <a:off x="1093681" y="5136338"/>
            <a:ext cx="1243384" cy="570980"/>
          </a:xfrm>
          <a:prstGeom prst="rect">
            <a:avLst/>
          </a:prstGeom>
        </p:spPr>
      </p:pic>
      <p:pic>
        <p:nvPicPr>
          <p:cNvPr id="10" name="Picture 8">
            <a:extLst>
              <a:ext uri="{FF2B5EF4-FFF2-40B4-BE49-F238E27FC236}">
                <a16:creationId xmlns:a16="http://schemas.microsoft.com/office/drawing/2014/main" id="{AEB245B9-4C6C-4090-8853-985661B2A413}"/>
              </a:ext>
            </a:extLst>
          </p:cNvPr>
          <p:cNvPicPr>
            <a:picLocks noChangeAspect="1"/>
          </p:cNvPicPr>
          <p:nvPr/>
        </p:nvPicPr>
        <p:blipFill>
          <a:blip r:embed="rId4"/>
          <a:stretch>
            <a:fillRect/>
          </a:stretch>
        </p:blipFill>
        <p:spPr>
          <a:xfrm>
            <a:off x="706131" y="4055390"/>
            <a:ext cx="1188804" cy="462313"/>
          </a:xfrm>
          <a:prstGeom prst="rect">
            <a:avLst/>
          </a:prstGeom>
        </p:spPr>
      </p:pic>
      <p:pic>
        <p:nvPicPr>
          <p:cNvPr id="11" name="Picture 9">
            <a:extLst>
              <a:ext uri="{FF2B5EF4-FFF2-40B4-BE49-F238E27FC236}">
                <a16:creationId xmlns:a16="http://schemas.microsoft.com/office/drawing/2014/main" id="{79323DC0-8073-4C31-939C-AEC8EB8498CD}"/>
              </a:ext>
            </a:extLst>
          </p:cNvPr>
          <p:cNvPicPr>
            <a:picLocks noChangeAspect="1"/>
          </p:cNvPicPr>
          <p:nvPr/>
        </p:nvPicPr>
        <p:blipFill>
          <a:blip r:embed="rId5"/>
          <a:stretch>
            <a:fillRect/>
          </a:stretch>
        </p:blipFill>
        <p:spPr>
          <a:xfrm>
            <a:off x="796233" y="2258434"/>
            <a:ext cx="919140" cy="867414"/>
          </a:xfrm>
          <a:prstGeom prst="rect">
            <a:avLst/>
          </a:prstGeom>
        </p:spPr>
      </p:pic>
      <p:pic>
        <p:nvPicPr>
          <p:cNvPr id="12" name="Picture 10">
            <a:extLst>
              <a:ext uri="{FF2B5EF4-FFF2-40B4-BE49-F238E27FC236}">
                <a16:creationId xmlns:a16="http://schemas.microsoft.com/office/drawing/2014/main" id="{208FDF0D-6696-47FC-A9A6-46BAD4F7838D}"/>
              </a:ext>
            </a:extLst>
          </p:cNvPr>
          <p:cNvPicPr>
            <a:picLocks noChangeAspect="1"/>
          </p:cNvPicPr>
          <p:nvPr/>
        </p:nvPicPr>
        <p:blipFill>
          <a:blip r:embed="rId6"/>
          <a:stretch>
            <a:fillRect/>
          </a:stretch>
        </p:blipFill>
        <p:spPr>
          <a:xfrm>
            <a:off x="627160" y="956858"/>
            <a:ext cx="2188334" cy="1150640"/>
          </a:xfrm>
          <a:prstGeom prst="rect">
            <a:avLst/>
          </a:prstGeom>
        </p:spPr>
      </p:pic>
      <p:pic>
        <p:nvPicPr>
          <p:cNvPr id="13" name="Picture 11">
            <a:extLst>
              <a:ext uri="{FF2B5EF4-FFF2-40B4-BE49-F238E27FC236}">
                <a16:creationId xmlns:a16="http://schemas.microsoft.com/office/drawing/2014/main" id="{0F0F4B34-8AC3-43BF-8007-82EFF6535D83}"/>
              </a:ext>
            </a:extLst>
          </p:cNvPr>
          <p:cNvPicPr>
            <a:picLocks noChangeAspect="1"/>
          </p:cNvPicPr>
          <p:nvPr/>
        </p:nvPicPr>
        <p:blipFill rotWithShape="1">
          <a:blip r:embed="rId7"/>
          <a:srcRect t="37982" b="34417"/>
          <a:stretch/>
        </p:blipFill>
        <p:spPr>
          <a:xfrm>
            <a:off x="1373358" y="554810"/>
            <a:ext cx="1740122" cy="480297"/>
          </a:xfrm>
          <a:prstGeom prst="rect">
            <a:avLst/>
          </a:prstGeom>
        </p:spPr>
      </p:pic>
      <p:pic>
        <p:nvPicPr>
          <p:cNvPr id="14" name="Picture 13">
            <a:extLst>
              <a:ext uri="{FF2B5EF4-FFF2-40B4-BE49-F238E27FC236}">
                <a16:creationId xmlns:a16="http://schemas.microsoft.com/office/drawing/2014/main" id="{7AB9F0E7-F684-40AE-8847-56AE29E0672D}"/>
              </a:ext>
            </a:extLst>
          </p:cNvPr>
          <p:cNvPicPr>
            <a:picLocks noChangeAspect="1"/>
          </p:cNvPicPr>
          <p:nvPr/>
        </p:nvPicPr>
        <p:blipFill rotWithShape="1">
          <a:blip r:embed="rId8"/>
          <a:srcRect t="34968" b="31433"/>
          <a:stretch/>
        </p:blipFill>
        <p:spPr>
          <a:xfrm>
            <a:off x="9410830" y="3583595"/>
            <a:ext cx="1588307" cy="533664"/>
          </a:xfrm>
          <a:prstGeom prst="rect">
            <a:avLst/>
          </a:prstGeom>
        </p:spPr>
      </p:pic>
      <p:pic>
        <p:nvPicPr>
          <p:cNvPr id="15" name="Picture 14">
            <a:extLst>
              <a:ext uri="{FF2B5EF4-FFF2-40B4-BE49-F238E27FC236}">
                <a16:creationId xmlns:a16="http://schemas.microsoft.com/office/drawing/2014/main" id="{48CBD046-06EE-4C97-8DCA-CE651CBD8FD1}"/>
              </a:ext>
            </a:extLst>
          </p:cNvPr>
          <p:cNvPicPr>
            <a:picLocks noChangeAspect="1"/>
          </p:cNvPicPr>
          <p:nvPr/>
        </p:nvPicPr>
        <p:blipFill>
          <a:blip r:embed="rId9"/>
          <a:stretch>
            <a:fillRect/>
          </a:stretch>
        </p:blipFill>
        <p:spPr>
          <a:xfrm>
            <a:off x="9733374" y="1294577"/>
            <a:ext cx="617017" cy="608826"/>
          </a:xfrm>
          <a:prstGeom prst="rect">
            <a:avLst/>
          </a:prstGeom>
        </p:spPr>
      </p:pic>
      <p:pic>
        <p:nvPicPr>
          <p:cNvPr id="16" name="Picture 15">
            <a:extLst>
              <a:ext uri="{FF2B5EF4-FFF2-40B4-BE49-F238E27FC236}">
                <a16:creationId xmlns:a16="http://schemas.microsoft.com/office/drawing/2014/main" id="{AE1F2BB1-6720-45B8-B22D-186258B16FC4}"/>
              </a:ext>
            </a:extLst>
          </p:cNvPr>
          <p:cNvPicPr>
            <a:picLocks noChangeAspect="1"/>
          </p:cNvPicPr>
          <p:nvPr/>
        </p:nvPicPr>
        <p:blipFill>
          <a:blip r:embed="rId10"/>
          <a:stretch>
            <a:fillRect/>
          </a:stretch>
        </p:blipFill>
        <p:spPr>
          <a:xfrm>
            <a:off x="8242413" y="315683"/>
            <a:ext cx="975853" cy="700265"/>
          </a:xfrm>
          <a:prstGeom prst="rect">
            <a:avLst/>
          </a:prstGeom>
        </p:spPr>
      </p:pic>
      <p:pic>
        <p:nvPicPr>
          <p:cNvPr id="17" name="Picture 16">
            <a:extLst>
              <a:ext uri="{FF2B5EF4-FFF2-40B4-BE49-F238E27FC236}">
                <a16:creationId xmlns:a16="http://schemas.microsoft.com/office/drawing/2014/main" id="{1634E67F-BCC3-4524-B27E-4C60AA84BAD7}"/>
              </a:ext>
            </a:extLst>
          </p:cNvPr>
          <p:cNvPicPr>
            <a:picLocks noChangeAspect="1"/>
          </p:cNvPicPr>
          <p:nvPr/>
        </p:nvPicPr>
        <p:blipFill>
          <a:blip r:embed="rId11"/>
          <a:stretch>
            <a:fillRect/>
          </a:stretch>
        </p:blipFill>
        <p:spPr>
          <a:xfrm>
            <a:off x="5208023" y="466334"/>
            <a:ext cx="2263598" cy="339540"/>
          </a:xfrm>
          <a:prstGeom prst="rect">
            <a:avLst/>
          </a:prstGeom>
        </p:spPr>
      </p:pic>
      <p:pic>
        <p:nvPicPr>
          <p:cNvPr id="18" name="Picture 17">
            <a:extLst>
              <a:ext uri="{FF2B5EF4-FFF2-40B4-BE49-F238E27FC236}">
                <a16:creationId xmlns:a16="http://schemas.microsoft.com/office/drawing/2014/main" id="{E99EDE9A-1B67-4C39-9C07-4B1BABF2834E}"/>
              </a:ext>
            </a:extLst>
          </p:cNvPr>
          <p:cNvPicPr>
            <a:picLocks noChangeAspect="1"/>
          </p:cNvPicPr>
          <p:nvPr/>
        </p:nvPicPr>
        <p:blipFill rotWithShape="1">
          <a:blip r:embed="rId12"/>
          <a:srcRect t="36560" b="36560"/>
          <a:stretch/>
        </p:blipFill>
        <p:spPr>
          <a:xfrm>
            <a:off x="2964487" y="358051"/>
            <a:ext cx="1588307" cy="426931"/>
          </a:xfrm>
          <a:prstGeom prst="rect">
            <a:avLst/>
          </a:prstGeom>
        </p:spPr>
      </p:pic>
      <p:pic>
        <p:nvPicPr>
          <p:cNvPr id="19" name="Picture 19">
            <a:extLst>
              <a:ext uri="{FF2B5EF4-FFF2-40B4-BE49-F238E27FC236}">
                <a16:creationId xmlns:a16="http://schemas.microsoft.com/office/drawing/2014/main" id="{EA30747E-E747-47B9-B188-B34B896BCC57}"/>
              </a:ext>
            </a:extLst>
          </p:cNvPr>
          <p:cNvPicPr>
            <a:picLocks noChangeAspect="1"/>
          </p:cNvPicPr>
          <p:nvPr/>
        </p:nvPicPr>
        <p:blipFill>
          <a:blip r:embed="rId13"/>
          <a:stretch>
            <a:fillRect/>
          </a:stretch>
        </p:blipFill>
        <p:spPr>
          <a:xfrm>
            <a:off x="5596587" y="5589404"/>
            <a:ext cx="2157882" cy="547957"/>
          </a:xfrm>
          <a:prstGeom prst="rect">
            <a:avLst/>
          </a:prstGeom>
        </p:spPr>
      </p:pic>
      <p:pic>
        <p:nvPicPr>
          <p:cNvPr id="20" name="Picture 21">
            <a:extLst>
              <a:ext uri="{FF2B5EF4-FFF2-40B4-BE49-F238E27FC236}">
                <a16:creationId xmlns:a16="http://schemas.microsoft.com/office/drawing/2014/main" id="{C4DA757C-0366-4877-B679-F3EE5B4ABD85}"/>
              </a:ext>
            </a:extLst>
          </p:cNvPr>
          <p:cNvPicPr>
            <a:picLocks noChangeAspect="1"/>
          </p:cNvPicPr>
          <p:nvPr/>
        </p:nvPicPr>
        <p:blipFill rotWithShape="1">
          <a:blip r:embed="rId14"/>
          <a:srcRect l="-1809" t="33851" r="1809" b="39821"/>
          <a:stretch/>
        </p:blipFill>
        <p:spPr>
          <a:xfrm>
            <a:off x="9107785" y="2505358"/>
            <a:ext cx="1771845" cy="373565"/>
          </a:xfrm>
          <a:prstGeom prst="rect">
            <a:avLst/>
          </a:prstGeom>
        </p:spPr>
      </p:pic>
      <p:grpSp>
        <p:nvGrpSpPr>
          <p:cNvPr id="21" name="Group 12">
            <a:extLst>
              <a:ext uri="{FF2B5EF4-FFF2-40B4-BE49-F238E27FC236}">
                <a16:creationId xmlns:a16="http://schemas.microsoft.com/office/drawing/2014/main" id="{E6DACD80-E962-487F-8E55-81478D6F82B2}"/>
              </a:ext>
            </a:extLst>
          </p:cNvPr>
          <p:cNvGrpSpPr/>
          <p:nvPr/>
        </p:nvGrpSpPr>
        <p:grpSpPr>
          <a:xfrm>
            <a:off x="776153" y="967488"/>
            <a:ext cx="9670403" cy="4132005"/>
            <a:chOff x="394033" y="1373597"/>
            <a:chExt cx="13048411" cy="5575372"/>
          </a:xfrm>
        </p:grpSpPr>
        <p:pic>
          <p:nvPicPr>
            <p:cNvPr id="22" name="Picture 28">
              <a:extLst>
                <a:ext uri="{FF2B5EF4-FFF2-40B4-BE49-F238E27FC236}">
                  <a16:creationId xmlns:a16="http://schemas.microsoft.com/office/drawing/2014/main" id="{49271797-A248-47D6-ACD3-806B71A32774}"/>
                </a:ext>
              </a:extLst>
            </p:cNvPr>
            <p:cNvPicPr>
              <a:picLocks noChangeAspect="1"/>
            </p:cNvPicPr>
            <p:nvPr/>
          </p:nvPicPr>
          <p:blipFill>
            <a:blip r:embed="rId6"/>
            <a:stretch>
              <a:fillRect/>
            </a:stretch>
          </p:blipFill>
          <p:spPr>
            <a:xfrm>
              <a:off x="394033" y="1373597"/>
              <a:ext cx="2952750" cy="1552575"/>
            </a:xfrm>
            <a:prstGeom prst="rect">
              <a:avLst/>
            </a:prstGeom>
          </p:spPr>
        </p:pic>
        <p:pic>
          <p:nvPicPr>
            <p:cNvPr id="23" name="Picture 36">
              <a:extLst>
                <a:ext uri="{FF2B5EF4-FFF2-40B4-BE49-F238E27FC236}">
                  <a16:creationId xmlns:a16="http://schemas.microsoft.com/office/drawing/2014/main" id="{0BE68BAF-3994-4AD5-BD8F-F0E89D40D615}"/>
                </a:ext>
              </a:extLst>
            </p:cNvPr>
            <p:cNvPicPr>
              <a:picLocks noChangeAspect="1"/>
            </p:cNvPicPr>
            <p:nvPr/>
          </p:nvPicPr>
          <p:blipFill>
            <a:blip r:embed="rId15"/>
            <a:stretch>
              <a:fillRect/>
            </a:stretch>
          </p:blipFill>
          <p:spPr>
            <a:xfrm>
              <a:off x="11126728" y="6390353"/>
              <a:ext cx="2315716" cy="558616"/>
            </a:xfrm>
            <a:prstGeom prst="rect">
              <a:avLst/>
            </a:prstGeom>
          </p:spPr>
        </p:pic>
      </p:grpSp>
      <p:sp>
        <p:nvSpPr>
          <p:cNvPr id="24" name="Title 5">
            <a:extLst>
              <a:ext uri="{FF2B5EF4-FFF2-40B4-BE49-F238E27FC236}">
                <a16:creationId xmlns:a16="http://schemas.microsoft.com/office/drawing/2014/main" id="{E83C89C7-5B82-4316-BB0D-46EE050A1DC0}"/>
              </a:ext>
            </a:extLst>
          </p:cNvPr>
          <p:cNvSpPr txBox="1">
            <a:spLocks/>
          </p:cNvSpPr>
          <p:nvPr/>
        </p:nvSpPr>
        <p:spPr>
          <a:xfrm>
            <a:off x="2184773" y="2832803"/>
            <a:ext cx="8064365" cy="15252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1" i="0" kern="1200">
                <a:solidFill>
                  <a:schemeClr val="tx2"/>
                </a:solidFill>
                <a:latin typeface="Merriweather Sans" charset="0"/>
                <a:ea typeface="Merriweather Sans" charset="0"/>
                <a:cs typeface="Merriweather Sans" charset="0"/>
              </a:defRPr>
            </a:lvl1pPr>
          </a:lstStyle>
          <a:p>
            <a:r>
              <a:rPr lang="fi-FI" sz="2400" i="1" dirty="0" err="1"/>
              <a:t>Remove</a:t>
            </a:r>
            <a:r>
              <a:rPr lang="fi-FI" sz="2400" i="1" dirty="0"/>
              <a:t> </a:t>
            </a:r>
            <a:r>
              <a:rPr lang="fi-FI" sz="2400" i="1" dirty="0" err="1"/>
              <a:t>the</a:t>
            </a:r>
            <a:r>
              <a:rPr lang="fi-FI" sz="2400" i="1" dirty="0"/>
              <a:t> </a:t>
            </a:r>
            <a:r>
              <a:rPr lang="fi-FI" sz="2400" i="1" dirty="0" err="1"/>
              <a:t>old</a:t>
            </a:r>
            <a:r>
              <a:rPr lang="fi-FI" sz="2400" i="1" dirty="0"/>
              <a:t> </a:t>
            </a:r>
            <a:r>
              <a:rPr lang="fi-FI" sz="2400" i="1" dirty="0" err="1"/>
              <a:t>barriers</a:t>
            </a:r>
            <a:r>
              <a:rPr lang="fi-FI" sz="2400" i="1" dirty="0"/>
              <a:t>! And </a:t>
            </a:r>
            <a:r>
              <a:rPr lang="fi-FI" sz="2400" i="1" dirty="0" err="1"/>
              <a:t>dance</a:t>
            </a:r>
            <a:r>
              <a:rPr lang="fi-FI" sz="2400" i="1" dirty="0"/>
              <a:t> </a:t>
            </a:r>
            <a:r>
              <a:rPr lang="fi-FI" sz="2400" i="1" dirty="0" err="1"/>
              <a:t>more</a:t>
            </a:r>
            <a:r>
              <a:rPr lang="fi-FI" sz="2400" i="1" dirty="0"/>
              <a:t>.</a:t>
            </a:r>
            <a:endParaRPr lang="fi-FI" sz="2400" dirty="0"/>
          </a:p>
        </p:txBody>
      </p:sp>
      <p:pic>
        <p:nvPicPr>
          <p:cNvPr id="25" name="Picture 29">
            <a:extLst>
              <a:ext uri="{FF2B5EF4-FFF2-40B4-BE49-F238E27FC236}">
                <a16:creationId xmlns:a16="http://schemas.microsoft.com/office/drawing/2014/main" id="{0144ECBD-88DC-48D6-8C23-EAE2C0D2BE4D}"/>
              </a:ext>
            </a:extLst>
          </p:cNvPr>
          <p:cNvPicPr>
            <a:picLocks noChangeAspect="1"/>
          </p:cNvPicPr>
          <p:nvPr/>
        </p:nvPicPr>
        <p:blipFill>
          <a:blip r:embed="rId16"/>
          <a:stretch>
            <a:fillRect/>
          </a:stretch>
        </p:blipFill>
        <p:spPr>
          <a:xfrm>
            <a:off x="5208023" y="1361760"/>
            <a:ext cx="1379635" cy="1754008"/>
          </a:xfrm>
          <a:prstGeom prst="rect">
            <a:avLst/>
          </a:prstGeom>
        </p:spPr>
      </p:pic>
      <p:sp>
        <p:nvSpPr>
          <p:cNvPr id="26" name="Subtitle 6">
            <a:extLst>
              <a:ext uri="{FF2B5EF4-FFF2-40B4-BE49-F238E27FC236}">
                <a16:creationId xmlns:a16="http://schemas.microsoft.com/office/drawing/2014/main" id="{CBF38D3B-928A-4680-BC77-DD2DC4E0E3CD}"/>
              </a:ext>
            </a:extLst>
          </p:cNvPr>
          <p:cNvSpPr txBox="1">
            <a:spLocks/>
          </p:cNvSpPr>
          <p:nvPr/>
        </p:nvSpPr>
        <p:spPr>
          <a:xfrm>
            <a:off x="2234024" y="3965722"/>
            <a:ext cx="6641241" cy="18184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300" b="0" i="0" kern="1200">
                <a:solidFill>
                  <a:schemeClr val="tx2"/>
                </a:solidFill>
                <a:latin typeface="Merriweather Sans" charset="0"/>
                <a:ea typeface="Merriweather Sans" charset="0"/>
                <a:cs typeface="Merriweather Sans" charset="0"/>
              </a:defRPr>
            </a:lvl1pPr>
            <a:lvl2pPr marL="685800" indent="-228600" algn="l" defTabSz="914400" rtl="0" eaLnBrk="1" latinLnBrk="0" hangingPunct="1">
              <a:lnSpc>
                <a:spcPct val="90000"/>
              </a:lnSpc>
              <a:spcBef>
                <a:spcPts val="500"/>
              </a:spcBef>
              <a:buFont typeface="Arial"/>
              <a:buChar char="•"/>
              <a:defRPr sz="2300" b="0" i="1" kern="1200">
                <a:solidFill>
                  <a:schemeClr val="tx2"/>
                </a:solidFill>
                <a:latin typeface="Merriweather Sans" charset="0"/>
                <a:ea typeface="Merriweather Sans" charset="0"/>
                <a:cs typeface="Merriweather Sans" charset="0"/>
              </a:defRPr>
            </a:lvl2pPr>
            <a:lvl3pPr marL="1143000" indent="-228600" algn="l" defTabSz="914400" rtl="0" eaLnBrk="1" latinLnBrk="0" hangingPunct="1">
              <a:lnSpc>
                <a:spcPct val="90000"/>
              </a:lnSpc>
              <a:spcBef>
                <a:spcPts val="500"/>
              </a:spcBef>
              <a:buFont typeface="Arial"/>
              <a:buChar char="•"/>
              <a:defRPr sz="2300" b="0" i="1" kern="1200">
                <a:solidFill>
                  <a:schemeClr val="tx2"/>
                </a:solidFill>
                <a:latin typeface="Merriweather Sans" charset="0"/>
                <a:ea typeface="Merriweather Sans" charset="0"/>
                <a:cs typeface="Merriweather Sans" charset="0"/>
              </a:defRPr>
            </a:lvl3pPr>
            <a:lvl4pPr marL="1600200" indent="-228600" algn="l" defTabSz="914400" rtl="0" eaLnBrk="1" latinLnBrk="0" hangingPunct="1">
              <a:lnSpc>
                <a:spcPct val="90000"/>
              </a:lnSpc>
              <a:spcBef>
                <a:spcPts val="500"/>
              </a:spcBef>
              <a:buFont typeface="Arial"/>
              <a:buChar char="•"/>
              <a:defRPr sz="2300" b="0" i="1" kern="1200">
                <a:solidFill>
                  <a:schemeClr val="tx2"/>
                </a:solidFill>
                <a:latin typeface="Merriweather Sans" charset="0"/>
                <a:ea typeface="Merriweather Sans" charset="0"/>
                <a:cs typeface="Merriweather Sans" charset="0"/>
              </a:defRPr>
            </a:lvl4pPr>
            <a:lvl5pPr marL="2057400" indent="-228600" algn="l" defTabSz="914400" rtl="0" eaLnBrk="1" latinLnBrk="0" hangingPunct="1">
              <a:lnSpc>
                <a:spcPct val="90000"/>
              </a:lnSpc>
              <a:spcBef>
                <a:spcPts val="500"/>
              </a:spcBef>
              <a:buFont typeface="Arial"/>
              <a:buChar char="•"/>
              <a:defRPr sz="2300" b="0" i="1" kern="1200">
                <a:solidFill>
                  <a:schemeClr val="tx2"/>
                </a:solidFill>
                <a:latin typeface="Merriweather Sans" charset="0"/>
                <a:ea typeface="Merriweather Sans" charset="0"/>
                <a:cs typeface="Merriweather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r>
              <a:rPr lang="fi-FI" sz="1600" dirty="0"/>
              <a:t>”Kun hakutilanteita mahtuu iltaan vain muutama kymmenen, </a:t>
            </a:r>
          </a:p>
          <a:p>
            <a:pPr algn="ctr"/>
            <a:r>
              <a:rPr lang="fi-FI" sz="1600" dirty="0"/>
              <a:t>iso osa ajasta kuluu tuttujen kanssa.”</a:t>
            </a:r>
          </a:p>
          <a:p>
            <a:pPr algn="ctr"/>
            <a:endParaRPr lang="fi-FI" sz="1200" dirty="0">
              <a:hlinkClick r:id="" action="ppaction://noaction"/>
            </a:endParaRPr>
          </a:p>
          <a:p>
            <a:pPr algn="ctr"/>
            <a:r>
              <a:rPr lang="fi-FI" sz="1200" dirty="0">
                <a:hlinkClick r:id="" action="ppaction://noaction"/>
              </a:rPr>
              <a:t>http://tanssi.net/fi/tausta/abc.html</a:t>
            </a:r>
            <a:r>
              <a:rPr lang="fi-FI" sz="1200" dirty="0"/>
              <a:t>  </a:t>
            </a:r>
          </a:p>
        </p:txBody>
      </p:sp>
    </p:spTree>
    <p:extLst>
      <p:ext uri="{BB962C8B-B14F-4D97-AF65-F5344CB8AC3E}">
        <p14:creationId xmlns:p14="http://schemas.microsoft.com/office/powerpoint/2010/main" val="204508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kern="0" dirty="0"/>
              <a:t>72 asiantuntijaa osallistui</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23957164"/>
              </p:ext>
            </p:extLst>
          </p:nvPr>
        </p:nvGraphicFramePr>
        <p:xfrm>
          <a:off x="749300" y="1515570"/>
          <a:ext cx="10515600" cy="39354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iruutu 2">
            <a:extLst>
              <a:ext uri="{FF2B5EF4-FFF2-40B4-BE49-F238E27FC236}">
                <a16:creationId xmlns:a16="http://schemas.microsoft.com/office/drawing/2014/main" id="{04BB74A2-57B8-4F9C-AF70-99F630469CE6}"/>
              </a:ext>
            </a:extLst>
          </p:cNvPr>
          <p:cNvSpPr txBox="1"/>
          <p:nvPr/>
        </p:nvSpPr>
        <p:spPr>
          <a:xfrm>
            <a:off x="748992" y="595751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Tree>
    <p:extLst>
      <p:ext uri="{BB962C8B-B14F-4D97-AF65-F5344CB8AC3E}">
        <p14:creationId xmlns:p14="http://schemas.microsoft.com/office/powerpoint/2010/main" val="809149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i-FI" sz="2400" dirty="0"/>
              <a:t>Mitkä osaamiset nousevat kärkeen seuraavista osaamiskokonaisuuksista? </a:t>
            </a:r>
          </a:p>
        </p:txBody>
      </p:sp>
      <p:sp>
        <p:nvSpPr>
          <p:cNvPr id="3" name="Sisällön paikkamerkki 2">
            <a:extLst>
              <a:ext uri="{FF2B5EF4-FFF2-40B4-BE49-F238E27FC236}">
                <a16:creationId xmlns:a16="http://schemas.microsoft.com/office/drawing/2014/main" id="{234E8D9B-247C-471D-9979-8E0B5CB1130D}"/>
              </a:ext>
            </a:extLst>
          </p:cNvPr>
          <p:cNvSpPr>
            <a:spLocks noGrp="1"/>
          </p:cNvSpPr>
          <p:nvPr>
            <p:ph idx="1"/>
          </p:nvPr>
        </p:nvSpPr>
        <p:spPr/>
        <p:txBody>
          <a:bodyPr/>
          <a:lstStyle/>
          <a:p>
            <a:pPr lvl="1"/>
            <a:r>
              <a:rPr lang="fi-FI" dirty="0"/>
              <a:t>Liiketoimintaosaaminen</a:t>
            </a:r>
          </a:p>
          <a:p>
            <a:pPr lvl="1"/>
            <a:r>
              <a:rPr lang="fi-FI" dirty="0"/>
              <a:t>Palveluosaaminen</a:t>
            </a:r>
          </a:p>
          <a:p>
            <a:pPr lvl="1"/>
            <a:r>
              <a:rPr lang="fi-FI" dirty="0"/>
              <a:t>Kansainvälisyystaidot</a:t>
            </a:r>
          </a:p>
          <a:p>
            <a:pPr lvl="1"/>
            <a:r>
              <a:rPr lang="fi-FI" dirty="0"/>
              <a:t>Luovuus ja innovatiivisuus</a:t>
            </a:r>
          </a:p>
          <a:p>
            <a:pPr lvl="1"/>
            <a:r>
              <a:rPr lang="fi-FI" dirty="0"/>
              <a:t>Teknologiaosaaminen</a:t>
            </a:r>
          </a:p>
          <a:p>
            <a:pPr lvl="1"/>
            <a:r>
              <a:rPr lang="fi-FI" dirty="0"/>
              <a:t>Verkosto-osaaminen</a:t>
            </a:r>
          </a:p>
          <a:p>
            <a:pPr lvl="1"/>
            <a:r>
              <a:rPr lang="fi-FI" dirty="0"/>
              <a:t>Ympäristöosaaminen</a:t>
            </a:r>
          </a:p>
          <a:p>
            <a:endParaRPr lang="fi-FI" dirty="0"/>
          </a:p>
        </p:txBody>
      </p:sp>
      <p:pic>
        <p:nvPicPr>
          <p:cNvPr id="5" name="Picture 9">
            <a:extLst>
              <a:ext uri="{FF2B5EF4-FFF2-40B4-BE49-F238E27FC236}">
                <a16:creationId xmlns:a16="http://schemas.microsoft.com/office/drawing/2014/main" id="{BDC70746-8CBE-412A-8A8D-937812674FF5}"/>
              </a:ext>
            </a:extLst>
          </p:cNvPr>
          <p:cNvPicPr>
            <a:picLocks noChangeAspect="1"/>
          </p:cNvPicPr>
          <p:nvPr/>
        </p:nvPicPr>
        <p:blipFill>
          <a:blip r:embed="rId2"/>
          <a:stretch>
            <a:fillRect/>
          </a:stretch>
        </p:blipFill>
        <p:spPr>
          <a:xfrm>
            <a:off x="5552855" y="1598664"/>
            <a:ext cx="2786566" cy="3947157"/>
          </a:xfrm>
          <a:prstGeom prst="rect">
            <a:avLst/>
          </a:prstGeom>
        </p:spPr>
      </p:pic>
      <p:pic>
        <p:nvPicPr>
          <p:cNvPr id="7" name="Picture 10">
            <a:extLst>
              <a:ext uri="{FF2B5EF4-FFF2-40B4-BE49-F238E27FC236}">
                <a16:creationId xmlns:a16="http://schemas.microsoft.com/office/drawing/2014/main" id="{08F6C869-4506-4811-9A05-412F464347B6}"/>
              </a:ext>
            </a:extLst>
          </p:cNvPr>
          <p:cNvPicPr>
            <a:picLocks noChangeAspect="1"/>
          </p:cNvPicPr>
          <p:nvPr/>
        </p:nvPicPr>
        <p:blipFill>
          <a:blip r:embed="rId3"/>
          <a:stretch>
            <a:fillRect/>
          </a:stretch>
        </p:blipFill>
        <p:spPr>
          <a:xfrm>
            <a:off x="8482361" y="1668452"/>
            <a:ext cx="2782231" cy="3888065"/>
          </a:xfrm>
          <a:prstGeom prst="rect">
            <a:avLst/>
          </a:prstGeom>
          <a:ln>
            <a:solidFill>
              <a:schemeClr val="accent4">
                <a:shade val="95000"/>
                <a:satMod val="105000"/>
              </a:schemeClr>
            </a:solidFill>
          </a:ln>
        </p:spPr>
      </p:pic>
    </p:spTree>
    <p:extLst>
      <p:ext uri="{BB962C8B-B14F-4D97-AF65-F5344CB8AC3E}">
        <p14:creationId xmlns:p14="http://schemas.microsoft.com/office/powerpoint/2010/main" val="2746042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dirty="0"/>
              <a:t>Liiketoimintaosaamisen kärjet</a:t>
            </a:r>
            <a:endParaRPr lang="en-US" sz="1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64450534"/>
              </p:ext>
            </p:extLst>
          </p:nvPr>
        </p:nvGraphicFramePr>
        <p:xfrm>
          <a:off x="749300" y="1515570"/>
          <a:ext cx="10515600" cy="39354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iruutu 2">
            <a:extLst>
              <a:ext uri="{FF2B5EF4-FFF2-40B4-BE49-F238E27FC236}">
                <a16:creationId xmlns:a16="http://schemas.microsoft.com/office/drawing/2014/main" id="{04BB74A2-57B8-4F9C-AF70-99F630469CE6}"/>
              </a:ext>
            </a:extLst>
          </p:cNvPr>
          <p:cNvSpPr txBox="1"/>
          <p:nvPr/>
        </p:nvSpPr>
        <p:spPr>
          <a:xfrm>
            <a:off x="748992" y="595751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
        <p:nvSpPr>
          <p:cNvPr id="5" name="Nuoli: Oikea 4">
            <a:extLst>
              <a:ext uri="{FF2B5EF4-FFF2-40B4-BE49-F238E27FC236}">
                <a16:creationId xmlns:a16="http://schemas.microsoft.com/office/drawing/2014/main" id="{4C0B997C-BA4E-40BE-A374-EE26407CFC14}"/>
              </a:ext>
            </a:extLst>
          </p:cNvPr>
          <p:cNvSpPr/>
          <p:nvPr/>
        </p:nvSpPr>
        <p:spPr>
          <a:xfrm flipH="1">
            <a:off x="6995897" y="4382409"/>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Nuoli: Oikea 6">
            <a:extLst>
              <a:ext uri="{FF2B5EF4-FFF2-40B4-BE49-F238E27FC236}">
                <a16:creationId xmlns:a16="http://schemas.microsoft.com/office/drawing/2014/main" id="{C7C714F5-79FB-4A2F-BDDE-EE47A5B32F62}"/>
              </a:ext>
            </a:extLst>
          </p:cNvPr>
          <p:cNvSpPr/>
          <p:nvPr/>
        </p:nvSpPr>
        <p:spPr>
          <a:xfrm flipH="1">
            <a:off x="6367177" y="4916695"/>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946546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dirty="0"/>
              <a:t>Palveluosaamisen kärjet</a:t>
            </a:r>
            <a:endParaRPr lang="en-US" sz="1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65363137"/>
              </p:ext>
            </p:extLst>
          </p:nvPr>
        </p:nvGraphicFramePr>
        <p:xfrm>
          <a:off x="749300" y="1515569"/>
          <a:ext cx="10515600" cy="4349521"/>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iruutu 2">
            <a:extLst>
              <a:ext uri="{FF2B5EF4-FFF2-40B4-BE49-F238E27FC236}">
                <a16:creationId xmlns:a16="http://schemas.microsoft.com/office/drawing/2014/main" id="{04BB74A2-57B8-4F9C-AF70-99F630469CE6}"/>
              </a:ext>
            </a:extLst>
          </p:cNvPr>
          <p:cNvSpPr txBox="1"/>
          <p:nvPr/>
        </p:nvSpPr>
        <p:spPr>
          <a:xfrm>
            <a:off x="748992" y="595751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
        <p:nvSpPr>
          <p:cNvPr id="4" name="Nuoli: Oikea 3">
            <a:extLst>
              <a:ext uri="{FF2B5EF4-FFF2-40B4-BE49-F238E27FC236}">
                <a16:creationId xmlns:a16="http://schemas.microsoft.com/office/drawing/2014/main" id="{231D5B74-5A5B-4351-96B6-BE142E1330B6}"/>
              </a:ext>
            </a:extLst>
          </p:cNvPr>
          <p:cNvSpPr/>
          <p:nvPr/>
        </p:nvSpPr>
        <p:spPr>
          <a:xfrm flipH="1">
            <a:off x="7905679" y="2359979"/>
            <a:ext cx="628720" cy="311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Nuoli: Oikea 6">
            <a:extLst>
              <a:ext uri="{FF2B5EF4-FFF2-40B4-BE49-F238E27FC236}">
                <a16:creationId xmlns:a16="http://schemas.microsoft.com/office/drawing/2014/main" id="{2907B2DD-6DB3-46D5-864A-10F8E298C765}"/>
              </a:ext>
            </a:extLst>
          </p:cNvPr>
          <p:cNvSpPr/>
          <p:nvPr/>
        </p:nvSpPr>
        <p:spPr>
          <a:xfrm flipH="1">
            <a:off x="7591319" y="3220605"/>
            <a:ext cx="628720" cy="311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Nuoli: Oikea 7">
            <a:extLst>
              <a:ext uri="{FF2B5EF4-FFF2-40B4-BE49-F238E27FC236}">
                <a16:creationId xmlns:a16="http://schemas.microsoft.com/office/drawing/2014/main" id="{FCBA8F9F-FAF5-4EE4-A5FB-CC11F9D5BEF3}"/>
              </a:ext>
            </a:extLst>
          </p:cNvPr>
          <p:cNvSpPr/>
          <p:nvPr/>
        </p:nvSpPr>
        <p:spPr>
          <a:xfrm flipH="1">
            <a:off x="9240334" y="4206068"/>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Nuoli: Oikea 8">
            <a:extLst>
              <a:ext uri="{FF2B5EF4-FFF2-40B4-BE49-F238E27FC236}">
                <a16:creationId xmlns:a16="http://schemas.microsoft.com/office/drawing/2014/main" id="{6665E656-E3AF-4F4A-BC87-34F4A9D5172D}"/>
              </a:ext>
            </a:extLst>
          </p:cNvPr>
          <p:cNvSpPr/>
          <p:nvPr/>
        </p:nvSpPr>
        <p:spPr>
          <a:xfrm flipH="1">
            <a:off x="7317550" y="4542847"/>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Nuoli: Oikea 9">
            <a:extLst>
              <a:ext uri="{FF2B5EF4-FFF2-40B4-BE49-F238E27FC236}">
                <a16:creationId xmlns:a16="http://schemas.microsoft.com/office/drawing/2014/main" id="{D32060EE-E760-48C7-8071-9BDD315BF398}"/>
              </a:ext>
            </a:extLst>
          </p:cNvPr>
          <p:cNvSpPr/>
          <p:nvPr/>
        </p:nvSpPr>
        <p:spPr>
          <a:xfrm flipH="1">
            <a:off x="6520872" y="4975540"/>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Nuoli: Oikea 10">
            <a:extLst>
              <a:ext uri="{FF2B5EF4-FFF2-40B4-BE49-F238E27FC236}">
                <a16:creationId xmlns:a16="http://schemas.microsoft.com/office/drawing/2014/main" id="{D3AB211A-D935-4E97-8579-E4D7A6DA4A63}"/>
              </a:ext>
            </a:extLst>
          </p:cNvPr>
          <p:cNvSpPr/>
          <p:nvPr/>
        </p:nvSpPr>
        <p:spPr>
          <a:xfrm flipH="1">
            <a:off x="5892152" y="5444170"/>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244863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dirty="0"/>
              <a:t>Kansainvälisyystaitojen kärjet</a:t>
            </a:r>
            <a:endParaRPr lang="en-US" sz="1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1834792"/>
              </p:ext>
            </p:extLst>
          </p:nvPr>
        </p:nvGraphicFramePr>
        <p:xfrm>
          <a:off x="749300" y="1515570"/>
          <a:ext cx="10515600" cy="39354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iruutu 2">
            <a:extLst>
              <a:ext uri="{FF2B5EF4-FFF2-40B4-BE49-F238E27FC236}">
                <a16:creationId xmlns:a16="http://schemas.microsoft.com/office/drawing/2014/main" id="{04BB74A2-57B8-4F9C-AF70-99F630469CE6}"/>
              </a:ext>
            </a:extLst>
          </p:cNvPr>
          <p:cNvSpPr txBox="1"/>
          <p:nvPr/>
        </p:nvSpPr>
        <p:spPr>
          <a:xfrm>
            <a:off x="748992" y="595751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
        <p:nvSpPr>
          <p:cNvPr id="7" name="Nuoli: Oikea 6">
            <a:extLst>
              <a:ext uri="{FF2B5EF4-FFF2-40B4-BE49-F238E27FC236}">
                <a16:creationId xmlns:a16="http://schemas.microsoft.com/office/drawing/2014/main" id="{2907B2DD-6DB3-46D5-864A-10F8E298C765}"/>
              </a:ext>
            </a:extLst>
          </p:cNvPr>
          <p:cNvSpPr/>
          <p:nvPr/>
        </p:nvSpPr>
        <p:spPr>
          <a:xfrm flipH="1">
            <a:off x="9392410" y="2111460"/>
            <a:ext cx="628720" cy="311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Nuoli: Oikea 10">
            <a:extLst>
              <a:ext uri="{FF2B5EF4-FFF2-40B4-BE49-F238E27FC236}">
                <a16:creationId xmlns:a16="http://schemas.microsoft.com/office/drawing/2014/main" id="{D3AB211A-D935-4E97-8579-E4D7A6DA4A63}"/>
              </a:ext>
            </a:extLst>
          </p:cNvPr>
          <p:cNvSpPr/>
          <p:nvPr/>
        </p:nvSpPr>
        <p:spPr>
          <a:xfrm flipH="1">
            <a:off x="8857025" y="4038623"/>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668018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dirty="0"/>
              <a:t>Luovuuden ja innovatiivisuuden kärjet</a:t>
            </a:r>
            <a:endParaRPr lang="en-US" sz="1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86816569"/>
              </p:ext>
            </p:extLst>
          </p:nvPr>
        </p:nvGraphicFramePr>
        <p:xfrm>
          <a:off x="749300" y="1515570"/>
          <a:ext cx="10515600" cy="39354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iruutu 2">
            <a:extLst>
              <a:ext uri="{FF2B5EF4-FFF2-40B4-BE49-F238E27FC236}">
                <a16:creationId xmlns:a16="http://schemas.microsoft.com/office/drawing/2014/main" id="{04BB74A2-57B8-4F9C-AF70-99F630469CE6}"/>
              </a:ext>
            </a:extLst>
          </p:cNvPr>
          <p:cNvSpPr txBox="1"/>
          <p:nvPr/>
        </p:nvSpPr>
        <p:spPr>
          <a:xfrm>
            <a:off x="748992" y="595751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
        <p:nvSpPr>
          <p:cNvPr id="8" name="Nuoli: Oikea 7">
            <a:extLst>
              <a:ext uri="{FF2B5EF4-FFF2-40B4-BE49-F238E27FC236}">
                <a16:creationId xmlns:a16="http://schemas.microsoft.com/office/drawing/2014/main" id="{FCBA8F9F-FAF5-4EE4-A5FB-CC11F9D5BEF3}"/>
              </a:ext>
            </a:extLst>
          </p:cNvPr>
          <p:cNvSpPr/>
          <p:nvPr/>
        </p:nvSpPr>
        <p:spPr>
          <a:xfrm flipH="1">
            <a:off x="8150443" y="3589278"/>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Nuoli: Oikea 8">
            <a:extLst>
              <a:ext uri="{FF2B5EF4-FFF2-40B4-BE49-F238E27FC236}">
                <a16:creationId xmlns:a16="http://schemas.microsoft.com/office/drawing/2014/main" id="{6665E656-E3AF-4F4A-BC87-34F4A9D5172D}"/>
              </a:ext>
            </a:extLst>
          </p:cNvPr>
          <p:cNvSpPr/>
          <p:nvPr/>
        </p:nvSpPr>
        <p:spPr>
          <a:xfrm flipH="1">
            <a:off x="7226159" y="4256411"/>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Nuoli: Oikea 10">
            <a:extLst>
              <a:ext uri="{FF2B5EF4-FFF2-40B4-BE49-F238E27FC236}">
                <a16:creationId xmlns:a16="http://schemas.microsoft.com/office/drawing/2014/main" id="{D3AB211A-D935-4E97-8579-E4D7A6DA4A63}"/>
              </a:ext>
            </a:extLst>
          </p:cNvPr>
          <p:cNvSpPr/>
          <p:nvPr/>
        </p:nvSpPr>
        <p:spPr>
          <a:xfrm flipH="1">
            <a:off x="6307788" y="4917385"/>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2" name="Nuoli: Oikea 11">
            <a:extLst>
              <a:ext uri="{FF2B5EF4-FFF2-40B4-BE49-F238E27FC236}">
                <a16:creationId xmlns:a16="http://schemas.microsoft.com/office/drawing/2014/main" id="{2F80AA58-E4EE-4EC7-B7EF-B27EAD4FE8CF}"/>
              </a:ext>
            </a:extLst>
          </p:cNvPr>
          <p:cNvSpPr/>
          <p:nvPr/>
        </p:nvSpPr>
        <p:spPr>
          <a:xfrm flipH="1">
            <a:off x="9559889" y="2043255"/>
            <a:ext cx="628720" cy="311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02226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dirty="0"/>
              <a:t>Teknologiaosaamisen kärjet</a:t>
            </a:r>
            <a:endParaRPr lang="en-US" sz="1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0280618"/>
              </p:ext>
            </p:extLst>
          </p:nvPr>
        </p:nvGraphicFramePr>
        <p:xfrm>
          <a:off x="749300" y="1515570"/>
          <a:ext cx="10515600" cy="39354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iruutu 2">
            <a:extLst>
              <a:ext uri="{FF2B5EF4-FFF2-40B4-BE49-F238E27FC236}">
                <a16:creationId xmlns:a16="http://schemas.microsoft.com/office/drawing/2014/main" id="{04BB74A2-57B8-4F9C-AF70-99F630469CE6}"/>
              </a:ext>
            </a:extLst>
          </p:cNvPr>
          <p:cNvSpPr txBox="1"/>
          <p:nvPr/>
        </p:nvSpPr>
        <p:spPr>
          <a:xfrm>
            <a:off x="748992" y="5957516"/>
            <a:ext cx="3986989" cy="307777"/>
          </a:xfrm>
          <a:prstGeom prst="rect">
            <a:avLst/>
          </a:prstGeom>
          <a:noFill/>
        </p:spPr>
        <p:txBody>
          <a:bodyPr wrap="none" rtlCol="0">
            <a:spAutoFit/>
          </a:bodyPr>
          <a:lstStyle/>
          <a:p>
            <a:r>
              <a:rPr lang="fi-FI" sz="1400" dirty="0">
                <a:latin typeface="Merriweather Sans" panose="00000500000000000000" pitchFamily="2" charset="0"/>
              </a:rPr>
              <a:t>Lähde: Haaga </a:t>
            </a:r>
            <a:r>
              <a:rPr lang="fi-FI" sz="1400" dirty="0" err="1">
                <a:latin typeface="Merriweather Sans" panose="00000500000000000000" pitchFamily="2" charset="0"/>
              </a:rPr>
              <a:t>Helia</a:t>
            </a:r>
            <a:r>
              <a:rPr lang="fi-FI" sz="1400" dirty="0">
                <a:latin typeface="Merriweather Sans" panose="00000500000000000000" pitchFamily="2" charset="0"/>
              </a:rPr>
              <a:t>, Finanssiakatemiakysely</a:t>
            </a:r>
          </a:p>
        </p:txBody>
      </p:sp>
      <p:sp>
        <p:nvSpPr>
          <p:cNvPr id="4" name="Nuoli: Oikea 3">
            <a:extLst>
              <a:ext uri="{FF2B5EF4-FFF2-40B4-BE49-F238E27FC236}">
                <a16:creationId xmlns:a16="http://schemas.microsoft.com/office/drawing/2014/main" id="{231D5B74-5A5B-4351-96B6-BE142E1330B6}"/>
              </a:ext>
            </a:extLst>
          </p:cNvPr>
          <p:cNvSpPr/>
          <p:nvPr/>
        </p:nvSpPr>
        <p:spPr>
          <a:xfrm flipH="1">
            <a:off x="9642115" y="2085473"/>
            <a:ext cx="628720" cy="311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Nuoli: Oikea 8">
            <a:extLst>
              <a:ext uri="{FF2B5EF4-FFF2-40B4-BE49-F238E27FC236}">
                <a16:creationId xmlns:a16="http://schemas.microsoft.com/office/drawing/2014/main" id="{6665E656-E3AF-4F4A-BC87-34F4A9D5172D}"/>
              </a:ext>
            </a:extLst>
          </p:cNvPr>
          <p:cNvSpPr/>
          <p:nvPr/>
        </p:nvSpPr>
        <p:spPr>
          <a:xfrm flipH="1">
            <a:off x="9728888" y="4016266"/>
            <a:ext cx="628720" cy="31142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640526946"/>
      </p:ext>
    </p:extLst>
  </p:cSld>
  <p:clrMapOvr>
    <a:masterClrMapping/>
  </p:clrMapOvr>
</p:sld>
</file>

<file path=ppt/theme/theme1.xml><?xml version="1.0" encoding="utf-8"?>
<a:theme xmlns:a="http://schemas.openxmlformats.org/drawingml/2006/main" name="Theme1">
  <a:themeElements>
    <a:clrScheme name="Custom 1">
      <a:dk1>
        <a:srgbClr val="000000"/>
      </a:dk1>
      <a:lt1>
        <a:srgbClr val="FFFFFF"/>
      </a:lt1>
      <a:dk2>
        <a:srgbClr val="164180"/>
      </a:dk2>
      <a:lt2>
        <a:srgbClr val="FFFFFF"/>
      </a:lt2>
      <a:accent1>
        <a:srgbClr val="164180"/>
      </a:accent1>
      <a:accent2>
        <a:srgbClr val="E6007E"/>
      </a:accent2>
      <a:accent3>
        <a:srgbClr val="7F539C"/>
      </a:accent3>
      <a:accent4>
        <a:srgbClr val="FFD600"/>
      </a:accent4>
      <a:accent5>
        <a:srgbClr val="F4B5D3"/>
      </a:accent5>
      <a:accent6>
        <a:srgbClr val="BCE3FA"/>
      </a:accent6>
      <a:hlink>
        <a:srgbClr val="15417F"/>
      </a:hlink>
      <a:folHlink>
        <a:srgbClr val="16418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_Esitysmalli" id="{32B08403-B4F6-4D34-843D-DD7FCD3D7B3A}" vid="{137B4D7E-48C9-450E-A12F-BD3F88CC927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KeywordTaxHTField xmlns="3f7baa18-e8c3-4a96-b5df-b125792204c2">
      <Terms xmlns="http://schemas.microsoft.com/office/infopath/2007/PartnerControls">
        <TermInfo xmlns="http://schemas.microsoft.com/office/infopath/2007/PartnerControls">
          <TermName xmlns="http://schemas.microsoft.com/office/infopath/2007/PartnerControls">finanssiakatemia</TermName>
          <TermId xmlns="http://schemas.microsoft.com/office/infopath/2007/PartnerControls">ac8969b9-40f8-4d76-bc7c-517ff92a8b9c</TermId>
        </TermInfo>
      </Terms>
    </TaxKeywordTaxHTField>
    <FKLanguage xmlns="879095ad-9298-46b1-abb4-88acdd8ab572">Suomi</FKLanguage>
    <FKPublishDate xmlns="879095ad-9298-46b1-abb4-88acdd8ab572">2017-10-08T21:00:00+00:00</FKPublishDate>
    <TaxCatchAll xmlns="3f7baa18-e8c3-4a96-b5df-b125792204c2">
      <Value>731</Value>
      <Value>581</Value>
      <Value>77</Value>
    </TaxCatchAll>
    <h91f5f5c8ce94f5ebd3ee7c0d8a6ec47 xmlns="879095ad-9298-46b1-abb4-88acdd8ab572">
      <Terms xmlns="http://schemas.microsoft.com/office/infopath/2007/PartnerControls">
        <TermInfo xmlns="http://schemas.microsoft.com/office/infopath/2007/PartnerControls">
          <TermName xmlns="http://schemas.microsoft.com/office/infopath/2007/PartnerControls">työelämä</TermName>
          <TermId xmlns="http://schemas.microsoft.com/office/infopath/2007/PartnerControls">98ef1ff8-7057-41dc-9d8a-5ed9db3d836f</TermId>
        </TermInfo>
      </Terms>
    </h91f5f5c8ce94f5ebd3ee7c0d8a6ec47>
    <p37d2282c7114a85bbb1d37773b53136 xmlns="879095ad-9298-46b1-abb4-88acdd8ab572">
      <Terms xmlns="http://schemas.microsoft.com/office/infopath/2007/PartnerControls">
        <TermInfo xmlns="http://schemas.microsoft.com/office/infopath/2007/PartnerControls">
          <TermName xmlns="http://schemas.microsoft.com/office/infopath/2007/PartnerControls">Yhteenveto</TermName>
          <TermId xmlns="http://schemas.microsoft.com/office/infopath/2007/PartnerControls">92462f12-f3c9-46c2-9489-fcdb781155d7</TermId>
        </TermInfo>
      </Terms>
    </p37d2282c7114a85bbb1d37773b53136>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B11B1C403DFD4524B75DA0610032A3AC00E912CE7E68B90F41A09C6F4CA406ACCC" ma:contentTypeVersion="37" ma:contentTypeDescription="Luo uusi asiakirja." ma:contentTypeScope="" ma:versionID="50c718eb97e1e7f0081fe39912381af5">
  <xsd:schema xmlns:xsd="http://www.w3.org/2001/XMLSchema" xmlns:xs="http://www.w3.org/2001/XMLSchema" xmlns:p="http://schemas.microsoft.com/office/2006/metadata/properties" xmlns:ns2="30cc9ae6-eaf9-405e-9576-3522e3851cf9" xmlns:ns3="c75ee646-ea04-4f20-bc3f-7bc06c32b2f8" xmlns:ns4="bc268a9e-ab94-4061-b089-7d438da856c6" targetNamespace="http://schemas.microsoft.com/office/2006/metadata/properties" ma:root="true" ma:fieldsID="1a65c15635785708e2d2a67f8c477494" ns2:_="" ns3:_="" ns4:_="">
    <xsd:import namespace="30cc9ae6-eaf9-405e-9576-3522e3851cf9"/>
    <xsd:import namespace="c75ee646-ea04-4f20-bc3f-7bc06c32b2f8"/>
    <xsd:import namespace="bc268a9e-ab94-4061-b089-7d438da856c6"/>
    <xsd:element name="properties">
      <xsd:complexType>
        <xsd:sequence>
          <xsd:element name="documentManagement">
            <xsd:complexType>
              <xsd:all>
                <xsd:element ref="ns2:C_x0020_FK_x0020_vastuuhenkilö" minOccurs="0"/>
                <xsd:element ref="ns2:C_x0020_Asiakirjapvm" minOccurs="0"/>
                <xsd:element ref="ns2:C_x0020_Lisätiedot" minOccurs="0"/>
                <xsd:element ref="ns3:_dlc_DocId" minOccurs="0"/>
                <xsd:element ref="ns3:_dlc_DocIdUrl" minOccurs="0"/>
                <xsd:element ref="ns3:_dlc_DocIdPersistId" minOccurs="0"/>
                <xsd:element ref="ns2:TaxCatchAll" minOccurs="0"/>
                <xsd:element ref="ns2:d4cce8d21ff9456e86084380ad943dd9" minOccurs="0"/>
                <xsd:element ref="ns4:FKLanguage" minOccurs="0"/>
                <xsd:element ref="ns4:iff51723ad134fabb73ff8d5624dc83e" minOccurs="0"/>
                <xsd:element ref="ns4:cccb8d37394148e4afe9904da1fcb0fa" minOccurs="0"/>
                <xsd:element ref="ns3:TaxKeywordTaxHTField" minOccurs="0"/>
                <xsd:element ref="ns4:FKPublishDate" minOccurs="0"/>
                <xsd:element ref="ns4:jcb8c2c059cc4620a5027833caea8309" minOccurs="0"/>
                <xsd:element ref="ns4:oe82443a33504593a5f0dd63f7b3bd7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c9ae6-eaf9-405e-9576-3522e3851cf9" elementFormDefault="qualified">
    <xsd:import namespace="http://schemas.microsoft.com/office/2006/documentManagement/types"/>
    <xsd:import namespace="http://schemas.microsoft.com/office/infopath/2007/PartnerControls"/>
    <xsd:element name="C_x0020_FK_x0020_vastuuhenkilö" ma:index="3" nillable="true" ma:displayName="FK vastuuhenkilö" ma:list="UserInfo" ma:SearchPeopleOnly="false" ma:SharePointGroup="0" ma:internalName="C_x0020_FK_x0020_vastuuhenkil_x00f6_"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_x0020_Asiakirjapvm" ma:index="4" nillable="true" ma:displayName="Asiakirjapvm" ma:default="[today]" ma:format="DateOnly" ma:internalName="C_x0020_Asiakirjapvm">
      <xsd:simpleType>
        <xsd:restriction base="dms:DateTime"/>
      </xsd:simpleType>
    </xsd:element>
    <xsd:element name="C_x0020_Lisätiedot" ma:index="5" nillable="true" ma:displayName="Lisätiedot" ma:internalName="C_x0020_Lis_x00e4_tiedot">
      <xsd:simpleType>
        <xsd:restriction base="dms:Note">
          <xsd:maxLength value="255"/>
        </xsd:restriction>
      </xsd:simpleType>
    </xsd:element>
    <xsd:element name="TaxCatchAll" ma:index="11" nillable="true" ma:displayName="Taxonomy Catch All Column" ma:hidden="true" ma:list="{cdeacb01-5bc3-4387-b014-57cd092e21a9}" ma:internalName="TaxCatchAll" ma:showField="CatchAllData" ma:web="c75ee646-ea04-4f20-bc3f-7bc06c32b2f8">
      <xsd:complexType>
        <xsd:complexContent>
          <xsd:extension base="dms:MultiChoiceLookup">
            <xsd:sequence>
              <xsd:element name="Value" type="dms:Lookup" maxOccurs="unbounded" minOccurs="0" nillable="true"/>
            </xsd:sequence>
          </xsd:extension>
        </xsd:complexContent>
      </xsd:complexType>
    </xsd:element>
    <xsd:element name="d4cce8d21ff9456e86084380ad943dd9" ma:index="12" nillable="true" ma:taxonomy="true" ma:internalName="d4cce8d21ff9456e86084380ad943dd9" ma:taxonomyFieldName="C_x0020_Organisaatiot" ma:displayName="Organisaatiot" ma:default="21;#Finanssialan Keskusliitto|a986a8ab-0b81-4c11-8cfa-b7b758f01c9a" ma:fieldId="{d4cce8d2-1ff9-456e-8608-4380ad943dd9}" ma:taxonomyMulti="true" ma:sspId="d7ec215a-233c-4761-af40-34a00d82655d" ma:termSetId="a7c7996a-e85f-46b5-a5b7-e3eb5aef7a45"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75ee646-ea04-4f20-bc3f-7bc06c32b2f8" elementFormDefault="qualified">
    <xsd:import namespace="http://schemas.microsoft.com/office/2006/documentManagement/types"/>
    <xsd:import namespace="http://schemas.microsoft.com/office/infopath/2007/PartnerControls"/>
    <xsd:element name="_dlc_DocId" ma:index="8" nillable="true" ma:displayName="Tiedostotunnisteen arvo" ma:description="Tälle kohteelle määritetyn tiedostotunnisteen arvo." ma:internalName="_dlc_DocId" ma:readOnly="true">
      <xsd:simpleType>
        <xsd:restriction base="dms:Text"/>
      </xsd:simpleType>
    </xsd:element>
    <xsd:element name="_dlc_DocIdUrl" ma:index="9" nillable="true" ma:displayName="Tiedostotunniste" ma:description="Tämän tiedoston pysyvä linkki."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23" nillable="true" ma:taxonomy="true" ma:internalName="TaxKeywordTaxHTField" ma:taxonomyFieldName="TaxKeyword" ma:displayName="Asiasanat" ma:readOnly="false" ma:fieldId="{23f27201-bee3-471e-b2e7-b64fd8b7ca38}" ma:taxonomyMulti="true" ma:sspId="d7ec215a-233c-4761-af40-34a00d82655d"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c268a9e-ab94-4061-b089-7d438da856c6" elementFormDefault="qualified">
    <xsd:import namespace="http://schemas.microsoft.com/office/2006/documentManagement/types"/>
    <xsd:import namespace="http://schemas.microsoft.com/office/infopath/2007/PartnerControls"/>
    <xsd:element name="FKLanguage" ma:index="17" nillable="true" ma:displayName="Kieli" ma:default="Suomi" ma:format="Dropdown" ma:internalName="FKLanguage">
      <xsd:simpleType>
        <xsd:restriction base="dms:Choice">
          <xsd:enumeration value="Suomi"/>
          <xsd:enumeration value="Englanti"/>
          <xsd:enumeration value="Ruotsi"/>
          <xsd:enumeration value="Muu"/>
        </xsd:restriction>
      </xsd:simpleType>
    </xsd:element>
    <xsd:element name="iff51723ad134fabb73ff8d5624dc83e" ma:index="19" ma:taxonomy="true" ma:internalName="iff51723ad134fabb73ff8d5624dc83e" ma:taxonomyFieldName="FKDocType" ma:displayName="Asiakirjatyyppi" ma:default="" ma:fieldId="{2ff51723-ad13-4fab-b73f-f8d5624dc83e}" ma:taxonomyMulti="true" ma:sspId="d92eb3bd-95d3-4ebe-8301-9f6701864dbf" ma:termSetId="f0126561-3e6b-4118-8629-5272a7a08fe1" ma:anchorId="00000000-0000-0000-0000-000000000000" ma:open="false" ma:isKeyword="false">
      <xsd:complexType>
        <xsd:sequence>
          <xsd:element ref="pc:Terms" minOccurs="0" maxOccurs="1"/>
        </xsd:sequence>
      </xsd:complexType>
    </xsd:element>
    <xsd:element name="cccb8d37394148e4afe9904da1fcb0fa" ma:index="21" ma:taxonomy="true" ma:internalName="cccb8d37394148e4afe9904da1fcb0fa" ma:taxonomyFieldName="FKTopic" ma:displayName="Aiheluokittelu" ma:readOnly="false" ma:default="" ma:fieldId="{cccb8d37-3941-48e4-afe9-904da1fcb0fa}" ma:taxonomyMulti="true" ma:sspId="d92eb3bd-95d3-4ebe-8301-9f6701864dbf" ma:termSetId="78f64962-903a-4089-a952-f0c4852607b2" ma:anchorId="00000000-0000-0000-0000-000000000000" ma:open="false" ma:isKeyword="false">
      <xsd:complexType>
        <xsd:sequence>
          <xsd:element ref="pc:Terms" minOccurs="0" maxOccurs="1"/>
        </xsd:sequence>
      </xsd:complexType>
    </xsd:element>
    <xsd:element name="FKPublishDate" ma:index="24" nillable="true" ma:displayName="Julkaisupäivä" ma:default="[today]" ma:format="DateOnly" ma:internalName="FKPublishDate">
      <xsd:simpleType>
        <xsd:restriction base="dms:DateTime"/>
      </xsd:simpleType>
    </xsd:element>
    <xsd:element name="jcb8c2c059cc4620a5027833caea8309" ma:index="26" nillable="true" ma:taxonomy="true" ma:internalName="jcb8c2c059cc4620a5027833caea8309" ma:taxonomyFieldName="FKDocumentState" ma:displayName="Dokumentin tila" ma:default="27;#Valmis|40aa8d17-dadd-4ab0-93da-3124749a5963" ma:fieldId="{3cb8c2c0-59cc-4620-a502-7833caea8309}" ma:sspId="d7ec215a-233c-4761-af40-34a00d82655d" ma:termSetId="a77969e4-0b5b-4ac5-8bb1-3950b68d57f3" ma:anchorId="00000000-0000-0000-0000-000000000000" ma:open="false" ma:isKeyword="false">
      <xsd:complexType>
        <xsd:sequence>
          <xsd:element ref="pc:Terms" minOccurs="0" maxOccurs="1"/>
        </xsd:sequence>
      </xsd:complexType>
    </xsd:element>
    <xsd:element name="oe82443a33504593a5f0dd63f7b3bd7a" ma:index="28" nillable="true" ma:taxonomy="true" ma:internalName="oe82443a33504593a5f0dd63f7b3bd7a" ma:taxonomyFieldName="FKDocumentPublicity" ma:displayName="Julkisuus" ma:default="28;#Julkinen|0806a4a5-db6a-4fa4-8ed3-7457b5b4e8de" ma:fieldId="{8e82443a-3350-4593-a5f0-dd63f7b3bd7a}" ma:sspId="d7ec215a-233c-4761-af40-34a00d82655d" ma:termSetId="d30f25d2-ebe8-43ea-9269-85f735816edb"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ct:contentTypeSchema xmlns:ct="http://schemas.microsoft.com/office/2006/metadata/contentType" xmlns:ma="http://schemas.microsoft.com/office/2006/metadata/properties/metaAttributes" ct:_="" ma:_="" ma:contentTypeName="Asiakirja" ma:contentTypeID="0x0101006E106A4F9CAD6E4D891E4C99C177D26F" ma:contentTypeVersion="12" ma:contentTypeDescription="Luo uusi asiakirja." ma:contentTypeScope="" ma:versionID="6bf8c22eb7e77b08554aec714589a006">
  <xsd:schema xmlns:xsd="http://www.w3.org/2001/XMLSchema" xmlns:xs="http://www.w3.org/2001/XMLSchema" xmlns:p="http://schemas.microsoft.com/office/2006/metadata/properties" xmlns:ns2="879095ad-9298-46b1-abb4-88acdd8ab572" xmlns:ns3="3f7baa18-e8c3-4a96-b5df-b125792204c2" targetNamespace="http://schemas.microsoft.com/office/2006/metadata/properties" ma:root="true" ma:fieldsID="4481d166ca6ec69d426333bd419f0696" ns2:_="" ns3:_="">
    <xsd:import namespace="879095ad-9298-46b1-abb4-88acdd8ab572"/>
    <xsd:import namespace="3f7baa18-e8c3-4a96-b5df-b125792204c2"/>
    <xsd:element name="properties">
      <xsd:complexType>
        <xsd:sequence>
          <xsd:element name="documentManagement">
            <xsd:complexType>
              <xsd:all>
                <xsd:element ref="ns2:p37d2282c7114a85bbb1d37773b53136" minOccurs="0"/>
                <xsd:element ref="ns3:TaxCatchAll" minOccurs="0"/>
                <xsd:element ref="ns2:h91f5f5c8ce94f5ebd3ee7c0d8a6ec47" minOccurs="0"/>
                <xsd:element ref="ns3:TaxKeywordTaxHTField" minOccurs="0"/>
                <xsd:element ref="ns2:FKPublishDate" minOccurs="0"/>
                <xsd:element ref="ns2:FKLangu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095ad-9298-46b1-abb4-88acdd8ab572" elementFormDefault="qualified">
    <xsd:import namespace="http://schemas.microsoft.com/office/2006/documentManagement/types"/>
    <xsd:import namespace="http://schemas.microsoft.com/office/infopath/2007/PartnerControls"/>
    <xsd:element name="p37d2282c7114a85bbb1d37773b53136" ma:index="9" nillable="true" ma:taxonomy="true" ma:internalName="p37d2282c7114a85bbb1d37773b53136" ma:taxonomyFieldName="FKDocType" ma:displayName="Asiakirjatyyppi" ma:readOnly="false" ma:default="" ma:fieldId="{937d2282-c711-4a85-bbb1-d37773b53136}" ma:taxonomyMulti="true" ma:sspId="d92eb3bd-95d3-4ebe-8301-9f6701864dbf" ma:termSetId="f0126561-3e6b-4118-8629-5272a7a08fe1" ma:anchorId="00000000-0000-0000-0000-000000000000" ma:open="true" ma:isKeyword="false">
      <xsd:complexType>
        <xsd:sequence>
          <xsd:element ref="pc:Terms" minOccurs="0" maxOccurs="1"/>
        </xsd:sequence>
      </xsd:complexType>
    </xsd:element>
    <xsd:element name="h91f5f5c8ce94f5ebd3ee7c0d8a6ec47" ma:index="12" nillable="true" ma:taxonomy="true" ma:internalName="h91f5f5c8ce94f5ebd3ee7c0d8a6ec47" ma:taxonomyFieldName="FKTopic" ma:displayName="Aiheluokittelu" ma:readOnly="false" ma:default="" ma:fieldId="{191f5f5c-8ce9-4f5e-bd3e-e7c0d8a6ec47}" ma:taxonomyMulti="true" ma:sspId="d92eb3bd-95d3-4ebe-8301-9f6701864dbf" ma:termSetId="78f64962-903a-4089-a952-f0c4852607b2" ma:anchorId="00000000-0000-0000-0000-000000000000" ma:open="false" ma:isKeyword="false">
      <xsd:complexType>
        <xsd:sequence>
          <xsd:element ref="pc:Terms" minOccurs="0" maxOccurs="1"/>
        </xsd:sequence>
      </xsd:complexType>
    </xsd:element>
    <xsd:element name="FKPublishDate" ma:index="15" nillable="true" ma:displayName="Julkaisupäivä" ma:default="[today]" ma:format="DateOnly" ma:internalName="FKPublishDate">
      <xsd:simpleType>
        <xsd:restriction base="dms:DateTime"/>
      </xsd:simpleType>
    </xsd:element>
    <xsd:element name="FKLanguage" ma:index="16" nillable="true" ma:displayName="Kieli" ma:default="Suomi" ma:format="Dropdown" ma:internalName="FKLanguage">
      <xsd:simpleType>
        <xsd:restriction base="dms:Choice">
          <xsd:enumeration value="Suomi"/>
          <xsd:enumeration value="Englanti"/>
          <xsd:enumeration value="Ruotsi"/>
          <xsd:enumeration value="Muu"/>
        </xsd:restriction>
      </xsd:simpleType>
    </xsd:element>
  </xsd:schema>
  <xsd:schema xmlns:xsd="http://www.w3.org/2001/XMLSchema" xmlns:xs="http://www.w3.org/2001/XMLSchema" xmlns:dms="http://schemas.microsoft.com/office/2006/documentManagement/types" xmlns:pc="http://schemas.microsoft.com/office/infopath/2007/PartnerControls" targetNamespace="3f7baa18-e8c3-4a96-b5df-b125792204c2"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620aaa1b-80d6-4c91-97e9-f720dfbeb0a9}" ma:internalName="TaxCatchAll" ma:showField="CatchAllData" ma:web="3f7baa18-e8c3-4a96-b5df-b125792204c2">
      <xsd:complexType>
        <xsd:complexContent>
          <xsd:extension base="dms:MultiChoiceLookup">
            <xsd:sequence>
              <xsd:element name="Value" type="dms:Lookup" maxOccurs="unbounded" minOccurs="0" nillable="true"/>
            </xsd:sequence>
          </xsd:extension>
        </xsd:complexContent>
      </xsd:complexType>
    </xsd:element>
    <xsd:element name="TaxKeywordTaxHTField" ma:index="14" nillable="true" ma:taxonomy="true" ma:internalName="TaxKeywordTaxHTField" ma:taxonomyFieldName="TaxKeyword" ma:displayName="Asiasanat" ma:readOnly="false" ma:fieldId="{23f27201-bee3-471e-b2e7-b64fd8b7ca38}" ma:taxonomyMulti="true" ma:sspId="d92eb3bd-95d3-4ebe-8301-9f6701864dbf"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F019FA-C652-47EB-AD47-8E4D61355E5F}"/>
</file>

<file path=customXml/itemProps2.xml><?xml version="1.0" encoding="utf-8"?>
<ds:datastoreItem xmlns:ds="http://schemas.openxmlformats.org/officeDocument/2006/customXml" ds:itemID="{94106387-D930-40C6-80B4-F9EA1502C59E}"/>
</file>

<file path=customXml/itemProps3.xml><?xml version="1.0" encoding="utf-8"?>
<ds:datastoreItem xmlns:ds="http://schemas.openxmlformats.org/officeDocument/2006/customXml" ds:itemID="{B50460D6-D077-4614-B0C0-83A1BFD05F0E}"/>
</file>

<file path=customXml/itemProps4.xml><?xml version="1.0" encoding="utf-8"?>
<ds:datastoreItem xmlns:ds="http://schemas.openxmlformats.org/officeDocument/2006/customXml" ds:itemID="{D9E9E4DD-660A-4201-83F1-D0E92435C0F2}"/>
</file>

<file path=docProps/app.xml><?xml version="1.0" encoding="utf-8"?>
<Properties xmlns="http://schemas.openxmlformats.org/officeDocument/2006/extended-properties" xmlns:vt="http://schemas.openxmlformats.org/officeDocument/2006/docPropsVTypes">
  <Template>FA_Esitysmalli</Template>
  <TotalTime>104</TotalTime>
  <Words>819</Words>
  <Application>Microsoft Office PowerPoint</Application>
  <PresentationFormat>Laajakuva</PresentationFormat>
  <Paragraphs>182</Paragraphs>
  <Slides>20</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20</vt:i4>
      </vt:variant>
    </vt:vector>
  </HeadingPairs>
  <TitlesOfParts>
    <vt:vector size="27" baseType="lpstr">
      <vt:lpstr>ＭＳ Ｐゴシック</vt:lpstr>
      <vt:lpstr>Arial</vt:lpstr>
      <vt:lpstr>Calibri</vt:lpstr>
      <vt:lpstr>Merriweather Sans</vt:lpstr>
      <vt:lpstr>Times New Roman</vt:lpstr>
      <vt:lpstr>Wingdings</vt:lpstr>
      <vt:lpstr>Theme1</vt:lpstr>
      <vt:lpstr>Finanssiakatemian kyselyn tuloksia 2017</vt:lpstr>
      <vt:lpstr>Taustaa</vt:lpstr>
      <vt:lpstr>72 asiantuntijaa osallistui</vt:lpstr>
      <vt:lpstr>Mitkä osaamiset nousevat kärkeen seuraavista osaamiskokonaisuuksista? </vt:lpstr>
      <vt:lpstr>Liiketoimintaosaamisen kärjet</vt:lpstr>
      <vt:lpstr>Palveluosaamisen kärjet</vt:lpstr>
      <vt:lpstr>Kansainvälisyystaitojen kärjet</vt:lpstr>
      <vt:lpstr>Luovuuden ja innovatiivisuuden kärjet</vt:lpstr>
      <vt:lpstr>Teknologiaosaamisen kärjet</vt:lpstr>
      <vt:lpstr>Verkosto-osaamisen kärjet</vt:lpstr>
      <vt:lpstr>Vastuullisuusosaamisen kärjet</vt:lpstr>
      <vt:lpstr>Tulevaisuuden osaamistarpeita</vt:lpstr>
      <vt:lpstr>Uusien osaamistarpeiden tunnistaminen</vt:lpstr>
      <vt:lpstr>Uusien osaamistarpeiden tunnistaminen</vt:lpstr>
      <vt:lpstr>Mistä finanssialan osaaminen syntyy?</vt:lpstr>
      <vt:lpstr>Koulutuksen tunnettuus</vt:lpstr>
      <vt:lpstr>Toiveita Finanssiakatemialle</vt:lpstr>
      <vt:lpstr>Toiveita Finanssiakatemialle</vt:lpstr>
      <vt:lpstr>Esimerkkejä hyvästä yhteistyöstä </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Finanssiakatemian kyselyn tulokset 2017</dc:title>
  <dc:creator>Koivisto Kimmo</dc:creator>
  <cp:keywords>finanssiakatemia</cp:keywords>
  <cp:lastModifiedBy>Vilppola Katri</cp:lastModifiedBy>
  <cp:revision>10</cp:revision>
  <cp:lastPrinted>2017-05-10T19:51:23Z</cp:lastPrinted>
  <dcterms:created xsi:type="dcterms:W3CDTF">2017-05-22T12:15:14Z</dcterms:created>
  <dcterms:modified xsi:type="dcterms:W3CDTF">2017-10-10T08:47:11Z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0x0101006E106A4F9CAD6E4D891E4C99C177D26F</vt:lpwstr>
  </property>
  <property fmtid="{D5CDD505-2E9C-101B-9397-08002B2CF9AE}" pid="3" name="_dlc_DocIdItemGuid">
    <vt:lpwstr>6535d41a-5859-49f7-807b-249a540ffcb4</vt:lpwstr>
  </property>
  <property fmtid="{D5CDD505-2E9C-101B-9397-08002B2CF9AE}" pid="4" name="TaxKeyword">
    <vt:lpwstr>581;#finanssiakatemia|ac8969b9-40f8-4d76-bc7c-517ff92a8b9c</vt:lpwstr>
  </property>
  <property fmtid="{D5CDD505-2E9C-101B-9397-08002B2CF9AE}" pid="5" name="FKTopic">
    <vt:lpwstr>77;#työelämä|98ef1ff8-7057-41dc-9d8a-5ed9db3d836f</vt:lpwstr>
  </property>
  <property fmtid="{D5CDD505-2E9C-101B-9397-08002B2CF9AE}" pid="6" name="FKDocType">
    <vt:lpwstr>731;#Yhteenveto|92462f12-f3c9-46c2-9489-fcdb781155d7</vt:lpwstr>
  </property>
  <property fmtid="{D5CDD505-2E9C-101B-9397-08002B2CF9AE}" pid="7" name="FKDocumentState">
    <vt:lpwstr>27;#Valmis|40aa8d17-dadd-4ab0-93da-3124749a5963</vt:lpwstr>
  </property>
  <property fmtid="{D5CDD505-2E9C-101B-9397-08002B2CF9AE}" pid="8" name="FKDocumentPublicity">
    <vt:lpwstr>28;#Julkinen|0806a4a5-db6a-4fa4-8ed3-7457b5b4e8de</vt:lpwstr>
  </property>
  <property fmtid="{D5CDD505-2E9C-101B-9397-08002B2CF9AE}" pid="9" name="C Organisaatiot">
    <vt:lpwstr>21;#Finanssialan Keskusliitto|a986a8ab-0b81-4c11-8cfa-b7b758f01c9a</vt:lpwstr>
  </property>
  <property fmtid="{D5CDD505-2E9C-101B-9397-08002B2CF9AE}" pid="10" name="Order">
    <vt:r8>37500</vt:r8>
  </property>
  <property fmtid="{D5CDD505-2E9C-101B-9397-08002B2CF9AE}" pid="11" name="_CopySource">
    <vt:lpwstr>http://majakka/tietopankki/materiaalit/Finanssiakatemiakyselyn%20tulokset%202017.pptx</vt:lpwstr>
  </property>
  <property fmtid="{D5CDD505-2E9C-101B-9397-08002B2CF9AE}" pid="12" name="xd_ProgID">
    <vt:lpwstr/>
  </property>
  <property fmtid="{D5CDD505-2E9C-101B-9397-08002B2CF9AE}" pid="13" name="_SharedFileIndex">
    <vt:lpwstr/>
  </property>
  <property fmtid="{D5CDD505-2E9C-101B-9397-08002B2CF9AE}" pid="14" name="_SourceUrl">
    <vt:lpwstr/>
  </property>
  <property fmtid="{D5CDD505-2E9C-101B-9397-08002B2CF9AE}" pid="15" name="TemplateUrl">
    <vt:lpwstr/>
  </property>
</Properties>
</file>