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2" r:id="rId5"/>
  </p:sldMasterIdLst>
  <p:notesMasterIdLst>
    <p:notesMasterId r:id="rId9"/>
  </p:notesMasterIdLst>
  <p:sldIdLst>
    <p:sldId id="286" r:id="rId6"/>
    <p:sldId id="287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2" autoAdjust="0"/>
    <p:restoredTop sz="94656"/>
  </p:normalViewPr>
  <p:slideViewPr>
    <p:cSldViewPr snapToGrid="0" snapToObjects="1">
      <p:cViewPr varScale="1">
        <p:scale>
          <a:sx n="66" d="100"/>
          <a:sy n="66" d="100"/>
        </p:scale>
        <p:origin x="75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 Sans" panose="02000503060000020004" pitchFamily="2" charset="0"/>
                <a:ea typeface="+mn-ea"/>
                <a:cs typeface="+mn-cs"/>
              </a:defRPr>
            </a:pPr>
            <a:r>
              <a:rPr lang="fi-FI" dirty="0">
                <a:latin typeface="Merriweather Sans" panose="02000503060000020004" pitchFamily="2" charset="0"/>
              </a:rPr>
              <a:t>Alan erilaiset verot vuonna 2016</a:t>
            </a:r>
          </a:p>
        </c:rich>
      </c:tx>
      <c:layout>
        <c:manualLayout>
          <c:xMode val="edge"/>
          <c:yMode val="edge"/>
          <c:x val="0.13040981329057708"/>
          <c:y val="1.0537421572683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rriweather Sans" panose="02000503060000020004" pitchFamily="2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0505193893016894"/>
          <c:y val="0.10026924321498801"/>
          <c:w val="0.80684614247162767"/>
          <c:h val="0.89973075678501202"/>
        </c:manualLayout>
      </c:layout>
      <c:doughnut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Verojalanjälki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1-4330-A23F-BA086DE40E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1-4330-A23F-BA086DE40E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1-4330-A23F-BA086DE40E39}"/>
              </c:ext>
            </c:extLst>
          </c:dPt>
          <c:dLbls>
            <c:delete val="1"/>
          </c:dLbls>
          <c:cat>
            <c:strRef>
              <c:f>Taul1!$A$2:$A$4</c:f>
              <c:strCache>
                <c:ptCount val="3"/>
                <c:pt idx="0">
                  <c:v>Finanssialan maksamat yhteisöverot</c:v>
                </c:pt>
                <c:pt idx="1">
                  <c:v>Vakuutusmaksuvero</c:v>
                </c:pt>
                <c:pt idx="2">
                  <c:v>Muut vakuutusyhtiöiden maksamat veroluonteiset maksut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649</c:v>
                </c:pt>
                <c:pt idx="1">
                  <c:v>748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41-4330-A23F-BA086DE40E3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4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 Sans" panose="02000503060000020004" pitchFamily="2" charset="0"/>
                <a:ea typeface="+mn-ea"/>
                <a:cs typeface="+mn-cs"/>
              </a:defRPr>
            </a:pPr>
            <a:r>
              <a:rPr lang="fi-FI" dirty="0">
                <a:solidFill>
                  <a:schemeClr val="tx1"/>
                </a:solidFill>
                <a:latin typeface="Merriweather Sans" panose="02000503060000020004" pitchFamily="2" charset="0"/>
              </a:rPr>
              <a:t>Alan erilaiset verot vuonna 2016</a:t>
            </a:r>
          </a:p>
        </c:rich>
      </c:tx>
      <c:layout>
        <c:manualLayout>
          <c:xMode val="edge"/>
          <c:yMode val="edge"/>
          <c:x val="0.10900993381300113"/>
          <c:y val="1.0537366420179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rriweather Sans" panose="02000503060000020004" pitchFamily="2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0505193893016894"/>
          <c:y val="0.10026924321498801"/>
          <c:w val="0.80684614247162767"/>
          <c:h val="0.89973075678501202"/>
        </c:manualLayout>
      </c:layout>
      <c:doughnut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Verojalanjälki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C2-4E4C-92A1-FC42CB5814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C2-4E4C-92A1-FC42CB5814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C2-4E4C-92A1-FC42CB58144F}"/>
              </c:ext>
            </c:extLst>
          </c:dPt>
          <c:dLbls>
            <c:delete val="1"/>
          </c:dLbls>
          <c:cat>
            <c:strRef>
              <c:f>Taul1!$A$2:$A$4</c:f>
              <c:strCache>
                <c:ptCount val="3"/>
                <c:pt idx="0">
                  <c:v>Finanssialan maksamat yhteisöverot</c:v>
                </c:pt>
                <c:pt idx="1">
                  <c:v>Vakuutusmaksuvero</c:v>
                </c:pt>
                <c:pt idx="2">
                  <c:v>Muut vakuutusyhtiöiden maksamat veroluonteiset maksut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649</c:v>
                </c:pt>
                <c:pt idx="1">
                  <c:v>748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C2-4E4C-92A1-FC42CB58144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4"/>
        <c:holeSize val="3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0.42608</cdr:x>
      <cdr:y>0.45038</cdr:y>
    </cdr:from>
    <cdr:to>
      <cdr:x>0.60622</cdr:x>
      <cdr:y>0.61958</cdr:y>
    </cdr:to>
    <cdr:sp macro="" textlink="">
      <cdr:nvSpPr>
        <cdr:cNvPr id="2" name="Tekstiruutu 22"/>
        <cdr:cNvSpPr txBox="1"/>
      </cdr:nvSpPr>
      <cdr:spPr>
        <a:xfrm xmlns:a="http://schemas.openxmlformats.org/drawingml/2006/main">
          <a:off x="2476722" y="2293922"/>
          <a:ext cx="1047082" cy="861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3600" b="1" dirty="0">
              <a:solidFill>
                <a:srgbClr val="333333"/>
              </a:solidFill>
              <a:latin typeface="Merriweather Sans" panose="02000503060000020004" pitchFamily="2" charset="0"/>
            </a:rPr>
            <a:t>1,4</a:t>
          </a:r>
          <a:r>
            <a:rPr lang="fi-FI" sz="3000" b="1" dirty="0">
              <a:solidFill>
                <a:srgbClr val="333333"/>
              </a:solidFill>
              <a:latin typeface="Merriweather Sans" panose="02000503060000020004" pitchFamily="2" charset="0"/>
            </a:rPr>
            <a:t> </a:t>
          </a:r>
        </a:p>
        <a:p xmlns:a="http://schemas.openxmlformats.org/drawingml/2006/main">
          <a:pPr algn="ctr"/>
          <a:r>
            <a:rPr lang="fi-FI" sz="1400" b="1" dirty="0">
              <a:solidFill>
                <a:srgbClr val="333333"/>
              </a:solidFill>
              <a:latin typeface="Merriweather Sans" panose="02000503060000020004" pitchFamily="2" charset="0"/>
            </a:rPr>
            <a:t>mrd. EUR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65354-DB68-4078-A169-6653B90BBB05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AC85C-EDBA-4895-8D03-E0A1F5ADCA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58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79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15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dia yhteystiedoi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1"/>
          <p:cNvSpPr/>
          <p:nvPr/>
        </p:nvSpPr>
        <p:spPr bwMode="white">
          <a:xfrm>
            <a:off x="3387969" y="3603126"/>
            <a:ext cx="5416062" cy="285863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3"/>
          <p:cNvSpPr/>
          <p:nvPr/>
        </p:nvSpPr>
        <p:spPr bwMode="white">
          <a:xfrm>
            <a:off x="0" y="2005200"/>
            <a:ext cx="12192000" cy="1386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orakulmio 8"/>
          <p:cNvSpPr/>
          <p:nvPr/>
        </p:nvSpPr>
        <p:spPr bwMode="hidden">
          <a:xfrm>
            <a:off x="9696275" y="5022898"/>
            <a:ext cx="2495725" cy="1441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3999600" y="3781700"/>
            <a:ext cx="4190400" cy="432000"/>
          </a:xfrm>
        </p:spPr>
        <p:txBody>
          <a:bodyPr anchor="ctr"/>
          <a:lstStyle>
            <a:lvl1pPr marL="0" indent="0" algn="ctr">
              <a:buNone/>
              <a:defRPr sz="2400" b="1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&lt;Etunimi Sukunimi&gt;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 hasCustomPrompt="1"/>
          </p:nvPr>
        </p:nvSpPr>
        <p:spPr>
          <a:xfrm>
            <a:off x="3995737" y="4216400"/>
            <a:ext cx="4190400" cy="360000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latin typeface="+mn-lt"/>
              </a:defRPr>
            </a:lvl1pPr>
            <a:lvl2pPr marL="457200" indent="0" algn="ctr">
              <a:buNone/>
              <a:defRPr sz="1600">
                <a:latin typeface="+mj-lt"/>
              </a:defRPr>
            </a:lvl2pPr>
            <a:lvl3pPr marL="914400" indent="0" algn="ctr">
              <a:buNone/>
              <a:defRPr sz="1600">
                <a:latin typeface="+mj-lt"/>
              </a:defRPr>
            </a:lvl3pPr>
            <a:lvl4pPr marL="1371600" indent="0" algn="ctr">
              <a:buNone/>
              <a:defRPr sz="1600">
                <a:latin typeface="+mj-lt"/>
              </a:defRPr>
            </a:lvl4pPr>
            <a:lvl5pPr marL="1828800" indent="0" algn="ctr">
              <a:buNone/>
              <a:defRPr sz="1600">
                <a:latin typeface="+mj-lt"/>
              </a:defRPr>
            </a:lvl5pPr>
          </a:lstStyle>
          <a:p>
            <a:pPr lvl="0"/>
            <a:r>
              <a:rPr lang="fi-FI" dirty="0"/>
              <a:t>&lt;Titteli&gt;</a:t>
            </a:r>
          </a:p>
        </p:txBody>
      </p:sp>
      <p:sp>
        <p:nvSpPr>
          <p:cNvPr id="43" name="Freeform 8"/>
          <p:cNvSpPr>
            <a:spLocks noChangeAspect="1" noEditPoints="1"/>
          </p:cNvSpPr>
          <p:nvPr/>
        </p:nvSpPr>
        <p:spPr bwMode="auto">
          <a:xfrm>
            <a:off x="4000348" y="5643293"/>
            <a:ext cx="360000" cy="360000"/>
          </a:xfrm>
          <a:custGeom>
            <a:avLst/>
            <a:gdLst>
              <a:gd name="T0" fmla="*/ 162 w 323"/>
              <a:gd name="T1" fmla="*/ 0 h 323"/>
              <a:gd name="T2" fmla="*/ 0 w 323"/>
              <a:gd name="T3" fmla="*/ 162 h 323"/>
              <a:gd name="T4" fmla="*/ 162 w 323"/>
              <a:gd name="T5" fmla="*/ 323 h 323"/>
              <a:gd name="T6" fmla="*/ 323 w 323"/>
              <a:gd name="T7" fmla="*/ 162 h 323"/>
              <a:gd name="T8" fmla="*/ 162 w 323"/>
              <a:gd name="T9" fmla="*/ 0 h 323"/>
              <a:gd name="T10" fmla="*/ 232 w 323"/>
              <a:gd name="T11" fmla="*/ 132 h 323"/>
              <a:gd name="T12" fmla="*/ 232 w 323"/>
              <a:gd name="T13" fmla="*/ 137 h 323"/>
              <a:gd name="T14" fmla="*/ 129 w 323"/>
              <a:gd name="T15" fmla="*/ 241 h 323"/>
              <a:gd name="T16" fmla="*/ 73 w 323"/>
              <a:gd name="T17" fmla="*/ 224 h 323"/>
              <a:gd name="T18" fmla="*/ 82 w 323"/>
              <a:gd name="T19" fmla="*/ 225 h 323"/>
              <a:gd name="T20" fmla="*/ 127 w 323"/>
              <a:gd name="T21" fmla="*/ 209 h 323"/>
              <a:gd name="T22" fmla="*/ 93 w 323"/>
              <a:gd name="T23" fmla="*/ 184 h 323"/>
              <a:gd name="T24" fmla="*/ 100 w 323"/>
              <a:gd name="T25" fmla="*/ 185 h 323"/>
              <a:gd name="T26" fmla="*/ 110 w 323"/>
              <a:gd name="T27" fmla="*/ 183 h 323"/>
              <a:gd name="T28" fmla="*/ 80 w 323"/>
              <a:gd name="T29" fmla="*/ 148 h 323"/>
              <a:gd name="T30" fmla="*/ 80 w 323"/>
              <a:gd name="T31" fmla="*/ 147 h 323"/>
              <a:gd name="T32" fmla="*/ 97 w 323"/>
              <a:gd name="T33" fmla="*/ 152 h 323"/>
              <a:gd name="T34" fmla="*/ 81 w 323"/>
              <a:gd name="T35" fmla="*/ 122 h 323"/>
              <a:gd name="T36" fmla="*/ 86 w 323"/>
              <a:gd name="T37" fmla="*/ 103 h 323"/>
              <a:gd name="T38" fmla="*/ 161 w 323"/>
              <a:gd name="T39" fmla="*/ 141 h 323"/>
              <a:gd name="T40" fmla="*/ 160 w 323"/>
              <a:gd name="T41" fmla="*/ 133 h 323"/>
              <a:gd name="T42" fmla="*/ 196 w 323"/>
              <a:gd name="T43" fmla="*/ 97 h 323"/>
              <a:gd name="T44" fmla="*/ 222 w 323"/>
              <a:gd name="T45" fmla="*/ 108 h 323"/>
              <a:gd name="T46" fmla="*/ 246 w 323"/>
              <a:gd name="T47" fmla="*/ 99 h 323"/>
              <a:gd name="T48" fmla="*/ 230 w 323"/>
              <a:gd name="T49" fmla="*/ 119 h 323"/>
              <a:gd name="T50" fmla="*/ 250 w 323"/>
              <a:gd name="T51" fmla="*/ 114 h 323"/>
              <a:gd name="T52" fmla="*/ 232 w 323"/>
              <a:gd name="T53" fmla="*/ 132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3" h="323">
                <a:moveTo>
                  <a:pt x="162" y="0"/>
                </a:moveTo>
                <a:cubicBezTo>
                  <a:pt x="73" y="0"/>
                  <a:pt x="0" y="73"/>
                  <a:pt x="0" y="162"/>
                </a:cubicBezTo>
                <a:cubicBezTo>
                  <a:pt x="0" y="251"/>
                  <a:pt x="73" y="323"/>
                  <a:pt x="162" y="323"/>
                </a:cubicBezTo>
                <a:cubicBezTo>
                  <a:pt x="251" y="323"/>
                  <a:pt x="323" y="251"/>
                  <a:pt x="323" y="162"/>
                </a:cubicBezTo>
                <a:cubicBezTo>
                  <a:pt x="323" y="73"/>
                  <a:pt x="251" y="0"/>
                  <a:pt x="162" y="0"/>
                </a:cubicBezTo>
                <a:close/>
                <a:moveTo>
                  <a:pt x="232" y="132"/>
                </a:moveTo>
                <a:cubicBezTo>
                  <a:pt x="232" y="134"/>
                  <a:pt x="232" y="136"/>
                  <a:pt x="232" y="137"/>
                </a:cubicBezTo>
                <a:cubicBezTo>
                  <a:pt x="232" y="185"/>
                  <a:pt x="196" y="241"/>
                  <a:pt x="129" y="241"/>
                </a:cubicBezTo>
                <a:cubicBezTo>
                  <a:pt x="108" y="241"/>
                  <a:pt x="89" y="235"/>
                  <a:pt x="73" y="224"/>
                </a:cubicBezTo>
                <a:cubicBezTo>
                  <a:pt x="76" y="225"/>
                  <a:pt x="79" y="225"/>
                  <a:pt x="82" y="225"/>
                </a:cubicBezTo>
                <a:cubicBezTo>
                  <a:pt x="99" y="225"/>
                  <a:pt x="115" y="219"/>
                  <a:pt x="127" y="209"/>
                </a:cubicBezTo>
                <a:cubicBezTo>
                  <a:pt x="111" y="209"/>
                  <a:pt x="98" y="198"/>
                  <a:pt x="93" y="184"/>
                </a:cubicBezTo>
                <a:cubicBezTo>
                  <a:pt x="95" y="184"/>
                  <a:pt x="98" y="185"/>
                  <a:pt x="100" y="185"/>
                </a:cubicBezTo>
                <a:cubicBezTo>
                  <a:pt x="103" y="185"/>
                  <a:pt x="106" y="184"/>
                  <a:pt x="110" y="183"/>
                </a:cubicBezTo>
                <a:cubicBezTo>
                  <a:pt x="93" y="180"/>
                  <a:pt x="80" y="165"/>
                  <a:pt x="80" y="148"/>
                </a:cubicBezTo>
                <a:cubicBezTo>
                  <a:pt x="80" y="148"/>
                  <a:pt x="80" y="147"/>
                  <a:pt x="80" y="147"/>
                </a:cubicBezTo>
                <a:cubicBezTo>
                  <a:pt x="85" y="150"/>
                  <a:pt x="91" y="152"/>
                  <a:pt x="97" y="152"/>
                </a:cubicBezTo>
                <a:cubicBezTo>
                  <a:pt x="87" y="145"/>
                  <a:pt x="81" y="134"/>
                  <a:pt x="81" y="122"/>
                </a:cubicBezTo>
                <a:cubicBezTo>
                  <a:pt x="81" y="115"/>
                  <a:pt x="82" y="109"/>
                  <a:pt x="86" y="103"/>
                </a:cubicBezTo>
                <a:cubicBezTo>
                  <a:pt x="104" y="125"/>
                  <a:pt x="130" y="140"/>
                  <a:pt x="161" y="141"/>
                </a:cubicBezTo>
                <a:cubicBezTo>
                  <a:pt x="160" y="139"/>
                  <a:pt x="160" y="136"/>
                  <a:pt x="160" y="133"/>
                </a:cubicBezTo>
                <a:cubicBezTo>
                  <a:pt x="160" y="113"/>
                  <a:pt x="176" y="97"/>
                  <a:pt x="196" y="97"/>
                </a:cubicBezTo>
                <a:cubicBezTo>
                  <a:pt x="206" y="97"/>
                  <a:pt x="216" y="101"/>
                  <a:pt x="222" y="108"/>
                </a:cubicBezTo>
                <a:cubicBezTo>
                  <a:pt x="231" y="106"/>
                  <a:pt x="238" y="103"/>
                  <a:pt x="246" y="99"/>
                </a:cubicBezTo>
                <a:cubicBezTo>
                  <a:pt x="243" y="108"/>
                  <a:pt x="237" y="115"/>
                  <a:pt x="230" y="119"/>
                </a:cubicBezTo>
                <a:cubicBezTo>
                  <a:pt x="237" y="118"/>
                  <a:pt x="244" y="117"/>
                  <a:pt x="250" y="114"/>
                </a:cubicBezTo>
                <a:cubicBezTo>
                  <a:pt x="246" y="121"/>
                  <a:pt x="239" y="127"/>
                  <a:pt x="232" y="132"/>
                </a:cubicBezTo>
                <a:close/>
              </a:path>
            </a:pathLst>
          </a:custGeom>
          <a:solidFill>
            <a:srgbClr val="01B2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46" name="Freeform 8"/>
          <p:cNvSpPr>
            <a:spLocks noChangeAspect="1"/>
          </p:cNvSpPr>
          <p:nvPr/>
        </p:nvSpPr>
        <p:spPr>
          <a:xfrm>
            <a:off x="4000348" y="4807329"/>
            <a:ext cx="360000" cy="360000"/>
          </a:xfrm>
          <a:custGeom>
            <a:avLst/>
            <a:gdLst>
              <a:gd name="connsiteX0" fmla="*/ 279483 w 540000"/>
              <a:gd name="connsiteY0" fmla="*/ 197407 h 536666"/>
              <a:gd name="connsiteX1" fmla="*/ 293975 w 540000"/>
              <a:gd name="connsiteY1" fmla="*/ 198196 h 536666"/>
              <a:gd name="connsiteX2" fmla="*/ 306711 w 540000"/>
              <a:gd name="connsiteY2" fmla="*/ 200365 h 536666"/>
              <a:gd name="connsiteX3" fmla="*/ 313200 w 540000"/>
              <a:gd name="connsiteY3" fmla="*/ 202015 h 536666"/>
              <a:gd name="connsiteX4" fmla="*/ 309878 w 540000"/>
              <a:gd name="connsiteY4" fmla="*/ 263222 h 536666"/>
              <a:gd name="connsiteX5" fmla="*/ 306350 w 540000"/>
              <a:gd name="connsiteY5" fmla="*/ 291764 h 536666"/>
              <a:gd name="connsiteX6" fmla="*/ 298123 w 540000"/>
              <a:gd name="connsiteY6" fmla="*/ 314928 h 536666"/>
              <a:gd name="connsiteX7" fmla="*/ 283028 w 540000"/>
              <a:gd name="connsiteY7" fmla="*/ 331476 h 536666"/>
              <a:gd name="connsiteX8" fmla="*/ 260723 w 540000"/>
              <a:gd name="connsiteY8" fmla="*/ 337536 h 536666"/>
              <a:gd name="connsiteX9" fmla="*/ 229312 w 540000"/>
              <a:gd name="connsiteY9" fmla="*/ 322135 h 536666"/>
              <a:gd name="connsiteX10" fmla="*/ 218245 w 540000"/>
              <a:gd name="connsiteY10" fmla="*/ 277332 h 536666"/>
              <a:gd name="connsiteX11" fmla="*/ 221309 w 540000"/>
              <a:gd name="connsiteY11" fmla="*/ 249328 h 536666"/>
              <a:gd name="connsiteX12" fmla="*/ 231481 w 540000"/>
              <a:gd name="connsiteY12" fmla="*/ 223672 h 536666"/>
              <a:gd name="connsiteX13" fmla="*/ 250534 w 540000"/>
              <a:gd name="connsiteY13" fmla="*/ 204758 h 536666"/>
              <a:gd name="connsiteX14" fmla="*/ 279483 w 540000"/>
              <a:gd name="connsiteY14" fmla="*/ 197407 h 536666"/>
              <a:gd name="connsiteX15" fmla="*/ 284939 w 540000"/>
              <a:gd name="connsiteY15" fmla="*/ 74705 h 536666"/>
              <a:gd name="connsiteX16" fmla="*/ 227298 w 540000"/>
              <a:gd name="connsiteY16" fmla="*/ 81966 h 536666"/>
              <a:gd name="connsiteX17" fmla="*/ 178212 w 540000"/>
              <a:gd name="connsiteY17" fmla="*/ 102530 h 536666"/>
              <a:gd name="connsiteX18" fmla="*/ 138643 w 540000"/>
              <a:gd name="connsiteY18" fmla="*/ 134658 h 536666"/>
              <a:gd name="connsiteX19" fmla="*/ 109092 w 540000"/>
              <a:gd name="connsiteY19" fmla="*/ 176610 h 536666"/>
              <a:gd name="connsiteX20" fmla="*/ 90555 w 540000"/>
              <a:gd name="connsiteY20" fmla="*/ 226792 h 536666"/>
              <a:gd name="connsiteX21" fmla="*/ 84118 w 540000"/>
              <a:gd name="connsiteY21" fmla="*/ 283499 h 536666"/>
              <a:gd name="connsiteX22" fmla="*/ 96441 w 540000"/>
              <a:gd name="connsiteY22" fmla="*/ 359301 h 536666"/>
              <a:gd name="connsiteX23" fmla="*/ 131569 w 540000"/>
              <a:gd name="connsiteY23" fmla="*/ 414933 h 536666"/>
              <a:gd name="connsiteX24" fmla="*/ 188057 w 540000"/>
              <a:gd name="connsiteY24" fmla="*/ 449732 h 536666"/>
              <a:gd name="connsiteX25" fmla="*/ 265163 w 540000"/>
              <a:gd name="connsiteY25" fmla="*/ 461959 h 536666"/>
              <a:gd name="connsiteX26" fmla="*/ 323888 w 540000"/>
              <a:gd name="connsiteY26" fmla="*/ 456096 h 536666"/>
              <a:gd name="connsiteX27" fmla="*/ 368895 w 540000"/>
              <a:gd name="connsiteY27" fmla="*/ 442292 h 536666"/>
              <a:gd name="connsiteX28" fmla="*/ 368895 w 540000"/>
              <a:gd name="connsiteY28" fmla="*/ 411921 h 536666"/>
              <a:gd name="connsiteX29" fmla="*/ 352837 w 540000"/>
              <a:gd name="connsiteY29" fmla="*/ 417174 h 536666"/>
              <a:gd name="connsiteX30" fmla="*/ 323733 w 540000"/>
              <a:gd name="connsiteY30" fmla="*/ 424489 h 536666"/>
              <a:gd name="connsiteX31" fmla="*/ 294026 w 540000"/>
              <a:gd name="connsiteY31" fmla="*/ 429311 h 536666"/>
              <a:gd name="connsiteX32" fmla="*/ 264699 w 540000"/>
              <a:gd name="connsiteY32" fmla="*/ 431104 h 536666"/>
              <a:gd name="connsiteX33" fmla="*/ 204304 w 540000"/>
              <a:gd name="connsiteY33" fmla="*/ 421315 h 536666"/>
              <a:gd name="connsiteX34" fmla="*/ 159211 w 540000"/>
              <a:gd name="connsiteY34" fmla="*/ 392146 h 536666"/>
              <a:gd name="connsiteX35" fmla="*/ 131742 w 540000"/>
              <a:gd name="connsiteY35" fmla="*/ 344922 h 536666"/>
              <a:gd name="connsiteX36" fmla="*/ 122671 w 540000"/>
              <a:gd name="connsiteY36" fmla="*/ 282047 h 536666"/>
              <a:gd name="connsiteX37" fmla="*/ 133067 w 540000"/>
              <a:gd name="connsiteY37" fmla="*/ 211929 h 536666"/>
              <a:gd name="connsiteX38" fmla="*/ 164030 w 540000"/>
              <a:gd name="connsiteY38" fmla="*/ 155688 h 536666"/>
              <a:gd name="connsiteX39" fmla="*/ 215113 w 540000"/>
              <a:gd name="connsiteY39" fmla="*/ 118361 h 536666"/>
              <a:gd name="connsiteX40" fmla="*/ 284939 w 540000"/>
              <a:gd name="connsiteY40" fmla="*/ 105112 h 536666"/>
              <a:gd name="connsiteX41" fmla="*/ 337743 w 540000"/>
              <a:gd name="connsiteY41" fmla="*/ 114542 h 536666"/>
              <a:gd name="connsiteX42" fmla="*/ 380306 w 540000"/>
              <a:gd name="connsiteY42" fmla="*/ 142349 h 536666"/>
              <a:gd name="connsiteX43" fmla="*/ 408154 w 540000"/>
              <a:gd name="connsiteY43" fmla="*/ 186847 h 536666"/>
              <a:gd name="connsiteX44" fmla="*/ 418102 w 540000"/>
              <a:gd name="connsiteY44" fmla="*/ 246011 h 536666"/>
              <a:gd name="connsiteX45" fmla="*/ 415727 w 540000"/>
              <a:gd name="connsiteY45" fmla="*/ 279358 h 536666"/>
              <a:gd name="connsiteX46" fmla="*/ 408912 w 540000"/>
              <a:gd name="connsiteY46" fmla="*/ 307506 h 536666"/>
              <a:gd name="connsiteX47" fmla="*/ 396519 w 540000"/>
              <a:gd name="connsiteY47" fmla="*/ 328374 h 536666"/>
              <a:gd name="connsiteX48" fmla="*/ 375556 w 540000"/>
              <a:gd name="connsiteY48" fmla="*/ 337536 h 536666"/>
              <a:gd name="connsiteX49" fmla="*/ 365384 w 540000"/>
              <a:gd name="connsiteY49" fmla="*/ 335402 h 536666"/>
              <a:gd name="connsiteX50" fmla="*/ 355970 w 540000"/>
              <a:gd name="connsiteY50" fmla="*/ 327281 h 536666"/>
              <a:gd name="connsiteX51" fmla="*/ 350497 w 540000"/>
              <a:gd name="connsiteY51" fmla="*/ 314067 h 536666"/>
              <a:gd name="connsiteX52" fmla="*/ 348689 w 540000"/>
              <a:gd name="connsiteY52" fmla="*/ 295117 h 536666"/>
              <a:gd name="connsiteX53" fmla="*/ 348689 w 540000"/>
              <a:gd name="connsiteY53" fmla="*/ 288448 h 536666"/>
              <a:gd name="connsiteX54" fmla="*/ 349171 w 540000"/>
              <a:gd name="connsiteY54" fmla="*/ 277440 h 536666"/>
              <a:gd name="connsiteX55" fmla="*/ 354077 w 540000"/>
              <a:gd name="connsiteY55" fmla="*/ 180214 h 536666"/>
              <a:gd name="connsiteX56" fmla="*/ 343905 w 540000"/>
              <a:gd name="connsiteY56" fmla="*/ 177363 h 536666"/>
              <a:gd name="connsiteX57" fmla="*/ 323854 w 540000"/>
              <a:gd name="connsiteY57" fmla="*/ 173042 h 536666"/>
              <a:gd name="connsiteX58" fmla="*/ 301651 w 540000"/>
              <a:gd name="connsiteY58" fmla="*/ 169923 h 536666"/>
              <a:gd name="connsiteX59" fmla="*/ 279483 w 540000"/>
              <a:gd name="connsiteY59" fmla="*/ 168722 h 536666"/>
              <a:gd name="connsiteX60" fmla="*/ 236713 w 540000"/>
              <a:gd name="connsiteY60" fmla="*/ 176628 h 536666"/>
              <a:gd name="connsiteX61" fmla="*/ 204683 w 540000"/>
              <a:gd name="connsiteY61" fmla="*/ 198590 h 536666"/>
              <a:gd name="connsiteX62" fmla="*/ 184408 w 540000"/>
              <a:gd name="connsiteY62" fmla="*/ 232457 h 536666"/>
              <a:gd name="connsiteX63" fmla="*/ 177214 w 540000"/>
              <a:gd name="connsiteY63" fmla="*/ 276346 h 536666"/>
              <a:gd name="connsiteX64" fmla="*/ 182601 w 540000"/>
              <a:gd name="connsiteY64" fmla="*/ 314085 h 536666"/>
              <a:gd name="connsiteX65" fmla="*/ 197575 w 540000"/>
              <a:gd name="connsiteY65" fmla="*/ 342323 h 536666"/>
              <a:gd name="connsiteX66" fmla="*/ 221429 w 540000"/>
              <a:gd name="connsiteY66" fmla="*/ 360126 h 536666"/>
              <a:gd name="connsiteX67" fmla="*/ 254561 w 540000"/>
              <a:gd name="connsiteY67" fmla="*/ 366454 h 536666"/>
              <a:gd name="connsiteX68" fmla="*/ 272547 w 540000"/>
              <a:gd name="connsiteY68" fmla="*/ 364142 h 536666"/>
              <a:gd name="connsiteX69" fmla="*/ 287538 w 540000"/>
              <a:gd name="connsiteY69" fmla="*/ 357920 h 536666"/>
              <a:gd name="connsiteX70" fmla="*/ 299913 w 540000"/>
              <a:gd name="connsiteY70" fmla="*/ 348831 h 536666"/>
              <a:gd name="connsiteX71" fmla="*/ 309844 w 540000"/>
              <a:gd name="connsiteY71" fmla="*/ 337823 h 536666"/>
              <a:gd name="connsiteX72" fmla="*/ 315971 w 540000"/>
              <a:gd name="connsiteY72" fmla="*/ 334613 h 536666"/>
              <a:gd name="connsiteX73" fmla="*/ 325592 w 540000"/>
              <a:gd name="connsiteY73" fmla="*/ 334613 h 536666"/>
              <a:gd name="connsiteX74" fmla="*/ 327640 w 540000"/>
              <a:gd name="connsiteY74" fmla="*/ 339795 h 536666"/>
              <a:gd name="connsiteX75" fmla="*/ 333888 w 540000"/>
              <a:gd name="connsiteY75" fmla="*/ 350086 h 536666"/>
              <a:gd name="connsiteX76" fmla="*/ 344111 w 540000"/>
              <a:gd name="connsiteY76" fmla="*/ 358709 h 536666"/>
              <a:gd name="connsiteX77" fmla="*/ 357157 w 540000"/>
              <a:gd name="connsiteY77" fmla="*/ 364410 h 536666"/>
              <a:gd name="connsiteX78" fmla="*/ 372613 w 540000"/>
              <a:gd name="connsiteY78" fmla="*/ 366454 h 536666"/>
              <a:gd name="connsiteX79" fmla="*/ 408550 w 540000"/>
              <a:gd name="connsiteY79" fmla="*/ 356594 h 536666"/>
              <a:gd name="connsiteX80" fmla="*/ 434642 w 540000"/>
              <a:gd name="connsiteY80" fmla="*/ 329665 h 536666"/>
              <a:gd name="connsiteX81" fmla="*/ 450597 w 540000"/>
              <a:gd name="connsiteY81" fmla="*/ 291029 h 536666"/>
              <a:gd name="connsiteX82" fmla="*/ 455881 w 540000"/>
              <a:gd name="connsiteY82" fmla="*/ 246495 h 536666"/>
              <a:gd name="connsiteX83" fmla="*/ 443128 w 540000"/>
              <a:gd name="connsiteY83" fmla="*/ 174495 h 536666"/>
              <a:gd name="connsiteX84" fmla="*/ 407827 w 540000"/>
              <a:gd name="connsiteY84" fmla="*/ 120638 h 536666"/>
              <a:gd name="connsiteX85" fmla="*/ 353922 w 540000"/>
              <a:gd name="connsiteY85" fmla="*/ 86663 h 536666"/>
              <a:gd name="connsiteX86" fmla="*/ 284939 w 540000"/>
              <a:gd name="connsiteY86" fmla="*/ 74705 h 536666"/>
              <a:gd name="connsiteX87" fmla="*/ 270000 w 540000"/>
              <a:gd name="connsiteY87" fmla="*/ 0 h 536666"/>
              <a:gd name="connsiteX88" fmla="*/ 540000 w 540000"/>
              <a:gd name="connsiteY88" fmla="*/ 268333 h 536666"/>
              <a:gd name="connsiteX89" fmla="*/ 270000 w 540000"/>
              <a:gd name="connsiteY89" fmla="*/ 536666 h 536666"/>
              <a:gd name="connsiteX90" fmla="*/ 0 w 540000"/>
              <a:gd name="connsiteY90" fmla="*/ 268333 h 536666"/>
              <a:gd name="connsiteX91" fmla="*/ 270000 w 540000"/>
              <a:gd name="connsiteY91" fmla="*/ 0 h 53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540000" h="536666">
                <a:moveTo>
                  <a:pt x="279483" y="197407"/>
                </a:moveTo>
                <a:cubicBezTo>
                  <a:pt x="284474" y="197407"/>
                  <a:pt x="289276" y="197640"/>
                  <a:pt x="293975" y="198196"/>
                </a:cubicBezTo>
                <a:cubicBezTo>
                  <a:pt x="298880" y="198734"/>
                  <a:pt x="303080" y="199469"/>
                  <a:pt x="306711" y="200365"/>
                </a:cubicBezTo>
                <a:lnTo>
                  <a:pt x="313200" y="202015"/>
                </a:lnTo>
                <a:lnTo>
                  <a:pt x="309878" y="263222"/>
                </a:lnTo>
                <a:cubicBezTo>
                  <a:pt x="309310" y="273657"/>
                  <a:pt x="308157" y="283213"/>
                  <a:pt x="306350" y="291764"/>
                </a:cubicBezTo>
                <a:cubicBezTo>
                  <a:pt x="304439" y="300657"/>
                  <a:pt x="301651" y="308492"/>
                  <a:pt x="298123" y="314928"/>
                </a:cubicBezTo>
                <a:cubicBezTo>
                  <a:pt x="294250" y="321956"/>
                  <a:pt x="289207" y="327514"/>
                  <a:pt x="283028" y="331476"/>
                </a:cubicBezTo>
                <a:cubicBezTo>
                  <a:pt x="276643" y="335492"/>
                  <a:pt x="269173" y="337536"/>
                  <a:pt x="260723" y="337536"/>
                </a:cubicBezTo>
                <a:cubicBezTo>
                  <a:pt x="247711" y="337536"/>
                  <a:pt x="237143" y="332337"/>
                  <a:pt x="229312" y="322135"/>
                </a:cubicBezTo>
                <a:cubicBezTo>
                  <a:pt x="221911" y="312382"/>
                  <a:pt x="218245" y="297753"/>
                  <a:pt x="218245" y="277332"/>
                </a:cubicBezTo>
                <a:cubicBezTo>
                  <a:pt x="218245" y="268099"/>
                  <a:pt x="219278" y="258669"/>
                  <a:pt x="221309" y="249328"/>
                </a:cubicBezTo>
                <a:cubicBezTo>
                  <a:pt x="223305" y="239844"/>
                  <a:pt x="226799" y="231220"/>
                  <a:pt x="231481" y="223672"/>
                </a:cubicBezTo>
                <a:cubicBezTo>
                  <a:pt x="236420" y="215820"/>
                  <a:pt x="242840" y="209455"/>
                  <a:pt x="250534" y="204758"/>
                </a:cubicBezTo>
                <a:cubicBezTo>
                  <a:pt x="258554" y="199881"/>
                  <a:pt x="268296" y="197407"/>
                  <a:pt x="279483" y="197407"/>
                </a:cubicBezTo>
                <a:close/>
                <a:moveTo>
                  <a:pt x="284939" y="74705"/>
                </a:moveTo>
                <a:cubicBezTo>
                  <a:pt x="264423" y="74705"/>
                  <a:pt x="245026" y="77161"/>
                  <a:pt x="227298" y="81966"/>
                </a:cubicBezTo>
                <a:cubicBezTo>
                  <a:pt x="209536" y="86753"/>
                  <a:pt x="193048" y="93673"/>
                  <a:pt x="178212" y="102530"/>
                </a:cubicBezTo>
                <a:cubicBezTo>
                  <a:pt x="163479" y="111405"/>
                  <a:pt x="150140" y="122215"/>
                  <a:pt x="138643" y="134658"/>
                </a:cubicBezTo>
                <a:cubicBezTo>
                  <a:pt x="127043" y="147172"/>
                  <a:pt x="117146" y="161281"/>
                  <a:pt x="109092" y="176610"/>
                </a:cubicBezTo>
                <a:cubicBezTo>
                  <a:pt x="101002" y="191993"/>
                  <a:pt x="94806" y="208881"/>
                  <a:pt x="90555" y="226792"/>
                </a:cubicBezTo>
                <a:cubicBezTo>
                  <a:pt x="86235" y="244738"/>
                  <a:pt x="84118" y="263850"/>
                  <a:pt x="84118" y="283499"/>
                </a:cubicBezTo>
                <a:cubicBezTo>
                  <a:pt x="84118" y="311701"/>
                  <a:pt x="88283" y="337195"/>
                  <a:pt x="96441" y="359301"/>
                </a:cubicBezTo>
                <a:cubicBezTo>
                  <a:pt x="104582" y="381263"/>
                  <a:pt x="116424" y="399980"/>
                  <a:pt x="131569" y="414933"/>
                </a:cubicBezTo>
                <a:cubicBezTo>
                  <a:pt x="146784" y="430029"/>
                  <a:pt x="165837" y="441736"/>
                  <a:pt x="188057" y="449732"/>
                </a:cubicBezTo>
                <a:cubicBezTo>
                  <a:pt x="210431" y="457853"/>
                  <a:pt x="236369" y="461959"/>
                  <a:pt x="265163" y="461959"/>
                </a:cubicBezTo>
                <a:cubicBezTo>
                  <a:pt x="285920" y="461959"/>
                  <a:pt x="305696" y="460023"/>
                  <a:pt x="323888" y="456096"/>
                </a:cubicBezTo>
                <a:cubicBezTo>
                  <a:pt x="340135" y="452618"/>
                  <a:pt x="355247" y="447993"/>
                  <a:pt x="368895" y="442292"/>
                </a:cubicBezTo>
                <a:lnTo>
                  <a:pt x="368895" y="411921"/>
                </a:lnTo>
                <a:cubicBezTo>
                  <a:pt x="363749" y="413767"/>
                  <a:pt x="358345" y="415489"/>
                  <a:pt x="352837" y="417174"/>
                </a:cubicBezTo>
                <a:cubicBezTo>
                  <a:pt x="343319" y="420007"/>
                  <a:pt x="333578" y="422463"/>
                  <a:pt x="323733" y="424489"/>
                </a:cubicBezTo>
                <a:cubicBezTo>
                  <a:pt x="313854" y="426515"/>
                  <a:pt x="303992" y="428092"/>
                  <a:pt x="294026" y="429311"/>
                </a:cubicBezTo>
                <a:cubicBezTo>
                  <a:pt x="284027" y="430495"/>
                  <a:pt x="274234" y="431104"/>
                  <a:pt x="264699" y="431104"/>
                </a:cubicBezTo>
                <a:cubicBezTo>
                  <a:pt x="242066" y="431104"/>
                  <a:pt x="221705" y="427787"/>
                  <a:pt x="204304" y="421315"/>
                </a:cubicBezTo>
                <a:cubicBezTo>
                  <a:pt x="186577" y="414718"/>
                  <a:pt x="171414" y="404911"/>
                  <a:pt x="159211" y="392146"/>
                </a:cubicBezTo>
                <a:cubicBezTo>
                  <a:pt x="147077" y="379327"/>
                  <a:pt x="137852" y="363442"/>
                  <a:pt x="131742" y="344922"/>
                </a:cubicBezTo>
                <a:cubicBezTo>
                  <a:pt x="125718" y="326617"/>
                  <a:pt x="122671" y="305462"/>
                  <a:pt x="122671" y="282047"/>
                </a:cubicBezTo>
                <a:cubicBezTo>
                  <a:pt x="122671" y="256643"/>
                  <a:pt x="126165" y="233049"/>
                  <a:pt x="133067" y="211929"/>
                </a:cubicBezTo>
                <a:cubicBezTo>
                  <a:pt x="140089" y="190361"/>
                  <a:pt x="150450" y="171447"/>
                  <a:pt x="164030" y="155688"/>
                </a:cubicBezTo>
                <a:cubicBezTo>
                  <a:pt x="177747" y="139749"/>
                  <a:pt x="194890" y="127199"/>
                  <a:pt x="215113" y="118361"/>
                </a:cubicBezTo>
                <a:cubicBezTo>
                  <a:pt x="235198" y="109558"/>
                  <a:pt x="258709" y="105112"/>
                  <a:pt x="284939" y="105112"/>
                </a:cubicBezTo>
                <a:cubicBezTo>
                  <a:pt x="303820" y="105112"/>
                  <a:pt x="321616" y="108285"/>
                  <a:pt x="337743" y="114542"/>
                </a:cubicBezTo>
                <a:cubicBezTo>
                  <a:pt x="354025" y="120835"/>
                  <a:pt x="368327" y="130176"/>
                  <a:pt x="380306" y="142349"/>
                </a:cubicBezTo>
                <a:cubicBezTo>
                  <a:pt x="392148" y="154451"/>
                  <a:pt x="401459" y="169403"/>
                  <a:pt x="408154" y="186847"/>
                </a:cubicBezTo>
                <a:cubicBezTo>
                  <a:pt x="414712" y="204256"/>
                  <a:pt x="418102" y="224156"/>
                  <a:pt x="418102" y="246011"/>
                </a:cubicBezTo>
                <a:cubicBezTo>
                  <a:pt x="418102" y="257754"/>
                  <a:pt x="417276" y="268888"/>
                  <a:pt x="415727" y="279358"/>
                </a:cubicBezTo>
                <a:cubicBezTo>
                  <a:pt x="414195" y="289936"/>
                  <a:pt x="411872" y="299402"/>
                  <a:pt x="408912" y="307506"/>
                </a:cubicBezTo>
                <a:cubicBezTo>
                  <a:pt x="405814" y="316004"/>
                  <a:pt x="401648" y="323014"/>
                  <a:pt x="396519" y="328374"/>
                </a:cubicBezTo>
                <a:cubicBezTo>
                  <a:pt x="390685" y="334452"/>
                  <a:pt x="383611" y="337536"/>
                  <a:pt x="375556" y="337536"/>
                </a:cubicBezTo>
                <a:cubicBezTo>
                  <a:pt x="371873" y="337536"/>
                  <a:pt x="368379" y="336783"/>
                  <a:pt x="365384" y="335402"/>
                </a:cubicBezTo>
                <a:cubicBezTo>
                  <a:pt x="361598" y="333807"/>
                  <a:pt x="358397" y="330992"/>
                  <a:pt x="355970" y="327281"/>
                </a:cubicBezTo>
                <a:cubicBezTo>
                  <a:pt x="353681" y="323964"/>
                  <a:pt x="351925" y="319769"/>
                  <a:pt x="350497" y="314067"/>
                </a:cubicBezTo>
                <a:cubicBezTo>
                  <a:pt x="349257" y="308994"/>
                  <a:pt x="348689" y="302808"/>
                  <a:pt x="348689" y="295117"/>
                </a:cubicBezTo>
                <a:lnTo>
                  <a:pt x="348689" y="288448"/>
                </a:lnTo>
                <a:cubicBezTo>
                  <a:pt x="348689" y="284754"/>
                  <a:pt x="348862" y="280972"/>
                  <a:pt x="349171" y="277440"/>
                </a:cubicBezTo>
                <a:lnTo>
                  <a:pt x="354077" y="180214"/>
                </a:lnTo>
                <a:cubicBezTo>
                  <a:pt x="351030" y="179246"/>
                  <a:pt x="347588" y="178313"/>
                  <a:pt x="343905" y="177363"/>
                </a:cubicBezTo>
                <a:cubicBezTo>
                  <a:pt x="337691" y="175786"/>
                  <a:pt x="330996" y="174333"/>
                  <a:pt x="323854" y="173042"/>
                </a:cubicBezTo>
                <a:cubicBezTo>
                  <a:pt x="316745" y="171770"/>
                  <a:pt x="309396" y="170712"/>
                  <a:pt x="301651" y="169923"/>
                </a:cubicBezTo>
                <a:cubicBezTo>
                  <a:pt x="294026" y="169134"/>
                  <a:pt x="286677" y="168722"/>
                  <a:pt x="279483" y="168722"/>
                </a:cubicBezTo>
                <a:cubicBezTo>
                  <a:pt x="263666" y="168722"/>
                  <a:pt x="249277" y="171375"/>
                  <a:pt x="236713" y="176628"/>
                </a:cubicBezTo>
                <a:cubicBezTo>
                  <a:pt x="224252" y="181809"/>
                  <a:pt x="213409" y="189196"/>
                  <a:pt x="204683" y="198590"/>
                </a:cubicBezTo>
                <a:cubicBezTo>
                  <a:pt x="195957" y="207967"/>
                  <a:pt x="189141" y="219352"/>
                  <a:pt x="184408" y="232457"/>
                </a:cubicBezTo>
                <a:cubicBezTo>
                  <a:pt x="179658" y="245635"/>
                  <a:pt x="177214" y="260408"/>
                  <a:pt x="177214" y="276346"/>
                </a:cubicBezTo>
                <a:cubicBezTo>
                  <a:pt x="177214" y="290097"/>
                  <a:pt x="179038" y="302773"/>
                  <a:pt x="182601" y="314085"/>
                </a:cubicBezTo>
                <a:cubicBezTo>
                  <a:pt x="185974" y="325004"/>
                  <a:pt x="191017" y="334488"/>
                  <a:pt x="197575" y="342323"/>
                </a:cubicBezTo>
                <a:cubicBezTo>
                  <a:pt x="203994" y="349978"/>
                  <a:pt x="212015" y="355948"/>
                  <a:pt x="221429" y="360126"/>
                </a:cubicBezTo>
                <a:cubicBezTo>
                  <a:pt x="230964" y="364321"/>
                  <a:pt x="242083" y="366454"/>
                  <a:pt x="254561" y="366454"/>
                </a:cubicBezTo>
                <a:cubicBezTo>
                  <a:pt x="261015" y="366454"/>
                  <a:pt x="267074" y="365683"/>
                  <a:pt x="272547" y="364142"/>
                </a:cubicBezTo>
                <a:cubicBezTo>
                  <a:pt x="277968" y="362636"/>
                  <a:pt x="282977" y="360538"/>
                  <a:pt x="287538" y="357920"/>
                </a:cubicBezTo>
                <a:cubicBezTo>
                  <a:pt x="291978" y="355339"/>
                  <a:pt x="296057" y="352363"/>
                  <a:pt x="299913" y="348831"/>
                </a:cubicBezTo>
                <a:cubicBezTo>
                  <a:pt x="303648" y="345281"/>
                  <a:pt x="306952" y="341623"/>
                  <a:pt x="309844" y="337823"/>
                </a:cubicBezTo>
                <a:lnTo>
                  <a:pt x="315971" y="334613"/>
                </a:lnTo>
                <a:lnTo>
                  <a:pt x="325592" y="334613"/>
                </a:lnTo>
                <a:lnTo>
                  <a:pt x="327640" y="339795"/>
                </a:lnTo>
                <a:cubicBezTo>
                  <a:pt x="329069" y="343506"/>
                  <a:pt x="331186" y="347002"/>
                  <a:pt x="333888" y="350086"/>
                </a:cubicBezTo>
                <a:cubicBezTo>
                  <a:pt x="336779" y="353438"/>
                  <a:pt x="340135" y="356235"/>
                  <a:pt x="344111" y="358709"/>
                </a:cubicBezTo>
                <a:cubicBezTo>
                  <a:pt x="348053" y="361165"/>
                  <a:pt x="352459" y="363084"/>
                  <a:pt x="357157" y="364410"/>
                </a:cubicBezTo>
                <a:cubicBezTo>
                  <a:pt x="361959" y="365773"/>
                  <a:pt x="367071" y="366454"/>
                  <a:pt x="372613" y="366454"/>
                </a:cubicBezTo>
                <a:cubicBezTo>
                  <a:pt x="386657" y="366454"/>
                  <a:pt x="398396" y="363227"/>
                  <a:pt x="408550" y="356594"/>
                </a:cubicBezTo>
                <a:cubicBezTo>
                  <a:pt x="419066" y="349673"/>
                  <a:pt x="427569" y="340888"/>
                  <a:pt x="434642" y="329665"/>
                </a:cubicBezTo>
                <a:cubicBezTo>
                  <a:pt x="441647" y="318388"/>
                  <a:pt x="447086" y="305390"/>
                  <a:pt x="450597" y="291029"/>
                </a:cubicBezTo>
                <a:cubicBezTo>
                  <a:pt x="454074" y="276131"/>
                  <a:pt x="455881" y="261143"/>
                  <a:pt x="455881" y="246495"/>
                </a:cubicBezTo>
                <a:cubicBezTo>
                  <a:pt x="455881" y="219854"/>
                  <a:pt x="451613" y="195614"/>
                  <a:pt x="443128" y="174495"/>
                </a:cubicBezTo>
                <a:cubicBezTo>
                  <a:pt x="434677" y="153429"/>
                  <a:pt x="422818" y="135321"/>
                  <a:pt x="407827" y="120638"/>
                </a:cubicBezTo>
                <a:cubicBezTo>
                  <a:pt x="392767" y="105936"/>
                  <a:pt x="374661" y="94516"/>
                  <a:pt x="353922" y="86663"/>
                </a:cubicBezTo>
                <a:cubicBezTo>
                  <a:pt x="332993" y="78721"/>
                  <a:pt x="309792" y="74705"/>
                  <a:pt x="284939" y="74705"/>
                </a:cubicBezTo>
                <a:close/>
                <a:moveTo>
                  <a:pt x="270000" y="0"/>
                </a:moveTo>
                <a:cubicBezTo>
                  <a:pt x="419117" y="0"/>
                  <a:pt x="540000" y="120137"/>
                  <a:pt x="540000" y="268333"/>
                </a:cubicBezTo>
                <a:cubicBezTo>
                  <a:pt x="540000" y="416529"/>
                  <a:pt x="419117" y="536666"/>
                  <a:pt x="270000" y="536666"/>
                </a:cubicBezTo>
                <a:cubicBezTo>
                  <a:pt x="120883" y="536666"/>
                  <a:pt x="0" y="416529"/>
                  <a:pt x="0" y="268333"/>
                </a:cubicBezTo>
                <a:cubicBezTo>
                  <a:pt x="0" y="120137"/>
                  <a:pt x="120883" y="0"/>
                  <a:pt x="270000" y="0"/>
                </a:cubicBezTo>
                <a:close/>
              </a:path>
            </a:pathLst>
          </a:custGeom>
          <a:solidFill>
            <a:srgbClr val="01B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err="1">
              <a:solidFill>
                <a:srgbClr val="FDB930">
                  <a:lumMod val="50000"/>
                </a:srgbClr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47" name="Freeform 9"/>
          <p:cNvSpPr>
            <a:spLocks noChangeAspect="1"/>
          </p:cNvSpPr>
          <p:nvPr/>
        </p:nvSpPr>
        <p:spPr>
          <a:xfrm>
            <a:off x="4000348" y="5225311"/>
            <a:ext cx="360000" cy="360000"/>
          </a:xfrm>
          <a:custGeom>
            <a:avLst/>
            <a:gdLst>
              <a:gd name="connsiteX0" fmla="*/ 156154 w 540000"/>
              <a:gd name="connsiteY0" fmla="*/ 81177 h 536666"/>
              <a:gd name="connsiteX1" fmla="*/ 146314 w 540000"/>
              <a:gd name="connsiteY1" fmla="*/ 85129 h 536666"/>
              <a:gd name="connsiteX2" fmla="*/ 103068 w 540000"/>
              <a:gd name="connsiteY2" fmla="*/ 128050 h 536666"/>
              <a:gd name="connsiteX3" fmla="*/ 183147 w 540000"/>
              <a:gd name="connsiteY3" fmla="*/ 360772 h 536666"/>
              <a:gd name="connsiteX4" fmla="*/ 397221 w 540000"/>
              <a:gd name="connsiteY4" fmla="*/ 461243 h 536666"/>
              <a:gd name="connsiteX5" fmla="*/ 397645 w 540000"/>
              <a:gd name="connsiteY5" fmla="*/ 461153 h 536666"/>
              <a:gd name="connsiteX6" fmla="*/ 399104 w 540000"/>
              <a:gd name="connsiteY6" fmla="*/ 460742 h 536666"/>
              <a:gd name="connsiteX7" fmla="*/ 447083 w 540000"/>
              <a:gd name="connsiteY7" fmla="*/ 423150 h 536666"/>
              <a:gd name="connsiteX8" fmla="*/ 445777 w 540000"/>
              <a:gd name="connsiteY8" fmla="*/ 377833 h 536666"/>
              <a:gd name="connsiteX9" fmla="*/ 443792 w 540000"/>
              <a:gd name="connsiteY9" fmla="*/ 373577 h 536666"/>
              <a:gd name="connsiteX10" fmla="*/ 358743 w 540000"/>
              <a:gd name="connsiteY10" fmla="*/ 337863 h 536666"/>
              <a:gd name="connsiteX11" fmla="*/ 353873 w 540000"/>
              <a:gd name="connsiteY11" fmla="*/ 338238 h 536666"/>
              <a:gd name="connsiteX12" fmla="*/ 309898 w 540000"/>
              <a:gd name="connsiteY12" fmla="*/ 370000 h 536666"/>
              <a:gd name="connsiteX13" fmla="*/ 231652 w 540000"/>
              <a:gd name="connsiteY13" fmla="*/ 307335 h 536666"/>
              <a:gd name="connsiteX14" fmla="*/ 182774 w 540000"/>
              <a:gd name="connsiteY14" fmla="*/ 227162 h 536666"/>
              <a:gd name="connsiteX15" fmla="*/ 220692 w 540000"/>
              <a:gd name="connsiteY15" fmla="*/ 182703 h 536666"/>
              <a:gd name="connsiteX16" fmla="*/ 195328 w 540000"/>
              <a:gd name="connsiteY16" fmla="*/ 94340 h 536666"/>
              <a:gd name="connsiteX17" fmla="*/ 191341 w 540000"/>
              <a:gd name="connsiteY17" fmla="*/ 91854 h 536666"/>
              <a:gd name="connsiteX18" fmla="*/ 156154 w 540000"/>
              <a:gd name="connsiteY18" fmla="*/ 81177 h 536666"/>
              <a:gd name="connsiteX19" fmla="*/ 270000 w 540000"/>
              <a:gd name="connsiteY19" fmla="*/ 0 h 536666"/>
              <a:gd name="connsiteX20" fmla="*/ 540000 w 540000"/>
              <a:gd name="connsiteY20" fmla="*/ 268333 h 536666"/>
              <a:gd name="connsiteX21" fmla="*/ 270000 w 540000"/>
              <a:gd name="connsiteY21" fmla="*/ 536666 h 536666"/>
              <a:gd name="connsiteX22" fmla="*/ 0 w 540000"/>
              <a:gd name="connsiteY22" fmla="*/ 268333 h 536666"/>
              <a:gd name="connsiteX23" fmla="*/ 270000 w 540000"/>
              <a:gd name="connsiteY23" fmla="*/ 0 h 53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0000" h="536666">
                <a:moveTo>
                  <a:pt x="156154" y="81177"/>
                </a:moveTo>
                <a:cubicBezTo>
                  <a:pt x="152727" y="81875"/>
                  <a:pt x="149402" y="83216"/>
                  <a:pt x="146314" y="85129"/>
                </a:cubicBezTo>
                <a:cubicBezTo>
                  <a:pt x="136796" y="91067"/>
                  <a:pt x="113638" y="107109"/>
                  <a:pt x="103068" y="128050"/>
                </a:cubicBezTo>
                <a:cubicBezTo>
                  <a:pt x="96554" y="141106"/>
                  <a:pt x="93601" y="260158"/>
                  <a:pt x="183147" y="360772"/>
                </a:cubicBezTo>
                <a:cubicBezTo>
                  <a:pt x="271674" y="460259"/>
                  <a:pt x="380798" y="464587"/>
                  <a:pt x="397221" y="461243"/>
                </a:cubicBezTo>
                <a:lnTo>
                  <a:pt x="397645" y="461153"/>
                </a:lnTo>
                <a:lnTo>
                  <a:pt x="399104" y="460742"/>
                </a:lnTo>
                <a:cubicBezTo>
                  <a:pt x="421228" y="452837"/>
                  <a:pt x="440009" y="431824"/>
                  <a:pt x="447083" y="423150"/>
                </a:cubicBezTo>
                <a:cubicBezTo>
                  <a:pt x="460062" y="407109"/>
                  <a:pt x="450799" y="388062"/>
                  <a:pt x="445777" y="377833"/>
                </a:cubicBezTo>
                <a:lnTo>
                  <a:pt x="443792" y="373577"/>
                </a:lnTo>
                <a:cubicBezTo>
                  <a:pt x="437837" y="359609"/>
                  <a:pt x="364782" y="338238"/>
                  <a:pt x="358743" y="337863"/>
                </a:cubicBezTo>
                <a:lnTo>
                  <a:pt x="353873" y="338238"/>
                </a:lnTo>
                <a:cubicBezTo>
                  <a:pt x="343898" y="340277"/>
                  <a:pt x="332972" y="349684"/>
                  <a:pt x="309898" y="370000"/>
                </a:cubicBezTo>
                <a:cubicBezTo>
                  <a:pt x="283924" y="358053"/>
                  <a:pt x="248397" y="326149"/>
                  <a:pt x="231652" y="307335"/>
                </a:cubicBezTo>
                <a:cubicBezTo>
                  <a:pt x="213533" y="286983"/>
                  <a:pt x="190917" y="252754"/>
                  <a:pt x="182774" y="227162"/>
                </a:cubicBezTo>
                <a:cubicBezTo>
                  <a:pt x="209037" y="203985"/>
                  <a:pt x="219997" y="193898"/>
                  <a:pt x="220692" y="182703"/>
                </a:cubicBezTo>
                <a:cubicBezTo>
                  <a:pt x="221048" y="176676"/>
                  <a:pt x="208528" y="101922"/>
                  <a:pt x="195328" y="94340"/>
                </a:cubicBezTo>
                <a:lnTo>
                  <a:pt x="191341" y="91854"/>
                </a:lnTo>
                <a:cubicBezTo>
                  <a:pt x="182977" y="86453"/>
                  <a:pt x="170253" y="78298"/>
                  <a:pt x="156154" y="81177"/>
                </a:cubicBezTo>
                <a:close/>
                <a:moveTo>
                  <a:pt x="270000" y="0"/>
                </a:moveTo>
                <a:cubicBezTo>
                  <a:pt x="419117" y="0"/>
                  <a:pt x="540000" y="120137"/>
                  <a:pt x="540000" y="268333"/>
                </a:cubicBezTo>
                <a:cubicBezTo>
                  <a:pt x="540000" y="416529"/>
                  <a:pt x="419117" y="536666"/>
                  <a:pt x="270000" y="536666"/>
                </a:cubicBezTo>
                <a:cubicBezTo>
                  <a:pt x="120883" y="536666"/>
                  <a:pt x="0" y="416529"/>
                  <a:pt x="0" y="268333"/>
                </a:cubicBezTo>
                <a:cubicBezTo>
                  <a:pt x="0" y="120137"/>
                  <a:pt x="120883" y="0"/>
                  <a:pt x="270000" y="0"/>
                </a:cubicBezTo>
                <a:close/>
              </a:path>
            </a:pathLst>
          </a:custGeom>
          <a:solidFill>
            <a:srgbClr val="01B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err="1">
              <a:solidFill>
                <a:srgbClr val="FDB930">
                  <a:lumMod val="50000"/>
                </a:srgbClr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 hasCustomPrompt="1"/>
          </p:nvPr>
        </p:nvSpPr>
        <p:spPr>
          <a:xfrm>
            <a:off x="4453200" y="4845600"/>
            <a:ext cx="3740400" cy="298800"/>
          </a:xfrm>
        </p:spPr>
        <p:txBody>
          <a:bodyPr anchor="ctr">
            <a:noAutofit/>
          </a:bodyPr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fi-FI" dirty="0"/>
              <a:t>&lt;Sähköposti&gt;</a:t>
            </a:r>
          </a:p>
        </p:txBody>
      </p:sp>
      <p:sp>
        <p:nvSpPr>
          <p:cNvPr id="50" name="Tekstin paikkamerkki 4"/>
          <p:cNvSpPr>
            <a:spLocks noGrp="1"/>
          </p:cNvSpPr>
          <p:nvPr>
            <p:ph type="body" sz="quarter" idx="11" hasCustomPrompt="1"/>
          </p:nvPr>
        </p:nvSpPr>
        <p:spPr>
          <a:xfrm>
            <a:off x="4453200" y="5252000"/>
            <a:ext cx="3740400" cy="298800"/>
          </a:xfrm>
        </p:spPr>
        <p:txBody>
          <a:bodyPr anchor="ctr">
            <a:noAutofit/>
          </a:bodyPr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fi-FI" dirty="0"/>
              <a:t>&lt;puhelinnumero&gt;</a:t>
            </a:r>
          </a:p>
        </p:txBody>
      </p:sp>
      <p:sp>
        <p:nvSpPr>
          <p:cNvPr id="51" name="Tekstin paikkamerkki 4"/>
          <p:cNvSpPr>
            <a:spLocks noGrp="1"/>
          </p:cNvSpPr>
          <p:nvPr>
            <p:ph type="body" sz="quarter" idx="12" hasCustomPrompt="1"/>
          </p:nvPr>
        </p:nvSpPr>
        <p:spPr>
          <a:xfrm>
            <a:off x="4453200" y="5658400"/>
            <a:ext cx="3740400" cy="298800"/>
          </a:xfrm>
        </p:spPr>
        <p:txBody>
          <a:bodyPr anchor="ctr">
            <a:noAutofit/>
          </a:bodyPr>
          <a:lstStyle>
            <a:lvl1pPr marL="0" indent="0">
              <a:buNone/>
              <a:defRPr sz="1400" baseline="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fi-FI" dirty="0"/>
              <a:t>&lt;Twitter käyttäjätunnus&gt;</a:t>
            </a:r>
          </a:p>
        </p:txBody>
      </p:sp>
      <p:sp>
        <p:nvSpPr>
          <p:cNvPr id="52" name="TextBox 15"/>
          <p:cNvSpPr txBox="1"/>
          <p:nvPr/>
        </p:nvSpPr>
        <p:spPr>
          <a:xfrm>
            <a:off x="4692162" y="6066339"/>
            <a:ext cx="2807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Corbel" charset="0"/>
                <a:cs typeface="Corbel" charset="0"/>
              </a:rPr>
              <a:t>finanssiala.fi</a:t>
            </a:r>
          </a:p>
        </p:txBody>
      </p:sp>
      <p:pic>
        <p:nvPicPr>
          <p:cNvPr id="48" name="Kuva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606" y="5052992"/>
            <a:ext cx="1929896" cy="1404000"/>
          </a:xfrm>
          <a:prstGeom prst="rect">
            <a:avLst/>
          </a:prstGeom>
        </p:spPr>
      </p:pic>
      <p:sp>
        <p:nvSpPr>
          <p:cNvPr id="17" name="TextBox 15"/>
          <p:cNvSpPr txBox="1"/>
          <p:nvPr userDrawn="1"/>
        </p:nvSpPr>
        <p:spPr>
          <a:xfrm>
            <a:off x="1593909" y="2275474"/>
            <a:ext cx="900138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4800" b="1" dirty="0">
                <a:solidFill>
                  <a:srgbClr val="333333"/>
                </a:solidFill>
                <a:latin typeface="Corbel"/>
                <a:ea typeface="Corbel" charset="0"/>
                <a:cs typeface="Corbel" charset="0"/>
              </a:rPr>
              <a:t>Finanssiala – ihmisten arjessa!</a:t>
            </a:r>
          </a:p>
        </p:txBody>
      </p:sp>
    </p:spTree>
    <p:extLst>
      <p:ext uri="{BB962C8B-B14F-4D97-AF65-F5344CB8AC3E}">
        <p14:creationId xmlns:p14="http://schemas.microsoft.com/office/powerpoint/2010/main" val="124910068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3"/>
          <p:cNvSpPr/>
          <p:nvPr/>
        </p:nvSpPr>
        <p:spPr bwMode="white">
          <a:xfrm>
            <a:off x="0" y="2005200"/>
            <a:ext cx="12192000" cy="1386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orakulmio 8"/>
          <p:cNvSpPr/>
          <p:nvPr/>
        </p:nvSpPr>
        <p:spPr bwMode="hidden">
          <a:xfrm>
            <a:off x="9696275" y="5022898"/>
            <a:ext cx="2495725" cy="1441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FFFF"/>
              </a:solidFill>
            </a:endParaRPr>
          </a:p>
        </p:txBody>
      </p:sp>
      <p:sp>
        <p:nvSpPr>
          <p:cNvPr id="52" name="TextBox 15"/>
          <p:cNvSpPr txBox="1"/>
          <p:nvPr/>
        </p:nvSpPr>
        <p:spPr>
          <a:xfrm>
            <a:off x="4692162" y="6066339"/>
            <a:ext cx="2807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Corbel" charset="0"/>
                <a:cs typeface="Corbel" charset="0"/>
              </a:rPr>
              <a:t>finanssiala.fi</a:t>
            </a:r>
          </a:p>
        </p:txBody>
      </p:sp>
      <p:pic>
        <p:nvPicPr>
          <p:cNvPr id="42" name="Kuva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606" y="5052992"/>
            <a:ext cx="1929896" cy="1404000"/>
          </a:xfrm>
          <a:prstGeom prst="rect">
            <a:avLst/>
          </a:prstGeom>
        </p:spPr>
      </p:pic>
      <p:sp>
        <p:nvSpPr>
          <p:cNvPr id="10" name="TextBox 15"/>
          <p:cNvSpPr txBox="1"/>
          <p:nvPr userDrawn="1"/>
        </p:nvSpPr>
        <p:spPr>
          <a:xfrm>
            <a:off x="1593909" y="2275474"/>
            <a:ext cx="900138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4800" b="1" dirty="0">
                <a:solidFill>
                  <a:srgbClr val="333333"/>
                </a:solidFill>
                <a:latin typeface="Corbel"/>
                <a:ea typeface="Corbel" charset="0"/>
                <a:cs typeface="Corbel" charset="0"/>
              </a:rPr>
              <a:t>Finanssiala – ihmisten arjessa!</a:t>
            </a:r>
          </a:p>
        </p:txBody>
      </p:sp>
    </p:spTree>
    <p:extLst>
      <p:ext uri="{BB962C8B-B14F-4D97-AF65-F5344CB8AC3E}">
        <p14:creationId xmlns:p14="http://schemas.microsoft.com/office/powerpoint/2010/main" val="129396810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8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656" r:id="rId14"/>
    <p:sldLayoutId id="2147483657" r:id="rId15"/>
    <p:sldLayoutId id="2147483813" r:id="rId16"/>
    <p:sldLayoutId id="214748381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>
          <a:xfrm>
            <a:off x="822133" y="156586"/>
            <a:ext cx="10548000" cy="1080000"/>
          </a:xfrm>
        </p:spPr>
        <p:txBody>
          <a:bodyPr/>
          <a:lstStyle/>
          <a:p>
            <a:r>
              <a:rPr lang="fi-FI" dirty="0"/>
              <a:t>Finanssialalta verotuloja 1,4 mrd. euroa</a:t>
            </a:r>
          </a:p>
        </p:txBody>
      </p:sp>
      <p:graphicFrame>
        <p:nvGraphicFramePr>
          <p:cNvPr id="14" name="Sisällön paikkamerkki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6893386"/>
              </p:ext>
            </p:extLst>
          </p:nvPr>
        </p:nvGraphicFramePr>
        <p:xfrm>
          <a:off x="8203324" y="1389283"/>
          <a:ext cx="3061950" cy="4317305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52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219">
                <a:tc>
                  <a:txBody>
                    <a:bodyPr/>
                    <a:lstStyle/>
                    <a:p>
                      <a:r>
                        <a:rPr lang="fi-FI" sz="1400" b="0" dirty="0" err="1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Kahon</a:t>
                      </a:r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 3</a:t>
                      </a:r>
                    </a:p>
                  </a:txBody>
                  <a:tcPr marL="78465" marR="78465" marT="39232" marB="392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675</a:t>
                      </a:r>
                    </a:p>
                  </a:txBody>
                  <a:tcPr marL="78465" marR="78465" marT="39232" marB="3923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0" dirty="0" err="1">
                          <a:latin typeface="Merriweather Sans" panose="02000503060000020004" pitchFamily="2" charset="0"/>
                        </a:rPr>
                        <a:t>Supercell</a:t>
                      </a:r>
                      <a:endParaRPr lang="fi-FI" sz="1400" b="0" dirty="0">
                        <a:latin typeface="Merriweather Sans" panose="02000503060000020004" pitchFamily="2" charset="0"/>
                      </a:endParaRPr>
                    </a:p>
                  </a:txBody>
                  <a:tcPr marL="78465" marR="78465" marT="39232" marB="39232"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181</a:t>
                      </a: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Merriweather Sans" panose="02000503060000020004" pitchFamily="2" charset="0"/>
                        <a:ea typeface="+mn-ea"/>
                        <a:cs typeface="+mn-cs"/>
                      </a:endParaRPr>
                    </a:p>
                  </a:txBody>
                  <a:tcPr marL="78465" marR="78465" marT="39232" marB="39232"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Nordea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178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OP Ryhmä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169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Bayer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134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Neste </a:t>
                      </a:r>
                      <a:r>
                        <a:rPr lang="fi-FI" sz="1400" dirty="0" err="1">
                          <a:latin typeface="Merriweather Sans" panose="02000503060000020004" pitchFamily="2" charset="0"/>
                        </a:rPr>
                        <a:t>Oil</a:t>
                      </a:r>
                      <a:endParaRPr lang="fi-FI" sz="1400" dirty="0">
                        <a:latin typeface="Merriweather Sans" panose="02000503060000020004" pitchFamily="2" charset="0"/>
                      </a:endParaRP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94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UPM-Kymmene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81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LähiTapiola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73</a:t>
                      </a:r>
                    </a:p>
                  </a:txBody>
                  <a:tcPr marL="78465" marR="78465" marT="39232" marB="3923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Elisa</a:t>
                      </a:r>
                    </a:p>
                  </a:txBody>
                  <a:tcPr marL="78465" marR="78465" marT="39232" marB="39232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60</a:t>
                      </a:r>
                    </a:p>
                  </a:txBody>
                  <a:tcPr marL="78465" marR="78465" marT="39232" marB="39232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12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Sampo</a:t>
                      </a:r>
                    </a:p>
                  </a:txBody>
                  <a:tcPr marL="78465" marR="78465" marT="39232" marB="39232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58</a:t>
                      </a:r>
                    </a:p>
                  </a:txBody>
                  <a:tcPr marL="78465" marR="78465" marT="39232" marB="39232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ABB</a:t>
                      </a:r>
                    </a:p>
                  </a:txBody>
                  <a:tcPr marL="78465" marR="78465" marT="39232" marB="392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Merriweather Sans" panose="02000503060000020004" pitchFamily="2" charset="0"/>
                        </a:rPr>
                        <a:t>55</a:t>
                      </a:r>
                    </a:p>
                  </a:txBody>
                  <a:tcPr marL="78465" marR="78465" marT="39232" marB="3923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Orion</a:t>
                      </a:r>
                      <a:endParaRPr lang="fi-FI" sz="1400" b="0" dirty="0">
                        <a:latin typeface="Merriweather Sans" panose="02000503060000020004" pitchFamily="2" charset="0"/>
                      </a:endParaRPr>
                    </a:p>
                  </a:txBody>
                  <a:tcPr marL="78465" marR="78465" marT="39232" marB="39232"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Merriweather Sans" panose="02000503060000020004" pitchFamily="2" charset="0"/>
                        </a:rPr>
                        <a:t>54</a:t>
                      </a:r>
                      <a:endParaRPr lang="fi-FI" sz="1400" b="0" dirty="0">
                        <a:latin typeface="Merriweather Sans" panose="02000503060000020004" pitchFamily="2" charset="0"/>
                      </a:endParaRPr>
                    </a:p>
                  </a:txBody>
                  <a:tcPr marL="78465" marR="78465" marT="39232" marB="39232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Danske Bank</a:t>
                      </a:r>
                    </a:p>
                  </a:txBody>
                  <a:tcPr marL="78465" marR="78465" marT="39232" marB="392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bg1"/>
                          </a:solidFill>
                          <a:latin typeface="Merriweather Sans" panose="02000503060000020004" pitchFamily="2" charset="0"/>
                        </a:rPr>
                        <a:t>50</a:t>
                      </a:r>
                    </a:p>
                  </a:txBody>
                  <a:tcPr marL="78465" marR="78465" marT="39232" marB="39232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9" name="Sisällön paikkamerkki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4403038"/>
              </p:ext>
            </p:extLst>
          </p:nvPr>
        </p:nvGraphicFramePr>
        <p:xfrm>
          <a:off x="147145" y="1155251"/>
          <a:ext cx="5488475" cy="4972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kstiruutu 19"/>
          <p:cNvSpPr txBox="1"/>
          <p:nvPr/>
        </p:nvSpPr>
        <p:spPr>
          <a:xfrm>
            <a:off x="1238066" y="2172844"/>
            <a:ext cx="35557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651 </a:t>
            </a:r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pPr algn="ctr"/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Finanssialan maksamat yhteisöverot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1991007" y="4649795"/>
            <a:ext cx="205376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748 </a:t>
            </a:r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Vakuutusmaksuvero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938162" y="3057376"/>
            <a:ext cx="156805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29</a:t>
            </a:r>
            <a:r>
              <a:rPr lang="fi-FI" sz="26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 </a:t>
            </a:r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muut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vakuutus-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yhtiöiden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keräämät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veroluonteiset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maksut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2406042" y="3343016"/>
            <a:ext cx="104708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3600" b="1" dirty="0">
                <a:solidFill>
                  <a:srgbClr val="333333"/>
                </a:solidFill>
                <a:latin typeface="Merriweather Sans" panose="02000503060000020004" pitchFamily="2" charset="0"/>
              </a:rPr>
              <a:t>1,4</a:t>
            </a:r>
            <a:r>
              <a:rPr lang="fi-FI" sz="3000" b="1" dirty="0">
                <a:solidFill>
                  <a:srgbClr val="333333"/>
                </a:solidFill>
                <a:latin typeface="Merriweather Sans" panose="02000503060000020004" pitchFamily="2" charset="0"/>
              </a:rPr>
              <a:t> </a:t>
            </a:r>
          </a:p>
          <a:p>
            <a:pPr algn="ctr"/>
            <a:r>
              <a:rPr lang="fi-FI" sz="1400" b="1" dirty="0">
                <a:solidFill>
                  <a:srgbClr val="333333"/>
                </a:solidFill>
                <a:latin typeface="Merriweather Sans" panose="02000503060000020004" pitchFamily="2" charset="0"/>
              </a:rPr>
              <a:t>mrd. EUR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9673842" y="1100684"/>
            <a:ext cx="1007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>
                <a:solidFill>
                  <a:srgbClr val="333333"/>
                </a:solidFill>
                <a:latin typeface="Merriweather Sans" panose="02000503060000020004" pitchFamily="2" charset="0"/>
              </a:rPr>
              <a:t>Milj. EUR</a:t>
            </a:r>
          </a:p>
        </p:txBody>
      </p:sp>
      <p:sp>
        <p:nvSpPr>
          <p:cNvPr id="12" name="TextBox 7"/>
          <p:cNvSpPr txBox="1"/>
          <p:nvPr/>
        </p:nvSpPr>
        <p:spPr>
          <a:xfrm>
            <a:off x="5283775" y="1408461"/>
            <a:ext cx="2471121" cy="1283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dirty="0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13 </a:t>
            </a:r>
            <a:r>
              <a:rPr lang="en-US" dirty="0" err="1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suurimmasta</a:t>
            </a:r>
            <a:r>
              <a:rPr lang="en-US" dirty="0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yhteisöveron</a:t>
            </a:r>
            <a:r>
              <a:rPr lang="en-US" dirty="0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maksajasta</a:t>
            </a:r>
            <a:r>
              <a:rPr lang="en-US" dirty="0">
                <a:solidFill>
                  <a:srgbClr val="333333">
                    <a:lumMod val="85000"/>
                    <a:lumOff val="15000"/>
                  </a:srgbClr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B52268"/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viisi</a:t>
            </a:r>
            <a:r>
              <a:rPr lang="en-US" b="1" dirty="0">
                <a:solidFill>
                  <a:srgbClr val="B52268"/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 on </a:t>
            </a:r>
            <a:r>
              <a:rPr lang="en-US" b="1" dirty="0" err="1">
                <a:solidFill>
                  <a:srgbClr val="B52268"/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finanssialan</a:t>
            </a:r>
            <a:r>
              <a:rPr lang="en-US" b="1" dirty="0">
                <a:solidFill>
                  <a:srgbClr val="B52268"/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B52268"/>
                </a:solidFill>
                <a:latin typeface="Merriweather Sans" panose="02000503060000020004" pitchFamily="2" charset="0"/>
                <a:ea typeface="Arial" charset="0"/>
                <a:cs typeface="Arial" charset="0"/>
              </a:rPr>
              <a:t>toimijoita</a:t>
            </a:r>
            <a:endParaRPr lang="en-US" b="1" dirty="0">
              <a:solidFill>
                <a:srgbClr val="B52268"/>
              </a:solidFill>
              <a:latin typeface="Merriweather Sans" panose="02000503060000020004" pitchFamily="2" charset="0"/>
              <a:ea typeface="Arial" charset="0"/>
              <a:cs typeface="Arial" charset="0"/>
            </a:endParaRPr>
          </a:p>
        </p:txBody>
      </p:sp>
      <p:sp>
        <p:nvSpPr>
          <p:cNvPr id="13" name="Triangle 12"/>
          <p:cNvSpPr/>
          <p:nvPr/>
        </p:nvSpPr>
        <p:spPr>
          <a:xfrm rot="5400000">
            <a:off x="7681515" y="1540842"/>
            <a:ext cx="300251" cy="153489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0020" tIns="80010" rIns="278924" bIns="80010" numCol="1" spcCol="1270" rtlCol="0" anchor="ctr" anchorCtr="0">
            <a:noAutofit/>
          </a:bodyPr>
          <a:lstStyle/>
          <a:p>
            <a:pPr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183931" y="6435227"/>
            <a:ext cx="4020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Verohallinto, FA ja yhtiöiden tilinpäätökset</a:t>
            </a:r>
          </a:p>
        </p:txBody>
      </p:sp>
    </p:spTree>
    <p:extLst>
      <p:ext uri="{BB962C8B-B14F-4D97-AF65-F5344CB8AC3E}">
        <p14:creationId xmlns:p14="http://schemas.microsoft.com/office/powerpoint/2010/main" val="250050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 suuri yhteisöveronmaksaja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88689"/>
              </p:ext>
            </p:extLst>
          </p:nvPr>
        </p:nvGraphicFramePr>
        <p:xfrm>
          <a:off x="788275" y="1313789"/>
          <a:ext cx="5129049" cy="517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754">
                  <a:extLst>
                    <a:ext uri="{9D8B030D-6E8A-4147-A177-3AD203B41FA5}">
                      <a16:colId xmlns:a16="http://schemas.microsoft.com/office/drawing/2014/main" val="4207878439"/>
                    </a:ext>
                  </a:extLst>
                </a:gridCol>
                <a:gridCol w="1740295">
                  <a:extLst>
                    <a:ext uri="{9D8B030D-6E8A-4147-A177-3AD203B41FA5}">
                      <a16:colId xmlns:a16="http://schemas.microsoft.com/office/drawing/2014/main" val="539542440"/>
                    </a:ext>
                  </a:extLst>
                </a:gridCol>
              </a:tblGrid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Yritys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Milj.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263865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 err="1"/>
                        <a:t>Kahon</a:t>
                      </a:r>
                      <a:r>
                        <a:rPr lang="fi-FI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96373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 err="1"/>
                        <a:t>Supercell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84491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b="1" dirty="0"/>
                        <a:t>Nordea*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/>
                        <a:t>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20334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b="1" dirty="0"/>
                        <a:t>OP Ryhmä**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/>
                        <a:t>169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50007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Bayer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421378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Neste </a:t>
                      </a:r>
                      <a:r>
                        <a:rPr lang="fi-FI" dirty="0" err="1"/>
                        <a:t>Oil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541302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UPM-Kymmene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51107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b="1" dirty="0"/>
                        <a:t>LähiTapiola****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40634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Elisa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215966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="1" dirty="0"/>
                        <a:t>Sampo Group*****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53736"/>
                  </a:ext>
                </a:extLst>
              </a:tr>
              <a:tr h="4232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ABB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793423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r>
                        <a:rPr lang="fi-FI" dirty="0"/>
                        <a:t>Orion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926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b="1" dirty="0"/>
                        <a:t>Danske Bank***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29748"/>
                  </a:ext>
                </a:extLst>
              </a:tr>
            </a:tbl>
          </a:graphicData>
        </a:graphic>
      </p:graphicFrame>
      <p:sp>
        <p:nvSpPr>
          <p:cNvPr id="8" name="Tekstiruutu 7"/>
          <p:cNvSpPr txBox="1"/>
          <p:nvPr/>
        </p:nvSpPr>
        <p:spPr>
          <a:xfrm>
            <a:off x="9847626" y="1313789"/>
            <a:ext cx="3594537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**Jäsenosuuspankit (172 kpl)</a:t>
            </a:r>
          </a:p>
          <a:p>
            <a:r>
              <a:rPr lang="fi-FI" sz="1050" dirty="0"/>
              <a:t>OP Osuuskunta</a:t>
            </a:r>
          </a:p>
          <a:p>
            <a:r>
              <a:rPr lang="fi-FI" sz="1050" dirty="0"/>
              <a:t>Helsingin seudun Osuuspankki </a:t>
            </a:r>
          </a:p>
          <a:p>
            <a:r>
              <a:rPr lang="fi-FI" sz="1050" dirty="0"/>
              <a:t>OP-Asuntoluottopankki Oyj</a:t>
            </a:r>
          </a:p>
          <a:p>
            <a:r>
              <a:rPr lang="fi-FI" sz="1050" dirty="0"/>
              <a:t>OP-Henkivakuutus Oy</a:t>
            </a:r>
          </a:p>
          <a:p>
            <a:r>
              <a:rPr lang="fi-FI" sz="1050" dirty="0"/>
              <a:t>OP-Korttiyhtiö Oyj</a:t>
            </a:r>
          </a:p>
          <a:p>
            <a:r>
              <a:rPr lang="fi-FI" sz="1050" dirty="0"/>
              <a:t>OP-Palvelut Oy</a:t>
            </a:r>
          </a:p>
          <a:p>
            <a:r>
              <a:rPr lang="fi-FI" sz="1050" dirty="0"/>
              <a:t>OP-Prosessipalvelut Oy</a:t>
            </a:r>
          </a:p>
          <a:p>
            <a:r>
              <a:rPr lang="fi-FI" sz="1050" dirty="0"/>
              <a:t>OP-Rahastoyhtiö Oy</a:t>
            </a:r>
          </a:p>
          <a:p>
            <a:r>
              <a:rPr lang="fi-FI" sz="1050" dirty="0"/>
              <a:t>OVY Vakuutus Oy</a:t>
            </a:r>
          </a:p>
          <a:p>
            <a:r>
              <a:rPr lang="fi-FI" sz="1050" dirty="0"/>
              <a:t>Pivo </a:t>
            </a:r>
            <a:r>
              <a:rPr lang="fi-FI" sz="1050" dirty="0" err="1"/>
              <a:t>Wallet</a:t>
            </a:r>
            <a:r>
              <a:rPr lang="fi-FI" sz="1050" dirty="0"/>
              <a:t> Oy</a:t>
            </a:r>
          </a:p>
          <a:p>
            <a:r>
              <a:rPr lang="fi-FI" sz="1050" dirty="0"/>
              <a:t>OP Yrityspankki Oyj</a:t>
            </a:r>
          </a:p>
          <a:p>
            <a:r>
              <a:rPr lang="fi-FI" sz="1050" dirty="0" err="1"/>
              <a:t>Checkout</a:t>
            </a:r>
            <a:r>
              <a:rPr lang="fi-FI" sz="1050" dirty="0"/>
              <a:t> Finland Oy</a:t>
            </a:r>
          </a:p>
          <a:p>
            <a:r>
              <a:rPr lang="fi-FI" sz="1050" dirty="0"/>
              <a:t>OP Kiinteistösijoitus Oy</a:t>
            </a:r>
          </a:p>
          <a:p>
            <a:r>
              <a:rPr lang="fi-FI" sz="1050" dirty="0"/>
              <a:t>OP Varainhoito Oy</a:t>
            </a:r>
          </a:p>
          <a:p>
            <a:r>
              <a:rPr lang="fi-FI" sz="1050" dirty="0"/>
              <a:t>A-Vakuutus Oy</a:t>
            </a:r>
          </a:p>
          <a:p>
            <a:r>
              <a:rPr lang="fi-FI" sz="1050" dirty="0"/>
              <a:t>Pohjola Terveys Oy </a:t>
            </a:r>
          </a:p>
          <a:p>
            <a:r>
              <a:rPr lang="fi-FI" sz="1050" dirty="0"/>
              <a:t>OP Vakuutus Oy</a:t>
            </a:r>
          </a:p>
          <a:p>
            <a:r>
              <a:rPr lang="fi-FI" sz="1050" dirty="0"/>
              <a:t>Vakuutusosakeyhtiö Eurooppalainen</a:t>
            </a:r>
          </a:p>
          <a:p>
            <a:endParaRPr lang="fi-FI" sz="9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6808208" y="1313789"/>
            <a:ext cx="35945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*Nordea Bank AB (</a:t>
            </a:r>
            <a:r>
              <a:rPr lang="fi-FI" sz="1050" dirty="0" err="1"/>
              <a:t>publ</a:t>
            </a:r>
            <a:r>
              <a:rPr lang="fi-FI" sz="1050" dirty="0"/>
              <a:t>), Suomen sivuliike</a:t>
            </a:r>
          </a:p>
          <a:p>
            <a:r>
              <a:rPr lang="fi-FI" sz="1050" dirty="0"/>
              <a:t>Nordea </a:t>
            </a:r>
            <a:r>
              <a:rPr lang="fi-FI" sz="1050" dirty="0" err="1"/>
              <a:t>Hypoteksbank</a:t>
            </a:r>
            <a:r>
              <a:rPr lang="fi-FI" sz="1050" dirty="0"/>
              <a:t> </a:t>
            </a:r>
            <a:r>
              <a:rPr lang="fi-FI" sz="1050" dirty="0" err="1"/>
              <a:t>Abp</a:t>
            </a:r>
            <a:endParaRPr lang="fi-FI" sz="1050" dirty="0"/>
          </a:p>
          <a:p>
            <a:r>
              <a:rPr lang="fi-FI" sz="1050" dirty="0"/>
              <a:t>Nordea Rahoitus Suomi Oy</a:t>
            </a:r>
          </a:p>
          <a:p>
            <a:r>
              <a:rPr lang="fi-FI" sz="1050" dirty="0"/>
              <a:t>Nordea Pankki Suomi Oyj</a:t>
            </a:r>
          </a:p>
          <a:p>
            <a:r>
              <a:rPr lang="fi-FI" sz="1050" dirty="0"/>
              <a:t>Nordea </a:t>
            </a:r>
            <a:r>
              <a:rPr lang="fi-FI" sz="1050" dirty="0" err="1"/>
              <a:t>Funds</a:t>
            </a:r>
            <a:r>
              <a:rPr lang="fi-FI" sz="1050" dirty="0"/>
              <a:t> Oy</a:t>
            </a:r>
          </a:p>
          <a:p>
            <a:r>
              <a:rPr lang="fi-FI" sz="1050" dirty="0"/>
              <a:t>Nordea </a:t>
            </a:r>
            <a:r>
              <a:rPr lang="fi-FI" sz="1050" dirty="0" err="1"/>
              <a:t>Investment</a:t>
            </a:r>
            <a:r>
              <a:rPr lang="fi-FI" sz="1050" dirty="0"/>
              <a:t> Management AB, Suomen sivuliike</a:t>
            </a:r>
          </a:p>
          <a:p>
            <a:r>
              <a:rPr lang="fi-FI" sz="1050" dirty="0"/>
              <a:t>Nordea Henkivakuutus Suomi Oy</a:t>
            </a:r>
          </a:p>
          <a:p>
            <a:r>
              <a:rPr lang="fi-FI" sz="1050" dirty="0"/>
              <a:t>Tukirahoitus Oy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9847626" y="4674262"/>
            <a:ext cx="235681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*****Sampo Oyj</a:t>
            </a:r>
          </a:p>
          <a:p>
            <a:r>
              <a:rPr lang="fi-FI" sz="1050" dirty="0"/>
              <a:t>If Vahinkovakuutus Oyj, Suomen sivuliike</a:t>
            </a:r>
          </a:p>
          <a:p>
            <a:r>
              <a:rPr lang="fi-FI" sz="1050" dirty="0"/>
              <a:t>If Vahinkovakuutusyhtiö Oy</a:t>
            </a:r>
          </a:p>
          <a:p>
            <a:r>
              <a:rPr lang="fi-FI" sz="1050" dirty="0"/>
              <a:t>Mandatum Henkivakuutusosakeyhtiö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6808208" y="3880879"/>
            <a:ext cx="2409626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****LähiTapiola Keskinäinen Vakuutusyhtiö </a:t>
            </a:r>
          </a:p>
          <a:p>
            <a:r>
              <a:rPr lang="fi-FI" sz="1050" dirty="0"/>
              <a:t>LähiTapiola Keskinäinen Henkivakuutusyhtiö </a:t>
            </a:r>
          </a:p>
          <a:p>
            <a:r>
              <a:rPr lang="fi-FI" sz="1050" dirty="0"/>
              <a:t>LähiTapiola Kiinteistövarainhoito Oy </a:t>
            </a:r>
          </a:p>
          <a:p>
            <a:r>
              <a:rPr lang="fi-FI" sz="1050" dirty="0"/>
              <a:t>LähiTapiola Varainhoito Oy </a:t>
            </a:r>
          </a:p>
          <a:p>
            <a:r>
              <a:rPr lang="fi-FI" sz="1050" dirty="0"/>
              <a:t>Alueelliset keskinäiset vakuutusyhtiöt (22 kpl)</a:t>
            </a:r>
          </a:p>
          <a:p>
            <a:r>
              <a:rPr lang="fi-FI" sz="1050" dirty="0"/>
              <a:t>LähiTapiola GP PK2 Oy </a:t>
            </a:r>
          </a:p>
          <a:p>
            <a:r>
              <a:rPr lang="fi-FI" sz="1050" dirty="0"/>
              <a:t>LähiTapiola GP Prime Oy </a:t>
            </a:r>
          </a:p>
          <a:p>
            <a:r>
              <a:rPr lang="fi-FI" sz="1050" dirty="0"/>
              <a:t>LähiTapiola Palvelut Oy</a:t>
            </a:r>
          </a:p>
          <a:p>
            <a:r>
              <a:rPr lang="fi-FI" sz="1050" dirty="0"/>
              <a:t>Tapiolan revontuli oy</a:t>
            </a:r>
          </a:p>
          <a:p>
            <a:r>
              <a:rPr lang="fi-FI" sz="1050" dirty="0"/>
              <a:t>Tietotyö Oy</a:t>
            </a:r>
          </a:p>
          <a:p>
            <a:r>
              <a:rPr lang="fi-FI" sz="1050" dirty="0"/>
              <a:t>Tieto-Tapiola Oy</a:t>
            </a:r>
          </a:p>
          <a:p>
            <a:r>
              <a:rPr lang="fi-FI" sz="1050" dirty="0"/>
              <a:t>LTC-Otso Oy</a:t>
            </a:r>
          </a:p>
          <a:p>
            <a:r>
              <a:rPr lang="fi-FI" sz="1050" dirty="0" err="1"/>
              <a:t>Akapo</a:t>
            </a:r>
            <a:r>
              <a:rPr lang="fi-FI" sz="1050" dirty="0"/>
              <a:t>-Leasing Oy</a:t>
            </a:r>
          </a:p>
          <a:p>
            <a:r>
              <a:rPr lang="fi-FI" sz="1050" dirty="0"/>
              <a:t>Keskinäinen Vakuutusyhtiö Turva </a:t>
            </a:r>
          </a:p>
          <a:p>
            <a:endParaRPr lang="fi-FI" sz="900" dirty="0"/>
          </a:p>
          <a:p>
            <a:endParaRPr lang="fi-FI" sz="900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808208" y="2870440"/>
            <a:ext cx="240962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/>
              <a:t>***Danske Bank Oyj</a:t>
            </a:r>
          </a:p>
          <a:p>
            <a:r>
              <a:rPr lang="fi-FI" sz="1050" dirty="0"/>
              <a:t>Danske Bank A/S, Helsingfors </a:t>
            </a:r>
            <a:r>
              <a:rPr lang="fi-FI" sz="1050" dirty="0" err="1"/>
              <a:t>filial</a:t>
            </a:r>
            <a:endParaRPr lang="fi-FI" sz="1050" dirty="0"/>
          </a:p>
          <a:p>
            <a:r>
              <a:rPr lang="fi-FI" sz="1050" dirty="0"/>
              <a:t>Danske Invest Rahastoyhtiö Oy</a:t>
            </a:r>
          </a:p>
          <a:p>
            <a:r>
              <a:rPr lang="fi-FI" sz="1050" dirty="0"/>
              <a:t>Danske Finance Oy</a:t>
            </a:r>
          </a:p>
          <a:p>
            <a:r>
              <a:rPr lang="fi-FI" sz="1050" dirty="0"/>
              <a:t>Kiinteistömaailma Oy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120869" y="6573726"/>
            <a:ext cx="4020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Verohallinto, FA ja yhtiöiden tilinpäätökset</a:t>
            </a:r>
          </a:p>
        </p:txBody>
      </p:sp>
    </p:spTree>
    <p:extLst>
      <p:ext uri="{BB962C8B-B14F-4D97-AF65-F5344CB8AC3E}">
        <p14:creationId xmlns:p14="http://schemas.microsoft.com/office/powerpoint/2010/main" val="345279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6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383305" y="709968"/>
            <a:ext cx="5073650" cy="938212"/>
          </a:xfrm>
          <a:prstGeom prst="rect">
            <a:avLst/>
          </a:prstGeom>
        </p:spPr>
      </p:pic>
      <p:graphicFrame>
        <p:nvGraphicFramePr>
          <p:cNvPr id="8" name="Sisällön paikkamerkki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9579038"/>
              </p:ext>
            </p:extLst>
          </p:nvPr>
        </p:nvGraphicFramePr>
        <p:xfrm>
          <a:off x="111503" y="918567"/>
          <a:ext cx="5812773" cy="509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kstin paikkamerkki 4"/>
          <p:cNvSpPr txBox="1">
            <a:spLocks/>
          </p:cNvSpPr>
          <p:nvPr/>
        </p:nvSpPr>
        <p:spPr>
          <a:xfrm>
            <a:off x="6511136" y="1718287"/>
            <a:ext cx="3963510" cy="448471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300" b="0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300" b="0" i="1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300" b="0" i="1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300" b="0" i="1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300" b="0" i="1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200" dirty="0">
                <a:latin typeface="+mn-lt"/>
              </a:rPr>
              <a:t>Yhteisöverojen, vakuutusmaksuverojen ja muiden veroluonteisten maksujen lisäksi </a:t>
            </a:r>
            <a:r>
              <a:rPr lang="fi-FI" sz="2200" b="1" dirty="0">
                <a:latin typeface="+mn-lt"/>
              </a:rPr>
              <a:t>Finanssialan verojalanjälki nousee arviolta noin 2,9 miljardiin </a:t>
            </a:r>
            <a:r>
              <a:rPr lang="fi-FI" sz="2200" dirty="0">
                <a:latin typeface="+mn-lt"/>
              </a:rPr>
              <a:t>euroon, kun otetaan huomioon palkoista pidätetyt ennakkopidätykset, sosiaaliturvamaksut, pääomatuloverot sekä valtiolle tilitettävät arvonlisäverot.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1991007" y="4649795"/>
            <a:ext cx="205376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748 </a:t>
            </a:r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Vakuutusmaksuvero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938162" y="3057376"/>
            <a:ext cx="156805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29</a:t>
            </a:r>
            <a:r>
              <a:rPr lang="fi-FI" sz="26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 </a:t>
            </a:r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muut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vakuutus-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yhtiöiden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keräämät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veroluonteiset </a:t>
            </a:r>
          </a:p>
          <a:p>
            <a:r>
              <a:rPr lang="fi-FI" sz="1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maksut 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83931" y="6435227"/>
            <a:ext cx="4020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Verohallinto, FA ja yhtiöiden tilinpäätökset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1453528" y="1957399"/>
            <a:ext cx="35557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32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651 </a:t>
            </a:r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milj. EUR</a:t>
            </a:r>
          </a:p>
          <a:p>
            <a:pPr algn="ctr"/>
            <a:r>
              <a:rPr lang="fi-FI" sz="1400" b="1" dirty="0">
                <a:solidFill>
                  <a:srgbClr val="FFFFFF"/>
                </a:solidFill>
                <a:latin typeface="Merriweather Sans" panose="02000503060000020004" pitchFamily="2" charset="0"/>
              </a:rPr>
              <a:t>Finanssialan maksamat yhteisöverot</a:t>
            </a:r>
          </a:p>
        </p:txBody>
      </p:sp>
    </p:spTree>
    <p:extLst>
      <p:ext uri="{BB962C8B-B14F-4D97-AF65-F5344CB8AC3E}">
        <p14:creationId xmlns:p14="http://schemas.microsoft.com/office/powerpoint/2010/main" val="344528598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611</Value>
      <Value>608</Value>
      <Value>78</Value>
      <Value>143</Value>
      <Value>39</Value>
      <Value>599</Value>
      <Value>35</Value>
    </TaxCatchAll>
    <FKLanguage xmlns="879095ad-9298-46b1-abb4-88acdd8ab572">Suomi</FKLanguage>
    <TaxKeywordTaxHTField xmlns="3f7baa18-e8c3-4a96-b5df-b125792204c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verotiedot</TermName>
          <TermId xmlns="http://schemas.microsoft.com/office/infopath/2007/PartnerControls">8527642c-1b25-48ee-bfcb-ca53a600ebf9</TermId>
        </TermInfo>
        <TermInfo xmlns="http://schemas.microsoft.com/office/infopath/2007/PartnerControls">
          <TermName xmlns="http://schemas.microsoft.com/office/infopath/2007/PartnerControls">verotulot</TermName>
          <TermId xmlns="http://schemas.microsoft.com/office/infopath/2007/PartnerControls">773fc6ba-5871-4eff-9a23-0fb186859d5e</TermId>
        </TermInfo>
        <TermInfo xmlns="http://schemas.microsoft.com/office/infopath/2007/PartnerControls">
          <TermName xmlns="http://schemas.microsoft.com/office/infopath/2007/PartnerControls">verotus</TermName>
          <TermId xmlns="http://schemas.microsoft.com/office/infopath/2007/PartnerControls">24f3fcba-1e0d-479e-9868-89cc30eed204</TermId>
        </TermInfo>
      </Terms>
    </TaxKeywordTaxHTField>
    <FKPublishDate xmlns="879095ad-9298-46b1-abb4-88acdd8ab572">2017-10-31T22:00:00+00:00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finanssiala</TermName>
          <TermId xmlns="http://schemas.microsoft.com/office/infopath/2007/PartnerControls">c509b3bd-2ed8-408c-9f38-93537ce757c0</TermId>
        </TermInfo>
        <TermInfo xmlns="http://schemas.microsoft.com/office/infopath/2007/PartnerControls">
          <TermName xmlns="http://schemas.microsoft.com/office/infopath/2007/PartnerControls">verotus</TermName>
          <TermId xmlns="http://schemas.microsoft.com/office/infopath/2007/PartnerControls">24f3fcba-1e0d-479e-9868-89cc30eed204</TermId>
        </TermInfo>
        <TermInfo xmlns="http://schemas.microsoft.com/office/infopath/2007/PartnerControls">
          <TermName xmlns="http://schemas.microsoft.com/office/infopath/2007/PartnerControls">vastuullisuus</TermName>
          <TermId xmlns="http://schemas.microsoft.com/office/infopath/2007/PartnerControls">0c01a48f-c7e0-408f-9612-e79da204e5c4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D03D97-52C3-45EE-8564-B1A0C0460652}"/>
</file>

<file path=customXml/itemProps2.xml><?xml version="1.0" encoding="utf-8"?>
<ds:datastoreItem xmlns:ds="http://schemas.openxmlformats.org/officeDocument/2006/customXml" ds:itemID="{E87CDD17-8925-42C6-AB94-E4203A2DE9D4}"/>
</file>

<file path=customXml/itemProps3.xml><?xml version="1.0" encoding="utf-8"?>
<ds:datastoreItem xmlns:ds="http://schemas.openxmlformats.org/officeDocument/2006/customXml" ds:itemID="{339539B7-9705-43BC-9291-668E2ED0C5F1}"/>
</file>

<file path=customXml/itemProps4.xml><?xml version="1.0" encoding="utf-8"?>
<ds:datastoreItem xmlns:ds="http://schemas.openxmlformats.org/officeDocument/2006/customXml" ds:itemID="{AA07050B-63DB-4E51-ADE2-513A88EF484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4480</TotalTime>
  <Words>334</Words>
  <Application>Microsoft Office PowerPoint</Application>
  <PresentationFormat>Laajakuva</PresentationFormat>
  <Paragraphs>140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Corbel</vt:lpstr>
      <vt:lpstr>Merriweather Sans</vt:lpstr>
      <vt:lpstr>Theme1</vt:lpstr>
      <vt:lpstr>Finanssialalta verotuloja 1,4 mrd. euroa</vt:lpstr>
      <vt:lpstr>Finanssiala suuri yhteisöveronmaksaja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Finanssialan maksamat verot 2016</dc:title>
  <dc:creator>Urpilainen Satu</dc:creator>
  <cp:keywords>verotulot; verotiedot; verotus</cp:keywords>
  <cp:lastModifiedBy>Karhunen Jussi</cp:lastModifiedBy>
  <cp:revision>45</cp:revision>
  <cp:lastPrinted>2017-05-10T19:51:23Z</cp:lastPrinted>
  <dcterms:created xsi:type="dcterms:W3CDTF">2017-05-26T08:39:08Z</dcterms:created>
  <dcterms:modified xsi:type="dcterms:W3CDTF">2017-11-01T07:44:07Z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148f7662-27a9-4944-ad5b-2069ab1e6390</vt:lpwstr>
  </property>
  <property fmtid="{D5CDD505-2E9C-101B-9397-08002B2CF9AE}" pid="4" name="Dokumentin tila">
    <vt:lpwstr>27;#Valmis|40aa8d17-dadd-4ab0-93da-3124749a5963</vt:lpwstr>
  </property>
  <property fmtid="{D5CDD505-2E9C-101B-9397-08002B2CF9AE}" pid="5" name="Asiakirjatyyppi">
    <vt:lpwstr>64;#Diaesitys|fc209ee7-fe67-4bc6-a4f4-93f5714eb903</vt:lpwstr>
  </property>
  <property fmtid="{D5CDD505-2E9C-101B-9397-08002B2CF9AE}" pid="6" name="Tags">
    <vt:lpwstr/>
  </property>
  <property fmtid="{D5CDD505-2E9C-101B-9397-08002B2CF9AE}" pid="7" name="Organisaatiot">
    <vt:lpwstr/>
  </property>
  <property fmtid="{D5CDD505-2E9C-101B-9397-08002B2CF9AE}" pid="8" name="TaxKeyword">
    <vt:lpwstr>599;#verotiedot|8527642c-1b25-48ee-bfcb-ca53a600ebf9;#39;#verotulot|773fc6ba-5871-4eff-9a23-0fb186859d5e;#611;#verotus|24f3fcba-1e0d-479e-9868-89cc30eed204</vt:lpwstr>
  </property>
  <property fmtid="{D5CDD505-2E9C-101B-9397-08002B2CF9AE}" pid="9" name="FKTopic">
    <vt:lpwstr>35;#finanssiala|c509b3bd-2ed8-408c-9f38-93537ce757c0;#608;#verotus|24f3fcba-1e0d-479e-9868-89cc30eed204;#143;#vastuullisuus|0c01a48f-c7e0-408f-9612-e79da204e5c4</vt:lpwstr>
  </property>
  <property fmtid="{D5CDD505-2E9C-101B-9397-08002B2CF9AE}" pid="10" name="FKDocType">
    <vt:lpwstr>78;#Diaesitys|fc209ee7-fe67-4bc6-a4f4-93f5714eb903</vt:lpwstr>
  </property>
  <property fmtid="{D5CDD505-2E9C-101B-9397-08002B2CF9AE}" pid="11" name="FKDocumentState">
    <vt:lpwstr>27;#Valmis|40aa8d17-dadd-4ab0-93da-3124749a5963</vt:lpwstr>
  </property>
  <property fmtid="{D5CDD505-2E9C-101B-9397-08002B2CF9AE}" pid="12" name="FKDocumentPublicity">
    <vt:lpwstr>28;#Julkinen|0806a4a5-db6a-4fa4-8ed3-7457b5b4e8de</vt:lpwstr>
  </property>
  <property fmtid="{D5CDD505-2E9C-101B-9397-08002B2CF9AE}" pid="13" name="C Organisaatiot">
    <vt:lpwstr>21;#Finanssialan Keskusliitto|a986a8ab-0b81-4c11-8cfa-b7b758f01c9a</vt:lpwstr>
  </property>
  <property fmtid="{D5CDD505-2E9C-101B-9397-08002B2CF9AE}" pid="14" name="Order">
    <vt:r8>37600</vt:r8>
  </property>
  <property fmtid="{D5CDD505-2E9C-101B-9397-08002B2CF9AE}" pid="15" name="xd_ProgID">
    <vt:lpwstr/>
  </property>
  <property fmtid="{D5CDD505-2E9C-101B-9397-08002B2CF9AE}" pid="16" name="_SourceUrl">
    <vt:lpwstr/>
  </property>
  <property fmtid="{D5CDD505-2E9C-101B-9397-08002B2CF9AE}" pid="17" name="_SharedFileIndex">
    <vt:lpwstr/>
  </property>
  <property fmtid="{D5CDD505-2E9C-101B-9397-08002B2CF9AE}" pid="18" name="TemplateUrl">
    <vt:lpwstr/>
  </property>
  <property fmtid="{D5CDD505-2E9C-101B-9397-08002B2CF9AE}" pid="19" name="_CopySource">
    <vt:lpwstr>http://majakka/tietopankki/materiaalit/finanssiala%20yhteisoverot.pptx</vt:lpwstr>
  </property>
</Properties>
</file>