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1"/>
  </p:sldMasterIdLst>
  <p:sldIdLst>
    <p:sldId id="262" r:id="rId2"/>
    <p:sldId id="265" r:id="rId3"/>
    <p:sldId id="268" r:id="rId4"/>
    <p:sldId id="269" r:id="rId5"/>
    <p:sldId id="267" r:id="rId6"/>
    <p:sldId id="264" r:id="rId7"/>
    <p:sldId id="266" r:id="rId8"/>
    <p:sldId id="270" r:id="rId9"/>
    <p:sldId id="263" r:id="rId10"/>
  </p:sldIdLst>
  <p:sldSz cx="12192000" cy="6858000"/>
  <p:notesSz cx="6858000" cy="9144000"/>
  <p:embeddedFontLst>
    <p:embeddedFont>
      <p:font typeface="Merriweather Sans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56"/>
  </p:normalViewPr>
  <p:slideViewPr>
    <p:cSldViewPr snapToGrid="0" snapToObjects="1">
      <p:cViewPr varScale="1">
        <p:scale>
          <a:sx n="66" d="100"/>
          <a:sy n="66" d="100"/>
        </p:scale>
        <p:origin x="59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tähän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97" y="5865832"/>
            <a:ext cx="2810691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7" r:id="rId2"/>
    <p:sldLayoutId id="2147483799" r:id="rId3"/>
    <p:sldLayoutId id="2147483806" r:id="rId4"/>
    <p:sldLayoutId id="2147483800" r:id="rId5"/>
    <p:sldLayoutId id="2147483801" r:id="rId6"/>
    <p:sldLayoutId id="2147483802" r:id="rId7"/>
    <p:sldLayoutId id="2147483803" r:id="rId8"/>
    <p:sldLayoutId id="2147483809" r:id="rId9"/>
    <p:sldLayoutId id="2147483804" r:id="rId10"/>
    <p:sldLayoutId id="2147483807" r:id="rId11"/>
    <p:sldLayoutId id="2147483808" r:id="rId12"/>
    <p:sldLayoutId id="2147483815" r:id="rId13"/>
    <p:sldLayoutId id="21474838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696B20D-E2DB-4DB2-80FC-0D962854A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208" y="1539018"/>
            <a:ext cx="6929464" cy="478015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2207" y="521391"/>
            <a:ext cx="9159097" cy="861051"/>
          </a:xfrm>
        </p:spPr>
        <p:txBody>
          <a:bodyPr>
            <a:normAutofit fontScale="90000"/>
          </a:bodyPr>
          <a:lstStyle/>
          <a:p>
            <a:r>
              <a:rPr lang="fi-FI" dirty="0"/>
              <a:t>Finanssialalle.fi – alan koulutus, urapolut ja oppimateriaalit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0B8D12D-177A-4DD8-9A78-CD997A076E7A}"/>
              </a:ext>
            </a:extLst>
          </p:cNvPr>
          <p:cNvSpPr txBox="1"/>
          <p:nvPr/>
        </p:nvSpPr>
        <p:spPr>
          <a:xfrm>
            <a:off x="8110603" y="3093928"/>
            <a:ext cx="3300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Vanha </a:t>
            </a:r>
            <a:r>
              <a:rPr lang="fi-FI" sz="2400" dirty="0" err="1"/>
              <a:t>Keep</a:t>
            </a:r>
            <a:r>
              <a:rPr lang="fi-FI" sz="2400" dirty="0"/>
              <a:t> it Rolling –sivusto on nyt Finanssialalle.fi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424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D00A7E-D4F3-4406-85D6-B718BA22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Uuden sivuston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5B63B8-FADB-4C59-8A2E-393420D69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opiskella finanssialalle? – Opintoväylät finanssialalle</a:t>
            </a:r>
          </a:p>
          <a:p>
            <a:r>
              <a:rPr lang="fi-FI" dirty="0"/>
              <a:t>Alalle töihin – millaisia toimenkuvia alalla on? Mitä ala tarjoaa?</a:t>
            </a:r>
          </a:p>
          <a:p>
            <a:r>
              <a:rPr lang="fi-FI" dirty="0"/>
              <a:t>Opinnot alalla jo oleville - täydennyskoulutusmahdollisuudet</a:t>
            </a:r>
          </a:p>
          <a:p>
            <a:r>
              <a:rPr lang="fi-FI" dirty="0"/>
              <a:t>Maksuton Finanssialan perusteet -oppimateriaali uusien työntekijöiden perehdytykseen</a:t>
            </a:r>
          </a:p>
          <a:p>
            <a:r>
              <a:rPr lang="fi-FI" dirty="0"/>
              <a:t>Finanssiakatemia – tietoa alan yritysten ja oppilaitosten yhteistyöelimestä</a:t>
            </a:r>
          </a:p>
        </p:txBody>
      </p:sp>
    </p:spTree>
    <p:extLst>
      <p:ext uri="{BB962C8B-B14F-4D97-AF65-F5344CB8AC3E}">
        <p14:creationId xmlns:p14="http://schemas.microsoft.com/office/powerpoint/2010/main" val="56162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BE6725-C79A-46E6-AAE4-C38824FF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alalla voi tehdä?</a:t>
            </a: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4161160C-ECDF-43FE-9FF5-D0572DE58F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12" b="571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127CD9E-3260-4A7E-B1BB-8BF9A8AAD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Videotarinoita finanssialan moninaisista työnkuvista</a:t>
            </a:r>
          </a:p>
          <a:p>
            <a:r>
              <a:rPr lang="fi-FI" dirty="0"/>
              <a:t>Tarinoita, miten alalle on päädytty</a:t>
            </a:r>
          </a:p>
          <a:p>
            <a:r>
              <a:rPr lang="fi-FI" dirty="0"/>
              <a:t>Opintoväylät alalle toisesta asteesta korkeakouluihin</a:t>
            </a:r>
          </a:p>
          <a:p>
            <a:r>
              <a:rPr lang="fi-FI" dirty="0"/>
              <a:t>Alalla tarvitaan myös muita kuin finanssialaa opiskelleita!</a:t>
            </a:r>
          </a:p>
        </p:txBody>
      </p:sp>
    </p:spTree>
    <p:extLst>
      <p:ext uri="{BB962C8B-B14F-4D97-AF65-F5344CB8AC3E}">
        <p14:creationId xmlns:p14="http://schemas.microsoft.com/office/powerpoint/2010/main" val="20457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29D6BA-5BCA-4339-9080-A3A64383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Täydennyskoulutusta alalla työskenteleville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3D3468C-A98A-468B-AD1E-724B8BD93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300" y="2168928"/>
            <a:ext cx="10515600" cy="32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01D960-C53E-40F7-B779-64E15F45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Finanssialan perusteet –oppimateriaali on sivustolla kaikkien käytössä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329F74A1-EEE9-461E-A404-E4F99A4882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19" r="8419"/>
          <a:stretch>
            <a:fillRect/>
          </a:stretch>
        </p:blipFill>
        <p:spPr/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EFCFFF-A222-4913-BA6E-EAEA34FD1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3214172" cy="39740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Antaa peruskäsityksen finanssialasta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Suunnattu opiskelijoille ja uusille työntekijöille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Verkkokurssi käsittelee pankkialaa, vakuuttamista, säästämistä ja sijoittamista sekä innovaatioita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Materiaali on uudistettu</a:t>
            </a:r>
          </a:p>
        </p:txBody>
      </p:sp>
    </p:spTree>
    <p:extLst>
      <p:ext uri="{BB962C8B-B14F-4D97-AF65-F5344CB8AC3E}">
        <p14:creationId xmlns:p14="http://schemas.microsoft.com/office/powerpoint/2010/main" val="101876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97B26-E683-4180-A493-AE00B982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191" y="412596"/>
            <a:ext cx="6137753" cy="1272155"/>
          </a:xfrm>
        </p:spPr>
        <p:txBody>
          <a:bodyPr>
            <a:normAutofit fontScale="90000"/>
          </a:bodyPr>
          <a:lstStyle/>
          <a:p>
            <a:r>
              <a:rPr lang="fi-FI" dirty="0"/>
              <a:t>Blogissa tarinoita työstä, työntekijöistä ja opinnoista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2344CA7-39E6-40D8-BD04-29C673588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10" y="412596"/>
            <a:ext cx="4531802" cy="6050071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47C7FF4-D573-4343-99C5-861D469F5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4082" y="1822537"/>
            <a:ext cx="4738961" cy="3993741"/>
          </a:xfrm>
        </p:spPr>
        <p:txBody>
          <a:bodyPr/>
          <a:lstStyle/>
          <a:p>
            <a:r>
              <a:rPr lang="fi-FI" dirty="0"/>
              <a:t>Sivustolla olevassa blogissa tekstejä alan työntekijöiden ammateista, työstä alalla ja opiskelusta. </a:t>
            </a:r>
          </a:p>
          <a:p>
            <a:r>
              <a:rPr lang="fi-FI" dirty="0"/>
              <a:t>Blogivuoro kiertää alan yhtiöiden välillä – yhtiöiden valmiit tekstit hyödynnetään mielellään! Myös alan opiskelijoiden tekstejä julkaistaan.</a:t>
            </a:r>
          </a:p>
          <a:p>
            <a:r>
              <a:rPr lang="fi-FI" dirty="0"/>
              <a:t>Tekstejä välitetään myös kunkoululoppuu.fi-sivuston käyttöön.</a:t>
            </a:r>
          </a:p>
        </p:txBody>
      </p:sp>
    </p:spTree>
    <p:extLst>
      <p:ext uri="{BB962C8B-B14F-4D97-AF65-F5344CB8AC3E}">
        <p14:creationId xmlns:p14="http://schemas.microsoft.com/office/powerpoint/2010/main" val="78314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37CCDE-9A1F-48D8-A7B5-815A8F88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Finanssialan työt näkyvillä myös Instagramissa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F26F6E0-4294-42AD-93C1-F344DA65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Laurean opiskelijatyöryhmä tuottaa kevään aikana uudelle </a:t>
            </a:r>
            <a:r>
              <a:rPr lang="fi-FI" i="1" dirty="0"/>
              <a:t>finanssialalle</a:t>
            </a:r>
            <a:r>
              <a:rPr lang="fi-FI" dirty="0"/>
              <a:t>-Instagram-tilille sisältöä kahdeksi vuodeksi – millaista alalla on opiskella ja työskennellä?</a:t>
            </a:r>
          </a:p>
          <a:p>
            <a:r>
              <a:rPr lang="fi-FI" dirty="0"/>
              <a:t>Tilin postaukset näkyvillä myös sivustolla.</a:t>
            </a:r>
          </a:p>
          <a:p>
            <a:r>
              <a:rPr lang="fi-FI" dirty="0"/>
              <a:t>Jos käytät Instagramissa tunnistetta </a:t>
            </a:r>
            <a:r>
              <a:rPr lang="fi-FI" i="1" dirty="0"/>
              <a:t>#finanssialalle</a:t>
            </a:r>
            <a:r>
              <a:rPr lang="fi-FI" dirty="0"/>
              <a:t>, se näkyy sivustolla!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2951FC4-E638-4B7F-8A81-E6027D2DA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004" y="1466972"/>
            <a:ext cx="6925157" cy="50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6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C8B17F-1EB8-4ACA-920A-3BD9A74B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Sivusto luotiin yhteistyössä Finanssiakatemian kanssa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57CF0D-46BD-4BF6-89F8-2D18F7590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Finanssiakatemia on yhteistyöverkosto, joka yhdistää alan työnantajat ja oppilaitokset. </a:t>
            </a:r>
          </a:p>
          <a:p>
            <a:r>
              <a:rPr lang="fi-FI" dirty="0"/>
              <a:t>Finanssiakatemiassa jaetaan tietoa ja osaamista verkoston sisällä. Tavoitteena on lisätä työelämän ja oppilaitosten välistä yhteistyötä siten, että työelämän tarpeet huomioidaan oppilaitosten opetuksessa.</a:t>
            </a:r>
          </a:p>
        </p:txBody>
      </p:sp>
    </p:spTree>
    <p:extLst>
      <p:ext uri="{BB962C8B-B14F-4D97-AF65-F5344CB8AC3E}">
        <p14:creationId xmlns:p14="http://schemas.microsoft.com/office/powerpoint/2010/main" val="358072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C2AD44-7BC6-49F4-BA9C-544CFEDF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sivusto kehittyy?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1A795-2024-4B9B-981F-7AA768945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Tulevaisuudessa tarkoitus lisätä sisältöä myös alalta poistuvien hyödynnettäväksi.</a:t>
            </a:r>
          </a:p>
          <a:p>
            <a:r>
              <a:rPr lang="fi-FI" dirty="0"/>
              <a:t>Oppilaitosten yhteistyöllä vapaasti käytettävissä olevia oppimateriaaleja jakoon.</a:t>
            </a:r>
          </a:p>
          <a:p>
            <a:r>
              <a:rPr lang="fi-FI" dirty="0"/>
              <a:t>Kenties alan työpaikkailmoitukset generoiva hakukone – nyt kaikki twiitit #-tunnuksella </a:t>
            </a:r>
            <a:r>
              <a:rPr lang="fi-FI" i="1" dirty="0"/>
              <a:t>#finanssialalle</a:t>
            </a:r>
            <a:r>
              <a:rPr lang="fi-FI" dirty="0"/>
              <a:t> nousevat sivuille näkyviin.</a:t>
            </a:r>
          </a:p>
          <a:p>
            <a:r>
              <a:rPr lang="fi-FI" dirty="0"/>
              <a:t>Palautetta ja kehitysideoita otetaan vastaan sähköpostitse osoitteessa viestinta@finanssiala.fi.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7896541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f7baa18-e8c3-4a96-b5df-b125792204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finanssialalle</TermName>
          <TermId xmlns="http://schemas.microsoft.com/office/infopath/2007/PartnerControls">9889065c-7897-4319-baa6-1a43f347f534</TermId>
        </TermInfo>
      </Terms>
    </TaxKeywordTaxHTField>
    <FKLanguage xmlns="879095ad-9298-46b1-abb4-88acdd8ab572">Suomi</FKLanguage>
    <FKPublishDate xmlns="879095ad-9298-46b1-abb4-88acdd8ab572">2018-04-03T21:00:00+00:00</FKPublishDate>
    <TaxCatchAll xmlns="3f7baa18-e8c3-4a96-b5df-b125792204c2">
      <Value>789</Value>
      <Value>77</Value>
      <Value>78</Value>
      <Value>35</Value>
    </TaxCatchAll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</TermName>
          <TermId xmlns="http://schemas.microsoft.com/office/infopath/2007/PartnerControls">c509b3bd-2ed8-408c-9f38-93537ce757c0</TermId>
        </TermInfo>
        <TermInfo xmlns="http://schemas.microsoft.com/office/infopath/2007/PartnerControls">
          <TermName xmlns="http://schemas.microsoft.com/office/infopath/2007/PartnerControls">työelämä</TermName>
          <TermId xmlns="http://schemas.microsoft.com/office/infopath/2007/PartnerControls">98ef1ff8-7057-41dc-9d8a-5ed9db3d836f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Props1.xml><?xml version="1.0" encoding="utf-8"?>
<ds:datastoreItem xmlns:ds="http://schemas.openxmlformats.org/officeDocument/2006/customXml" ds:itemID="{7E7ACC40-6D14-4AF6-9BC1-509CEF931E76}"/>
</file>

<file path=customXml/itemProps2.xml><?xml version="1.0" encoding="utf-8"?>
<ds:datastoreItem xmlns:ds="http://schemas.openxmlformats.org/officeDocument/2006/customXml" ds:itemID="{B88F5A5A-0E1E-4194-ADDA-FB8E194E14A7}"/>
</file>

<file path=customXml/itemProps3.xml><?xml version="1.0" encoding="utf-8"?>
<ds:datastoreItem xmlns:ds="http://schemas.openxmlformats.org/officeDocument/2006/customXml" ds:itemID="{DA5E4EE1-4980-47EF-A7E7-48449DA68969}"/>
</file>

<file path=customXml/itemProps4.xml><?xml version="1.0" encoding="utf-8"?>
<ds:datastoreItem xmlns:ds="http://schemas.openxmlformats.org/officeDocument/2006/customXml" ds:itemID="{166A8A19-057A-41AE-B422-60D026D0C2AD}"/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TotalTime>108</TotalTime>
  <Words>304</Words>
  <Application>Microsoft Office PowerPoint</Application>
  <PresentationFormat>Laajakuva</PresentationFormat>
  <Paragraphs>35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Merriweather Sans</vt:lpstr>
      <vt:lpstr>Arial</vt:lpstr>
      <vt:lpstr>FA_Theme</vt:lpstr>
      <vt:lpstr>Finanssialalle.fi – alan koulutus, urapolut ja oppimateriaalit </vt:lpstr>
      <vt:lpstr>Uuden sivuston sisältö</vt:lpstr>
      <vt:lpstr>Mitä alalla voi tehdä?</vt:lpstr>
      <vt:lpstr>Täydennyskoulutusta alalla työskenteleville</vt:lpstr>
      <vt:lpstr>Finanssialan perusteet –oppimateriaali on sivustolla kaikkien käytössä</vt:lpstr>
      <vt:lpstr>Blogissa tarinoita työstä, työntekijöistä ja opinnoista</vt:lpstr>
      <vt:lpstr>Finanssialan työt näkyvillä myös Instagramissa</vt:lpstr>
      <vt:lpstr>Sivusto luotiin yhteistyössä Finanssiakatemian kanssa</vt:lpstr>
      <vt:lpstr>Miten sivusto kehittyy?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Finanssialalle.fi – uuden sivuston yleisesittely</dc:title>
  <dc:creator>Karhunen Jussi</dc:creator>
  <cp:keywords>finanssialalle</cp:keywords>
  <cp:lastModifiedBy>Karhunen Jussi</cp:lastModifiedBy>
  <cp:revision>8</cp:revision>
  <cp:lastPrinted>2017-05-10T19:51:23Z</cp:lastPrinted>
  <dcterms:created xsi:type="dcterms:W3CDTF">2018-04-04T11:21:32Z</dcterms:created>
  <dcterms:modified xsi:type="dcterms:W3CDTF">2018-04-04T13:09:39Z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b52c9ee5-a0e0-4239-b4bf-67d8f8a4e033</vt:lpwstr>
  </property>
  <property fmtid="{D5CDD505-2E9C-101B-9397-08002B2CF9AE}" pid="4" name="TaxKeyword">
    <vt:lpwstr>789;#finanssialalle|9889065c-7897-4319-baa6-1a43f347f534</vt:lpwstr>
  </property>
  <property fmtid="{D5CDD505-2E9C-101B-9397-08002B2CF9AE}" pid="5" name="FKTopic">
    <vt:lpwstr>35;#finanssiala|c509b3bd-2ed8-408c-9f38-93537ce757c0;#77;#työelämä|98ef1ff8-7057-41dc-9d8a-5ed9db3d836f</vt:lpwstr>
  </property>
  <property fmtid="{D5CDD505-2E9C-101B-9397-08002B2CF9AE}" pid="6" name="FKDocType">
    <vt:lpwstr>78;#Diaesitys|fc209ee7-fe67-4bc6-a4f4-93f5714eb903</vt:lpwstr>
  </property>
  <property fmtid="{D5CDD505-2E9C-101B-9397-08002B2CF9AE}" pid="7" name="FKDocumentState">
    <vt:lpwstr>27;#Valmis|40aa8d17-dadd-4ab0-93da-3124749a5963</vt:lpwstr>
  </property>
  <property fmtid="{D5CDD505-2E9C-101B-9397-08002B2CF9AE}" pid="8" name="FKDocumentPublicity">
    <vt:lpwstr>28;#Julkinen|0806a4a5-db6a-4fa4-8ed3-7457b5b4e8de</vt:lpwstr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Order">
    <vt:r8>39400</vt:r8>
  </property>
  <property fmtid="{D5CDD505-2E9C-101B-9397-08002B2CF9AE}" pid="11" name="xd_ProgID">
    <vt:lpwstr/>
  </property>
  <property fmtid="{D5CDD505-2E9C-101B-9397-08002B2CF9AE}" pid="12" name="_CopySource">
    <vt:lpwstr>http://majakka/tietopankki/materiaalit/Yleisesitys_finanssialalle_sivusto.pptx</vt:lpwstr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TemplateUrl">
    <vt:lpwstr/>
  </property>
</Properties>
</file>