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97" r:id="rId4"/>
  </p:sldMasterIdLst>
  <p:sldIdLst>
    <p:sldId id="262" r:id="rId5"/>
    <p:sldId id="264" r:id="rId6"/>
    <p:sldId id="266" r:id="rId7"/>
    <p:sldId id="268" r:id="rId8"/>
    <p:sldId id="267" r:id="rId9"/>
    <p:sldId id="269" r:id="rId10"/>
    <p:sldId id="270" r:id="rId11"/>
    <p:sldId id="272" r:id="rId12"/>
  </p:sldIdLst>
  <p:sldSz cx="12192000" cy="6858000"/>
  <p:notesSz cx="6858000" cy="9144000"/>
  <p:embeddedFontLst>
    <p:embeddedFont>
      <p:font typeface="Merriweather Sans" panose="00000500000000000000" pitchFamily="2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2C90"/>
    <a:srgbClr val="164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Normaali tyyl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Normaali tyyli 1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56"/>
  </p:normalViewPr>
  <p:slideViewPr>
    <p:cSldViewPr snapToGrid="0" snapToObjects="1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1" Type="http://schemas.openxmlformats.org/officeDocument/2006/relationships/slide" Target="slides/slide7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Vahinkovakuutus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3386</c:v>
                </c:pt>
                <c:pt idx="1">
                  <c:v>3456</c:v>
                </c:pt>
                <c:pt idx="2">
                  <c:v>3640</c:v>
                </c:pt>
                <c:pt idx="3">
                  <c:v>3859</c:v>
                </c:pt>
                <c:pt idx="4">
                  <c:v>4056</c:v>
                </c:pt>
                <c:pt idx="5">
                  <c:v>4288</c:v>
                </c:pt>
                <c:pt idx="6">
                  <c:v>4540</c:v>
                </c:pt>
                <c:pt idx="7">
                  <c:v>4494</c:v>
                </c:pt>
                <c:pt idx="8">
                  <c:v>4483</c:v>
                </c:pt>
                <c:pt idx="9">
                  <c:v>4399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D8-4067-AA28-B871C38AEB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Henkivakuutus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2624</c:v>
                </c:pt>
                <c:pt idx="1">
                  <c:v>3067</c:v>
                </c:pt>
                <c:pt idx="2">
                  <c:v>4791</c:v>
                </c:pt>
                <c:pt idx="3">
                  <c:v>3258</c:v>
                </c:pt>
                <c:pt idx="4">
                  <c:v>3856</c:v>
                </c:pt>
                <c:pt idx="5">
                  <c:v>5389</c:v>
                </c:pt>
                <c:pt idx="6">
                  <c:v>5952</c:v>
                </c:pt>
                <c:pt idx="7">
                  <c:v>6278</c:v>
                </c:pt>
                <c:pt idx="8">
                  <c:v>4535</c:v>
                </c:pt>
                <c:pt idx="9">
                  <c:v>4489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D8-4067-AA28-B871C38AEB8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Työeläkevakuutus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10118</c:v>
                </c:pt>
                <c:pt idx="1">
                  <c:v>10006</c:v>
                </c:pt>
                <c:pt idx="2">
                  <c:v>10653</c:v>
                </c:pt>
                <c:pt idx="3">
                  <c:v>11462</c:v>
                </c:pt>
                <c:pt idx="4">
                  <c:v>12304</c:v>
                </c:pt>
                <c:pt idx="5">
                  <c:v>12424</c:v>
                </c:pt>
                <c:pt idx="6">
                  <c:v>12722</c:v>
                </c:pt>
                <c:pt idx="7">
                  <c:v>13215</c:v>
                </c:pt>
                <c:pt idx="8">
                  <c:v>13564</c:v>
                </c:pt>
                <c:pt idx="9">
                  <c:v>14051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D8-4067-AA28-B871C38AE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9387888"/>
        <c:axId val="489388280"/>
      </c:barChart>
      <c:catAx>
        <c:axId val="48938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388280"/>
        <c:crosses val="autoZero"/>
        <c:auto val="1"/>
        <c:lblAlgn val="ctr"/>
        <c:lblOffset val="100"/>
        <c:noMultiLvlLbl val="0"/>
      </c:catAx>
      <c:valAx>
        <c:axId val="489388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387888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Vahinkovakuutusyhtiöt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2244</c:v>
                </c:pt>
                <c:pt idx="1">
                  <c:v>2229</c:v>
                </c:pt>
                <c:pt idx="2">
                  <c:v>2430</c:v>
                </c:pt>
                <c:pt idx="3">
                  <c:v>2555</c:v>
                </c:pt>
                <c:pt idx="4">
                  <c:v>2719</c:v>
                </c:pt>
                <c:pt idx="5">
                  <c:v>2854</c:v>
                </c:pt>
                <c:pt idx="6">
                  <c:v>2938</c:v>
                </c:pt>
                <c:pt idx="7">
                  <c:v>2870</c:v>
                </c:pt>
                <c:pt idx="8">
                  <c:v>3008</c:v>
                </c:pt>
                <c:pt idx="9">
                  <c:v>3029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74-4FD4-A655-1DD474F0C5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Henkivakuutusyhtiöt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3493</c:v>
                </c:pt>
                <c:pt idx="1">
                  <c:v>2855</c:v>
                </c:pt>
                <c:pt idx="2">
                  <c:v>3919</c:v>
                </c:pt>
                <c:pt idx="3">
                  <c:v>3592</c:v>
                </c:pt>
                <c:pt idx="4">
                  <c:v>3915</c:v>
                </c:pt>
                <c:pt idx="5">
                  <c:v>3896</c:v>
                </c:pt>
                <c:pt idx="6">
                  <c:v>3829</c:v>
                </c:pt>
                <c:pt idx="7">
                  <c:v>3986</c:v>
                </c:pt>
                <c:pt idx="8">
                  <c:v>4239</c:v>
                </c:pt>
                <c:pt idx="9">
                  <c:v>4149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74-4FD4-A655-1DD474F0C5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Työeläkevakuutusyhtiöt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8772</c:v>
                </c:pt>
                <c:pt idx="1">
                  <c:v>9651</c:v>
                </c:pt>
                <c:pt idx="2">
                  <c:v>10412</c:v>
                </c:pt>
                <c:pt idx="3">
                  <c:v>11238</c:v>
                </c:pt>
                <c:pt idx="4">
                  <c:v>12016</c:v>
                </c:pt>
                <c:pt idx="5">
                  <c:v>12833</c:v>
                </c:pt>
                <c:pt idx="6">
                  <c:v>13446</c:v>
                </c:pt>
                <c:pt idx="7">
                  <c:v>13815</c:v>
                </c:pt>
                <c:pt idx="8">
                  <c:v>14356</c:v>
                </c:pt>
                <c:pt idx="9">
                  <c:v>14888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74-4FD4-A655-1DD474F0C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9400432"/>
        <c:axId val="489401216"/>
      </c:barChart>
      <c:catAx>
        <c:axId val="48940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401216"/>
        <c:crosses val="autoZero"/>
        <c:auto val="1"/>
        <c:lblAlgn val="ctr"/>
        <c:lblOffset val="100"/>
        <c:noMultiLvlLbl val="0"/>
      </c:catAx>
      <c:valAx>
        <c:axId val="48940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489400432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Yhdistetty kulusuhde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CC-4A3A-A820-7477E3EBD0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Sheet1!$A$2:$A$24</c:f>
              <c:numCache>
                <c:formatCode>General</c:formatCode>
                <c:ptCount val="2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</c:numCache>
            </c:numRef>
          </c:cat>
          <c:val>
            <c:numRef>
              <c:f>Sheet1!$B$2:$B$24</c:f>
              <c:numCache>
                <c:formatCode>0.0</c:formatCode>
                <c:ptCount val="23"/>
                <c:pt idx="0">
                  <c:v>110.1</c:v>
                </c:pt>
                <c:pt idx="1">
                  <c:v>108.7</c:v>
                </c:pt>
                <c:pt idx="2">
                  <c:v>111.3</c:v>
                </c:pt>
                <c:pt idx="3">
                  <c:v>112.6</c:v>
                </c:pt>
                <c:pt idx="4">
                  <c:v>106.8</c:v>
                </c:pt>
                <c:pt idx="5">
                  <c:v>110.4</c:v>
                </c:pt>
                <c:pt idx="6">
                  <c:v>109.5</c:v>
                </c:pt>
                <c:pt idx="7">
                  <c:v>110.4</c:v>
                </c:pt>
                <c:pt idx="8">
                  <c:v>111.2</c:v>
                </c:pt>
                <c:pt idx="9">
                  <c:v>114</c:v>
                </c:pt>
                <c:pt idx="10">
                  <c:v>102</c:v>
                </c:pt>
                <c:pt idx="11">
                  <c:v>101.6</c:v>
                </c:pt>
                <c:pt idx="12">
                  <c:v>98.4</c:v>
                </c:pt>
                <c:pt idx="13">
                  <c:v>99.7</c:v>
                </c:pt>
                <c:pt idx="14">
                  <c:v>97</c:v>
                </c:pt>
                <c:pt idx="15">
                  <c:v>102.1</c:v>
                </c:pt>
                <c:pt idx="16">
                  <c:v>107.2</c:v>
                </c:pt>
                <c:pt idx="17">
                  <c:v>99.2</c:v>
                </c:pt>
                <c:pt idx="18">
                  <c:v>95.6</c:v>
                </c:pt>
                <c:pt idx="19">
                  <c:v>96.9</c:v>
                </c:pt>
                <c:pt idx="20">
                  <c:v>96.2</c:v>
                </c:pt>
                <c:pt idx="21">
                  <c:v>92.4</c:v>
                </c:pt>
                <c:pt idx="22">
                  <c:v>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DE-4CE5-8D07-48183953A3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Vahinkosuhde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CC-4A3A-A820-7477E3EBD0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Sheet1!$A$2:$A$24</c:f>
              <c:numCache>
                <c:formatCode>General</c:formatCode>
                <c:ptCount val="2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</c:numCache>
            </c:numRef>
          </c:cat>
          <c:val>
            <c:numRef>
              <c:f>Sheet1!$C$2:$C$24</c:f>
              <c:numCache>
                <c:formatCode>0.0</c:formatCode>
                <c:ptCount val="23"/>
                <c:pt idx="0">
                  <c:v>90.8</c:v>
                </c:pt>
                <c:pt idx="1">
                  <c:v>89</c:v>
                </c:pt>
                <c:pt idx="2">
                  <c:v>90.5</c:v>
                </c:pt>
                <c:pt idx="3">
                  <c:v>92.4</c:v>
                </c:pt>
                <c:pt idx="4">
                  <c:v>86.4</c:v>
                </c:pt>
                <c:pt idx="5">
                  <c:v>88.6</c:v>
                </c:pt>
                <c:pt idx="6">
                  <c:v>85.8</c:v>
                </c:pt>
                <c:pt idx="7">
                  <c:v>88.2</c:v>
                </c:pt>
                <c:pt idx="8">
                  <c:v>87.4</c:v>
                </c:pt>
                <c:pt idx="9">
                  <c:v>92.4</c:v>
                </c:pt>
                <c:pt idx="10">
                  <c:v>81.400000000000006</c:v>
                </c:pt>
                <c:pt idx="11">
                  <c:v>81.900000000000006</c:v>
                </c:pt>
                <c:pt idx="12">
                  <c:v>78</c:v>
                </c:pt>
                <c:pt idx="13">
                  <c:v>78.8</c:v>
                </c:pt>
                <c:pt idx="14">
                  <c:v>75.900000000000006</c:v>
                </c:pt>
                <c:pt idx="15">
                  <c:v>81.2</c:v>
                </c:pt>
                <c:pt idx="16">
                  <c:v>86.2</c:v>
                </c:pt>
                <c:pt idx="17">
                  <c:v>78.3</c:v>
                </c:pt>
                <c:pt idx="18">
                  <c:v>74.7</c:v>
                </c:pt>
                <c:pt idx="19">
                  <c:v>77.099999999999994</c:v>
                </c:pt>
                <c:pt idx="20">
                  <c:v>76.2</c:v>
                </c:pt>
                <c:pt idx="21">
                  <c:v>71.900000000000006</c:v>
                </c:pt>
                <c:pt idx="22">
                  <c:v>74.099999999999994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DE-4CE5-8D07-48183953A3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Liikekulusuhde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CC-4A3A-A820-7477E3EBD0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Sheet1!$A$2:$A$24</c:f>
              <c:numCache>
                <c:formatCode>General</c:formatCode>
                <c:ptCount val="23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</c:numCache>
            </c:numRef>
          </c:cat>
          <c:val>
            <c:numRef>
              <c:f>Sheet1!$D$2:$D$24</c:f>
              <c:numCache>
                <c:formatCode>0.0</c:formatCode>
                <c:ptCount val="23"/>
                <c:pt idx="0">
                  <c:v>19.3</c:v>
                </c:pt>
                <c:pt idx="1">
                  <c:v>19.7</c:v>
                </c:pt>
                <c:pt idx="2">
                  <c:v>20.8</c:v>
                </c:pt>
                <c:pt idx="3">
                  <c:v>20.2</c:v>
                </c:pt>
                <c:pt idx="4">
                  <c:v>20.399999999999999</c:v>
                </c:pt>
                <c:pt idx="5">
                  <c:v>21.8</c:v>
                </c:pt>
                <c:pt idx="6">
                  <c:v>23.6</c:v>
                </c:pt>
                <c:pt idx="7">
                  <c:v>22.2</c:v>
                </c:pt>
                <c:pt idx="8">
                  <c:v>23.9</c:v>
                </c:pt>
                <c:pt idx="9">
                  <c:v>21.5</c:v>
                </c:pt>
                <c:pt idx="10">
                  <c:v>20.6</c:v>
                </c:pt>
                <c:pt idx="11">
                  <c:v>19.7</c:v>
                </c:pt>
                <c:pt idx="12">
                  <c:v>20.399999999999999</c:v>
                </c:pt>
                <c:pt idx="13">
                  <c:v>20.9</c:v>
                </c:pt>
                <c:pt idx="14">
                  <c:v>21.1</c:v>
                </c:pt>
                <c:pt idx="15">
                  <c:v>20.9</c:v>
                </c:pt>
                <c:pt idx="16">
                  <c:v>21</c:v>
                </c:pt>
                <c:pt idx="17">
                  <c:v>20.8</c:v>
                </c:pt>
                <c:pt idx="18">
                  <c:v>20.9</c:v>
                </c:pt>
                <c:pt idx="19">
                  <c:v>19.8</c:v>
                </c:pt>
                <c:pt idx="20">
                  <c:v>20</c:v>
                </c:pt>
                <c:pt idx="21">
                  <c:v>20.5</c:v>
                </c:pt>
                <c:pt idx="22">
                  <c:v>20.9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DE-4CE5-8D07-48183953A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5018368"/>
        <c:axId val="565011312"/>
      </c:lineChart>
      <c:catAx>
        <c:axId val="56501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5011312"/>
        <c:crosses val="autoZero"/>
        <c:auto val="1"/>
        <c:lblAlgn val="ctr"/>
        <c:lblOffset val="100"/>
        <c:noMultiLvlLbl val="0"/>
      </c:catAx>
      <c:valAx>
        <c:axId val="56501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600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501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OP Ryhmä</c:v>
                </c:pt>
                <c:pt idx="1">
                  <c:v>LähiTapiola-ryhmä</c:v>
                </c:pt>
                <c:pt idx="2">
                  <c:v>If-konserni</c:v>
                </c:pt>
                <c:pt idx="3">
                  <c:v>Fennia</c:v>
                </c:pt>
                <c:pt idx="4">
                  <c:v>Turva</c:v>
                </c:pt>
                <c:pt idx="5">
                  <c:v>Pohjantähti</c:v>
                </c:pt>
                <c:pt idx="6">
                  <c:v>Folksam</c:v>
                </c:pt>
                <c:pt idx="7">
                  <c:v>Alandia</c:v>
                </c:pt>
                <c:pt idx="8">
                  <c:v>POP Vakuutus</c:v>
                </c:pt>
                <c:pt idx="9">
                  <c:v>Muut</c:v>
                </c:pt>
              </c:strCache>
            </c:strRef>
          </c:cat>
          <c:val>
            <c:numRef>
              <c:f>Sheet1!$B$2:$B$11</c:f>
              <c:numCache>
                <c:formatCode>0.0\ %</c:formatCode>
                <c:ptCount val="10"/>
                <c:pt idx="0">
                  <c:v>0.32987094699063635</c:v>
                </c:pt>
                <c:pt idx="1">
                  <c:v>0.25849351239387941</c:v>
                </c:pt>
                <c:pt idx="2">
                  <c:v>0.22307780437830171</c:v>
                </c:pt>
                <c:pt idx="3">
                  <c:v>9.2825998353072342E-2</c:v>
                </c:pt>
                <c:pt idx="4">
                  <c:v>2.5455845517176404E-2</c:v>
                </c:pt>
                <c:pt idx="5">
                  <c:v>2.4461932011758468E-2</c:v>
                </c:pt>
                <c:pt idx="6">
                  <c:v>1.804338917957244E-2</c:v>
                </c:pt>
                <c:pt idx="7">
                  <c:v>9.7998785905848273E-3</c:v>
                </c:pt>
                <c:pt idx="8">
                  <c:v>8.3185674625860222E-3</c:v>
                </c:pt>
                <c:pt idx="9">
                  <c:v>9.6521251224319839E-3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C-40E2-9E42-21817848E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0714808"/>
        <c:axId val="560719120"/>
      </c:barChart>
      <c:catAx>
        <c:axId val="560714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60719120"/>
        <c:crosses val="autoZero"/>
        <c:auto val="1"/>
        <c:lblAlgn val="ctr"/>
        <c:lblOffset val="100"/>
        <c:noMultiLvlLbl val="0"/>
      </c:catAx>
      <c:valAx>
        <c:axId val="560719120"/>
        <c:scaling>
          <c:orientation val="minMax"/>
          <c:max val="0.37000000000000005"/>
          <c:min val="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6071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Sijoitussidonnainen henkivakuutus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Sheet1!$B$2:$B$11</c:f>
              <c:numCache>
                <c:formatCode>0</c:formatCode>
                <c:ptCount val="10"/>
                <c:pt idx="0">
                  <c:v>497</c:v>
                </c:pt>
                <c:pt idx="1">
                  <c:v>660</c:v>
                </c:pt>
                <c:pt idx="2">
                  <c:v>1009</c:v>
                </c:pt>
                <c:pt idx="3">
                  <c:v>957</c:v>
                </c:pt>
                <c:pt idx="4">
                  <c:v>1368</c:v>
                </c:pt>
                <c:pt idx="5">
                  <c:v>2106</c:v>
                </c:pt>
                <c:pt idx="6">
                  <c:v>2458</c:v>
                </c:pt>
                <c:pt idx="7">
                  <c:v>3053</c:v>
                </c:pt>
                <c:pt idx="8">
                  <c:v>2120.7170000000001</c:v>
                </c:pt>
                <c:pt idx="9">
                  <c:v>1971.4060000000002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5C-4409-B70B-8C41DB7095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Kapitalisaatiosopimukset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Sheet1!$C$2:$C$11</c:f>
              <c:numCache>
                <c:formatCode>0</c:formatCode>
                <c:ptCount val="10"/>
                <c:pt idx="0">
                  <c:v>184</c:v>
                </c:pt>
                <c:pt idx="1">
                  <c:v>714</c:v>
                </c:pt>
                <c:pt idx="2">
                  <c:v>1646</c:v>
                </c:pt>
                <c:pt idx="3">
                  <c:v>814</c:v>
                </c:pt>
                <c:pt idx="4">
                  <c:v>1064</c:v>
                </c:pt>
                <c:pt idx="5">
                  <c:v>1965</c:v>
                </c:pt>
                <c:pt idx="6">
                  <c:v>2248</c:v>
                </c:pt>
                <c:pt idx="7">
                  <c:v>2028</c:v>
                </c:pt>
                <c:pt idx="8">
                  <c:v>1276.2309999999998</c:v>
                </c:pt>
                <c:pt idx="9">
                  <c:v>1477.5219999999999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5C-4409-B70B-8C41DB7095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Muu henkivakuutus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Sheet1!$D$2:$D$11</c:f>
              <c:numCache>
                <c:formatCode>0</c:formatCode>
                <c:ptCount val="10"/>
                <c:pt idx="0">
                  <c:v>765</c:v>
                </c:pt>
                <c:pt idx="1">
                  <c:v>589</c:v>
                </c:pt>
                <c:pt idx="2">
                  <c:v>499</c:v>
                </c:pt>
                <c:pt idx="3">
                  <c:v>499</c:v>
                </c:pt>
                <c:pt idx="4">
                  <c:v>468</c:v>
                </c:pt>
                <c:pt idx="5">
                  <c:v>451</c:v>
                </c:pt>
                <c:pt idx="6">
                  <c:v>442</c:v>
                </c:pt>
                <c:pt idx="7">
                  <c:v>443</c:v>
                </c:pt>
                <c:pt idx="8">
                  <c:v>430.822</c:v>
                </c:pt>
                <c:pt idx="9">
                  <c:v>409.28800000000007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5C-4409-B70B-8C41DB7095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Yksilöllinen eläkevakuutus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Sheet1!$E$2:$E$11</c:f>
              <c:numCache>
                <c:formatCode>0</c:formatCode>
                <c:ptCount val="10"/>
                <c:pt idx="0">
                  <c:v>754</c:v>
                </c:pt>
                <c:pt idx="1">
                  <c:v>743</c:v>
                </c:pt>
                <c:pt idx="2">
                  <c:v>685</c:v>
                </c:pt>
                <c:pt idx="3">
                  <c:v>624</c:v>
                </c:pt>
                <c:pt idx="4">
                  <c:v>589</c:v>
                </c:pt>
                <c:pt idx="5">
                  <c:v>539</c:v>
                </c:pt>
                <c:pt idx="6">
                  <c:v>477</c:v>
                </c:pt>
                <c:pt idx="7">
                  <c:v>440</c:v>
                </c:pt>
                <c:pt idx="8">
                  <c:v>399.43400000000003</c:v>
                </c:pt>
                <c:pt idx="9">
                  <c:v>343.58099999999996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95C-4409-B70B-8C41DB7095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Ryhmäeläkevakuutus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Sheet1!$F$2:$F$11</c:f>
              <c:numCache>
                <c:formatCode>0</c:formatCode>
                <c:ptCount val="10"/>
                <c:pt idx="0">
                  <c:v>380</c:v>
                </c:pt>
                <c:pt idx="1">
                  <c:v>315</c:v>
                </c:pt>
                <c:pt idx="2">
                  <c:v>911</c:v>
                </c:pt>
                <c:pt idx="3">
                  <c:v>319</c:v>
                </c:pt>
                <c:pt idx="4">
                  <c:v>320</c:v>
                </c:pt>
                <c:pt idx="5">
                  <c:v>278</c:v>
                </c:pt>
                <c:pt idx="6">
                  <c:v>279</c:v>
                </c:pt>
                <c:pt idx="7">
                  <c:v>274</c:v>
                </c:pt>
                <c:pt idx="8">
                  <c:v>266.15900000000005</c:v>
                </c:pt>
                <c:pt idx="9">
                  <c:v>246.49200000000002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95C-4409-B70B-8C41DB70959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 Työntekijäin ryhmähenkivakuutus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Sheet1!$G$2:$G$11</c:f>
              <c:numCache>
                <c:formatCode>0</c:formatCode>
                <c:ptCount val="10"/>
                <c:pt idx="0">
                  <c:v>40</c:v>
                </c:pt>
                <c:pt idx="1">
                  <c:v>41</c:v>
                </c:pt>
                <c:pt idx="2">
                  <c:v>37</c:v>
                </c:pt>
                <c:pt idx="3">
                  <c:v>40</c:v>
                </c:pt>
                <c:pt idx="4">
                  <c:v>43</c:v>
                </c:pt>
                <c:pt idx="5">
                  <c:v>42</c:v>
                </c:pt>
                <c:pt idx="6">
                  <c:v>40</c:v>
                </c:pt>
                <c:pt idx="7">
                  <c:v>37</c:v>
                </c:pt>
                <c:pt idx="8">
                  <c:v>38.338000000000001</c:v>
                </c:pt>
                <c:pt idx="9">
                  <c:v>39.176000000000002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95C-4409-B70B-8C41DB709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671616"/>
        <c:axId val="501664952"/>
      </c:lineChart>
      <c:catAx>
        <c:axId val="50167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01664952"/>
        <c:crosses val="autoZero"/>
        <c:auto val="1"/>
        <c:lblAlgn val="ctr"/>
        <c:lblOffset val="100"/>
        <c:noMultiLvlLbl val="0"/>
      </c:catAx>
      <c:valAx>
        <c:axId val="501664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0167161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rgbClr val="164280"/>
                      </a:solidFill>
                      <a:latin typeface="Merriweather Sans" charset="0"/>
                      <a:ea typeface="Merriweather Sans" charset="0"/>
                      <a:cs typeface="Merriweather Sans" charset="0"/>
                    </a:defRPr>
                  </a:pPr>
                  <a:r>
                    <a:rPr lang="fi-FI" sz="1800" b="1" i="0" baseline="0" dirty="0">
                      <a:effectLst/>
                    </a:rPr>
                    <a:t>Mrd. €</a:t>
                  </a:r>
                  <a:endParaRPr lang="fi-FI" dirty="0">
                    <a:effectLst/>
                  </a:endParaRP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endParaRPr lang="fi-FI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Osakkeet ja osuudet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Sheet1!$B$2:$B$11</c:f>
              <c:numCache>
                <c:formatCode>0.0</c:formatCode>
                <c:ptCount val="10"/>
                <c:pt idx="0">
                  <c:v>31.9</c:v>
                </c:pt>
                <c:pt idx="1">
                  <c:v>45.2</c:v>
                </c:pt>
                <c:pt idx="2">
                  <c:v>59.3</c:v>
                </c:pt>
                <c:pt idx="3">
                  <c:v>51.2</c:v>
                </c:pt>
                <c:pt idx="4">
                  <c:v>57</c:v>
                </c:pt>
                <c:pt idx="5">
                  <c:v>64.5</c:v>
                </c:pt>
                <c:pt idx="6">
                  <c:v>70.2</c:v>
                </c:pt>
                <c:pt idx="7">
                  <c:v>74.8</c:v>
                </c:pt>
                <c:pt idx="8">
                  <c:v>81.400000000000006</c:v>
                </c:pt>
                <c:pt idx="9">
                  <c:v>88.9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95-44B1-B1BF-F869C7B960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Rahoitusmarkkinavälineet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Sheet1!$C$2:$C$11</c:f>
              <c:numCache>
                <c:formatCode>0.0</c:formatCode>
                <c:ptCount val="10"/>
                <c:pt idx="0">
                  <c:v>48.3</c:v>
                </c:pt>
                <c:pt idx="1">
                  <c:v>47.9</c:v>
                </c:pt>
                <c:pt idx="2">
                  <c:v>42.5</c:v>
                </c:pt>
                <c:pt idx="3">
                  <c:v>46.7</c:v>
                </c:pt>
                <c:pt idx="4">
                  <c:v>47.3</c:v>
                </c:pt>
                <c:pt idx="5">
                  <c:v>48.6</c:v>
                </c:pt>
                <c:pt idx="6">
                  <c:v>48.6</c:v>
                </c:pt>
                <c:pt idx="7">
                  <c:v>48.1</c:v>
                </c:pt>
                <c:pt idx="8">
                  <c:v>46</c:v>
                </c:pt>
                <c:pt idx="9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95-44B1-B1BF-F869C7B960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Kiinteistösijoitukset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Sheet1!$D$2:$D$11</c:f>
              <c:numCache>
                <c:formatCode>0.0</c:formatCode>
                <c:ptCount val="10"/>
                <c:pt idx="0">
                  <c:v>10.4</c:v>
                </c:pt>
                <c:pt idx="1">
                  <c:v>11.3</c:v>
                </c:pt>
                <c:pt idx="2">
                  <c:v>12.1</c:v>
                </c:pt>
                <c:pt idx="3">
                  <c:v>12.3</c:v>
                </c:pt>
                <c:pt idx="4">
                  <c:v>12.8</c:v>
                </c:pt>
                <c:pt idx="5">
                  <c:v>12.8</c:v>
                </c:pt>
                <c:pt idx="6">
                  <c:v>12.4</c:v>
                </c:pt>
                <c:pt idx="7">
                  <c:v>12.1</c:v>
                </c:pt>
                <c:pt idx="8">
                  <c:v>12.4</c:v>
                </c:pt>
                <c:pt idx="9">
                  <c:v>12.8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95-44B1-B1BF-F869C7B9609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Lainat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Sheet1!$E$2:$E$11</c:f>
              <c:numCache>
                <c:formatCode>0.0</c:formatCode>
                <c:ptCount val="10"/>
                <c:pt idx="0">
                  <c:v>6.6</c:v>
                </c:pt>
                <c:pt idx="1">
                  <c:v>8.6999999999999993</c:v>
                </c:pt>
                <c:pt idx="2">
                  <c:v>8.6999999999999993</c:v>
                </c:pt>
                <c:pt idx="3">
                  <c:v>7.3</c:v>
                </c:pt>
                <c:pt idx="4">
                  <c:v>6.3</c:v>
                </c:pt>
                <c:pt idx="5">
                  <c:v>5.5</c:v>
                </c:pt>
                <c:pt idx="6">
                  <c:v>4.5999999999999996</c:v>
                </c:pt>
                <c:pt idx="7">
                  <c:v>4.5</c:v>
                </c:pt>
                <c:pt idx="8">
                  <c:v>4.5999999999999996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E95-44B1-B1BF-F869C7B9609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Muut sijoitukset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Sheet1!$F$2:$F$11</c:f>
              <c:numCache>
                <c:formatCode>0.0</c:formatCode>
                <c:ptCount val="10"/>
                <c:pt idx="0">
                  <c:v>0.9</c:v>
                </c:pt>
                <c:pt idx="1">
                  <c:v>0.6</c:v>
                </c:pt>
                <c:pt idx="2">
                  <c:v>1.1000000000000001</c:v>
                </c:pt>
                <c:pt idx="3">
                  <c:v>0.4</c:v>
                </c:pt>
                <c:pt idx="4">
                  <c:v>0.4</c:v>
                </c:pt>
                <c:pt idx="5">
                  <c:v>0.3</c:v>
                </c:pt>
                <c:pt idx="6">
                  <c:v>0.8</c:v>
                </c:pt>
                <c:pt idx="7">
                  <c:v>1.2</c:v>
                </c:pt>
                <c:pt idx="8">
                  <c:v>0.3</c:v>
                </c:pt>
                <c:pt idx="9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E95-44B1-B1BF-F869C7B96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2383528"/>
        <c:axId val="542378432"/>
      </c:lineChart>
      <c:catAx>
        <c:axId val="542383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42378432"/>
        <c:crosses val="autoZero"/>
        <c:auto val="1"/>
        <c:lblAlgn val="ctr"/>
        <c:lblOffset val="100"/>
        <c:noMultiLvlLbl val="0"/>
      </c:catAx>
      <c:valAx>
        <c:axId val="54237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Mrd. 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542383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Vahinkoyhtiöt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-3.2</c:v>
                </c:pt>
                <c:pt idx="1">
                  <c:v>8.8000000000000007</c:v>
                </c:pt>
                <c:pt idx="2">
                  <c:v>5.4</c:v>
                </c:pt>
                <c:pt idx="3">
                  <c:v>1.4</c:v>
                </c:pt>
                <c:pt idx="4">
                  <c:v>8.6999999999999993</c:v>
                </c:pt>
                <c:pt idx="5">
                  <c:v>4</c:v>
                </c:pt>
                <c:pt idx="6">
                  <c:v>4.8</c:v>
                </c:pt>
                <c:pt idx="7">
                  <c:v>2.7</c:v>
                </c:pt>
                <c:pt idx="8">
                  <c:v>4.0999999999999996</c:v>
                </c:pt>
                <c:pt idx="9">
                  <c:v>4.0999999999999996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BF-4480-AFA8-9D2BD9A66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Työeläkeyhtiöt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-15.2</c:v>
                </c:pt>
                <c:pt idx="1">
                  <c:v>13.9</c:v>
                </c:pt>
                <c:pt idx="2">
                  <c:v>10.6</c:v>
                </c:pt>
                <c:pt idx="3">
                  <c:v>-2.9</c:v>
                </c:pt>
                <c:pt idx="4">
                  <c:v>8.1999999999999993</c:v>
                </c:pt>
                <c:pt idx="5">
                  <c:v>8.3000000000000007</c:v>
                </c:pt>
                <c:pt idx="6">
                  <c:v>6.8</c:v>
                </c:pt>
                <c:pt idx="7">
                  <c:v>5</c:v>
                </c:pt>
                <c:pt idx="8">
                  <c:v>5.0999999999999996</c:v>
                </c:pt>
                <c:pt idx="9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BF-4480-AFA8-9D2BD9A66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Henkiyhtiöt</c:v>
                </c:pt>
              </c:strCache>
            </c:strRef>
          </c:tx>
          <c:spPr>
            <a:ln w="28575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-6.5</c:v>
                </c:pt>
                <c:pt idx="1">
                  <c:v>10</c:v>
                </c:pt>
                <c:pt idx="2">
                  <c:v>7.6</c:v>
                </c:pt>
                <c:pt idx="3">
                  <c:v>0.7</c:v>
                </c:pt>
                <c:pt idx="4">
                  <c:v>9.6999999999999993</c:v>
                </c:pt>
                <c:pt idx="5">
                  <c:v>4.2</c:v>
                </c:pt>
                <c:pt idx="6">
                  <c:v>7.5</c:v>
                </c:pt>
                <c:pt idx="7">
                  <c:v>3.7</c:v>
                </c:pt>
                <c:pt idx="8">
                  <c:v>5.2</c:v>
                </c:pt>
                <c:pt idx="9">
                  <c:v>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BF-4480-AFA8-9D2BD9A66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343672"/>
        <c:axId val="105344456"/>
      </c:lineChart>
      <c:catAx>
        <c:axId val="105343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105344456"/>
        <c:crosses val="autoZero"/>
        <c:auto val="1"/>
        <c:lblAlgn val="ctr"/>
        <c:lblOffset val="100"/>
        <c:noMultiLvlLbl val="0"/>
      </c:catAx>
      <c:valAx>
        <c:axId val="105344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105343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 dirty="0"/>
              <a:t>Lisää otsikko tähän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037" y="1281590"/>
            <a:ext cx="6380136" cy="474016"/>
          </a:xfr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Lisää alaotsikko tähän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5328" y="5688534"/>
            <a:ext cx="5330125" cy="31939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 dirty="0"/>
              <a:t>Lisää oma nimesi tähän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 err="1"/>
              <a:t>Tilaisuus</a:t>
            </a:r>
            <a:r>
              <a:rPr lang="en-US" dirty="0"/>
              <a:t> ja </a:t>
            </a:r>
            <a:r>
              <a:rPr lang="en-US" dirty="0" err="1"/>
              <a:t>päiväys</a:t>
            </a:r>
            <a:endParaRPr lang="en-US" dirty="0"/>
          </a:p>
        </p:txBody>
      </p:sp>
      <p:pic>
        <p:nvPicPr>
          <p:cNvPr id="10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0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-sivun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634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08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88561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88561"/>
          </a:xfrm>
        </p:spPr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73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_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 dirty="0">
              <a:solidFill>
                <a:schemeClr val="accent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9" name="TextBox 6"/>
          <p:cNvSpPr txBox="1"/>
          <p:nvPr userDrawn="1"/>
        </p:nvSpPr>
        <p:spPr>
          <a:xfrm>
            <a:off x="4425647" y="5007324"/>
            <a:ext cx="3333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spc="0" dirty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spc="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Tekstin paikkamerkki 2"/>
          <p:cNvSpPr>
            <a:spLocks noGrp="1"/>
          </p:cNvSpPr>
          <p:nvPr>
            <p:ph type="body" sz="quarter" idx="16" hasCustomPrompt="1"/>
          </p:nvPr>
        </p:nvSpPr>
        <p:spPr>
          <a:xfrm>
            <a:off x="3773933" y="2756164"/>
            <a:ext cx="4637327" cy="211125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etunimi.sukunimi@finanssiala.fi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810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dirty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 dirty="0">
              <a:solidFill>
                <a:schemeClr val="bg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5" hasCustomPrompt="1"/>
          </p:nvPr>
        </p:nvSpPr>
        <p:spPr>
          <a:xfrm>
            <a:off x="3773933" y="2756164"/>
            <a:ext cx="4637327" cy="20677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ETUNIMI SUKUNIMI</a:t>
            </a:r>
            <a:br>
              <a:rPr lang="fi-FI" dirty="0"/>
            </a:br>
            <a:r>
              <a:rPr lang="fi-FI" dirty="0"/>
              <a:t>Titteli</a:t>
            </a:r>
            <a:br>
              <a:rPr lang="fi-FI" dirty="0"/>
            </a:br>
            <a:r>
              <a:rPr lang="fi-FI" dirty="0"/>
              <a:t>etunimi.sukunimi@finanssiala.fi </a:t>
            </a:r>
            <a:br>
              <a:rPr lang="fi-FI" dirty="0"/>
            </a:br>
            <a:r>
              <a:rPr lang="fi-FI" dirty="0"/>
              <a:t>+358 20 793 XXXX</a:t>
            </a:r>
            <a:br>
              <a:rPr lang="fi-FI" dirty="0"/>
            </a:br>
            <a:r>
              <a:rPr lang="fi-FI" dirty="0" err="1"/>
              <a:t>Twitter.käyttäjätunnus</a:t>
            </a:r>
            <a:endParaRPr lang="fi-FI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646320" y="5008757"/>
            <a:ext cx="289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421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äliotsikko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8992" y="2459865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 tähän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29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defRPr i="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defRPr i="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defRPr i="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defRPr i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8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9740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9740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ommentti_tai_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9444"/>
            <a:ext cx="12192000" cy="7107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30400" y="2827339"/>
            <a:ext cx="8297333" cy="12931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 dirty="0"/>
              <a:t>”Lainaus”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30400" y="4459112"/>
            <a:ext cx="8297333" cy="737177"/>
          </a:xfrm>
        </p:spPr>
        <p:txBody>
          <a:bodyPr>
            <a:normAutofit/>
          </a:bodyPr>
          <a:lstStyle>
            <a:lvl1pPr marL="0" indent="0" algn="ctr">
              <a:buNone/>
              <a:defRPr sz="23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- Keneltä lainattu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92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8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1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3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_sisältökohdetta_Ei_tasakokoi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87321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300"/>
            </a:lvl1pPr>
            <a:lvl2pPr>
              <a:lnSpc>
                <a:spcPct val="100000"/>
              </a:lnSpc>
              <a:defRPr sz="2300" i="0"/>
            </a:lvl2pPr>
            <a:lvl3pPr>
              <a:lnSpc>
                <a:spcPct val="100000"/>
              </a:lnSpc>
              <a:defRPr sz="2300" i="0"/>
            </a:lvl3pPr>
            <a:lvl4pPr>
              <a:lnSpc>
                <a:spcPct val="100000"/>
              </a:lnSpc>
              <a:defRPr sz="2300" i="0"/>
            </a:lvl4pPr>
            <a:lvl5pPr>
              <a:lnSpc>
                <a:spcPct val="100000"/>
              </a:lnSpc>
              <a:defRPr sz="230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898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6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332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/>
              <a:t>Ensimmäinen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0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817" r:id="rId2"/>
    <p:sldLayoutId id="2147483799" r:id="rId3"/>
    <p:sldLayoutId id="2147483806" r:id="rId4"/>
    <p:sldLayoutId id="2147483800" r:id="rId5"/>
    <p:sldLayoutId id="2147483801" r:id="rId6"/>
    <p:sldLayoutId id="2147483802" r:id="rId7"/>
    <p:sldLayoutId id="2147483803" r:id="rId8"/>
    <p:sldLayoutId id="2147483809" r:id="rId9"/>
    <p:sldLayoutId id="2147483804" r:id="rId10"/>
    <p:sldLayoutId id="2147483807" r:id="rId11"/>
    <p:sldLayoutId id="2147483808" r:id="rId12"/>
    <p:sldLayoutId id="2147483815" r:id="rId13"/>
    <p:sldLayoutId id="214748381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CF8CE74-7F53-4404-BC9C-3AB2476A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Vakuutusvuosi 2017 kuvat</a:t>
            </a:r>
          </a:p>
        </p:txBody>
      </p:sp>
    </p:spTree>
    <p:extLst>
      <p:ext uri="{BB962C8B-B14F-4D97-AF65-F5344CB8AC3E}">
        <p14:creationId xmlns:p14="http://schemas.microsoft.com/office/powerpoint/2010/main" val="194424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Vakuutusmaksutulon jakauma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27840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99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Vakuutusyhtiöiden maksamat korvaukset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36779"/>
              </p:ext>
            </p:extLst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85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Vahinkovakuutuksen kulusuhteet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970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Vahinkovakuutuksen markkinaosuudet 2017</a:t>
            </a:r>
            <a:br>
              <a:rPr lang="fi-FI" dirty="0"/>
            </a:br>
            <a:r>
              <a:rPr lang="fi-FI" sz="2000" dirty="0"/>
              <a:t>Kotimaisen ensivakuutuksen vakuutusmaksutulo yhteensä 4 237 milj.€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718022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816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Henkivakuutuksen maksutulon kehitys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1432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Vakuutusyhtiöiden sijoitusten kehitys </a:t>
            </a:r>
            <a:br>
              <a:rPr lang="fi-FI" sz="2800" dirty="0"/>
            </a:br>
            <a:r>
              <a:rPr lang="fi-FI" sz="2400" dirty="0"/>
              <a:t>käyvin arvoin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5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Sijoitustoiminnan nettotuotto käyvin arvoin</a:t>
            </a:r>
            <a:br>
              <a:rPr lang="fi-FI" sz="2800" dirty="0"/>
            </a:br>
            <a:r>
              <a:rPr lang="fi-FI" sz="2400" dirty="0"/>
              <a:t>% sitoutuneesta pääomasta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0671943"/>
      </p:ext>
    </p:extLst>
  </p:cSld>
  <p:clrMapOvr>
    <a:masterClrMapping/>
  </p:clrMapOvr>
</p:sld>
</file>

<file path=ppt/theme/theme1.xml><?xml version="1.0" encoding="utf-8"?>
<a:theme xmlns:a="http://schemas.openxmlformats.org/drawingml/2006/main" name="FA_Theme">
  <a:themeElements>
    <a:clrScheme name="FA_varit_uusi">
      <a:dk1>
        <a:srgbClr val="164180"/>
      </a:dk1>
      <a:lt1>
        <a:srgbClr val="FFFFFF"/>
      </a:lt1>
      <a:dk2>
        <a:srgbClr val="164180"/>
      </a:dk2>
      <a:lt2>
        <a:srgbClr val="FFFFFF"/>
      </a:lt2>
      <a:accent1>
        <a:srgbClr val="E6007E"/>
      </a:accent1>
      <a:accent2>
        <a:srgbClr val="164180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Mukautettu 2">
      <a:majorFont>
        <a:latin typeface="Merriweather Sans"/>
        <a:ea typeface=""/>
        <a:cs typeface=""/>
      </a:majorFont>
      <a:minorFont>
        <a:latin typeface="Merriweather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pohja" id="{3BADB047-5EFA-43AD-BDCF-4773CE634A9B}" vid="{2131AB1A-998C-4084-9D50-EA0D58D08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3f7baa18-e8c3-4a96-b5df-b125792204c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vakuutus</TermName>
          <TermId xmlns="http://schemas.microsoft.com/office/infopath/2007/PartnerControls">5c25631e-17d8-41b1-9b99-10baa2ad871a</TermId>
        </TermInfo>
        <TermInfo xmlns="http://schemas.microsoft.com/office/infopath/2007/PartnerControls">
          <TermName xmlns="http://schemas.microsoft.com/office/infopath/2007/PartnerControls">tulokset</TermName>
          <TermId xmlns="http://schemas.microsoft.com/office/infopath/2007/PartnerControls">6c99a894-c955-4dd6-8c63-93e56a301dc6</TermId>
        </TermInfo>
      </Terms>
    </TaxKeywordTaxHTField>
    <FKLanguage xmlns="879095ad-9298-46b1-abb4-88acdd8ab572">Suomi</FKLanguage>
    <FKPublishDate xmlns="879095ad-9298-46b1-abb4-88acdd8ab572">2018-05-16T21:00:00+00:00</FKPublishDate>
    <TaxCatchAll xmlns="3f7baa18-e8c3-4a96-b5df-b125792204c2">
      <Value>25</Value>
      <Value>605</Value>
      <Value>78</Value>
      <Value>214</Value>
    </TaxCatchAll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vakuutus</TermName>
          <TermId xmlns="http://schemas.microsoft.com/office/infopath/2007/PartnerControls">d435bfef-5764-4d80-921f-a0afc585a587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</Terms>
    </p37d2282c7114a85bbb1d37773b53136>
  </documentManagement>
</p:properties>
</file>

<file path=customXml/itemProps1.xml><?xml version="1.0" encoding="utf-8"?>
<ds:datastoreItem xmlns:ds="http://schemas.openxmlformats.org/officeDocument/2006/customXml" ds:itemID="{B31B8EF2-0911-4C86-A34B-066548F35630}"/>
</file>

<file path=customXml/itemProps2.xml><?xml version="1.0" encoding="utf-8"?>
<ds:datastoreItem xmlns:ds="http://schemas.openxmlformats.org/officeDocument/2006/customXml" ds:itemID="{0CAA4EAA-F0C6-4F99-BDA8-B9001097DC45}"/>
</file>

<file path=customXml/itemProps3.xml><?xml version="1.0" encoding="utf-8"?>
<ds:datastoreItem xmlns:ds="http://schemas.openxmlformats.org/officeDocument/2006/customXml" ds:itemID="{6EB6C579-A8FE-4170-B4BE-362D75BAD412}"/>
</file>

<file path=customXml/itemProps4.xml><?xml version="1.0" encoding="utf-8"?>
<ds:datastoreItem xmlns:ds="http://schemas.openxmlformats.org/officeDocument/2006/customXml" ds:itemID="{85DE6235-FB28-4527-A819-AE23E2015892}"/>
</file>

<file path=docProps/app.xml><?xml version="1.0" encoding="utf-8"?>
<Properties xmlns="http://schemas.openxmlformats.org/officeDocument/2006/extended-properties" xmlns:vt="http://schemas.openxmlformats.org/officeDocument/2006/docPropsVTypes">
  <Template>FA_Esityspohja</Template>
  <TotalTime>28</TotalTime>
  <Words>36</Words>
  <Application>Microsoft Office PowerPoint</Application>
  <PresentationFormat>Laajakuva</PresentationFormat>
  <Paragraphs>15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Merriweather Sans</vt:lpstr>
      <vt:lpstr>FA_Theme</vt:lpstr>
      <vt:lpstr>Vakuutusvuosi 2017 kuvat</vt:lpstr>
      <vt:lpstr>Vakuutusmaksutulon jakauma</vt:lpstr>
      <vt:lpstr>Vakuutusyhtiöiden maksamat korvaukset</vt:lpstr>
      <vt:lpstr>Vahinkovakuutuksen kulusuhteet</vt:lpstr>
      <vt:lpstr>Vahinkovakuutuksen markkinaosuudet 2017 Kotimaisen ensivakuutuksen vakuutusmaksutulo yhteensä 4 237 milj.€</vt:lpstr>
      <vt:lpstr>Henkivakuutuksen maksutulon kehitys</vt:lpstr>
      <vt:lpstr>Vakuutusyhtiöiden sijoitusten kehitys  käyvin arvoin</vt:lpstr>
      <vt:lpstr>Sijoitustoiminnan nettotuotto käyvin arvoin % sitoutuneesta pääomasta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Vakuutusvuosi 2017 kuvapaketti</dc:title>
  <dc:creator>Koivisto Kimmo</dc:creator>
  <cp:keywords>vakuutus; tulokset</cp:keywords>
  <cp:lastModifiedBy>Koivisto Kimmo</cp:lastModifiedBy>
  <cp:revision>3</cp:revision>
  <cp:lastPrinted>2017-05-10T19:51:23Z</cp:lastPrinted>
  <dcterms:created xsi:type="dcterms:W3CDTF">2017-12-08T07:15:21Z</dcterms:created>
  <dcterms:modified xsi:type="dcterms:W3CDTF">2018-05-15T06:49:50Z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e463c86b-a63d-4b4f-b3b7-76b2904ae2cb</vt:lpwstr>
  </property>
  <property fmtid="{D5CDD505-2E9C-101B-9397-08002B2CF9AE}" pid="4" name="TaxKeyword">
    <vt:lpwstr>605;#vakuutus|5c25631e-17d8-41b1-9b99-10baa2ad871a;#214;#tulokset|6c99a894-c955-4dd6-8c63-93e56a301dc6</vt:lpwstr>
  </property>
  <property fmtid="{D5CDD505-2E9C-101B-9397-08002B2CF9AE}" pid="5" name="FKTopic">
    <vt:lpwstr>25;#vakuutus|d435bfef-5764-4d80-921f-a0afc585a587</vt:lpwstr>
  </property>
  <property fmtid="{D5CDD505-2E9C-101B-9397-08002B2CF9AE}" pid="6" name="FKDocType">
    <vt:lpwstr>78;#Diaesitys|fc209ee7-fe67-4bc6-a4f4-93f5714eb903</vt:lpwstr>
  </property>
  <property fmtid="{D5CDD505-2E9C-101B-9397-08002B2CF9AE}" pid="7" name="FKDocumentState">
    <vt:lpwstr>27;#Valmis|40aa8d17-dadd-4ab0-93da-3124749a5963</vt:lpwstr>
  </property>
  <property fmtid="{D5CDD505-2E9C-101B-9397-08002B2CF9AE}" pid="8" name="FKDocumentPublicity">
    <vt:lpwstr>28;#Julkinen|0806a4a5-db6a-4fa4-8ed3-7457b5b4e8de</vt:lpwstr>
  </property>
  <property fmtid="{D5CDD505-2E9C-101B-9397-08002B2CF9AE}" pid="9" name="C Organisaatiot">
    <vt:lpwstr>408;#Finanssiala ry|ee048018-529f-44c2-b621-1ffdf097d9ae</vt:lpwstr>
  </property>
  <property fmtid="{D5CDD505-2E9C-101B-9397-08002B2CF9AE}" pid="10" name="Order">
    <vt:r8>39900</vt:r8>
  </property>
  <property fmtid="{D5CDD505-2E9C-101B-9397-08002B2CF9AE}" pid="11" name="xd_ProgID">
    <vt:lpwstr/>
  </property>
  <property fmtid="{D5CDD505-2E9C-101B-9397-08002B2CF9AE}" pid="12" name="_CopySource">
    <vt:lpwstr>http://majakka/tietopankki/materiaalit/FA-Esitys-Vakuutusvuosi-2017-kuvat.pptx</vt:lpwstr>
  </property>
  <property fmtid="{D5CDD505-2E9C-101B-9397-08002B2CF9AE}" pid="13" name="_SourceUrl">
    <vt:lpwstr/>
  </property>
  <property fmtid="{D5CDD505-2E9C-101B-9397-08002B2CF9AE}" pid="14" name="_SharedFileIndex">
    <vt:lpwstr/>
  </property>
  <property fmtid="{D5CDD505-2E9C-101B-9397-08002B2CF9AE}" pid="15" name="TemplateUrl">
    <vt:lpwstr/>
  </property>
</Properties>
</file>