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style2.xml" ContentType="application/vnd.ms-office.chartstyle+xml"/>
  <Override PartName="/ppt/charts/chart5.xml" ContentType="application/vnd.openxmlformats-officedocument.drawingml.chart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1"/>
  </p:sldMasterIdLst>
  <p:notesMasterIdLst>
    <p:notesMasterId r:id="rId10"/>
  </p:notesMasterIdLst>
  <p:sldIdLst>
    <p:sldId id="309" r:id="rId2"/>
    <p:sldId id="270" r:id="rId3"/>
    <p:sldId id="272" r:id="rId4"/>
    <p:sldId id="283" r:id="rId5"/>
    <p:sldId id="285" r:id="rId6"/>
    <p:sldId id="297" r:id="rId7"/>
    <p:sldId id="306" r:id="rId8"/>
    <p:sldId id="308" r:id="rId9"/>
  </p:sldIdLst>
  <p:sldSz cx="12192000" cy="6858000"/>
  <p:notesSz cx="6858000" cy="9144000"/>
  <p:embeddedFontLst>
    <p:embeddedFont>
      <p:font typeface="Merriweather Sans" panose="000005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80"/>
    <a:srgbClr val="EE2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6"/>
  </p:normalViewPr>
  <p:slideViewPr>
    <p:cSldViewPr snapToGrid="0" snapToObjects="1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3386</c:v>
                </c:pt>
                <c:pt idx="1">
                  <c:v>3456</c:v>
                </c:pt>
                <c:pt idx="2">
                  <c:v>3640</c:v>
                </c:pt>
                <c:pt idx="3">
                  <c:v>3859</c:v>
                </c:pt>
                <c:pt idx="4">
                  <c:v>4056</c:v>
                </c:pt>
                <c:pt idx="5">
                  <c:v>4288</c:v>
                </c:pt>
                <c:pt idx="6">
                  <c:v>4540</c:v>
                </c:pt>
                <c:pt idx="7">
                  <c:v>4494</c:v>
                </c:pt>
                <c:pt idx="8">
                  <c:v>4483</c:v>
                </c:pt>
                <c:pt idx="9">
                  <c:v>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D-4D4D-B2EC-E8B8DE6A0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2624</c:v>
                </c:pt>
                <c:pt idx="1">
                  <c:v>3067</c:v>
                </c:pt>
                <c:pt idx="2">
                  <c:v>4791</c:v>
                </c:pt>
                <c:pt idx="3">
                  <c:v>3258</c:v>
                </c:pt>
                <c:pt idx="4">
                  <c:v>3856</c:v>
                </c:pt>
                <c:pt idx="5">
                  <c:v>5389</c:v>
                </c:pt>
                <c:pt idx="6">
                  <c:v>5952</c:v>
                </c:pt>
                <c:pt idx="7">
                  <c:v>6278</c:v>
                </c:pt>
                <c:pt idx="8">
                  <c:v>4535</c:v>
                </c:pt>
                <c:pt idx="9">
                  <c:v>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D-4D4D-B2EC-E8B8DE6A0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Statutory employee pension insurance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10118</c:v>
                </c:pt>
                <c:pt idx="1">
                  <c:v>10006</c:v>
                </c:pt>
                <c:pt idx="2">
                  <c:v>10653</c:v>
                </c:pt>
                <c:pt idx="3">
                  <c:v>11462</c:v>
                </c:pt>
                <c:pt idx="4">
                  <c:v>12304</c:v>
                </c:pt>
                <c:pt idx="5">
                  <c:v>12424</c:v>
                </c:pt>
                <c:pt idx="6">
                  <c:v>12722</c:v>
                </c:pt>
                <c:pt idx="7">
                  <c:v>13215</c:v>
                </c:pt>
                <c:pt idx="8">
                  <c:v>13564</c:v>
                </c:pt>
                <c:pt idx="9">
                  <c:v>14051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D-4D4D-B2EC-E8B8DE6A0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2460000"/>
        <c:axId val="572464704"/>
      </c:barChart>
      <c:catAx>
        <c:axId val="5724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4704"/>
        <c:crosses val="autoZero"/>
        <c:auto val="1"/>
        <c:lblAlgn val="ctr"/>
        <c:lblOffset val="100"/>
        <c:noMultiLvlLbl val="0"/>
      </c:catAx>
      <c:valAx>
        <c:axId val="5724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800" b="1" i="0" baseline="0" dirty="0">
                    <a:effectLst/>
                  </a:rPr>
                  <a:t>€</a:t>
                </a:r>
                <a:r>
                  <a:rPr lang="fi-FI" sz="1800" b="1" i="0" baseline="0" dirty="0" err="1">
                    <a:effectLst/>
                  </a:rPr>
                  <a:t>bn</a:t>
                </a:r>
                <a:endParaRPr lang="fi-FI" sz="1800" b="1" i="0" baseline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00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2244</c:v>
                </c:pt>
                <c:pt idx="1">
                  <c:v>2229</c:v>
                </c:pt>
                <c:pt idx="2">
                  <c:v>2430</c:v>
                </c:pt>
                <c:pt idx="3">
                  <c:v>2555</c:v>
                </c:pt>
                <c:pt idx="4">
                  <c:v>2719</c:v>
                </c:pt>
                <c:pt idx="5">
                  <c:v>2854</c:v>
                </c:pt>
                <c:pt idx="6">
                  <c:v>2938</c:v>
                </c:pt>
                <c:pt idx="7">
                  <c:v>2870</c:v>
                </c:pt>
                <c:pt idx="8">
                  <c:v>3008</c:v>
                </c:pt>
                <c:pt idx="9">
                  <c:v>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2-4604-8629-F874D0A1B1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3493</c:v>
                </c:pt>
                <c:pt idx="1">
                  <c:v>2855</c:v>
                </c:pt>
                <c:pt idx="2">
                  <c:v>3919</c:v>
                </c:pt>
                <c:pt idx="3">
                  <c:v>3592</c:v>
                </c:pt>
                <c:pt idx="4">
                  <c:v>3915</c:v>
                </c:pt>
                <c:pt idx="5">
                  <c:v>3896</c:v>
                </c:pt>
                <c:pt idx="6">
                  <c:v>3829</c:v>
                </c:pt>
                <c:pt idx="7">
                  <c:v>3986</c:v>
                </c:pt>
                <c:pt idx="8">
                  <c:v>4239</c:v>
                </c:pt>
                <c:pt idx="9">
                  <c:v>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2-4604-8629-F874D0A1B1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Employee pension insurers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8772</c:v>
                </c:pt>
                <c:pt idx="1">
                  <c:v>9651</c:v>
                </c:pt>
                <c:pt idx="2">
                  <c:v>10412</c:v>
                </c:pt>
                <c:pt idx="3">
                  <c:v>11238</c:v>
                </c:pt>
                <c:pt idx="4">
                  <c:v>12016</c:v>
                </c:pt>
                <c:pt idx="5">
                  <c:v>12833</c:v>
                </c:pt>
                <c:pt idx="6">
                  <c:v>13446</c:v>
                </c:pt>
                <c:pt idx="7">
                  <c:v>13815</c:v>
                </c:pt>
                <c:pt idx="8">
                  <c:v>14356</c:v>
                </c:pt>
                <c:pt idx="9">
                  <c:v>14888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2-4604-8629-F874D0A1B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2465880"/>
        <c:axId val="572461176"/>
      </c:barChart>
      <c:catAx>
        <c:axId val="57246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1176"/>
        <c:crosses val="autoZero"/>
        <c:auto val="1"/>
        <c:lblAlgn val="ctr"/>
        <c:lblOffset val="100"/>
        <c:noMultiLvlLbl val="0"/>
      </c:catAx>
      <c:valAx>
        <c:axId val="57246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800" b="1" i="0" baseline="0" dirty="0">
                    <a:effectLst/>
                  </a:rPr>
                  <a:t>€</a:t>
                </a:r>
                <a:r>
                  <a:rPr lang="fi-FI" sz="1800" b="1" i="0" baseline="0" dirty="0" err="1">
                    <a:effectLst/>
                  </a:rPr>
                  <a:t>bn</a:t>
                </a:r>
                <a:endParaRPr lang="fi-FI" sz="1800" b="1" i="0" baseline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58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OP Financial Group</c:v>
                </c:pt>
                <c:pt idx="1">
                  <c:v>LocalTapiola Group</c:v>
                </c:pt>
                <c:pt idx="2">
                  <c:v>If P&amp;C</c:v>
                </c:pt>
                <c:pt idx="3">
                  <c:v>Fennia</c:v>
                </c:pt>
                <c:pt idx="4">
                  <c:v>Turva</c:v>
                </c:pt>
                <c:pt idx="5">
                  <c:v>Pohjantähti</c:v>
                </c:pt>
                <c:pt idx="6">
                  <c:v>Folksam</c:v>
                </c:pt>
                <c:pt idx="7">
                  <c:v>Alandia Group</c:v>
                </c:pt>
                <c:pt idx="8">
                  <c:v>POP Insurance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0.0\ %</c:formatCode>
                <c:ptCount val="10"/>
                <c:pt idx="0">
                  <c:v>0.33</c:v>
                </c:pt>
                <c:pt idx="1">
                  <c:v>0.25800000000000001</c:v>
                </c:pt>
                <c:pt idx="2">
                  <c:v>0.223</c:v>
                </c:pt>
                <c:pt idx="3">
                  <c:v>9.2999999999999999E-2</c:v>
                </c:pt>
                <c:pt idx="4">
                  <c:v>2.5000000000000001E-2</c:v>
                </c:pt>
                <c:pt idx="5">
                  <c:v>2.4E-2</c:v>
                </c:pt>
                <c:pt idx="6">
                  <c:v>1.7999999999999999E-2</c:v>
                </c:pt>
                <c:pt idx="7">
                  <c:v>0.01</c:v>
                </c:pt>
                <c:pt idx="8">
                  <c:v>8.0000000000000002E-3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7-4F39-AF2D-972DBD96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394072"/>
        <c:axId val="489390152"/>
      </c:barChart>
      <c:catAx>
        <c:axId val="489394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90152"/>
        <c:crosses val="autoZero"/>
        <c:auto val="1"/>
        <c:lblAlgn val="ctr"/>
        <c:lblOffset val="100"/>
        <c:noMultiLvlLbl val="0"/>
      </c:catAx>
      <c:valAx>
        <c:axId val="489390152"/>
        <c:scaling>
          <c:orientation val="minMax"/>
          <c:max val="0.37000000000000005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4893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Combined 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A-4BB6-87A8-66E08B0E5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Sheet1!$B$2:$B$24</c:f>
              <c:numCache>
                <c:formatCode>0.0</c:formatCode>
                <c:ptCount val="23"/>
                <c:pt idx="0">
                  <c:v>110.1</c:v>
                </c:pt>
                <c:pt idx="1">
                  <c:v>108.7</c:v>
                </c:pt>
                <c:pt idx="2">
                  <c:v>111.3</c:v>
                </c:pt>
                <c:pt idx="3">
                  <c:v>112.6</c:v>
                </c:pt>
                <c:pt idx="4">
                  <c:v>106.8</c:v>
                </c:pt>
                <c:pt idx="5">
                  <c:v>110.4</c:v>
                </c:pt>
                <c:pt idx="6">
                  <c:v>109.5</c:v>
                </c:pt>
                <c:pt idx="7">
                  <c:v>110.4</c:v>
                </c:pt>
                <c:pt idx="8">
                  <c:v>111.2</c:v>
                </c:pt>
                <c:pt idx="9">
                  <c:v>114</c:v>
                </c:pt>
                <c:pt idx="10">
                  <c:v>102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  <c:pt idx="21">
                  <c:v>92.4</c:v>
                </c:pt>
                <c:pt idx="2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2-43D7-BD1B-A569B494CA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Loss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A-4BB6-87A8-66E08B0E5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Sheet1!$C$2:$C$24</c:f>
              <c:numCache>
                <c:formatCode>0.0</c:formatCode>
                <c:ptCount val="23"/>
                <c:pt idx="0">
                  <c:v>90.8</c:v>
                </c:pt>
                <c:pt idx="1">
                  <c:v>89</c:v>
                </c:pt>
                <c:pt idx="2">
                  <c:v>90.5</c:v>
                </c:pt>
                <c:pt idx="3">
                  <c:v>92.4</c:v>
                </c:pt>
                <c:pt idx="4">
                  <c:v>86.4</c:v>
                </c:pt>
                <c:pt idx="5">
                  <c:v>88.6</c:v>
                </c:pt>
                <c:pt idx="6">
                  <c:v>85.8</c:v>
                </c:pt>
                <c:pt idx="7">
                  <c:v>88.2</c:v>
                </c:pt>
                <c:pt idx="8">
                  <c:v>87.4</c:v>
                </c:pt>
                <c:pt idx="9">
                  <c:v>92.4</c:v>
                </c:pt>
                <c:pt idx="10">
                  <c:v>81.400000000000006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  <c:pt idx="21">
                  <c:v>71.900000000000006</c:v>
                </c:pt>
                <c:pt idx="22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2-43D7-BD1B-A569B494CA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Expense ratio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4A-4BB6-87A8-66E08B0E5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Sheet1!$D$2:$D$24</c:f>
              <c:numCache>
                <c:formatCode>0.0</c:formatCode>
                <c:ptCount val="23"/>
                <c:pt idx="0">
                  <c:v>19.3</c:v>
                </c:pt>
                <c:pt idx="1">
                  <c:v>19.7</c:v>
                </c:pt>
                <c:pt idx="2">
                  <c:v>20.8</c:v>
                </c:pt>
                <c:pt idx="3">
                  <c:v>20.2</c:v>
                </c:pt>
                <c:pt idx="4">
                  <c:v>20.399999999999999</c:v>
                </c:pt>
                <c:pt idx="5">
                  <c:v>21.8</c:v>
                </c:pt>
                <c:pt idx="6">
                  <c:v>23.6</c:v>
                </c:pt>
                <c:pt idx="7">
                  <c:v>22.2</c:v>
                </c:pt>
                <c:pt idx="8">
                  <c:v>23.9</c:v>
                </c:pt>
                <c:pt idx="9">
                  <c:v>21.5</c:v>
                </c:pt>
                <c:pt idx="10">
                  <c:v>20.6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  <c:pt idx="21">
                  <c:v>20.5</c:v>
                </c:pt>
                <c:pt idx="22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02-43D7-BD1B-A569B494C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466664"/>
        <c:axId val="572465488"/>
      </c:lineChart>
      <c:catAx>
        <c:axId val="57246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5488"/>
        <c:crosses val="autoZero"/>
        <c:auto val="1"/>
        <c:lblAlgn val="ctr"/>
        <c:lblOffset val="100"/>
        <c:noMultiLvlLbl val="0"/>
      </c:catAx>
      <c:valAx>
        <c:axId val="5724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6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Personal life, unit linked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497</c:v>
                </c:pt>
                <c:pt idx="1">
                  <c:v>660</c:v>
                </c:pt>
                <c:pt idx="2">
                  <c:v>1009</c:v>
                </c:pt>
                <c:pt idx="3">
                  <c:v>957</c:v>
                </c:pt>
                <c:pt idx="4">
                  <c:v>1368</c:v>
                </c:pt>
                <c:pt idx="5">
                  <c:v>2106</c:v>
                </c:pt>
                <c:pt idx="6">
                  <c:v>2458</c:v>
                </c:pt>
                <c:pt idx="7">
                  <c:v>3053</c:v>
                </c:pt>
                <c:pt idx="8">
                  <c:v>2120.7170000000001</c:v>
                </c:pt>
                <c:pt idx="9">
                  <c:v>1971.4060000000002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C-4409-B70B-8C41DB7095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Capital redemption policies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184</c:v>
                </c:pt>
                <c:pt idx="1">
                  <c:v>714</c:v>
                </c:pt>
                <c:pt idx="2">
                  <c:v>1646</c:v>
                </c:pt>
                <c:pt idx="3">
                  <c:v>814</c:v>
                </c:pt>
                <c:pt idx="4">
                  <c:v>1064</c:v>
                </c:pt>
                <c:pt idx="5">
                  <c:v>1965</c:v>
                </c:pt>
                <c:pt idx="6">
                  <c:v>2248</c:v>
                </c:pt>
                <c:pt idx="7">
                  <c:v>2028</c:v>
                </c:pt>
                <c:pt idx="8">
                  <c:v>1276.2309999999998</c:v>
                </c:pt>
                <c:pt idx="9">
                  <c:v>1477.5219999999999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C-4409-B70B-8C41DB7095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Other life insurance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765</c:v>
                </c:pt>
                <c:pt idx="1">
                  <c:v>589</c:v>
                </c:pt>
                <c:pt idx="2">
                  <c:v>499</c:v>
                </c:pt>
                <c:pt idx="3">
                  <c:v>499</c:v>
                </c:pt>
                <c:pt idx="4">
                  <c:v>468</c:v>
                </c:pt>
                <c:pt idx="5">
                  <c:v>451</c:v>
                </c:pt>
                <c:pt idx="6">
                  <c:v>442</c:v>
                </c:pt>
                <c:pt idx="7">
                  <c:v>443</c:v>
                </c:pt>
                <c:pt idx="8">
                  <c:v>430.822</c:v>
                </c:pt>
                <c:pt idx="9">
                  <c:v>409.28800000000007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5C-4409-B70B-8C41DB7095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Personal pension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754</c:v>
                </c:pt>
                <c:pt idx="1">
                  <c:v>743</c:v>
                </c:pt>
                <c:pt idx="2">
                  <c:v>685</c:v>
                </c:pt>
                <c:pt idx="3">
                  <c:v>624</c:v>
                </c:pt>
                <c:pt idx="4">
                  <c:v>589</c:v>
                </c:pt>
                <c:pt idx="5">
                  <c:v>539</c:v>
                </c:pt>
                <c:pt idx="6">
                  <c:v>477</c:v>
                </c:pt>
                <c:pt idx="7">
                  <c:v>440</c:v>
                </c:pt>
                <c:pt idx="8">
                  <c:v>399.43400000000003</c:v>
                </c:pt>
                <c:pt idx="9">
                  <c:v>343.58099999999996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5C-4409-B70B-8C41DB7095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Group pension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380</c:v>
                </c:pt>
                <c:pt idx="1">
                  <c:v>315</c:v>
                </c:pt>
                <c:pt idx="2">
                  <c:v>911</c:v>
                </c:pt>
                <c:pt idx="3">
                  <c:v>319</c:v>
                </c:pt>
                <c:pt idx="4">
                  <c:v>320</c:v>
                </c:pt>
                <c:pt idx="5">
                  <c:v>278</c:v>
                </c:pt>
                <c:pt idx="6">
                  <c:v>279</c:v>
                </c:pt>
                <c:pt idx="7">
                  <c:v>274</c:v>
                </c:pt>
                <c:pt idx="8">
                  <c:v>266.15900000000005</c:v>
                </c:pt>
                <c:pt idx="9">
                  <c:v>246.49200000000002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5C-4409-B70B-8C41DB7095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Employees group life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Sheet1!$G$2:$G$11</c:f>
              <c:numCache>
                <c:formatCode>0</c:formatCode>
                <c:ptCount val="10"/>
                <c:pt idx="0">
                  <c:v>40</c:v>
                </c:pt>
                <c:pt idx="1">
                  <c:v>41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42</c:v>
                </c:pt>
                <c:pt idx="6">
                  <c:v>40</c:v>
                </c:pt>
                <c:pt idx="7">
                  <c:v>37</c:v>
                </c:pt>
                <c:pt idx="8">
                  <c:v>38.338000000000001</c:v>
                </c:pt>
                <c:pt idx="9">
                  <c:v>39.176000000000002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5C-4409-B70B-8C41DB709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671616"/>
        <c:axId val="501664952"/>
      </c:lineChart>
      <c:catAx>
        <c:axId val="5016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01664952"/>
        <c:crosses val="autoZero"/>
        <c:auto val="1"/>
        <c:lblAlgn val="ctr"/>
        <c:lblOffset val="100"/>
        <c:noMultiLvlLbl val="0"/>
      </c:catAx>
      <c:valAx>
        <c:axId val="50166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016716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869565217391304E-2"/>
                <c:y val="0.3833804440297483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64280"/>
                      </a:solidFill>
                      <a:latin typeface="Merriweather Sans" charset="0"/>
                      <a:ea typeface="Merriweather Sans" charset="0"/>
                      <a:cs typeface="Merriweather Sans" charset="0"/>
                    </a:defRPr>
                  </a:pPr>
                  <a:r>
                    <a:rPr lang="fi-FI" sz="1800" b="1" i="0" baseline="0" dirty="0">
                      <a:effectLst/>
                    </a:rPr>
                    <a:t>€</a:t>
                  </a:r>
                  <a:r>
                    <a:rPr lang="fi-FI" sz="1800" b="1" i="0" baseline="0" dirty="0" err="1">
                      <a:effectLst/>
                    </a:rPr>
                    <a:t>bn</a:t>
                  </a:r>
                  <a:endParaRPr lang="fi-FI" dirty="0">
                    <a:effectLst/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Equity holdings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31.9</c:v>
                </c:pt>
                <c:pt idx="1">
                  <c:v>45.2</c:v>
                </c:pt>
                <c:pt idx="2">
                  <c:v>59.3</c:v>
                </c:pt>
                <c:pt idx="3">
                  <c:v>51.2</c:v>
                </c:pt>
                <c:pt idx="4">
                  <c:v>57</c:v>
                </c:pt>
                <c:pt idx="5">
                  <c:v>64.5</c:v>
                </c:pt>
                <c:pt idx="6">
                  <c:v>70.2</c:v>
                </c:pt>
                <c:pt idx="7">
                  <c:v>74.8</c:v>
                </c:pt>
                <c:pt idx="8">
                  <c:v>81.400000000000006</c:v>
                </c:pt>
                <c:pt idx="9">
                  <c:v>88.9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B5-4C27-9C27-9FEAF3830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Debt securities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48.3</c:v>
                </c:pt>
                <c:pt idx="1">
                  <c:v>47.9</c:v>
                </c:pt>
                <c:pt idx="2">
                  <c:v>42.5</c:v>
                </c:pt>
                <c:pt idx="3">
                  <c:v>46.7</c:v>
                </c:pt>
                <c:pt idx="4">
                  <c:v>47.3</c:v>
                </c:pt>
                <c:pt idx="5">
                  <c:v>48.6</c:v>
                </c:pt>
                <c:pt idx="6">
                  <c:v>48.6</c:v>
                </c:pt>
                <c:pt idx="7">
                  <c:v>48.1</c:v>
                </c:pt>
                <c:pt idx="8">
                  <c:v>46</c:v>
                </c:pt>
                <c:pt idx="9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B5-4C27-9C27-9FEAF38307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Property holdings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10.4</c:v>
                </c:pt>
                <c:pt idx="1">
                  <c:v>11.3</c:v>
                </c:pt>
                <c:pt idx="2">
                  <c:v>12.1</c:v>
                </c:pt>
                <c:pt idx="3">
                  <c:v>12.3</c:v>
                </c:pt>
                <c:pt idx="4">
                  <c:v>12.8</c:v>
                </c:pt>
                <c:pt idx="5">
                  <c:v>12.8</c:v>
                </c:pt>
                <c:pt idx="6">
                  <c:v>12.4</c:v>
                </c:pt>
                <c:pt idx="7">
                  <c:v>12.1</c:v>
                </c:pt>
                <c:pt idx="8">
                  <c:v>12.4</c:v>
                </c:pt>
                <c:pt idx="9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B5-4C27-9C27-9FEAF38307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Loans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6.6</c:v>
                </c:pt>
                <c:pt idx="1">
                  <c:v>8.6999999999999993</c:v>
                </c:pt>
                <c:pt idx="2">
                  <c:v>8.6999999999999993</c:v>
                </c:pt>
                <c:pt idx="3">
                  <c:v>7.3</c:v>
                </c:pt>
                <c:pt idx="4">
                  <c:v>6.3</c:v>
                </c:pt>
                <c:pt idx="5">
                  <c:v>5.5</c:v>
                </c:pt>
                <c:pt idx="6">
                  <c:v>4.5999999999999996</c:v>
                </c:pt>
                <c:pt idx="7">
                  <c:v>4.5</c:v>
                </c:pt>
                <c:pt idx="8">
                  <c:v>4.5999999999999996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B5-4C27-9C27-9FEAF38307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Other investments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0.9</c:v>
                </c:pt>
                <c:pt idx="1">
                  <c:v>0.6</c:v>
                </c:pt>
                <c:pt idx="2">
                  <c:v>1.1000000000000001</c:v>
                </c:pt>
                <c:pt idx="3">
                  <c:v>0.4</c:v>
                </c:pt>
                <c:pt idx="4">
                  <c:v>0.4</c:v>
                </c:pt>
                <c:pt idx="5">
                  <c:v>0.3</c:v>
                </c:pt>
                <c:pt idx="6">
                  <c:v>0.8</c:v>
                </c:pt>
                <c:pt idx="7">
                  <c:v>1.2</c:v>
                </c:pt>
                <c:pt idx="8">
                  <c:v>0.3</c:v>
                </c:pt>
                <c:pt idx="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B5-4C27-9C27-9FEAF383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847440"/>
        <c:axId val="633852928"/>
      </c:lineChart>
      <c:catAx>
        <c:axId val="63384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33852928"/>
        <c:crosses val="autoZero"/>
        <c:auto val="1"/>
        <c:lblAlgn val="ctr"/>
        <c:lblOffset val="100"/>
        <c:noMultiLvlLbl val="0"/>
      </c:catAx>
      <c:valAx>
        <c:axId val="63385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800" b="1" i="0" baseline="0" dirty="0">
                    <a:effectLst/>
                  </a:rPr>
                  <a:t>€</a:t>
                </a:r>
                <a:r>
                  <a:rPr lang="fi-FI" sz="1800" b="1" i="0" baseline="0" dirty="0" err="1">
                    <a:effectLst/>
                  </a:rPr>
                  <a:t>bn</a:t>
                </a:r>
                <a:endParaRPr lang="fi-FI" sz="1800" b="1" i="0" baseline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3384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Non-life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-3.2</c:v>
                </c:pt>
                <c:pt idx="1">
                  <c:v>8.8000000000000007</c:v>
                </c:pt>
                <c:pt idx="2">
                  <c:v>5.4</c:v>
                </c:pt>
                <c:pt idx="3">
                  <c:v>1.4</c:v>
                </c:pt>
                <c:pt idx="4">
                  <c:v>8.6999999999999993</c:v>
                </c:pt>
                <c:pt idx="5">
                  <c:v>4</c:v>
                </c:pt>
                <c:pt idx="6">
                  <c:v>4.8</c:v>
                </c:pt>
                <c:pt idx="7">
                  <c:v>2.7</c:v>
                </c:pt>
                <c:pt idx="8">
                  <c:v>4.0999999999999996</c:v>
                </c:pt>
                <c:pt idx="9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6-4EF5-A12B-1536B29C7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Pension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-15.2</c:v>
                </c:pt>
                <c:pt idx="1">
                  <c:v>13.9</c:v>
                </c:pt>
                <c:pt idx="2">
                  <c:v>10.6</c:v>
                </c:pt>
                <c:pt idx="3">
                  <c:v>-2.9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6.8</c:v>
                </c:pt>
                <c:pt idx="7">
                  <c:v>5</c:v>
                </c:pt>
                <c:pt idx="8">
                  <c:v>5.0999999999999996</c:v>
                </c:pt>
                <c:pt idx="9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6-4EF5-A12B-1536B29C78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Life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-6.5</c:v>
                </c:pt>
                <c:pt idx="1">
                  <c:v>10</c:v>
                </c:pt>
                <c:pt idx="2">
                  <c:v>7.6</c:v>
                </c:pt>
                <c:pt idx="3">
                  <c:v>0.7</c:v>
                </c:pt>
                <c:pt idx="4">
                  <c:v>9.6999999999999993</c:v>
                </c:pt>
                <c:pt idx="5">
                  <c:v>4.2</c:v>
                </c:pt>
                <c:pt idx="6">
                  <c:v>7.5</c:v>
                </c:pt>
                <c:pt idx="7">
                  <c:v>3.7</c:v>
                </c:pt>
                <c:pt idx="8">
                  <c:v>5.2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C6-4EF5-A12B-1536B29C7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016056"/>
        <c:axId val="569014096"/>
      </c:lineChart>
      <c:catAx>
        <c:axId val="56901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9014096"/>
        <c:crosses val="autoZero"/>
        <c:auto val="1"/>
        <c:lblAlgn val="ctr"/>
        <c:lblOffset val="100"/>
        <c:noMultiLvlLbl val="0"/>
      </c:catAx>
      <c:valAx>
        <c:axId val="56901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901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4CE7E-A97A-4B50-835E-68B40B4F3DC6}" type="datetimeFigureOut">
              <a:rPr lang="fi-FI" smtClean="0"/>
              <a:t>29.6.2018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1DF3B-184F-448C-95A7-4D53B2D527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69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äripohj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78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5878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 userDrawn="1"/>
        </p:nvSpPr>
        <p:spPr>
          <a:xfrm>
            <a:off x="4437511" y="4957760"/>
            <a:ext cx="33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latin typeface="+mj-lt"/>
            </a:endParaRPr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 userDrawn="1"/>
        </p:nvSpPr>
        <p:spPr>
          <a:xfrm>
            <a:off x="4437511" y="4957760"/>
            <a:ext cx="33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7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6273" y="2536909"/>
            <a:ext cx="8978183" cy="906936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Väliotsikko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4014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40146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" y="-235376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91344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4"/>
            <a:ext cx="6172200" cy="3897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92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49" y="5865832"/>
            <a:ext cx="1618986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0EF000-1693-4DA0-955A-A5301026D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FINNISH INSURANCE IN 2017</a:t>
            </a:r>
          </a:p>
        </p:txBody>
      </p:sp>
    </p:spTree>
    <p:extLst>
      <p:ext uri="{BB962C8B-B14F-4D97-AF65-F5344CB8AC3E}">
        <p14:creationId xmlns:p14="http://schemas.microsoft.com/office/powerpoint/2010/main" val="197490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Breakdown of gross premiums written</a:t>
            </a:r>
            <a:br>
              <a:rPr lang="en-US" sz="2800" dirty="0"/>
            </a:br>
            <a:r>
              <a:rPr lang="en-US" sz="2800" dirty="0"/>
              <a:t>by Finnish insurers</a:t>
            </a:r>
            <a:endParaRPr lang="fi-FI" sz="28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48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Claims paid by Finnish insurers</a:t>
            </a:r>
            <a:endParaRPr lang="fi-FI" sz="32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58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Non-life insurers' market shares in </a:t>
            </a:r>
            <a:r>
              <a:rPr lang="fi-FI" dirty="0"/>
              <a:t>2017</a:t>
            </a:r>
            <a:br>
              <a:rPr lang="fi-FI" dirty="0"/>
            </a:br>
            <a:r>
              <a:rPr lang="en-US" sz="2200" dirty="0"/>
              <a:t>Gross direct premiums written in Finland total €4,237 million</a:t>
            </a:r>
            <a:endParaRPr lang="fi-FI" sz="22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22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Non</a:t>
            </a:r>
            <a:r>
              <a:rPr lang="fi-FI" dirty="0"/>
              <a:t>-life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ratios</a:t>
            </a:r>
            <a:endParaRPr lang="fi-FI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84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Life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premiums</a:t>
            </a:r>
            <a:r>
              <a:rPr lang="fi-FI" dirty="0"/>
              <a:t> </a:t>
            </a:r>
            <a:r>
              <a:rPr lang="fi-FI" dirty="0" err="1"/>
              <a:t>written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66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Finnish insurers' investments</a:t>
            </a:r>
            <a:br>
              <a:rPr lang="en-US" sz="3200" dirty="0"/>
            </a:br>
            <a:r>
              <a:rPr lang="en-US" sz="2400" dirty="0"/>
              <a:t>at current values</a:t>
            </a:r>
            <a:endParaRPr lang="fi-FI" sz="32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7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Net income on investments at current value</a:t>
            </a:r>
            <a:br>
              <a:rPr lang="en-US" sz="2800" dirty="0"/>
            </a:br>
            <a:r>
              <a:rPr lang="en-US" sz="2000" dirty="0"/>
              <a:t>% of capital employed</a:t>
            </a:r>
            <a:endParaRPr lang="fi-FI" sz="28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459757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1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slide_temp" id="{E5582411-65E5-4EAB-8F8B-A02210F6F3F5}" vid="{EC6F0314-9142-4F61-9346-56A78DD0FA9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aisup_x00e4_iv_x00e4_ xmlns="78df7a42-1559-4403-81cd-01b7cf0f81cb">2018-06-28T21:00:00+00:00</Julkaisup_x00e4_iv_x00e4_>
    <TaxCatchAll xmlns="e3638b2a-a7ee-4119-8c70-3fa56c71838e">
      <Value>43</Value>
      <Value>63</Value>
    </TaxCatchAll>
    <Lis_x00e4_tiedot xmlns="78df7a42-1559-4403-81cd-01b7cf0f81cb" xsi:nil="true"/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vakuutus</TermName>
          <TermId xmlns="http://schemas.microsoft.com/office/infopath/2007/PartnerControls">d435bfef-5764-4d80-921f-a0afc585a587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b2a89488-c9e5-4123-95ca-67946a275023</TermId>
        </TermInfo>
      </Terms>
    </g33c8685a84a4e4ea832681b57a70527>
    <Kieli xmlns="78df7a42-1559-4403-81cd-01b7cf0f81cb">Englanti</Kieli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1A1F60C985994299D22CD1E78E0488" ma:contentTypeVersion="18" ma:contentTypeDescription="Luo uusi asiakirja." ma:contentTypeScope="" ma:versionID="cfe237762f9c4458edf3a5ef12d97fc9">
  <xsd:schema xmlns:xsd="http://www.w3.org/2001/XMLSchema" xmlns:xs="http://www.w3.org/2001/XMLSchema" xmlns:p="http://schemas.microsoft.com/office/2006/metadata/properties" xmlns:ns2="c75ee646-ea04-4f20-bc3f-7bc06c32b2f8" xmlns:ns3="76edfb9c-bb04-45fa-a912-a4639bbc542c" xmlns:ns4="30cc9ae6-eaf9-405e-9576-3522e3851cf9" targetNamespace="http://schemas.microsoft.com/office/2006/metadata/properties" ma:root="true" ma:fieldsID="91ac67a55d363573d815c5cf402156ef" ns2:_="" ns3:_="" ns4:_="">
    <xsd:import namespace="c75ee646-ea04-4f20-bc3f-7bc06c32b2f8"/>
    <xsd:import namespace="76edfb9c-bb04-45fa-a912-a4639bbc542c"/>
    <xsd:import namespace="30cc9ae6-eaf9-405e-9576-3522e3851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32ae2d67362484fa75a8bf0697bdb67" minOccurs="0"/>
                <xsd:element ref="ns4:TaxCatchAll" minOccurs="0"/>
                <xsd:element ref="ns4:C_x0020_Asiakirjapvm" minOccurs="0"/>
                <xsd:element ref="ns4:jf4d10d556c14d3d80ab48606b66a97b" minOccurs="0"/>
                <xsd:element ref="ns4:lfd56b04ee8141ed9d283e7c41bffbc1" minOccurs="0"/>
                <xsd:element ref="ns4:C_x0020_FK_x0020_vastuuhenkilö" minOccurs="0"/>
                <xsd:element ref="ns4:C_x0020_Lisätiedot" minOccurs="0"/>
                <xsd:element ref="ns3:a8b36f8c89ff47d2823dd40040c2ad35" minOccurs="0"/>
                <xsd:element ref="ns3:Julkaisup_x00e4_iv_x00e4_" minOccurs="0"/>
                <xsd:element ref="ns3:FKLanguage" minOccurs="0"/>
                <xsd:element ref="ns4:d4cce8d21ff9456e86084380ad943dd9" minOccurs="0"/>
                <xsd:element ref="ns4:e50be5253a3744d5844cb34c2bdeb85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dfb9c-bb04-45fa-a912-a4639bbc542c" elementFormDefault="qualified">
    <xsd:import namespace="http://schemas.microsoft.com/office/2006/documentManagement/types"/>
    <xsd:import namespace="http://schemas.microsoft.com/office/infopath/2007/PartnerControls"/>
    <xsd:element name="m32ae2d67362484fa75a8bf0697bdb67" ma:index="12" ma:taxonomy="true" ma:internalName="m32ae2d67362484fa75a8bf0697bdb67" ma:taxonomyFieldName="Aiheluokittelu" ma:displayName="Aiheluokittelu" ma:default="" ma:fieldId="{632ae2d6-7362-484f-a75a-8bf0697bdb6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b36f8c89ff47d2823dd40040c2ad35" ma:index="22" ma:taxonomy="true" ma:internalName="a8b36f8c89ff47d2823dd40040c2ad35" ma:taxonomyFieldName="Asiakirjatyyppi" ma:displayName="Asiakirjatyyppi" ma:default="" ma:fieldId="{a8b36f8c-89ff-47d2-823d-d40040c2ad35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23" nillable="true" ma:displayName="Julkaisupäivä" ma:default="[today]" ma:format="DateOnly" ma:internalName="Julkaisup_x00e4_iv_x00e4_">
      <xsd:simpleType>
        <xsd:restriction base="dms:DateTime"/>
      </xsd:simpleType>
    </xsd:element>
    <xsd:element name="FKLanguage" ma:index="24" nillable="true" ma:displayName="Kieli" ma:default="Englant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_x0020_Asiakirjapvm" ma:index="14" nillable="true" ma:displayName="Asiakirjapvm" ma:default="[today]" ma:format="DateOnly" ma:internalName="C_x0020_Asiakirjapvm">
      <xsd:simpleType>
        <xsd:restriction base="dms:DateTime"/>
      </xsd:simpleType>
    </xsd:element>
    <xsd:element name="jf4d10d556c14d3d80ab48606b66a97b" ma:index="16" nillable="true" ma:taxonomy="true" ma:internalName="jf4d10d556c14d3d80ab48606b66a97b" ma:taxonomyFieldName="C_x0020_Julkisuus" ma:displayName="Julkisuus" ma:default="28;#Julkinen|0806a4a5-db6a-4fa4-8ed3-7457b5b4e8de" ma:fieldId="{3f4d10d5-56c1-4d3d-80ab-48606b66a97b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d56b04ee8141ed9d283e7c41bffbc1" ma:index="18" ma:taxonomy="true" ma:internalName="lfd56b04ee8141ed9d283e7c41bffbc1" ma:taxonomyFieldName="C_x0020_Dokumentin_x0020_tila" ma:displayName="Dokumentin tila" ma:default="27;#Valmis|40aa8d17-dadd-4ab0-93da-3124749a5963" ma:fieldId="{5fd56b04-ee81-41ed-9d28-3e7c41bffbc1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_x0020_FK_x0020_vastuuhenkilö" ma:index="19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Lisätiedot" ma:index="20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d4cce8d21ff9456e86084380ad943dd9" ma:index="26" nillable="true" ma:taxonomy="true" ma:internalName="d4cce8d21ff9456e86084380ad943dd9" ma:taxonomyFieldName="C_x0020_Organisaatiot" ma:displayName="Organisaatiot" ma:default="408;#Finanssiala ry|ee048018-529f-44c2-b621-1ffdf097d9ae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0be5253a3744d5844cb34c2bdeb852" ma:index="28" nillable="true" ma:taxonomy="true" ma:internalName="e50be5253a3744d5844cb34c2bdeb852" ma:taxonomyFieldName="C_x0020_Asiasanat" ma:displayName="Asiasanat" ma:default="" ma:fieldId="{e50be525-3a37-44d5-844c-b34c2bdeb852}" ma:taxonomyMulti="true" ma:sspId="d92eb3bd-95d3-4ebe-8301-9f6701864dbf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9EDAB-A7E9-4754-A418-033F5AE48456}"/>
</file>

<file path=customXml/itemProps2.xml><?xml version="1.0" encoding="utf-8"?>
<ds:datastoreItem xmlns:ds="http://schemas.openxmlformats.org/officeDocument/2006/customXml" ds:itemID="{40F5B2DE-C303-479E-86AC-278D2D77ECF8}"/>
</file>

<file path=customXml/itemProps3.xml><?xml version="1.0" encoding="utf-8"?>
<ds:datastoreItem xmlns:ds="http://schemas.openxmlformats.org/officeDocument/2006/customXml" ds:itemID="{2676FC6B-8664-469E-9671-594A0935EFBE}"/>
</file>

<file path=customXml/itemProps4.xml><?xml version="1.0" encoding="utf-8"?>
<ds:datastoreItem xmlns:ds="http://schemas.openxmlformats.org/officeDocument/2006/customXml" ds:itemID="{A02E2D7F-B1EF-4C86-B15A-735366ED4877}"/>
</file>

<file path=docProps/app.xml><?xml version="1.0" encoding="utf-8"?>
<Properties xmlns="http://schemas.openxmlformats.org/officeDocument/2006/extended-properties" xmlns:vt="http://schemas.openxmlformats.org/officeDocument/2006/docPropsVTypes">
  <Template>FA_Slide Template</Template>
  <TotalTime>8</TotalTime>
  <Words>49</Words>
  <Application>Microsoft Office PowerPoint</Application>
  <PresentationFormat>Laajakuva</PresentationFormat>
  <Paragraphs>15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Merriweather Sans</vt:lpstr>
      <vt:lpstr>Calibri</vt:lpstr>
      <vt:lpstr>FA_Theme</vt:lpstr>
      <vt:lpstr>FINNISH INSURANCE IN 2017</vt:lpstr>
      <vt:lpstr>Breakdown of gross premiums written by Finnish insurers</vt:lpstr>
      <vt:lpstr>Claims paid by Finnish insurers</vt:lpstr>
      <vt:lpstr>Non-life insurers' market shares in 2017 Gross direct premiums written in Finland total €4,237 million</vt:lpstr>
      <vt:lpstr>Non-life insurance ratios</vt:lpstr>
      <vt:lpstr>Life insurance premiums written</vt:lpstr>
      <vt:lpstr>Finnish insurers' investments at current values</vt:lpstr>
      <vt:lpstr>Net income on investments at current value % of capital employed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insurance in 2017 slides</dc:title>
  <dc:creator>Koivisto Kimmo</dc:creator>
  <cp:lastModifiedBy>Koivisto Kimmo</cp:lastModifiedBy>
  <cp:revision>1</cp:revision>
  <cp:lastPrinted>2017-05-10T19:51:23Z</cp:lastPrinted>
  <dcterms:created xsi:type="dcterms:W3CDTF">2018-06-29T05:49:19Z</dcterms:created>
  <dcterms:modified xsi:type="dcterms:W3CDTF">2018-06-29T05:58:03Z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_dlc_DocIdItemGuid">
    <vt:lpwstr>7a0669d5-5cdd-4188-9e29-c6109399adae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63;#Diaesitys|b2a89488-c9e5-4123-95ca-67946a275023</vt:lpwstr>
  </property>
  <property fmtid="{D5CDD505-2E9C-101B-9397-08002B2CF9AE}" pid="6" name="C Julkisuus">
    <vt:lpwstr>28;#Julkinen|0806a4a5-db6a-4fa4-8ed3-7457b5b4e8de</vt:lpwstr>
  </property>
  <property fmtid="{D5CDD505-2E9C-101B-9397-08002B2CF9AE}" pid="7" name="C Asiasanat">
    <vt:lpwstr>301;#vakuutus|5c25631e-17d8-41b1-9b99-10baa2ad871a</vt:lpwstr>
  </property>
  <property fmtid="{D5CDD505-2E9C-101B-9397-08002B2CF9AE}" pid="8" name="Aiheluokittelu">
    <vt:lpwstr>43;#vakuutus|d435bfef-5764-4d80-921f-a0afc585a587</vt:lpwstr>
  </property>
  <property fmtid="{D5CDD505-2E9C-101B-9397-08002B2CF9AE}" pid="9" name="C Organisaatiot">
    <vt:lpwstr>408;#Finanssiala ry|ee048018-529f-44c2-b621-1ffdf097d9ae</vt:lpwstr>
  </property>
  <property fmtid="{D5CDD505-2E9C-101B-9397-08002B2CF9AE}" pid="10" name="Order">
    <vt:r8>8600</vt:r8>
  </property>
  <property fmtid="{D5CDD505-2E9C-101B-9397-08002B2CF9AE}" pid="11" name="_CopySource">
    <vt:lpwstr>http://majakka/tietopankki/materials/FA-julkaisu-Finnish-insurance-in-2017-picts.pptx</vt:lpwstr>
  </property>
  <property fmtid="{D5CDD505-2E9C-101B-9397-08002B2CF9AE}" pid="12" name="xd_ProgID">
    <vt:lpwstr/>
  </property>
  <property fmtid="{D5CDD505-2E9C-101B-9397-08002B2CF9AE}" pid="13" name="_SharedFileIndex">
    <vt:lpwstr/>
  </property>
  <property fmtid="{D5CDD505-2E9C-101B-9397-08002B2CF9AE}" pid="14" name="_SourceUrl">
    <vt:lpwstr/>
  </property>
  <property fmtid="{D5CDD505-2E9C-101B-9397-08002B2CF9AE}" pid="15" name="TemplateUrl">
    <vt:lpwstr/>
  </property>
</Properties>
</file>