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charts/colors7.xml" ContentType="application/vnd.ms-office.chartcolorstyle+xml"/>
  <Override PartName="/ppt/charts/style6.xml" ContentType="application/vnd.ms-office.chartstyle+xml"/>
  <Override PartName="/ppt/charts/chart8.xml" ContentType="application/vnd.openxmlformats-officedocument.drawingml.chart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1.xml" ContentType="application/vnd.ms-office.chartcolorstyle+xml"/>
  <Override PartName="/ppt/charts/style1.xml" ContentType="application/vnd.ms-office.chartstyle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charts/style7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olors6.xml" ContentType="application/vnd.ms-office.chartcolorstyle+xml"/>
  <Override PartName="/ppt/charts/style5.xml" ContentType="application/vnd.ms-office.chartstyle+xml"/>
  <Override PartName="/ppt/charts/style4.xml" ContentType="application/vnd.ms-office.chartstyle+xml"/>
  <Override PartName="/ppt/charts/colors4.xml" ContentType="application/vnd.ms-office.chartcolorstyle+xml"/>
  <Override PartName="/ppt/charts/colors5.xml" ContentType="application/vnd.ms-office.chartcolorstyle+xml"/>
  <Override PartName="/ppt/charts/chart5.xml" ContentType="application/vnd.openxmlformats-officedocument.drawingml.chart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revisionInfo.xml" ContentType="application/vnd.ms-powerpoint.revisioninfo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797" r:id="rId1"/>
  </p:sld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2" r:id="rId9"/>
  </p:sldIdLst>
  <p:sldSz cx="12192000" cy="6858000"/>
  <p:notesSz cx="6858000" cy="9144000"/>
  <p:embeddedFontLst>
    <p:embeddedFont>
      <p:font typeface="Merriweather Sans" panose="00000500000000000000" pitchFamily="2" charset="0"/>
      <p:regular r:id="rId10"/>
      <p:bold r:id="rId11"/>
      <p:italic r:id="rId12"/>
      <p:boldItalic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2C90"/>
    <a:srgbClr val="1642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93D81CF-94F2-401A-BA57-92F5A7B2D0C5}" styleName="Normaali tyyli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Normaali tyyli 1 - Korostu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56"/>
  </p:normalViewPr>
  <p:slideViewPr>
    <p:cSldViewPr snapToGrid="0" snapToObjects="1">
      <p:cViewPr varScale="1">
        <p:scale>
          <a:sx n="109" d="100"/>
          <a:sy n="109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Relationship Id="rId22" Type="http://schemas.openxmlformats.org/officeDocument/2006/relationships/customXml" Target="../customXml/item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Vakuutusyhtiöt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Sheet1!$A$2:$A$52</c:f>
              <c:numCache>
                <c:formatCode>General</c:formatCode>
                <c:ptCount val="51"/>
                <c:pt idx="1">
                  <c:v>20</c:v>
                </c:pt>
                <c:pt idx="6">
                  <c:v>25</c:v>
                </c:pt>
                <c:pt idx="11">
                  <c:v>30</c:v>
                </c:pt>
                <c:pt idx="16">
                  <c:v>35</c:v>
                </c:pt>
                <c:pt idx="21">
                  <c:v>40</c:v>
                </c:pt>
                <c:pt idx="26">
                  <c:v>45</c:v>
                </c:pt>
                <c:pt idx="31">
                  <c:v>50</c:v>
                </c:pt>
                <c:pt idx="36">
                  <c:v>55</c:v>
                </c:pt>
                <c:pt idx="41">
                  <c:v>60</c:v>
                </c:pt>
                <c:pt idx="46">
                  <c:v>65</c:v>
                </c:pt>
              </c:numCache>
            </c:numRef>
          </c:cat>
          <c:val>
            <c:numRef>
              <c:f>Sheet1!$B$2:$B$52</c:f>
              <c:numCache>
                <c:formatCode>General</c:formatCode>
                <c:ptCount val="51"/>
                <c:pt idx="0">
                  <c:v>7</c:v>
                </c:pt>
                <c:pt idx="1">
                  <c:v>7</c:v>
                </c:pt>
                <c:pt idx="2">
                  <c:v>19</c:v>
                </c:pt>
                <c:pt idx="3">
                  <c:v>40</c:v>
                </c:pt>
                <c:pt idx="4">
                  <c:v>71</c:v>
                </c:pt>
                <c:pt idx="5">
                  <c:v>111</c:v>
                </c:pt>
                <c:pt idx="6">
                  <c:v>165</c:v>
                </c:pt>
                <c:pt idx="7">
                  <c:v>168</c:v>
                </c:pt>
                <c:pt idx="8">
                  <c:v>213</c:v>
                </c:pt>
                <c:pt idx="9">
                  <c:v>180</c:v>
                </c:pt>
                <c:pt idx="10">
                  <c:v>193</c:v>
                </c:pt>
                <c:pt idx="11">
                  <c:v>215</c:v>
                </c:pt>
                <c:pt idx="12">
                  <c:v>256</c:v>
                </c:pt>
                <c:pt idx="13">
                  <c:v>252</c:v>
                </c:pt>
                <c:pt idx="14">
                  <c:v>270</c:v>
                </c:pt>
                <c:pt idx="15">
                  <c:v>236</c:v>
                </c:pt>
                <c:pt idx="16">
                  <c:v>263</c:v>
                </c:pt>
                <c:pt idx="17">
                  <c:v>273</c:v>
                </c:pt>
                <c:pt idx="18">
                  <c:v>270</c:v>
                </c:pt>
                <c:pt idx="19">
                  <c:v>257</c:v>
                </c:pt>
                <c:pt idx="20">
                  <c:v>255</c:v>
                </c:pt>
                <c:pt idx="21">
                  <c:v>274</c:v>
                </c:pt>
                <c:pt idx="22">
                  <c:v>278</c:v>
                </c:pt>
                <c:pt idx="23">
                  <c:v>287</c:v>
                </c:pt>
                <c:pt idx="24">
                  <c:v>306</c:v>
                </c:pt>
                <c:pt idx="25">
                  <c:v>218</c:v>
                </c:pt>
                <c:pt idx="26">
                  <c:v>253</c:v>
                </c:pt>
                <c:pt idx="27">
                  <c:v>237</c:v>
                </c:pt>
                <c:pt idx="28">
                  <c:v>243</c:v>
                </c:pt>
                <c:pt idx="29">
                  <c:v>273</c:v>
                </c:pt>
                <c:pt idx="30">
                  <c:v>327</c:v>
                </c:pt>
                <c:pt idx="31">
                  <c:v>345</c:v>
                </c:pt>
                <c:pt idx="32">
                  <c:v>314</c:v>
                </c:pt>
                <c:pt idx="33">
                  <c:v>309</c:v>
                </c:pt>
                <c:pt idx="34">
                  <c:v>321</c:v>
                </c:pt>
                <c:pt idx="35">
                  <c:v>316</c:v>
                </c:pt>
                <c:pt idx="36">
                  <c:v>291</c:v>
                </c:pt>
                <c:pt idx="37">
                  <c:v>276</c:v>
                </c:pt>
                <c:pt idx="38">
                  <c:v>236</c:v>
                </c:pt>
                <c:pt idx="39">
                  <c:v>257</c:v>
                </c:pt>
                <c:pt idx="40">
                  <c:v>197</c:v>
                </c:pt>
                <c:pt idx="41">
                  <c:v>234</c:v>
                </c:pt>
                <c:pt idx="42">
                  <c:v>209</c:v>
                </c:pt>
                <c:pt idx="43">
                  <c:v>169</c:v>
                </c:pt>
                <c:pt idx="44">
                  <c:v>88</c:v>
                </c:pt>
                <c:pt idx="45">
                  <c:v>30</c:v>
                </c:pt>
                <c:pt idx="46">
                  <c:v>20</c:v>
                </c:pt>
                <c:pt idx="47">
                  <c:v>5</c:v>
                </c:pt>
                <c:pt idx="48">
                  <c:v>3</c:v>
                </c:pt>
                <c:pt idx="49">
                  <c:v>1</c:v>
                </c:pt>
                <c:pt idx="5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3D-4A5B-B280-75166D60961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Pankit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Sheet1!$A$2:$A$52</c:f>
              <c:numCache>
                <c:formatCode>General</c:formatCode>
                <c:ptCount val="51"/>
                <c:pt idx="1">
                  <c:v>20</c:v>
                </c:pt>
                <c:pt idx="6">
                  <c:v>25</c:v>
                </c:pt>
                <c:pt idx="11">
                  <c:v>30</c:v>
                </c:pt>
                <c:pt idx="16">
                  <c:v>35</c:v>
                </c:pt>
                <c:pt idx="21">
                  <c:v>40</c:v>
                </c:pt>
                <c:pt idx="26">
                  <c:v>45</c:v>
                </c:pt>
                <c:pt idx="31">
                  <c:v>50</c:v>
                </c:pt>
                <c:pt idx="36">
                  <c:v>55</c:v>
                </c:pt>
                <c:pt idx="41">
                  <c:v>60</c:v>
                </c:pt>
                <c:pt idx="46">
                  <c:v>65</c:v>
                </c:pt>
              </c:numCache>
            </c:numRef>
          </c:cat>
          <c:val>
            <c:numRef>
              <c:f>Sheet1!$C$2:$C$52</c:f>
              <c:numCache>
                <c:formatCode>General</c:formatCode>
                <c:ptCount val="51"/>
                <c:pt idx="0">
                  <c:v>6</c:v>
                </c:pt>
                <c:pt idx="1">
                  <c:v>20</c:v>
                </c:pt>
                <c:pt idx="2">
                  <c:v>35</c:v>
                </c:pt>
                <c:pt idx="3">
                  <c:v>72</c:v>
                </c:pt>
                <c:pt idx="4">
                  <c:v>157</c:v>
                </c:pt>
                <c:pt idx="5">
                  <c:v>288</c:v>
                </c:pt>
                <c:pt idx="6">
                  <c:v>393</c:v>
                </c:pt>
                <c:pt idx="7">
                  <c:v>475</c:v>
                </c:pt>
                <c:pt idx="8">
                  <c:v>503</c:v>
                </c:pt>
                <c:pt idx="9">
                  <c:v>518</c:v>
                </c:pt>
                <c:pt idx="10">
                  <c:v>540</c:v>
                </c:pt>
                <c:pt idx="11">
                  <c:v>530</c:v>
                </c:pt>
                <c:pt idx="12">
                  <c:v>590</c:v>
                </c:pt>
                <c:pt idx="13">
                  <c:v>613</c:v>
                </c:pt>
                <c:pt idx="14">
                  <c:v>640</c:v>
                </c:pt>
                <c:pt idx="15">
                  <c:v>642</c:v>
                </c:pt>
                <c:pt idx="16">
                  <c:v>700</c:v>
                </c:pt>
                <c:pt idx="17">
                  <c:v>645</c:v>
                </c:pt>
                <c:pt idx="18">
                  <c:v>632</c:v>
                </c:pt>
                <c:pt idx="19">
                  <c:v>617</c:v>
                </c:pt>
                <c:pt idx="20">
                  <c:v>590</c:v>
                </c:pt>
                <c:pt idx="21">
                  <c:v>586</c:v>
                </c:pt>
                <c:pt idx="22">
                  <c:v>603</c:v>
                </c:pt>
                <c:pt idx="23">
                  <c:v>577</c:v>
                </c:pt>
                <c:pt idx="24">
                  <c:v>468</c:v>
                </c:pt>
                <c:pt idx="25">
                  <c:v>340</c:v>
                </c:pt>
                <c:pt idx="26">
                  <c:v>363</c:v>
                </c:pt>
                <c:pt idx="27">
                  <c:v>356</c:v>
                </c:pt>
                <c:pt idx="28">
                  <c:v>381</c:v>
                </c:pt>
                <c:pt idx="29">
                  <c:v>467</c:v>
                </c:pt>
                <c:pt idx="30">
                  <c:v>485</c:v>
                </c:pt>
                <c:pt idx="31">
                  <c:v>578</c:v>
                </c:pt>
                <c:pt idx="32">
                  <c:v>641</c:v>
                </c:pt>
                <c:pt idx="33">
                  <c:v>732</c:v>
                </c:pt>
                <c:pt idx="34">
                  <c:v>770</c:v>
                </c:pt>
                <c:pt idx="35">
                  <c:v>782</c:v>
                </c:pt>
                <c:pt idx="36">
                  <c:v>717</c:v>
                </c:pt>
                <c:pt idx="37">
                  <c:v>695</c:v>
                </c:pt>
                <c:pt idx="38">
                  <c:v>707</c:v>
                </c:pt>
                <c:pt idx="39">
                  <c:v>598</c:v>
                </c:pt>
                <c:pt idx="40">
                  <c:v>594</c:v>
                </c:pt>
                <c:pt idx="41">
                  <c:v>563</c:v>
                </c:pt>
                <c:pt idx="42">
                  <c:v>530</c:v>
                </c:pt>
                <c:pt idx="43">
                  <c:v>392</c:v>
                </c:pt>
                <c:pt idx="44">
                  <c:v>217</c:v>
                </c:pt>
                <c:pt idx="45">
                  <c:v>63</c:v>
                </c:pt>
                <c:pt idx="46">
                  <c:v>27</c:v>
                </c:pt>
                <c:pt idx="47">
                  <c:v>18</c:v>
                </c:pt>
                <c:pt idx="48">
                  <c:v>7</c:v>
                </c:pt>
                <c:pt idx="49">
                  <c:v>3</c:v>
                </c:pt>
                <c:pt idx="5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3D-4A5B-B280-75166D6096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51524632"/>
        <c:axId val="551525024"/>
      </c:barChart>
      <c:catAx>
        <c:axId val="551524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6428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551525024"/>
        <c:crosses val="autoZero"/>
        <c:auto val="1"/>
        <c:lblAlgn val="ctr"/>
        <c:lblOffset val="100"/>
        <c:noMultiLvlLbl val="0"/>
      </c:catAx>
      <c:valAx>
        <c:axId val="551525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551524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64280"/>
              </a:solidFill>
              <a:latin typeface="Merriweather Sans" charset="0"/>
              <a:ea typeface="Merriweather Sans" charset="0"/>
              <a:cs typeface="Merriweather Sans" charset="0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64280"/>
          </a:solidFill>
          <a:latin typeface="Merriweather Sans" charset="0"/>
          <a:ea typeface="Merriweather Sans" charset="0"/>
          <a:cs typeface="Merriweather Sans" charset="0"/>
        </a:defRPr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536869032675261"/>
          <c:y val="0.1073981580581652"/>
          <c:w val="0.41319049792688956"/>
          <c:h val="0.857103652679821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Koko henkilöstö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Ylioppilas</c:v>
                </c:pt>
                <c:pt idx="1">
                  <c:v>Merkonomi, merkantti</c:v>
                </c:pt>
                <c:pt idx="2">
                  <c:v>Muu keskiasteen koulutus</c:v>
                </c:pt>
                <c:pt idx="3">
                  <c:v>Tradenomi (ml. ylempi)</c:v>
                </c:pt>
                <c:pt idx="4">
                  <c:v>Muu alempi korkeakoulututkinto</c:v>
                </c:pt>
                <c:pt idx="5">
                  <c:v>Yliopistotutkinto</c:v>
                </c:pt>
                <c:pt idx="6">
                  <c:v>Koulutus ei tiedossa tai alempi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2746</c:v>
                </c:pt>
                <c:pt idx="1">
                  <c:v>9155</c:v>
                </c:pt>
                <c:pt idx="2">
                  <c:v>2864</c:v>
                </c:pt>
                <c:pt idx="3">
                  <c:v>6622</c:v>
                </c:pt>
                <c:pt idx="4">
                  <c:v>2295</c:v>
                </c:pt>
                <c:pt idx="5">
                  <c:v>7570</c:v>
                </c:pt>
                <c:pt idx="6">
                  <c:v>1253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36-4AAA-B7E2-F59DDC1DF9F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Vuosina 2013-2017 tulleet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Ylioppilas</c:v>
                </c:pt>
                <c:pt idx="1">
                  <c:v>Merkonomi, merkantti</c:v>
                </c:pt>
                <c:pt idx="2">
                  <c:v>Muu keskiasteen koulutus</c:v>
                </c:pt>
                <c:pt idx="3">
                  <c:v>Tradenomi (ml. ylempi)</c:v>
                </c:pt>
                <c:pt idx="4">
                  <c:v>Muu alempi korkeakoulututkinto</c:v>
                </c:pt>
                <c:pt idx="5">
                  <c:v>Yliopistotutkinto</c:v>
                </c:pt>
                <c:pt idx="6">
                  <c:v>Koulutus ei tiedossa tai alempi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1403</c:v>
                </c:pt>
                <c:pt idx="1">
                  <c:v>2560</c:v>
                </c:pt>
                <c:pt idx="2">
                  <c:v>1126</c:v>
                </c:pt>
                <c:pt idx="3">
                  <c:v>3330</c:v>
                </c:pt>
                <c:pt idx="4">
                  <c:v>1169</c:v>
                </c:pt>
                <c:pt idx="5">
                  <c:v>3544</c:v>
                </c:pt>
                <c:pt idx="6">
                  <c:v>422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36-4AAA-B7E2-F59DDC1DF9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51604120"/>
        <c:axId val="551608432"/>
      </c:barChart>
      <c:catAx>
        <c:axId val="5516041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6428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551608432"/>
        <c:crosses val="autoZero"/>
        <c:auto val="1"/>
        <c:lblAlgn val="ctr"/>
        <c:lblOffset val="100"/>
        <c:noMultiLvlLbl val="0"/>
      </c:catAx>
      <c:valAx>
        <c:axId val="55160843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551604120"/>
        <c:crosses val="autoZero"/>
        <c:crossBetween val="between"/>
        <c:majorUnit val="2000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64280"/>
              </a:solidFill>
              <a:latin typeface="Merriweather Sans" charset="0"/>
              <a:ea typeface="Merriweather Sans" charset="0"/>
              <a:cs typeface="Merriweather Sans" charset="0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64280"/>
          </a:solidFill>
          <a:latin typeface="Merriweather Sans" charset="0"/>
          <a:ea typeface="Merriweather Sans" charset="0"/>
          <a:cs typeface="Merriweather Sans" charset="0"/>
        </a:defRPr>
      </a:pPr>
      <a:endParaRPr lang="fi-FI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Pankki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164280"/>
                    </a:solidFill>
                    <a:latin typeface="Merriweather Sans" charset="0"/>
                    <a:ea typeface="Merriweather Sans" charset="0"/>
                    <a:cs typeface="Merriweather Sans" charset="0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Osa-aikaiset</c:v>
                </c:pt>
                <c:pt idx="1">
                  <c:v>Kokoaikaiset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1499</c:v>
                </c:pt>
                <c:pt idx="1">
                  <c:v>21911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A5-4A6A-9DA8-A8BD82F31BD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Vakuutus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164280"/>
                    </a:solidFill>
                    <a:latin typeface="Merriweather Sans" charset="0"/>
                    <a:ea typeface="Merriweather Sans" charset="0"/>
                    <a:cs typeface="Merriweather Sans" charset="0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Osa-aikaiset</c:v>
                </c:pt>
                <c:pt idx="1">
                  <c:v>Kokoaikaiset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1092</c:v>
                </c:pt>
                <c:pt idx="1">
                  <c:v>9909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A5-4A6A-9DA8-A8BD82F31B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51605688"/>
        <c:axId val="551604120"/>
      </c:barChart>
      <c:catAx>
        <c:axId val="5516056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6428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551604120"/>
        <c:crosses val="autoZero"/>
        <c:auto val="1"/>
        <c:lblAlgn val="ctr"/>
        <c:lblOffset val="100"/>
        <c:noMultiLvlLbl val="0"/>
      </c:catAx>
      <c:valAx>
        <c:axId val="5516041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551605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64280"/>
              </a:solidFill>
              <a:latin typeface="Merriweather Sans" charset="0"/>
              <a:ea typeface="Merriweather Sans" charset="0"/>
              <a:cs typeface="Merriweather Sans" charset="0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64280"/>
          </a:solidFill>
          <a:latin typeface="Merriweather Sans" charset="0"/>
          <a:ea typeface="Merriweather Sans" charset="0"/>
          <a:cs typeface="Merriweather Sans" charset="0"/>
        </a:defRPr>
      </a:pPr>
      <a:endParaRPr lang="fi-FI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Vakuutusyhtiöt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Merkonomi, merkantti</c:v>
                </c:pt>
                <c:pt idx="1">
                  <c:v>Tradenomi</c:v>
                </c:pt>
                <c:pt idx="2">
                  <c:v>Yliopistotutkinto</c:v>
                </c:pt>
                <c:pt idx="3">
                  <c:v>Muu koulutus</c:v>
                </c:pt>
              </c:strCache>
            </c:strRef>
          </c:cat>
          <c:val>
            <c:numRef>
              <c:f>Sheet1!$B$2:$B$5</c:f>
              <c:numCache>
                <c:formatCode>0.0</c:formatCode>
                <c:ptCount val="4"/>
                <c:pt idx="0">
                  <c:v>26.553784860557766</c:v>
                </c:pt>
                <c:pt idx="1">
                  <c:v>17.041832669322709</c:v>
                </c:pt>
                <c:pt idx="2">
                  <c:v>21.782868525896415</c:v>
                </c:pt>
                <c:pt idx="3">
                  <c:v>34.621513944223111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AB-44E0-8B30-D5D4D45439F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Pankit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Merkonomi, merkantti</c:v>
                </c:pt>
                <c:pt idx="1">
                  <c:v>Tradenomi</c:v>
                </c:pt>
                <c:pt idx="2">
                  <c:v>Yliopistotutkinto</c:v>
                </c:pt>
                <c:pt idx="3">
                  <c:v>Muu koulutus</c:v>
                </c:pt>
              </c:strCache>
            </c:strRef>
          </c:cat>
          <c:val>
            <c:numRef>
              <c:f>Sheet1!$C$2:$C$5</c:f>
              <c:numCache>
                <c:formatCode>0.0</c:formatCode>
                <c:ptCount val="4"/>
                <c:pt idx="0">
                  <c:v>28.884932116625862</c:v>
                </c:pt>
                <c:pt idx="1">
                  <c:v>21.860672156688182</c:v>
                </c:pt>
                <c:pt idx="2">
                  <c:v>23.96171822835522</c:v>
                </c:pt>
                <c:pt idx="3">
                  <c:v>25.292677498330736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AB-44E0-8B30-D5D4D45439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52023920"/>
        <c:axId val="552026272"/>
      </c:barChart>
      <c:catAx>
        <c:axId val="552023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6428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552026272"/>
        <c:crosses val="autoZero"/>
        <c:auto val="1"/>
        <c:lblAlgn val="ctr"/>
        <c:lblOffset val="100"/>
        <c:noMultiLvlLbl val="0"/>
      </c:catAx>
      <c:valAx>
        <c:axId val="552026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552023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64280"/>
              </a:solidFill>
              <a:latin typeface="Merriweather Sans" charset="0"/>
              <a:ea typeface="Merriweather Sans" charset="0"/>
              <a:cs typeface="Merriweather Sans" charset="0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64280"/>
          </a:solidFill>
          <a:latin typeface="Merriweather Sans" charset="0"/>
          <a:ea typeface="Merriweather Sans" charset="0"/>
          <a:cs typeface="Merriweather Sans" charset="0"/>
        </a:defRPr>
      </a:pPr>
      <a:endParaRPr lang="fi-FI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Merkonomi, merkantti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Sheet1!$A$2:$A$19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Sheet1!$B$2:$B$19</c:f>
              <c:numCache>
                <c:formatCode>0.0</c:formatCode>
                <c:ptCount val="18"/>
                <c:pt idx="0">
                  <c:v>32.5</c:v>
                </c:pt>
                <c:pt idx="1">
                  <c:v>33</c:v>
                </c:pt>
                <c:pt idx="2">
                  <c:v>34.299999999999997</c:v>
                </c:pt>
                <c:pt idx="3">
                  <c:v>35.1</c:v>
                </c:pt>
                <c:pt idx="4">
                  <c:v>36.5</c:v>
                </c:pt>
                <c:pt idx="5">
                  <c:v>37.299999999999997</c:v>
                </c:pt>
                <c:pt idx="6">
                  <c:v>38.200000000000003</c:v>
                </c:pt>
                <c:pt idx="7">
                  <c:v>41.1</c:v>
                </c:pt>
                <c:pt idx="8">
                  <c:v>38.299999999999997</c:v>
                </c:pt>
                <c:pt idx="9">
                  <c:v>37.6</c:v>
                </c:pt>
                <c:pt idx="10">
                  <c:v>36.6</c:v>
                </c:pt>
                <c:pt idx="11">
                  <c:v>35.1</c:v>
                </c:pt>
                <c:pt idx="12">
                  <c:v>34</c:v>
                </c:pt>
                <c:pt idx="13">
                  <c:v>33.5</c:v>
                </c:pt>
                <c:pt idx="14">
                  <c:v>32.9</c:v>
                </c:pt>
                <c:pt idx="15">
                  <c:v>31.8</c:v>
                </c:pt>
                <c:pt idx="16">
                  <c:v>30.1</c:v>
                </c:pt>
                <c:pt idx="17">
                  <c:v>28.164897708044919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2D5-4510-B940-7C2BD605692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Tradenomi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Sheet1!$A$2:$A$19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Sheet1!$C$2:$C$19</c:f>
              <c:numCache>
                <c:formatCode>0.0</c:formatCode>
                <c:ptCount val="18"/>
                <c:pt idx="0">
                  <c:v>2.2000000000000002</c:v>
                </c:pt>
                <c:pt idx="1">
                  <c:v>3</c:v>
                </c:pt>
                <c:pt idx="2">
                  <c:v>4.0999999999999996</c:v>
                </c:pt>
                <c:pt idx="3">
                  <c:v>4.8</c:v>
                </c:pt>
                <c:pt idx="4">
                  <c:v>5.3</c:v>
                </c:pt>
                <c:pt idx="5">
                  <c:v>6.3</c:v>
                </c:pt>
                <c:pt idx="6">
                  <c:v>7.2</c:v>
                </c:pt>
                <c:pt idx="7">
                  <c:v>8.9</c:v>
                </c:pt>
                <c:pt idx="8">
                  <c:v>10.4</c:v>
                </c:pt>
                <c:pt idx="9">
                  <c:v>11.7</c:v>
                </c:pt>
                <c:pt idx="10">
                  <c:v>13</c:v>
                </c:pt>
                <c:pt idx="11">
                  <c:v>14</c:v>
                </c:pt>
                <c:pt idx="12">
                  <c:v>15.1</c:v>
                </c:pt>
                <c:pt idx="13">
                  <c:v>16.2</c:v>
                </c:pt>
                <c:pt idx="14">
                  <c:v>17</c:v>
                </c:pt>
                <c:pt idx="15">
                  <c:v>17.899999999999999</c:v>
                </c:pt>
                <c:pt idx="16">
                  <c:v>18.899999999999999</c:v>
                </c:pt>
                <c:pt idx="17">
                  <c:v>20.372250423011845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2D5-4510-B940-7C2BD605692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Yliopistotutkinto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Sheet1!$A$2:$A$19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Sheet1!$D$2:$D$19</c:f>
              <c:numCache>
                <c:formatCode>0.0</c:formatCode>
                <c:ptCount val="18"/>
                <c:pt idx="0">
                  <c:v>7.6</c:v>
                </c:pt>
                <c:pt idx="1">
                  <c:v>8.1</c:v>
                </c:pt>
                <c:pt idx="2">
                  <c:v>8.6999999999999993</c:v>
                </c:pt>
                <c:pt idx="3">
                  <c:v>9.3000000000000007</c:v>
                </c:pt>
                <c:pt idx="4">
                  <c:v>10</c:v>
                </c:pt>
                <c:pt idx="5">
                  <c:v>11.1</c:v>
                </c:pt>
                <c:pt idx="6">
                  <c:v>12</c:v>
                </c:pt>
                <c:pt idx="7">
                  <c:v>14</c:v>
                </c:pt>
                <c:pt idx="8">
                  <c:v>15.2</c:v>
                </c:pt>
                <c:pt idx="9">
                  <c:v>17.399999999999999</c:v>
                </c:pt>
                <c:pt idx="10">
                  <c:v>17.7</c:v>
                </c:pt>
                <c:pt idx="11">
                  <c:v>18.3</c:v>
                </c:pt>
                <c:pt idx="12">
                  <c:v>18.899999999999999</c:v>
                </c:pt>
                <c:pt idx="13">
                  <c:v>19.7</c:v>
                </c:pt>
                <c:pt idx="14">
                  <c:v>20.6</c:v>
                </c:pt>
                <c:pt idx="15">
                  <c:v>21.5</c:v>
                </c:pt>
                <c:pt idx="16">
                  <c:v>22.6</c:v>
                </c:pt>
                <c:pt idx="17">
                  <c:v>23.288724811567452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2D5-4510-B940-7C2BD605692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 Muu koulutus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Sheet1!$A$2:$A$19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Sheet1!$E$2:$E$19</c:f>
              <c:numCache>
                <c:formatCode>0.0</c:formatCode>
                <c:ptCount val="18"/>
                <c:pt idx="0">
                  <c:v>57.6</c:v>
                </c:pt>
                <c:pt idx="1">
                  <c:v>55.8</c:v>
                </c:pt>
                <c:pt idx="2">
                  <c:v>53</c:v>
                </c:pt>
                <c:pt idx="3">
                  <c:v>50.8</c:v>
                </c:pt>
                <c:pt idx="4">
                  <c:v>48.2</c:v>
                </c:pt>
                <c:pt idx="5">
                  <c:v>45.3</c:v>
                </c:pt>
                <c:pt idx="6">
                  <c:v>42.6</c:v>
                </c:pt>
                <c:pt idx="7">
                  <c:v>36</c:v>
                </c:pt>
                <c:pt idx="8">
                  <c:v>36.1</c:v>
                </c:pt>
                <c:pt idx="9">
                  <c:v>33.299999999999997</c:v>
                </c:pt>
                <c:pt idx="10">
                  <c:v>32.799999999999997</c:v>
                </c:pt>
                <c:pt idx="11">
                  <c:v>32.6</c:v>
                </c:pt>
                <c:pt idx="12">
                  <c:v>31.9</c:v>
                </c:pt>
                <c:pt idx="13">
                  <c:v>30.6</c:v>
                </c:pt>
                <c:pt idx="14">
                  <c:v>29.5</c:v>
                </c:pt>
                <c:pt idx="15">
                  <c:v>28.8</c:v>
                </c:pt>
                <c:pt idx="16">
                  <c:v>28.4</c:v>
                </c:pt>
                <c:pt idx="17">
                  <c:v>28.174127057375784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2D5-4510-B940-7C2BD60569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26927856"/>
        <c:axId val="326930600"/>
      </c:lineChart>
      <c:catAx>
        <c:axId val="32692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6428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326930600"/>
        <c:crosses val="autoZero"/>
        <c:auto val="1"/>
        <c:lblAlgn val="ctr"/>
        <c:lblOffset val="100"/>
        <c:noMultiLvlLbl val="0"/>
      </c:catAx>
      <c:valAx>
        <c:axId val="326930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326927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64280"/>
              </a:solidFill>
              <a:latin typeface="Merriweather Sans" charset="0"/>
              <a:ea typeface="Merriweather Sans" charset="0"/>
              <a:cs typeface="Merriweather Sans" charset="0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64280"/>
          </a:solidFill>
          <a:latin typeface="Merriweather Sans" charset="0"/>
          <a:ea typeface="Merriweather Sans" charset="0"/>
          <a:cs typeface="Merriweather Sans" charset="0"/>
        </a:defRPr>
      </a:pPr>
      <a:endParaRPr lang="fi-FI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Mies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Johto, pankki</c:v>
                </c:pt>
                <c:pt idx="1">
                  <c:v>Johto, vakuutus</c:v>
                </c:pt>
                <c:pt idx="2">
                  <c:v>Esimies, pankki</c:v>
                </c:pt>
                <c:pt idx="3">
                  <c:v>Esimies, vakuutus</c:v>
                </c:pt>
                <c:pt idx="4">
                  <c:v>Suorittava, pankki</c:v>
                </c:pt>
                <c:pt idx="5">
                  <c:v>Suorittava, vakuutus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787</c:v>
                </c:pt>
                <c:pt idx="1">
                  <c:v>278</c:v>
                </c:pt>
                <c:pt idx="2">
                  <c:v>4676</c:v>
                </c:pt>
                <c:pt idx="3">
                  <c:v>1268</c:v>
                </c:pt>
                <c:pt idx="4">
                  <c:v>1888</c:v>
                </c:pt>
                <c:pt idx="5">
                  <c:v>2131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42-49D9-B954-35AB1FADA24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Nainen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Johto, pankki</c:v>
                </c:pt>
                <c:pt idx="1">
                  <c:v>Johto, vakuutus</c:v>
                </c:pt>
                <c:pt idx="2">
                  <c:v>Esimies, pankki</c:v>
                </c:pt>
                <c:pt idx="3">
                  <c:v>Esimies, vakuutus</c:v>
                </c:pt>
                <c:pt idx="4">
                  <c:v>Suorittava, pankki</c:v>
                </c:pt>
                <c:pt idx="5">
                  <c:v>Suorittava, vakuutus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563</c:v>
                </c:pt>
                <c:pt idx="1">
                  <c:v>169</c:v>
                </c:pt>
                <c:pt idx="2">
                  <c:v>5194</c:v>
                </c:pt>
                <c:pt idx="3">
                  <c:v>1421</c:v>
                </c:pt>
                <c:pt idx="4">
                  <c:v>9359</c:v>
                </c:pt>
                <c:pt idx="5">
                  <c:v>4772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42-49D9-B954-35AB1FADA2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59840424"/>
        <c:axId val="559843168"/>
      </c:barChart>
      <c:catAx>
        <c:axId val="5598404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6428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559843168"/>
        <c:crosses val="autoZero"/>
        <c:auto val="1"/>
        <c:lblAlgn val="ctr"/>
        <c:lblOffset val="100"/>
        <c:noMultiLvlLbl val="0"/>
      </c:catAx>
      <c:valAx>
        <c:axId val="5598431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559840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64280"/>
              </a:solidFill>
              <a:latin typeface="Merriweather Sans" charset="0"/>
              <a:ea typeface="Merriweather Sans" charset="0"/>
              <a:cs typeface="Merriweather Sans" charset="0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64280"/>
          </a:solidFill>
          <a:latin typeface="Merriweather Sans" charset="0"/>
          <a:ea typeface="Merriweather Sans" charset="0"/>
          <a:cs typeface="Merriweather Sans" charset="0"/>
        </a:defRPr>
      </a:pPr>
      <a:endParaRPr lang="fi-FI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Mies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567E-44C6-8A5C-F3CC7D39E143}"/>
              </c:ext>
            </c:extLst>
          </c:dPt>
          <c:cat>
            <c:strRef>
              <c:f>Taul1!$A$2</c:f>
              <c:strCache>
                <c:ptCount val="1"/>
                <c:pt idx="0">
                  <c:v>Yhteensä</c:v>
                </c:pt>
              </c:strCache>
            </c:strRef>
          </c:cat>
          <c:val>
            <c:numRef>
              <c:f>Taul1!$B$2</c:f>
              <c:numCache>
                <c:formatCode>General</c:formatCode>
                <c:ptCount val="1"/>
                <c:pt idx="0">
                  <c:v>11028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67E-44C6-8A5C-F3CC7D39E143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Nainen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Taul1!$A$2</c:f>
              <c:strCache>
                <c:ptCount val="1"/>
                <c:pt idx="0">
                  <c:v>Yhteensä</c:v>
                </c:pt>
              </c:strCache>
            </c:strRef>
          </c:cat>
          <c:val>
            <c:numRef>
              <c:f>Taul1!$C$2</c:f>
              <c:numCache>
                <c:formatCode>General</c:formatCode>
                <c:ptCount val="1"/>
                <c:pt idx="0">
                  <c:v>21478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67E-44C6-8A5C-F3CC7D39E1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81857912"/>
        <c:axId val="181858696"/>
      </c:barChart>
      <c:catAx>
        <c:axId val="18185791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81858696"/>
        <c:crosses val="autoZero"/>
        <c:auto val="1"/>
        <c:lblAlgn val="ctr"/>
        <c:lblOffset val="100"/>
        <c:noMultiLvlLbl val="0"/>
      </c:catAx>
      <c:valAx>
        <c:axId val="181858696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81857912"/>
        <c:crosses val="autoZero"/>
        <c:crossBetween val="between"/>
        <c:majorUnit val="0.1"/>
      </c:valAx>
    </c:plotArea>
    <c:plotVisOnly val="1"/>
    <c:dispBlanksAs val="gap"/>
    <c:showDLblsOverMax val="0"/>
  </c:chart>
  <c:txPr>
    <a:bodyPr/>
    <a:lstStyle/>
    <a:p>
      <a:pPr>
        <a:defRPr sz="1800">
          <a:solidFill>
            <a:srgbClr val="E6007E"/>
          </a:solidFill>
        </a:defRPr>
      </a:pPr>
      <a:endParaRPr lang="fi-FI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Suorittava taso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Sheet1!$A$2:$A$19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Sheet1!$B$2:$B$19</c:f>
              <c:numCache>
                <c:formatCode>0.0</c:formatCode>
                <c:ptCount val="18"/>
                <c:pt idx="0">
                  <c:v>85.8</c:v>
                </c:pt>
                <c:pt idx="1">
                  <c:v>85.4</c:v>
                </c:pt>
                <c:pt idx="2">
                  <c:v>86</c:v>
                </c:pt>
                <c:pt idx="3">
                  <c:v>85.5</c:v>
                </c:pt>
                <c:pt idx="4">
                  <c:v>85.6</c:v>
                </c:pt>
                <c:pt idx="5">
                  <c:v>85.8</c:v>
                </c:pt>
                <c:pt idx="6">
                  <c:v>84.7</c:v>
                </c:pt>
                <c:pt idx="7">
                  <c:v>83.7</c:v>
                </c:pt>
                <c:pt idx="8">
                  <c:v>82.6</c:v>
                </c:pt>
                <c:pt idx="9">
                  <c:v>81.400000000000006</c:v>
                </c:pt>
                <c:pt idx="10">
                  <c:v>81.7</c:v>
                </c:pt>
                <c:pt idx="11">
                  <c:v>81.3</c:v>
                </c:pt>
                <c:pt idx="12">
                  <c:v>80.900000000000006</c:v>
                </c:pt>
                <c:pt idx="13">
                  <c:v>80.7</c:v>
                </c:pt>
                <c:pt idx="14">
                  <c:v>80</c:v>
                </c:pt>
                <c:pt idx="15">
                  <c:v>79.8</c:v>
                </c:pt>
                <c:pt idx="16">
                  <c:v>79</c:v>
                </c:pt>
                <c:pt idx="17">
                  <c:v>77.856749311294777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0F9-4D36-8270-B10DCBBBDBE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Esimiestaso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Sheet1!$A$2:$A$19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Sheet1!$C$2:$C$19</c:f>
              <c:numCache>
                <c:formatCode>0.0</c:formatCode>
                <c:ptCount val="18"/>
                <c:pt idx="0">
                  <c:v>52.1</c:v>
                </c:pt>
                <c:pt idx="1">
                  <c:v>53</c:v>
                </c:pt>
                <c:pt idx="2">
                  <c:v>53.2</c:v>
                </c:pt>
                <c:pt idx="3">
                  <c:v>53.3</c:v>
                </c:pt>
                <c:pt idx="4">
                  <c:v>54.2</c:v>
                </c:pt>
                <c:pt idx="5">
                  <c:v>55.2</c:v>
                </c:pt>
                <c:pt idx="6">
                  <c:v>54.5</c:v>
                </c:pt>
                <c:pt idx="7">
                  <c:v>55.6</c:v>
                </c:pt>
                <c:pt idx="8">
                  <c:v>53.5</c:v>
                </c:pt>
                <c:pt idx="9">
                  <c:v>52.6</c:v>
                </c:pt>
                <c:pt idx="10">
                  <c:v>52.4</c:v>
                </c:pt>
                <c:pt idx="11">
                  <c:v>52</c:v>
                </c:pt>
                <c:pt idx="12">
                  <c:v>51.4</c:v>
                </c:pt>
                <c:pt idx="13">
                  <c:v>51.1</c:v>
                </c:pt>
                <c:pt idx="14">
                  <c:v>51.7</c:v>
                </c:pt>
                <c:pt idx="15">
                  <c:v>51.1</c:v>
                </c:pt>
                <c:pt idx="16">
                  <c:v>51.2</c:v>
                </c:pt>
                <c:pt idx="17">
                  <c:v>52.671391034318013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0F9-4D36-8270-B10DCBBBDBE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Johtotaso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Sheet1!$A$2:$A$19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Sheet1!$D$2:$D$19</c:f>
              <c:numCache>
                <c:formatCode>0.0</c:formatCode>
                <c:ptCount val="18"/>
                <c:pt idx="0">
                  <c:v>27.6</c:v>
                </c:pt>
                <c:pt idx="1">
                  <c:v>29.4</c:v>
                </c:pt>
                <c:pt idx="2">
                  <c:v>30.5</c:v>
                </c:pt>
                <c:pt idx="3">
                  <c:v>31.9</c:v>
                </c:pt>
                <c:pt idx="4">
                  <c:v>32.1</c:v>
                </c:pt>
                <c:pt idx="5">
                  <c:v>32.1</c:v>
                </c:pt>
                <c:pt idx="6">
                  <c:v>34.5</c:v>
                </c:pt>
                <c:pt idx="7">
                  <c:v>35.4</c:v>
                </c:pt>
                <c:pt idx="8">
                  <c:v>34.1</c:v>
                </c:pt>
                <c:pt idx="9">
                  <c:v>34.799999999999997</c:v>
                </c:pt>
                <c:pt idx="10">
                  <c:v>37.4</c:v>
                </c:pt>
                <c:pt idx="11">
                  <c:v>40</c:v>
                </c:pt>
                <c:pt idx="12">
                  <c:v>42.5</c:v>
                </c:pt>
                <c:pt idx="13">
                  <c:v>42.9</c:v>
                </c:pt>
                <c:pt idx="14">
                  <c:v>42.2</c:v>
                </c:pt>
                <c:pt idx="15">
                  <c:v>41.5</c:v>
                </c:pt>
                <c:pt idx="16">
                  <c:v>41.8</c:v>
                </c:pt>
                <c:pt idx="17">
                  <c:v>40.734557595993323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0F9-4D36-8270-B10DCBBBDB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51702104"/>
        <c:axId val="551706416"/>
      </c:lineChart>
      <c:catAx>
        <c:axId val="551702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6428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551706416"/>
        <c:crosses val="autoZero"/>
        <c:auto val="1"/>
        <c:lblAlgn val="ctr"/>
        <c:lblOffset val="100"/>
        <c:noMultiLvlLbl val="0"/>
      </c:catAx>
      <c:valAx>
        <c:axId val="551706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164280"/>
                    </a:solidFill>
                    <a:latin typeface="Merriweather Sans" charset="0"/>
                    <a:ea typeface="Merriweather Sans" charset="0"/>
                    <a:cs typeface="Merriweather Sans" charset="0"/>
                  </a:defRPr>
                </a:pPr>
                <a:r>
                  <a:rPr lang="fi-FI" dirty="0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rgbClr val="164280"/>
                  </a:solidFill>
                  <a:latin typeface="Merriweather Sans" charset="0"/>
                  <a:ea typeface="Merriweather Sans" charset="0"/>
                  <a:cs typeface="Merriweather Sans" charset="0"/>
                </a:defRPr>
              </a:pPr>
              <a:endParaRPr lang="fi-FI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551702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3517507322454254"/>
          <c:y val="0.30916203945101556"/>
          <c:w val="0.1648249267754574"/>
          <c:h val="0.2267747315909998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64280"/>
              </a:solidFill>
              <a:latin typeface="Merriweather Sans" charset="0"/>
              <a:ea typeface="Merriweather Sans" charset="0"/>
              <a:cs typeface="Merriweather Sans" charset="0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64280"/>
          </a:solidFill>
          <a:latin typeface="Merriweather Sans" charset="0"/>
          <a:ea typeface="Merriweather Sans" charset="0"/>
          <a:cs typeface="Merriweather Sans" charset="0"/>
        </a:defRPr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dia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18037" y="469207"/>
            <a:ext cx="9144000" cy="782996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bg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rPr lang="fi-FI" dirty="0"/>
              <a:t>Lisää otsikko tähän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18037" y="1281590"/>
            <a:ext cx="6380136" cy="474016"/>
          </a:xfr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Lisää alaotsikko tähän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635328" y="5688534"/>
            <a:ext cx="5330125" cy="319394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i-FI" dirty="0"/>
              <a:t>Lisää oma nimesi tähän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 hasCustomPrompt="1"/>
          </p:nvPr>
        </p:nvSpPr>
        <p:spPr>
          <a:xfrm>
            <a:off x="635328" y="6050201"/>
            <a:ext cx="5346700" cy="279373"/>
          </a:xfrm>
        </p:spPr>
        <p:txBody>
          <a:bodyPr>
            <a:noAutofit/>
          </a:bodyPr>
          <a:lstStyle>
            <a:lvl1pPr marL="0" indent="0" algn="l">
              <a:buNone/>
              <a:defRPr sz="1800" b="1" baseline="0">
                <a:solidFill>
                  <a:schemeClr val="bg1"/>
                </a:solidFill>
              </a:defRPr>
            </a:lvl1pPr>
            <a:lvl2pPr marL="457200" indent="0" algn="l">
              <a:buNone/>
              <a:defRPr sz="1800" b="1"/>
            </a:lvl2pPr>
            <a:lvl3pPr marL="914400" indent="0" algn="l">
              <a:buNone/>
              <a:defRPr sz="1800" b="1"/>
            </a:lvl3pPr>
            <a:lvl4pPr marL="1371600" indent="0" algn="l">
              <a:buNone/>
              <a:defRPr sz="1800" b="1"/>
            </a:lvl4pPr>
            <a:lvl5pPr marL="1828800" indent="0" algn="l">
              <a:buNone/>
              <a:defRPr sz="1800" b="1"/>
            </a:lvl5pPr>
          </a:lstStyle>
          <a:p>
            <a:pPr lvl="0"/>
            <a:r>
              <a:rPr lang="en-US" dirty="0" err="1"/>
              <a:t>Tilaisuus</a:t>
            </a:r>
            <a:r>
              <a:rPr lang="en-US" dirty="0"/>
              <a:t> ja </a:t>
            </a:r>
            <a:r>
              <a:rPr lang="en-US" dirty="0" err="1"/>
              <a:t>päiväys</a:t>
            </a:r>
            <a:endParaRPr lang="en-US" dirty="0"/>
          </a:p>
        </p:txBody>
      </p:sp>
      <p:pic>
        <p:nvPicPr>
          <p:cNvPr id="10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062" y="5713431"/>
            <a:ext cx="3918290" cy="762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906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ko-sivun-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6/26/2018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Kuvan paikkamerkki 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46345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 i="0"/>
            </a:lvl2pPr>
            <a:lvl3pPr>
              <a:lnSpc>
                <a:spcPct val="100000"/>
              </a:lnSpc>
              <a:defRPr i="0"/>
            </a:lvl3pPr>
            <a:lvl4pPr>
              <a:lnSpc>
                <a:spcPct val="100000"/>
              </a:lnSpc>
              <a:defRPr i="0"/>
            </a:lvl4pPr>
            <a:lvl5pPr>
              <a:lnSpc>
                <a:spcPct val="100000"/>
              </a:lnSpc>
              <a:defRPr i="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6087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388561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388561"/>
          </a:xfrm>
        </p:spPr>
        <p:txBody>
          <a:bodyPr vert="eaVert"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 i="0"/>
            </a:lvl2pPr>
            <a:lvl3pPr>
              <a:lnSpc>
                <a:spcPct val="100000"/>
              </a:lnSpc>
              <a:defRPr i="0"/>
            </a:lvl3pPr>
            <a:lvl4pPr>
              <a:lnSpc>
                <a:spcPct val="100000"/>
              </a:lnSpc>
              <a:defRPr i="0"/>
            </a:lvl4pPr>
            <a:lvl5pPr>
              <a:lnSpc>
                <a:spcPct val="100000"/>
              </a:lnSpc>
              <a:defRPr i="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7731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iitosdia_valko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6"/>
          <p:cNvSpPr txBox="1"/>
          <p:nvPr userDrawn="1"/>
        </p:nvSpPr>
        <p:spPr>
          <a:xfrm>
            <a:off x="0" y="1755688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chemeClr val="accent1"/>
                </a:solidFill>
                <a:latin typeface="+mj-lt"/>
                <a:ea typeface="Merriweather Sans" charset="0"/>
                <a:cs typeface="Merriweather Sans" charset="0"/>
              </a:rPr>
              <a:t>Finanssiala</a:t>
            </a:r>
            <a:r>
              <a:rPr lang="en-US" sz="3600" b="1" baseline="0" dirty="0">
                <a:solidFill>
                  <a:schemeClr val="accent1"/>
                </a:solidFill>
                <a:latin typeface="+mj-lt"/>
                <a:ea typeface="Merriweather Sans" charset="0"/>
                <a:cs typeface="Merriweather Sans" charset="0"/>
              </a:rPr>
              <a:t> -  </a:t>
            </a:r>
            <a:r>
              <a:rPr lang="en-US" sz="3600" b="1" baseline="0" dirty="0" err="1">
                <a:solidFill>
                  <a:schemeClr val="accent1"/>
                </a:solidFill>
                <a:latin typeface="+mj-lt"/>
                <a:ea typeface="Merriweather Sans" charset="0"/>
                <a:cs typeface="Merriweather Sans" charset="0"/>
              </a:rPr>
              <a:t>uudistuvan</a:t>
            </a:r>
            <a:r>
              <a:rPr lang="en-US" sz="3600" b="1" baseline="0" dirty="0">
                <a:solidFill>
                  <a:schemeClr val="accent1"/>
                </a:solidFill>
                <a:latin typeface="+mj-lt"/>
                <a:ea typeface="Merriweather Sans" charset="0"/>
                <a:cs typeface="Merriweather Sans" charset="0"/>
              </a:rPr>
              <a:t> </a:t>
            </a:r>
            <a:r>
              <a:rPr lang="en-US" sz="3600" b="1" baseline="0" dirty="0" err="1">
                <a:solidFill>
                  <a:schemeClr val="accent1"/>
                </a:solidFill>
                <a:latin typeface="+mj-lt"/>
                <a:ea typeface="Merriweather Sans" charset="0"/>
                <a:cs typeface="Merriweather Sans" charset="0"/>
              </a:rPr>
              <a:t>alan</a:t>
            </a:r>
            <a:r>
              <a:rPr lang="en-US" sz="3600" b="1" baseline="0" dirty="0">
                <a:solidFill>
                  <a:schemeClr val="accent1"/>
                </a:solidFill>
                <a:latin typeface="+mj-lt"/>
                <a:ea typeface="Merriweather Sans" charset="0"/>
                <a:cs typeface="Merriweather Sans" charset="0"/>
              </a:rPr>
              <a:t> </a:t>
            </a:r>
            <a:r>
              <a:rPr lang="en-US" sz="3600" b="1" baseline="0" dirty="0" err="1">
                <a:solidFill>
                  <a:schemeClr val="accent1"/>
                </a:solidFill>
                <a:latin typeface="+mj-lt"/>
                <a:ea typeface="Merriweather Sans" charset="0"/>
                <a:cs typeface="Merriweather Sans" charset="0"/>
              </a:rPr>
              <a:t>ääni</a:t>
            </a:r>
            <a:endParaRPr lang="en-US" sz="3600" b="1" dirty="0">
              <a:solidFill>
                <a:schemeClr val="accent1"/>
              </a:solidFill>
              <a:latin typeface="+mj-lt"/>
              <a:ea typeface="Merriweather Sans" charset="0"/>
              <a:cs typeface="Merriweather Sans" charset="0"/>
            </a:endParaRPr>
          </a:p>
        </p:txBody>
      </p:sp>
      <p:sp>
        <p:nvSpPr>
          <p:cNvPr id="9" name="TextBox 6"/>
          <p:cNvSpPr txBox="1"/>
          <p:nvPr userDrawn="1"/>
        </p:nvSpPr>
        <p:spPr>
          <a:xfrm>
            <a:off x="4425647" y="5007324"/>
            <a:ext cx="3333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spc="0" dirty="0">
                <a:solidFill>
                  <a:schemeClr val="accent1"/>
                </a:solidFill>
                <a:latin typeface="+mj-lt"/>
                <a:ea typeface="Merriweather Sans" charset="0"/>
                <a:cs typeface="Merriweather Sans" charset="0"/>
              </a:rPr>
              <a:t>WWW.FINANSSIALA.FI</a:t>
            </a:r>
            <a:endParaRPr lang="en-US" sz="1800" spc="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0" name="Tekstin paikkamerkki 2"/>
          <p:cNvSpPr>
            <a:spLocks noGrp="1"/>
          </p:cNvSpPr>
          <p:nvPr>
            <p:ph type="body" sz="quarter" idx="16" hasCustomPrompt="1"/>
          </p:nvPr>
        </p:nvSpPr>
        <p:spPr>
          <a:xfrm>
            <a:off x="3773933" y="2756164"/>
            <a:ext cx="4637327" cy="2111258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1800" b="1" i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fi-FI" dirty="0"/>
              <a:t>ETUNIMI SUKUNIMI</a:t>
            </a:r>
            <a:br>
              <a:rPr lang="fi-FI" dirty="0"/>
            </a:br>
            <a:r>
              <a:rPr lang="fi-FI" dirty="0"/>
              <a:t>Titteli</a:t>
            </a:r>
            <a:br>
              <a:rPr lang="fi-FI" dirty="0"/>
            </a:br>
            <a:r>
              <a:rPr lang="fi-FI" dirty="0"/>
              <a:t>etunimi.sukunimi@finanssiala.fi </a:t>
            </a:r>
            <a:br>
              <a:rPr lang="fi-FI" dirty="0"/>
            </a:br>
            <a:r>
              <a:rPr lang="fi-FI" dirty="0"/>
              <a:t>+358 20 793 XXXX</a:t>
            </a:r>
            <a:br>
              <a:rPr lang="fi-FI" dirty="0"/>
            </a:br>
            <a:r>
              <a:rPr lang="fi-FI" dirty="0" err="1"/>
              <a:t>Twitter.käyttäjätunnus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68106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iitos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062" y="5713431"/>
            <a:ext cx="3918290" cy="762883"/>
          </a:xfrm>
          <a:prstGeom prst="rect">
            <a:avLst/>
          </a:prstGeom>
        </p:spPr>
      </p:pic>
      <p:sp>
        <p:nvSpPr>
          <p:cNvPr id="8" name="TextBox 6"/>
          <p:cNvSpPr txBox="1"/>
          <p:nvPr userDrawn="1"/>
        </p:nvSpPr>
        <p:spPr>
          <a:xfrm>
            <a:off x="0" y="1755688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chemeClr val="bg1"/>
                </a:solidFill>
                <a:latin typeface="+mj-lt"/>
                <a:ea typeface="Merriweather Sans" charset="0"/>
                <a:cs typeface="Merriweather Sans" charset="0"/>
              </a:rPr>
              <a:t>Finanssiala</a:t>
            </a:r>
            <a:r>
              <a:rPr lang="en-US" sz="3600" b="1" baseline="0" dirty="0">
                <a:solidFill>
                  <a:schemeClr val="bg1"/>
                </a:solidFill>
                <a:latin typeface="+mj-lt"/>
                <a:ea typeface="Merriweather Sans" charset="0"/>
                <a:cs typeface="Merriweather Sans" charset="0"/>
              </a:rPr>
              <a:t> -  </a:t>
            </a:r>
            <a:r>
              <a:rPr lang="en-US" sz="3600" b="1" baseline="0" dirty="0" err="1">
                <a:solidFill>
                  <a:schemeClr val="bg1"/>
                </a:solidFill>
                <a:latin typeface="+mj-lt"/>
                <a:ea typeface="Merriweather Sans" charset="0"/>
                <a:cs typeface="Merriweather Sans" charset="0"/>
              </a:rPr>
              <a:t>uudistuvan</a:t>
            </a:r>
            <a:r>
              <a:rPr lang="en-US" sz="3600" b="1" baseline="0" dirty="0">
                <a:solidFill>
                  <a:schemeClr val="bg1"/>
                </a:solidFill>
                <a:latin typeface="+mj-lt"/>
                <a:ea typeface="Merriweather Sans" charset="0"/>
                <a:cs typeface="Merriweather Sans" charset="0"/>
              </a:rPr>
              <a:t> </a:t>
            </a:r>
            <a:r>
              <a:rPr lang="en-US" sz="3600" b="1" baseline="0" dirty="0" err="1">
                <a:solidFill>
                  <a:schemeClr val="bg1"/>
                </a:solidFill>
                <a:latin typeface="+mj-lt"/>
                <a:ea typeface="Merriweather Sans" charset="0"/>
                <a:cs typeface="Merriweather Sans" charset="0"/>
              </a:rPr>
              <a:t>alan</a:t>
            </a:r>
            <a:r>
              <a:rPr lang="en-US" sz="3600" b="1" baseline="0" dirty="0">
                <a:solidFill>
                  <a:schemeClr val="bg1"/>
                </a:solidFill>
                <a:latin typeface="+mj-lt"/>
                <a:ea typeface="Merriweather Sans" charset="0"/>
                <a:cs typeface="Merriweather Sans" charset="0"/>
              </a:rPr>
              <a:t> </a:t>
            </a:r>
            <a:r>
              <a:rPr lang="en-US" sz="3600" b="1" baseline="0" dirty="0" err="1">
                <a:solidFill>
                  <a:schemeClr val="bg1"/>
                </a:solidFill>
                <a:latin typeface="+mj-lt"/>
                <a:ea typeface="Merriweather Sans" charset="0"/>
                <a:cs typeface="Merriweather Sans" charset="0"/>
              </a:rPr>
              <a:t>ääni</a:t>
            </a:r>
            <a:endParaRPr lang="en-US" sz="3600" b="1" dirty="0">
              <a:solidFill>
                <a:schemeClr val="bg1"/>
              </a:solidFill>
              <a:latin typeface="+mj-lt"/>
              <a:ea typeface="Merriweather Sans" charset="0"/>
              <a:cs typeface="Merriweather Sans" charset="0"/>
            </a:endParaRPr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5" hasCustomPrompt="1"/>
          </p:nvPr>
        </p:nvSpPr>
        <p:spPr>
          <a:xfrm>
            <a:off x="3773933" y="2756164"/>
            <a:ext cx="4637327" cy="2067725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1800" b="1" i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/>
              <a:t>ETUNIMI SUKUNIMI</a:t>
            </a:r>
            <a:br>
              <a:rPr lang="fi-FI" dirty="0"/>
            </a:br>
            <a:r>
              <a:rPr lang="fi-FI" dirty="0"/>
              <a:t>Titteli</a:t>
            </a:r>
            <a:br>
              <a:rPr lang="fi-FI" dirty="0"/>
            </a:br>
            <a:r>
              <a:rPr lang="fi-FI" dirty="0"/>
              <a:t>etunimi.sukunimi@finanssiala.fi </a:t>
            </a:r>
            <a:br>
              <a:rPr lang="fi-FI" dirty="0"/>
            </a:br>
            <a:r>
              <a:rPr lang="fi-FI" dirty="0"/>
              <a:t>+358 20 793 XXXX</a:t>
            </a:r>
            <a:br>
              <a:rPr lang="fi-FI" dirty="0"/>
            </a:br>
            <a:r>
              <a:rPr lang="fi-FI" dirty="0" err="1"/>
              <a:t>Twitter.käyttäjätunnus</a:t>
            </a:r>
            <a:endParaRPr lang="fi-FI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4646320" y="5008757"/>
            <a:ext cx="2892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bg1"/>
                </a:solidFill>
                <a:latin typeface="+mj-lt"/>
                <a:ea typeface="Merriweather Sans" charset="0"/>
                <a:cs typeface="Merriweather Sans" charset="0"/>
              </a:rPr>
              <a:t>WWW.FINANSSIALA.FI</a:t>
            </a:r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94214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äliotsikkodi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48992" y="2459865"/>
            <a:ext cx="10515600" cy="1325563"/>
          </a:xfrm>
        </p:spPr>
        <p:txBody>
          <a:bodyPr/>
          <a:lstStyle>
            <a:lvl1pPr>
              <a:lnSpc>
                <a:spcPct val="100000"/>
              </a:lnSpc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Väliotsikko tähän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6/26/2018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062" y="5713431"/>
            <a:ext cx="3918290" cy="762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295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tx2"/>
                </a:solidFill>
              </a:defRPr>
            </a:lvl1pPr>
            <a:lvl2pPr>
              <a:lnSpc>
                <a:spcPct val="100000"/>
              </a:lnSpc>
              <a:defRPr i="0">
                <a:solidFill>
                  <a:schemeClr val="tx2"/>
                </a:solidFill>
              </a:defRPr>
            </a:lvl2pPr>
            <a:lvl3pPr>
              <a:lnSpc>
                <a:spcPct val="100000"/>
              </a:lnSpc>
              <a:defRPr i="0">
                <a:solidFill>
                  <a:schemeClr val="tx2"/>
                </a:solidFill>
              </a:defRPr>
            </a:lvl3pPr>
            <a:lvl4pPr>
              <a:lnSpc>
                <a:spcPct val="100000"/>
              </a:lnSpc>
              <a:defRPr i="0">
                <a:solidFill>
                  <a:schemeClr val="tx2"/>
                </a:solidFill>
              </a:defRPr>
            </a:lvl4pPr>
            <a:lvl5pPr>
              <a:lnSpc>
                <a:spcPct val="100000"/>
              </a:lnSpc>
              <a:defRPr i="0">
                <a:solidFill>
                  <a:schemeClr val="tx2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85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580" y="412596"/>
            <a:ext cx="10514012" cy="90324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25257" y="1709271"/>
            <a:ext cx="7030131" cy="397407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1732" y="1709271"/>
            <a:ext cx="2924898" cy="397407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6/26/2018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453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Kommentti_tai_laina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9444"/>
            <a:ext cx="12192000" cy="71074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30400" y="2827339"/>
            <a:ext cx="8297333" cy="129310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4400">
                <a:solidFill>
                  <a:schemeClr val="bg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rPr lang="fi-FI" dirty="0"/>
              <a:t>”Lainaus”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930400" y="4459112"/>
            <a:ext cx="8297333" cy="737177"/>
          </a:xfrm>
        </p:spPr>
        <p:txBody>
          <a:bodyPr>
            <a:normAutofit/>
          </a:bodyPr>
          <a:lstStyle>
            <a:lvl1pPr marL="0" indent="0" algn="ctr">
              <a:buNone/>
              <a:defRPr sz="2300" b="1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- Keneltä lainattu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062" y="5713431"/>
            <a:ext cx="3918290" cy="762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922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85772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 i="0"/>
            </a:lvl2pPr>
            <a:lvl3pPr>
              <a:lnSpc>
                <a:spcPct val="100000"/>
              </a:lnSpc>
              <a:defRPr i="0"/>
            </a:lvl3pPr>
            <a:lvl4pPr>
              <a:lnSpc>
                <a:spcPct val="100000"/>
              </a:lnSpc>
              <a:defRPr i="0"/>
            </a:lvl4pPr>
            <a:lvl5pPr>
              <a:lnSpc>
                <a:spcPct val="100000"/>
              </a:lnSpc>
              <a:defRPr i="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85772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 i="0"/>
            </a:lvl2pPr>
            <a:lvl3pPr>
              <a:lnSpc>
                <a:spcPct val="100000"/>
              </a:lnSpc>
              <a:defRPr i="0"/>
            </a:lvl3pPr>
            <a:lvl4pPr>
              <a:lnSpc>
                <a:spcPct val="100000"/>
              </a:lnSpc>
              <a:defRPr i="0"/>
            </a:lvl4pPr>
            <a:lvl5pPr>
              <a:lnSpc>
                <a:spcPct val="100000"/>
              </a:lnSpc>
              <a:defRPr i="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6/26/2018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68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23454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 i="0"/>
            </a:lvl2pPr>
            <a:lvl3pPr>
              <a:lnSpc>
                <a:spcPct val="100000"/>
              </a:lnSpc>
              <a:defRPr i="0"/>
            </a:lvl3pPr>
            <a:lvl4pPr>
              <a:lnSpc>
                <a:spcPct val="100000"/>
              </a:lnSpc>
              <a:defRPr i="0"/>
            </a:lvl4pPr>
            <a:lvl5pPr>
              <a:lnSpc>
                <a:spcPct val="100000"/>
              </a:lnSpc>
              <a:defRPr i="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23454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 i="0"/>
            </a:lvl2pPr>
            <a:lvl3pPr>
              <a:lnSpc>
                <a:spcPct val="100000"/>
              </a:lnSpc>
              <a:defRPr i="0"/>
            </a:lvl3pPr>
            <a:lvl4pPr>
              <a:lnSpc>
                <a:spcPct val="100000"/>
              </a:lnSpc>
              <a:defRPr i="0"/>
            </a:lvl4pPr>
            <a:lvl5pPr>
              <a:lnSpc>
                <a:spcPct val="100000"/>
              </a:lnSpc>
              <a:defRPr i="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6/26/2018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617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6/26/2018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835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_sisältökohdetta_Ei_tasakokois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838265"/>
            <a:ext cx="6172200" cy="3873218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300"/>
            </a:lvl1pPr>
            <a:lvl2pPr>
              <a:lnSpc>
                <a:spcPct val="100000"/>
              </a:lnSpc>
              <a:defRPr sz="2300" i="0"/>
            </a:lvl2pPr>
            <a:lvl3pPr>
              <a:lnSpc>
                <a:spcPct val="100000"/>
              </a:lnSpc>
              <a:defRPr sz="2300" i="0"/>
            </a:lvl3pPr>
            <a:lvl4pPr>
              <a:lnSpc>
                <a:spcPct val="100000"/>
              </a:lnSpc>
              <a:defRPr sz="2300" i="0"/>
            </a:lvl4pPr>
            <a:lvl5pPr>
              <a:lnSpc>
                <a:spcPct val="100000"/>
              </a:lnSpc>
              <a:defRPr sz="2300" i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6/26/2018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idx="13"/>
          </p:nvPr>
        </p:nvSpPr>
        <p:spPr>
          <a:xfrm>
            <a:off x="748992" y="1814474"/>
            <a:ext cx="4090637" cy="38985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 i="0"/>
            </a:lvl2pPr>
            <a:lvl3pPr>
              <a:lnSpc>
                <a:spcPct val="100000"/>
              </a:lnSpc>
              <a:defRPr i="0"/>
            </a:lvl3pPr>
            <a:lvl4pPr>
              <a:lnSpc>
                <a:spcPct val="100000"/>
              </a:lnSpc>
              <a:defRPr i="0"/>
            </a:lvl4pPr>
            <a:lvl5pPr>
              <a:lnSpc>
                <a:spcPct val="100000"/>
              </a:lnSpc>
              <a:defRPr i="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749300" y="728420"/>
            <a:ext cx="10606088" cy="83685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3600" b="1"/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933282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8992" y="3539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8992" y="1814474"/>
            <a:ext cx="10515600" cy="39353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err="1"/>
              <a:t>Ensimmäinen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  <a:p>
            <a:pPr lvl="1"/>
            <a:r>
              <a:rPr lang="en-US" dirty="0" err="1"/>
              <a:t>Toinen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  <a:p>
            <a:pPr lvl="2"/>
            <a:r>
              <a:rPr lang="en-US" dirty="0" err="1"/>
              <a:t>Kolmas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  <a:p>
            <a:pPr lvl="3"/>
            <a:r>
              <a:rPr lang="en-US" dirty="0" err="1"/>
              <a:t>Neljäs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  <a:p>
            <a:pPr lvl="4"/>
            <a:r>
              <a:rPr lang="en-US" dirty="0" err="1"/>
              <a:t>Viides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30" y="6356350"/>
            <a:ext cx="11701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fld id="{438DB005-EEDD-B94B-B84A-0A18DE5B30E1}" type="datetimeFigureOut">
              <a:rPr lang="en-US" smtClean="0"/>
              <a:pPr/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29357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30891" y="6356350"/>
            <a:ext cx="23488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fld id="{FFC254BE-F317-D644-A658-DB860BDC17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197" y="5865832"/>
            <a:ext cx="2810691" cy="54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404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817" r:id="rId2"/>
    <p:sldLayoutId id="2147483799" r:id="rId3"/>
    <p:sldLayoutId id="2147483806" r:id="rId4"/>
    <p:sldLayoutId id="2147483800" r:id="rId5"/>
    <p:sldLayoutId id="2147483801" r:id="rId6"/>
    <p:sldLayoutId id="2147483802" r:id="rId7"/>
    <p:sldLayoutId id="2147483803" r:id="rId8"/>
    <p:sldLayoutId id="2147483809" r:id="rId9"/>
    <p:sldLayoutId id="2147483804" r:id="rId10"/>
    <p:sldLayoutId id="2147483807" r:id="rId11"/>
    <p:sldLayoutId id="2147483808" r:id="rId12"/>
    <p:sldLayoutId id="2147483815" r:id="rId13"/>
    <p:sldLayoutId id="2147483816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/>
        <a:buChar char="•"/>
        <a:defRPr sz="2300" b="0" i="0" kern="1200" baseline="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2300" b="0" i="0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2300" b="0" i="0" kern="1200" baseline="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2300" b="0" i="0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2300" b="0" i="0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9D005965-4DCF-4981-BEEE-CA627DF1C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Finanssialan henkilöstö ja koulutus</a:t>
            </a:r>
          </a:p>
        </p:txBody>
      </p:sp>
    </p:spTree>
    <p:extLst>
      <p:ext uri="{BB962C8B-B14F-4D97-AF65-F5344CB8AC3E}">
        <p14:creationId xmlns:p14="http://schemas.microsoft.com/office/powerpoint/2010/main" val="1814090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Finanssialan henkilöstö 2017</a:t>
            </a:r>
            <a:br>
              <a:rPr lang="fi-FI" dirty="0"/>
            </a:br>
            <a:r>
              <a:rPr lang="fi-FI" sz="2400" dirty="0"/>
              <a:t>iän mukaan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49300" y="1515570"/>
          <a:ext cx="10515600" cy="3935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uorakulmio 2"/>
          <p:cNvSpPr/>
          <p:nvPr/>
        </p:nvSpPr>
        <p:spPr>
          <a:xfrm>
            <a:off x="748992" y="5889880"/>
            <a:ext cx="24449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1400" dirty="0">
                <a:solidFill>
                  <a:srgbClr val="164180"/>
                </a:solidFill>
                <a:latin typeface="Merriweather Sans" panose="00000500000000000000" pitchFamily="2" charset="0"/>
              </a:rPr>
              <a:t>Lähde: </a:t>
            </a:r>
            <a:r>
              <a:rPr lang="fi-FI" sz="1400" dirty="0" err="1">
                <a:solidFill>
                  <a:srgbClr val="164180"/>
                </a:solidFill>
                <a:latin typeface="Merriweather Sans" panose="00000500000000000000" pitchFamily="2" charset="0"/>
              </a:rPr>
              <a:t>EK:n</a:t>
            </a:r>
            <a:r>
              <a:rPr lang="fi-FI" sz="1400" dirty="0">
                <a:solidFill>
                  <a:srgbClr val="164180"/>
                </a:solidFill>
                <a:latin typeface="Merriweather Sans" panose="00000500000000000000" pitchFamily="2" charset="0"/>
              </a:rPr>
              <a:t> palkkatilastot</a:t>
            </a:r>
          </a:p>
        </p:txBody>
      </p:sp>
    </p:spTree>
    <p:extLst>
      <p:ext uri="{BB962C8B-B14F-4D97-AF65-F5344CB8AC3E}">
        <p14:creationId xmlns:p14="http://schemas.microsoft.com/office/powerpoint/2010/main" val="1733905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Finanssialan henkilöstö 2017</a:t>
            </a:r>
            <a:br>
              <a:rPr lang="fi-FI" sz="2800" dirty="0"/>
            </a:br>
            <a:r>
              <a:rPr lang="fi-FI" sz="2400" dirty="0"/>
              <a:t>koulutuksen mukaan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49300" y="1515570"/>
          <a:ext cx="10515600" cy="3935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uorakulmio 2"/>
          <p:cNvSpPr/>
          <p:nvPr/>
        </p:nvSpPr>
        <p:spPr>
          <a:xfrm>
            <a:off x="748992" y="5891281"/>
            <a:ext cx="24449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1400" dirty="0">
                <a:solidFill>
                  <a:srgbClr val="164180"/>
                </a:solidFill>
                <a:latin typeface="Merriweather Sans" panose="00000500000000000000" pitchFamily="2" charset="0"/>
              </a:rPr>
              <a:t>Lähde: </a:t>
            </a:r>
            <a:r>
              <a:rPr lang="fi-FI" sz="1400" dirty="0" err="1">
                <a:solidFill>
                  <a:srgbClr val="164180"/>
                </a:solidFill>
                <a:latin typeface="Merriweather Sans" panose="00000500000000000000" pitchFamily="2" charset="0"/>
              </a:rPr>
              <a:t>EK:n</a:t>
            </a:r>
            <a:r>
              <a:rPr lang="fi-FI" sz="1400" dirty="0">
                <a:solidFill>
                  <a:srgbClr val="164180"/>
                </a:solidFill>
                <a:latin typeface="Merriweather Sans" panose="00000500000000000000" pitchFamily="2" charset="0"/>
              </a:rPr>
              <a:t> palkkatilastot</a:t>
            </a:r>
          </a:p>
        </p:txBody>
      </p:sp>
    </p:spTree>
    <p:extLst>
      <p:ext uri="{BB962C8B-B14F-4D97-AF65-F5344CB8AC3E}">
        <p14:creationId xmlns:p14="http://schemas.microsoft.com/office/powerpoint/2010/main" val="234250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Finanssialan henkilöstön määrä 2017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49300" y="1515570"/>
          <a:ext cx="10515600" cy="3935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uorakulmio 2"/>
          <p:cNvSpPr/>
          <p:nvPr/>
        </p:nvSpPr>
        <p:spPr>
          <a:xfrm>
            <a:off x="748992" y="5862405"/>
            <a:ext cx="24449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1400" dirty="0">
                <a:solidFill>
                  <a:srgbClr val="164180"/>
                </a:solidFill>
                <a:latin typeface="Merriweather Sans" panose="00000500000000000000" pitchFamily="2" charset="0"/>
              </a:rPr>
              <a:t>Lähde: </a:t>
            </a:r>
            <a:r>
              <a:rPr lang="fi-FI" sz="1400" dirty="0" err="1">
                <a:solidFill>
                  <a:srgbClr val="164180"/>
                </a:solidFill>
                <a:latin typeface="Merriweather Sans" panose="00000500000000000000" pitchFamily="2" charset="0"/>
              </a:rPr>
              <a:t>EK:n</a:t>
            </a:r>
            <a:r>
              <a:rPr lang="fi-FI" sz="1400" dirty="0">
                <a:solidFill>
                  <a:srgbClr val="164180"/>
                </a:solidFill>
                <a:latin typeface="Merriweather Sans" panose="00000500000000000000" pitchFamily="2" charset="0"/>
              </a:rPr>
              <a:t> palkkatilastot</a:t>
            </a:r>
          </a:p>
        </p:txBody>
      </p:sp>
    </p:spTree>
    <p:extLst>
      <p:ext uri="{BB962C8B-B14F-4D97-AF65-F5344CB8AC3E}">
        <p14:creationId xmlns:p14="http://schemas.microsoft.com/office/powerpoint/2010/main" val="1395771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Finanssialan henkilöstö 2017</a:t>
            </a:r>
            <a:br>
              <a:rPr lang="fi-FI" sz="2800" dirty="0"/>
            </a:br>
            <a:r>
              <a:rPr lang="fi-FI" sz="2400" dirty="0"/>
              <a:t>koulutusjakaumat, %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49300" y="1515570"/>
          <a:ext cx="10515600" cy="3935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uorakulmio 2"/>
          <p:cNvSpPr/>
          <p:nvPr/>
        </p:nvSpPr>
        <p:spPr>
          <a:xfrm>
            <a:off x="748992" y="5960901"/>
            <a:ext cx="24449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1400" dirty="0">
                <a:solidFill>
                  <a:srgbClr val="164180"/>
                </a:solidFill>
                <a:latin typeface="Merriweather Sans" panose="00000500000000000000" pitchFamily="2" charset="0"/>
              </a:rPr>
              <a:t>Lähde: </a:t>
            </a:r>
            <a:r>
              <a:rPr lang="fi-FI" sz="1400" dirty="0" err="1">
                <a:solidFill>
                  <a:srgbClr val="164180"/>
                </a:solidFill>
                <a:latin typeface="Merriweather Sans" panose="00000500000000000000" pitchFamily="2" charset="0"/>
              </a:rPr>
              <a:t>EK:n</a:t>
            </a:r>
            <a:r>
              <a:rPr lang="fi-FI" sz="1400" dirty="0">
                <a:solidFill>
                  <a:srgbClr val="164180"/>
                </a:solidFill>
                <a:latin typeface="Merriweather Sans" panose="00000500000000000000" pitchFamily="2" charset="0"/>
              </a:rPr>
              <a:t> palkkatilastot</a:t>
            </a:r>
          </a:p>
        </p:txBody>
      </p:sp>
    </p:spTree>
    <p:extLst>
      <p:ext uri="{BB962C8B-B14F-4D97-AF65-F5344CB8AC3E}">
        <p14:creationId xmlns:p14="http://schemas.microsoft.com/office/powerpoint/2010/main" val="1952490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Finanssialan henkilöstö 2000-2017</a:t>
            </a:r>
            <a:br>
              <a:rPr lang="fi-FI" sz="2800" dirty="0"/>
            </a:br>
            <a:r>
              <a:rPr lang="fi-FI" sz="2400" dirty="0"/>
              <a:t>koulutusjakaumat, %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49300" y="1515570"/>
          <a:ext cx="10515600" cy="3935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uorakulmio 2"/>
          <p:cNvSpPr/>
          <p:nvPr/>
        </p:nvSpPr>
        <p:spPr>
          <a:xfrm>
            <a:off x="748992" y="5898757"/>
            <a:ext cx="24449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1400" dirty="0">
                <a:solidFill>
                  <a:srgbClr val="164180"/>
                </a:solidFill>
                <a:latin typeface="Merriweather Sans" panose="00000500000000000000" pitchFamily="2" charset="0"/>
              </a:rPr>
              <a:t>Lähde: </a:t>
            </a:r>
            <a:r>
              <a:rPr lang="fi-FI" sz="1400" dirty="0" err="1">
                <a:solidFill>
                  <a:srgbClr val="164180"/>
                </a:solidFill>
                <a:latin typeface="Merriweather Sans" panose="00000500000000000000" pitchFamily="2" charset="0"/>
              </a:rPr>
              <a:t>EK:n</a:t>
            </a:r>
            <a:r>
              <a:rPr lang="fi-FI" sz="1400" dirty="0">
                <a:solidFill>
                  <a:srgbClr val="164180"/>
                </a:solidFill>
                <a:latin typeface="Merriweather Sans" panose="00000500000000000000" pitchFamily="2" charset="0"/>
              </a:rPr>
              <a:t> palkkatilastot</a:t>
            </a:r>
          </a:p>
        </p:txBody>
      </p:sp>
    </p:spTree>
    <p:extLst>
      <p:ext uri="{BB962C8B-B14F-4D97-AF65-F5344CB8AC3E}">
        <p14:creationId xmlns:p14="http://schemas.microsoft.com/office/powerpoint/2010/main" val="3858425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Finanssialan henkilöstö tehtävittäin 2017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49300" y="1515570"/>
          <a:ext cx="10515600" cy="32585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Sisällön paikkamerkki 9"/>
          <p:cNvGraphicFramePr>
            <a:graphicFrameLocks/>
          </p:cNvGraphicFramePr>
          <p:nvPr>
            <p:extLst/>
          </p:nvPr>
        </p:nvGraphicFramePr>
        <p:xfrm>
          <a:off x="748992" y="4922018"/>
          <a:ext cx="9816994" cy="840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uorakulmio 2"/>
          <p:cNvSpPr/>
          <p:nvPr/>
        </p:nvSpPr>
        <p:spPr>
          <a:xfrm>
            <a:off x="748992" y="5910359"/>
            <a:ext cx="24449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1400" dirty="0">
                <a:solidFill>
                  <a:srgbClr val="164180"/>
                </a:solidFill>
                <a:latin typeface="Merriweather Sans" panose="00000500000000000000" pitchFamily="2" charset="0"/>
              </a:rPr>
              <a:t>Lähde: </a:t>
            </a:r>
            <a:r>
              <a:rPr lang="fi-FI" sz="1400" dirty="0" err="1">
                <a:solidFill>
                  <a:srgbClr val="164180"/>
                </a:solidFill>
                <a:latin typeface="Merriweather Sans" panose="00000500000000000000" pitchFamily="2" charset="0"/>
              </a:rPr>
              <a:t>EK:n</a:t>
            </a:r>
            <a:r>
              <a:rPr lang="fi-FI" sz="1400" dirty="0">
                <a:solidFill>
                  <a:srgbClr val="164180"/>
                </a:solidFill>
                <a:latin typeface="Merriweather Sans" panose="00000500000000000000" pitchFamily="2" charset="0"/>
              </a:rPr>
              <a:t> palkkatilastot</a:t>
            </a:r>
          </a:p>
        </p:txBody>
      </p:sp>
    </p:spTree>
    <p:extLst>
      <p:ext uri="{BB962C8B-B14F-4D97-AF65-F5344CB8AC3E}">
        <p14:creationId xmlns:p14="http://schemas.microsoft.com/office/powerpoint/2010/main" val="4203433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Finanssiala on naisten ala</a:t>
            </a:r>
            <a:br>
              <a:rPr lang="fi-FI" dirty="0"/>
            </a:br>
            <a:r>
              <a:rPr lang="fi-FI" sz="2400" dirty="0"/>
              <a:t>Naisten osuus </a:t>
            </a:r>
            <a:r>
              <a:rPr lang="fi-FI" sz="2400" dirty="0" err="1"/>
              <a:t>finanssialan</a:t>
            </a:r>
            <a:r>
              <a:rPr lang="fi-FI" sz="2400" dirty="0"/>
              <a:t> henkilöstöstä</a:t>
            </a:r>
            <a:endParaRPr lang="en-US" sz="24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49300" y="1515570"/>
          <a:ext cx="10515600" cy="3935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kstiruutu 2"/>
          <p:cNvSpPr txBox="1"/>
          <p:nvPr/>
        </p:nvSpPr>
        <p:spPr>
          <a:xfrm>
            <a:off x="895149" y="5921944"/>
            <a:ext cx="30127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>
                <a:solidFill>
                  <a:srgbClr val="164180"/>
                </a:solidFill>
                <a:latin typeface="Merriweather Sans" panose="00000500000000000000" pitchFamily="2" charset="0"/>
              </a:rPr>
              <a:t>Lähde: </a:t>
            </a:r>
            <a:r>
              <a:rPr lang="fi-FI" sz="1400" dirty="0" err="1">
                <a:solidFill>
                  <a:srgbClr val="164180"/>
                </a:solidFill>
                <a:latin typeface="Merriweather Sans" panose="00000500000000000000" pitchFamily="2" charset="0"/>
              </a:rPr>
              <a:t>EK:n</a:t>
            </a:r>
            <a:r>
              <a:rPr lang="fi-FI" sz="1400" dirty="0">
                <a:solidFill>
                  <a:srgbClr val="164180"/>
                </a:solidFill>
                <a:latin typeface="Merriweather Sans" panose="00000500000000000000" pitchFamily="2" charset="0"/>
              </a:rPr>
              <a:t> palkkatilastot</a:t>
            </a:r>
          </a:p>
        </p:txBody>
      </p:sp>
    </p:spTree>
    <p:extLst>
      <p:ext uri="{BB962C8B-B14F-4D97-AF65-F5344CB8AC3E}">
        <p14:creationId xmlns:p14="http://schemas.microsoft.com/office/powerpoint/2010/main" val="1404943848"/>
      </p:ext>
    </p:extLst>
  </p:cSld>
  <p:clrMapOvr>
    <a:masterClrMapping/>
  </p:clrMapOvr>
</p:sld>
</file>

<file path=ppt/theme/theme1.xml><?xml version="1.0" encoding="utf-8"?>
<a:theme xmlns:a="http://schemas.openxmlformats.org/drawingml/2006/main" name="FA_Theme">
  <a:themeElements>
    <a:clrScheme name="FA_varit_uusi">
      <a:dk1>
        <a:srgbClr val="164180"/>
      </a:dk1>
      <a:lt1>
        <a:srgbClr val="FFFFFF"/>
      </a:lt1>
      <a:dk2>
        <a:srgbClr val="164180"/>
      </a:dk2>
      <a:lt2>
        <a:srgbClr val="FFFFFF"/>
      </a:lt2>
      <a:accent1>
        <a:srgbClr val="E6007E"/>
      </a:accent1>
      <a:accent2>
        <a:srgbClr val="164180"/>
      </a:accent2>
      <a:accent3>
        <a:srgbClr val="7F539C"/>
      </a:accent3>
      <a:accent4>
        <a:srgbClr val="FFD600"/>
      </a:accent4>
      <a:accent5>
        <a:srgbClr val="F4B5D3"/>
      </a:accent5>
      <a:accent6>
        <a:srgbClr val="BCE3FA"/>
      </a:accent6>
      <a:hlink>
        <a:srgbClr val="15417F"/>
      </a:hlink>
      <a:folHlink>
        <a:srgbClr val="164180"/>
      </a:folHlink>
    </a:clrScheme>
    <a:fontScheme name="Mukautettu 2">
      <a:majorFont>
        <a:latin typeface="Merriweather Sans"/>
        <a:ea typeface=""/>
        <a:cs typeface=""/>
      </a:majorFont>
      <a:minorFont>
        <a:latin typeface="Merriweather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_esityspohja" id="{3BADB047-5EFA-43AD-BDCF-4773CE634A9B}" vid="{2131AB1A-998C-4084-9D50-EA0D58D0831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EE38B2A36D072B4287B591538F77AF8D" ma:contentTypeVersion="20" ma:contentTypeDescription="Luo uusi asiakirja." ma:contentTypeScope="" ma:versionID="8cca40c2b3878cce6d5e6a3ea5ae3104">
  <xsd:schema xmlns:xsd="http://www.w3.org/2001/XMLSchema" xmlns:xs="http://www.w3.org/2001/XMLSchema" xmlns:p="http://schemas.microsoft.com/office/2006/metadata/properties" xmlns:ns2="2b2705dc-aaab-4dde-a9b5-ea4a0c48dcfb" xmlns:ns3="3f7baa18-e8c3-4a96-b5df-b125792204c2" targetNamespace="http://schemas.microsoft.com/office/2006/metadata/properties" ma:root="true" ma:fieldsID="d37086344cbc4b3d7e3206d621ca821a" ns2:_="" ns3:_="">
    <xsd:import namespace="2b2705dc-aaab-4dde-a9b5-ea4a0c48dcfb"/>
    <xsd:import namespace="3f7baa18-e8c3-4a96-b5df-b125792204c2"/>
    <xsd:element name="properties">
      <xsd:complexType>
        <xsd:sequence>
          <xsd:element name="documentManagement">
            <xsd:complexType>
              <xsd:all>
                <xsd:element ref="ns2:e07280db948d459a9b8a26a077089a53" minOccurs="0"/>
                <xsd:element ref="ns3:TaxCatchAll" minOccurs="0"/>
                <xsd:element ref="ns2:Julkaisup_x00e4_iv_x00e4_" minOccurs="0"/>
                <xsd:element ref="ns2:Aikajakso" minOccurs="0"/>
                <xsd:element ref="ns2:Tilaston_x0020_vuosi" minOccurs="0"/>
                <xsd:element ref="ns2:k8b520cc6522413ba86bae5bf8eb6f28" minOccurs="0"/>
                <xsd:element ref="ns2:l6f9cc0e9bb84bbaa8a0166afcaef24b" minOccurs="0"/>
                <xsd:element ref="ns2:nf9ae3216c71406fb3c2cf2eb53ac119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2705dc-aaab-4dde-a9b5-ea4a0c48dcfb" elementFormDefault="qualified">
    <xsd:import namespace="http://schemas.microsoft.com/office/2006/documentManagement/types"/>
    <xsd:import namespace="http://schemas.microsoft.com/office/infopath/2007/PartnerControls"/>
    <xsd:element name="e07280db948d459a9b8a26a077089a53" ma:index="9" nillable="true" ma:taxonomy="true" ma:internalName="e07280db948d459a9b8a26a077089a53" ma:taxonomyFieldName="Asiakirjatyyppi" ma:displayName="Asiakirjatyyppi" ma:default="" ma:fieldId="{e07280db-948d-459a-9b8a-26a077089a53}" ma:sspId="d92eb3bd-95d3-4ebe-8301-9f6701864dbf" ma:termSetId="f0126561-3e6b-4118-8629-5272a7a08fe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ulkaisup_x00e4_iv_x00e4_" ma:index="11" nillable="true" ma:displayName="Julkaisupäivä" ma:format="DateOnly" ma:internalName="Julkaisup_x00e4_iv_x00e4_">
      <xsd:simpleType>
        <xsd:restriction base="dms:DateTime"/>
      </xsd:simpleType>
    </xsd:element>
    <xsd:element name="Aikajakso" ma:index="12" nillable="true" ma:displayName="Aikajakso" ma:format="Dropdown" ma:internalName="Aikajakso">
      <xsd:simpleType>
        <xsd:restriction base="dms:Choice">
          <xsd:enumeration value="kuukausi"/>
          <xsd:enumeration value="kvartaali"/>
          <xsd:enumeration value="puolivuosi"/>
          <xsd:enumeration value="vuosi"/>
        </xsd:restriction>
      </xsd:simpleType>
    </xsd:element>
    <xsd:element name="Tilaston_x0020_vuosi" ma:index="13" nillable="true" ma:displayName="Tilaston vuosi" ma:format="Dropdown" ma:internalName="Tilaston_x0020_vuosi">
      <xsd:simpleType>
        <xsd:restriction base="dms:Choice">
          <xsd:enumeration value="2020"/>
          <xsd:enumeration value="2019"/>
          <xsd:enumeration value="2018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</xsd:restriction>
      </xsd:simpleType>
    </xsd:element>
    <xsd:element name="k8b520cc6522413ba86bae5bf8eb6f28" ma:index="15" nillable="true" ma:taxonomy="true" ma:internalName="k8b520cc6522413ba86bae5bf8eb6f28" ma:taxonomyFieldName="Aiheluokittelu" ma:displayName="Aiheluokittelu" ma:default="" ma:fieldId="{48b520cc-6522-413b-a86b-ae5bf8eb6f28}" ma:sspId="d92eb3bd-95d3-4ebe-8301-9f6701864dbf" ma:termSetId="78f64962-903a-4089-a952-f0c4852607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6f9cc0e9bb84bbaa8a0166afcaef24b" ma:index="17" nillable="true" ma:taxonomy="true" ma:internalName="l6f9cc0e9bb84bbaa8a0166afcaef24b" ma:taxonomyFieldName="Asiasanat" ma:displayName="Asiasanat" ma:default="" ma:fieldId="{56f9cc0e-9bb8-4bba-a8a0-166afcaef24b}" ma:taxonomyMulti="true" ma:sspId="d92eb3bd-95d3-4ebe-8301-9f6701864dbf" ma:termSetId="74b57826-18d0-4b2d-b453-c520c91ee6db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nf9ae3216c71406fb3c2cf2eb53ac119" ma:index="19" nillable="true" ma:taxonomy="true" ma:internalName="nf9ae3216c71406fb3c2cf2eb53ac119" ma:taxonomyFieldName="TilastonAihe" ma:displayName="Tilaston aihe" ma:readOnly="false" ma:default="" ma:fieldId="{7f9ae321-6c71-406f-b3c2-cf2eb53ac119}" ma:sspId="d92eb3bd-95d3-4ebe-8301-9f6701864dbf" ma:termSetId="f43e650d-c656-4fec-8cbe-e7a56310e952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7baa18-e8c3-4a96-b5df-b125792204c2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620aaa1b-80d6-4c91-97e9-f720dfbeb0a9}" ma:internalName="TaxCatchAll" ma:showField="CatchAllData" ma:web="3f7baa18-e8c3-4a96-b5df-b125792204c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ulkaisup_x00e4_iv_x00e4_ xmlns="2b2705dc-aaab-4dde-a9b5-ea4a0c48dcfb">2018-06-25T21:00:00+00:00</Julkaisup_x00e4_iv_x00e4_>
    <TaxCatchAll xmlns="3f7baa18-e8c3-4a96-b5df-b125792204c2">
      <Value>95</Value>
      <Value>802</Value>
      <Value>106</Value>
      <Value>35</Value>
    </TaxCatchAll>
    <Aikajakso xmlns="2b2705dc-aaab-4dde-a9b5-ea4a0c48dcfb">vuosi</Aikajakso>
    <l6f9cc0e9bb84bbaa8a0166afcaef24b xmlns="2b2705dc-aaab-4dde-a9b5-ea4a0c48dcfb">
      <Terms xmlns="http://schemas.microsoft.com/office/infopath/2007/PartnerControls">
        <TermInfo xmlns="http://schemas.microsoft.com/office/infopath/2007/PartnerControls">
          <TermName xmlns="http://schemas.microsoft.com/office/infopath/2007/PartnerControls">henkilöstötilastot</TermName>
          <TermId xmlns="http://schemas.microsoft.com/office/infopath/2007/PartnerControls">9bb0ac24-ad08-4463-b82c-a8433e9da524</TermId>
        </TermInfo>
      </Terms>
    </l6f9cc0e9bb84bbaa8a0166afcaef24b>
    <nf9ae3216c71406fb3c2cf2eb53ac119 xmlns="2b2705dc-aaab-4dde-a9b5-ea4a0c48dcfb">
      <Terms xmlns="http://schemas.microsoft.com/office/infopath/2007/PartnerControls">
        <TermInfo xmlns="http://schemas.microsoft.com/office/infopath/2007/PartnerControls">
          <TermName xmlns="http://schemas.microsoft.com/office/infopath/2007/PartnerControls">henkilöstö ja palkat</TermName>
          <TermId xmlns="http://schemas.microsoft.com/office/infopath/2007/PartnerControls">b7257616-0f5d-4d5d-8c20-b8b891bef3cb</TermId>
        </TermInfo>
      </Terms>
    </nf9ae3216c71406fb3c2cf2eb53ac119>
    <Tilaston_x0020_vuosi xmlns="2b2705dc-aaab-4dde-a9b5-ea4a0c48dcfb">2017</Tilaston_x0020_vuosi>
    <k8b520cc6522413ba86bae5bf8eb6f28 xmlns="2b2705dc-aaab-4dde-a9b5-ea4a0c48dcfb">
      <Terms xmlns="http://schemas.microsoft.com/office/infopath/2007/PartnerControls">
        <TermInfo xmlns="http://schemas.microsoft.com/office/infopath/2007/PartnerControls">
          <TermName xmlns="http://schemas.microsoft.com/office/infopath/2007/PartnerControls">finanssiala</TermName>
          <TermId xmlns="http://schemas.microsoft.com/office/infopath/2007/PartnerControls">c509b3bd-2ed8-408c-9f38-93537ce757c0</TermId>
        </TermInfo>
      </Terms>
    </k8b520cc6522413ba86bae5bf8eb6f28>
    <e07280db948d459a9b8a26a077089a53 xmlns="2b2705dc-aaab-4dde-a9b5-ea4a0c48dcfb">
      <Terms xmlns="http://schemas.microsoft.com/office/infopath/2007/PartnerControls">
        <TermInfo xmlns="http://schemas.microsoft.com/office/infopath/2007/PartnerControls">
          <TermName xmlns="http://schemas.microsoft.com/office/infopath/2007/PartnerControls">Tilasto</TermName>
          <TermId xmlns="http://schemas.microsoft.com/office/infopath/2007/PartnerControls">b2a89488-c9e5-4123-95ca-67946a275023</TermId>
        </TermInfo>
      </Terms>
    </e07280db948d459a9b8a26a077089a53>
  </documentManagement>
</p:properties>
</file>

<file path=customXml/itemProps1.xml><?xml version="1.0" encoding="utf-8"?>
<ds:datastoreItem xmlns:ds="http://schemas.openxmlformats.org/officeDocument/2006/customXml" ds:itemID="{1ACE4776-13DF-439B-9D5B-F75092C60B1F}"/>
</file>

<file path=customXml/itemProps2.xml><?xml version="1.0" encoding="utf-8"?>
<ds:datastoreItem xmlns:ds="http://schemas.openxmlformats.org/officeDocument/2006/customXml" ds:itemID="{F62C24B1-40D1-4DCB-A76A-7BED7F938CBA}"/>
</file>

<file path=customXml/itemProps3.xml><?xml version="1.0" encoding="utf-8"?>
<ds:datastoreItem xmlns:ds="http://schemas.openxmlformats.org/officeDocument/2006/customXml" ds:itemID="{BD409BF2-3606-441A-8E66-779751FE1FFC}"/>
</file>

<file path=customXml/itemProps4.xml><?xml version="1.0" encoding="utf-8"?>
<ds:datastoreItem xmlns:ds="http://schemas.openxmlformats.org/officeDocument/2006/customXml" ds:itemID="{59AC7DD9-683A-4F9F-B0B2-FA517D5C05C7}"/>
</file>

<file path=docProps/app.xml><?xml version="1.0" encoding="utf-8"?>
<Properties xmlns="http://schemas.openxmlformats.org/officeDocument/2006/extended-properties" xmlns:vt="http://schemas.openxmlformats.org/officeDocument/2006/docPropsVTypes">
  <Template>FA_Esityspohja</Template>
  <TotalTime>2</TotalTime>
  <Words>71</Words>
  <Application>Microsoft Office PowerPoint</Application>
  <PresentationFormat>Laajakuva</PresentationFormat>
  <Paragraphs>16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1" baseType="lpstr">
      <vt:lpstr>Arial</vt:lpstr>
      <vt:lpstr>Merriweather Sans</vt:lpstr>
      <vt:lpstr>FA_Theme</vt:lpstr>
      <vt:lpstr>Finanssialan henkilöstö ja koulutus</vt:lpstr>
      <vt:lpstr>Finanssialan henkilöstö 2017 iän mukaan</vt:lpstr>
      <vt:lpstr>Finanssialan henkilöstö 2017 koulutuksen mukaan</vt:lpstr>
      <vt:lpstr>Finanssialan henkilöstön määrä 2017</vt:lpstr>
      <vt:lpstr>Finanssialan henkilöstö 2017 koulutusjakaumat, %</vt:lpstr>
      <vt:lpstr>Finanssialan henkilöstö 2000-2017 koulutusjakaumat, %</vt:lpstr>
      <vt:lpstr>Finanssialan henkilöstö tehtävittäin 2017</vt:lpstr>
      <vt:lpstr>Finanssiala on naisten ala Naisten osuus finanssialan henkilöstöstä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Finanssialan henkilöstö ja koulutus, diapaketti</dc:title>
  <dc:creator>Koivisto Kimmo</dc:creator>
  <cp:lastModifiedBy>Koivisto Kimmo</cp:lastModifiedBy>
  <cp:revision>1</cp:revision>
  <cp:lastPrinted>2017-05-10T19:51:23Z</cp:lastPrinted>
  <dcterms:created xsi:type="dcterms:W3CDTF">2018-06-26T05:31:36Z</dcterms:created>
  <dcterms:modified xsi:type="dcterms:W3CDTF">2018-06-26T05:33:55Z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0x010100EE38B2A36D072B4287B591538F77AF8D</vt:lpwstr>
  </property>
  <property fmtid="{D5CDD505-2E9C-101B-9397-08002B2CF9AE}" pid="3" name="_dlc_DocIdItemGuid">
    <vt:lpwstr>59d62cfe-8a58-4d35-b5f6-357f0dc58ec2</vt:lpwstr>
  </property>
  <property fmtid="{D5CDD505-2E9C-101B-9397-08002B2CF9AE}" pid="4" name="C Dokumentin tila">
    <vt:lpwstr>27;#Valmis|40aa8d17-dadd-4ab0-93da-3124749a5963</vt:lpwstr>
  </property>
  <property fmtid="{D5CDD505-2E9C-101B-9397-08002B2CF9AE}" pid="5" name="Asiakirjatyyppi">
    <vt:lpwstr>95;#Tilasto|b2a89488-c9e5-4123-95ca-67946a275023</vt:lpwstr>
  </property>
  <property fmtid="{D5CDD505-2E9C-101B-9397-08002B2CF9AE}" pid="6" name="C Julkisuus">
    <vt:lpwstr>28;#Julkinen|0806a4a5-db6a-4fa4-8ed3-7457b5b4e8de</vt:lpwstr>
  </property>
  <property fmtid="{D5CDD505-2E9C-101B-9397-08002B2CF9AE}" pid="7" name="TilastonAihe">
    <vt:lpwstr>106;#henkilöstö ja palkat|b7257616-0f5d-4d5d-8c20-b8b891bef3cb</vt:lpwstr>
  </property>
  <property fmtid="{D5CDD505-2E9C-101B-9397-08002B2CF9AE}" pid="8" name="Aiheluokittelu">
    <vt:lpwstr>35;#finanssiala|c509b3bd-2ed8-408c-9f38-93537ce757c0</vt:lpwstr>
  </property>
  <property fmtid="{D5CDD505-2E9C-101B-9397-08002B2CF9AE}" pid="9" name="Asiasanat">
    <vt:lpwstr>802;#henkilöstötilastot|9bb0ac24-ad08-4463-b82c-a8433e9da524</vt:lpwstr>
  </property>
  <property fmtid="{D5CDD505-2E9C-101B-9397-08002B2CF9AE}" pid="10" name="C Organisaatiot">
    <vt:lpwstr>408;#Finanssiala ry|ee048018-529f-44c2-b621-1ffdf097d9ae</vt:lpwstr>
  </property>
  <property fmtid="{D5CDD505-2E9C-101B-9397-08002B2CF9AE}" pid="11" name="Order">
    <vt:r8>47500</vt:r8>
  </property>
  <property fmtid="{D5CDD505-2E9C-101B-9397-08002B2CF9AE}" pid="12" name="xd_ProgID">
    <vt:lpwstr/>
  </property>
  <property fmtid="{D5CDD505-2E9C-101B-9397-08002B2CF9AE}" pid="13" name="_CopySource">
    <vt:lpwstr>http://majakka/tietopankki/tilastot/FA-tilasto-Henkilosto-2017.pptx</vt:lpwstr>
  </property>
  <property fmtid="{D5CDD505-2E9C-101B-9397-08002B2CF9AE}" pid="14" name="_SourceUrl">
    <vt:lpwstr/>
  </property>
  <property fmtid="{D5CDD505-2E9C-101B-9397-08002B2CF9AE}" pid="15" name="_SharedFileIndex">
    <vt:lpwstr/>
  </property>
  <property fmtid="{D5CDD505-2E9C-101B-9397-08002B2CF9AE}" pid="16" name="TemplateUrl">
    <vt:lpwstr/>
  </property>
</Properties>
</file>