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6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1"/>
  </p:sldMasterIdLst>
  <p:sldIdLst>
    <p:sldId id="257" r:id="rId2"/>
    <p:sldId id="258" r:id="rId3"/>
    <p:sldId id="262" r:id="rId4"/>
    <p:sldId id="261" r:id="rId5"/>
    <p:sldId id="260" r:id="rId6"/>
    <p:sldId id="259" r:id="rId7"/>
    <p:sldId id="256" r:id="rId8"/>
  </p:sldIdLst>
  <p:sldSz cx="12192000" cy="6858000"/>
  <p:notesSz cx="6858000" cy="9144000"/>
  <p:embeddedFontLst>
    <p:embeddedFont>
      <p:font typeface="Merriweather Sans" panose="00000500000000000000" pitchFamily="2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56"/>
  </p:normalViewPr>
  <p:slideViewPr>
    <p:cSldViewPr snapToGrid="0" snapToObjects="1">
      <p:cViewPr varScale="1">
        <p:scale>
          <a:sx n="146" d="100"/>
          <a:sy n="146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4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69.5</c:v>
                </c:pt>
                <c:pt idx="1">
                  <c:v>64.400000000000006</c:v>
                </c:pt>
                <c:pt idx="2">
                  <c:v>54.1</c:v>
                </c:pt>
                <c:pt idx="3">
                  <c:v>52.6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B-4721-A11B-1FC2FFAB8E3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70.099999999999994</c:v>
                </c:pt>
                <c:pt idx="1">
                  <c:v>64.8</c:v>
                </c:pt>
                <c:pt idx="2">
                  <c:v>54.3</c:v>
                </c:pt>
                <c:pt idx="3">
                  <c:v>53</c:v>
                </c:pt>
                <c:pt idx="4">
                  <c:v>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B-4721-A11B-1FC2FFAB8E3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71.5</c:v>
                </c:pt>
                <c:pt idx="1">
                  <c:v>64.099999999999994</c:v>
                </c:pt>
                <c:pt idx="2">
                  <c:v>54.1</c:v>
                </c:pt>
                <c:pt idx="3">
                  <c:v>52.1</c:v>
                </c:pt>
                <c:pt idx="4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5B-4721-A11B-1FC2FFAB8E3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Taul1!$E$2:$E$6</c:f>
              <c:numCache>
                <c:formatCode>General</c:formatCode>
                <c:ptCount val="5"/>
                <c:pt idx="0">
                  <c:v>74.2</c:v>
                </c:pt>
                <c:pt idx="1">
                  <c:v>64.900000000000006</c:v>
                </c:pt>
                <c:pt idx="2">
                  <c:v>54.7</c:v>
                </c:pt>
                <c:pt idx="3">
                  <c:v>51.8</c:v>
                </c:pt>
                <c:pt idx="4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5B-4721-A11B-1FC2FFAB8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3570056"/>
        <c:axId val="573563392"/>
      </c:barChart>
      <c:catAx>
        <c:axId val="5735700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573563392"/>
        <c:crosses val="autoZero"/>
        <c:auto val="1"/>
        <c:lblAlgn val="ctr"/>
        <c:lblOffset val="100"/>
        <c:noMultiLvlLbl val="0"/>
      </c:catAx>
      <c:valAx>
        <c:axId val="573563392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73570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Asiakaspalvelu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Islanti</c:v>
                </c:pt>
                <c:pt idx="2">
                  <c:v>Tanska</c:v>
                </c:pt>
                <c:pt idx="3">
                  <c:v>Ruotsi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63.2</c:v>
                </c:pt>
                <c:pt idx="1">
                  <c:v>49.5</c:v>
                </c:pt>
                <c:pt idx="2">
                  <c:v>48.8</c:v>
                </c:pt>
                <c:pt idx="3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C-4087-BAE8-C198E22C513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Hallinto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Islanti</c:v>
                </c:pt>
                <c:pt idx="2">
                  <c:v>Tanska</c:v>
                </c:pt>
                <c:pt idx="3">
                  <c:v>Ruotsi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14.8</c:v>
                </c:pt>
                <c:pt idx="1">
                  <c:v>16.100000000000001</c:v>
                </c:pt>
                <c:pt idx="2">
                  <c:v>17.8</c:v>
                </c:pt>
                <c:pt idx="3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C-4087-BAE8-C198E22C513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Muu konttorityö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Islanti</c:v>
                </c:pt>
                <c:pt idx="2">
                  <c:v>Tanska</c:v>
                </c:pt>
                <c:pt idx="3">
                  <c:v>Ruotsi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12.1</c:v>
                </c:pt>
                <c:pt idx="2">
                  <c:v>9.1999999999999993</c:v>
                </c:pt>
                <c:pt idx="3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C-4087-BAE8-C198E22C513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Islanti</c:v>
                </c:pt>
                <c:pt idx="2">
                  <c:v>Tanska</c:v>
                </c:pt>
                <c:pt idx="3">
                  <c:v>Ruotsi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7</c:v>
                </c:pt>
                <c:pt idx="1">
                  <c:v>14.5</c:v>
                </c:pt>
                <c:pt idx="2">
                  <c:v>8.8000000000000007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7C-4087-BAE8-C198E22C513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Johtamistyö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Islanti</c:v>
                </c:pt>
                <c:pt idx="2">
                  <c:v>Tanska</c:v>
                </c:pt>
                <c:pt idx="3">
                  <c:v>Ruotsi</c:v>
                </c:pt>
              </c:strCache>
            </c:strRef>
          </c:cat>
          <c:val>
            <c:numRef>
              <c:f>Taul1!$F$2:$F$5</c:f>
              <c:numCache>
                <c:formatCode>General</c:formatCode>
                <c:ptCount val="4"/>
                <c:pt idx="0">
                  <c:v>5.7</c:v>
                </c:pt>
                <c:pt idx="1">
                  <c:v>7.9</c:v>
                </c:pt>
                <c:pt idx="2">
                  <c:v>15.5</c:v>
                </c:pt>
                <c:pt idx="3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7C-4087-BAE8-C198E22C5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3563392"/>
        <c:axId val="573564568"/>
      </c:barChart>
      <c:catAx>
        <c:axId val="5735633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573564568"/>
        <c:crosses val="autoZero"/>
        <c:auto val="1"/>
        <c:lblAlgn val="ctr"/>
        <c:lblOffset val="100"/>
        <c:noMultiLvlLbl val="0"/>
      </c:catAx>
      <c:valAx>
        <c:axId val="57356456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573563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Ruotsi</c:v>
                </c:pt>
                <c:pt idx="1">
                  <c:v>Norja</c:v>
                </c:pt>
                <c:pt idx="2">
                  <c:v>Islanti</c:v>
                </c:pt>
                <c:pt idx="3">
                  <c:v>Suomi</c:v>
                </c:pt>
                <c:pt idx="4">
                  <c:v>Tanska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1729</c:v>
                </c:pt>
                <c:pt idx="1">
                  <c:v>1706</c:v>
                </c:pt>
                <c:pt idx="2">
                  <c:v>1658</c:v>
                </c:pt>
                <c:pt idx="3">
                  <c:v>1626</c:v>
                </c:pt>
                <c:pt idx="4">
                  <c:v>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E-4745-9B68-96117762B1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Ruotsi</c:v>
                </c:pt>
                <c:pt idx="1">
                  <c:v>Norja</c:v>
                </c:pt>
                <c:pt idx="2">
                  <c:v>Islanti</c:v>
                </c:pt>
                <c:pt idx="3">
                  <c:v>Suomi</c:v>
                </c:pt>
                <c:pt idx="4">
                  <c:v>Tanska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1711</c:v>
                </c:pt>
                <c:pt idx="1">
                  <c:v>1691</c:v>
                </c:pt>
                <c:pt idx="2">
                  <c:v>1680</c:v>
                </c:pt>
                <c:pt idx="3">
                  <c:v>1660</c:v>
                </c:pt>
                <c:pt idx="4">
                  <c:v>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E-4745-9B68-96117762B1B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Ruotsi</c:v>
                </c:pt>
                <c:pt idx="1">
                  <c:v>Norja</c:v>
                </c:pt>
                <c:pt idx="2">
                  <c:v>Islanti</c:v>
                </c:pt>
                <c:pt idx="3">
                  <c:v>Suomi</c:v>
                </c:pt>
                <c:pt idx="4">
                  <c:v>Tanska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1698</c:v>
                </c:pt>
                <c:pt idx="1">
                  <c:v>1684</c:v>
                </c:pt>
                <c:pt idx="2">
                  <c:v>1694</c:v>
                </c:pt>
                <c:pt idx="3">
                  <c:v>1659</c:v>
                </c:pt>
                <c:pt idx="4">
                  <c:v>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E-4745-9B68-96117762B1B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Ruotsi</c:v>
                </c:pt>
                <c:pt idx="1">
                  <c:v>Norja</c:v>
                </c:pt>
                <c:pt idx="2">
                  <c:v>Islanti</c:v>
                </c:pt>
                <c:pt idx="3">
                  <c:v>Suomi</c:v>
                </c:pt>
                <c:pt idx="4">
                  <c:v>Tanska</c:v>
                </c:pt>
              </c:strCache>
            </c:strRef>
          </c:cat>
          <c:val>
            <c:numRef>
              <c:f>Taul1!$E$2:$E$6</c:f>
              <c:numCache>
                <c:formatCode>General</c:formatCode>
                <c:ptCount val="5"/>
                <c:pt idx="0">
                  <c:v>1706</c:v>
                </c:pt>
                <c:pt idx="1">
                  <c:v>1676</c:v>
                </c:pt>
                <c:pt idx="2">
                  <c:v>1694</c:v>
                </c:pt>
                <c:pt idx="3">
                  <c:v>1645</c:v>
                </c:pt>
                <c:pt idx="4">
                  <c:v>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0E-4745-9B68-96117762B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064152"/>
        <c:axId val="623065720"/>
      </c:barChart>
      <c:catAx>
        <c:axId val="623064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623065720"/>
        <c:crosses val="autoZero"/>
        <c:auto val="1"/>
        <c:lblAlgn val="ctr"/>
        <c:lblOffset val="100"/>
        <c:noMultiLvlLbl val="0"/>
      </c:catAx>
      <c:valAx>
        <c:axId val="623065720"/>
        <c:scaling>
          <c:orientation val="minMax"/>
          <c:max val="18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/>
                  <a:t>tuntia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23064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Islanti</c:v>
                </c:pt>
                <c:pt idx="1">
                  <c:v>Tanska</c:v>
                </c:pt>
                <c:pt idx="2">
                  <c:v>Suomi</c:v>
                </c:pt>
                <c:pt idx="3">
                  <c:v>Norja</c:v>
                </c:pt>
                <c:pt idx="4">
                  <c:v>Ruotsi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100</c:v>
                </c:pt>
                <c:pt idx="1">
                  <c:v>0</c:v>
                </c:pt>
                <c:pt idx="2">
                  <c:v>70</c:v>
                </c:pt>
                <c:pt idx="3">
                  <c:v>64</c:v>
                </c:pt>
                <c:pt idx="4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B-4A3C-A985-52EAEEF9B27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Islanti</c:v>
                </c:pt>
                <c:pt idx="1">
                  <c:v>Tanska</c:v>
                </c:pt>
                <c:pt idx="2">
                  <c:v>Suomi</c:v>
                </c:pt>
                <c:pt idx="3">
                  <c:v>Norja</c:v>
                </c:pt>
                <c:pt idx="4">
                  <c:v>Ruotsi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100</c:v>
                </c:pt>
                <c:pt idx="1">
                  <c:v>77.900000000000006</c:v>
                </c:pt>
                <c:pt idx="2">
                  <c:v>73</c:v>
                </c:pt>
                <c:pt idx="3">
                  <c:v>66.8</c:v>
                </c:pt>
                <c:pt idx="4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B-4A3C-A985-52EAEEF9B27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Islanti</c:v>
                </c:pt>
                <c:pt idx="1">
                  <c:v>Tanska</c:v>
                </c:pt>
                <c:pt idx="2">
                  <c:v>Suomi</c:v>
                </c:pt>
                <c:pt idx="3">
                  <c:v>Norja</c:v>
                </c:pt>
                <c:pt idx="4">
                  <c:v>Ruotsi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99.9</c:v>
                </c:pt>
                <c:pt idx="1">
                  <c:v>79.7</c:v>
                </c:pt>
                <c:pt idx="2">
                  <c:v>75</c:v>
                </c:pt>
                <c:pt idx="3">
                  <c:v>64.7</c:v>
                </c:pt>
                <c:pt idx="4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B-4A3C-A985-52EAEEF9B27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Islanti</c:v>
                </c:pt>
                <c:pt idx="1">
                  <c:v>Tanska</c:v>
                </c:pt>
                <c:pt idx="2">
                  <c:v>Suomi</c:v>
                </c:pt>
                <c:pt idx="3">
                  <c:v>Norja</c:v>
                </c:pt>
                <c:pt idx="4">
                  <c:v>Ruotsi</c:v>
                </c:pt>
              </c:strCache>
            </c:strRef>
          </c:cat>
          <c:val>
            <c:numRef>
              <c:f>Taul1!$E$2:$E$6</c:f>
              <c:numCache>
                <c:formatCode>General</c:formatCode>
                <c:ptCount val="5"/>
                <c:pt idx="0">
                  <c:v>98</c:v>
                </c:pt>
                <c:pt idx="1">
                  <c:v>79.7</c:v>
                </c:pt>
                <c:pt idx="2">
                  <c:v>75</c:v>
                </c:pt>
                <c:pt idx="3">
                  <c:v>64.5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0B-4A3C-A985-52EAEEF9B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538824"/>
        <c:axId val="488535688"/>
      </c:barChart>
      <c:catAx>
        <c:axId val="488538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88535688"/>
        <c:crosses val="autoZero"/>
        <c:auto val="1"/>
        <c:lblAlgn val="ctr"/>
        <c:lblOffset val="100"/>
        <c:noMultiLvlLbl val="0"/>
      </c:catAx>
      <c:valAx>
        <c:axId val="488535688"/>
        <c:scaling>
          <c:orientation val="minMax"/>
          <c:max val="10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8538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Peruskoulu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  <c:pt idx="4">
                  <c:v>Islanti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2.7</c:v>
                </c:pt>
                <c:pt idx="1">
                  <c:v>3.8</c:v>
                </c:pt>
                <c:pt idx="2">
                  <c:v>4.0999999999999996</c:v>
                </c:pt>
                <c:pt idx="3">
                  <c:v>4.3</c:v>
                </c:pt>
                <c:pt idx="4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3-4822-BCEC-2B35EE289DB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Lukio ja keskiaste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  <c:pt idx="4">
                  <c:v>Islanti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43</c:v>
                </c:pt>
                <c:pt idx="1">
                  <c:v>37.700000000000003</c:v>
                </c:pt>
                <c:pt idx="2">
                  <c:v>47.4</c:v>
                </c:pt>
                <c:pt idx="3">
                  <c:v>61.7</c:v>
                </c:pt>
                <c:pt idx="4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3-4822-BCEC-2B35EE289DB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Korkeakoulutus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  <c:pt idx="4">
                  <c:v>Islanti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50.5</c:v>
                </c:pt>
                <c:pt idx="1">
                  <c:v>57.3</c:v>
                </c:pt>
                <c:pt idx="2">
                  <c:v>48.5</c:v>
                </c:pt>
                <c:pt idx="3">
                  <c:v>32.6</c:v>
                </c:pt>
                <c:pt idx="4">
                  <c:v>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3-4822-BCEC-2B35EE289DB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Muu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  <c:pt idx="4">
                  <c:v>Islanti</c:v>
                </c:pt>
              </c:strCache>
            </c:strRef>
          </c:cat>
          <c:val>
            <c:numRef>
              <c:f>Taul1!$E$2:$E$6</c:f>
              <c:numCache>
                <c:formatCode>General</c:formatCode>
                <c:ptCount val="5"/>
                <c:pt idx="0">
                  <c:v>3.8</c:v>
                </c:pt>
                <c:pt idx="1">
                  <c:v>0.8</c:v>
                </c:pt>
                <c:pt idx="2">
                  <c:v>0</c:v>
                </c:pt>
                <c:pt idx="3">
                  <c:v>1.5</c:v>
                </c:pt>
                <c:pt idx="4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E3-4822-BCEC-2B35EE289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8537256"/>
        <c:axId val="571000600"/>
      </c:barChart>
      <c:catAx>
        <c:axId val="488537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571000600"/>
        <c:crosses val="autoZero"/>
        <c:auto val="1"/>
        <c:lblAlgn val="ctr"/>
        <c:lblOffset val="100"/>
        <c:noMultiLvlLbl val="0"/>
      </c:catAx>
      <c:valAx>
        <c:axId val="57100060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88537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38691</c:v>
                </c:pt>
                <c:pt idx="1">
                  <c:v>39360</c:v>
                </c:pt>
                <c:pt idx="2">
                  <c:v>41413</c:v>
                </c:pt>
                <c:pt idx="3">
                  <c:v>43388</c:v>
                </c:pt>
                <c:pt idx="4">
                  <c:v>45040</c:v>
                </c:pt>
                <c:pt idx="5">
                  <c:v>43305</c:v>
                </c:pt>
                <c:pt idx="6">
                  <c:v>41405</c:v>
                </c:pt>
                <c:pt idx="7">
                  <c:v>41033</c:v>
                </c:pt>
                <c:pt idx="8">
                  <c:v>39846</c:v>
                </c:pt>
                <c:pt idx="9">
                  <c:v>37578</c:v>
                </c:pt>
                <c:pt idx="10">
                  <c:v>36921</c:v>
                </c:pt>
                <c:pt idx="11">
                  <c:v>36017</c:v>
                </c:pt>
                <c:pt idx="12">
                  <c:v>35537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FE-468D-A5F4-1EAFBAD6C18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35375</c:v>
                </c:pt>
                <c:pt idx="1">
                  <c:v>34963</c:v>
                </c:pt>
                <c:pt idx="2">
                  <c:v>36571</c:v>
                </c:pt>
                <c:pt idx="3">
                  <c:v>36414</c:v>
                </c:pt>
                <c:pt idx="4">
                  <c:v>36853</c:v>
                </c:pt>
                <c:pt idx="5">
                  <c:v>36041</c:v>
                </c:pt>
                <c:pt idx="6">
                  <c:v>34283</c:v>
                </c:pt>
                <c:pt idx="7">
                  <c:v>34799</c:v>
                </c:pt>
                <c:pt idx="8">
                  <c:v>33904</c:v>
                </c:pt>
                <c:pt idx="9">
                  <c:v>33277</c:v>
                </c:pt>
                <c:pt idx="10">
                  <c:v>34329</c:v>
                </c:pt>
                <c:pt idx="11">
                  <c:v>34660</c:v>
                </c:pt>
                <c:pt idx="12">
                  <c:v>34278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FE-468D-A5F4-1EAFBAD6C18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Taul1!$D$2:$D$14</c:f>
              <c:numCache>
                <c:formatCode>General</c:formatCode>
                <c:ptCount val="13"/>
                <c:pt idx="0">
                  <c:v>25555</c:v>
                </c:pt>
                <c:pt idx="1">
                  <c:v>25626</c:v>
                </c:pt>
                <c:pt idx="2">
                  <c:v>25903</c:v>
                </c:pt>
                <c:pt idx="3">
                  <c:v>26663</c:v>
                </c:pt>
                <c:pt idx="4">
                  <c:v>27645</c:v>
                </c:pt>
                <c:pt idx="5">
                  <c:v>28180</c:v>
                </c:pt>
                <c:pt idx="6">
                  <c:v>27880</c:v>
                </c:pt>
                <c:pt idx="7">
                  <c:v>28251</c:v>
                </c:pt>
                <c:pt idx="8">
                  <c:v>28250</c:v>
                </c:pt>
                <c:pt idx="9">
                  <c:v>26886</c:v>
                </c:pt>
                <c:pt idx="10">
                  <c:v>26204</c:v>
                </c:pt>
                <c:pt idx="11">
                  <c:v>25551</c:v>
                </c:pt>
                <c:pt idx="12">
                  <c:v>25800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FE-468D-A5F4-1EAFBAD6C18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Norja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Taul1!$E$2:$E$14</c:f>
              <c:numCache>
                <c:formatCode>General</c:formatCode>
                <c:ptCount val="13"/>
                <c:pt idx="0">
                  <c:v>20081</c:v>
                </c:pt>
                <c:pt idx="1">
                  <c:v>20496</c:v>
                </c:pt>
                <c:pt idx="2">
                  <c:v>20746</c:v>
                </c:pt>
                <c:pt idx="3">
                  <c:v>20558</c:v>
                </c:pt>
                <c:pt idx="4">
                  <c:v>22812</c:v>
                </c:pt>
                <c:pt idx="5">
                  <c:v>21862</c:v>
                </c:pt>
                <c:pt idx="6">
                  <c:v>22578</c:v>
                </c:pt>
                <c:pt idx="7">
                  <c:v>23193</c:v>
                </c:pt>
                <c:pt idx="8">
                  <c:v>22626</c:v>
                </c:pt>
                <c:pt idx="9">
                  <c:v>22257</c:v>
                </c:pt>
                <c:pt idx="10">
                  <c:v>21988</c:v>
                </c:pt>
                <c:pt idx="11">
                  <c:v>21923</c:v>
                </c:pt>
                <c:pt idx="12">
                  <c:v>22745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FE-468D-A5F4-1EAFBAD6C18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Islanti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Taul1!$F$2:$F$14</c:f>
              <c:numCache>
                <c:formatCode>General</c:formatCode>
                <c:ptCount val="13"/>
                <c:pt idx="1">
                  <c:v>4008</c:v>
                </c:pt>
                <c:pt idx="2">
                  <c:v>4300</c:v>
                </c:pt>
                <c:pt idx="3">
                  <c:v>5300</c:v>
                </c:pt>
                <c:pt idx="4">
                  <c:v>4023</c:v>
                </c:pt>
                <c:pt idx="5">
                  <c:v>3640</c:v>
                </c:pt>
                <c:pt idx="6">
                  <c:v>3482</c:v>
                </c:pt>
                <c:pt idx="7">
                  <c:v>3744</c:v>
                </c:pt>
                <c:pt idx="8">
                  <c:v>3704</c:v>
                </c:pt>
                <c:pt idx="9">
                  <c:v>3582</c:v>
                </c:pt>
                <c:pt idx="10">
                  <c:v>3329</c:v>
                </c:pt>
                <c:pt idx="11">
                  <c:v>3144</c:v>
                </c:pt>
                <c:pt idx="12">
                  <c:v>3026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FE-468D-A5F4-1EAFBAD6C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538040"/>
        <c:axId val="488537256"/>
      </c:lineChart>
      <c:catAx>
        <c:axId val="488538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8537256"/>
        <c:crosses val="autoZero"/>
        <c:auto val="1"/>
        <c:lblAlgn val="ctr"/>
        <c:lblOffset val="100"/>
        <c:noMultiLvlLbl val="0"/>
      </c:catAx>
      <c:valAx>
        <c:axId val="488537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8538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tähän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7" r:id="rId2"/>
    <p:sldLayoutId id="2147483799" r:id="rId3"/>
    <p:sldLayoutId id="2147483806" r:id="rId4"/>
    <p:sldLayoutId id="2147483800" r:id="rId5"/>
    <p:sldLayoutId id="2147483801" r:id="rId6"/>
    <p:sldLayoutId id="2147483802" r:id="rId7"/>
    <p:sldLayoutId id="2147483803" r:id="rId8"/>
    <p:sldLayoutId id="2147483809" r:id="rId9"/>
    <p:sldLayoutId id="2147483804" r:id="rId10"/>
    <p:sldLayoutId id="2147483807" r:id="rId11"/>
    <p:sldLayoutId id="2147483808" r:id="rId12"/>
    <p:sldLayoutId id="2147483815" r:id="rId13"/>
    <p:sldLayoutId id="21474838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465D612-D741-4A58-A887-B1688166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Kv</a:t>
            </a:r>
            <a:r>
              <a:rPr lang="fi-FI" dirty="0"/>
              <a:t>-henkilöstötiedot</a:t>
            </a:r>
          </a:p>
        </p:txBody>
      </p:sp>
    </p:spTree>
    <p:extLst>
      <p:ext uri="{BB962C8B-B14F-4D97-AF65-F5344CB8AC3E}">
        <p14:creationId xmlns:p14="http://schemas.microsoft.com/office/powerpoint/2010/main" val="263505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Naisten osuus työvoimasta, rahoitusala</a:t>
            </a:r>
          </a:p>
        </p:txBody>
      </p:sp>
      <p:graphicFrame>
        <p:nvGraphicFramePr>
          <p:cNvPr id="4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032014"/>
              </p:ext>
            </p:extLst>
          </p:nvPr>
        </p:nvGraphicFramePr>
        <p:xfrm>
          <a:off x="838200" y="1391830"/>
          <a:ext cx="10512425" cy="445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838200" y="5962140"/>
            <a:ext cx="723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Lähde: FA Nordic </a:t>
            </a:r>
            <a:r>
              <a:rPr lang="fi-FI" dirty="0" err="1">
                <a:solidFill>
                  <a:srgbClr val="000000"/>
                </a:solidFill>
              </a:rPr>
              <a:t>bank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statistic</a:t>
            </a:r>
            <a:r>
              <a:rPr lang="fi-FI" dirty="0">
                <a:solidFill>
                  <a:srgbClr val="000000"/>
                </a:solidFill>
              </a:rPr>
              <a:t> 2016</a:t>
            </a:r>
            <a:endParaRPr lang="fi-FI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32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Työtehtävien jakauma, rahoitusala</a:t>
            </a:r>
          </a:p>
        </p:txBody>
      </p:sp>
      <p:graphicFrame>
        <p:nvGraphicFramePr>
          <p:cNvPr id="4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22747"/>
              </p:ext>
            </p:extLst>
          </p:nvPr>
        </p:nvGraphicFramePr>
        <p:xfrm>
          <a:off x="838200" y="1619250"/>
          <a:ext cx="10512425" cy="412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838200" y="6054807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Lähde: FA Nordic </a:t>
            </a:r>
            <a:r>
              <a:rPr lang="fi-FI" dirty="0" err="1">
                <a:solidFill>
                  <a:srgbClr val="000000"/>
                </a:solidFill>
              </a:rPr>
              <a:t>bank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statistic</a:t>
            </a:r>
            <a:r>
              <a:rPr lang="fi-FI" dirty="0">
                <a:solidFill>
                  <a:srgbClr val="00000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16180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Työaika rahoitusalalla</a:t>
            </a:r>
            <a:br>
              <a:rPr lang="fi-FI" dirty="0"/>
            </a:br>
            <a:r>
              <a:rPr lang="fi-FI" sz="2800" dirty="0"/>
              <a:t>työtunteja vuodessa</a:t>
            </a:r>
            <a:endParaRPr lang="fi-FI" dirty="0"/>
          </a:p>
        </p:txBody>
      </p:sp>
      <p:graphicFrame>
        <p:nvGraphicFramePr>
          <p:cNvPr id="4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583258"/>
              </p:ext>
            </p:extLst>
          </p:nvPr>
        </p:nvGraphicFramePr>
        <p:xfrm>
          <a:off x="838200" y="1343278"/>
          <a:ext cx="10512425" cy="44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838200" y="5966029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Lähde: FA Nordic </a:t>
            </a:r>
            <a:r>
              <a:rPr lang="fi-FI" dirty="0" err="1">
                <a:solidFill>
                  <a:srgbClr val="000000"/>
                </a:solidFill>
              </a:rPr>
              <a:t>bank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statistic</a:t>
            </a:r>
            <a:r>
              <a:rPr lang="fi-FI" dirty="0">
                <a:solidFill>
                  <a:srgbClr val="00000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3238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Järjestäytymisaste rahoitusalalla</a:t>
            </a:r>
          </a:p>
        </p:txBody>
      </p:sp>
      <p:graphicFrame>
        <p:nvGraphicFramePr>
          <p:cNvPr id="4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360809"/>
              </p:ext>
            </p:extLst>
          </p:nvPr>
        </p:nvGraphicFramePr>
        <p:xfrm>
          <a:off x="838200" y="1327094"/>
          <a:ext cx="10512425" cy="453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838200" y="6010418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Lähde: FA Nordic </a:t>
            </a:r>
            <a:r>
              <a:rPr lang="fi-FI" dirty="0" err="1">
                <a:solidFill>
                  <a:srgbClr val="000000"/>
                </a:solidFill>
              </a:rPr>
              <a:t>bank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statistic</a:t>
            </a:r>
            <a:r>
              <a:rPr lang="fi-FI" dirty="0">
                <a:solidFill>
                  <a:srgbClr val="00000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11148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Koulutusjakauma, rahoitusala</a:t>
            </a:r>
          </a:p>
        </p:txBody>
      </p:sp>
      <p:graphicFrame>
        <p:nvGraphicFramePr>
          <p:cNvPr id="4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187863"/>
              </p:ext>
            </p:extLst>
          </p:nvPr>
        </p:nvGraphicFramePr>
        <p:xfrm>
          <a:off x="838200" y="1619250"/>
          <a:ext cx="10512425" cy="419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838200" y="5966030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Lähde: FA Nordic </a:t>
            </a:r>
            <a:r>
              <a:rPr lang="fi-FI" dirty="0" err="1">
                <a:solidFill>
                  <a:srgbClr val="000000"/>
                </a:solidFill>
              </a:rPr>
              <a:t>bank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statistic</a:t>
            </a:r>
            <a:r>
              <a:rPr lang="fi-FI" dirty="0">
                <a:solidFill>
                  <a:srgbClr val="00000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91967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</p:spPr>
        <p:txBody>
          <a:bodyPr/>
          <a:lstStyle/>
          <a:p>
            <a:r>
              <a:rPr lang="fi-FI" dirty="0"/>
              <a:t>Pankkihenkilöstön määrä</a:t>
            </a:r>
          </a:p>
        </p:txBody>
      </p:sp>
      <p:graphicFrame>
        <p:nvGraphicFramePr>
          <p:cNvPr id="4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02828"/>
              </p:ext>
            </p:extLst>
          </p:nvPr>
        </p:nvGraphicFramePr>
        <p:xfrm>
          <a:off x="838200" y="1619250"/>
          <a:ext cx="10512425" cy="421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838200" y="6009274"/>
            <a:ext cx="787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Lähde: FA Nordic bank statistic 2016</a:t>
            </a:r>
          </a:p>
        </p:txBody>
      </p:sp>
    </p:spTree>
    <p:extLst>
      <p:ext uri="{BB962C8B-B14F-4D97-AF65-F5344CB8AC3E}">
        <p14:creationId xmlns:p14="http://schemas.microsoft.com/office/powerpoint/2010/main" val="4257723150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f7baa18-e8c3-4a96-b5df-b125792204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henkilöstö</TermName>
          <TermId xmlns="http://schemas.microsoft.com/office/infopath/2007/PartnerControls">9fc701fc-7fdc-4f9d-9b9b-fb400dd0c3ad</TermId>
        </TermInfo>
      </Terms>
    </TaxKeywordTaxHTField>
    <FKLanguage xmlns="879095ad-9298-46b1-abb4-88acdd8ab572">Suomi</FKLanguage>
    <FKPublishDate xmlns="879095ad-9298-46b1-abb4-88acdd8ab572">2018-06-28T21:00:00+00:00</FKPublishDate>
    <TaxCatchAll xmlns="3f7baa18-e8c3-4a96-b5df-b125792204c2">
      <Value>95</Value>
      <Value>324</Value>
      <Value>77</Value>
      <Value>35</Value>
    </TaxCatchAll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</TermName>
          <TermId xmlns="http://schemas.microsoft.com/office/infopath/2007/PartnerControls">c509b3bd-2ed8-408c-9f38-93537ce757c0</TermId>
        </TermInfo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Tilasto</TermName>
          <TermId xmlns="http://schemas.microsoft.com/office/infopath/2007/PartnerControls">b2a89488-c9e5-4123-95ca-67946a275023</TermId>
        </TermInfo>
      </Terms>
    </p37d2282c7114a85bbb1d37773b53136>
  </documentManagement>
</p:properties>
</file>

<file path=customXml/itemProps1.xml><?xml version="1.0" encoding="utf-8"?>
<ds:datastoreItem xmlns:ds="http://schemas.openxmlformats.org/officeDocument/2006/customXml" ds:itemID="{D64DFD9B-BD3F-4852-8102-B3574624B827}"/>
</file>

<file path=customXml/itemProps2.xml><?xml version="1.0" encoding="utf-8"?>
<ds:datastoreItem xmlns:ds="http://schemas.openxmlformats.org/officeDocument/2006/customXml" ds:itemID="{3BD612F5-FEEB-4742-89D2-D0C2D73E1536}"/>
</file>

<file path=customXml/itemProps3.xml><?xml version="1.0" encoding="utf-8"?>
<ds:datastoreItem xmlns:ds="http://schemas.openxmlformats.org/officeDocument/2006/customXml" ds:itemID="{014BDC68-3287-44E2-A222-3A7342E77D66}"/>
</file>

<file path=customXml/itemProps4.xml><?xml version="1.0" encoding="utf-8"?>
<ds:datastoreItem xmlns:ds="http://schemas.openxmlformats.org/officeDocument/2006/customXml" ds:itemID="{02E71037-47E5-4E5C-A1DF-618233E97030}"/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62</TotalTime>
  <Words>64</Words>
  <Application>Microsoft Office PowerPoint</Application>
  <PresentationFormat>Laajakuva</PresentationFormat>
  <Paragraphs>16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Merriweather Sans</vt:lpstr>
      <vt:lpstr>Calibri Light</vt:lpstr>
      <vt:lpstr>FA_Theme</vt:lpstr>
      <vt:lpstr>Kv-henkilöstötiedot</vt:lpstr>
      <vt:lpstr>Naisten osuus työvoimasta, rahoitusala</vt:lpstr>
      <vt:lpstr>Työtehtävien jakauma, rahoitusala</vt:lpstr>
      <vt:lpstr>Työaika rahoitusalalla työtunteja vuodessa</vt:lpstr>
      <vt:lpstr>Järjestäytymisaste rahoitusalalla</vt:lpstr>
      <vt:lpstr>Koulutusjakauma, rahoitusala</vt:lpstr>
      <vt:lpstr>Pankkihenkilöstön määrä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Rahoitusalan henkilöstö Pohjoismaissa 2016</dc:title>
  <dc:creator>Koivisto Kimmo</dc:creator>
  <cp:keywords>henkilöstö</cp:keywords>
  <cp:lastModifiedBy>Palmgren Johannes</cp:lastModifiedBy>
  <cp:revision>3</cp:revision>
  <cp:lastPrinted>2017-05-10T19:51:23Z</cp:lastPrinted>
  <dcterms:created xsi:type="dcterms:W3CDTF">2017-12-08T06:23:14Z</dcterms:created>
  <dcterms:modified xsi:type="dcterms:W3CDTF">2018-06-29T07:18:53Z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8195c132-a4ec-47a2-b01f-64518b295814</vt:lpwstr>
  </property>
  <property fmtid="{D5CDD505-2E9C-101B-9397-08002B2CF9AE}" pid="4" name="TaxKeyword">
    <vt:lpwstr>324;#henkilöstö|9fc701fc-7fdc-4f9d-9b9b-fb400dd0c3ad</vt:lpwstr>
  </property>
  <property fmtid="{D5CDD505-2E9C-101B-9397-08002B2CF9AE}" pid="5" name="FKTopic">
    <vt:lpwstr>35;#finanssiala|c509b3bd-2ed8-408c-9f38-93537ce757c0;#77;#työelämä|98ef1ff8-7057-41dc-9d8a-5ed9db3d836f</vt:lpwstr>
  </property>
  <property fmtid="{D5CDD505-2E9C-101B-9397-08002B2CF9AE}" pid="6" name="FKDocType">
    <vt:lpwstr>95;#Tilasto|b2a89488-c9e5-4123-95ca-67946a275023</vt:lpwstr>
  </property>
  <property fmtid="{D5CDD505-2E9C-101B-9397-08002B2CF9AE}" pid="7" name="FKDocumentState">
    <vt:lpwstr>27;#Valmis|40aa8d17-dadd-4ab0-93da-3124749a5963</vt:lpwstr>
  </property>
  <property fmtid="{D5CDD505-2E9C-101B-9397-08002B2CF9AE}" pid="8" name="FKDocumentPublicity">
    <vt:lpwstr>28;#Julkinen|0806a4a5-db6a-4fa4-8ed3-7457b5b4e8de</vt:lpwstr>
  </property>
  <property fmtid="{D5CDD505-2E9C-101B-9397-08002B2CF9AE}" pid="9" name="C Organisaatiot">
    <vt:lpwstr>408;#Finanssiala ry|ee048018-529f-44c2-b621-1ffdf097d9ae</vt:lpwstr>
  </property>
  <property fmtid="{D5CDD505-2E9C-101B-9397-08002B2CF9AE}" pid="10" name="Order">
    <vt:r8>41000</vt:r8>
  </property>
  <property fmtid="{D5CDD505-2E9C-101B-9397-08002B2CF9AE}" pid="11" name="xd_ProgID">
    <vt:lpwstr/>
  </property>
  <property fmtid="{D5CDD505-2E9C-101B-9397-08002B2CF9AE}" pid="12" name="_CopySource">
    <vt:lpwstr>http://majakka/tietopankki/materiaalit/Rahoitusalan-henkilosto-pohjoismaissa.pptx</vt:lpwstr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</Properties>
</file>