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7" r:id="rId4"/>
  </p:sldMasterIdLst>
  <p:sldIdLst>
    <p:sldId id="263" r:id="rId5"/>
    <p:sldId id="264" r:id="rId6"/>
    <p:sldId id="265" r:id="rId7"/>
    <p:sldId id="285" r:id="rId8"/>
    <p:sldId id="287" r:id="rId9"/>
    <p:sldId id="286" r:id="rId10"/>
    <p:sldId id="288" r:id="rId11"/>
    <p:sldId id="289" r:id="rId12"/>
    <p:sldId id="278" r:id="rId13"/>
    <p:sldId id="281" r:id="rId14"/>
    <p:sldId id="280" r:id="rId15"/>
    <p:sldId id="279" r:id="rId16"/>
    <p:sldId id="282" r:id="rId17"/>
    <p:sldId id="283" r:id="rId18"/>
  </p:sldIdLst>
  <p:sldSz cx="12192000" cy="6858000"/>
  <p:notesSz cx="6858000" cy="9144000"/>
  <p:embeddedFontLst>
    <p:embeddedFont>
      <p:font typeface="Merriweather Sans"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C90"/>
    <a:srgbClr val="164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lonen Tarja" userId="S::tarja.kallonen@finanssiala.fi::e53aeea9-b34b-4f5a-b8b7-dc465bfbf957" providerId="AD" clId="Web-{8FE5E5B0-7FA9-48EB-9B14-81BB869D9A60}"/>
    <pc:docChg chg="modSld">
      <pc:chgData name="Kallonen Tarja" userId="S::tarja.kallonen@finanssiala.fi::e53aeea9-b34b-4f5a-b8b7-dc465bfbf957" providerId="AD" clId="Web-{8FE5E5B0-7FA9-48EB-9B14-81BB869D9A60}" dt="2018-09-21T12:04:03.854" v="0" actId="1076"/>
      <pc:docMkLst>
        <pc:docMk/>
      </pc:docMkLst>
      <pc:sldChg chg="modSp">
        <pc:chgData name="Kallonen Tarja" userId="S::tarja.kallonen@finanssiala.fi::e53aeea9-b34b-4f5a-b8b7-dc465bfbf957" providerId="AD" clId="Web-{8FE5E5B0-7FA9-48EB-9B14-81BB869D9A60}" dt="2018-09-21T12:04:03.854" v="0" actId="1076"/>
        <pc:sldMkLst>
          <pc:docMk/>
          <pc:sldMk cId="4076021043" sldId="289"/>
        </pc:sldMkLst>
        <pc:graphicFrameChg chg="mod">
          <ac:chgData name="Kallonen Tarja" userId="S::tarja.kallonen@finanssiala.fi::e53aeea9-b34b-4f5a-b8b7-dc465bfbf957" providerId="AD" clId="Web-{8FE5E5B0-7FA9-48EB-9B14-81BB869D9A60}" dt="2018-09-21T12:04:03.854" v="0" actId="1076"/>
          <ac:graphicFrameMkLst>
            <pc:docMk/>
            <pc:sldMk cId="4076021043" sldId="289"/>
            <ac:graphicFrameMk id="7" creationId="{EDBBC5C9-0AF0-400C-916A-74785D10D19D}"/>
          </ac:graphicFrameMkLst>
        </pc:graphicFrameChg>
      </pc:sldChg>
    </pc:docChg>
  </pc:docChgLst>
  <pc:docChgLst>
    <pc:chgData name="Koivisto Kimmo" userId="2babfd1c-53e9-4f79-8322-625506e19fd1" providerId="ADAL" clId="{C9E13A4E-DE78-471D-A1C3-875C5B2DBB87}"/>
    <pc:docChg chg="addSld modSld sldOrd">
      <pc:chgData name="Koivisto Kimmo" userId="2babfd1c-53e9-4f79-8322-625506e19fd1" providerId="ADAL" clId="{C9E13A4E-DE78-471D-A1C3-875C5B2DBB87}" dt="2018-09-21T07:45:58.259" v="115" actId="403"/>
      <pc:docMkLst>
        <pc:docMk/>
      </pc:docMkLst>
      <pc:sldChg chg="modSp add mod ord">
        <pc:chgData name="Koivisto Kimmo" userId="2babfd1c-53e9-4f79-8322-625506e19fd1" providerId="ADAL" clId="{C9E13A4E-DE78-471D-A1C3-875C5B2DBB87}" dt="2018-09-21T07:45:58.259" v="115" actId="403"/>
        <pc:sldMkLst>
          <pc:docMk/>
          <pc:sldMk cId="4076021043" sldId="289"/>
        </pc:sldMkLst>
        <pc:spChg chg="mod">
          <ac:chgData name="Koivisto Kimmo" userId="2babfd1c-53e9-4f79-8322-625506e19fd1" providerId="ADAL" clId="{C9E13A4E-DE78-471D-A1C3-875C5B2DBB87}" dt="2018-09-21T07:45:50.493" v="113" actId="1076"/>
          <ac:spMkLst>
            <pc:docMk/>
            <pc:sldMk cId="4076021043" sldId="289"/>
            <ac:spMk id="2" creationId="{307F70CE-3F81-415A-89CB-A839C8095AAE}"/>
          </ac:spMkLst>
        </pc:spChg>
        <pc:graphicFrameChg chg="mod">
          <ac:chgData name="Koivisto Kimmo" userId="2babfd1c-53e9-4f79-8322-625506e19fd1" providerId="ADAL" clId="{C9E13A4E-DE78-471D-A1C3-875C5B2DBB87}" dt="2018-09-21T07:45:58.259" v="115" actId="403"/>
          <ac:graphicFrameMkLst>
            <pc:docMk/>
            <pc:sldMk cId="4076021043" sldId="289"/>
            <ac:graphicFrameMk id="7" creationId="{EDBBC5C9-0AF0-400C-916A-74785D10D19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1D_32CC2CA4.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_11F_346752F7.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_11E_CA9D9747.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_120_8F01BC0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_121_F2F3253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Sarja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Kyky sopeutua muutokseen</c:v>
                </c:pt>
                <c:pt idx="1">
                  <c:v>Kyky kehittää omaa osaamistaan</c:v>
                </c:pt>
                <c:pt idx="3">
                  <c:v>Sosiaaliset kyvyt</c:v>
                </c:pt>
                <c:pt idx="4">
                  <c:v>Itsensä johtaminen</c:v>
                </c:pt>
                <c:pt idx="6">
                  <c:v>Digitaaliset taidot</c:v>
                </c:pt>
                <c:pt idx="7">
                  <c:v>Ongelmanratkaisukyky</c:v>
                </c:pt>
                <c:pt idx="8">
                  <c:v>Omasta jaksamisesta huolehtiminen</c:v>
                </c:pt>
              </c:strCache>
            </c:strRef>
          </c:cat>
          <c:val>
            <c:numRef>
              <c:f>Taul1!$B$2:$B$10</c:f>
              <c:numCache>
                <c:formatCode>0.00%</c:formatCode>
                <c:ptCount val="9"/>
                <c:pt idx="0">
                  <c:v>0.53049999999999997</c:v>
                </c:pt>
                <c:pt idx="1">
                  <c:v>0.46650000000000003</c:v>
                </c:pt>
                <c:pt idx="3">
                  <c:v>0.39329999999999998</c:v>
                </c:pt>
                <c:pt idx="4">
                  <c:v>0.3765</c:v>
                </c:pt>
                <c:pt idx="6">
                  <c:v>0.29120000000000001</c:v>
                </c:pt>
                <c:pt idx="7">
                  <c:v>0.26519999999999999</c:v>
                </c:pt>
                <c:pt idx="8">
                  <c:v>0.23780000000000001</c:v>
                </c:pt>
              </c:numCache>
            </c:numRef>
          </c:val>
          <c:extLst>
            <c:ext xmlns:c16="http://schemas.microsoft.com/office/drawing/2014/chart" uri="{C3380CC4-5D6E-409C-BE32-E72D297353CC}">
              <c16:uniqueId val="{00000000-6D20-4DA8-9B29-0CD22248DF04}"/>
            </c:ext>
          </c:extLst>
        </c:ser>
        <c:dLbls>
          <c:showLegendKey val="0"/>
          <c:showVal val="0"/>
          <c:showCatName val="0"/>
          <c:showSerName val="0"/>
          <c:showPercent val="0"/>
          <c:showBubbleSize val="0"/>
        </c:dLbls>
        <c:gapWidth val="182"/>
        <c:axId val="628509528"/>
        <c:axId val="628509856"/>
      </c:barChart>
      <c:catAx>
        <c:axId val="628509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509856"/>
        <c:crosses val="autoZero"/>
        <c:auto val="1"/>
        <c:lblAlgn val="ctr"/>
        <c:lblOffset val="100"/>
        <c:noMultiLvlLbl val="0"/>
      </c:catAx>
      <c:valAx>
        <c:axId val="6285098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a:t>% vastaajista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850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Sarja 1</c:v>
                </c:pt>
              </c:strCache>
            </c:strRef>
          </c:tx>
          <c:spPr>
            <a:solidFill>
              <a:schemeClr val="tx2"/>
            </a:solidFill>
            <a:ln>
              <a:noFill/>
            </a:ln>
            <a:effectLst/>
          </c:spPr>
          <c:invertIfNegative val="0"/>
          <c:cat>
            <c:strRef>
              <c:f>Taul1!$A$2:$A$6</c:f>
              <c:strCache>
                <c:ptCount val="5"/>
                <c:pt idx="0">
                  <c:v>Mediataidot</c:v>
                </c:pt>
                <c:pt idx="1">
                  <c:v>Markkinaosaaminen</c:v>
                </c:pt>
                <c:pt idx="2">
                  <c:v>Maailmantalouden ymmärtäminen</c:v>
                </c:pt>
                <c:pt idx="3">
                  <c:v>Kulttuurien tuntemus</c:v>
                </c:pt>
                <c:pt idx="4">
                  <c:v>Lähiympäristöön vaikuttamisen taidot</c:v>
                </c:pt>
              </c:strCache>
            </c:strRef>
          </c:cat>
          <c:val>
            <c:numRef>
              <c:f>Taul1!$B$2:$B$6</c:f>
              <c:numCache>
                <c:formatCode>0.00%</c:formatCode>
                <c:ptCount val="5"/>
                <c:pt idx="0">
                  <c:v>1.52E-2</c:v>
                </c:pt>
                <c:pt idx="1">
                  <c:v>1.37E-2</c:v>
                </c:pt>
                <c:pt idx="2">
                  <c:v>1.0699999999999999E-2</c:v>
                </c:pt>
                <c:pt idx="3">
                  <c:v>6.1000000000000004E-3</c:v>
                </c:pt>
                <c:pt idx="4">
                  <c:v>3.0000000000000001E-3</c:v>
                </c:pt>
              </c:numCache>
            </c:numRef>
          </c:val>
          <c:extLst>
            <c:ext xmlns:c16="http://schemas.microsoft.com/office/drawing/2014/chart" uri="{C3380CC4-5D6E-409C-BE32-E72D297353CC}">
              <c16:uniqueId val="{00000000-DBEC-458C-9A04-64C41891BBF7}"/>
            </c:ext>
          </c:extLst>
        </c:ser>
        <c:dLbls>
          <c:showLegendKey val="0"/>
          <c:showVal val="0"/>
          <c:showCatName val="0"/>
          <c:showSerName val="0"/>
          <c:showPercent val="0"/>
          <c:showBubbleSize val="0"/>
        </c:dLbls>
        <c:gapWidth val="182"/>
        <c:axId val="640614928"/>
        <c:axId val="640615256"/>
      </c:barChart>
      <c:catAx>
        <c:axId val="64061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0615256"/>
        <c:crosses val="autoZero"/>
        <c:auto val="1"/>
        <c:lblAlgn val="ctr"/>
        <c:lblOffset val="100"/>
        <c:noMultiLvlLbl val="0"/>
      </c:catAx>
      <c:valAx>
        <c:axId val="6406152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164180">
                        <a:lumMod val="65000"/>
                        <a:lumOff val="35000"/>
                      </a:srgbClr>
                    </a:solidFill>
                    <a:latin typeface="+mn-lt"/>
                    <a:ea typeface="+mn-ea"/>
                    <a:cs typeface="+mn-cs"/>
                  </a:defRPr>
                </a:pPr>
                <a:r>
                  <a:rPr lang="fi-FI" sz="1400" b="0" i="0" baseline="0">
                    <a:effectLst/>
                  </a:rPr>
                  <a:t>% vastaajista</a:t>
                </a:r>
                <a:endParaRPr lang="fi-FI"/>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164180">
                      <a:lumMod val="65000"/>
                      <a:lumOff val="35000"/>
                    </a:srgbClr>
                  </a:solidFill>
                  <a:latin typeface="+mn-lt"/>
                  <a:ea typeface="+mn-ea"/>
                  <a:cs typeface="+mn-cs"/>
                </a:defRPr>
              </a:pPr>
              <a:endParaRPr lang="en-US"/>
            </a:p>
          </c:txPr>
        </c:title>
        <c:numFmt formatCode="0.0\ %"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61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Kaikki vastaajat N=656</c:v>
                </c:pt>
              </c:strCache>
            </c:strRef>
          </c:tx>
          <c:spPr>
            <a:solidFill>
              <a:schemeClr val="accent1"/>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Taul1!$B$2:$B$8</c:f>
              <c:numCache>
                <c:formatCode>0.00%</c:formatCode>
                <c:ptCount val="7"/>
                <c:pt idx="0">
                  <c:v>0.53049999999999997</c:v>
                </c:pt>
                <c:pt idx="1">
                  <c:v>0.46650000000000003</c:v>
                </c:pt>
                <c:pt idx="2">
                  <c:v>0.39329999999999998</c:v>
                </c:pt>
                <c:pt idx="3">
                  <c:v>0.3765</c:v>
                </c:pt>
                <c:pt idx="4">
                  <c:v>0.29120000000000001</c:v>
                </c:pt>
                <c:pt idx="5">
                  <c:v>0.26519999999999999</c:v>
                </c:pt>
                <c:pt idx="6">
                  <c:v>0.23780000000000001</c:v>
                </c:pt>
              </c:numCache>
            </c:numRef>
          </c:val>
          <c:extLst>
            <c:ext xmlns:c16="http://schemas.microsoft.com/office/drawing/2014/chart" uri="{C3380CC4-5D6E-409C-BE32-E72D297353CC}">
              <c16:uniqueId val="{00000000-FB0C-4979-ADBF-DC3531607D82}"/>
            </c:ext>
          </c:extLst>
        </c:ser>
        <c:ser>
          <c:idx val="1"/>
          <c:order val="1"/>
          <c:tx>
            <c:strRef>
              <c:f>Taul1!$C$1</c:f>
              <c:strCache>
                <c:ptCount val="1"/>
                <c:pt idx="0">
                  <c:v>Finanssiala N=301</c:v>
                </c:pt>
              </c:strCache>
            </c:strRef>
          </c:tx>
          <c:spPr>
            <a:solidFill>
              <a:schemeClr val="accent2"/>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Taul1!$C$2:$C$8</c:f>
              <c:numCache>
                <c:formatCode>0.00%</c:formatCode>
                <c:ptCount val="7"/>
                <c:pt idx="0">
                  <c:v>0.54490000000000005</c:v>
                </c:pt>
                <c:pt idx="1">
                  <c:v>0.4551</c:v>
                </c:pt>
                <c:pt idx="2">
                  <c:v>0.39200000000000002</c:v>
                </c:pt>
                <c:pt idx="3">
                  <c:v>0.37209999999999999</c:v>
                </c:pt>
                <c:pt idx="4">
                  <c:v>0.28570000000000001</c:v>
                </c:pt>
                <c:pt idx="5">
                  <c:v>0.26910000000000001</c:v>
                </c:pt>
                <c:pt idx="6">
                  <c:v>0.2392</c:v>
                </c:pt>
              </c:numCache>
            </c:numRef>
          </c:val>
          <c:extLst>
            <c:ext xmlns:c16="http://schemas.microsoft.com/office/drawing/2014/chart" uri="{C3380CC4-5D6E-409C-BE32-E72D297353CC}">
              <c16:uniqueId val="{00000001-FB0C-4979-ADBF-DC3531607D82}"/>
            </c:ext>
          </c:extLst>
        </c:ser>
        <c:ser>
          <c:idx val="2"/>
          <c:order val="2"/>
          <c:tx>
            <c:strRef>
              <c:f>Taul1!$D$1</c:f>
              <c:strCache>
                <c:ptCount val="1"/>
                <c:pt idx="0">
                  <c:v>Oppilaitokset N=355</c:v>
                </c:pt>
              </c:strCache>
            </c:strRef>
          </c:tx>
          <c:spPr>
            <a:solidFill>
              <a:schemeClr val="accent3"/>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Taul1!$D$2:$D$8</c:f>
              <c:numCache>
                <c:formatCode>0.00%</c:formatCode>
                <c:ptCount val="7"/>
                <c:pt idx="0">
                  <c:v>0.51829999999999998</c:v>
                </c:pt>
                <c:pt idx="1">
                  <c:v>0.47610000000000002</c:v>
                </c:pt>
                <c:pt idx="2">
                  <c:v>0.39439999999999997</c:v>
                </c:pt>
                <c:pt idx="3">
                  <c:v>0.38030000000000003</c:v>
                </c:pt>
                <c:pt idx="4">
                  <c:v>0.29580000000000001</c:v>
                </c:pt>
                <c:pt idx="5">
                  <c:v>0.26200000000000001</c:v>
                </c:pt>
                <c:pt idx="6">
                  <c:v>0.2366</c:v>
                </c:pt>
              </c:numCache>
            </c:numRef>
          </c:val>
          <c:extLst>
            <c:ext xmlns:c16="http://schemas.microsoft.com/office/drawing/2014/chart" uri="{C3380CC4-5D6E-409C-BE32-E72D297353CC}">
              <c16:uniqueId val="{00000002-FB0C-4979-ADBF-DC3531607D82}"/>
            </c:ext>
          </c:extLst>
        </c:ser>
        <c:dLbls>
          <c:showLegendKey val="0"/>
          <c:showVal val="0"/>
          <c:showCatName val="0"/>
          <c:showSerName val="0"/>
          <c:showPercent val="0"/>
          <c:showBubbleSize val="0"/>
        </c:dLbls>
        <c:gapWidth val="182"/>
        <c:axId val="640759816"/>
        <c:axId val="640760800"/>
      </c:barChart>
      <c:catAx>
        <c:axId val="640759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0760800"/>
        <c:crosses val="autoZero"/>
        <c:auto val="1"/>
        <c:lblAlgn val="ctr"/>
        <c:lblOffset val="100"/>
        <c:noMultiLvlLbl val="0"/>
      </c:catAx>
      <c:valAx>
        <c:axId val="64076080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a:t>% vastaajista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759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Kaikki vastaajat N=656</c:v>
                </c:pt>
              </c:strCache>
            </c:strRef>
          </c:tx>
          <c:spPr>
            <a:solidFill>
              <a:schemeClr val="accent1"/>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Taul1!$B$2:$B$8</c:f>
              <c:numCache>
                <c:formatCode>0.00%</c:formatCode>
                <c:ptCount val="7"/>
                <c:pt idx="0">
                  <c:v>0.53049999999999997</c:v>
                </c:pt>
                <c:pt idx="1">
                  <c:v>0.46650000000000003</c:v>
                </c:pt>
                <c:pt idx="2">
                  <c:v>0.39329999999999998</c:v>
                </c:pt>
                <c:pt idx="3">
                  <c:v>0.3765</c:v>
                </c:pt>
                <c:pt idx="4">
                  <c:v>0.29120000000000001</c:v>
                </c:pt>
                <c:pt idx="5">
                  <c:v>0.26519999999999999</c:v>
                </c:pt>
                <c:pt idx="6">
                  <c:v>0.23780000000000001</c:v>
                </c:pt>
              </c:numCache>
            </c:numRef>
          </c:val>
          <c:extLst>
            <c:ext xmlns:c16="http://schemas.microsoft.com/office/drawing/2014/chart" uri="{C3380CC4-5D6E-409C-BE32-E72D297353CC}">
              <c16:uniqueId val="{00000000-FB0C-4979-ADBF-DC3531607D82}"/>
            </c:ext>
          </c:extLst>
        </c:ser>
        <c:ser>
          <c:idx val="1"/>
          <c:order val="1"/>
          <c:tx>
            <c:strRef>
              <c:f>Taul1!$C$1</c:f>
              <c:strCache>
                <c:ptCount val="1"/>
                <c:pt idx="0">
                  <c:v>Asiantuntija ja toimihenkilö N=533</c:v>
                </c:pt>
              </c:strCache>
            </c:strRef>
          </c:tx>
          <c:spPr>
            <a:solidFill>
              <a:schemeClr val="accent2"/>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Taul1!$C$2:$C$8</c:f>
              <c:numCache>
                <c:formatCode>0.00%</c:formatCode>
                <c:ptCount val="7"/>
                <c:pt idx="0">
                  <c:v>0.53100000000000003</c:v>
                </c:pt>
                <c:pt idx="1">
                  <c:v>0.45779999999999998</c:v>
                </c:pt>
                <c:pt idx="2">
                  <c:v>0.3921</c:v>
                </c:pt>
                <c:pt idx="3">
                  <c:v>0.34329999999999999</c:v>
                </c:pt>
                <c:pt idx="4">
                  <c:v>0.31330000000000002</c:v>
                </c:pt>
                <c:pt idx="5">
                  <c:v>0.25700000000000001</c:v>
                </c:pt>
                <c:pt idx="6">
                  <c:v>0.2702</c:v>
                </c:pt>
              </c:numCache>
            </c:numRef>
          </c:val>
          <c:extLst>
            <c:ext xmlns:c16="http://schemas.microsoft.com/office/drawing/2014/chart" uri="{C3380CC4-5D6E-409C-BE32-E72D297353CC}">
              <c16:uniqueId val="{00000001-FB0C-4979-ADBF-DC3531607D82}"/>
            </c:ext>
          </c:extLst>
        </c:ser>
        <c:ser>
          <c:idx val="2"/>
          <c:order val="2"/>
          <c:tx>
            <c:strRef>
              <c:f>Taul1!$D$1</c:f>
              <c:strCache>
                <c:ptCount val="1"/>
                <c:pt idx="0">
                  <c:v>Esimies ja johtaja N=102</c:v>
                </c:pt>
              </c:strCache>
            </c:strRef>
          </c:tx>
          <c:spPr>
            <a:solidFill>
              <a:schemeClr val="accent4"/>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Taul1!$D$2:$D$8</c:f>
              <c:numCache>
                <c:formatCode>0.00%</c:formatCode>
                <c:ptCount val="7"/>
                <c:pt idx="0">
                  <c:v>0.56859999999999999</c:v>
                </c:pt>
                <c:pt idx="1">
                  <c:v>0.52939999999999998</c:v>
                </c:pt>
                <c:pt idx="2">
                  <c:v>0.39219999999999999</c:v>
                </c:pt>
                <c:pt idx="3">
                  <c:v>0.5</c:v>
                </c:pt>
                <c:pt idx="4">
                  <c:v>0.17649999999999999</c:v>
                </c:pt>
                <c:pt idx="5">
                  <c:v>0.2843</c:v>
                </c:pt>
                <c:pt idx="6">
                  <c:v>0.10780000000000001</c:v>
                </c:pt>
              </c:numCache>
            </c:numRef>
          </c:val>
          <c:extLst>
            <c:ext xmlns:c16="http://schemas.microsoft.com/office/drawing/2014/chart" uri="{C3380CC4-5D6E-409C-BE32-E72D297353CC}">
              <c16:uniqueId val="{00000002-FB0C-4979-ADBF-DC3531607D82}"/>
            </c:ext>
          </c:extLst>
        </c:ser>
        <c:dLbls>
          <c:showLegendKey val="0"/>
          <c:showVal val="0"/>
          <c:showCatName val="0"/>
          <c:showSerName val="0"/>
          <c:showPercent val="0"/>
          <c:showBubbleSize val="0"/>
        </c:dLbls>
        <c:gapWidth val="182"/>
        <c:axId val="640759816"/>
        <c:axId val="640760800"/>
      </c:barChart>
      <c:catAx>
        <c:axId val="640759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0760800"/>
        <c:crosses val="autoZero"/>
        <c:auto val="1"/>
        <c:lblAlgn val="ctr"/>
        <c:lblOffset val="100"/>
        <c:noMultiLvlLbl val="0"/>
      </c:catAx>
      <c:valAx>
        <c:axId val="64076080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a:t>% vastaajista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759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Sarja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Taul1!$A$2:$A$38</c:f>
              <c:strCache>
                <c:ptCount val="3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pt idx="7">
                  <c:v>Paineensietokyky</c:v>
                </c:pt>
                <c:pt idx="8">
                  <c:v>Asiakaskokemuksen ymmärrys</c:v>
                </c:pt>
                <c:pt idx="9">
                  <c:v>Laajojen kokonaisuuksien hallinta</c:v>
                </c:pt>
                <c:pt idx="10">
                  <c:v>Verkostojen hallinta</c:v>
                </c:pt>
                <c:pt idx="11">
                  <c:v>Kyky soveltaa teknologiaa</c:v>
                </c:pt>
                <c:pt idx="12">
                  <c:v>Neuvottelutaidot</c:v>
                </c:pt>
                <c:pt idx="13">
                  <c:v>Datan käsittely ja hyödyntäminen</c:v>
                </c:pt>
                <c:pt idx="14">
                  <c:v>Kyky tavoitteelliseen työskentelyyn</c:v>
                </c:pt>
                <c:pt idx="15">
                  <c:v>Vastuullisuus</c:v>
                </c:pt>
                <c:pt idx="16">
                  <c:v>Kielitaito</c:v>
                </c:pt>
                <c:pt idx="17">
                  <c:v>Päätöksentekokyky</c:v>
                </c:pt>
                <c:pt idx="18">
                  <c:v>Myyntitaidot</c:v>
                </c:pt>
                <c:pt idx="19">
                  <c:v>Palveluosaaminen</c:v>
                </c:pt>
                <c:pt idx="20">
                  <c:v>Empatia</c:v>
                </c:pt>
                <c:pt idx="21">
                  <c:v>Ennakkoluulottomuus</c:v>
                </c:pt>
                <c:pt idx="22">
                  <c:v>Luovuus</c:v>
                </c:pt>
                <c:pt idx="23">
                  <c:v>Liiketoimintaosaaminen</c:v>
                </c:pt>
                <c:pt idx="24">
                  <c:v>Sääntelyn ja juridiikan osaaminen</c:v>
                </c:pt>
                <c:pt idx="25">
                  <c:v>Analyyttisyys</c:v>
                </c:pt>
                <c:pt idx="26">
                  <c:v>Oman osaamisen tunnistaminen</c:v>
                </c:pt>
                <c:pt idx="27">
                  <c:v>Tuoteosaaminen</c:v>
                </c:pt>
                <c:pt idx="28">
                  <c:v>Johtaminen</c:v>
                </c:pt>
                <c:pt idx="29">
                  <c:v>Kriittisyys</c:v>
                </c:pt>
                <c:pt idx="30">
                  <c:v>Joku muu, mikä?</c:v>
                </c:pt>
                <c:pt idx="31">
                  <c:v>Kansainvälisyystaidot</c:v>
                </c:pt>
                <c:pt idx="32">
                  <c:v>Mediataidot</c:v>
                </c:pt>
                <c:pt idx="33">
                  <c:v>Markkinaosaaminen</c:v>
                </c:pt>
                <c:pt idx="34">
                  <c:v>Maailmantalouden ymmärtäminen</c:v>
                </c:pt>
                <c:pt idx="35">
                  <c:v>Kulttuurien tuntemus</c:v>
                </c:pt>
                <c:pt idx="36">
                  <c:v>Lähiympäristöön vaikuttamisen taidot</c:v>
                </c:pt>
              </c:strCache>
            </c:strRef>
          </c:cat>
          <c:val>
            <c:numRef>
              <c:f>Taul1!$B$2:$B$38</c:f>
              <c:numCache>
                <c:formatCode>General</c:formatCode>
                <c:ptCount val="37"/>
                <c:pt idx="0">
                  <c:v>348</c:v>
                </c:pt>
                <c:pt idx="1">
                  <c:v>306</c:v>
                </c:pt>
                <c:pt idx="2">
                  <c:v>258</c:v>
                </c:pt>
                <c:pt idx="3">
                  <c:v>247</c:v>
                </c:pt>
                <c:pt idx="4">
                  <c:v>191</c:v>
                </c:pt>
                <c:pt idx="5">
                  <c:v>174</c:v>
                </c:pt>
                <c:pt idx="6">
                  <c:v>156</c:v>
                </c:pt>
                <c:pt idx="7">
                  <c:v>135</c:v>
                </c:pt>
                <c:pt idx="8">
                  <c:v>131</c:v>
                </c:pt>
                <c:pt idx="9">
                  <c:v>125</c:v>
                </c:pt>
                <c:pt idx="10">
                  <c:v>117</c:v>
                </c:pt>
                <c:pt idx="11">
                  <c:v>109</c:v>
                </c:pt>
                <c:pt idx="12">
                  <c:v>93</c:v>
                </c:pt>
                <c:pt idx="13">
                  <c:v>91</c:v>
                </c:pt>
                <c:pt idx="14">
                  <c:v>84</c:v>
                </c:pt>
                <c:pt idx="15">
                  <c:v>74</c:v>
                </c:pt>
                <c:pt idx="16">
                  <c:v>68</c:v>
                </c:pt>
                <c:pt idx="17">
                  <c:v>65</c:v>
                </c:pt>
                <c:pt idx="18">
                  <c:v>60</c:v>
                </c:pt>
                <c:pt idx="19">
                  <c:v>56</c:v>
                </c:pt>
                <c:pt idx="20">
                  <c:v>53</c:v>
                </c:pt>
                <c:pt idx="21">
                  <c:v>45</c:v>
                </c:pt>
                <c:pt idx="22">
                  <c:v>40</c:v>
                </c:pt>
                <c:pt idx="23">
                  <c:v>39</c:v>
                </c:pt>
                <c:pt idx="24">
                  <c:v>38</c:v>
                </c:pt>
                <c:pt idx="25">
                  <c:v>30</c:v>
                </c:pt>
                <c:pt idx="26">
                  <c:v>24</c:v>
                </c:pt>
                <c:pt idx="27">
                  <c:v>16</c:v>
                </c:pt>
                <c:pt idx="28">
                  <c:v>15</c:v>
                </c:pt>
                <c:pt idx="29">
                  <c:v>13</c:v>
                </c:pt>
                <c:pt idx="30">
                  <c:v>12</c:v>
                </c:pt>
                <c:pt idx="31">
                  <c:v>11</c:v>
                </c:pt>
                <c:pt idx="32">
                  <c:v>10</c:v>
                </c:pt>
                <c:pt idx="33">
                  <c:v>9</c:v>
                </c:pt>
                <c:pt idx="34">
                  <c:v>7</c:v>
                </c:pt>
                <c:pt idx="35">
                  <c:v>4</c:v>
                </c:pt>
                <c:pt idx="36">
                  <c:v>2</c:v>
                </c:pt>
              </c:numCache>
            </c:numRef>
          </c:val>
          <c:extLst>
            <c:ext xmlns:c16="http://schemas.microsoft.com/office/drawing/2014/chart" uri="{C3380CC4-5D6E-409C-BE32-E72D297353CC}">
              <c16:uniqueId val="{00000000-DBEC-458C-9A04-64C41891BBF7}"/>
            </c:ext>
          </c:extLst>
        </c:ser>
        <c:dLbls>
          <c:showLegendKey val="0"/>
          <c:showVal val="0"/>
          <c:showCatName val="0"/>
          <c:showSerName val="0"/>
          <c:showPercent val="0"/>
          <c:showBubbleSize val="0"/>
        </c:dLbls>
        <c:gapWidth val="182"/>
        <c:axId val="640614928"/>
        <c:axId val="640615256"/>
      </c:barChart>
      <c:catAx>
        <c:axId val="64061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40615256"/>
        <c:crosses val="autoZero"/>
        <c:auto val="1"/>
        <c:lblAlgn val="ctr"/>
        <c:lblOffset val="100"/>
        <c:noMultiLvlLbl val="0"/>
      </c:catAx>
      <c:valAx>
        <c:axId val="6406152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61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Kuvallinen_Otsikkodia">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 y="-54591"/>
            <a:ext cx="12269335" cy="7011049"/>
          </a:xfrm>
          <a:prstGeom prst="rect">
            <a:avLst/>
          </a:prstGeom>
        </p:spPr>
      </p:pic>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tl">
                    <a:srgbClr val="000000">
                      <a:alpha val="43137"/>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lnSpc>
                <a:spcPct val="100000"/>
              </a:lnSpc>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baseline="0">
                <a:solidFill>
                  <a:schemeClr val="bg1"/>
                </a:solidFill>
                <a:latin typeface="Merriweather Sans" panose="0200050306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spTree>
    <p:extLst>
      <p:ext uri="{BB962C8B-B14F-4D97-AF65-F5344CB8AC3E}">
        <p14:creationId xmlns:p14="http://schemas.microsoft.com/office/powerpoint/2010/main" val="138181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873218"/>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898554"/>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lvl1pPr>
          </a:lstStyle>
          <a:p>
            <a:pPr lvl="0"/>
            <a:r>
              <a:rPr lang="fi-FI"/>
              <a:t>Muokkaa tekstin perustyylejä</a:t>
            </a:r>
          </a:p>
        </p:txBody>
      </p:sp>
    </p:spTree>
    <p:extLst>
      <p:ext uri="{BB962C8B-B14F-4D97-AF65-F5344CB8AC3E}">
        <p14:creationId xmlns:p14="http://schemas.microsoft.com/office/powerpoint/2010/main" val="39332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kuv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
        <p:nvSpPr>
          <p:cNvPr id="6" name="Kuvan paikkamerkki 5"/>
          <p:cNvSpPr>
            <a:spLocks noGrp="1"/>
          </p:cNvSpPr>
          <p:nvPr>
            <p:ph type="pic" sz="quarter" idx="13"/>
          </p:nvPr>
        </p:nvSpPr>
        <p:spPr>
          <a:xfrm>
            <a:off x="0" y="0"/>
            <a:ext cx="12192000" cy="6858000"/>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94634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85160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15677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iitosdia_valkoinen">
    <p:bg>
      <p:bgPr>
        <a:solidFill>
          <a:schemeClr val="bg1"/>
        </a:solidFill>
        <a:effectLst/>
      </p:bgPr>
    </p:bg>
    <p:spTree>
      <p:nvGrpSpPr>
        <p:cNvPr id="1" name=""/>
        <p:cNvGrpSpPr/>
        <p:nvPr/>
      </p:nvGrpSpPr>
      <p:grpSpPr>
        <a:xfrm>
          <a:off x="0" y="0"/>
          <a:ext cx="0" cy="0"/>
          <a:chOff x="0" y="0"/>
          <a:chExt cx="0" cy="0"/>
        </a:xfrm>
      </p:grpSpPr>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accent1"/>
                </a:solidFill>
                <a:latin typeface="+mj-lt"/>
                <a:ea typeface="Merriweather Sans" charset="0"/>
                <a:cs typeface="Merriweather Sans" charset="0"/>
              </a:rPr>
              <a:t>Finanssiala</a:t>
            </a:r>
            <a:r>
              <a:rPr lang="en-US" sz="3600" b="1" baseline="0">
                <a:solidFill>
                  <a:schemeClr val="accent1"/>
                </a:solidFill>
                <a:latin typeface="+mj-lt"/>
                <a:ea typeface="Merriweather Sans" charset="0"/>
                <a:cs typeface="Merriweather Sans" charset="0"/>
              </a:rPr>
              <a:t> -  </a:t>
            </a:r>
            <a:r>
              <a:rPr lang="en-US" sz="3600" b="1" baseline="0" err="1">
                <a:solidFill>
                  <a:schemeClr val="accent1"/>
                </a:solidFill>
                <a:latin typeface="+mj-lt"/>
                <a:ea typeface="Merriweather Sans" charset="0"/>
                <a:cs typeface="Merriweather Sans" charset="0"/>
              </a:rPr>
              <a:t>uudistuvan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alan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ääni</a:t>
            </a:r>
            <a:endParaRPr lang="en-US" sz="3600" b="1">
              <a:solidFill>
                <a:schemeClr val="accent1"/>
              </a:solidFill>
              <a:latin typeface="+mj-lt"/>
              <a:ea typeface="Merriweather Sans" charset="0"/>
              <a:cs typeface="Merriweather Sans" charset="0"/>
            </a:endParaRPr>
          </a:p>
        </p:txBody>
      </p:sp>
      <p:sp>
        <p:nvSpPr>
          <p:cNvPr id="9" name="TextBox 6"/>
          <p:cNvSpPr txBox="1"/>
          <p:nvPr userDrawn="1"/>
        </p:nvSpPr>
        <p:spPr>
          <a:xfrm>
            <a:off x="4425647" y="5007324"/>
            <a:ext cx="3333898" cy="369332"/>
          </a:xfrm>
          <a:prstGeom prst="rect">
            <a:avLst/>
          </a:prstGeom>
          <a:noFill/>
        </p:spPr>
        <p:txBody>
          <a:bodyPr wrap="square" rtlCol="0">
            <a:spAutoFit/>
          </a:bodyPr>
          <a:lstStyle/>
          <a:p>
            <a:pPr algn="ctr"/>
            <a:r>
              <a:rPr lang="en-US" sz="1800" b="1" spc="0">
                <a:solidFill>
                  <a:schemeClr val="accent1"/>
                </a:solidFill>
                <a:latin typeface="+mj-lt"/>
                <a:ea typeface="Merriweather Sans" charset="0"/>
                <a:cs typeface="Merriweather Sans" charset="0"/>
              </a:rPr>
              <a:t>WWW.FINANSSIALA.FI</a:t>
            </a:r>
            <a:endParaRPr lang="en-US" sz="1800" spc="0">
              <a:solidFill>
                <a:schemeClr val="accent1"/>
              </a:solidFill>
              <a:latin typeface="+mj-lt"/>
            </a:endParaRPr>
          </a:p>
        </p:txBody>
      </p:sp>
      <p:sp>
        <p:nvSpPr>
          <p:cNvPr id="10" name="Tekstin paikkamerkki 2"/>
          <p:cNvSpPr>
            <a:spLocks noGrp="1"/>
          </p:cNvSpPr>
          <p:nvPr>
            <p:ph type="body" sz="quarter" idx="16" hasCustomPrompt="1"/>
          </p:nvPr>
        </p:nvSpPr>
        <p:spPr>
          <a:xfrm>
            <a:off x="3773933" y="2756164"/>
            <a:ext cx="4637327" cy="2111258"/>
          </a:xfrm>
        </p:spPr>
        <p:txBody>
          <a:bodyPr>
            <a:normAutofit/>
          </a:bodyPr>
          <a:lstStyle>
            <a:lvl1pPr marL="0" indent="0" algn="ctr">
              <a:lnSpc>
                <a:spcPct val="100000"/>
              </a:lnSpc>
              <a:buFontTx/>
              <a:buNone/>
              <a:defRPr sz="1800" b="1" i="1" baseline="0">
                <a:solidFill>
                  <a:schemeClr val="accent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Tree>
    <p:extLst>
      <p:ext uri="{BB962C8B-B14F-4D97-AF65-F5344CB8AC3E}">
        <p14:creationId xmlns:p14="http://schemas.microsoft.com/office/powerpoint/2010/main" val="9681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bg1"/>
                </a:solidFill>
                <a:latin typeface="+mj-lt"/>
                <a:ea typeface="Merriweather Sans" charset="0"/>
                <a:cs typeface="Merriweather Sans" charset="0"/>
              </a:rPr>
              <a:t>Finanssiala</a:t>
            </a:r>
            <a:r>
              <a:rPr lang="en-US" sz="3600" b="1" baseline="0">
                <a:solidFill>
                  <a:schemeClr val="bg1"/>
                </a:solidFill>
                <a:latin typeface="+mj-lt"/>
                <a:ea typeface="Merriweather Sans" charset="0"/>
                <a:cs typeface="Merriweather Sans" charset="0"/>
              </a:rPr>
              <a:t> -  </a:t>
            </a:r>
            <a:r>
              <a:rPr lang="en-US" sz="3600" b="1" baseline="0" err="1">
                <a:solidFill>
                  <a:schemeClr val="bg1"/>
                </a:solidFill>
                <a:latin typeface="+mj-lt"/>
                <a:ea typeface="Merriweather Sans" charset="0"/>
                <a:cs typeface="Merriweather Sans" charset="0"/>
              </a:rPr>
              <a:t>uudistuvan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alan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ääni</a:t>
            </a:r>
            <a:endParaRPr lang="en-US" sz="3600" b="1">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a:solidFill>
                  <a:schemeClr val="bg1"/>
                </a:solidFill>
                <a:latin typeface="+mj-lt"/>
                <a:ea typeface="Merriweather Sans" charset="0"/>
                <a:cs typeface="Merriweather Sans" charset="0"/>
              </a:rPr>
              <a:t>WWW.FINANSSIALA.FI</a:t>
            </a:r>
            <a:endParaRPr lang="en-US" sz="1800">
              <a:latin typeface="+mj-lt"/>
            </a:endParaRPr>
          </a:p>
        </p:txBody>
      </p:sp>
    </p:spTree>
    <p:extLst>
      <p:ext uri="{BB962C8B-B14F-4D97-AF65-F5344CB8AC3E}">
        <p14:creationId xmlns:p14="http://schemas.microsoft.com/office/powerpoint/2010/main" val="419421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0090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a:t>Väliotsikko tähän </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5102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00978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ots. perustyyl. napsautt.</a:t>
            </a:r>
            <a:endParaRPr lang="en-US"/>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38DB005-EEDD-B94B-B84A-0A18DE5B30E1}"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9734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444"/>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a:t>”Lainaus”</a:t>
            </a:r>
            <a:endParaRPr lang="en-US"/>
          </a:p>
        </p:txBody>
      </p:sp>
      <p:sp>
        <p:nvSpPr>
          <p:cNvPr id="3" name="Text Placeholder 2"/>
          <p:cNvSpPr>
            <a:spLocks noGrp="1"/>
          </p:cNvSpPr>
          <p:nvPr>
            <p:ph type="body" idx="1" hasCustomPrompt="1"/>
          </p:nvPr>
        </p:nvSpPr>
        <p:spPr>
          <a:xfrm>
            <a:off x="1930400" y="4459112"/>
            <a:ext cx="8297333" cy="737177"/>
          </a:xfrm>
        </p:spPr>
        <p:txBody>
          <a:bodyPr>
            <a:normAutofit/>
          </a:bodyPr>
          <a:lstStyle>
            <a:lvl1pPr marL="0" indent="0" algn="ctr">
              <a:buNone/>
              <a:defRPr sz="2300" b="1" baseline="0">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 Keneltä lainattu</a:t>
            </a:r>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25692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69068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67061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ots.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58283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err="1"/>
              <a:t>Ensimmäinen</a:t>
            </a:r>
            <a:r>
              <a:rPr lang="en-US"/>
              <a:t> </a:t>
            </a:r>
            <a:r>
              <a:rPr lang="en-US" err="1"/>
              <a:t>taso</a:t>
            </a:r>
            <a:endParaRPr lang="en-US"/>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en-US"/>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9/21/2018</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397404423"/>
      </p:ext>
    </p:extLst>
  </p:cSld>
  <p:clrMap bg1="lt1" tx1="dk1" bg2="lt2" tx2="dk2" accent1="accent1" accent2="accent2" accent3="accent3" accent4="accent4" accent5="accent5" accent6="accent6" hlink="hlink" folHlink="folHlink"/>
  <p:sldLayoutIdLst>
    <p:sldLayoutId id="2147483813" r:id="rId1"/>
    <p:sldLayoutId id="2147483798" r:id="rId2"/>
    <p:sldLayoutId id="2147483817" r:id="rId3"/>
    <p:sldLayoutId id="2147483799" r:id="rId4"/>
    <p:sldLayoutId id="2147483806" r:id="rId5"/>
    <p:sldLayoutId id="2147483800" r:id="rId6"/>
    <p:sldLayoutId id="2147483801" r:id="rId7"/>
    <p:sldLayoutId id="2147483802" r:id="rId8"/>
    <p:sldLayoutId id="2147483803" r:id="rId9"/>
    <p:sldLayoutId id="2147483809" r:id="rId10"/>
    <p:sldLayoutId id="2147483804" r:id="rId11"/>
    <p:sldLayoutId id="2147483807" r:id="rId12"/>
    <p:sldLayoutId id="2147483808" r:id="rId13"/>
    <p:sldLayoutId id="2147483815" r:id="rId14"/>
    <p:sldLayoutId id="2147483816" r:id="rId15"/>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4C98167A-B86D-4CD3-A31C-72CBD7CE2C35}"/>
              </a:ext>
            </a:extLst>
          </p:cNvPr>
          <p:cNvPicPr>
            <a:picLocks noChangeAspect="1"/>
          </p:cNvPicPr>
          <p:nvPr/>
        </p:nvPicPr>
        <p:blipFill>
          <a:blip r:embed="rId2"/>
          <a:stretch>
            <a:fillRect/>
          </a:stretch>
        </p:blipFill>
        <p:spPr>
          <a:xfrm>
            <a:off x="6298" y="-44162"/>
            <a:ext cx="12615784" cy="7100046"/>
          </a:xfrm>
          <a:prstGeom prst="rect">
            <a:avLst/>
          </a:prstGeom>
        </p:spPr>
      </p:pic>
      <p:sp>
        <p:nvSpPr>
          <p:cNvPr id="2" name="Otsikko 1"/>
          <p:cNvSpPr>
            <a:spLocks noGrp="1"/>
          </p:cNvSpPr>
          <p:nvPr>
            <p:ph type="ctrTitle"/>
          </p:nvPr>
        </p:nvSpPr>
        <p:spPr>
          <a:xfrm>
            <a:off x="518037" y="469207"/>
            <a:ext cx="10442652" cy="782996"/>
          </a:xfrm>
        </p:spPr>
        <p:txBody>
          <a:bodyPr>
            <a:normAutofit/>
          </a:bodyPr>
          <a:lstStyle/>
          <a:p>
            <a:r>
              <a:rPr lang="fi-FI">
                <a:solidFill>
                  <a:schemeClr val="tx1"/>
                </a:solidFill>
              </a:rPr>
              <a:t>Finanssialan top </a:t>
            </a:r>
            <a:r>
              <a:rPr lang="fi-FI" err="1">
                <a:solidFill>
                  <a:schemeClr val="tx1"/>
                </a:solidFill>
              </a:rPr>
              <a:t>five</a:t>
            </a:r>
            <a:r>
              <a:rPr lang="fi-FI">
                <a:solidFill>
                  <a:schemeClr val="tx1"/>
                </a:solidFill>
              </a:rPr>
              <a:t> –osaamistarpeet</a:t>
            </a:r>
          </a:p>
        </p:txBody>
      </p:sp>
      <p:sp>
        <p:nvSpPr>
          <p:cNvPr id="3" name="Alaotsikko 2"/>
          <p:cNvSpPr>
            <a:spLocks noGrp="1"/>
          </p:cNvSpPr>
          <p:nvPr>
            <p:ph type="subTitle" idx="1"/>
          </p:nvPr>
        </p:nvSpPr>
        <p:spPr/>
        <p:txBody>
          <a:bodyPr>
            <a:normAutofit lnSpcReduction="10000"/>
          </a:bodyPr>
          <a:lstStyle/>
          <a:p>
            <a:r>
              <a:rPr lang="fi-FI">
                <a:solidFill>
                  <a:schemeClr val="tx1"/>
                </a:solidFill>
              </a:rPr>
              <a:t>Top viidestä Top seitsemään</a:t>
            </a:r>
          </a:p>
        </p:txBody>
      </p:sp>
      <p:sp>
        <p:nvSpPr>
          <p:cNvPr id="4" name="Tekstin paikkamerkki 3"/>
          <p:cNvSpPr>
            <a:spLocks noGrp="1"/>
          </p:cNvSpPr>
          <p:nvPr>
            <p:ph type="body" sz="quarter" idx="13"/>
          </p:nvPr>
        </p:nvSpPr>
        <p:spPr/>
        <p:txBody>
          <a:bodyPr>
            <a:noAutofit/>
          </a:bodyPr>
          <a:lstStyle/>
          <a:p>
            <a:r>
              <a:rPr lang="fi-FI">
                <a:solidFill>
                  <a:schemeClr val="tx1"/>
                </a:solidFill>
              </a:rPr>
              <a:t>Satu Urpilainen ja Kimmo Koivisto</a:t>
            </a:r>
          </a:p>
        </p:txBody>
      </p:sp>
      <p:pic>
        <p:nvPicPr>
          <p:cNvPr id="8" name="Picture 8">
            <a:extLst>
              <a:ext uri="{FF2B5EF4-FFF2-40B4-BE49-F238E27FC236}">
                <a16:creationId xmlns:a16="http://schemas.microsoft.com/office/drawing/2014/main" id="{769E2C04-3E9B-4068-AAE8-37C711512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
        <p:nvSpPr>
          <p:cNvPr id="9" name="Tekstin paikkamerkki 8">
            <a:extLst>
              <a:ext uri="{FF2B5EF4-FFF2-40B4-BE49-F238E27FC236}">
                <a16:creationId xmlns:a16="http://schemas.microsoft.com/office/drawing/2014/main" id="{0E524E10-10FB-4B95-81F0-27F8365EF1E5}"/>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4116621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13050C-E273-417F-B9A5-12C8D6519F21}"/>
              </a:ext>
            </a:extLst>
          </p:cNvPr>
          <p:cNvSpPr>
            <a:spLocks noGrp="1"/>
          </p:cNvSpPr>
          <p:nvPr>
            <p:ph type="title"/>
          </p:nvPr>
        </p:nvSpPr>
        <p:spPr/>
        <p:txBody>
          <a:bodyPr/>
          <a:lstStyle/>
          <a:p>
            <a:r>
              <a:rPr lang="fi-FI"/>
              <a:t>Avopalautetta…</a:t>
            </a:r>
          </a:p>
        </p:txBody>
      </p:sp>
      <p:sp>
        <p:nvSpPr>
          <p:cNvPr id="3" name="Sisällön paikkamerkki 2">
            <a:extLst>
              <a:ext uri="{FF2B5EF4-FFF2-40B4-BE49-F238E27FC236}">
                <a16:creationId xmlns:a16="http://schemas.microsoft.com/office/drawing/2014/main" id="{99BBCA6A-5639-44F3-A3EB-D276691B8FC7}"/>
              </a:ext>
            </a:extLst>
          </p:cNvPr>
          <p:cNvSpPr>
            <a:spLocks noGrp="1"/>
          </p:cNvSpPr>
          <p:nvPr>
            <p:ph idx="1"/>
          </p:nvPr>
        </p:nvSpPr>
        <p:spPr>
          <a:xfrm>
            <a:off x="748992" y="1814474"/>
            <a:ext cx="10515600" cy="4689552"/>
          </a:xfrm>
        </p:spPr>
        <p:txBody>
          <a:bodyPr>
            <a:normAutofit fontScale="77500" lnSpcReduction="20000"/>
          </a:bodyPr>
          <a:lstStyle/>
          <a:p>
            <a:r>
              <a:rPr lang="fi-FI"/>
              <a:t>Sosiaalisia kykyjä tarvitaan tulevaisuudessa aina vaan enemmän, peruspalvelut asiakas haluaa netistä mutta asiantuntijuutta kaivataan haasteellisimmissa elämäntilanteissa ja siinä asiantuntijan sosiaaliset kyvyt nousevat omaan arvoonsa. </a:t>
            </a:r>
          </a:p>
          <a:p>
            <a:r>
              <a:rPr lang="fi-FI"/>
              <a:t>Uskon, että tulevaisuudessa muutos on jatkuvaa ja muutos on uusi normaali. Jos muutokseen suhtautuu luontevasti ja pystyy hyväksymään sen, henkisiä resursseja vapautuu ja kuormitus on vähäisempää. Muutosta on turha jarruttaa, se lisää vain henkilön taakkaa. </a:t>
            </a:r>
          </a:p>
          <a:p>
            <a:r>
              <a:rPr lang="fi-FI"/>
              <a:t>Asiakaskokemuksen ymmärtäminen on asiakaspalvelutyön perusta. Asiakasta pitää arvostaa ja kunnioittaa, jollekin pieni asia on toiselle suuri. Koskaan ei voi tietää mikä on asiakkaan historia ja tausta. Jokainen asiakas tulee kohdata kuin hyvä ystävä, jonka kutsuu kotiinsa. Työmme on asiakkaiden parissa, asiakaspalvelua parhaimmillaan, asiakaskokemus ratkaisee saammeko kohdata saman asiakkaan uudestaan. </a:t>
            </a:r>
          </a:p>
          <a:p>
            <a:r>
              <a:rPr lang="fi-FI"/>
              <a:t>Paineensietokyvyn merkitystä ei voi nykymaailmassa ja tulevaisuudessa olla korostamassa. Paineensietokyky asiakaspalvelutyössä on laaja käsite. Työn kuormittavuus ja kiireellisyys varmastikin lisääntyy tulevaisuudessa. Jos haluaa tehdä alalla töitä niin paineensietokykyä sekä </a:t>
            </a:r>
            <a:r>
              <a:rPr lang="fi-FI" err="1"/>
              <a:t>itsensäjohtamista</a:t>
            </a:r>
            <a:r>
              <a:rPr lang="fi-FI"/>
              <a:t> tarvitaan.</a:t>
            </a:r>
          </a:p>
        </p:txBody>
      </p:sp>
    </p:spTree>
    <p:extLst>
      <p:ext uri="{BB962C8B-B14F-4D97-AF65-F5344CB8AC3E}">
        <p14:creationId xmlns:p14="http://schemas.microsoft.com/office/powerpoint/2010/main" val="155167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79A89-AE17-4A3B-AA4C-33B29076CFE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02FF3058-AE7A-4A0E-875E-F442CC5B7BB0}"/>
              </a:ext>
            </a:extLst>
          </p:cNvPr>
          <p:cNvSpPr>
            <a:spLocks noGrp="1"/>
          </p:cNvSpPr>
          <p:nvPr>
            <p:ph idx="1"/>
          </p:nvPr>
        </p:nvSpPr>
        <p:spPr/>
        <p:txBody>
          <a:bodyPr>
            <a:normAutofit fontScale="77500" lnSpcReduction="20000"/>
          </a:bodyPr>
          <a:lstStyle/>
          <a:p>
            <a:r>
              <a:rPr lang="fi-FI"/>
              <a:t>Sosiaaliset kyvyt ovat aina työmaailmassa äärimmäisen suuressa arvossa. Työyhteisö koostuu ihmisistä eikä koneista - näin tulee olemaan myös tulevaisuudessa vaikka digitalisaatio vähentää tarvetta </a:t>
            </a:r>
            <a:r>
              <a:rPr lang="fi-FI" err="1"/>
              <a:t>nykysen</a:t>
            </a:r>
            <a:r>
              <a:rPr lang="fi-FI"/>
              <a:t> kaltaiselle </a:t>
            </a:r>
            <a:r>
              <a:rPr lang="fi-FI" err="1"/>
              <a:t>henkilöstotarpeelle</a:t>
            </a:r>
            <a:r>
              <a:rPr lang="fi-FI"/>
              <a:t>. Muuttuvassa ympäristössä on tärkeää pitää huolta omasta osaamisesta ja päivittää henkistä pääomaa ympäristön muuttuessa. Työyhteisössä pärjäävät parhaiten sellaiset henkilöt, jotka kykenevät oppimaan uusia taitoja päämäärätietoisesti ja jatkuvalla tahdilla. Lähtötasolla ei ole suurta merkitystä vaan tärkeintä on se, miten kyetään omaksumaan uutta tietoa muuttuvassa ympäristössä. Nopein oppija on pitkällä aikavälillä voittaja - lähtötasolla ei ole näet pitkällä aikaperspektiivillä kovinkaan suurta painoarvoa jos henkisen pääoman kehittämisen juoksuaika on pitkä. Digitaalisten taitojen alle mahtuu mielestäni useampi yllä olevista työelämätaidoista ja tästä syystä olen valinnut sen omaan listaukseeni. Digitaaliset taidot pitävät mielestäni sisällään muun muassa datan käsittelemisen ja hyödyntämisen sekä kyvyn soveltaa teknologiaa. Viimeisenä on mainittava kaikkein tärkein työelämätaito kaikista yllä mainituista eli omasta jaksamisesta huolehtiminen. Mikäli arki on niin kuluttavaa, että siitä ei kykene vapaina hetkinä palautumaan ennen seuraavaa työrupeamaa kaikki muut yllä mainitut taidot menettävät merkityksensä.</a:t>
            </a:r>
          </a:p>
        </p:txBody>
      </p:sp>
    </p:spTree>
    <p:extLst>
      <p:ext uri="{BB962C8B-B14F-4D97-AF65-F5344CB8AC3E}">
        <p14:creationId xmlns:p14="http://schemas.microsoft.com/office/powerpoint/2010/main" val="175712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030732-0E07-4CF6-B6D6-06230FE31933}"/>
              </a:ext>
            </a:extLst>
          </p:cNvPr>
          <p:cNvSpPr>
            <a:spLocks noGrp="1"/>
          </p:cNvSpPr>
          <p:nvPr>
            <p:ph type="title"/>
          </p:nvPr>
        </p:nvSpPr>
        <p:spPr/>
        <p:txBody>
          <a:bodyPr/>
          <a:lstStyle/>
          <a:p>
            <a:r>
              <a:rPr lang="fi-FI"/>
              <a:t>Avopalautetta…</a:t>
            </a:r>
          </a:p>
        </p:txBody>
      </p:sp>
      <p:sp>
        <p:nvSpPr>
          <p:cNvPr id="3" name="Sisällön paikkamerkki 2">
            <a:extLst>
              <a:ext uri="{FF2B5EF4-FFF2-40B4-BE49-F238E27FC236}">
                <a16:creationId xmlns:a16="http://schemas.microsoft.com/office/drawing/2014/main" id="{45908F41-E070-4A70-B29A-C579B9AEBE21}"/>
              </a:ext>
            </a:extLst>
          </p:cNvPr>
          <p:cNvSpPr>
            <a:spLocks noGrp="1"/>
          </p:cNvSpPr>
          <p:nvPr>
            <p:ph idx="1"/>
          </p:nvPr>
        </p:nvSpPr>
        <p:spPr/>
        <p:txBody>
          <a:bodyPr/>
          <a:lstStyle/>
          <a:p>
            <a:r>
              <a:rPr lang="fi-FI"/>
              <a:t>Tässä voisi valita melkein </a:t>
            </a:r>
            <a:r>
              <a:rPr lang="fi-FI" err="1"/>
              <a:t>kaiķki</a:t>
            </a:r>
            <a:r>
              <a:rPr lang="fi-FI"/>
              <a:t> kohdat. Jos et osaa ratkaista itse asiakkaan ongelmaa ei auta kuin ottaa selvää ja palata asiaan. Työkaverilta ei voi kysyä koska heitä on niin vähän ja heilläkin on asiakkaita. Työnantaja vetää </a:t>
            </a:r>
            <a:r>
              <a:rPr lang="fi-FI" err="1"/>
              <a:t>nìin</a:t>
            </a:r>
            <a:r>
              <a:rPr lang="fi-FI"/>
              <a:t> </a:t>
            </a:r>
            <a:r>
              <a:rPr lang="fi-FI" err="1"/>
              <a:t>tiukille</a:t>
            </a:r>
            <a:r>
              <a:rPr lang="fi-FI"/>
              <a:t> </a:t>
            </a:r>
            <a:r>
              <a:rPr lang="fi-FI" err="1"/>
              <a:t>tt:t</a:t>
            </a:r>
            <a:r>
              <a:rPr lang="fi-FI"/>
              <a:t>, että välillä on kyse jaksamisen rajoista.</a:t>
            </a:r>
          </a:p>
          <a:p>
            <a:r>
              <a:rPr lang="fi-FI"/>
              <a:t>On tärkeää osata johtaa itseään: pitää voida ohjata itsensä tavoitteelliseen työskentelyyn, osata kehittää itseään eri osa-alueilla, pitää huolehtia omasta jaksamisestaan löytämällä rajat omalle työlle ja vapaa-ajalle. Painetta pitäisi voida sietää, sillä ei tämä työ helpommaksi käy. Meiltä vaaditaan koko ajan enemmän.</a:t>
            </a:r>
          </a:p>
          <a:p>
            <a:endParaRPr lang="fi-FI"/>
          </a:p>
        </p:txBody>
      </p:sp>
    </p:spTree>
    <p:extLst>
      <p:ext uri="{BB962C8B-B14F-4D97-AF65-F5344CB8AC3E}">
        <p14:creationId xmlns:p14="http://schemas.microsoft.com/office/powerpoint/2010/main" val="382671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C6E1D8-5358-4E5D-AEDF-3E2A08CB94A5}"/>
              </a:ext>
            </a:extLst>
          </p:cNvPr>
          <p:cNvSpPr>
            <a:spLocks noGrp="1"/>
          </p:cNvSpPr>
          <p:nvPr>
            <p:ph type="title"/>
          </p:nvPr>
        </p:nvSpPr>
        <p:spPr/>
        <p:txBody>
          <a:bodyPr/>
          <a:lstStyle/>
          <a:p>
            <a:r>
              <a:rPr lang="fi-FI"/>
              <a:t>Avopalautetta</a:t>
            </a:r>
          </a:p>
        </p:txBody>
      </p:sp>
      <p:sp>
        <p:nvSpPr>
          <p:cNvPr id="3" name="Sisällön paikkamerkki 2">
            <a:extLst>
              <a:ext uri="{FF2B5EF4-FFF2-40B4-BE49-F238E27FC236}">
                <a16:creationId xmlns:a16="http://schemas.microsoft.com/office/drawing/2014/main" id="{9D0E27C3-9932-48EC-871D-7C9B9060B795}"/>
              </a:ext>
            </a:extLst>
          </p:cNvPr>
          <p:cNvSpPr>
            <a:spLocks noGrp="1"/>
          </p:cNvSpPr>
          <p:nvPr>
            <p:ph idx="1"/>
          </p:nvPr>
        </p:nvSpPr>
        <p:spPr/>
        <p:txBody>
          <a:bodyPr>
            <a:normAutofit/>
          </a:bodyPr>
          <a:lstStyle/>
          <a:p>
            <a:r>
              <a:rPr lang="fi-FI"/>
              <a:t>Parhaiten pärjää henkilö, joka pystyy jättämään huonon esimiehen sanat ja teot huomiotta, joka pystyy hoitamaan työnsä huonosta esimiehestä huolimatta. Sosiaalinen kyvykkyys on siis tärkein taito.</a:t>
            </a:r>
          </a:p>
          <a:p>
            <a:r>
              <a:rPr lang="en-US"/>
              <a:t>Not only above </a:t>
            </a:r>
            <a:r>
              <a:rPr lang="en-US" err="1"/>
              <a:t>skiled</a:t>
            </a:r>
            <a:r>
              <a:rPr lang="en-US"/>
              <a:t> are needed but they also need to be placed in relation to each other.</a:t>
            </a:r>
          </a:p>
          <a:p>
            <a:r>
              <a:rPr lang="fi-FI"/>
              <a:t>Tulevaisuudessa ei tarvitse enää itse ajatella. Tekee </a:t>
            </a:r>
            <a:r>
              <a:rPr lang="fi-FI" err="1"/>
              <a:t>niinkuin</a:t>
            </a:r>
            <a:r>
              <a:rPr lang="fi-FI"/>
              <a:t> käsketään. Toimintatavat muuttuvat jatkuvasti </a:t>
            </a:r>
            <a:r>
              <a:rPr lang="fi-FI" err="1"/>
              <a:t>ees</a:t>
            </a:r>
            <a:r>
              <a:rPr lang="fi-FI"/>
              <a:t> taas, eikä niille ole järkevää selitystä. Asiakas ei oikeasti ole enää keskiössä vaan tekniikka ja Excel-taulukot.</a:t>
            </a:r>
          </a:p>
          <a:p>
            <a:endParaRPr lang="en-US"/>
          </a:p>
        </p:txBody>
      </p:sp>
    </p:spTree>
    <p:extLst>
      <p:ext uri="{BB962C8B-B14F-4D97-AF65-F5344CB8AC3E}">
        <p14:creationId xmlns:p14="http://schemas.microsoft.com/office/powerpoint/2010/main" val="347269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6932D86-2AE6-4A50-A9D9-A31B6C167DEB}"/>
              </a:ext>
            </a:extLst>
          </p:cNvPr>
          <p:cNvSpPr>
            <a:spLocks noGrp="1"/>
          </p:cNvSpPr>
          <p:nvPr>
            <p:ph type="title"/>
          </p:nvPr>
        </p:nvSpPr>
        <p:spPr/>
        <p:txBody>
          <a:bodyPr/>
          <a:lstStyle/>
          <a:p>
            <a:pPr algn="ctr"/>
            <a:r>
              <a:rPr lang="fi-FI"/>
              <a:t>Ainoa pysyvä asia työelämässä on muutos!</a:t>
            </a:r>
            <a:br>
              <a:rPr lang="fi-FI"/>
            </a:br>
            <a:endParaRPr lang="fi-FI"/>
          </a:p>
        </p:txBody>
      </p:sp>
      <p:sp>
        <p:nvSpPr>
          <p:cNvPr id="3" name="Sisällön paikkamerkki 2">
            <a:extLst>
              <a:ext uri="{FF2B5EF4-FFF2-40B4-BE49-F238E27FC236}">
                <a16:creationId xmlns:a16="http://schemas.microsoft.com/office/drawing/2014/main" id="{97AD6B8D-A6B2-449F-951F-BB2E61D3F73B}"/>
              </a:ext>
            </a:extLst>
          </p:cNvPr>
          <p:cNvSpPr>
            <a:spLocks noGrp="1"/>
          </p:cNvSpPr>
          <p:nvPr>
            <p:ph idx="4294967295"/>
          </p:nvPr>
        </p:nvSpPr>
        <p:spPr>
          <a:xfrm>
            <a:off x="0" y="1814513"/>
            <a:ext cx="10515600" cy="3935412"/>
          </a:xfrm>
        </p:spPr>
        <p:txBody>
          <a:bodyPr/>
          <a:lstStyle/>
          <a:p>
            <a:pPr marL="0" indent="0" algn="ctr">
              <a:buNone/>
            </a:pPr>
            <a:r>
              <a:rPr lang="fi-FI"/>
              <a:t>Ainoa pysyvä asia työelämässä on muutos!</a:t>
            </a:r>
          </a:p>
          <a:p>
            <a:endParaRPr lang="fi-FI"/>
          </a:p>
        </p:txBody>
      </p:sp>
    </p:spTree>
    <p:extLst>
      <p:ext uri="{BB962C8B-B14F-4D97-AF65-F5344CB8AC3E}">
        <p14:creationId xmlns:p14="http://schemas.microsoft.com/office/powerpoint/2010/main" val="127292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Kyselyn tausta</a:t>
            </a:r>
          </a:p>
        </p:txBody>
      </p:sp>
      <p:sp>
        <p:nvSpPr>
          <p:cNvPr id="3" name="Sisällön paikkamerkki 2"/>
          <p:cNvSpPr>
            <a:spLocks noGrp="1"/>
          </p:cNvSpPr>
          <p:nvPr>
            <p:ph idx="1"/>
          </p:nvPr>
        </p:nvSpPr>
        <p:spPr/>
        <p:txBody>
          <a:bodyPr/>
          <a:lstStyle/>
          <a:p>
            <a:r>
              <a:rPr lang="fi-FI"/>
              <a:t>Kysely suoritettiin </a:t>
            </a:r>
            <a:r>
              <a:rPr lang="fi-FI" err="1"/>
              <a:t>webropol</a:t>
            </a:r>
            <a:r>
              <a:rPr lang="fi-FI"/>
              <a:t>-kyselynä ajalla 27.8.-12.9.2018</a:t>
            </a:r>
          </a:p>
          <a:p>
            <a:r>
              <a:rPr lang="fi-FI"/>
              <a:t>Finanssialan Top5-osaamiskyselyyn vastasi alalla toimivat – työntekijät, esimiehet, johto, koulutusorganisaatioissa toimivat ja opiskelijat sekä elinkeinoelämän parissa työskentelevät.</a:t>
            </a:r>
          </a:p>
          <a:p>
            <a:r>
              <a:rPr lang="fi-FI"/>
              <a:t>Top5-kyselyssä haettiin reilun kolmenkymmenen ominaisuuden joukosta viittä tärkeimmäksi koettua 2020-luvun alkupuolella. </a:t>
            </a:r>
          </a:p>
        </p:txBody>
      </p:sp>
    </p:spTree>
    <p:extLst>
      <p:ext uri="{BB962C8B-B14F-4D97-AF65-F5344CB8AC3E}">
        <p14:creationId xmlns:p14="http://schemas.microsoft.com/office/powerpoint/2010/main" val="171059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3FA4FA-29D0-42F8-A9A7-0AF539D3BE5A}"/>
              </a:ext>
            </a:extLst>
          </p:cNvPr>
          <p:cNvSpPr>
            <a:spLocks noGrp="1"/>
          </p:cNvSpPr>
          <p:nvPr>
            <p:ph type="title"/>
          </p:nvPr>
        </p:nvSpPr>
        <p:spPr/>
        <p:txBody>
          <a:bodyPr/>
          <a:lstStyle/>
          <a:p>
            <a:r>
              <a:rPr lang="fi-FI"/>
              <a:t>Tulokset</a:t>
            </a:r>
          </a:p>
        </p:txBody>
      </p:sp>
      <p:sp>
        <p:nvSpPr>
          <p:cNvPr id="3" name="Sisällön paikkamerkki 2">
            <a:extLst>
              <a:ext uri="{FF2B5EF4-FFF2-40B4-BE49-F238E27FC236}">
                <a16:creationId xmlns:a16="http://schemas.microsoft.com/office/drawing/2014/main" id="{5330E56E-E895-4083-890F-82DFE53502EE}"/>
              </a:ext>
            </a:extLst>
          </p:cNvPr>
          <p:cNvSpPr>
            <a:spLocks noGrp="1"/>
          </p:cNvSpPr>
          <p:nvPr>
            <p:ph idx="1"/>
          </p:nvPr>
        </p:nvSpPr>
        <p:spPr>
          <a:xfrm>
            <a:off x="748992" y="1398369"/>
            <a:ext cx="10515600" cy="4752177"/>
          </a:xfrm>
        </p:spPr>
        <p:txBody>
          <a:bodyPr>
            <a:normAutofit fontScale="77500" lnSpcReduction="20000"/>
          </a:bodyPr>
          <a:lstStyle/>
          <a:p>
            <a:r>
              <a:rPr lang="fi-FI"/>
              <a:t>Kyselyyn vastasi 656 henkilöä, </a:t>
            </a:r>
          </a:p>
          <a:p>
            <a:pPr lvl="1"/>
            <a:r>
              <a:rPr lang="fi-FI"/>
              <a:t>joista 355 alan oppilaitoksista</a:t>
            </a:r>
          </a:p>
          <a:p>
            <a:pPr lvl="1"/>
            <a:r>
              <a:rPr lang="fi-FI"/>
              <a:t>Joista 192 rahoitusalalla</a:t>
            </a:r>
          </a:p>
          <a:p>
            <a:pPr lvl="1"/>
            <a:r>
              <a:rPr lang="fi-FI"/>
              <a:t>Joista 95 vakuutusalalla</a:t>
            </a:r>
          </a:p>
          <a:p>
            <a:pPr lvl="1"/>
            <a:r>
              <a:rPr lang="fi-FI"/>
              <a:t>Joista 14 muissa organisaatioissa</a:t>
            </a:r>
          </a:p>
          <a:p>
            <a:pPr marL="457200" lvl="1" indent="0">
              <a:buNone/>
            </a:pPr>
            <a:endParaRPr lang="fi-FI"/>
          </a:p>
          <a:p>
            <a:pPr marL="457200" lvl="1" indent="0">
              <a:buNone/>
            </a:pPr>
            <a:r>
              <a:rPr lang="fi-FI"/>
              <a:t>Kyselyyn vastasi 499 naista ja 146 miestä, 11 valitsi vaihtoehdon muu tai ei halunnut kertoa.</a:t>
            </a:r>
          </a:p>
          <a:p>
            <a:pPr marL="457200" lvl="1" indent="0">
              <a:buNone/>
            </a:pPr>
            <a:endParaRPr lang="fi-FI"/>
          </a:p>
          <a:p>
            <a:pPr marL="457200" lvl="1" indent="0">
              <a:buNone/>
            </a:pPr>
            <a:r>
              <a:rPr lang="fi-FI"/>
              <a:t>Ikäjakaumaltaan suurin vastaajaryhmä on 45-54 vuotiaat (29%).</a:t>
            </a:r>
          </a:p>
          <a:p>
            <a:pPr marL="457200" lvl="1" indent="0">
              <a:buNone/>
            </a:pPr>
            <a:r>
              <a:rPr lang="fi-FI"/>
              <a:t>Toiseksi suurin ryhmä oli 35-44 vuotiaat (26 %).</a:t>
            </a:r>
          </a:p>
          <a:p>
            <a:pPr marL="457200" lvl="1" indent="0">
              <a:buNone/>
            </a:pPr>
            <a:endParaRPr lang="fi-FI"/>
          </a:p>
          <a:p>
            <a:pPr marL="457200" lvl="1" indent="0">
              <a:buNone/>
            </a:pPr>
            <a:r>
              <a:rPr lang="fi-FI" b="1"/>
              <a:t>Kyselyssä erottui selvästi kaksi tärkeintä tulevaisuuden taitoa: kyky sopeutua muutokseen ja kyky kehittää omaa osaamistaan.</a:t>
            </a:r>
          </a:p>
          <a:p>
            <a:pPr marL="457200" lvl="1" indent="0">
              <a:buNone/>
            </a:pPr>
            <a:r>
              <a:rPr lang="fi-FI"/>
              <a:t>Seuraavina tärkeysjärjestyksessä olivat sosiaaliset kyvyt ja itsensä johtaminen.</a:t>
            </a:r>
          </a:p>
          <a:p>
            <a:pPr marL="457200" lvl="1" indent="0">
              <a:buNone/>
            </a:pPr>
            <a:r>
              <a:rPr lang="fi-FI"/>
              <a:t>Kolmannen ryhmän muodostivat digitaaliset taidot, ongelmanratkaisukyky ja omasta jaksamisesta huolehtiminen.</a:t>
            </a:r>
          </a:p>
        </p:txBody>
      </p:sp>
    </p:spTree>
    <p:extLst>
      <p:ext uri="{BB962C8B-B14F-4D97-AF65-F5344CB8AC3E}">
        <p14:creationId xmlns:p14="http://schemas.microsoft.com/office/powerpoint/2010/main" val="275091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p:txBody>
          <a:bodyPr>
            <a:normAutofit/>
          </a:bodyPr>
          <a:lstStyle/>
          <a:p>
            <a:r>
              <a:rPr lang="fi-FI" sz="2800"/>
              <a:t>TOP–osaamistarpeet koko vastaajamäärästä</a:t>
            </a:r>
            <a:br>
              <a:rPr lang="fi-FI" sz="2800"/>
            </a:br>
            <a:r>
              <a:rPr lang="fi-FI" sz="2800"/>
              <a:t>2/4/7 kärki</a:t>
            </a:r>
          </a:p>
        </p:txBody>
      </p:sp>
      <p:graphicFrame>
        <p:nvGraphicFramePr>
          <p:cNvPr id="7" name="Sisällön paikkamerkki 6">
            <a:extLst>
              <a:ext uri="{FF2B5EF4-FFF2-40B4-BE49-F238E27FC236}">
                <a16:creationId xmlns:a16="http://schemas.microsoft.com/office/drawing/2014/main" id="{E2CF0093-0CDB-4AC1-A1A1-23EC02BF76D0}"/>
              </a:ext>
            </a:extLst>
          </p:cNvPr>
          <p:cNvGraphicFramePr>
            <a:graphicFrameLocks noGrp="1"/>
          </p:cNvGraphicFramePr>
          <p:nvPr>
            <p:ph idx="1"/>
            <p:extLst>
              <p:ext uri="{D42A27DB-BD31-4B8C-83A1-F6EECF244321}">
                <p14:modId xmlns:p14="http://schemas.microsoft.com/office/powerpoint/2010/main" val="2454042059"/>
              </p:ext>
            </p:extLst>
          </p:nvPr>
        </p:nvGraphicFramePr>
        <p:xfrm>
          <a:off x="749300" y="1814513"/>
          <a:ext cx="10515600" cy="3935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224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p:txBody>
          <a:bodyPr>
            <a:normAutofit/>
          </a:bodyPr>
          <a:lstStyle/>
          <a:p>
            <a:r>
              <a:rPr lang="fi-FI" sz="2800"/>
              <a:t>TOP–osaamistarpeet koko vastaajamäärästä</a:t>
            </a:r>
            <a:br>
              <a:rPr lang="fi-FI" sz="2800"/>
            </a:br>
            <a:r>
              <a:rPr lang="fi-FI" sz="2800"/>
              <a:t>– vähiten tarpeelliset</a:t>
            </a:r>
          </a:p>
        </p:txBody>
      </p:sp>
      <p:graphicFrame>
        <p:nvGraphicFramePr>
          <p:cNvPr id="7" name="Sisällön paikkamerkki 6">
            <a:extLst>
              <a:ext uri="{FF2B5EF4-FFF2-40B4-BE49-F238E27FC236}">
                <a16:creationId xmlns:a16="http://schemas.microsoft.com/office/drawing/2014/main" id="{EDBBC5C9-0AF0-400C-916A-74785D10D19D}"/>
              </a:ext>
            </a:extLst>
          </p:cNvPr>
          <p:cNvGraphicFramePr>
            <a:graphicFrameLocks noGrp="1"/>
          </p:cNvGraphicFramePr>
          <p:nvPr>
            <p:ph idx="1"/>
            <p:extLst>
              <p:ext uri="{D42A27DB-BD31-4B8C-83A1-F6EECF244321}">
                <p14:modId xmlns:p14="http://schemas.microsoft.com/office/powerpoint/2010/main" val="2333142763"/>
              </p:ext>
            </p:extLst>
          </p:nvPr>
        </p:nvGraphicFramePr>
        <p:xfrm>
          <a:off x="749300" y="1814513"/>
          <a:ext cx="10515600" cy="3935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918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p:txBody>
          <a:bodyPr>
            <a:normAutofit/>
          </a:bodyPr>
          <a:lstStyle/>
          <a:p>
            <a:r>
              <a:rPr lang="fi-FI" sz="2800"/>
              <a:t>Finanssialalla ja oppilaitoksissa samat asiat tärkeitä</a:t>
            </a:r>
          </a:p>
        </p:txBody>
      </p:sp>
      <p:graphicFrame>
        <p:nvGraphicFramePr>
          <p:cNvPr id="7" name="Sisällön paikkamerkki 6">
            <a:extLst>
              <a:ext uri="{FF2B5EF4-FFF2-40B4-BE49-F238E27FC236}">
                <a16:creationId xmlns:a16="http://schemas.microsoft.com/office/drawing/2014/main" id="{58442E11-28D8-4371-B3FC-5A819EF379AD}"/>
              </a:ext>
            </a:extLst>
          </p:cNvPr>
          <p:cNvGraphicFramePr>
            <a:graphicFrameLocks noGrp="1"/>
          </p:cNvGraphicFramePr>
          <p:nvPr>
            <p:ph idx="1"/>
            <p:extLst>
              <p:ext uri="{D42A27DB-BD31-4B8C-83A1-F6EECF244321}">
                <p14:modId xmlns:p14="http://schemas.microsoft.com/office/powerpoint/2010/main" val="1635388450"/>
              </p:ext>
            </p:extLst>
          </p:nvPr>
        </p:nvGraphicFramePr>
        <p:xfrm>
          <a:off x="749300" y="1814513"/>
          <a:ext cx="10515600" cy="3935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3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p:txBody>
          <a:bodyPr>
            <a:normAutofit/>
          </a:bodyPr>
          <a:lstStyle/>
          <a:p>
            <a:r>
              <a:rPr lang="fi-FI" sz="2800"/>
              <a:t>Esimiehet ja johtajat eivät pidä digitaalisia taitoja niin tärkeinä kuin suorittava taso, myös oma jaksaminen vähemmän tärkeää</a:t>
            </a:r>
          </a:p>
        </p:txBody>
      </p:sp>
      <p:graphicFrame>
        <p:nvGraphicFramePr>
          <p:cNvPr id="7" name="Sisällön paikkamerkki 6">
            <a:extLst>
              <a:ext uri="{FF2B5EF4-FFF2-40B4-BE49-F238E27FC236}">
                <a16:creationId xmlns:a16="http://schemas.microsoft.com/office/drawing/2014/main" id="{58442E11-28D8-4371-B3FC-5A819EF379AD}"/>
              </a:ext>
            </a:extLst>
          </p:cNvPr>
          <p:cNvGraphicFramePr>
            <a:graphicFrameLocks noGrp="1"/>
          </p:cNvGraphicFramePr>
          <p:nvPr>
            <p:ph idx="1"/>
            <p:extLst>
              <p:ext uri="{D42A27DB-BD31-4B8C-83A1-F6EECF244321}">
                <p14:modId xmlns:p14="http://schemas.microsoft.com/office/powerpoint/2010/main" val="725971850"/>
              </p:ext>
            </p:extLst>
          </p:nvPr>
        </p:nvGraphicFramePr>
        <p:xfrm>
          <a:off x="749300" y="1814513"/>
          <a:ext cx="10515600" cy="3935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925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a:xfrm>
            <a:off x="652739" y="0"/>
            <a:ext cx="10515600" cy="1325563"/>
          </a:xfrm>
        </p:spPr>
        <p:txBody>
          <a:bodyPr>
            <a:normAutofit/>
          </a:bodyPr>
          <a:lstStyle/>
          <a:p>
            <a:r>
              <a:rPr lang="fi-FI" sz="2400"/>
              <a:t>TOP–osaamistarpeet, kaikki vastaukset, yhteensä 3256 vastausta</a:t>
            </a:r>
          </a:p>
        </p:txBody>
      </p:sp>
      <p:graphicFrame>
        <p:nvGraphicFramePr>
          <p:cNvPr id="7" name="Sisällön paikkamerkki 6">
            <a:extLst>
              <a:ext uri="{FF2B5EF4-FFF2-40B4-BE49-F238E27FC236}">
                <a16:creationId xmlns:a16="http://schemas.microsoft.com/office/drawing/2014/main" id="{EDBBC5C9-0AF0-400C-916A-74785D10D19D}"/>
              </a:ext>
            </a:extLst>
          </p:cNvPr>
          <p:cNvGraphicFramePr>
            <a:graphicFrameLocks noGrp="1"/>
          </p:cNvGraphicFramePr>
          <p:nvPr>
            <p:ph idx="1"/>
            <p:extLst>
              <p:ext uri="{D42A27DB-BD31-4B8C-83A1-F6EECF244321}">
                <p14:modId xmlns:p14="http://schemas.microsoft.com/office/powerpoint/2010/main" val="4003911791"/>
              </p:ext>
            </p:extLst>
          </p:nvPr>
        </p:nvGraphicFramePr>
        <p:xfrm>
          <a:off x="803729" y="859972"/>
          <a:ext cx="10515600" cy="5784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602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5E9031-7A8F-46A7-9EF4-BCA3A38D9554}"/>
              </a:ext>
            </a:extLst>
          </p:cNvPr>
          <p:cNvSpPr>
            <a:spLocks noGrp="1"/>
          </p:cNvSpPr>
          <p:nvPr>
            <p:ph type="title"/>
          </p:nvPr>
        </p:nvSpPr>
        <p:spPr/>
        <p:txBody>
          <a:bodyPr/>
          <a:lstStyle/>
          <a:p>
            <a:r>
              <a:rPr lang="fi-FI"/>
              <a:t>Avopalautetta….</a:t>
            </a:r>
          </a:p>
        </p:txBody>
      </p:sp>
      <p:sp>
        <p:nvSpPr>
          <p:cNvPr id="3" name="Sisällön paikkamerkki 2">
            <a:extLst>
              <a:ext uri="{FF2B5EF4-FFF2-40B4-BE49-F238E27FC236}">
                <a16:creationId xmlns:a16="http://schemas.microsoft.com/office/drawing/2014/main" id="{FAD1F663-548B-4DC0-9F25-5DF872885919}"/>
              </a:ext>
            </a:extLst>
          </p:cNvPr>
          <p:cNvSpPr>
            <a:spLocks noGrp="1"/>
          </p:cNvSpPr>
          <p:nvPr>
            <p:ph idx="1"/>
          </p:nvPr>
        </p:nvSpPr>
        <p:spPr/>
        <p:txBody>
          <a:bodyPr>
            <a:normAutofit lnSpcReduction="10000"/>
          </a:bodyPr>
          <a:lstStyle/>
          <a:p>
            <a:r>
              <a:rPr lang="fi-FI"/>
              <a:t>Mielestäni kaikkia taitoja tarvitaan tulevaisuudessa, joten jos voisin, valitsisin kaikki. Näkemykseni on, että tulevaisuudessa jokaisen tulee olla moniosaaja.</a:t>
            </a:r>
          </a:p>
          <a:p>
            <a:r>
              <a:rPr lang="fi-FI"/>
              <a:t>Itsensä johtaminen 24/7 sisältää omasta jaksamisesta huolehtimisen, oman osaamisen tunnistamisen, vastuun omista arvoista ja niiden mukaan elämisestä. </a:t>
            </a:r>
          </a:p>
          <a:p>
            <a:r>
              <a:rPr lang="fi-FI"/>
              <a:t>Tekoäly ja muutokset työelämässä laajasti muutoinkin tulevat osaltaan vaikuttamaan tietynlaisiin töihin, jonka takia tarvitaan kykyä omaksua uudenlaisia asioita ja kykyä kohdata, ratkaista asiakkaan liiketoimintaan liittyviä tarpeita asiakkaan näkökulmasta. Sosiaaliset ja empaattiset taidot avainasemassa, jota tekoäly ei korvaa.</a:t>
            </a:r>
          </a:p>
        </p:txBody>
      </p:sp>
    </p:spTree>
    <p:extLst>
      <p:ext uri="{BB962C8B-B14F-4D97-AF65-F5344CB8AC3E}">
        <p14:creationId xmlns:p14="http://schemas.microsoft.com/office/powerpoint/2010/main" val="1763810422"/>
      </p:ext>
    </p:extLst>
  </p:cSld>
  <p:clrMapOvr>
    <a:masterClrMapping/>
  </p:clrMapOvr>
</p:sld>
</file>

<file path=ppt/theme/theme1.xml><?xml version="1.0" encoding="utf-8"?>
<a:theme xmlns:a="http://schemas.openxmlformats.org/drawingml/2006/main" name="FA_Theme">
  <a:themeElements>
    <a:clrScheme name="FA_varit_uusi">
      <a:dk1>
        <a:srgbClr val="164180"/>
      </a:dk1>
      <a:lt1>
        <a:srgbClr val="FFFFFF"/>
      </a:lt1>
      <a:dk2>
        <a:srgbClr val="164180"/>
      </a:dk2>
      <a:lt2>
        <a:srgbClr val="FFFFFF"/>
      </a:lt2>
      <a:accent1>
        <a:srgbClr val="E6007E"/>
      </a:accent1>
      <a:accent2>
        <a:srgbClr val="164180"/>
      </a:accent2>
      <a:accent3>
        <a:srgbClr val="7F539C"/>
      </a:accent3>
      <a:accent4>
        <a:srgbClr val="FFD600"/>
      </a:accent4>
      <a:accent5>
        <a:srgbClr val="F4B5D3"/>
      </a:accent5>
      <a:accent6>
        <a:srgbClr val="BCE3FA"/>
      </a:accent6>
      <a:hlink>
        <a:srgbClr val="15417F"/>
      </a:hlink>
      <a:folHlink>
        <a:srgbClr val="164180"/>
      </a:folHlink>
    </a:clrScheme>
    <a:fontScheme name="Mukautettu 2">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pohja" id="{3BADB047-5EFA-43AD-BDCF-4773CE634A9B}" vid="{2131AB1A-998C-4084-9D50-EA0D58D083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E106A4F9CAD6E4D891E4C99C177D26F" ma:contentTypeVersion="12" ma:contentTypeDescription="Luo uusi asiakirja." ma:contentTypeScope="" ma:versionID="6bf8c22eb7e77b08554aec714589a006">
  <xsd:schema xmlns:xsd="http://www.w3.org/2001/XMLSchema" xmlns:xs="http://www.w3.org/2001/XMLSchema" xmlns:p="http://schemas.microsoft.com/office/2006/metadata/properties" xmlns:ns2="879095ad-9298-46b1-abb4-88acdd8ab572" xmlns:ns3="3f7baa18-e8c3-4a96-b5df-b125792204c2" targetNamespace="http://schemas.microsoft.com/office/2006/metadata/properties" ma:root="true" ma:fieldsID="4481d166ca6ec69d426333bd419f0696" ns2:_="" ns3:_="">
    <xsd:import namespace="879095ad-9298-46b1-abb4-88acdd8ab572"/>
    <xsd:import namespace="3f7baa18-e8c3-4a96-b5df-b125792204c2"/>
    <xsd:element name="properties">
      <xsd:complexType>
        <xsd:sequence>
          <xsd:element name="documentManagement">
            <xsd:complexType>
              <xsd:all>
                <xsd:element ref="ns2:p37d2282c7114a85bbb1d37773b53136" minOccurs="0"/>
                <xsd:element ref="ns3:TaxCatchAll" minOccurs="0"/>
                <xsd:element ref="ns2:h91f5f5c8ce94f5ebd3ee7c0d8a6ec47" minOccurs="0"/>
                <xsd:element ref="ns3:TaxKeywordTaxHTField" minOccurs="0"/>
                <xsd:element ref="ns2:FKPublishDate" minOccurs="0"/>
                <xsd:element ref="ns2:FK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95ad-9298-46b1-abb4-88acdd8ab572" elementFormDefault="qualified">
    <xsd:import namespace="http://schemas.microsoft.com/office/2006/documentManagement/types"/>
    <xsd:import namespace="http://schemas.microsoft.com/office/infopath/2007/PartnerControls"/>
    <xsd:element name="p37d2282c7114a85bbb1d37773b53136" ma:index="9" nillable="true" ma:taxonomy="true" ma:internalName="p37d2282c7114a85bbb1d37773b53136" ma:taxonomyFieldName="FKDocType" ma:displayName="Asiakirjatyyppi" ma:readOnly="false" ma:default="" ma:fieldId="{937d2282-c711-4a85-bbb1-d37773b53136}" ma:taxonomyMulti="true" ma:sspId="d92eb3bd-95d3-4ebe-8301-9f6701864dbf" ma:termSetId="f0126561-3e6b-4118-8629-5272a7a08fe1" ma:anchorId="00000000-0000-0000-0000-000000000000" ma:open="true" ma:isKeyword="false">
      <xsd:complexType>
        <xsd:sequence>
          <xsd:element ref="pc:Terms" minOccurs="0" maxOccurs="1"/>
        </xsd:sequence>
      </xsd:complexType>
    </xsd:element>
    <xsd:element name="h91f5f5c8ce94f5ebd3ee7c0d8a6ec47" ma:index="12" nillable="true" ma:taxonomy="true" ma:internalName="h91f5f5c8ce94f5ebd3ee7c0d8a6ec47" ma:taxonomyFieldName="FKTopic" ma:displayName="Aiheluokittelu" ma:readOnly="false" ma:default="" ma:fieldId="{191f5f5c-8ce9-4f5e-bd3e-e7c0d8a6ec47}"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15" nillable="true" ma:displayName="Julkaisupäivä" ma:default="[today]" ma:format="DateOnly" ma:internalName="FKPublishDate">
      <xsd:simpleType>
        <xsd:restriction base="dms:DateTime"/>
      </xsd:simpleType>
    </xsd:element>
    <xsd:element name="FKLanguage" ma:index="16"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schema>
  <xsd:schema xmlns:xsd="http://www.w3.org/2001/XMLSchema" xmlns:xs="http://www.w3.org/2001/XMLSchema" xmlns:dms="http://schemas.microsoft.com/office/2006/documentManagement/types" xmlns:pc="http://schemas.microsoft.com/office/infopath/2007/PartnerControls" targetNamespace="3f7baa18-e8c3-4a96-b5df-b12579220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0aaa1b-80d6-4c91-97e9-f720dfbeb0a9}" ma:internalName="TaxCatchAll" ma:showField="CatchAllData" ma:web="3f7baa18-e8c3-4a96-b5df-b125792204c2">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Asiasanat" ma:readOnly="false" ma:fieldId="{23f27201-bee3-471e-b2e7-b64fd8b7ca38}" ma:taxonomyMulti="true" ma:sspId="d92eb3bd-95d3-4ebe-8301-9f6701864db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f7baa18-e8c3-4a96-b5df-b125792204c2">
      <Value>78</Value>
      <Value>77</Value>
      <Value>754</Value>
      <Value>6</Value>
      <Value>581</Value>
    </TaxCatchAll>
    <TaxKeywordTaxHTField xmlns="3f7baa18-e8c3-4a96-b5df-b125792204c2">
      <Terms xmlns="http://schemas.microsoft.com/office/infopath/2007/PartnerControls">
        <TermInfo xmlns="http://schemas.microsoft.com/office/infopath/2007/PartnerControls">
          <TermName xmlns="http://schemas.microsoft.com/office/infopath/2007/PartnerControls">finanssiakatemia</TermName>
          <TermId xmlns="http://schemas.microsoft.com/office/infopath/2007/PartnerControls">ac8969b9-40f8-4d76-bc7c-517ff92a8b9c</TermId>
        </TermInfo>
        <TermInfo xmlns="http://schemas.microsoft.com/office/infopath/2007/PartnerControls">
          <TermName xmlns="http://schemas.microsoft.com/office/infopath/2007/PartnerControls">osaaminen</TermName>
          <TermId xmlns="http://schemas.microsoft.com/office/infopath/2007/PartnerControls">97d1d5ef-e922-4bb2-86f9-e390ae20c279</TermId>
        </TermInfo>
      </Terms>
    </TaxKeywordTaxHTField>
    <FKLanguage xmlns="879095ad-9298-46b1-abb4-88acdd8ab572">Suomi</FKLanguage>
    <FKPublishDate xmlns="879095ad-9298-46b1-abb4-88acdd8ab572">2018-09-20T21:00:00+00:00</FKPublishDate>
    <h91f5f5c8ce94f5ebd3ee7c0d8a6ec47 xmlns="879095ad-9298-46b1-abb4-88acdd8ab572">
      <Terms xmlns="http://schemas.microsoft.com/office/infopath/2007/PartnerControls">
        <TermInfo xmlns="http://schemas.microsoft.com/office/infopath/2007/PartnerControls">
          <TermName xmlns="http://schemas.microsoft.com/office/infopath/2007/PartnerControls">työelämä</TermName>
          <TermId xmlns="http://schemas.microsoft.com/office/infopath/2007/PartnerControls">98ef1ff8-7057-41dc-9d8a-5ed9db3d836f</TermId>
        </TermInfo>
      </Terms>
    </h91f5f5c8ce94f5ebd3ee7c0d8a6ec47>
    <p37d2282c7114a85bbb1d37773b53136 xmlns="879095ad-9298-46b1-abb4-88acdd8ab572">
      <Terms xmlns="http://schemas.microsoft.com/office/infopath/2007/PartnerControls">
        <TermInfo xmlns="http://schemas.microsoft.com/office/infopath/2007/PartnerControls">
          <TermName xmlns="http://schemas.microsoft.com/office/infopath/2007/PartnerControls">Diaesitys</TermName>
          <TermId xmlns="http://schemas.microsoft.com/office/infopath/2007/PartnerControls">fc209ee7-fe67-4bc6-a4f4-93f5714eb903</TermId>
        </TermInfo>
        <TermInfo xmlns="http://schemas.microsoft.com/office/infopath/2007/PartnerControls">
          <TermName xmlns="http://schemas.microsoft.com/office/infopath/2007/PartnerControls">Tutkimus</TermName>
          <TermId xmlns="http://schemas.microsoft.com/office/infopath/2007/PartnerControls">71029c67-c76d-4a80-85bc-a4a475795028</TermId>
        </TermInfo>
      </Terms>
    </p37d2282c7114a85bbb1d37773b5313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27E6C8-6BB1-4163-985A-EA2B5BF6D6C1}"/>
</file>

<file path=customXml/itemProps2.xml><?xml version="1.0" encoding="utf-8"?>
<ds:datastoreItem xmlns:ds="http://schemas.openxmlformats.org/officeDocument/2006/customXml" ds:itemID="{E1954C3A-845A-483D-BD7C-6617377BF78E}"/>
</file>

<file path=customXml/itemProps3.xml><?xml version="1.0" encoding="utf-8"?>
<ds:datastoreItem xmlns:ds="http://schemas.openxmlformats.org/officeDocument/2006/customXml" ds:itemID="{63DB796F-6CBF-4DB7-B00E-935C77DF392C}"/>
</file>

<file path=customXml/itemProps4.xml><?xml version="1.0" encoding="utf-8"?>
<ds:datastoreItem xmlns:ds="http://schemas.openxmlformats.org/officeDocument/2006/customXml" ds:itemID="{9068DBF9-772E-4A93-B97D-6033613712AD}"/>
</file>

<file path=docProps/app.xml><?xml version="1.0" encoding="utf-8"?>
<Properties xmlns="http://schemas.openxmlformats.org/officeDocument/2006/extended-properties" xmlns:vt="http://schemas.openxmlformats.org/officeDocument/2006/docPropsVTypes">
  <Template>FA_Esityspohja</Template>
  <Application>Microsoft Office PowerPoint</Application>
  <PresentationFormat>Widescreen</PresentationFormat>
  <Slides>14</Slides>
  <Notes>0</Notes>
  <HiddenSlides>1</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FA_Theme</vt:lpstr>
      <vt:lpstr>Finanssialan top five –osaamistarpeet</vt:lpstr>
      <vt:lpstr>Kyselyn tausta</vt:lpstr>
      <vt:lpstr>Tulokset</vt:lpstr>
      <vt:lpstr>TOP–osaamistarpeet koko vastaajamäärästä 2/4/7 kärki</vt:lpstr>
      <vt:lpstr>TOP–osaamistarpeet koko vastaajamäärästä – vähiten tarpeelliset</vt:lpstr>
      <vt:lpstr>Finanssialalla ja oppilaitoksissa samat asiat tärkeitä</vt:lpstr>
      <vt:lpstr>Esimiehet ja johtajat eivät pidä digitaalisia taitoja niin tärkeinä kuin suorittava taso, myös oma jaksaminen vähemmän tärkeää</vt:lpstr>
      <vt:lpstr>TOP–osaamistarpeet, kaikki vastaukset, yhteensä 3256 vastausta</vt:lpstr>
      <vt:lpstr>Avopalautetta….</vt:lpstr>
      <vt:lpstr>Avopalautetta…</vt:lpstr>
      <vt:lpstr>PowerPoint Presentation</vt:lpstr>
      <vt:lpstr>Avopalautetta…</vt:lpstr>
      <vt:lpstr>Avopalautetta</vt:lpstr>
      <vt:lpstr>Ainoa pysyvä asia työelämässä on muutos!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Finanssialan Top 5 -osaamistarpeet</dc:title>
  <dc:creator>Koivisto Kimmo</dc:creator>
  <cp:keywords>osaaminen; finanssiakatemia</cp:keywords>
  <cp:revision>1</cp:revision>
  <cp:lastPrinted>2017-05-10T19:51:23Z</cp:lastPrinted>
  <dcterms:created xsi:type="dcterms:W3CDTF">2018-09-21T04:26:29Z</dcterms:created>
  <dcterms:modified xsi:type="dcterms:W3CDTF">2018-09-21T12:23:52Z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0x0101006E106A4F9CAD6E4D891E4C99C177D26F</vt:lpwstr>
  </property>
  <property fmtid="{D5CDD505-2E9C-101B-9397-08002B2CF9AE}" pid="3" name="Asiasanat">
    <vt:lpwstr/>
  </property>
  <property fmtid="{D5CDD505-2E9C-101B-9397-08002B2CF9AE}" pid="4" name="Dokumentin tila">
    <vt:lpwstr/>
  </property>
  <property fmtid="{D5CDD505-2E9C-101B-9397-08002B2CF9AE}" pid="5" name="Asiakirjatyyppi">
    <vt:lpwstr/>
  </property>
  <property fmtid="{D5CDD505-2E9C-101B-9397-08002B2CF9AE}" pid="6" name="Julkisuus">
    <vt:lpwstr/>
  </property>
  <property fmtid="{D5CDD505-2E9C-101B-9397-08002B2CF9AE}" pid="7" name="_dlc_DocIdItemGuid">
    <vt:lpwstr>668d70c1-22f1-4e71-8e0a-4fe01dc21270</vt:lpwstr>
  </property>
  <property fmtid="{D5CDD505-2E9C-101B-9397-08002B2CF9AE}" pid="8" name="TaxKeyword">
    <vt:lpwstr>581;#finanssiakatemia|ac8969b9-40f8-4d76-bc7c-517ff92a8b9c;#754;#osaaminen|97d1d5ef-e922-4bb2-86f9-e390ae20c279</vt:lpwstr>
  </property>
  <property fmtid="{D5CDD505-2E9C-101B-9397-08002B2CF9AE}" pid="9" name="FKTopic">
    <vt:lpwstr>77;#työelämä|98ef1ff8-7057-41dc-9d8a-5ed9db3d836f</vt:lpwstr>
  </property>
  <property fmtid="{D5CDD505-2E9C-101B-9397-08002B2CF9AE}" pid="10" name="FKDocType">
    <vt:lpwstr>78;#Diaesitys|fc209ee7-fe67-4bc6-a4f4-93f5714eb903;#6;#Tutkimus|71029c67-c76d-4a80-85bc-a4a475795028</vt:lpwstr>
  </property>
  <property fmtid="{D5CDD505-2E9C-101B-9397-08002B2CF9AE}" pid="11" name="FKDocumentState">
    <vt:lpwstr>27;#Valmis|40aa8d17-dadd-4ab0-93da-3124749a5963</vt:lpwstr>
  </property>
  <property fmtid="{D5CDD505-2E9C-101B-9397-08002B2CF9AE}" pid="12" name="FKDocumentPublicity">
    <vt:lpwstr>28;#Julkinen|0806a4a5-db6a-4fa4-8ed3-7457b5b4e8de</vt:lpwstr>
  </property>
  <property fmtid="{D5CDD505-2E9C-101B-9397-08002B2CF9AE}" pid="13" name="C Organisaatiot">
    <vt:lpwstr>408;#Finanssiala ry|ee048018-529f-44c2-b621-1ffdf097d9ae</vt:lpwstr>
  </property>
  <property fmtid="{D5CDD505-2E9C-101B-9397-08002B2CF9AE}" pid="14" name="Order">
    <vt:r8>41800</vt:r8>
  </property>
  <property fmtid="{D5CDD505-2E9C-101B-9397-08002B2CF9AE}" pid="15" name="xd_ProgID">
    <vt:lpwstr/>
  </property>
  <property fmtid="{D5CDD505-2E9C-101B-9397-08002B2CF9AE}" pid="16" name="_SourceUrl">
    <vt:lpwstr/>
  </property>
  <property fmtid="{D5CDD505-2E9C-101B-9397-08002B2CF9AE}" pid="17" name="_SharedFileIndex">
    <vt:lpwstr/>
  </property>
  <property fmtid="{D5CDD505-2E9C-101B-9397-08002B2CF9AE}" pid="18" name="TemplateUrl">
    <vt:lpwstr/>
  </property>
  <property fmtid="{D5CDD505-2E9C-101B-9397-08002B2CF9AE}" pid="19" name="_CopySource">
    <vt:lpwstr>http://majakka/tietopankki/materiaalit/FA-Top5-Osaamistarpeet-finanssialalla-2018.pptx</vt:lpwstr>
  </property>
</Properties>
</file>