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Ex1.xml" ContentType="application/vnd.ms-office.chartex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charts/style1.xml" ContentType="application/vnd.ms-office.chartstyle+xml"/>
  <Override PartName="/ppt/charts/colors2.xml" ContentType="application/vnd.ms-office.chartcolorstyle+xml"/>
  <Override PartName="/ppt/charts/colors1.xml" ContentType="application/vnd.ms-office.chartcolorstyle+xml"/>
  <Override PartName="/ppt/charts/style2.xml" ContentType="application/vnd.ms-office.chart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97" r:id="rId1"/>
  </p:sldMasterIdLst>
  <p:sldIdLst>
    <p:sldId id="387" r:id="rId2"/>
    <p:sldId id="388" r:id="rId3"/>
  </p:sldIdLst>
  <p:sldSz cx="12192000" cy="6858000"/>
  <p:notesSz cx="6858000" cy="9144000"/>
  <p:embeddedFontLst>
    <p:embeddedFont>
      <p:font typeface="Merriweather Sans" panose="00000500000000000000" pitchFamily="2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280"/>
    <a:srgbClr val="EE2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8" autoAdjust="0"/>
    <p:restoredTop sz="94656"/>
  </p:normalViewPr>
  <p:slideViewPr>
    <p:cSldViewPr snapToGrid="0" snapToObjects="1">
      <p:cViewPr varScale="1">
        <p:scale>
          <a:sx n="66" d="100"/>
          <a:sy n="66" d="100"/>
        </p:scale>
        <p:origin x="6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Taul1!$A$1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Ability to utilise technology</c:v>
                </c:pt>
                <c:pt idx="1">
                  <c:v>Social networking</c:v>
                </c:pt>
                <c:pt idx="2">
                  <c:v>Process management</c:v>
                </c:pt>
                <c:pt idx="3">
                  <c:v>Customer experience skills</c:v>
                </c:pt>
                <c:pt idx="4">
                  <c:v>Ability to work under pressure</c:v>
                </c:pt>
                <c:pt idx="5">
                  <c:v>Ability to manage personal well-being</c:v>
                </c:pt>
                <c:pt idx="6">
                  <c:v>Problem solving</c:v>
                </c:pt>
                <c:pt idx="7">
                  <c:v>Digital skills</c:v>
                </c:pt>
                <c:pt idx="8">
                  <c:v>Self-direction</c:v>
                </c:pt>
                <c:pt idx="9">
                  <c:v>Social skills</c:v>
                </c:pt>
                <c:pt idx="10">
                  <c:v>Professional self-improvement</c:v>
                </c:pt>
                <c:pt idx="11">
                  <c:v>Adaptability</c:v>
                </c:pt>
              </c:strCache>
            </c:strRef>
          </c:cat>
          <c:val>
            <c:numRef>
              <c:f>Taul1!$A$2:$A$13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E-46B0-B322-B29FB357B1CF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Ability to utilise technology</c:v>
                </c:pt>
                <c:pt idx="1">
                  <c:v>Social networking</c:v>
                </c:pt>
                <c:pt idx="2">
                  <c:v>Process management</c:v>
                </c:pt>
                <c:pt idx="3">
                  <c:v>Customer experience skills</c:v>
                </c:pt>
                <c:pt idx="4">
                  <c:v>Ability to work under pressure</c:v>
                </c:pt>
                <c:pt idx="5">
                  <c:v>Ability to manage personal well-being</c:v>
                </c:pt>
                <c:pt idx="6">
                  <c:v>Problem solving</c:v>
                </c:pt>
                <c:pt idx="7">
                  <c:v>Digital skills</c:v>
                </c:pt>
                <c:pt idx="8">
                  <c:v>Self-direction</c:v>
                </c:pt>
                <c:pt idx="9">
                  <c:v>Social skills</c:v>
                </c:pt>
                <c:pt idx="10">
                  <c:v>Professional self-improvement</c:v>
                </c:pt>
                <c:pt idx="11">
                  <c:v>Adaptability</c:v>
                </c:pt>
              </c:strCache>
            </c:strRef>
          </c:cat>
          <c:val>
            <c:numRef>
              <c:f>Taul1!$B$2:$B$13</c:f>
              <c:numCache>
                <c:formatCode>General</c:formatCode>
                <c:ptCount val="12"/>
                <c:pt idx="0">
                  <c:v>109</c:v>
                </c:pt>
                <c:pt idx="1">
                  <c:v>117</c:v>
                </c:pt>
                <c:pt idx="2">
                  <c:v>125</c:v>
                </c:pt>
                <c:pt idx="3">
                  <c:v>131</c:v>
                </c:pt>
                <c:pt idx="4">
                  <c:v>135</c:v>
                </c:pt>
                <c:pt idx="5">
                  <c:v>156</c:v>
                </c:pt>
                <c:pt idx="6">
                  <c:v>174</c:v>
                </c:pt>
                <c:pt idx="7">
                  <c:v>191</c:v>
                </c:pt>
                <c:pt idx="8">
                  <c:v>247</c:v>
                </c:pt>
                <c:pt idx="9">
                  <c:v>258</c:v>
                </c:pt>
                <c:pt idx="10">
                  <c:v>306</c:v>
                </c:pt>
                <c:pt idx="11">
                  <c:v>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4E-46B0-B322-B29FB357B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0466816"/>
        <c:axId val="50468736"/>
      </c:barChart>
      <c:catAx>
        <c:axId val="50466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0468736"/>
        <c:crosses val="autoZero"/>
        <c:auto val="1"/>
        <c:lblAlgn val="ctr"/>
        <c:lblOffset val="100"/>
        <c:noMultiLvlLbl val="0"/>
      </c:catAx>
      <c:valAx>
        <c:axId val="50468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046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Taul1!$A$2:$A$6</cx:f>
        <cx:lvl ptCount="5">
          <cx:pt idx="0">Digitaaliset taidot</cx:pt>
          <cx:pt idx="1">Kansainvälisyys </cx:pt>
          <cx:pt idx="2">Itsensä johtaminen</cx:pt>
          <cx:pt idx="3">Sosiaaliset taidot</cx:pt>
          <cx:pt idx="4">Lisäarvon tuottaminen</cx:pt>
        </cx:lvl>
      </cx:strDim>
      <cx:numDim type="size">
        <cx:f>Taul1!$B$2:$B$6</cx:f>
        <cx:lvl ptCount="5" formatCode="Yleinen">
          <cx:pt idx="0">391</cx:pt>
          <cx:pt idx="1">90</cx:pt>
          <cx:pt idx="2">1216</cx:pt>
          <cx:pt idx="3">577</cx:pt>
          <cx:pt idx="4">314</cx:pt>
        </cx:lvl>
      </cx:numDim>
    </cx:data>
  </cx:chartData>
  <cx:chart>
    <cx:plotArea>
      <cx:plotAreaRegion>
        <cx:series layoutId="treemap" uniqueId="{BBB0687F-44FE-4D46-9AD5-6284906C3D26}">
          <cx:tx>
            <cx:txData>
              <cx:f>Taul1!$B$1</cx:f>
              <cx:v>Sarja1</cx:v>
            </cx:txData>
          </cx:tx>
          <cx:dataId val="0"/>
          <cx:layoutPr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_väripohj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i-FI" dirty="0"/>
              <a:t>Lisää otsikko tähän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037" y="1281590"/>
            <a:ext cx="6380136" cy="474016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Lisää alaotsikko tähän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5328" y="5688534"/>
            <a:ext cx="5330125" cy="319394"/>
          </a:xfrm>
        </p:spPr>
        <p:txBody>
          <a:bodyPr>
            <a:no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  <a:latin typeface="Merriweather Sans" panose="0200050306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dirty="0"/>
              <a:t>Lisää oma nimesi tähän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 err="1"/>
              <a:t>Tilaisuus</a:t>
            </a:r>
            <a:r>
              <a:rPr lang="en-US" dirty="0"/>
              <a:t> ja </a:t>
            </a:r>
            <a:r>
              <a:rPr lang="en-US" dirty="0" err="1"/>
              <a:t>päiväys</a:t>
            </a:r>
            <a:endParaRPr lang="en-US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292" y="5713431"/>
            <a:ext cx="2241829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-sivun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634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0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58781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58781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73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Financial sector – better finances for everyone</a:t>
            </a: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465334" y="2705167"/>
            <a:ext cx="5263031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etunimi.sukunimi@financefinland.fi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  <p:sp>
        <p:nvSpPr>
          <p:cNvPr id="11" name="TextBox 6"/>
          <p:cNvSpPr txBox="1"/>
          <p:nvPr userDrawn="1"/>
        </p:nvSpPr>
        <p:spPr>
          <a:xfrm>
            <a:off x="4437511" y="4957760"/>
            <a:ext cx="332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WWW.FINANCEFINLAND.FI</a:t>
            </a:r>
            <a:endParaRPr lang="en-US" sz="1800" dirty="0">
              <a:latin typeface="+mj-lt"/>
            </a:endParaRPr>
          </a:p>
        </p:txBody>
      </p:sp>
      <p:pic>
        <p:nvPicPr>
          <p:cNvPr id="1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292" y="5713431"/>
            <a:ext cx="2241829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09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+mj-lt"/>
                <a:ea typeface="Merriweather Sans" charset="0"/>
                <a:cs typeface="Merriweather Sans" charset="0"/>
              </a:rPr>
              <a:t>Financial sector – better finances for everyone</a:t>
            </a: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465334" y="2705167"/>
            <a:ext cx="5263031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etunimi.sukunimi@financefinland.fi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  <p:sp>
        <p:nvSpPr>
          <p:cNvPr id="11" name="TextBox 6"/>
          <p:cNvSpPr txBox="1"/>
          <p:nvPr userDrawn="1"/>
        </p:nvSpPr>
        <p:spPr>
          <a:xfrm>
            <a:off x="4437511" y="4957760"/>
            <a:ext cx="3341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accent2"/>
                </a:solidFill>
                <a:latin typeface="+mj-lt"/>
                <a:ea typeface="Merriweather Sans" charset="0"/>
                <a:cs typeface="Merriweather Sans" charset="0"/>
              </a:rPr>
              <a:t>WWW.FINANCEFINLAND.FI</a:t>
            </a:r>
            <a:endParaRPr lang="en-US" sz="18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972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642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6273" y="2536909"/>
            <a:ext cx="8978183" cy="906936"/>
          </a:xfrm>
        </p:spPr>
        <p:txBody>
          <a:bodyPr anchor="b"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fi-FI" dirty="0"/>
              <a:t>Väliotsikko tähän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292" y="5713431"/>
            <a:ext cx="2241829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4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40146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40146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mmentti_tai_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" y="-235376"/>
            <a:ext cx="12192000" cy="7107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30400" y="2827339"/>
            <a:ext cx="8297333" cy="12931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”Lainaus”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30400" y="4459112"/>
            <a:ext cx="8297333" cy="913447"/>
          </a:xfrm>
        </p:spPr>
        <p:txBody>
          <a:bodyPr>
            <a:normAutofit/>
          </a:bodyPr>
          <a:lstStyle>
            <a:lvl1pPr marL="0" indent="0" algn="ctr">
              <a:buNone/>
              <a:defRPr sz="23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- Keneltä lainattu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292" y="5713431"/>
            <a:ext cx="2241829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2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9828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9828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4258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4258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1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_sisältökohdetta_Ei_tasakokoi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4"/>
            <a:ext cx="6172200" cy="3897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300"/>
            </a:lvl1pPr>
            <a:lvl2pPr>
              <a:lnSpc>
                <a:spcPct val="100000"/>
              </a:lnSpc>
              <a:defRPr sz="2300" i="0"/>
            </a:lvl2pPr>
            <a:lvl3pPr>
              <a:lnSpc>
                <a:spcPct val="100000"/>
              </a:lnSpc>
              <a:defRPr sz="2300" i="0"/>
            </a:lvl3pPr>
            <a:lvl4pPr>
              <a:lnSpc>
                <a:spcPct val="100000"/>
              </a:lnSpc>
              <a:defRPr sz="2300" i="0"/>
            </a:lvl4pPr>
            <a:lvl5pPr>
              <a:lnSpc>
                <a:spcPct val="100000"/>
              </a:lnSpc>
              <a:defRPr sz="230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923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6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332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Ensimmäinen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049" y="5865832"/>
            <a:ext cx="1618986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0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7" r:id="rId2"/>
    <p:sldLayoutId id="2147483799" r:id="rId3"/>
    <p:sldLayoutId id="2147483806" r:id="rId4"/>
    <p:sldLayoutId id="2147483800" r:id="rId5"/>
    <p:sldLayoutId id="2147483801" r:id="rId6"/>
    <p:sldLayoutId id="2147483802" r:id="rId7"/>
    <p:sldLayoutId id="2147483803" r:id="rId8"/>
    <p:sldLayoutId id="2147483809" r:id="rId9"/>
    <p:sldLayoutId id="2147483804" r:id="rId10"/>
    <p:sldLayoutId id="2147483807" r:id="rId11"/>
    <p:sldLayoutId id="2147483808" r:id="rId12"/>
    <p:sldLayoutId id="2147483815" r:id="rId13"/>
    <p:sldLayoutId id="214748381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7F70CE-3F81-415A-89CB-A839C8095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/>
              <a:t>Top 12 skills in the survey / 19 Sept 2018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CED814B-BFDC-41E6-BF42-88E941609E3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814513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D548426D-DDF0-427E-A538-A13C613F7B54}"/>
              </a:ext>
            </a:extLst>
          </p:cNvPr>
          <p:cNvSpPr txBox="1"/>
          <p:nvPr/>
        </p:nvSpPr>
        <p:spPr>
          <a:xfrm>
            <a:off x="10157129" y="1494871"/>
            <a:ext cx="1107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n=656</a:t>
            </a:r>
          </a:p>
        </p:txBody>
      </p:sp>
    </p:spTree>
    <p:extLst>
      <p:ext uri="{BB962C8B-B14F-4D97-AF65-F5344CB8AC3E}">
        <p14:creationId xmlns:p14="http://schemas.microsoft.com/office/powerpoint/2010/main" val="174568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18A1A2-2FAD-4F39-A583-8ADE46AF0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Areas of focus in the future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Sisällön paikkamerkki 5">
                <a:extLst>
                  <a:ext uri="{FF2B5EF4-FFF2-40B4-BE49-F238E27FC236}">
                    <a16:creationId xmlns:a16="http://schemas.microsoft.com/office/drawing/2014/main" id="{50D8FC2E-43F0-4B0E-9853-FC05A2F35A8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748992" y="1470637"/>
              <a:ext cx="11000956" cy="42708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Sisällön paikkamerkki 5">
                <a:extLst>
                  <a:ext uri="{FF2B5EF4-FFF2-40B4-BE49-F238E27FC236}">
                    <a16:creationId xmlns:a16="http://schemas.microsoft.com/office/drawing/2014/main" id="{50D8FC2E-43F0-4B0E-9853-FC05A2F35A8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8992" y="1470637"/>
                <a:ext cx="11000956" cy="42708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kstiruutu 6">
            <a:extLst>
              <a:ext uri="{FF2B5EF4-FFF2-40B4-BE49-F238E27FC236}">
                <a16:creationId xmlns:a16="http://schemas.microsoft.com/office/drawing/2014/main" id="{AA613FC6-A13B-4C1E-AB36-CCF0503FDA06}"/>
              </a:ext>
            </a:extLst>
          </p:cNvPr>
          <p:cNvSpPr txBox="1"/>
          <p:nvPr/>
        </p:nvSpPr>
        <p:spPr>
          <a:xfrm>
            <a:off x="1103166" y="2059656"/>
            <a:ext cx="3800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SELF-DIRECTING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6F97786-431F-4516-ABDC-EAD695C70710}"/>
              </a:ext>
            </a:extLst>
          </p:cNvPr>
          <p:cNvSpPr txBox="1"/>
          <p:nvPr/>
        </p:nvSpPr>
        <p:spPr>
          <a:xfrm>
            <a:off x="1103166" y="2470202"/>
            <a:ext cx="32905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Self-directing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Professional self-improvement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Adaptability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Recognising own strengths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Ability to manage personal well-being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Ability to work under pressure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B97CC2E-C28D-43CA-8568-BE0F0B33549E}"/>
              </a:ext>
            </a:extLst>
          </p:cNvPr>
          <p:cNvSpPr txBox="1"/>
          <p:nvPr/>
        </p:nvSpPr>
        <p:spPr>
          <a:xfrm>
            <a:off x="5974100" y="2059656"/>
            <a:ext cx="2288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/>
              <a:t>SOCIAL SKILLS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2FD8BB9-E2FE-4B07-AE53-BC30DD8AC2C2}"/>
              </a:ext>
            </a:extLst>
          </p:cNvPr>
          <p:cNvSpPr txBox="1"/>
          <p:nvPr/>
        </p:nvSpPr>
        <p:spPr>
          <a:xfrm>
            <a:off x="5974100" y="2470202"/>
            <a:ext cx="3290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Empathy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Negotiating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Service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Social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Social networking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7ADABD16-8848-46B7-9971-1AE9183D6E30}"/>
              </a:ext>
            </a:extLst>
          </p:cNvPr>
          <p:cNvSpPr txBox="1"/>
          <p:nvPr/>
        </p:nvSpPr>
        <p:spPr>
          <a:xfrm>
            <a:off x="8393096" y="2059656"/>
            <a:ext cx="2136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DIGITALISATION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2158C8AE-A4D1-4542-9548-285BBC4112D6}"/>
              </a:ext>
            </a:extLst>
          </p:cNvPr>
          <p:cNvSpPr txBox="1"/>
          <p:nvPr/>
        </p:nvSpPr>
        <p:spPr>
          <a:xfrm>
            <a:off x="8393095" y="2470202"/>
            <a:ext cx="168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Digital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Processing and utilising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Ability to utilise technology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4001A7D7-6865-4AC1-A9B7-C89B3EF92585}"/>
              </a:ext>
            </a:extLst>
          </p:cNvPr>
          <p:cNvSpPr txBox="1"/>
          <p:nvPr/>
        </p:nvSpPr>
        <p:spPr>
          <a:xfrm>
            <a:off x="10257667" y="2059656"/>
            <a:ext cx="2136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/>
              <a:t>VALUE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ACAECB70-EE0A-4AFB-9C88-639735F27216}"/>
              </a:ext>
            </a:extLst>
          </p:cNvPr>
          <p:cNvSpPr txBox="1"/>
          <p:nvPr/>
        </p:nvSpPr>
        <p:spPr>
          <a:xfrm>
            <a:off x="10200679" y="2474530"/>
            <a:ext cx="15492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000"/>
              <a:t>Customer experience skills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endParaRPr lang="en-GB" sz="1000"/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000"/>
              <a:t>Ability to set and pursue goals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endParaRPr lang="en-GB" sz="1000"/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000"/>
              <a:t>Business skills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endParaRPr lang="en-GB" sz="1000"/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GB" sz="1000"/>
              <a:t>Sales skils</a:t>
            </a:r>
          </a:p>
          <a:p>
            <a:endParaRPr lang="en-GB" sz="100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D3BBB3E8-D171-4EBE-BDCD-3A062FB3B625}"/>
              </a:ext>
            </a:extLst>
          </p:cNvPr>
          <p:cNvSpPr txBox="1"/>
          <p:nvPr/>
        </p:nvSpPr>
        <p:spPr>
          <a:xfrm>
            <a:off x="4903836" y="5202155"/>
            <a:ext cx="3290596" cy="1328023"/>
          </a:xfrm>
          <a:prstGeom prst="wedgeRoundRectCallout">
            <a:avLst>
              <a:gd name="adj1" fmla="val 61020"/>
              <a:gd name="adj2" fmla="val -41691"/>
              <a:gd name="adj3" fmla="val 1666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International skills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Languages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Cultural knowledge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Understanding global economy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DF9CFCBC-CE65-45FF-812B-4039539FEFC8}"/>
              </a:ext>
            </a:extLst>
          </p:cNvPr>
          <p:cNvSpPr txBox="1"/>
          <p:nvPr/>
        </p:nvSpPr>
        <p:spPr>
          <a:xfrm>
            <a:off x="8377432" y="5277637"/>
            <a:ext cx="2693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INTERNATIONALITY</a:t>
            </a:r>
          </a:p>
        </p:txBody>
      </p:sp>
    </p:spTree>
    <p:extLst>
      <p:ext uri="{BB962C8B-B14F-4D97-AF65-F5344CB8AC3E}">
        <p14:creationId xmlns:p14="http://schemas.microsoft.com/office/powerpoint/2010/main" val="305170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8" grpId="0" animBg="1"/>
      <p:bldP spid="17" grpId="0"/>
    </p:bldLst>
  </p:timing>
</p:sld>
</file>

<file path=ppt/theme/theme1.xml><?xml version="1.0" encoding="utf-8"?>
<a:theme xmlns:a="http://schemas.openxmlformats.org/drawingml/2006/main" name="FA_Theme">
  <a:themeElements>
    <a:clrScheme name="FA_varit_uusi">
      <a:dk1>
        <a:srgbClr val="164180"/>
      </a:dk1>
      <a:lt1>
        <a:srgbClr val="FFFFFF"/>
      </a:lt1>
      <a:dk2>
        <a:srgbClr val="164180"/>
      </a:dk2>
      <a:lt2>
        <a:srgbClr val="FFFFFF"/>
      </a:lt2>
      <a:accent1>
        <a:srgbClr val="E6007E"/>
      </a:accent1>
      <a:accent2>
        <a:srgbClr val="164180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Mukautettu 1">
      <a:majorFont>
        <a:latin typeface="Merriweather Sans"/>
        <a:ea typeface=""/>
        <a:cs typeface=""/>
      </a:majorFont>
      <a:minorFont>
        <a:latin typeface="Merriweather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slide_temp" id="{E5582411-65E5-4EAB-8F8B-A02210F6F3F5}" vid="{EC6F0314-9142-4F61-9346-56A78DD0FA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56944E2860F3C64A98C0E3304C1D7B68" ma:contentTypeVersion="1" ma:contentTypeDescription="Upload an image." ma:contentTypeScope="" ma:versionID="c102993cf7c858250f0901d3aa408cd5">
  <xsd:schema xmlns:xsd="http://www.w3.org/2001/XMLSchema" xmlns:xs="http://www.w3.org/2001/XMLSchema" xmlns:p="http://schemas.microsoft.com/office/2006/metadata/properties" xmlns:ns1="http://schemas.microsoft.com/sharepoint/v3" xmlns:ns2="30CCCA38-9A42-4981-A977-B802D92A1D3D" xmlns:ns3="http://schemas.microsoft.com/sharepoint/v3/fields" targetNamespace="http://schemas.microsoft.com/office/2006/metadata/properties" ma:root="true" ma:fieldsID="171d37e1266604649a74593a4b9afc01" ns1:_="" ns2:_="" ns3:_="">
    <xsd:import namespace="http://schemas.microsoft.com/sharepoint/v3"/>
    <xsd:import namespace="30CCCA38-9A42-4981-A977-B802D92A1D3D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CA38-9A42-4981-A977-B802D92A1D3D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30CCCA38-9A42-4981-A977-B802D92A1D3D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5A708FB-7554-4FE5-8AE5-191DCD840E51}"/>
</file>

<file path=customXml/itemProps2.xml><?xml version="1.0" encoding="utf-8"?>
<ds:datastoreItem xmlns:ds="http://schemas.openxmlformats.org/officeDocument/2006/customXml" ds:itemID="{E932B845-A48C-4218-AFBC-1FC7DA586968}"/>
</file>

<file path=customXml/itemProps3.xml><?xml version="1.0" encoding="utf-8"?>
<ds:datastoreItem xmlns:ds="http://schemas.openxmlformats.org/officeDocument/2006/customXml" ds:itemID="{7A8BF44F-2E46-4766-AE08-22A355A44147}"/>
</file>

<file path=docProps/app.xml><?xml version="1.0" encoding="utf-8"?>
<Properties xmlns="http://schemas.openxmlformats.org/officeDocument/2006/extended-properties" xmlns:vt="http://schemas.openxmlformats.org/officeDocument/2006/docPropsVTypes">
  <Template>FA_Slide Template</Template>
  <TotalTime>0</TotalTime>
  <Words>82</Words>
  <Application>Microsoft Office PowerPoint</Application>
  <PresentationFormat>Laajakuva</PresentationFormat>
  <Paragraphs>44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Merriweather Sans</vt:lpstr>
      <vt:lpstr>Arial</vt:lpstr>
      <vt:lpstr>FA_Theme</vt:lpstr>
      <vt:lpstr>Top 12 skills in the survey / 19 Sept 2018</vt:lpstr>
      <vt:lpstr>Areas of focus in the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12 skills in the survey / 19 Sept 2018</dc:title>
  <dc:creator>Karhunen Jussi</dc:creator>
  <cp:keywords/>
  <dc:description/>
  <cp:lastModifiedBy>Karhunen Jussi</cp:lastModifiedBy>
  <cp:revision>1</cp:revision>
  <cp:lastPrinted>2017-05-10T19:51:23Z</cp:lastPrinted>
  <dcterms:created xsi:type="dcterms:W3CDTF">2018-09-20T08:49:46Z</dcterms:created>
  <dcterms:modified xsi:type="dcterms:W3CDTF">2018-09-20T08:50:44Z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0x0101009148F5A04DDD49CBA7127AADA5FB792B00AADE34325A8B49CDA8BB4DB53328F2140056944E2860F3C64A98C0E3304C1D7B68</vt:lpwstr>
  </property>
</Properties>
</file>