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1"/>
  </p:sldMasterIdLst>
  <p:notesMasterIdLst>
    <p:notesMasterId r:id="rId3"/>
  </p:notesMasterIdLst>
  <p:sldIdLst>
    <p:sldId id="319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erriweather Sans" panose="00000500000000000000" pitchFamily="2" charset="0"/>
      <p:regular r:id="rId8"/>
      <p:bold r:id="rId9"/>
      <p:italic r:id="rId10"/>
      <p:bold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0" autoAdjust="0"/>
    <p:restoredTop sz="94656"/>
  </p:normalViewPr>
  <p:slideViewPr>
    <p:cSldViewPr snapToGrid="0" snapToObjects="1">
      <p:cViewPr varScale="1">
        <p:scale>
          <a:sx n="109" d="100"/>
          <a:sy n="109" d="100"/>
        </p:scale>
        <p:origin x="103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customXml" Target="../customXml/item4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customXml" Target="../customXml/item3.xml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ivisto Kimmo" userId="2babfd1c-53e9-4f79-8322-625506e19fd1" providerId="ADAL" clId="{FBABF117-215F-4A12-AAD2-75B08283D4A2}"/>
    <pc:docChg chg="undo addSld delSld modSld">
      <pc:chgData name="Koivisto Kimmo" userId="2babfd1c-53e9-4f79-8322-625506e19fd1" providerId="ADAL" clId="{FBABF117-215F-4A12-AAD2-75B08283D4A2}" dt="2018-11-14T12:58:05.316" v="491"/>
      <pc:docMkLst>
        <pc:docMk/>
      </pc:docMkLst>
      <pc:sldChg chg="add del">
        <pc:chgData name="Koivisto Kimmo" userId="2babfd1c-53e9-4f79-8322-625506e19fd1" providerId="ADAL" clId="{FBABF117-215F-4A12-AAD2-75B08283D4A2}" dt="2018-11-13T13:32:01.750" v="167" actId="2696"/>
        <pc:sldMkLst>
          <pc:docMk/>
          <pc:sldMk cId="3687186470" sldId="318"/>
        </pc:sldMkLst>
      </pc:sldChg>
      <pc:sldChg chg="addSp delSp modSp add mod">
        <pc:chgData name="Koivisto Kimmo" userId="2babfd1c-53e9-4f79-8322-625506e19fd1" providerId="ADAL" clId="{FBABF117-215F-4A12-AAD2-75B08283D4A2}" dt="2018-11-14T12:58:05.316" v="491"/>
        <pc:sldMkLst>
          <pc:docMk/>
          <pc:sldMk cId="3615072885" sldId="319"/>
        </pc:sldMkLst>
        <pc:spChg chg="mod ord">
          <ac:chgData name="Koivisto Kimmo" userId="2babfd1c-53e9-4f79-8322-625506e19fd1" providerId="ADAL" clId="{FBABF117-215F-4A12-AAD2-75B08283D4A2}" dt="2018-11-14T12:54:08.817" v="389" actId="1037"/>
          <ac:spMkLst>
            <pc:docMk/>
            <pc:sldMk cId="3615072885" sldId="319"/>
            <ac:spMk id="2" creationId="{85278E59-22B9-498B-B0AD-656814290218}"/>
          </ac:spMkLst>
        </pc:spChg>
        <pc:spChg chg="add mod">
          <ac:chgData name="Koivisto Kimmo" userId="2babfd1c-53e9-4f79-8322-625506e19fd1" providerId="ADAL" clId="{FBABF117-215F-4A12-AAD2-75B08283D4A2}" dt="2018-11-14T12:57:05.557" v="489" actId="207"/>
          <ac:spMkLst>
            <pc:docMk/>
            <pc:sldMk cId="3615072885" sldId="319"/>
            <ac:spMk id="3" creationId="{10A2FD70-496B-4545-B6A1-ADFFDF49EC43}"/>
          </ac:spMkLst>
        </pc:spChg>
        <pc:spChg chg="mod">
          <ac:chgData name="Koivisto Kimmo" userId="2babfd1c-53e9-4f79-8322-625506e19fd1" providerId="ADAL" clId="{FBABF117-215F-4A12-AAD2-75B08283D4A2}" dt="2018-11-14T12:55:11.961" v="478" actId="1036"/>
          <ac:spMkLst>
            <pc:docMk/>
            <pc:sldMk cId="3615072885" sldId="319"/>
            <ac:spMk id="4" creationId="{00000000-0000-0000-0000-000000000000}"/>
          </ac:spMkLst>
        </pc:spChg>
        <pc:spChg chg="mod">
          <ac:chgData name="Koivisto Kimmo" userId="2babfd1c-53e9-4f79-8322-625506e19fd1" providerId="ADAL" clId="{FBABF117-215F-4A12-AAD2-75B08283D4A2}" dt="2018-11-14T12:55:11.961" v="478" actId="1036"/>
          <ac:spMkLst>
            <pc:docMk/>
            <pc:sldMk cId="3615072885" sldId="319"/>
            <ac:spMk id="8" creationId="{49078B32-CFE8-4219-9E83-F66AACDECE97}"/>
          </ac:spMkLst>
        </pc:spChg>
        <pc:spChg chg="mod">
          <ac:chgData name="Koivisto Kimmo" userId="2babfd1c-53e9-4f79-8322-625506e19fd1" providerId="ADAL" clId="{FBABF117-215F-4A12-AAD2-75B08283D4A2}" dt="2018-11-14T12:54:21.954" v="410" actId="1038"/>
          <ac:spMkLst>
            <pc:docMk/>
            <pc:sldMk cId="3615072885" sldId="319"/>
            <ac:spMk id="9" creationId="{00000000-0000-0000-0000-000000000000}"/>
          </ac:spMkLst>
        </pc:spChg>
        <pc:spChg chg="mod">
          <ac:chgData name="Koivisto Kimmo" userId="2babfd1c-53e9-4f79-8322-625506e19fd1" providerId="ADAL" clId="{FBABF117-215F-4A12-AAD2-75B08283D4A2}" dt="2018-11-14T12:55:11.961" v="478" actId="1036"/>
          <ac:spMkLst>
            <pc:docMk/>
            <pc:sldMk cId="3615072885" sldId="319"/>
            <ac:spMk id="18" creationId="{00000000-0000-0000-0000-000000000000}"/>
          </ac:spMkLst>
        </pc:spChg>
        <pc:graphicFrameChg chg="mod modGraphic">
          <ac:chgData name="Koivisto Kimmo" userId="2babfd1c-53e9-4f79-8322-625506e19fd1" providerId="ADAL" clId="{FBABF117-215F-4A12-AAD2-75B08283D4A2}" dt="2018-11-14T12:54:08.817" v="389" actId="1037"/>
          <ac:graphicFrameMkLst>
            <pc:docMk/>
            <pc:sldMk cId="3615072885" sldId="319"/>
            <ac:graphicFrameMk id="5" creationId="{6CE2E8B3-C87C-43FE-8F81-1B07A824C69F}"/>
          </ac:graphicFrameMkLst>
        </pc:graphicFrameChg>
        <pc:graphicFrameChg chg="add del mod">
          <ac:chgData name="Koivisto Kimmo" userId="2babfd1c-53e9-4f79-8322-625506e19fd1" providerId="ADAL" clId="{FBABF117-215F-4A12-AAD2-75B08283D4A2}" dt="2018-11-14T12:58:05.316" v="491"/>
          <ac:graphicFrameMkLst>
            <pc:docMk/>
            <pc:sldMk cId="3615072885" sldId="319"/>
            <ac:graphicFrameMk id="7" creationId="{9C4A24CD-F62B-430D-863F-C0079381DF3B}"/>
          </ac:graphicFrameMkLst>
        </pc:graphicFrameChg>
        <pc:graphicFrameChg chg="mod modGraphic">
          <ac:chgData name="Koivisto Kimmo" userId="2babfd1c-53e9-4f79-8322-625506e19fd1" providerId="ADAL" clId="{FBABF117-215F-4A12-AAD2-75B08283D4A2}" dt="2018-11-14T12:55:11.961" v="478" actId="1036"/>
          <ac:graphicFrameMkLst>
            <pc:docMk/>
            <pc:sldMk cId="3615072885" sldId="319"/>
            <ac:graphicFrameMk id="14" creationId="{00000000-0000-0000-0000-000000000000}"/>
          </ac:graphicFrameMkLst>
        </pc:graphicFrameChg>
      </pc:sldChg>
    </pc:docChg>
  </pc:docChgLst>
  <pc:docChgLst>
    <pc:chgData name="Koivisto Kimmo" userId="2babfd1c-53e9-4f79-8322-625506e19fd1" providerId="ADAL" clId="{7D3D3079-D7B3-4D8F-AA31-3EB5F5B80A1C}"/>
    <pc:docChg chg="modSld">
      <pc:chgData name="Koivisto Kimmo" userId="2babfd1c-53e9-4f79-8322-625506e19fd1" providerId="ADAL" clId="{7D3D3079-D7B3-4D8F-AA31-3EB5F5B80A1C}" dt="2018-11-13T08:11:58.254" v="4" actId="27918"/>
      <pc:docMkLst>
        <pc:docMk/>
      </pc:docMkLst>
      <pc:sldChg chg="mod">
        <pc:chgData name="Koivisto Kimmo" userId="2babfd1c-53e9-4f79-8322-625506e19fd1" providerId="ADAL" clId="{7D3D3079-D7B3-4D8F-AA31-3EB5F5B80A1C}" dt="2018-11-13T08:11:58.254" v="4" actId="27918"/>
        <pc:sldMkLst>
          <pc:docMk/>
          <pc:sldMk cId="3687186470" sldId="3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42-4CFC-BEDA-53DE90E7E3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F42-4CFC-BEDA-53DE90E7E3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42-4CFC-BEDA-53DE90E7E3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42-4CFC-BEDA-53DE90E7E3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F42-4CFC-BEDA-53DE90E7E375}"/>
              </c:ext>
            </c:extLst>
          </c:dPt>
          <c:dLbls>
            <c:dLbl>
              <c:idx val="0"/>
              <c:layout>
                <c:manualLayout>
                  <c:x val="-0.14803898262925738"/>
                  <c:y val="0.162750083452044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CFC-BEDA-53DE90E7E375}"/>
                </c:ext>
              </c:extLst>
            </c:dLbl>
            <c:dLbl>
              <c:idx val="1"/>
              <c:layout>
                <c:manualLayout>
                  <c:x val="-0.11997515372965621"/>
                  <c:y val="-0.174884881691131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36A9EF-9036-47A7-9682-1D073272EBE2}" type="CATEGORYNAME">
                      <a:rPr lang="en-US" sz="1800"/>
                      <a:pPr>
                        <a:defRPr sz="2000">
                          <a:solidFill>
                            <a:schemeClr val="bg2"/>
                          </a:solidFill>
                        </a:defRPr>
                      </a:pPr>
                      <a:t>[LUOKAN NIMI]</a:t>
                    </a:fld>
                    <a:endParaRPr lang="en-US" sz="1800" baseline="0" dirty="0"/>
                  </a:p>
                  <a:p>
                    <a:pPr>
                      <a:defRPr sz="2000">
                        <a:solidFill>
                          <a:schemeClr val="bg2"/>
                        </a:solidFill>
                      </a:defRPr>
                    </a:pPr>
                    <a:fld id="{C7E947FC-AB35-422B-A5C6-4EBB672AC518}" type="VALUE">
                      <a:rPr lang="en-US" sz="2000"/>
                      <a:pPr>
                        <a:defRPr sz="2000">
                          <a:solidFill>
                            <a:schemeClr val="bg2"/>
                          </a:solidFill>
                        </a:defRPr>
                      </a:pPr>
                      <a:t>[ARVO]</a:t>
                    </a:fld>
                    <a:endParaRPr lang="fi-FI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F42-4CFC-BEDA-53DE90E7E375}"/>
                </c:ext>
              </c:extLst>
            </c:dLbl>
            <c:dLbl>
              <c:idx val="2"/>
              <c:layout>
                <c:manualLayout>
                  <c:x val="0.13020315527378268"/>
                  <c:y val="-0.1684608199819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42-4CFC-BEDA-53DE90E7E375}"/>
                </c:ext>
              </c:extLst>
            </c:dLbl>
            <c:dLbl>
              <c:idx val="3"/>
              <c:layout>
                <c:manualLayout>
                  <c:x val="0.15310413385035396"/>
                  <c:y val="8.0398798693966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42-4CFC-BEDA-53DE90E7E375}"/>
                </c:ext>
              </c:extLst>
            </c:dLbl>
            <c:dLbl>
              <c:idx val="4"/>
              <c:layout>
                <c:manualLayout>
                  <c:x val="0.11685751354678639"/>
                  <c:y val="0.148144602500689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7756105893206"/>
                      <c:h val="0.170072833585716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F42-4CFC-BEDA-53DE90E7E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Yhteisövero</c:v>
                </c:pt>
                <c:pt idx="1">
                  <c:v>Vakuutus-maksuvero</c:v>
                </c:pt>
                <c:pt idx="2">
                  <c:v>Ennakon-pidätykset</c:v>
                </c:pt>
                <c:pt idx="3">
                  <c:v>Henkilöstön sivukulut</c:v>
                </c:pt>
                <c:pt idx="4">
                  <c:v>Arvonlisäverot Muut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803</c:v>
                </c:pt>
                <c:pt idx="1">
                  <c:v>768</c:v>
                </c:pt>
                <c:pt idx="2">
                  <c:v>765</c:v>
                </c:pt>
                <c:pt idx="3">
                  <c:v>470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2-4CFC-BEDA-53DE90E7E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0.39052</cdr:x>
      <cdr:y>0.33715</cdr:y>
    </cdr:from>
    <cdr:to>
      <cdr:x>0.61142</cdr:x>
      <cdr:y>0.66849</cdr:y>
    </cdr:to>
    <cdr:sp macro="" textlink="">
      <cdr:nvSpPr>
        <cdr:cNvPr id="2" name="Ellipsi 1">
          <a:extLst xmlns:a="http://schemas.openxmlformats.org/drawingml/2006/main">
            <a:ext uri="{FF2B5EF4-FFF2-40B4-BE49-F238E27FC236}">
              <a16:creationId xmlns:a16="http://schemas.microsoft.com/office/drawing/2014/main" id="{274F9E07-44DF-44CA-8BB6-A960840B584B}"/>
            </a:ext>
          </a:extLst>
        </cdr:cNvPr>
        <cdr:cNvSpPr/>
      </cdr:nvSpPr>
      <cdr:spPr>
        <a:xfrm xmlns:a="http://schemas.openxmlformats.org/drawingml/2006/main">
          <a:off x="3968970" y="2148294"/>
          <a:ext cx="2245072" cy="211127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chemeClr val="bg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CC48-EC30-473D-94D6-45B2B12F20C8}" type="datetimeFigureOut">
              <a:rPr lang="fi-FI" smtClean="0"/>
              <a:t>14.11.2018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AEE49-B82E-48F4-B73C-D541BC30D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99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FF240-292F-4258-82F0-FDECC6CBC41A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69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699760" y="164174"/>
            <a:ext cx="10548000" cy="10800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dirty="0"/>
              <a:t>Finanssialan verojalanjälki 2017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307395" y="5155654"/>
            <a:ext cx="433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64180"/>
                </a:solidFill>
                <a:effectLst/>
                <a:uLnTx/>
                <a:uFillTx/>
                <a:latin typeface="Merriweather Sans"/>
                <a:ea typeface="+mn-ea"/>
                <a:cs typeface="+mn-cs"/>
              </a:rPr>
              <a:t>Lähde: Verohallinto, FA ja yhtiöiden tilinpäätökset, 2017</a:t>
            </a:r>
          </a:p>
        </p:txBody>
      </p:sp>
      <p:graphicFrame>
        <p:nvGraphicFramePr>
          <p:cNvPr id="14" name="Sisällön paikkamerkki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5071045"/>
              </p:ext>
            </p:extLst>
          </p:nvPr>
        </p:nvGraphicFramePr>
        <p:xfrm>
          <a:off x="7699135" y="2276324"/>
          <a:ext cx="3519853" cy="262547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69841">
                  <a:extLst>
                    <a:ext uri="{9D8B030D-6E8A-4147-A177-3AD203B41FA5}">
                      <a16:colId xmlns:a16="http://schemas.microsoft.com/office/drawing/2014/main" val="3127219989"/>
                    </a:ext>
                  </a:extLst>
                </a:gridCol>
                <a:gridCol w="265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90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OP Ryhmä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Nordea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Verdana" panose="020B060403050404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Sampo Group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effectLst/>
                          <a:latin typeface="Verdana" panose="020B060403050404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LähiTapiola-ryhmä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effectLst/>
                          <a:latin typeface="Verdana" panose="020B0604030504040204" pitchFamily="34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628">
                <a:tc>
                  <a:txBody>
                    <a:bodyPr/>
                    <a:lstStyle/>
                    <a:p>
                      <a:pPr algn="ctr" fontAlgn="b"/>
                      <a:endParaRPr lang="fi-FI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Danske Bank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0665589" y="1960745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rriweather Sans" panose="02000503060000020004" pitchFamily="2" charset="0"/>
                <a:ea typeface="+mn-ea"/>
                <a:cs typeface="+mn-cs"/>
              </a:rPr>
              <a:t>Milj.€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9078B32-CFE8-4219-9E83-F66AACDECE97}"/>
              </a:ext>
            </a:extLst>
          </p:cNvPr>
          <p:cNvSpPr txBox="1"/>
          <p:nvPr/>
        </p:nvSpPr>
        <p:spPr>
          <a:xfrm>
            <a:off x="7449536" y="1408154"/>
            <a:ext cx="4019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Suurimmat yhteisöveron maksajat</a:t>
            </a:r>
            <a:br>
              <a:rPr lang="fi-FI" dirty="0"/>
            </a:br>
            <a:r>
              <a:rPr lang="fi-FI" sz="1200" dirty="0"/>
              <a:t>Yhteisövero yhteensä 5.634 milj.€</a:t>
            </a:r>
            <a:endParaRPr lang="fi-FI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Kaavio 4">
                <a:extLst>
                  <a:ext uri="{FF2B5EF4-FFF2-40B4-BE49-F238E27FC236}">
                    <a16:creationId xmlns:a16="http://schemas.microsoft.com/office/drawing/2014/main" id="{6CE2E8B3-C87C-43FE-8F81-1B07A824C6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77343589"/>
                  </p:ext>
                </p:extLst>
              </p:nvPr>
            </p:nvGraphicFramePr>
            <p:xfrm>
              <a:off x="-481890" y="1175940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Kaavio 4">
                <a:extLst>
                  <a:ext uri="{FF2B5EF4-FFF2-40B4-BE49-F238E27FC236}">
                    <a16:creationId xmlns:a16="http://schemas.microsoft.com/office/drawing/2014/main" id="{6CE2E8B3-C87C-43FE-8F81-1B07A824C6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81890" y="1175940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C4A24CD-F62B-430D-863F-C0079381D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6860"/>
              </p:ext>
            </p:extLst>
          </p:nvPr>
        </p:nvGraphicFramePr>
        <p:xfrm>
          <a:off x="-1400832" y="741145"/>
          <a:ext cx="10163296" cy="637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85278E59-22B9-498B-B0AD-656814290218}"/>
              </a:ext>
            </a:extLst>
          </p:cNvPr>
          <p:cNvSpPr txBox="1"/>
          <p:nvPr/>
        </p:nvSpPr>
        <p:spPr>
          <a:xfrm>
            <a:off x="2942822" y="3224656"/>
            <a:ext cx="14782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400" b="1" dirty="0"/>
              <a:t>3,2</a:t>
            </a:r>
          </a:p>
          <a:p>
            <a:pPr algn="ctr"/>
            <a:r>
              <a:rPr lang="fi-FI" sz="3200" b="1" dirty="0"/>
              <a:t>mrd.€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0A2FD70-496B-4545-B6A1-ADFFDF49EC43}"/>
              </a:ext>
            </a:extLst>
          </p:cNvPr>
          <p:cNvSpPr txBox="1"/>
          <p:nvPr/>
        </p:nvSpPr>
        <p:spPr>
          <a:xfrm>
            <a:off x="5973760" y="5571805"/>
            <a:ext cx="235353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2"/>
                </a:solidFill>
              </a:rPr>
              <a:t>Alan yritykset eivät ole arvonlisäveron piirissä eivätkä voi vähentää omiin hankintoihinsa sisältyvää </a:t>
            </a:r>
            <a:r>
              <a:rPr lang="fi-FI" sz="1200" dirty="0" err="1">
                <a:solidFill>
                  <a:schemeClr val="bg2"/>
                </a:solidFill>
              </a:rPr>
              <a:t>alv:tä</a:t>
            </a:r>
            <a:r>
              <a:rPr lang="fi-FI" sz="1200" dirty="0">
                <a:solidFill>
                  <a:schemeClr val="bg2"/>
                </a:solidFill>
              </a:rPr>
              <a:t>. Se tuo kustannuksia 300 milj.</a:t>
            </a:r>
          </a:p>
        </p:txBody>
      </p:sp>
    </p:spTree>
    <p:extLst>
      <p:ext uri="{BB962C8B-B14F-4D97-AF65-F5344CB8AC3E}">
        <p14:creationId xmlns:p14="http://schemas.microsoft.com/office/powerpoint/2010/main" val="36150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608</Value>
      <Value>78</Value>
    </TaxCatchAll>
    <TaxKeywordTaxHTField xmlns="3f7baa18-e8c3-4a96-b5df-b125792204c2">
      <Terms xmlns="http://schemas.microsoft.com/office/infopath/2007/PartnerControls"/>
    </TaxKeywordTaxHTField>
    <FKLanguage xmlns="879095ad-9298-46b1-abb4-88acdd8ab572">Suomi</FKLanguage>
    <FKPublishDate xmlns="879095ad-9298-46b1-abb4-88acdd8ab572">2018-10-31T22:00:00+00:00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verotus</TermName>
          <TermId xmlns="http://schemas.microsoft.com/office/infopath/2007/PartnerControls">24f3fcba-1e0d-479e-9868-89cc30eed204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E484CA-EE53-43AB-AC30-93283B800EEC}"/>
</file>

<file path=customXml/itemProps2.xml><?xml version="1.0" encoding="utf-8"?>
<ds:datastoreItem xmlns:ds="http://schemas.openxmlformats.org/officeDocument/2006/customXml" ds:itemID="{01CE6065-B799-4A4C-8325-2D3C151B2F0F}"/>
</file>

<file path=customXml/itemProps3.xml><?xml version="1.0" encoding="utf-8"?>
<ds:datastoreItem xmlns:ds="http://schemas.openxmlformats.org/officeDocument/2006/customXml" ds:itemID="{A7619862-4B32-42EA-A410-78C97A8D5624}"/>
</file>

<file path=customXml/itemProps4.xml><?xml version="1.0" encoding="utf-8"?>
<ds:datastoreItem xmlns:ds="http://schemas.openxmlformats.org/officeDocument/2006/customXml" ds:itemID="{1D75553C-5EC1-42E5-8886-6C3118542421}"/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189</TotalTime>
  <Words>70</Words>
  <Application>Microsoft Office PowerPoint</Application>
  <PresentationFormat>Laajakuva</PresentationFormat>
  <Paragraphs>29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Calibri</vt:lpstr>
      <vt:lpstr>Merriweather Sans</vt:lpstr>
      <vt:lpstr>Arial</vt:lpstr>
      <vt:lpstr>Verdana</vt:lpstr>
      <vt:lpstr>FA_Theme</vt:lpstr>
      <vt:lpstr>Finanssialan verojalanjälki 2017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Finanssialan verojalanjälki 2017</dc:title>
  <dc:creator>Koivisto Kimmo</dc:creator>
  <cp:keywords/>
  <cp:lastModifiedBy>Koivisto Kimmo</cp:lastModifiedBy>
  <cp:revision>13</cp:revision>
  <cp:lastPrinted>2017-05-10T19:51:23Z</cp:lastPrinted>
  <dcterms:created xsi:type="dcterms:W3CDTF">2018-10-30T12:28:55Z</dcterms:created>
  <dcterms:modified xsi:type="dcterms:W3CDTF">2018-11-14T12:58:31Z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TaxKeyword">
    <vt:lpwstr/>
  </property>
  <property fmtid="{D5CDD505-2E9C-101B-9397-08002B2CF9AE}" pid="4" name="FKTopic">
    <vt:lpwstr>608;#verotus|24f3fcba-1e0d-479e-9868-89cc30eed204</vt:lpwstr>
  </property>
  <property fmtid="{D5CDD505-2E9C-101B-9397-08002B2CF9AE}" pid="5" name="FKDocType">
    <vt:lpwstr>78;#Diaesitys|fc209ee7-fe67-4bc6-a4f4-93f5714eb903</vt:lpwstr>
  </property>
  <property fmtid="{D5CDD505-2E9C-101B-9397-08002B2CF9AE}" pid="6" name="FKDocumentState">
    <vt:lpwstr>27;#Valmis|40aa8d17-dadd-4ab0-93da-3124749a5963</vt:lpwstr>
  </property>
  <property fmtid="{D5CDD505-2E9C-101B-9397-08002B2CF9AE}" pid="7" name="FKDocumentPublicity">
    <vt:lpwstr>28;#Julkinen|0806a4a5-db6a-4fa4-8ed3-7457b5b4e8de</vt:lpwstr>
  </property>
  <property fmtid="{D5CDD505-2E9C-101B-9397-08002B2CF9AE}" pid="8" name="C Organisaatiot">
    <vt:lpwstr>408;#Finanssiala ry|ee048018-529f-44c2-b621-1ffdf097d9ae</vt:lpwstr>
  </property>
  <property fmtid="{D5CDD505-2E9C-101B-9397-08002B2CF9AE}" pid="9" name="_dlc_DocIdItemGuid">
    <vt:lpwstr>74ea7831-35c6-4057-a51e-5112b830ccad</vt:lpwstr>
  </property>
  <property fmtid="{D5CDD505-2E9C-101B-9397-08002B2CF9AE}" pid="10" name="Order">
    <vt:r8>41900</vt:r8>
  </property>
  <property fmtid="{D5CDD505-2E9C-101B-9397-08002B2CF9AE}" pid="11" name="_CopySource">
    <vt:lpwstr>http://majakka/tietopankki/materiaalit/Finanssialan%20maksamat%20verot%202017.pptx</vt:lpwstr>
  </property>
  <property fmtid="{D5CDD505-2E9C-101B-9397-08002B2CF9AE}" pid="12" name="xd_ProgID">
    <vt:lpwstr/>
  </property>
  <property fmtid="{D5CDD505-2E9C-101B-9397-08002B2CF9AE}" pid="13" name="_SharedFileIndex">
    <vt:lpwstr/>
  </property>
  <property fmtid="{D5CDD505-2E9C-101B-9397-08002B2CF9AE}" pid="14" name="_SourceUrl">
    <vt:lpwstr/>
  </property>
  <property fmtid="{D5CDD505-2E9C-101B-9397-08002B2CF9AE}" pid="15" name="TemplateUrl">
    <vt:lpwstr/>
  </property>
</Properties>
</file>