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slides/slide100.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presentation.xml" ContentType="application/vnd.openxmlformats-officedocument.presentationml.presentation.main+xml"/>
  <Override PartName="/ppt/slides/slide9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76.xml" ContentType="application/vnd.openxmlformats-officedocument.presentationml.slide+xml"/>
  <Override PartName="/ppt/slides/slide83.xml" ContentType="application/vnd.openxmlformats-officedocument.presentationml.slide+xml"/>
  <Override PartName="/ppt/slides/slide74.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9.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theme/themeOverride69.xml" ContentType="application/vnd.openxmlformats-officedocument.themeOverride+xml"/>
  <Override PartName="/ppt/charts/chart74.xml" ContentType="application/vnd.openxmlformats-officedocument.drawingml.chart+xml"/>
  <Override PartName="/ppt/theme/themeOverride72.xml" ContentType="application/vnd.openxmlformats-officedocument.themeOverride+xml"/>
  <Override PartName="/ppt/charts/chart75.xml" ContentType="application/vnd.openxmlformats-officedocument.drawingml.chart+xml"/>
  <Override PartName="/ppt/theme/themeOverride71.xml" ContentType="application/vnd.openxmlformats-officedocument.themeOverride+xml"/>
  <Override PartName="/ppt/charts/chart73.xml" ContentType="application/vnd.openxmlformats-officedocument.drawingml.chart+xml"/>
  <Override PartName="/ppt/charts/chart72.xml" ContentType="application/vnd.openxmlformats-officedocument.drawingml.chart+xml"/>
  <Override PartName="/ppt/theme/themeOverride70.xml" ContentType="application/vnd.openxmlformats-officedocument.themeOverride+xml"/>
  <Override PartName="/ppt/theme/themeOverride73.xml" ContentType="application/vnd.openxmlformats-officedocument.themeOverride+xml"/>
  <Override PartName="/ppt/charts/chart76.xml" ContentType="application/vnd.openxmlformats-officedocument.drawingml.chart+xml"/>
  <Override PartName="/ppt/theme/themeOverride76.xml" ContentType="application/vnd.openxmlformats-officedocument.themeOverride+xml"/>
  <Override PartName="/ppt/charts/chart78.xml" ContentType="application/vnd.openxmlformats-officedocument.drawingml.chart+xml"/>
  <Override PartName="/ppt/theme/themeOverride74.xml" ContentType="application/vnd.openxmlformats-officedocument.themeOverride+xml"/>
  <Override PartName="/ppt/charts/chart77.xml" ContentType="application/vnd.openxmlformats-officedocument.drawingml.chart+xml"/>
  <Override PartName="/ppt/theme/themeOverride75.xml" ContentType="application/vnd.openxmlformats-officedocument.themeOverride+xml"/>
  <Override PartName="/ppt/theme/themeOverride66.xml" ContentType="application/vnd.openxmlformats-officedocument.themeOverride+xml"/>
  <Override PartName="/ppt/theme/themeOverride19.xml" ContentType="application/vnd.openxmlformats-officedocument.themeOverr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Override PartName="/ppt/theme/themeOverride14.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charts/chart32.xml" ContentType="application/vnd.openxmlformats-officedocument.drawingml.chart+xml"/>
  <Override PartName="/ppt/theme/themeOverride30.xml" ContentType="application/vnd.openxmlformats-officedocument.themeOverride+xml"/>
  <Override PartName="/ppt/theme/themeOverride31.xml" ContentType="application/vnd.openxmlformats-officedocument.themeOverride+xml"/>
  <Override PartName="/ppt/charts/chart71.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theme/themeOverride26.xml" ContentType="application/vnd.openxmlformats-officedocument.themeOverride+xml"/>
  <Override PartName="/ppt/charts/chart28.xml" ContentType="application/vnd.openxmlformats-officedocument.drawingml.chart+xml"/>
  <Override PartName="/ppt/charts/chart15.xml" ContentType="application/vnd.openxmlformats-officedocument.drawingml.chart+xml"/>
  <Override PartName="/ppt/theme/themeOverride12.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chart5.xml" ContentType="application/vnd.openxmlformats-officedocument.drawingml.chart+xml"/>
  <Override PartName="/ppt/theme/themeOverride3.xml" ContentType="application/vnd.openxmlformats-officedocument.themeOverride+xml"/>
  <Override PartName="/ppt/theme/themeOverride9.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charts/chart10.xml" ContentType="application/vnd.openxmlformats-officedocument.drawingml.chart+xml"/>
  <Override PartName="/ppt/theme/themeOverride7.xml" ContentType="application/vnd.openxmlformats-officedocument.themeOverride+xml"/>
  <Override PartName="/ppt/theme/themeOverride4.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theme/themeOverride56.xml" ContentType="application/vnd.openxmlformats-officedocument.themeOverride+xml"/>
  <Override PartName="/ppt/charts/chart58.xml" ContentType="application/vnd.openxmlformats-officedocument.drawingml.chart+xml"/>
  <Override PartName="/ppt/theme/themeOverride55.xml" ContentType="application/vnd.openxmlformats-officedocument.themeOverride+xml"/>
  <Override PartName="/ppt/charts/chart57.xml" ContentType="application/vnd.openxmlformats-officedocument.drawingml.chart+xml"/>
  <Override PartName="/ppt/charts/chart59.xml" ContentType="application/vnd.openxmlformats-officedocument.drawingml.chart+xml"/>
  <Override PartName="/ppt/theme/themeOverride57.xml" ContentType="application/vnd.openxmlformats-officedocument.themeOverride+xml"/>
  <Override PartName="/ppt/theme/themeOverride58.xml" ContentType="application/vnd.openxmlformats-officedocument.themeOverride+xml"/>
  <Override PartName="/ppt/charts/chart60.xml" ContentType="application/vnd.openxmlformats-officedocument.drawingml.chart+xml"/>
  <Override PartName="/ppt/theme/themeOverride54.xml" ContentType="application/vnd.openxmlformats-officedocument.themeOverride+xml"/>
  <Override PartName="/ppt/charts/chart56.xml" ContentType="application/vnd.openxmlformats-officedocument.drawingml.chart+xml"/>
  <Override PartName="/ppt/theme/themeOverride32.xml" ContentType="application/vnd.openxmlformats-officedocument.themeOverride+xml"/>
  <Override PartName="/ppt/charts/chart53.xml" ContentType="application/vnd.openxmlformats-officedocument.drawingml.chart+xml"/>
  <Override PartName="/ppt/theme/themeOverride50.xml" ContentType="application/vnd.openxmlformats-officedocument.themeOverride+xml"/>
  <Override PartName="/ppt/charts/chart54.xml" ContentType="application/vnd.openxmlformats-officedocument.drawingml.chart+xml"/>
  <Override PartName="/ppt/theme/themeOverride52.xml" ContentType="application/vnd.openxmlformats-officedocument.themeOverride+xml"/>
  <Override PartName="/ppt/theme/themeOverride53.xml" ContentType="application/vnd.openxmlformats-officedocument.themeOverride+xml"/>
  <Override PartName="/ppt/charts/chart55.xml" ContentType="application/vnd.openxmlformats-officedocument.drawingml.chart+xml"/>
  <Override PartName="/ppt/charts/chart61.xml" ContentType="application/vnd.openxmlformats-officedocument.drawingml.chart+xml"/>
  <Override PartName="/ppt/theme/themeOverride59.xml" ContentType="application/vnd.openxmlformats-officedocument.themeOverride+xml"/>
  <Override PartName="/ppt/theme/themeOverride65.xml" ContentType="application/vnd.openxmlformats-officedocument.themeOverr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theme/themeOverride68.xml" ContentType="application/vnd.openxmlformats-officedocument.themeOverride+xml"/>
  <Override PartName="/ppt/charts/chart70.xml" ContentType="application/vnd.openxmlformats-officedocument.drawingml.chart+xml"/>
  <Override PartName="/ppt/theme/themeOverride67.xml" ContentType="application/vnd.openxmlformats-officedocument.themeOverride+xml"/>
  <Override PartName="/ppt/theme/themeOverride64.xml" ContentType="application/vnd.openxmlformats-officedocument.themeOverride+xml"/>
  <Override PartName="/ppt/charts/chart66.xml" ContentType="application/vnd.openxmlformats-officedocument.drawingml.chart+xml"/>
  <Override PartName="/ppt/charts/chart63.xml" ContentType="application/vnd.openxmlformats-officedocument.drawingml.chart+xml"/>
  <Override PartName="/ppt/theme/themeOverride60.xml" ContentType="application/vnd.openxmlformats-officedocument.themeOverride+xml"/>
  <Override PartName="/ppt/charts/chart62.xml" ContentType="application/vnd.openxmlformats-officedocument.drawingml.chart+xml"/>
  <Override PartName="/ppt/theme/themeOverride61.xml" ContentType="application/vnd.openxmlformats-officedocument.themeOverride+xml"/>
  <Override PartName="/ppt/charts/chart64.xml" ContentType="application/vnd.openxmlformats-officedocument.drawingml.chart+xml"/>
  <Override PartName="/ppt/theme/themeOverride63.xml" ContentType="application/vnd.openxmlformats-officedocument.themeOverride+xml"/>
  <Override PartName="/ppt/charts/chart65.xml" ContentType="application/vnd.openxmlformats-officedocument.drawingml.chart+xml"/>
  <Override PartName="/ppt/theme/themeOverride62.xml" ContentType="application/vnd.openxmlformats-officedocument.themeOverride+xml"/>
  <Override PartName="/ppt/charts/chart52.xml" ContentType="application/vnd.openxmlformats-officedocument.drawingml.chart+xml"/>
  <Override PartName="/ppt/theme/themeOverride51.xml" ContentType="application/vnd.openxmlformats-officedocument.themeOverride+xml"/>
  <Override PartName="/ppt/theme/themeOverride49.xml" ContentType="application/vnd.openxmlformats-officedocument.themeOverride+xml"/>
  <Override PartName="/ppt/theme/themeOverride38.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charts/chart41.xml" ContentType="application/vnd.openxmlformats-officedocument.drawingml.chart+xml"/>
  <Override PartName="/ppt/theme/themeOverride39.xml" ContentType="application/vnd.openxmlformats-officedocument.themeOverride+xml"/>
  <Override PartName="/ppt/charts/chart42.xml" ContentType="application/vnd.openxmlformats-officedocument.drawingml.chart+xml"/>
  <Override PartName="/ppt/theme/themeOverride40.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charts/chart38.xml" ContentType="application/vnd.openxmlformats-officedocument.drawingml.chart+xml"/>
  <Override PartName="/ppt/theme/themeOverride41.xml" ContentType="application/vnd.openxmlformats-officedocument.themeOverride+xml"/>
  <Override PartName="/ppt/theme/themeOverride46.xml" ContentType="application/vnd.openxmlformats-officedocument.themeOverride+xml"/>
  <Override PartName="/ppt/charts/chart48.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charts/chart49.xml" ContentType="application/vnd.openxmlformats-officedocument.drawingml.chart+xml"/>
  <Override PartName="/ppt/theme/themeOverride47.xml" ContentType="application/vnd.openxmlformats-officedocument.themeOverride+xml"/>
  <Override PartName="/ppt/charts/chart51.xml" ContentType="application/vnd.openxmlformats-officedocument.drawingml.chart+xml"/>
  <Override PartName="/ppt/theme/themeOverride48.xml" ContentType="application/vnd.openxmlformats-officedocument.themeOverride+xml"/>
  <Override PartName="/ppt/charts/chart50.xml" ContentType="application/vnd.openxmlformats-officedocument.drawingml.chart+xml"/>
  <Override PartName="/ppt/charts/chart43.xml" ContentType="application/vnd.openxmlformats-officedocument.drawingml.chart+xml"/>
  <Override PartName="/ppt/charts/chart46.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4"/>
    <p:sldMasterId id="2147483818" r:id="rId5"/>
  </p:sldMasterIdLst>
  <p:notesMasterIdLst>
    <p:notesMasterId r:id="rId108"/>
  </p:notesMasterIdLst>
  <p:sldIdLst>
    <p:sldId id="261" r:id="rId6"/>
    <p:sldId id="469" r:id="rId7"/>
    <p:sldId id="470" r:id="rId8"/>
    <p:sldId id="471" r:id="rId9"/>
    <p:sldId id="472" r:id="rId10"/>
    <p:sldId id="613" r:id="rId11"/>
    <p:sldId id="615" r:id="rId12"/>
    <p:sldId id="603" r:id="rId13"/>
    <p:sldId id="474" r:id="rId14"/>
    <p:sldId id="586" r:id="rId15"/>
    <p:sldId id="476" r:id="rId16"/>
    <p:sldId id="477" r:id="rId17"/>
    <p:sldId id="587" r:id="rId18"/>
    <p:sldId id="604" r:id="rId19"/>
    <p:sldId id="601" r:id="rId20"/>
    <p:sldId id="612" r:id="rId21"/>
    <p:sldId id="616" r:id="rId22"/>
    <p:sldId id="482" r:id="rId23"/>
    <p:sldId id="483" r:id="rId24"/>
    <p:sldId id="605" r:id="rId25"/>
    <p:sldId id="590" r:id="rId26"/>
    <p:sldId id="595" r:id="rId27"/>
    <p:sldId id="600" r:id="rId28"/>
    <p:sldId id="488" r:id="rId29"/>
    <p:sldId id="489" r:id="rId30"/>
    <p:sldId id="490" r:id="rId31"/>
    <p:sldId id="592" r:id="rId32"/>
    <p:sldId id="617" r:id="rId33"/>
    <p:sldId id="493" r:id="rId34"/>
    <p:sldId id="494" r:id="rId35"/>
    <p:sldId id="495" r:id="rId36"/>
    <p:sldId id="593" r:id="rId37"/>
    <p:sldId id="496" r:id="rId38"/>
    <p:sldId id="619" r:id="rId39"/>
    <p:sldId id="498" r:id="rId40"/>
    <p:sldId id="499" r:id="rId41"/>
    <p:sldId id="500" r:id="rId42"/>
    <p:sldId id="620" r:id="rId43"/>
    <p:sldId id="502" r:id="rId44"/>
    <p:sldId id="503" r:id="rId45"/>
    <p:sldId id="504" r:id="rId46"/>
    <p:sldId id="505" r:id="rId47"/>
    <p:sldId id="594" r:id="rId48"/>
    <p:sldId id="621" r:id="rId49"/>
    <p:sldId id="507" r:id="rId50"/>
    <p:sldId id="508" r:id="rId51"/>
    <p:sldId id="509" r:id="rId52"/>
    <p:sldId id="510" r:id="rId53"/>
    <p:sldId id="596" r:id="rId54"/>
    <p:sldId id="511" r:id="rId55"/>
    <p:sldId id="611" r:id="rId56"/>
    <p:sldId id="512" r:id="rId57"/>
    <p:sldId id="513" r:id="rId58"/>
    <p:sldId id="606" r:id="rId59"/>
    <p:sldId id="609" r:id="rId60"/>
    <p:sldId id="518" r:id="rId61"/>
    <p:sldId id="519" r:id="rId62"/>
    <p:sldId id="597" r:id="rId63"/>
    <p:sldId id="520" r:id="rId64"/>
    <p:sldId id="521" r:id="rId65"/>
    <p:sldId id="522" r:id="rId66"/>
    <p:sldId id="523" r:id="rId67"/>
    <p:sldId id="622" r:id="rId68"/>
    <p:sldId id="525" r:id="rId69"/>
    <p:sldId id="526" r:id="rId70"/>
    <p:sldId id="527" r:id="rId71"/>
    <p:sldId id="623" r:id="rId72"/>
    <p:sldId id="529" r:id="rId73"/>
    <p:sldId id="530" r:id="rId74"/>
    <p:sldId id="531" r:id="rId75"/>
    <p:sldId id="532" r:id="rId76"/>
    <p:sldId id="533" r:id="rId77"/>
    <p:sldId id="624" r:id="rId78"/>
    <p:sldId id="535" r:id="rId79"/>
    <p:sldId id="607" r:id="rId80"/>
    <p:sldId id="538" r:id="rId81"/>
    <p:sldId id="539" r:id="rId82"/>
    <p:sldId id="540" r:id="rId83"/>
    <p:sldId id="625" r:id="rId84"/>
    <p:sldId id="542" r:id="rId85"/>
    <p:sldId id="610" r:id="rId86"/>
    <p:sldId id="545" r:id="rId87"/>
    <p:sldId id="626" r:id="rId88"/>
    <p:sldId id="547" r:id="rId89"/>
    <p:sldId id="548" r:id="rId90"/>
    <p:sldId id="549" r:id="rId91"/>
    <p:sldId id="550" r:id="rId92"/>
    <p:sldId id="627" r:id="rId93"/>
    <p:sldId id="552" r:id="rId94"/>
    <p:sldId id="553" r:id="rId95"/>
    <p:sldId id="628" r:id="rId96"/>
    <p:sldId id="555" r:id="rId97"/>
    <p:sldId id="556" r:id="rId98"/>
    <p:sldId id="598" r:id="rId99"/>
    <p:sldId id="599" r:id="rId100"/>
    <p:sldId id="629" r:id="rId101"/>
    <p:sldId id="562" r:id="rId102"/>
    <p:sldId id="563" r:id="rId103"/>
    <p:sldId id="564" r:id="rId104"/>
    <p:sldId id="565" r:id="rId105"/>
    <p:sldId id="566" r:id="rId106"/>
    <p:sldId id="630" r:id="rId107"/>
  </p:sldIdLst>
  <p:sldSz cx="12192000" cy="6858000"/>
  <p:notesSz cx="6799263" cy="9929813"/>
  <p:embeddedFontLst>
    <p:embeddedFont>
      <p:font typeface="Calibri" panose="020F0502020204030204" pitchFamily="34" charset="0"/>
      <p:regular r:id="rId109"/>
      <p:bold r:id="rId110"/>
      <p:italic r:id="rId111"/>
      <p:boldItalic r:id="rId112"/>
    </p:embeddedFont>
    <p:embeddedFont>
      <p:font typeface="Merriweather Sans" panose="00000500000000000000" pitchFamily="2" charset="0"/>
      <p:regular r:id="rId113"/>
      <p:bold r:id="rId114"/>
      <p:italic r:id="rId115"/>
      <p:boldItalic r:id="rId1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7F539C"/>
    <a:srgbClr val="EE2C90"/>
    <a:srgbClr val="164280"/>
    <a:srgbClr val="F4B5D3"/>
    <a:srgbClr val="BCE3FA"/>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7" autoAdjust="0"/>
    <p:restoredTop sz="94656"/>
  </p:normalViewPr>
  <p:slideViewPr>
    <p:cSldViewPr snapToGrid="0" snapToObjects="1">
      <p:cViewPr varScale="1">
        <p:scale>
          <a:sx n="109" d="100"/>
          <a:sy n="109" d="100"/>
        </p:scale>
        <p:origin x="666" y="102"/>
      </p:cViewPr>
      <p:guideLst/>
    </p:cSldViewPr>
  </p:slideViewPr>
  <p:notesTextViewPr>
    <p:cViewPr>
      <p:scale>
        <a:sx n="1" d="1"/>
        <a:sy n="1" d="1"/>
      </p:scale>
      <p:origin x="0" y="0"/>
    </p:cViewPr>
  </p:notesTextViewPr>
  <p:sorterViewPr>
    <p:cViewPr>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4.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font" Target="fonts/font5.fntdata"/><Relationship Id="rId118"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font" Target="fonts/font6.fntdata"/><Relationship Id="rId119" Type="http://schemas.openxmlformats.org/officeDocument/2006/relationships/theme" Target="theme/theme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1.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2.fntdata"/><Relationship Id="rId115" Type="http://schemas.openxmlformats.org/officeDocument/2006/relationships/font" Target="fonts/font7.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customXml" Target="../customXml/item4.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font" Target="fonts/font3.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8.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9.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0.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2.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3.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8.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9.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0.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1.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2.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3.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4.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5.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66.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8.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9.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70.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71.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2.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3.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4.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5.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58093057878554"/>
          <c:y val="6.0155650267229126E-2"/>
          <c:w val="0.47987150190143246"/>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Taul1!$B$2:$B$8</c:f>
              <c:numCache>
                <c:formatCode>General</c:formatCode>
                <c:ptCount val="7"/>
                <c:pt idx="0">
                  <c:v>31</c:v>
                </c:pt>
                <c:pt idx="1">
                  <c:v>28</c:v>
                </c:pt>
                <c:pt idx="2">
                  <c:v>18</c:v>
                </c:pt>
                <c:pt idx="3">
                  <c:v>12</c:v>
                </c:pt>
                <c:pt idx="4">
                  <c:v>7</c:v>
                </c:pt>
                <c:pt idx="5">
                  <c:v>4</c:v>
                </c:pt>
                <c:pt idx="6">
                  <c:v>3</c:v>
                </c:pt>
              </c:numCache>
            </c:numRef>
          </c:val>
          <c:extLst>
            <c:ext xmlns:c16="http://schemas.microsoft.com/office/drawing/2014/chart" uri="{C3380CC4-5D6E-409C-BE32-E72D297353CC}">
              <c16:uniqueId val="{00000000-139C-450C-B703-0023C526905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Taul1!$C$2:$C$8</c:f>
              <c:numCache>
                <c:formatCode>General</c:formatCode>
                <c:ptCount val="7"/>
                <c:pt idx="0">
                  <c:v>41</c:v>
                </c:pt>
                <c:pt idx="1">
                  <c:v>47</c:v>
                </c:pt>
                <c:pt idx="2">
                  <c:v>47</c:v>
                </c:pt>
                <c:pt idx="3">
                  <c:v>43</c:v>
                </c:pt>
                <c:pt idx="4">
                  <c:v>21</c:v>
                </c:pt>
                <c:pt idx="5">
                  <c:v>21</c:v>
                </c:pt>
                <c:pt idx="6">
                  <c:v>8</c:v>
                </c:pt>
              </c:numCache>
            </c:numRef>
          </c:val>
          <c:extLst>
            <c:ext xmlns:c16="http://schemas.microsoft.com/office/drawing/2014/chart" uri="{C3380CC4-5D6E-409C-BE32-E72D297353CC}">
              <c16:uniqueId val="{00000001-139C-450C-B703-0023C526905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Taul1!$D$2:$D$8</c:f>
              <c:numCache>
                <c:formatCode>General</c:formatCode>
                <c:ptCount val="7"/>
                <c:pt idx="0">
                  <c:v>13</c:v>
                </c:pt>
                <c:pt idx="1">
                  <c:v>14</c:v>
                </c:pt>
                <c:pt idx="2">
                  <c:v>27</c:v>
                </c:pt>
                <c:pt idx="3">
                  <c:v>24</c:v>
                </c:pt>
                <c:pt idx="4">
                  <c:v>12</c:v>
                </c:pt>
                <c:pt idx="5">
                  <c:v>35</c:v>
                </c:pt>
                <c:pt idx="6">
                  <c:v>23</c:v>
                </c:pt>
              </c:numCache>
            </c:numRef>
          </c:val>
          <c:extLst>
            <c:ext xmlns:c16="http://schemas.microsoft.com/office/drawing/2014/chart" uri="{C3380CC4-5D6E-409C-BE32-E72D297353CC}">
              <c16:uniqueId val="{00000002-139C-450C-B703-0023C526905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Taul1!$E$2:$E$8</c:f>
              <c:numCache>
                <c:formatCode>General</c:formatCode>
                <c:ptCount val="7"/>
                <c:pt idx="0">
                  <c:v>3</c:v>
                </c:pt>
                <c:pt idx="1">
                  <c:v>2</c:v>
                </c:pt>
                <c:pt idx="2">
                  <c:v>5</c:v>
                </c:pt>
                <c:pt idx="3">
                  <c:v>6</c:v>
                </c:pt>
                <c:pt idx="4">
                  <c:v>8</c:v>
                </c:pt>
                <c:pt idx="5">
                  <c:v>33</c:v>
                </c:pt>
                <c:pt idx="6">
                  <c:v>58</c:v>
                </c:pt>
              </c:numCache>
            </c:numRef>
          </c:val>
          <c:extLst>
            <c:ext xmlns:c16="http://schemas.microsoft.com/office/drawing/2014/chart" uri="{C3380CC4-5D6E-409C-BE32-E72D297353CC}">
              <c16:uniqueId val="{00000003-139C-450C-B703-0023C526905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Taul1!$F$2:$F$8</c:f>
              <c:numCache>
                <c:formatCode>General</c:formatCode>
                <c:ptCount val="7"/>
                <c:pt idx="0">
                  <c:v>11</c:v>
                </c:pt>
                <c:pt idx="1">
                  <c:v>8</c:v>
                </c:pt>
                <c:pt idx="2">
                  <c:v>3</c:v>
                </c:pt>
                <c:pt idx="3">
                  <c:v>16</c:v>
                </c:pt>
                <c:pt idx="4">
                  <c:v>52</c:v>
                </c:pt>
                <c:pt idx="5">
                  <c:v>7</c:v>
                </c:pt>
                <c:pt idx="6">
                  <c:v>7</c:v>
                </c:pt>
              </c:numCache>
            </c:numRef>
          </c:val>
          <c:extLst>
            <c:ext xmlns:c16="http://schemas.microsoft.com/office/drawing/2014/chart" uri="{C3380CC4-5D6E-409C-BE32-E72D297353CC}">
              <c16:uniqueId val="{00000004-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79188864"/>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Taul1!$B$2:$B$6</c:f>
              <c:numCache>
                <c:formatCode>General</c:formatCode>
                <c:ptCount val="5"/>
                <c:pt idx="0">
                  <c:v>22</c:v>
                </c:pt>
                <c:pt idx="1">
                  <c:v>24</c:v>
                </c:pt>
                <c:pt idx="2">
                  <c:v>33</c:v>
                </c:pt>
                <c:pt idx="3">
                  <c:v>32</c:v>
                </c:pt>
                <c:pt idx="4">
                  <c:v>28</c:v>
                </c:pt>
              </c:numCache>
            </c:numRef>
          </c:val>
          <c:extLst>
            <c:ext xmlns:c16="http://schemas.microsoft.com/office/drawing/2014/chart" uri="{C3380CC4-5D6E-409C-BE32-E72D297353CC}">
              <c16:uniqueId val="{00000000-9997-4BC5-A70D-1C0AC576815C}"/>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Taul1!$C$2:$C$6</c:f>
              <c:numCache>
                <c:formatCode>General</c:formatCode>
                <c:ptCount val="5"/>
                <c:pt idx="0">
                  <c:v>78</c:v>
                </c:pt>
                <c:pt idx="1">
                  <c:v>76</c:v>
                </c:pt>
                <c:pt idx="2">
                  <c:v>67</c:v>
                </c:pt>
                <c:pt idx="3">
                  <c:v>68</c:v>
                </c:pt>
                <c:pt idx="4">
                  <c:v>72</c:v>
                </c:pt>
              </c:numCache>
            </c:numRef>
          </c:val>
          <c:extLst>
            <c:ext xmlns:c16="http://schemas.microsoft.com/office/drawing/2014/chart" uri="{C3380CC4-5D6E-409C-BE32-E72D297353CC}">
              <c16:uniqueId val="{00000001-9997-4BC5-A70D-1C0AC576815C}"/>
            </c:ext>
          </c:extLst>
        </c:ser>
        <c:dLbls>
          <c:showLegendKey val="0"/>
          <c:showVal val="0"/>
          <c:showCatName val="0"/>
          <c:showSerName val="0"/>
          <c:showPercent val="0"/>
          <c:showBubbleSize val="0"/>
        </c:dLbls>
        <c:gapWidth val="50"/>
        <c:overlap val="100"/>
        <c:axId val="336786944"/>
        <c:axId val="336788864"/>
      </c:barChart>
      <c:catAx>
        <c:axId val="33678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36788864"/>
        <c:crosses val="autoZero"/>
        <c:auto val="1"/>
        <c:lblAlgn val="ctr"/>
        <c:lblOffset val="100"/>
        <c:noMultiLvlLbl val="0"/>
      </c:catAx>
      <c:valAx>
        <c:axId val="33678886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36786944"/>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28</c:v>
                </c:pt>
                <c:pt idx="2">
                  <c:v>28</c:v>
                </c:pt>
                <c:pt idx="3">
                  <c:v>28</c:v>
                </c:pt>
                <c:pt idx="5">
                  <c:v>25</c:v>
                </c:pt>
                <c:pt idx="6">
                  <c:v>28</c:v>
                </c:pt>
                <c:pt idx="7">
                  <c:v>30</c:v>
                </c:pt>
                <c:pt idx="8">
                  <c:v>34</c:v>
                </c:pt>
                <c:pt idx="9">
                  <c:v>26</c:v>
                </c:pt>
                <c:pt idx="11">
                  <c:v>46</c:v>
                </c:pt>
                <c:pt idx="12">
                  <c:v>36</c:v>
                </c:pt>
                <c:pt idx="13">
                  <c:v>21</c:v>
                </c:pt>
              </c:numCache>
            </c:numRef>
          </c:val>
          <c:extLst>
            <c:ext xmlns:c16="http://schemas.microsoft.com/office/drawing/2014/chart" uri="{C3380CC4-5D6E-409C-BE32-E72D297353CC}">
              <c16:uniqueId val="{00000000-9513-46B5-A60A-E30D0A1B5DDA}"/>
            </c:ext>
          </c:extLst>
        </c:ser>
        <c:dLbls>
          <c:showLegendKey val="0"/>
          <c:showVal val="0"/>
          <c:showCatName val="0"/>
          <c:showSerName val="0"/>
          <c:showPercent val="0"/>
          <c:showBubbleSize val="0"/>
        </c:dLbls>
        <c:gapWidth val="30"/>
        <c:axId val="337988608"/>
        <c:axId val="338760832"/>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338760832"/>
        <c:crosses val="autoZero"/>
        <c:auto val="1"/>
        <c:lblAlgn val="ctr"/>
        <c:lblOffset val="100"/>
        <c:noMultiLvlLbl val="0"/>
      </c:catAx>
      <c:valAx>
        <c:axId val="338760832"/>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37988608"/>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28</c:v>
                </c:pt>
                <c:pt idx="2">
                  <c:v>18</c:v>
                </c:pt>
                <c:pt idx="3">
                  <c:v>27</c:v>
                </c:pt>
                <c:pt idx="4">
                  <c:v>33</c:v>
                </c:pt>
                <c:pt idx="5">
                  <c:v>34</c:v>
                </c:pt>
                <c:pt idx="7">
                  <c:v>14</c:v>
                </c:pt>
                <c:pt idx="8">
                  <c:v>31</c:v>
                </c:pt>
                <c:pt idx="9">
                  <c:v>35</c:v>
                </c:pt>
                <c:pt idx="10">
                  <c:v>38</c:v>
                </c:pt>
              </c:numCache>
            </c:numRef>
          </c:val>
          <c:extLst>
            <c:ext xmlns:c16="http://schemas.microsoft.com/office/drawing/2014/chart" uri="{C3380CC4-5D6E-409C-BE32-E72D297353CC}">
              <c16:uniqueId val="{00000000-6BD9-417B-8FD3-D52AC19FB1F7}"/>
            </c:ext>
          </c:extLst>
        </c:ser>
        <c:dLbls>
          <c:showLegendKey val="0"/>
          <c:showVal val="0"/>
          <c:showCatName val="0"/>
          <c:showSerName val="0"/>
          <c:showPercent val="0"/>
          <c:showBubbleSize val="0"/>
        </c:dLbls>
        <c:gapWidth val="30"/>
        <c:axId val="339342080"/>
        <c:axId val="440594816"/>
      </c:barChart>
      <c:catAx>
        <c:axId val="33934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440594816"/>
        <c:crosses val="autoZero"/>
        <c:auto val="1"/>
        <c:lblAlgn val="ctr"/>
        <c:lblOffset val="100"/>
        <c:noMultiLvlLbl val="0"/>
      </c:catAx>
      <c:valAx>
        <c:axId val="440594816"/>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3934208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3633322445496"/>
          <c:y val="6.2300069473524483E-2"/>
          <c:w val="0.21468770827188424"/>
          <c:h val="0.78949016506476588"/>
        </c:manualLayout>
      </c:layout>
      <c:barChart>
        <c:barDir val="bar"/>
        <c:grouping val="clustered"/>
        <c:varyColors val="0"/>
        <c:ser>
          <c:idx val="0"/>
          <c:order val="0"/>
          <c:tx>
            <c:strRef>
              <c:f>Taul1!$B$1</c:f>
              <c:strCache>
                <c:ptCount val="1"/>
                <c:pt idx="0">
                  <c:v>2014, n=333</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Autovakuutus (kasko)</c:v>
                </c:pt>
                <c:pt idx="1">
                  <c:v>Sairauskuluvakuutus</c:v>
                </c:pt>
                <c:pt idx="2">
                  <c:v>Matkavakuutus</c:v>
                </c:pt>
                <c:pt idx="3">
                  <c:v>Kotivakuutus, vuoto- tai vesivahinkotapauksessa</c:v>
                </c:pt>
                <c:pt idx="4">
                  <c:v>Muu kotivakuutus*</c:v>
                </c:pt>
                <c:pt idx="5">
                  <c:v>Vapaa-ajan tapaturmavakuutus</c:v>
                </c:pt>
                <c:pt idx="6">
                  <c:v>Lemmikkieläinvakuutus</c:v>
                </c:pt>
                <c:pt idx="7">
                  <c:v>Kotivakuutus vastuu- tai oikeusturvatapauksessa</c:v>
                </c:pt>
              </c:strCache>
            </c:strRef>
          </c:cat>
          <c:val>
            <c:numRef>
              <c:f>Taul1!$B$2:$B$9</c:f>
              <c:numCache>
                <c:formatCode>General</c:formatCode>
                <c:ptCount val="8"/>
                <c:pt idx="0">
                  <c:v>27</c:v>
                </c:pt>
                <c:pt idx="1">
                  <c:v>12</c:v>
                </c:pt>
                <c:pt idx="2">
                  <c:v>9</c:v>
                </c:pt>
                <c:pt idx="3">
                  <c:v>8</c:v>
                </c:pt>
                <c:pt idx="5">
                  <c:v>4</c:v>
                </c:pt>
                <c:pt idx="6">
                  <c:v>5</c:v>
                </c:pt>
                <c:pt idx="7">
                  <c:v>5</c:v>
                </c:pt>
              </c:numCache>
            </c:numRef>
          </c:val>
          <c:extLst>
            <c:ext xmlns:c16="http://schemas.microsoft.com/office/drawing/2014/chart" uri="{C3380CC4-5D6E-409C-BE32-E72D297353CC}">
              <c16:uniqueId val="{00000000-5400-412B-A951-69EEFE77C172}"/>
            </c:ext>
          </c:extLst>
        </c:ser>
        <c:ser>
          <c:idx val="1"/>
          <c:order val="1"/>
          <c:tx>
            <c:strRef>
              <c:f>Taul1!$C$1</c:f>
              <c:strCache>
                <c:ptCount val="1"/>
                <c:pt idx="0">
                  <c:v>2016, n=324</c:v>
                </c:pt>
              </c:strCache>
            </c:strRef>
          </c:tx>
          <c:spPr>
            <a:solidFill>
              <a:srgbClr val="EE2C9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Autovakuutus (kasko)</c:v>
                </c:pt>
                <c:pt idx="1">
                  <c:v>Sairauskuluvakuutus</c:v>
                </c:pt>
                <c:pt idx="2">
                  <c:v>Matkavakuutus</c:v>
                </c:pt>
                <c:pt idx="3">
                  <c:v>Kotivakuutus, vuoto- tai vesivahinkotapauksessa</c:v>
                </c:pt>
                <c:pt idx="4">
                  <c:v>Muu kotivakuutus*</c:v>
                </c:pt>
                <c:pt idx="5">
                  <c:v>Vapaa-ajan tapaturmavakuutus</c:v>
                </c:pt>
                <c:pt idx="6">
                  <c:v>Lemmikkieläinvakuutus</c:v>
                </c:pt>
                <c:pt idx="7">
                  <c:v>Kotivakuutus vastuu- tai oikeusturvatapauksessa</c:v>
                </c:pt>
              </c:strCache>
            </c:strRef>
          </c:cat>
          <c:val>
            <c:numRef>
              <c:f>Taul1!$C$2:$C$9</c:f>
              <c:numCache>
                <c:formatCode>General</c:formatCode>
                <c:ptCount val="8"/>
                <c:pt idx="0">
                  <c:v>30</c:v>
                </c:pt>
                <c:pt idx="1">
                  <c:v>14</c:v>
                </c:pt>
                <c:pt idx="2">
                  <c:v>9</c:v>
                </c:pt>
                <c:pt idx="3">
                  <c:v>8</c:v>
                </c:pt>
                <c:pt idx="4">
                  <c:v>8</c:v>
                </c:pt>
                <c:pt idx="5">
                  <c:v>6</c:v>
                </c:pt>
                <c:pt idx="6">
                  <c:v>5</c:v>
                </c:pt>
                <c:pt idx="7">
                  <c:v>2</c:v>
                </c:pt>
              </c:numCache>
            </c:numRef>
          </c:val>
          <c:extLst>
            <c:ext xmlns:c16="http://schemas.microsoft.com/office/drawing/2014/chart" uri="{C3380CC4-5D6E-409C-BE32-E72D297353CC}">
              <c16:uniqueId val="{00000001-5400-412B-A951-69EEFE77C172}"/>
            </c:ext>
          </c:extLst>
        </c:ser>
        <c:ser>
          <c:idx val="2"/>
          <c:order val="2"/>
          <c:tx>
            <c:strRef>
              <c:f>Taul1!$D$1</c:f>
              <c:strCache>
                <c:ptCount val="1"/>
                <c:pt idx="0">
                  <c:v>2018, n=283</c:v>
                </c:pt>
              </c:strCache>
            </c:strRef>
          </c:tx>
          <c:spPr>
            <a:solidFill>
              <a:srgbClr val="16428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Autovakuutus (kasko)</c:v>
                </c:pt>
                <c:pt idx="1">
                  <c:v>Sairauskuluvakuutus</c:v>
                </c:pt>
                <c:pt idx="2">
                  <c:v>Matkavakuutus</c:v>
                </c:pt>
                <c:pt idx="3">
                  <c:v>Kotivakuutus, vuoto- tai vesivahinkotapauksessa</c:v>
                </c:pt>
                <c:pt idx="4">
                  <c:v>Muu kotivakuutus*</c:v>
                </c:pt>
                <c:pt idx="5">
                  <c:v>Vapaa-ajan tapaturmavakuutus</c:v>
                </c:pt>
                <c:pt idx="6">
                  <c:v>Lemmikkieläinvakuutus</c:v>
                </c:pt>
                <c:pt idx="7">
                  <c:v>Kotivakuutus vastuu- tai oikeusturvatapauksessa</c:v>
                </c:pt>
              </c:strCache>
            </c:strRef>
          </c:cat>
          <c:val>
            <c:numRef>
              <c:f>Taul1!$D$2:$D$9</c:f>
              <c:numCache>
                <c:formatCode>General</c:formatCode>
                <c:ptCount val="8"/>
                <c:pt idx="0">
                  <c:v>26</c:v>
                </c:pt>
                <c:pt idx="1">
                  <c:v>19</c:v>
                </c:pt>
                <c:pt idx="2">
                  <c:v>10</c:v>
                </c:pt>
                <c:pt idx="3">
                  <c:v>9</c:v>
                </c:pt>
                <c:pt idx="4">
                  <c:v>6</c:v>
                </c:pt>
                <c:pt idx="5">
                  <c:v>9</c:v>
                </c:pt>
                <c:pt idx="6">
                  <c:v>7</c:v>
                </c:pt>
                <c:pt idx="7">
                  <c:v>4</c:v>
                </c:pt>
              </c:numCache>
            </c:numRef>
          </c:val>
          <c:extLst>
            <c:ext xmlns:c16="http://schemas.microsoft.com/office/drawing/2014/chart" uri="{C3380CC4-5D6E-409C-BE32-E72D297353CC}">
              <c16:uniqueId val="{00000002-5400-412B-A951-69EEFE77C172}"/>
            </c:ext>
          </c:extLst>
        </c:ser>
        <c:dLbls>
          <c:showLegendKey val="0"/>
          <c:showVal val="0"/>
          <c:showCatName val="0"/>
          <c:showSerName val="0"/>
          <c:showPercent val="0"/>
          <c:showBubbleSize val="0"/>
        </c:dLbls>
        <c:gapWidth val="30"/>
        <c:axId val="42731776"/>
        <c:axId val="42733568"/>
      </c:barChart>
      <c:catAx>
        <c:axId val="42731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733568"/>
        <c:crosses val="autoZero"/>
        <c:auto val="1"/>
        <c:lblAlgn val="ctr"/>
        <c:lblOffset val="100"/>
        <c:noMultiLvlLbl val="0"/>
      </c:catAx>
      <c:valAx>
        <c:axId val="42733568"/>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731776"/>
        <c:crosses val="autoZero"/>
        <c:crossBetween val="between"/>
        <c:majorUnit val="10"/>
        <c:minorUnit val="10"/>
      </c:valAx>
      <c:spPr>
        <a:noFill/>
        <a:ln>
          <a:noFill/>
        </a:ln>
        <a:effectLst/>
      </c:spPr>
    </c:plotArea>
    <c:legend>
      <c:legendPos val="b"/>
      <c:layout>
        <c:manualLayout>
          <c:xMode val="edge"/>
          <c:yMode val="edge"/>
          <c:x val="0.36186245127829048"/>
          <c:y val="0.95914134500051662"/>
          <c:w val="0.5550545953380227"/>
          <c:h val="4.0858654999483289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11528097631338"/>
          <c:y val="6.2300069473524483E-2"/>
          <c:w val="0.41866675830745737"/>
          <c:h val="0.78949016506476588"/>
        </c:manualLayout>
      </c:layout>
      <c:barChart>
        <c:barDir val="bar"/>
        <c:grouping val="clustered"/>
        <c:varyColors val="0"/>
        <c:ser>
          <c:idx val="0"/>
          <c:order val="0"/>
          <c:tx>
            <c:strRef>
              <c:f>Taul1!$B$1</c:f>
              <c:strCache>
                <c:ptCount val="1"/>
                <c:pt idx="0">
                  <c:v>2014, n=333</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Kotivakuutus rikostapauksessa</c:v>
                </c:pt>
                <c:pt idx="1">
                  <c:v>Työtapaturmavakuutus</c:v>
                </c:pt>
                <c:pt idx="2">
                  <c:v>Kotivakuutus palovahinkotapauksessa</c:v>
                </c:pt>
                <c:pt idx="3">
                  <c:v>Kotivakuutus myrskyvahinkotapauksessa</c:v>
                </c:pt>
                <c:pt idx="4">
                  <c:v>Liikennevakuutus (henkilövahingossa)</c:v>
                </c:pt>
                <c:pt idx="5">
                  <c:v>Urheiluvakuutus (lajikohtainen lisenssi)</c:v>
                </c:pt>
                <c:pt idx="6">
                  <c:v>Muu</c:v>
                </c:pt>
                <c:pt idx="7">
                  <c:v>En osaa sanoa</c:v>
                </c:pt>
              </c:strCache>
            </c:strRef>
          </c:cat>
          <c:val>
            <c:numRef>
              <c:f>Taul1!$B$2:$B$9</c:f>
              <c:numCache>
                <c:formatCode>General</c:formatCode>
                <c:ptCount val="8"/>
                <c:pt idx="0">
                  <c:v>5</c:v>
                </c:pt>
                <c:pt idx="1">
                  <c:v>3</c:v>
                </c:pt>
                <c:pt idx="2">
                  <c:v>2</c:v>
                </c:pt>
                <c:pt idx="3">
                  <c:v>2</c:v>
                </c:pt>
                <c:pt idx="4">
                  <c:v>2</c:v>
                </c:pt>
                <c:pt idx="5">
                  <c:v>2</c:v>
                </c:pt>
                <c:pt idx="6">
                  <c:v>13</c:v>
                </c:pt>
                <c:pt idx="7">
                  <c:v>2</c:v>
                </c:pt>
              </c:numCache>
            </c:numRef>
          </c:val>
          <c:extLst>
            <c:ext xmlns:c16="http://schemas.microsoft.com/office/drawing/2014/chart" uri="{C3380CC4-5D6E-409C-BE32-E72D297353CC}">
              <c16:uniqueId val="{00000000-BDC6-43E1-A659-8B9CE835E368}"/>
            </c:ext>
          </c:extLst>
        </c:ser>
        <c:ser>
          <c:idx val="1"/>
          <c:order val="1"/>
          <c:tx>
            <c:strRef>
              <c:f>Taul1!$C$1</c:f>
              <c:strCache>
                <c:ptCount val="1"/>
                <c:pt idx="0">
                  <c:v>2016, n=324</c:v>
                </c:pt>
              </c:strCache>
            </c:strRef>
          </c:tx>
          <c:spPr>
            <a:solidFill>
              <a:srgbClr val="EE2C9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Kotivakuutus rikostapauksessa</c:v>
                </c:pt>
                <c:pt idx="1">
                  <c:v>Työtapaturmavakuutus</c:v>
                </c:pt>
                <c:pt idx="2">
                  <c:v>Kotivakuutus palovahinkotapauksessa</c:v>
                </c:pt>
                <c:pt idx="3">
                  <c:v>Kotivakuutus myrskyvahinkotapauksessa</c:v>
                </c:pt>
                <c:pt idx="4">
                  <c:v>Liikennevakuutus (henkilövahingossa)</c:v>
                </c:pt>
                <c:pt idx="5">
                  <c:v>Urheiluvakuutus (lajikohtainen lisenssi)</c:v>
                </c:pt>
                <c:pt idx="6">
                  <c:v>Muu</c:v>
                </c:pt>
                <c:pt idx="7">
                  <c:v>En osaa sanoa</c:v>
                </c:pt>
              </c:strCache>
            </c:strRef>
          </c:cat>
          <c:val>
            <c:numRef>
              <c:f>Taul1!$C$2:$C$9</c:f>
              <c:numCache>
                <c:formatCode>General</c:formatCode>
                <c:ptCount val="8"/>
                <c:pt idx="0">
                  <c:v>4</c:v>
                </c:pt>
                <c:pt idx="1">
                  <c:v>2</c:v>
                </c:pt>
                <c:pt idx="2">
                  <c:v>0</c:v>
                </c:pt>
                <c:pt idx="3">
                  <c:v>2</c:v>
                </c:pt>
                <c:pt idx="4">
                  <c:v>2</c:v>
                </c:pt>
                <c:pt idx="5">
                  <c:v>2</c:v>
                </c:pt>
                <c:pt idx="6">
                  <c:v>12</c:v>
                </c:pt>
                <c:pt idx="7">
                  <c:v>2</c:v>
                </c:pt>
              </c:numCache>
            </c:numRef>
          </c:val>
          <c:extLst>
            <c:ext xmlns:c16="http://schemas.microsoft.com/office/drawing/2014/chart" uri="{C3380CC4-5D6E-409C-BE32-E72D297353CC}">
              <c16:uniqueId val="{00000001-BDC6-43E1-A659-8B9CE835E368}"/>
            </c:ext>
          </c:extLst>
        </c:ser>
        <c:ser>
          <c:idx val="2"/>
          <c:order val="2"/>
          <c:tx>
            <c:strRef>
              <c:f>Taul1!$D$1</c:f>
              <c:strCache>
                <c:ptCount val="1"/>
                <c:pt idx="0">
                  <c:v>2018, n=2832</c:v>
                </c:pt>
              </c:strCache>
            </c:strRef>
          </c:tx>
          <c:spPr>
            <a:solidFill>
              <a:srgbClr val="16428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Kotivakuutus rikostapauksessa</c:v>
                </c:pt>
                <c:pt idx="1">
                  <c:v>Työtapaturmavakuutus</c:v>
                </c:pt>
                <c:pt idx="2">
                  <c:v>Kotivakuutus palovahinkotapauksessa</c:v>
                </c:pt>
                <c:pt idx="3">
                  <c:v>Kotivakuutus myrskyvahinkotapauksessa</c:v>
                </c:pt>
                <c:pt idx="4">
                  <c:v>Liikennevakuutus (henkilövahingossa)</c:v>
                </c:pt>
                <c:pt idx="5">
                  <c:v>Urheiluvakuutus (lajikohtainen lisenssi)</c:v>
                </c:pt>
                <c:pt idx="6">
                  <c:v>Muu</c:v>
                </c:pt>
                <c:pt idx="7">
                  <c:v>En osaa sanoa</c:v>
                </c:pt>
              </c:strCache>
            </c:strRef>
          </c:cat>
          <c:val>
            <c:numRef>
              <c:f>Taul1!$D$2:$D$9</c:f>
              <c:numCache>
                <c:formatCode>General</c:formatCode>
                <c:ptCount val="8"/>
                <c:pt idx="0">
                  <c:v>3</c:v>
                </c:pt>
                <c:pt idx="1">
                  <c:v>3</c:v>
                </c:pt>
                <c:pt idx="2">
                  <c:v>1</c:v>
                </c:pt>
                <c:pt idx="3">
                  <c:v>1</c:v>
                </c:pt>
                <c:pt idx="4">
                  <c:v>1</c:v>
                </c:pt>
                <c:pt idx="5">
                  <c:v>1</c:v>
                </c:pt>
                <c:pt idx="6">
                  <c:v>7</c:v>
                </c:pt>
                <c:pt idx="7">
                  <c:v>0</c:v>
                </c:pt>
              </c:numCache>
            </c:numRef>
          </c:val>
          <c:extLst>
            <c:ext xmlns:c16="http://schemas.microsoft.com/office/drawing/2014/chart" uri="{C3380CC4-5D6E-409C-BE32-E72D297353CC}">
              <c16:uniqueId val="{00000002-BDC6-43E1-A659-8B9CE835E368}"/>
            </c:ext>
          </c:extLst>
        </c:ser>
        <c:dLbls>
          <c:showLegendKey val="0"/>
          <c:showVal val="0"/>
          <c:showCatName val="0"/>
          <c:showSerName val="0"/>
          <c:showPercent val="0"/>
          <c:showBubbleSize val="0"/>
        </c:dLbls>
        <c:gapWidth val="30"/>
        <c:axId val="42744064"/>
        <c:axId val="42758144"/>
      </c:barChart>
      <c:catAx>
        <c:axId val="42744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758144"/>
        <c:crosses val="autoZero"/>
        <c:auto val="1"/>
        <c:lblAlgn val="ctr"/>
        <c:lblOffset val="100"/>
        <c:noMultiLvlLbl val="0"/>
      </c:catAx>
      <c:valAx>
        <c:axId val="42758144"/>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744064"/>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06490872163097"/>
          <c:y val="6.2300069473524483E-2"/>
          <c:w val="0.23275294032160995"/>
          <c:h val="0.76564819603401468"/>
        </c:manualLayout>
      </c:layout>
      <c:barChart>
        <c:barDir val="bar"/>
        <c:grouping val="clustered"/>
        <c:varyColors val="0"/>
        <c:ser>
          <c:idx val="0"/>
          <c:order val="0"/>
          <c:tx>
            <c:strRef>
              <c:f>Taul1!$B$1</c:f>
              <c:strCache>
                <c:ptCount val="1"/>
                <c:pt idx="0">
                  <c:v>2010, n=201</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Internetissä, tietokoneella*</c:v>
                </c:pt>
                <c:pt idx="1">
                  <c:v>Vakuutusyhtiön konttorissa</c:v>
                </c:pt>
                <c:pt idx="2">
                  <c:v>Vakuutusyhtiön asiamiehen kanssa</c:v>
                </c:pt>
                <c:pt idx="3">
                  <c:v>Internetissä, matkapuhelimella</c:v>
                </c:pt>
                <c:pt idx="4">
                  <c:v>Älypuhelinsovelluksella**</c:v>
                </c:pt>
                <c:pt idx="5">
                  <c:v>Puhelimitse***</c:v>
                </c:pt>
              </c:strCache>
            </c:strRef>
          </c:cat>
          <c:val>
            <c:numRef>
              <c:f>Taul1!$B$2:$B$7</c:f>
              <c:numCache>
                <c:formatCode>General</c:formatCode>
                <c:ptCount val="6"/>
                <c:pt idx="0">
                  <c:v>32</c:v>
                </c:pt>
                <c:pt idx="1">
                  <c:v>28</c:v>
                </c:pt>
                <c:pt idx="2">
                  <c:v>4</c:v>
                </c:pt>
                <c:pt idx="5">
                  <c:v>27</c:v>
                </c:pt>
              </c:numCache>
            </c:numRef>
          </c:val>
          <c:extLst>
            <c:ext xmlns:c16="http://schemas.microsoft.com/office/drawing/2014/chart" uri="{C3380CC4-5D6E-409C-BE32-E72D297353CC}">
              <c16:uniqueId val="{00000000-59BB-4A90-8521-D4C7A5D41AF3}"/>
            </c:ext>
          </c:extLst>
        </c:ser>
        <c:ser>
          <c:idx val="1"/>
          <c:order val="1"/>
          <c:tx>
            <c:strRef>
              <c:f>Taul1!$C$1</c:f>
              <c:strCache>
                <c:ptCount val="1"/>
                <c:pt idx="0">
                  <c:v>2012, n=210</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Internetissä, tietokoneella*</c:v>
                </c:pt>
                <c:pt idx="1">
                  <c:v>Vakuutusyhtiön konttorissa</c:v>
                </c:pt>
                <c:pt idx="2">
                  <c:v>Vakuutusyhtiön asiamiehen kanssa</c:v>
                </c:pt>
                <c:pt idx="3">
                  <c:v>Internetissä, matkapuhelimella</c:v>
                </c:pt>
                <c:pt idx="4">
                  <c:v>Älypuhelinsovelluksella**</c:v>
                </c:pt>
                <c:pt idx="5">
                  <c:v>Puhelimitse***</c:v>
                </c:pt>
              </c:strCache>
            </c:strRef>
          </c:cat>
          <c:val>
            <c:numRef>
              <c:f>Taul1!$C$2:$C$7</c:f>
              <c:numCache>
                <c:formatCode>General</c:formatCode>
                <c:ptCount val="6"/>
                <c:pt idx="0">
                  <c:v>46</c:v>
                </c:pt>
                <c:pt idx="1">
                  <c:v>19</c:v>
                </c:pt>
                <c:pt idx="2">
                  <c:v>2</c:v>
                </c:pt>
                <c:pt idx="5">
                  <c:v>26</c:v>
                </c:pt>
              </c:numCache>
            </c:numRef>
          </c:val>
          <c:extLst>
            <c:ext xmlns:c16="http://schemas.microsoft.com/office/drawing/2014/chart" uri="{C3380CC4-5D6E-409C-BE32-E72D297353CC}">
              <c16:uniqueId val="{00000001-59BB-4A90-8521-D4C7A5D41AF3}"/>
            </c:ext>
          </c:extLst>
        </c:ser>
        <c:ser>
          <c:idx val="2"/>
          <c:order val="2"/>
          <c:tx>
            <c:strRef>
              <c:f>Taul1!$D$1</c:f>
              <c:strCache>
                <c:ptCount val="1"/>
                <c:pt idx="0">
                  <c:v>2014, n=333</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Internetissä, tietokoneella*</c:v>
                </c:pt>
                <c:pt idx="1">
                  <c:v>Vakuutusyhtiön konttorissa</c:v>
                </c:pt>
                <c:pt idx="2">
                  <c:v>Vakuutusyhtiön asiamiehen kanssa</c:v>
                </c:pt>
                <c:pt idx="3">
                  <c:v>Internetissä, matkapuhelimella</c:v>
                </c:pt>
                <c:pt idx="4">
                  <c:v>Älypuhelinsovelluksella**</c:v>
                </c:pt>
                <c:pt idx="5">
                  <c:v>Puhelimitse***</c:v>
                </c:pt>
              </c:strCache>
            </c:strRef>
          </c:cat>
          <c:val>
            <c:numRef>
              <c:f>Taul1!$D$2:$D$7</c:f>
              <c:numCache>
                <c:formatCode>General</c:formatCode>
                <c:ptCount val="6"/>
                <c:pt idx="0">
                  <c:v>58</c:v>
                </c:pt>
                <c:pt idx="1">
                  <c:v>10</c:v>
                </c:pt>
                <c:pt idx="2">
                  <c:v>1</c:v>
                </c:pt>
                <c:pt idx="5">
                  <c:v>23</c:v>
                </c:pt>
              </c:numCache>
            </c:numRef>
          </c:val>
          <c:extLst>
            <c:ext xmlns:c16="http://schemas.microsoft.com/office/drawing/2014/chart" uri="{C3380CC4-5D6E-409C-BE32-E72D297353CC}">
              <c16:uniqueId val="{00000002-59BB-4A90-8521-D4C7A5D41AF3}"/>
            </c:ext>
          </c:extLst>
        </c:ser>
        <c:ser>
          <c:idx val="3"/>
          <c:order val="3"/>
          <c:tx>
            <c:strRef>
              <c:f>Taul1!$E$1</c:f>
              <c:strCache>
                <c:ptCount val="1"/>
                <c:pt idx="0">
                  <c:v>2016, n=324</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Internetissä, tietokoneella*</c:v>
                </c:pt>
                <c:pt idx="1">
                  <c:v>Vakuutusyhtiön konttorissa</c:v>
                </c:pt>
                <c:pt idx="2">
                  <c:v>Vakuutusyhtiön asiamiehen kanssa</c:v>
                </c:pt>
                <c:pt idx="3">
                  <c:v>Internetissä, matkapuhelimella</c:v>
                </c:pt>
                <c:pt idx="4">
                  <c:v>Älypuhelinsovelluksella**</c:v>
                </c:pt>
                <c:pt idx="5">
                  <c:v>Puhelimitse***</c:v>
                </c:pt>
              </c:strCache>
            </c:strRef>
          </c:cat>
          <c:val>
            <c:numRef>
              <c:f>Taul1!$E$2:$E$7</c:f>
              <c:numCache>
                <c:formatCode>General</c:formatCode>
                <c:ptCount val="6"/>
                <c:pt idx="0">
                  <c:v>66</c:v>
                </c:pt>
                <c:pt idx="1">
                  <c:v>10</c:v>
                </c:pt>
                <c:pt idx="2">
                  <c:v>7</c:v>
                </c:pt>
                <c:pt idx="3">
                  <c:v>7</c:v>
                </c:pt>
                <c:pt idx="4">
                  <c:v>0</c:v>
                </c:pt>
                <c:pt idx="5">
                  <c:v>4</c:v>
                </c:pt>
              </c:numCache>
            </c:numRef>
          </c:val>
          <c:extLst>
            <c:ext xmlns:c16="http://schemas.microsoft.com/office/drawing/2014/chart" uri="{C3380CC4-5D6E-409C-BE32-E72D297353CC}">
              <c16:uniqueId val="{00000003-59BB-4A90-8521-D4C7A5D41AF3}"/>
            </c:ext>
          </c:extLst>
        </c:ser>
        <c:ser>
          <c:idx val="4"/>
          <c:order val="4"/>
          <c:tx>
            <c:strRef>
              <c:f>Taul1!$F$1</c:f>
              <c:strCache>
                <c:ptCount val="1"/>
                <c:pt idx="0">
                  <c:v>2018, n=283</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Internetissä, tietokoneella*</c:v>
                </c:pt>
                <c:pt idx="1">
                  <c:v>Vakuutusyhtiön konttorissa</c:v>
                </c:pt>
                <c:pt idx="2">
                  <c:v>Vakuutusyhtiön asiamiehen kanssa</c:v>
                </c:pt>
                <c:pt idx="3">
                  <c:v>Internetissä, matkapuhelimella</c:v>
                </c:pt>
                <c:pt idx="4">
                  <c:v>Älypuhelinsovelluksella**</c:v>
                </c:pt>
                <c:pt idx="5">
                  <c:v>Puhelimitse***</c:v>
                </c:pt>
              </c:strCache>
            </c:strRef>
          </c:cat>
          <c:val>
            <c:numRef>
              <c:f>Taul1!$F$2:$F$7</c:f>
              <c:numCache>
                <c:formatCode>General</c:formatCode>
                <c:ptCount val="6"/>
                <c:pt idx="0">
                  <c:v>67</c:v>
                </c:pt>
                <c:pt idx="1">
                  <c:v>7</c:v>
                </c:pt>
                <c:pt idx="2">
                  <c:v>6</c:v>
                </c:pt>
                <c:pt idx="3">
                  <c:v>4</c:v>
                </c:pt>
                <c:pt idx="4">
                  <c:v>3</c:v>
                </c:pt>
                <c:pt idx="5">
                  <c:v>4</c:v>
                </c:pt>
              </c:numCache>
            </c:numRef>
          </c:val>
          <c:extLst>
            <c:ext xmlns:c16="http://schemas.microsoft.com/office/drawing/2014/chart" uri="{C3380CC4-5D6E-409C-BE32-E72D297353CC}">
              <c16:uniqueId val="{00000004-59BB-4A90-8521-D4C7A5D41AF3}"/>
            </c:ext>
          </c:extLst>
        </c:ser>
        <c:dLbls>
          <c:showLegendKey val="0"/>
          <c:showVal val="0"/>
          <c:showCatName val="0"/>
          <c:showSerName val="0"/>
          <c:showPercent val="0"/>
          <c:showBubbleSize val="0"/>
        </c:dLbls>
        <c:gapWidth val="30"/>
        <c:axId val="42831232"/>
        <c:axId val="42837120"/>
      </c:barChart>
      <c:catAx>
        <c:axId val="4283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837120"/>
        <c:crosses val="autoZero"/>
        <c:auto val="1"/>
        <c:lblAlgn val="ctr"/>
        <c:lblOffset val="100"/>
        <c:noMultiLvlLbl val="0"/>
      </c:catAx>
      <c:valAx>
        <c:axId val="42837120"/>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831232"/>
        <c:crosses val="autoZero"/>
        <c:crossBetween val="between"/>
        <c:majorUnit val="20"/>
        <c:minorUnit val="20"/>
      </c:valAx>
      <c:spPr>
        <a:noFill/>
        <a:ln>
          <a:noFill/>
        </a:ln>
        <a:effectLst/>
      </c:spPr>
    </c:plotArea>
    <c:legend>
      <c:legendPos val="b"/>
      <c:layout>
        <c:manualLayout>
          <c:xMode val="edge"/>
          <c:yMode val="edge"/>
          <c:x val="0.37030706139617131"/>
          <c:y val="0.91808535055831841"/>
          <c:w val="0.59403989108000321"/>
          <c:h val="6.1506491642163041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76564819603401468"/>
        </c:manualLayout>
      </c:layout>
      <c:barChart>
        <c:barDir val="bar"/>
        <c:grouping val="clustered"/>
        <c:varyColors val="0"/>
        <c:ser>
          <c:idx val="0"/>
          <c:order val="0"/>
          <c:tx>
            <c:strRef>
              <c:f>Taul1!$B$1</c:f>
              <c:strCache>
                <c:ptCount val="1"/>
                <c:pt idx="0">
                  <c:v>2010, n=201</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Autoliikkeessä, matkatoimistossa, kaupassa, postissa</c:v>
                </c:pt>
                <c:pt idx="1">
                  <c:v>Pankissa</c:v>
                </c:pt>
                <c:pt idx="2">
                  <c:v>Vakuutusmeklarin kautta</c:v>
                </c:pt>
                <c:pt idx="3">
                  <c:v>Muualla</c:v>
                </c:pt>
                <c:pt idx="4">
                  <c:v>En osaa sanoa</c:v>
                </c:pt>
              </c:strCache>
            </c:strRef>
          </c:cat>
          <c:val>
            <c:numRef>
              <c:f>Taul1!$B$2:$B$6</c:f>
              <c:numCache>
                <c:formatCode>General</c:formatCode>
                <c:ptCount val="5"/>
                <c:pt idx="0">
                  <c:v>2</c:v>
                </c:pt>
                <c:pt idx="1">
                  <c:v>0</c:v>
                </c:pt>
                <c:pt idx="2">
                  <c:v>0</c:v>
                </c:pt>
                <c:pt idx="3">
                  <c:v>5</c:v>
                </c:pt>
                <c:pt idx="4">
                  <c:v>1</c:v>
                </c:pt>
              </c:numCache>
            </c:numRef>
          </c:val>
          <c:extLst>
            <c:ext xmlns:c16="http://schemas.microsoft.com/office/drawing/2014/chart" uri="{C3380CC4-5D6E-409C-BE32-E72D297353CC}">
              <c16:uniqueId val="{00000000-76CC-4975-ABF0-36531A9748E7}"/>
            </c:ext>
          </c:extLst>
        </c:ser>
        <c:ser>
          <c:idx val="1"/>
          <c:order val="1"/>
          <c:tx>
            <c:strRef>
              <c:f>Taul1!$C$1</c:f>
              <c:strCache>
                <c:ptCount val="1"/>
                <c:pt idx="0">
                  <c:v>2012, n=210</c:v>
                </c:pt>
              </c:strCache>
            </c:strRef>
          </c:tx>
          <c:spPr>
            <a:solidFill>
              <a:srgbClr val="BCE3FA"/>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Autoliikkeessä, matkatoimistossa, kaupassa, postissa</c:v>
                </c:pt>
                <c:pt idx="1">
                  <c:v>Pankissa</c:v>
                </c:pt>
                <c:pt idx="2">
                  <c:v>Vakuutusmeklarin kautta</c:v>
                </c:pt>
                <c:pt idx="3">
                  <c:v>Muualla</c:v>
                </c:pt>
                <c:pt idx="4">
                  <c:v>En osaa sanoa</c:v>
                </c:pt>
              </c:strCache>
            </c:strRef>
          </c:cat>
          <c:val>
            <c:numRef>
              <c:f>Taul1!$C$2:$C$6</c:f>
              <c:numCache>
                <c:formatCode>General</c:formatCode>
                <c:ptCount val="5"/>
                <c:pt idx="0">
                  <c:v>1</c:v>
                </c:pt>
                <c:pt idx="1">
                  <c:v>1</c:v>
                </c:pt>
                <c:pt idx="2">
                  <c:v>0</c:v>
                </c:pt>
                <c:pt idx="3">
                  <c:v>3</c:v>
                </c:pt>
                <c:pt idx="4">
                  <c:v>2</c:v>
                </c:pt>
              </c:numCache>
            </c:numRef>
          </c:val>
          <c:extLst>
            <c:ext xmlns:c16="http://schemas.microsoft.com/office/drawing/2014/chart" uri="{C3380CC4-5D6E-409C-BE32-E72D297353CC}">
              <c16:uniqueId val="{00000001-76CC-4975-ABF0-36531A9748E7}"/>
            </c:ext>
          </c:extLst>
        </c:ser>
        <c:ser>
          <c:idx val="2"/>
          <c:order val="2"/>
          <c:tx>
            <c:strRef>
              <c:f>Taul1!$D$1</c:f>
              <c:strCache>
                <c:ptCount val="1"/>
                <c:pt idx="0">
                  <c:v>2014, n=333</c:v>
                </c:pt>
              </c:strCache>
            </c:strRef>
          </c:tx>
          <c:spPr>
            <a:solidFill>
              <a:srgbClr val="7F539C"/>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Autoliikkeessä, matkatoimistossa, kaupassa, postissa</c:v>
                </c:pt>
                <c:pt idx="1">
                  <c:v>Pankissa</c:v>
                </c:pt>
                <c:pt idx="2">
                  <c:v>Vakuutusmeklarin kautta</c:v>
                </c:pt>
                <c:pt idx="3">
                  <c:v>Muualla</c:v>
                </c:pt>
                <c:pt idx="4">
                  <c:v>En osaa sanoa</c:v>
                </c:pt>
              </c:strCache>
            </c:strRef>
          </c:cat>
          <c:val>
            <c:numRef>
              <c:f>Taul1!$D$2:$D$6</c:f>
              <c:numCache>
                <c:formatCode>General</c:formatCode>
                <c:ptCount val="5"/>
                <c:pt idx="0">
                  <c:v>2</c:v>
                </c:pt>
                <c:pt idx="1">
                  <c:v>0</c:v>
                </c:pt>
                <c:pt idx="2">
                  <c:v>0</c:v>
                </c:pt>
                <c:pt idx="3">
                  <c:v>7</c:v>
                </c:pt>
                <c:pt idx="4">
                  <c:v>1</c:v>
                </c:pt>
              </c:numCache>
            </c:numRef>
          </c:val>
          <c:extLst>
            <c:ext xmlns:c16="http://schemas.microsoft.com/office/drawing/2014/chart" uri="{C3380CC4-5D6E-409C-BE32-E72D297353CC}">
              <c16:uniqueId val="{00000002-76CC-4975-ABF0-36531A9748E7}"/>
            </c:ext>
          </c:extLst>
        </c:ser>
        <c:ser>
          <c:idx val="3"/>
          <c:order val="3"/>
          <c:tx>
            <c:strRef>
              <c:f>Taul1!$E$1</c:f>
              <c:strCache>
                <c:ptCount val="1"/>
                <c:pt idx="0">
                  <c:v>2016, n=324</c:v>
                </c:pt>
              </c:strCache>
            </c:strRef>
          </c:tx>
          <c:spPr>
            <a:solidFill>
              <a:srgbClr val="EE2C9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Autoliikkeessä, matkatoimistossa, kaupassa, postissa</c:v>
                </c:pt>
                <c:pt idx="1">
                  <c:v>Pankissa</c:v>
                </c:pt>
                <c:pt idx="2">
                  <c:v>Vakuutusmeklarin kautta</c:v>
                </c:pt>
                <c:pt idx="3">
                  <c:v>Muualla</c:v>
                </c:pt>
                <c:pt idx="4">
                  <c:v>En osaa sanoa</c:v>
                </c:pt>
              </c:strCache>
            </c:strRef>
          </c:cat>
          <c:val>
            <c:numRef>
              <c:f>Taul1!$E$2:$E$6</c:f>
              <c:numCache>
                <c:formatCode>General</c:formatCode>
                <c:ptCount val="5"/>
                <c:pt idx="0">
                  <c:v>1</c:v>
                </c:pt>
                <c:pt idx="1">
                  <c:v>0</c:v>
                </c:pt>
                <c:pt idx="2">
                  <c:v>0</c:v>
                </c:pt>
                <c:pt idx="3">
                  <c:v>7</c:v>
                </c:pt>
                <c:pt idx="4">
                  <c:v>2</c:v>
                </c:pt>
              </c:numCache>
            </c:numRef>
          </c:val>
          <c:extLst>
            <c:ext xmlns:c16="http://schemas.microsoft.com/office/drawing/2014/chart" uri="{C3380CC4-5D6E-409C-BE32-E72D297353CC}">
              <c16:uniqueId val="{00000003-76CC-4975-ABF0-36531A9748E7}"/>
            </c:ext>
          </c:extLst>
        </c:ser>
        <c:ser>
          <c:idx val="4"/>
          <c:order val="4"/>
          <c:tx>
            <c:strRef>
              <c:f>Taul1!$F$1</c:f>
              <c:strCache>
                <c:ptCount val="1"/>
                <c:pt idx="0">
                  <c:v>2018, n=283</c:v>
                </c:pt>
              </c:strCache>
            </c:strRef>
          </c:tx>
          <c:spPr>
            <a:solidFill>
              <a:srgbClr val="16428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Autoliikkeessä, matkatoimistossa, kaupassa, postissa</c:v>
                </c:pt>
                <c:pt idx="1">
                  <c:v>Pankissa</c:v>
                </c:pt>
                <c:pt idx="2">
                  <c:v>Vakuutusmeklarin kautta</c:v>
                </c:pt>
                <c:pt idx="3">
                  <c:v>Muualla</c:v>
                </c:pt>
                <c:pt idx="4">
                  <c:v>En osaa sanoa</c:v>
                </c:pt>
              </c:strCache>
            </c:strRef>
          </c:cat>
          <c:val>
            <c:numRef>
              <c:f>Taul1!$F$2:$F$6</c:f>
              <c:numCache>
                <c:formatCode>General</c:formatCode>
                <c:ptCount val="5"/>
                <c:pt idx="0">
                  <c:v>3</c:v>
                </c:pt>
                <c:pt idx="1">
                  <c:v>0</c:v>
                </c:pt>
                <c:pt idx="2">
                  <c:v>0</c:v>
                </c:pt>
                <c:pt idx="3">
                  <c:v>7</c:v>
                </c:pt>
                <c:pt idx="4">
                  <c:v>2</c:v>
                </c:pt>
              </c:numCache>
            </c:numRef>
          </c:val>
          <c:extLst>
            <c:ext xmlns:c16="http://schemas.microsoft.com/office/drawing/2014/chart" uri="{C3380CC4-5D6E-409C-BE32-E72D297353CC}">
              <c16:uniqueId val="{00000004-76CC-4975-ABF0-36531A9748E7}"/>
            </c:ext>
          </c:extLst>
        </c:ser>
        <c:dLbls>
          <c:showLegendKey val="0"/>
          <c:showVal val="0"/>
          <c:showCatName val="0"/>
          <c:showSerName val="0"/>
          <c:showPercent val="0"/>
          <c:showBubbleSize val="0"/>
        </c:dLbls>
        <c:gapWidth val="30"/>
        <c:axId val="42895232"/>
        <c:axId val="42896768"/>
      </c:barChart>
      <c:catAx>
        <c:axId val="4289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896768"/>
        <c:crosses val="autoZero"/>
        <c:auto val="1"/>
        <c:lblAlgn val="ctr"/>
        <c:lblOffset val="100"/>
        <c:noMultiLvlLbl val="0"/>
      </c:catAx>
      <c:valAx>
        <c:axId val="42896768"/>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895232"/>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c:f>
              <c:strCache>
                <c:ptCount val="1"/>
                <c:pt idx="0">
                  <c:v>2018, n=283</c:v>
                </c:pt>
              </c:strCache>
            </c:strRef>
          </c:cat>
          <c:val>
            <c:numRef>
              <c:f>Taul1!$B$2:$B$2</c:f>
              <c:numCache>
                <c:formatCode>General</c:formatCode>
                <c:ptCount val="1"/>
                <c:pt idx="0">
                  <c:v>14</c:v>
                </c:pt>
              </c:numCache>
            </c:numRef>
          </c:val>
          <c:extLst>
            <c:ext xmlns:c16="http://schemas.microsoft.com/office/drawing/2014/chart" uri="{C3380CC4-5D6E-409C-BE32-E72D297353CC}">
              <c16:uniqueId val="{00000000-85C6-4D63-BA59-3151AAE13FDA}"/>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c:f>
              <c:strCache>
                <c:ptCount val="1"/>
                <c:pt idx="0">
                  <c:v>2018, n=283</c:v>
                </c:pt>
              </c:strCache>
            </c:strRef>
          </c:cat>
          <c:val>
            <c:numRef>
              <c:f>Taul1!$C$2:$C$2</c:f>
              <c:numCache>
                <c:formatCode>General</c:formatCode>
                <c:ptCount val="1"/>
                <c:pt idx="0">
                  <c:v>6</c:v>
                </c:pt>
              </c:numCache>
            </c:numRef>
          </c:val>
          <c:extLst>
            <c:ext xmlns:c16="http://schemas.microsoft.com/office/drawing/2014/chart" uri="{C3380CC4-5D6E-409C-BE32-E72D297353CC}">
              <c16:uniqueId val="{00000001-85C6-4D63-BA59-3151AAE13FDA}"/>
            </c:ext>
          </c:extLst>
        </c:ser>
        <c:ser>
          <c:idx val="2"/>
          <c:order val="2"/>
          <c:tx>
            <c:strRef>
              <c:f>Taul1!$D$1</c:f>
              <c:strCache>
                <c:ptCount val="1"/>
                <c:pt idx="0">
                  <c:v>En tarvinnut palvelua viikonlopun aikana</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c:f>
              <c:strCache>
                <c:ptCount val="1"/>
                <c:pt idx="0">
                  <c:v>2018, n=283</c:v>
                </c:pt>
              </c:strCache>
            </c:strRef>
          </c:cat>
          <c:val>
            <c:numRef>
              <c:f>Taul1!$D$2:$D$2</c:f>
              <c:numCache>
                <c:formatCode>General</c:formatCode>
                <c:ptCount val="1"/>
                <c:pt idx="0">
                  <c:v>75</c:v>
                </c:pt>
              </c:numCache>
            </c:numRef>
          </c:val>
          <c:extLst>
            <c:ext xmlns:c16="http://schemas.microsoft.com/office/drawing/2014/chart" uri="{C3380CC4-5D6E-409C-BE32-E72D297353CC}">
              <c16:uniqueId val="{00000002-85C6-4D63-BA59-3151AAE13FDA}"/>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c:f>
              <c:strCache>
                <c:ptCount val="1"/>
                <c:pt idx="0">
                  <c:v>2018, n=283</c:v>
                </c:pt>
              </c:strCache>
            </c:strRef>
          </c:cat>
          <c:val>
            <c:numRef>
              <c:f>Taul1!$E$2:$E$2</c:f>
              <c:numCache>
                <c:formatCode>General</c:formatCode>
                <c:ptCount val="1"/>
                <c:pt idx="0">
                  <c:v>5</c:v>
                </c:pt>
              </c:numCache>
            </c:numRef>
          </c:val>
          <c:extLst>
            <c:ext xmlns:c16="http://schemas.microsoft.com/office/drawing/2014/chart" uri="{C3380CC4-5D6E-409C-BE32-E72D297353CC}">
              <c16:uniqueId val="{00000003-85C6-4D63-BA59-3151AAE13FDA}"/>
            </c:ext>
          </c:extLst>
        </c:ser>
        <c:dLbls>
          <c:showLegendKey val="0"/>
          <c:showVal val="0"/>
          <c:showCatName val="0"/>
          <c:showSerName val="0"/>
          <c:showPercent val="0"/>
          <c:showBubbleSize val="0"/>
        </c:dLbls>
        <c:gapWidth val="150"/>
        <c:overlap val="100"/>
        <c:axId val="42989824"/>
        <c:axId val="42991616"/>
      </c:barChart>
      <c:catAx>
        <c:axId val="4298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991616"/>
        <c:crosses val="autoZero"/>
        <c:auto val="1"/>
        <c:lblAlgn val="ctr"/>
        <c:lblOffset val="100"/>
        <c:noMultiLvlLbl val="0"/>
      </c:catAx>
      <c:valAx>
        <c:axId val="4299161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2989824"/>
        <c:crosses val="autoZero"/>
        <c:crossBetween val="between"/>
        <c:majorUnit val="0.2"/>
      </c:valAx>
      <c:spPr>
        <a:noFill/>
        <a:ln>
          <a:noFill/>
        </a:ln>
        <a:effectLst/>
      </c:spPr>
    </c:plotArea>
    <c:legend>
      <c:legendPos val="b"/>
      <c:layout>
        <c:manualLayout>
          <c:xMode val="edge"/>
          <c:yMode val="edge"/>
          <c:x val="0.46416424804729489"/>
          <c:y val="0.92157675629727021"/>
          <c:w val="0.53583575195270516"/>
          <c:h val="7.84232437027297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Taul1!$B$2:$B$6</c:f>
              <c:numCache>
                <c:formatCode>General</c:formatCode>
                <c:ptCount val="5"/>
                <c:pt idx="0">
                  <c:v>75</c:v>
                </c:pt>
                <c:pt idx="1">
                  <c:v>69</c:v>
                </c:pt>
                <c:pt idx="2">
                  <c:v>69</c:v>
                </c:pt>
                <c:pt idx="3">
                  <c:v>67</c:v>
                </c:pt>
                <c:pt idx="4">
                  <c:v>48</c:v>
                </c:pt>
              </c:numCache>
            </c:numRef>
          </c:val>
          <c:extLst>
            <c:ext xmlns:c16="http://schemas.microsoft.com/office/drawing/2014/chart" uri="{C3380CC4-5D6E-409C-BE32-E72D297353CC}">
              <c16:uniqueId val="{00000000-8A07-4C1A-9A98-4CE0B24E8313}"/>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Taul1!$C$2:$C$6</c:f>
              <c:numCache>
                <c:formatCode>General</c:formatCode>
                <c:ptCount val="5"/>
                <c:pt idx="0">
                  <c:v>14</c:v>
                </c:pt>
                <c:pt idx="1">
                  <c:v>20</c:v>
                </c:pt>
                <c:pt idx="2">
                  <c:v>16</c:v>
                </c:pt>
                <c:pt idx="3">
                  <c:v>19</c:v>
                </c:pt>
                <c:pt idx="4">
                  <c:v>15</c:v>
                </c:pt>
              </c:numCache>
            </c:numRef>
          </c:val>
          <c:extLst>
            <c:ext xmlns:c16="http://schemas.microsoft.com/office/drawing/2014/chart" uri="{C3380CC4-5D6E-409C-BE32-E72D297353CC}">
              <c16:uniqueId val="{00000001-8A07-4C1A-9A98-4CE0B24E8313}"/>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Taul1!$D$2:$D$6</c:f>
              <c:numCache>
                <c:formatCode>General</c:formatCode>
                <c:ptCount val="5"/>
                <c:pt idx="0">
                  <c:v>4</c:v>
                </c:pt>
                <c:pt idx="1">
                  <c:v>4</c:v>
                </c:pt>
                <c:pt idx="2">
                  <c:v>5</c:v>
                </c:pt>
                <c:pt idx="3">
                  <c:v>5</c:v>
                </c:pt>
                <c:pt idx="4">
                  <c:v>8</c:v>
                </c:pt>
              </c:numCache>
            </c:numRef>
          </c:val>
          <c:extLst>
            <c:ext xmlns:c16="http://schemas.microsoft.com/office/drawing/2014/chart" uri="{C3380CC4-5D6E-409C-BE32-E72D297353CC}">
              <c16:uniqueId val="{00000002-8A07-4C1A-9A98-4CE0B24E8313}"/>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Taul1!$E$2:$E$6</c:f>
              <c:numCache>
                <c:formatCode>General</c:formatCode>
                <c:ptCount val="5"/>
                <c:pt idx="0">
                  <c:v>2</c:v>
                </c:pt>
                <c:pt idx="1">
                  <c:v>2</c:v>
                </c:pt>
                <c:pt idx="2">
                  <c:v>5</c:v>
                </c:pt>
                <c:pt idx="3">
                  <c:v>6</c:v>
                </c:pt>
                <c:pt idx="4">
                  <c:v>4</c:v>
                </c:pt>
              </c:numCache>
            </c:numRef>
          </c:val>
          <c:extLst>
            <c:ext xmlns:c16="http://schemas.microsoft.com/office/drawing/2014/chart" uri="{C3380CC4-5D6E-409C-BE32-E72D297353CC}">
              <c16:uniqueId val="{00000003-8A07-4C1A-9A98-4CE0B24E8313}"/>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Taul1!$F$2:$F$6</c:f>
              <c:numCache>
                <c:formatCode>General</c:formatCode>
                <c:ptCount val="5"/>
                <c:pt idx="0">
                  <c:v>5</c:v>
                </c:pt>
                <c:pt idx="1">
                  <c:v>4</c:v>
                </c:pt>
                <c:pt idx="2">
                  <c:v>5</c:v>
                </c:pt>
                <c:pt idx="3">
                  <c:v>3</c:v>
                </c:pt>
                <c:pt idx="4">
                  <c:v>25</c:v>
                </c:pt>
              </c:numCache>
            </c:numRef>
          </c:val>
          <c:extLst>
            <c:ext xmlns:c16="http://schemas.microsoft.com/office/drawing/2014/chart" uri="{C3380CC4-5D6E-409C-BE32-E72D297353CC}">
              <c16:uniqueId val="{00000004-8A07-4C1A-9A98-4CE0B24E8313}"/>
            </c:ext>
          </c:extLst>
        </c:ser>
        <c:dLbls>
          <c:showLegendKey val="0"/>
          <c:showVal val="0"/>
          <c:showCatName val="0"/>
          <c:showSerName val="0"/>
          <c:showPercent val="0"/>
          <c:showBubbleSize val="0"/>
        </c:dLbls>
        <c:gapWidth val="50"/>
        <c:overlap val="100"/>
        <c:axId val="43027456"/>
        <c:axId val="43037440"/>
      </c:barChart>
      <c:catAx>
        <c:axId val="4302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037440"/>
        <c:crosses val="autoZero"/>
        <c:auto val="1"/>
        <c:lblAlgn val="ctr"/>
        <c:lblOffset val="100"/>
        <c:noMultiLvlLbl val="0"/>
      </c:catAx>
      <c:valAx>
        <c:axId val="4303744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027456"/>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3144722770863158"/>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Sain hyvää palvelua vakuutusyhtiöstä vahinkotilanteessa</c:v>
                </c:pt>
                <c:pt idx="7">
                  <c:v>2010, n=201</c:v>
                </c:pt>
                <c:pt idx="8">
                  <c:v>2012, n=210</c:v>
                </c:pt>
                <c:pt idx="9">
                  <c:v>2014, n=333</c:v>
                </c:pt>
                <c:pt idx="10">
                  <c:v>2016, n=234</c:v>
                </c:pt>
                <c:pt idx="11">
                  <c:v>2018, n=283</c:v>
                </c:pt>
                <c:pt idx="12">
                  <c:v>Korvaus vastasi sattunutta vahinkoa</c:v>
                </c:pt>
                <c:pt idx="13">
                  <c:v>2010, n=201</c:v>
                </c:pt>
                <c:pt idx="14">
                  <c:v>2012, n=210</c:v>
                </c:pt>
                <c:pt idx="15">
                  <c:v>2014, n=333</c:v>
                </c:pt>
                <c:pt idx="16">
                  <c:v>2016, n=234</c:v>
                </c:pt>
                <c:pt idx="17">
                  <c:v>2018, n=283</c:v>
                </c:pt>
              </c:strCache>
            </c:strRef>
          </c:cat>
          <c:val>
            <c:numRef>
              <c:f>Taul1!$B$2:$B$19</c:f>
              <c:numCache>
                <c:formatCode>General</c:formatCode>
                <c:ptCount val="18"/>
                <c:pt idx="1">
                  <c:v>70</c:v>
                </c:pt>
                <c:pt idx="2">
                  <c:v>72</c:v>
                </c:pt>
                <c:pt idx="3">
                  <c:v>79</c:v>
                </c:pt>
                <c:pt idx="4">
                  <c:v>75</c:v>
                </c:pt>
                <c:pt idx="5">
                  <c:v>75</c:v>
                </c:pt>
                <c:pt idx="7">
                  <c:v>71</c:v>
                </c:pt>
                <c:pt idx="8">
                  <c:v>59</c:v>
                </c:pt>
                <c:pt idx="9">
                  <c:v>72</c:v>
                </c:pt>
                <c:pt idx="10">
                  <c:v>65</c:v>
                </c:pt>
                <c:pt idx="11">
                  <c:v>69</c:v>
                </c:pt>
                <c:pt idx="13">
                  <c:v>68</c:v>
                </c:pt>
                <c:pt idx="14">
                  <c:v>68</c:v>
                </c:pt>
                <c:pt idx="15">
                  <c:v>70</c:v>
                </c:pt>
                <c:pt idx="16">
                  <c:v>70</c:v>
                </c:pt>
                <c:pt idx="17">
                  <c:v>69</c:v>
                </c:pt>
              </c:numCache>
            </c:numRef>
          </c:val>
          <c:extLst>
            <c:ext xmlns:c16="http://schemas.microsoft.com/office/drawing/2014/chart" uri="{C3380CC4-5D6E-409C-BE32-E72D297353CC}">
              <c16:uniqueId val="{00000000-CDB2-4785-8599-5244143AA4CE}"/>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Sain hyvää palvelua vakuutusyhtiöstä vahinkotilanteessa</c:v>
                </c:pt>
                <c:pt idx="7">
                  <c:v>2010, n=201</c:v>
                </c:pt>
                <c:pt idx="8">
                  <c:v>2012, n=210</c:v>
                </c:pt>
                <c:pt idx="9">
                  <c:v>2014, n=333</c:v>
                </c:pt>
                <c:pt idx="10">
                  <c:v>2016, n=234</c:v>
                </c:pt>
                <c:pt idx="11">
                  <c:v>2018, n=283</c:v>
                </c:pt>
                <c:pt idx="12">
                  <c:v>Korvaus vastasi sattunutta vahinkoa</c:v>
                </c:pt>
                <c:pt idx="13">
                  <c:v>2010, n=201</c:v>
                </c:pt>
                <c:pt idx="14">
                  <c:v>2012, n=210</c:v>
                </c:pt>
                <c:pt idx="15">
                  <c:v>2014, n=333</c:v>
                </c:pt>
                <c:pt idx="16">
                  <c:v>2016, n=234</c:v>
                </c:pt>
                <c:pt idx="17">
                  <c:v>2018, n=283</c:v>
                </c:pt>
              </c:strCache>
            </c:strRef>
          </c:cat>
          <c:val>
            <c:numRef>
              <c:f>Taul1!$C$2:$C$19</c:f>
              <c:numCache>
                <c:formatCode>General</c:formatCode>
                <c:ptCount val="18"/>
                <c:pt idx="1">
                  <c:v>14</c:v>
                </c:pt>
                <c:pt idx="2">
                  <c:v>16</c:v>
                </c:pt>
                <c:pt idx="3">
                  <c:v>9</c:v>
                </c:pt>
                <c:pt idx="4">
                  <c:v>12</c:v>
                </c:pt>
                <c:pt idx="5">
                  <c:v>14</c:v>
                </c:pt>
                <c:pt idx="7">
                  <c:v>14</c:v>
                </c:pt>
                <c:pt idx="8">
                  <c:v>28</c:v>
                </c:pt>
                <c:pt idx="9">
                  <c:v>17</c:v>
                </c:pt>
                <c:pt idx="10">
                  <c:v>21</c:v>
                </c:pt>
                <c:pt idx="11">
                  <c:v>20</c:v>
                </c:pt>
                <c:pt idx="13">
                  <c:v>14</c:v>
                </c:pt>
                <c:pt idx="14">
                  <c:v>14</c:v>
                </c:pt>
                <c:pt idx="15">
                  <c:v>14</c:v>
                </c:pt>
                <c:pt idx="16">
                  <c:v>13</c:v>
                </c:pt>
                <c:pt idx="17">
                  <c:v>16</c:v>
                </c:pt>
              </c:numCache>
            </c:numRef>
          </c:val>
          <c:extLst>
            <c:ext xmlns:c16="http://schemas.microsoft.com/office/drawing/2014/chart" uri="{C3380CC4-5D6E-409C-BE32-E72D297353CC}">
              <c16:uniqueId val="{00000001-CDB2-4785-8599-5244143AA4CE}"/>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Sain hyvää palvelua vakuutusyhtiöstä vahinkotilanteessa</c:v>
                </c:pt>
                <c:pt idx="7">
                  <c:v>2010, n=201</c:v>
                </c:pt>
                <c:pt idx="8">
                  <c:v>2012, n=210</c:v>
                </c:pt>
                <c:pt idx="9">
                  <c:v>2014, n=333</c:v>
                </c:pt>
                <c:pt idx="10">
                  <c:v>2016, n=234</c:v>
                </c:pt>
                <c:pt idx="11">
                  <c:v>2018, n=283</c:v>
                </c:pt>
                <c:pt idx="12">
                  <c:v>Korvaus vastasi sattunutta vahinkoa</c:v>
                </c:pt>
                <c:pt idx="13">
                  <c:v>2010, n=201</c:v>
                </c:pt>
                <c:pt idx="14">
                  <c:v>2012, n=210</c:v>
                </c:pt>
                <c:pt idx="15">
                  <c:v>2014, n=333</c:v>
                </c:pt>
                <c:pt idx="16">
                  <c:v>2016, n=234</c:v>
                </c:pt>
                <c:pt idx="17">
                  <c:v>2018, n=283</c:v>
                </c:pt>
              </c:strCache>
            </c:strRef>
          </c:cat>
          <c:val>
            <c:numRef>
              <c:f>Taul1!$D$2:$D$19</c:f>
              <c:numCache>
                <c:formatCode>General</c:formatCode>
                <c:ptCount val="18"/>
                <c:pt idx="1">
                  <c:v>7</c:v>
                </c:pt>
                <c:pt idx="2">
                  <c:v>2</c:v>
                </c:pt>
                <c:pt idx="3">
                  <c:v>5</c:v>
                </c:pt>
                <c:pt idx="4">
                  <c:v>4</c:v>
                </c:pt>
                <c:pt idx="5">
                  <c:v>4</c:v>
                </c:pt>
                <c:pt idx="7">
                  <c:v>8</c:v>
                </c:pt>
                <c:pt idx="8">
                  <c:v>4</c:v>
                </c:pt>
                <c:pt idx="9">
                  <c:v>3</c:v>
                </c:pt>
                <c:pt idx="10">
                  <c:v>7</c:v>
                </c:pt>
                <c:pt idx="11">
                  <c:v>4</c:v>
                </c:pt>
                <c:pt idx="13">
                  <c:v>4</c:v>
                </c:pt>
                <c:pt idx="14">
                  <c:v>4</c:v>
                </c:pt>
                <c:pt idx="15">
                  <c:v>5</c:v>
                </c:pt>
                <c:pt idx="16">
                  <c:v>4</c:v>
                </c:pt>
                <c:pt idx="17">
                  <c:v>5</c:v>
                </c:pt>
              </c:numCache>
            </c:numRef>
          </c:val>
          <c:extLst>
            <c:ext xmlns:c16="http://schemas.microsoft.com/office/drawing/2014/chart" uri="{C3380CC4-5D6E-409C-BE32-E72D297353CC}">
              <c16:uniqueId val="{00000002-CDB2-4785-8599-5244143AA4CE}"/>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Sain hyvää palvelua vakuutusyhtiöstä vahinkotilanteessa</c:v>
                </c:pt>
                <c:pt idx="7">
                  <c:v>2010, n=201</c:v>
                </c:pt>
                <c:pt idx="8">
                  <c:v>2012, n=210</c:v>
                </c:pt>
                <c:pt idx="9">
                  <c:v>2014, n=333</c:v>
                </c:pt>
                <c:pt idx="10">
                  <c:v>2016, n=234</c:v>
                </c:pt>
                <c:pt idx="11">
                  <c:v>2018, n=283</c:v>
                </c:pt>
                <c:pt idx="12">
                  <c:v>Korvaus vastasi sattunutta vahinkoa</c:v>
                </c:pt>
                <c:pt idx="13">
                  <c:v>2010, n=201</c:v>
                </c:pt>
                <c:pt idx="14">
                  <c:v>2012, n=210</c:v>
                </c:pt>
                <c:pt idx="15">
                  <c:v>2014, n=333</c:v>
                </c:pt>
                <c:pt idx="16">
                  <c:v>2016, n=234</c:v>
                </c:pt>
                <c:pt idx="17">
                  <c:v>2018, n=283</c:v>
                </c:pt>
              </c:strCache>
            </c:strRef>
          </c:cat>
          <c:val>
            <c:numRef>
              <c:f>Taul1!$E$2:$E$19</c:f>
              <c:numCache>
                <c:formatCode>General</c:formatCode>
                <c:ptCount val="18"/>
                <c:pt idx="1">
                  <c:v>4</c:v>
                </c:pt>
                <c:pt idx="2">
                  <c:v>5</c:v>
                </c:pt>
                <c:pt idx="3">
                  <c:v>3</c:v>
                </c:pt>
                <c:pt idx="4">
                  <c:v>2</c:v>
                </c:pt>
                <c:pt idx="5">
                  <c:v>2</c:v>
                </c:pt>
                <c:pt idx="7">
                  <c:v>3</c:v>
                </c:pt>
                <c:pt idx="8">
                  <c:v>5</c:v>
                </c:pt>
                <c:pt idx="9">
                  <c:v>4</c:v>
                </c:pt>
                <c:pt idx="10">
                  <c:v>4</c:v>
                </c:pt>
                <c:pt idx="11">
                  <c:v>2</c:v>
                </c:pt>
                <c:pt idx="13">
                  <c:v>8</c:v>
                </c:pt>
                <c:pt idx="14">
                  <c:v>7</c:v>
                </c:pt>
                <c:pt idx="15">
                  <c:v>6</c:v>
                </c:pt>
                <c:pt idx="16">
                  <c:v>6</c:v>
                </c:pt>
                <c:pt idx="17">
                  <c:v>5</c:v>
                </c:pt>
              </c:numCache>
            </c:numRef>
          </c:val>
          <c:extLst>
            <c:ext xmlns:c16="http://schemas.microsoft.com/office/drawing/2014/chart" uri="{C3380CC4-5D6E-409C-BE32-E72D297353CC}">
              <c16:uniqueId val="{00000003-CDB2-4785-8599-5244143AA4CE}"/>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Korvaus oli vakuutusehtojen mukainen</c:v>
                </c:pt>
                <c:pt idx="1">
                  <c:v>2010, n=201</c:v>
                </c:pt>
                <c:pt idx="2">
                  <c:v>2012, n=210</c:v>
                </c:pt>
                <c:pt idx="3">
                  <c:v>2014, n=333</c:v>
                </c:pt>
                <c:pt idx="4">
                  <c:v>2016, n=234</c:v>
                </c:pt>
                <c:pt idx="5">
                  <c:v>2018, n=283</c:v>
                </c:pt>
                <c:pt idx="6">
                  <c:v>Sain hyvää palvelua vakuutusyhtiöstä vahinkotilanteessa</c:v>
                </c:pt>
                <c:pt idx="7">
                  <c:v>2010, n=201</c:v>
                </c:pt>
                <c:pt idx="8">
                  <c:v>2012, n=210</c:v>
                </c:pt>
                <c:pt idx="9">
                  <c:v>2014, n=333</c:v>
                </c:pt>
                <c:pt idx="10">
                  <c:v>2016, n=234</c:v>
                </c:pt>
                <c:pt idx="11">
                  <c:v>2018, n=283</c:v>
                </c:pt>
                <c:pt idx="12">
                  <c:v>Korvaus vastasi sattunutta vahinkoa</c:v>
                </c:pt>
                <c:pt idx="13">
                  <c:v>2010, n=201</c:v>
                </c:pt>
                <c:pt idx="14">
                  <c:v>2012, n=210</c:v>
                </c:pt>
                <c:pt idx="15">
                  <c:v>2014, n=333</c:v>
                </c:pt>
                <c:pt idx="16">
                  <c:v>2016, n=234</c:v>
                </c:pt>
                <c:pt idx="17">
                  <c:v>2018, n=283</c:v>
                </c:pt>
              </c:strCache>
            </c:strRef>
          </c:cat>
          <c:val>
            <c:numRef>
              <c:f>Taul1!$F$2:$F$19</c:f>
              <c:numCache>
                <c:formatCode>General</c:formatCode>
                <c:ptCount val="18"/>
                <c:pt idx="1">
                  <c:v>5</c:v>
                </c:pt>
                <c:pt idx="2">
                  <c:v>5</c:v>
                </c:pt>
                <c:pt idx="3">
                  <c:v>5</c:v>
                </c:pt>
                <c:pt idx="4">
                  <c:v>7</c:v>
                </c:pt>
                <c:pt idx="5">
                  <c:v>5</c:v>
                </c:pt>
                <c:pt idx="7">
                  <c:v>4</c:v>
                </c:pt>
                <c:pt idx="8">
                  <c:v>4</c:v>
                </c:pt>
                <c:pt idx="9">
                  <c:v>4</c:v>
                </c:pt>
                <c:pt idx="10">
                  <c:v>3</c:v>
                </c:pt>
                <c:pt idx="11">
                  <c:v>4</c:v>
                </c:pt>
                <c:pt idx="13">
                  <c:v>6</c:v>
                </c:pt>
                <c:pt idx="14">
                  <c:v>7</c:v>
                </c:pt>
                <c:pt idx="15">
                  <c:v>4</c:v>
                </c:pt>
                <c:pt idx="16">
                  <c:v>7</c:v>
                </c:pt>
                <c:pt idx="17">
                  <c:v>5</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322752"/>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77526686345979"/>
          <c:y val="6.005237924383925E-2"/>
          <c:w val="0.47283457827972036"/>
          <c:h val="0.73144722770863158"/>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Olen kartoittanut omat ja/tai perheeni riskit ja nykyinen vakuutusturvani on riittävä</c:v>
                </c:pt>
                <c:pt idx="7">
                  <c:v>2010, n=994</c:v>
                </c:pt>
                <c:pt idx="8">
                  <c:v>2012, n=1026</c:v>
                </c:pt>
                <c:pt idx="9">
                  <c:v>2014, n=1000</c:v>
                </c:pt>
                <c:pt idx="10">
                  <c:v>2016, n=1000</c:v>
                </c:pt>
                <c:pt idx="11">
                  <c:v>2018, n=1000</c:v>
                </c:pt>
                <c:pt idx="12">
                  <c:v>Tiedän, mitä ottamani vakuutukset korvaavat</c:v>
                </c:pt>
                <c:pt idx="13">
                  <c:v>2010, n=994</c:v>
                </c:pt>
                <c:pt idx="14">
                  <c:v>2012, n=1026</c:v>
                </c:pt>
                <c:pt idx="15">
                  <c:v>2014, n=1000</c:v>
                </c:pt>
                <c:pt idx="16">
                  <c:v>2016, n=1000</c:v>
                </c:pt>
                <c:pt idx="17">
                  <c:v>2018, n=1000</c:v>
                </c:pt>
              </c:strCache>
            </c:strRef>
          </c:cat>
          <c:val>
            <c:numRef>
              <c:f>Taul1!$B$2:$B$19</c:f>
              <c:numCache>
                <c:formatCode>General</c:formatCode>
                <c:ptCount val="18"/>
                <c:pt idx="1">
                  <c:v>40</c:v>
                </c:pt>
                <c:pt idx="2">
                  <c:v>36</c:v>
                </c:pt>
                <c:pt idx="3">
                  <c:v>35</c:v>
                </c:pt>
                <c:pt idx="4">
                  <c:v>34</c:v>
                </c:pt>
                <c:pt idx="5">
                  <c:v>31</c:v>
                </c:pt>
                <c:pt idx="7">
                  <c:v>39</c:v>
                </c:pt>
                <c:pt idx="8">
                  <c:v>34</c:v>
                </c:pt>
                <c:pt idx="9">
                  <c:v>26</c:v>
                </c:pt>
                <c:pt idx="10">
                  <c:v>26</c:v>
                </c:pt>
                <c:pt idx="11">
                  <c:v>28</c:v>
                </c:pt>
                <c:pt idx="13">
                  <c:v>21</c:v>
                </c:pt>
                <c:pt idx="14">
                  <c:v>16</c:v>
                </c:pt>
                <c:pt idx="15">
                  <c:v>13</c:v>
                </c:pt>
                <c:pt idx="16">
                  <c:v>15</c:v>
                </c:pt>
                <c:pt idx="17">
                  <c:v>18</c:v>
                </c:pt>
              </c:numCache>
            </c:numRef>
          </c:val>
          <c:extLst>
            <c:ext xmlns:c16="http://schemas.microsoft.com/office/drawing/2014/chart" uri="{C3380CC4-5D6E-409C-BE32-E72D297353CC}">
              <c16:uniqueId val="{00000000-DEF9-43E4-92F1-3DCD5272FB0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Olen kartoittanut omat ja/tai perheeni riskit ja nykyinen vakuutusturvani on riittävä</c:v>
                </c:pt>
                <c:pt idx="7">
                  <c:v>2010, n=994</c:v>
                </c:pt>
                <c:pt idx="8">
                  <c:v>2012, n=1026</c:v>
                </c:pt>
                <c:pt idx="9">
                  <c:v>2014, n=1000</c:v>
                </c:pt>
                <c:pt idx="10">
                  <c:v>2016, n=1000</c:v>
                </c:pt>
                <c:pt idx="11">
                  <c:v>2018, n=1000</c:v>
                </c:pt>
                <c:pt idx="12">
                  <c:v>Tiedän, mitä ottamani vakuutukset korvaavat</c:v>
                </c:pt>
                <c:pt idx="13">
                  <c:v>2010, n=994</c:v>
                </c:pt>
                <c:pt idx="14">
                  <c:v>2012, n=1026</c:v>
                </c:pt>
                <c:pt idx="15">
                  <c:v>2014, n=1000</c:v>
                </c:pt>
                <c:pt idx="16">
                  <c:v>2016, n=1000</c:v>
                </c:pt>
                <c:pt idx="17">
                  <c:v>2018, n=1000</c:v>
                </c:pt>
              </c:strCache>
            </c:strRef>
          </c:cat>
          <c:val>
            <c:numRef>
              <c:f>Taul1!$C$2:$C$19</c:f>
              <c:numCache>
                <c:formatCode>General</c:formatCode>
                <c:ptCount val="18"/>
                <c:pt idx="1">
                  <c:v>36</c:v>
                </c:pt>
                <c:pt idx="2">
                  <c:v>42</c:v>
                </c:pt>
                <c:pt idx="3">
                  <c:v>39</c:v>
                </c:pt>
                <c:pt idx="4">
                  <c:v>41</c:v>
                </c:pt>
                <c:pt idx="5">
                  <c:v>41</c:v>
                </c:pt>
                <c:pt idx="7">
                  <c:v>37</c:v>
                </c:pt>
                <c:pt idx="8">
                  <c:v>40</c:v>
                </c:pt>
                <c:pt idx="9">
                  <c:v>48</c:v>
                </c:pt>
                <c:pt idx="10">
                  <c:v>47</c:v>
                </c:pt>
                <c:pt idx="11">
                  <c:v>47</c:v>
                </c:pt>
                <c:pt idx="13">
                  <c:v>47</c:v>
                </c:pt>
                <c:pt idx="14">
                  <c:v>50</c:v>
                </c:pt>
                <c:pt idx="15">
                  <c:v>51</c:v>
                </c:pt>
                <c:pt idx="16">
                  <c:v>49</c:v>
                </c:pt>
                <c:pt idx="17">
                  <c:v>47</c:v>
                </c:pt>
              </c:numCache>
            </c:numRef>
          </c:val>
          <c:extLst>
            <c:ext xmlns:c16="http://schemas.microsoft.com/office/drawing/2014/chart" uri="{C3380CC4-5D6E-409C-BE32-E72D297353CC}">
              <c16:uniqueId val="{00000001-DEF9-43E4-92F1-3DCD5272FB0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Olen kartoittanut omat ja/tai perheeni riskit ja nykyinen vakuutusturvani on riittävä</c:v>
                </c:pt>
                <c:pt idx="7">
                  <c:v>2010, n=994</c:v>
                </c:pt>
                <c:pt idx="8">
                  <c:v>2012, n=1026</c:v>
                </c:pt>
                <c:pt idx="9">
                  <c:v>2014, n=1000</c:v>
                </c:pt>
                <c:pt idx="10">
                  <c:v>2016, n=1000</c:v>
                </c:pt>
                <c:pt idx="11">
                  <c:v>2018, n=1000</c:v>
                </c:pt>
                <c:pt idx="12">
                  <c:v>Tiedän, mitä ottamani vakuutukset korvaavat</c:v>
                </c:pt>
                <c:pt idx="13">
                  <c:v>2010, n=994</c:v>
                </c:pt>
                <c:pt idx="14">
                  <c:v>2012, n=1026</c:v>
                </c:pt>
                <c:pt idx="15">
                  <c:v>2014, n=1000</c:v>
                </c:pt>
                <c:pt idx="16">
                  <c:v>2016, n=1000</c:v>
                </c:pt>
                <c:pt idx="17">
                  <c:v>2018, n=1000</c:v>
                </c:pt>
              </c:strCache>
            </c:strRef>
          </c:cat>
          <c:val>
            <c:numRef>
              <c:f>Taul1!$D$2:$D$19</c:f>
              <c:numCache>
                <c:formatCode>General</c:formatCode>
                <c:ptCount val="18"/>
                <c:pt idx="1">
                  <c:v>13</c:v>
                </c:pt>
                <c:pt idx="2">
                  <c:v>12</c:v>
                </c:pt>
                <c:pt idx="3">
                  <c:v>11</c:v>
                </c:pt>
                <c:pt idx="4">
                  <c:v>12</c:v>
                </c:pt>
                <c:pt idx="5">
                  <c:v>13</c:v>
                </c:pt>
                <c:pt idx="7">
                  <c:v>13</c:v>
                </c:pt>
                <c:pt idx="8">
                  <c:v>15</c:v>
                </c:pt>
                <c:pt idx="9">
                  <c:v>15</c:v>
                </c:pt>
                <c:pt idx="10">
                  <c:v>13</c:v>
                </c:pt>
                <c:pt idx="11">
                  <c:v>14</c:v>
                </c:pt>
                <c:pt idx="13">
                  <c:v>21</c:v>
                </c:pt>
                <c:pt idx="14">
                  <c:v>25</c:v>
                </c:pt>
                <c:pt idx="15">
                  <c:v>27</c:v>
                </c:pt>
                <c:pt idx="16">
                  <c:v>26</c:v>
                </c:pt>
                <c:pt idx="17">
                  <c:v>27</c:v>
                </c:pt>
              </c:numCache>
            </c:numRef>
          </c:val>
          <c:extLst>
            <c:ext xmlns:c16="http://schemas.microsoft.com/office/drawing/2014/chart" uri="{C3380CC4-5D6E-409C-BE32-E72D297353CC}">
              <c16:uniqueId val="{00000002-DEF9-43E4-92F1-3DCD5272FB0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Olen kartoittanut omat ja/tai perheeni riskit ja nykyinen vakuutusturvani on riittävä</c:v>
                </c:pt>
                <c:pt idx="7">
                  <c:v>2010, n=994</c:v>
                </c:pt>
                <c:pt idx="8">
                  <c:v>2012, n=1026</c:v>
                </c:pt>
                <c:pt idx="9">
                  <c:v>2014, n=1000</c:v>
                </c:pt>
                <c:pt idx="10">
                  <c:v>2016, n=1000</c:v>
                </c:pt>
                <c:pt idx="11">
                  <c:v>2018, n=1000</c:v>
                </c:pt>
                <c:pt idx="12">
                  <c:v>Tiedän, mitä ottamani vakuutukset korvaavat</c:v>
                </c:pt>
                <c:pt idx="13">
                  <c:v>2010, n=994</c:v>
                </c:pt>
                <c:pt idx="14">
                  <c:v>2012, n=1026</c:v>
                </c:pt>
                <c:pt idx="15">
                  <c:v>2014, n=1000</c:v>
                </c:pt>
                <c:pt idx="16">
                  <c:v>2016, n=1000</c:v>
                </c:pt>
                <c:pt idx="17">
                  <c:v>2018, n=1000</c:v>
                </c:pt>
              </c:strCache>
            </c:strRef>
          </c:cat>
          <c:val>
            <c:numRef>
              <c:f>Taul1!$E$2:$E$19</c:f>
              <c:numCache>
                <c:formatCode>General</c:formatCode>
                <c:ptCount val="18"/>
                <c:pt idx="1">
                  <c:v>6</c:v>
                </c:pt>
                <c:pt idx="2">
                  <c:v>5</c:v>
                </c:pt>
                <c:pt idx="3">
                  <c:v>3</c:v>
                </c:pt>
                <c:pt idx="4">
                  <c:v>2</c:v>
                </c:pt>
                <c:pt idx="5">
                  <c:v>3</c:v>
                </c:pt>
                <c:pt idx="7">
                  <c:v>5</c:v>
                </c:pt>
                <c:pt idx="8">
                  <c:v>6</c:v>
                </c:pt>
                <c:pt idx="9">
                  <c:v>3</c:v>
                </c:pt>
                <c:pt idx="10">
                  <c:v>4</c:v>
                </c:pt>
                <c:pt idx="11">
                  <c:v>2</c:v>
                </c:pt>
                <c:pt idx="13">
                  <c:v>7</c:v>
                </c:pt>
                <c:pt idx="14">
                  <c:v>7</c:v>
                </c:pt>
                <c:pt idx="15">
                  <c:v>8</c:v>
                </c:pt>
                <c:pt idx="16">
                  <c:v>7</c:v>
                </c:pt>
                <c:pt idx="17">
                  <c:v>5</c:v>
                </c:pt>
              </c:numCache>
            </c:numRef>
          </c:val>
          <c:extLst>
            <c:ext xmlns:c16="http://schemas.microsoft.com/office/drawing/2014/chart" uri="{C3380CC4-5D6E-409C-BE32-E72D297353CC}">
              <c16:uniqueId val="{00000003-DEF9-43E4-92F1-3DCD5272FB0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Olen kartoittanut omat ja/tai perheeni riskit ja nykyinen vakuutusturvani on riittävä</c:v>
                </c:pt>
                <c:pt idx="7">
                  <c:v>2010, n=994</c:v>
                </c:pt>
                <c:pt idx="8">
                  <c:v>2012, n=1026</c:v>
                </c:pt>
                <c:pt idx="9">
                  <c:v>2014, n=1000</c:v>
                </c:pt>
                <c:pt idx="10">
                  <c:v>2016, n=1000</c:v>
                </c:pt>
                <c:pt idx="11">
                  <c:v>2018, n=1000</c:v>
                </c:pt>
                <c:pt idx="12">
                  <c:v>Tiedän, mitä ottamani vakuutukset korvaavat</c:v>
                </c:pt>
                <c:pt idx="13">
                  <c:v>2010, n=994</c:v>
                </c:pt>
                <c:pt idx="14">
                  <c:v>2012, n=1026</c:v>
                </c:pt>
                <c:pt idx="15">
                  <c:v>2014, n=1000</c:v>
                </c:pt>
                <c:pt idx="16">
                  <c:v>2016, n=1000</c:v>
                </c:pt>
                <c:pt idx="17">
                  <c:v>2018, n=1000</c:v>
                </c:pt>
              </c:strCache>
            </c:strRef>
          </c:cat>
          <c:val>
            <c:numRef>
              <c:f>Taul1!$F$2:$F$19</c:f>
              <c:numCache>
                <c:formatCode>General</c:formatCode>
                <c:ptCount val="18"/>
                <c:pt idx="1">
                  <c:v>6</c:v>
                </c:pt>
                <c:pt idx="2">
                  <c:v>4</c:v>
                </c:pt>
                <c:pt idx="3">
                  <c:v>12</c:v>
                </c:pt>
                <c:pt idx="4">
                  <c:v>12</c:v>
                </c:pt>
                <c:pt idx="5">
                  <c:v>11</c:v>
                </c:pt>
                <c:pt idx="7">
                  <c:v>5</c:v>
                </c:pt>
                <c:pt idx="8">
                  <c:v>5</c:v>
                </c:pt>
                <c:pt idx="9">
                  <c:v>8</c:v>
                </c:pt>
                <c:pt idx="10">
                  <c:v>10</c:v>
                </c:pt>
                <c:pt idx="11">
                  <c:v>8</c:v>
                </c:pt>
                <c:pt idx="13">
                  <c:v>5</c:v>
                </c:pt>
                <c:pt idx="14">
                  <c:v>2</c:v>
                </c:pt>
                <c:pt idx="15">
                  <c:v>2</c:v>
                </c:pt>
                <c:pt idx="16">
                  <c:v>3</c:v>
                </c:pt>
                <c:pt idx="17">
                  <c:v>3</c:v>
                </c:pt>
              </c:numCache>
            </c:numRef>
          </c:val>
          <c:extLst>
            <c:ext xmlns:c16="http://schemas.microsoft.com/office/drawing/2014/chart" uri="{C3380CC4-5D6E-409C-BE32-E72D297353CC}">
              <c16:uniqueId val="{00000004-DEF9-43E4-92F1-3DCD5272FB04}"/>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94450944"/>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3144722770863158"/>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Korvaushakemukseni käsiteltiin viivytyksettä</c:v>
                </c:pt>
                <c:pt idx="1">
                  <c:v>2010, n=201</c:v>
                </c:pt>
                <c:pt idx="2">
                  <c:v>2012, n=210</c:v>
                </c:pt>
                <c:pt idx="3">
                  <c:v>2014, n=333</c:v>
                </c:pt>
                <c:pt idx="4">
                  <c:v>2016, n=234</c:v>
                </c:pt>
                <c:pt idx="5">
                  <c:v>2018, n=283</c:v>
                </c:pt>
                <c:pt idx="6">
                  <c:v>Käytössä olevat valitus- ja muutoksenhakukeinot ilmoitettiin selvästi</c:v>
                </c:pt>
                <c:pt idx="7">
                  <c:v>2010, n=201</c:v>
                </c:pt>
                <c:pt idx="8">
                  <c:v>2012, n=210</c:v>
                </c:pt>
                <c:pt idx="9">
                  <c:v>2014, n=333</c:v>
                </c:pt>
                <c:pt idx="10">
                  <c:v>2016, n=234</c:v>
                </c:pt>
                <c:pt idx="11">
                  <c:v>2018, n=283</c:v>
                </c:pt>
              </c:strCache>
            </c:strRef>
          </c:cat>
          <c:val>
            <c:numRef>
              <c:f>Taul1!$B$2:$B$13</c:f>
              <c:numCache>
                <c:formatCode>General</c:formatCode>
                <c:ptCount val="12"/>
                <c:pt idx="1">
                  <c:v>67</c:v>
                </c:pt>
                <c:pt idx="2">
                  <c:v>68</c:v>
                </c:pt>
                <c:pt idx="3">
                  <c:v>71</c:v>
                </c:pt>
                <c:pt idx="4">
                  <c:v>69</c:v>
                </c:pt>
                <c:pt idx="5">
                  <c:v>67</c:v>
                </c:pt>
                <c:pt idx="7">
                  <c:v>51</c:v>
                </c:pt>
                <c:pt idx="8">
                  <c:v>46</c:v>
                </c:pt>
                <c:pt idx="9">
                  <c:v>49</c:v>
                </c:pt>
                <c:pt idx="10">
                  <c:v>48</c:v>
                </c:pt>
                <c:pt idx="11">
                  <c:v>48</c:v>
                </c:pt>
              </c:numCache>
            </c:numRef>
          </c:val>
          <c:extLst>
            <c:ext xmlns:c16="http://schemas.microsoft.com/office/drawing/2014/chart" uri="{C3380CC4-5D6E-409C-BE32-E72D297353CC}">
              <c16:uniqueId val="{00000000-03EE-42F4-BE7F-191A0D726D3D}"/>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Korvaushakemukseni käsiteltiin viivytyksettä</c:v>
                </c:pt>
                <c:pt idx="1">
                  <c:v>2010, n=201</c:v>
                </c:pt>
                <c:pt idx="2">
                  <c:v>2012, n=210</c:v>
                </c:pt>
                <c:pt idx="3">
                  <c:v>2014, n=333</c:v>
                </c:pt>
                <c:pt idx="4">
                  <c:v>2016, n=234</c:v>
                </c:pt>
                <c:pt idx="5">
                  <c:v>2018, n=283</c:v>
                </c:pt>
                <c:pt idx="6">
                  <c:v>Käytössä olevat valitus- ja muutoksenhakukeinot ilmoitettiin selvästi</c:v>
                </c:pt>
                <c:pt idx="7">
                  <c:v>2010, n=201</c:v>
                </c:pt>
                <c:pt idx="8">
                  <c:v>2012, n=210</c:v>
                </c:pt>
                <c:pt idx="9">
                  <c:v>2014, n=333</c:v>
                </c:pt>
                <c:pt idx="10">
                  <c:v>2016, n=234</c:v>
                </c:pt>
                <c:pt idx="11">
                  <c:v>2018, n=283</c:v>
                </c:pt>
              </c:strCache>
            </c:strRef>
          </c:cat>
          <c:val>
            <c:numRef>
              <c:f>Taul1!$C$2:$C$13</c:f>
              <c:numCache>
                <c:formatCode>General</c:formatCode>
                <c:ptCount val="12"/>
                <c:pt idx="1">
                  <c:v>17</c:v>
                </c:pt>
                <c:pt idx="2">
                  <c:v>19</c:v>
                </c:pt>
                <c:pt idx="3">
                  <c:v>16</c:v>
                </c:pt>
                <c:pt idx="4">
                  <c:v>14</c:v>
                </c:pt>
                <c:pt idx="5">
                  <c:v>19</c:v>
                </c:pt>
                <c:pt idx="7">
                  <c:v>23</c:v>
                </c:pt>
                <c:pt idx="8">
                  <c:v>26</c:v>
                </c:pt>
                <c:pt idx="9">
                  <c:v>19</c:v>
                </c:pt>
                <c:pt idx="10">
                  <c:v>18</c:v>
                </c:pt>
                <c:pt idx="11">
                  <c:v>15</c:v>
                </c:pt>
              </c:numCache>
            </c:numRef>
          </c:val>
          <c:extLst>
            <c:ext xmlns:c16="http://schemas.microsoft.com/office/drawing/2014/chart" uri="{C3380CC4-5D6E-409C-BE32-E72D297353CC}">
              <c16:uniqueId val="{00000001-03EE-42F4-BE7F-191A0D726D3D}"/>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Korvaushakemukseni käsiteltiin viivytyksettä</c:v>
                </c:pt>
                <c:pt idx="1">
                  <c:v>2010, n=201</c:v>
                </c:pt>
                <c:pt idx="2">
                  <c:v>2012, n=210</c:v>
                </c:pt>
                <c:pt idx="3">
                  <c:v>2014, n=333</c:v>
                </c:pt>
                <c:pt idx="4">
                  <c:v>2016, n=234</c:v>
                </c:pt>
                <c:pt idx="5">
                  <c:v>2018, n=283</c:v>
                </c:pt>
                <c:pt idx="6">
                  <c:v>Käytössä olevat valitus- ja muutoksenhakukeinot ilmoitettiin selvästi</c:v>
                </c:pt>
                <c:pt idx="7">
                  <c:v>2010, n=201</c:v>
                </c:pt>
                <c:pt idx="8">
                  <c:v>2012, n=210</c:v>
                </c:pt>
                <c:pt idx="9">
                  <c:v>2014, n=333</c:v>
                </c:pt>
                <c:pt idx="10">
                  <c:v>2016, n=234</c:v>
                </c:pt>
                <c:pt idx="11">
                  <c:v>2018, n=283</c:v>
                </c:pt>
              </c:strCache>
            </c:strRef>
          </c:cat>
          <c:val>
            <c:numRef>
              <c:f>Taul1!$D$2:$D$13</c:f>
              <c:numCache>
                <c:formatCode>General</c:formatCode>
                <c:ptCount val="12"/>
                <c:pt idx="1">
                  <c:v>5</c:v>
                </c:pt>
                <c:pt idx="2">
                  <c:v>3</c:v>
                </c:pt>
                <c:pt idx="3">
                  <c:v>6</c:v>
                </c:pt>
                <c:pt idx="4">
                  <c:v>6</c:v>
                </c:pt>
                <c:pt idx="5">
                  <c:v>5</c:v>
                </c:pt>
                <c:pt idx="7">
                  <c:v>12</c:v>
                </c:pt>
                <c:pt idx="8">
                  <c:v>13</c:v>
                </c:pt>
                <c:pt idx="9">
                  <c:v>8</c:v>
                </c:pt>
                <c:pt idx="10">
                  <c:v>8</c:v>
                </c:pt>
                <c:pt idx="11">
                  <c:v>8</c:v>
                </c:pt>
              </c:numCache>
            </c:numRef>
          </c:val>
          <c:extLst>
            <c:ext xmlns:c16="http://schemas.microsoft.com/office/drawing/2014/chart" uri="{C3380CC4-5D6E-409C-BE32-E72D297353CC}">
              <c16:uniqueId val="{00000002-03EE-42F4-BE7F-191A0D726D3D}"/>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Korvaushakemukseni käsiteltiin viivytyksettä</c:v>
                </c:pt>
                <c:pt idx="1">
                  <c:v>2010, n=201</c:v>
                </c:pt>
                <c:pt idx="2">
                  <c:v>2012, n=210</c:v>
                </c:pt>
                <c:pt idx="3">
                  <c:v>2014, n=333</c:v>
                </c:pt>
                <c:pt idx="4">
                  <c:v>2016, n=234</c:v>
                </c:pt>
                <c:pt idx="5">
                  <c:v>2018, n=283</c:v>
                </c:pt>
                <c:pt idx="6">
                  <c:v>Käytössä olevat valitus- ja muutoksenhakukeinot ilmoitettiin selvästi</c:v>
                </c:pt>
                <c:pt idx="7">
                  <c:v>2010, n=201</c:v>
                </c:pt>
                <c:pt idx="8">
                  <c:v>2012, n=210</c:v>
                </c:pt>
                <c:pt idx="9">
                  <c:v>2014, n=333</c:v>
                </c:pt>
                <c:pt idx="10">
                  <c:v>2016, n=234</c:v>
                </c:pt>
                <c:pt idx="11">
                  <c:v>2018, n=283</c:v>
                </c:pt>
              </c:strCache>
            </c:strRef>
          </c:cat>
          <c:val>
            <c:numRef>
              <c:f>Taul1!$E$2:$E$13</c:f>
              <c:numCache>
                <c:formatCode>General</c:formatCode>
                <c:ptCount val="12"/>
                <c:pt idx="1">
                  <c:v>5</c:v>
                </c:pt>
                <c:pt idx="2">
                  <c:v>5</c:v>
                </c:pt>
                <c:pt idx="3">
                  <c:v>4</c:v>
                </c:pt>
                <c:pt idx="4">
                  <c:v>6</c:v>
                </c:pt>
                <c:pt idx="5">
                  <c:v>6</c:v>
                </c:pt>
                <c:pt idx="7">
                  <c:v>5</c:v>
                </c:pt>
                <c:pt idx="8">
                  <c:v>7</c:v>
                </c:pt>
                <c:pt idx="9">
                  <c:v>5</c:v>
                </c:pt>
                <c:pt idx="10">
                  <c:v>3</c:v>
                </c:pt>
                <c:pt idx="11">
                  <c:v>4</c:v>
                </c:pt>
              </c:numCache>
            </c:numRef>
          </c:val>
          <c:extLst>
            <c:ext xmlns:c16="http://schemas.microsoft.com/office/drawing/2014/chart" uri="{C3380CC4-5D6E-409C-BE32-E72D297353CC}">
              <c16:uniqueId val="{00000003-03EE-42F4-BE7F-191A0D726D3D}"/>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Korvaushakemukseni käsiteltiin viivytyksettä</c:v>
                </c:pt>
                <c:pt idx="1">
                  <c:v>2010, n=201</c:v>
                </c:pt>
                <c:pt idx="2">
                  <c:v>2012, n=210</c:v>
                </c:pt>
                <c:pt idx="3">
                  <c:v>2014, n=333</c:v>
                </c:pt>
                <c:pt idx="4">
                  <c:v>2016, n=234</c:v>
                </c:pt>
                <c:pt idx="5">
                  <c:v>2018, n=283</c:v>
                </c:pt>
                <c:pt idx="6">
                  <c:v>Käytössä olevat valitus- ja muutoksenhakukeinot ilmoitettiin selvästi</c:v>
                </c:pt>
                <c:pt idx="7">
                  <c:v>2010, n=201</c:v>
                </c:pt>
                <c:pt idx="8">
                  <c:v>2012, n=210</c:v>
                </c:pt>
                <c:pt idx="9">
                  <c:v>2014, n=333</c:v>
                </c:pt>
                <c:pt idx="10">
                  <c:v>2016, n=234</c:v>
                </c:pt>
                <c:pt idx="11">
                  <c:v>2018, n=283</c:v>
                </c:pt>
              </c:strCache>
            </c:strRef>
          </c:cat>
          <c:val>
            <c:numRef>
              <c:f>Taul1!$F$2:$F$13</c:f>
              <c:numCache>
                <c:formatCode>General</c:formatCode>
                <c:ptCount val="12"/>
                <c:pt idx="1">
                  <c:v>6</c:v>
                </c:pt>
                <c:pt idx="2">
                  <c:v>5</c:v>
                </c:pt>
                <c:pt idx="3">
                  <c:v>4</c:v>
                </c:pt>
                <c:pt idx="4">
                  <c:v>4</c:v>
                </c:pt>
                <c:pt idx="5">
                  <c:v>3</c:v>
                </c:pt>
                <c:pt idx="7">
                  <c:v>10</c:v>
                </c:pt>
                <c:pt idx="8">
                  <c:v>9</c:v>
                </c:pt>
                <c:pt idx="9">
                  <c:v>19</c:v>
                </c:pt>
                <c:pt idx="10">
                  <c:v>23</c:v>
                </c:pt>
                <c:pt idx="11">
                  <c:v>25</c:v>
                </c:pt>
              </c:numCache>
            </c:numRef>
          </c:val>
          <c:extLst>
            <c:ext xmlns:c16="http://schemas.microsoft.com/office/drawing/2014/chart" uri="{C3380CC4-5D6E-409C-BE32-E72D297353CC}">
              <c16:uniqueId val="{00000004-03EE-42F4-BE7F-191A0D726D3D}"/>
            </c:ext>
          </c:extLst>
        </c:ser>
        <c:dLbls>
          <c:showLegendKey val="0"/>
          <c:showVal val="0"/>
          <c:showCatName val="0"/>
          <c:showSerName val="0"/>
          <c:showPercent val="0"/>
          <c:showBubbleSize val="0"/>
        </c:dLbls>
        <c:gapWidth val="50"/>
        <c:overlap val="100"/>
        <c:axId val="43470848"/>
        <c:axId val="43472384"/>
      </c:barChart>
      <c:catAx>
        <c:axId val="43470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472384"/>
        <c:crosses val="autoZero"/>
        <c:auto val="1"/>
        <c:lblAlgn val="ctr"/>
        <c:lblOffset val="100"/>
        <c:noMultiLvlLbl val="0"/>
      </c:catAx>
      <c:valAx>
        <c:axId val="4347238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470848"/>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n=201</c:v>
                </c:pt>
                <c:pt idx="1">
                  <c:v>2012, n=210</c:v>
                </c:pt>
                <c:pt idx="2">
                  <c:v>2014, n=333</c:v>
                </c:pt>
                <c:pt idx="3">
                  <c:v>2016, n=324</c:v>
                </c:pt>
                <c:pt idx="4">
                  <c:v>2018, n=283</c:v>
                </c:pt>
              </c:strCache>
            </c:strRef>
          </c:cat>
          <c:val>
            <c:numRef>
              <c:f>Taul1!$B$2:$B$6</c:f>
              <c:numCache>
                <c:formatCode>General</c:formatCode>
                <c:ptCount val="5"/>
                <c:pt idx="0">
                  <c:v>6</c:v>
                </c:pt>
                <c:pt idx="1">
                  <c:v>13</c:v>
                </c:pt>
                <c:pt idx="2">
                  <c:v>5</c:v>
                </c:pt>
                <c:pt idx="3">
                  <c:v>7</c:v>
                </c:pt>
                <c:pt idx="4">
                  <c:v>6</c:v>
                </c:pt>
              </c:numCache>
            </c:numRef>
          </c:val>
          <c:extLst>
            <c:ext xmlns:c16="http://schemas.microsoft.com/office/drawing/2014/chart" uri="{C3380CC4-5D6E-409C-BE32-E72D297353CC}">
              <c16:uniqueId val="{00000000-6E68-4D8E-8B53-3D763B2C4AF5}"/>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n=201</c:v>
                </c:pt>
                <c:pt idx="1">
                  <c:v>2012, n=210</c:v>
                </c:pt>
                <c:pt idx="2">
                  <c:v>2014, n=333</c:v>
                </c:pt>
                <c:pt idx="3">
                  <c:v>2016, n=324</c:v>
                </c:pt>
                <c:pt idx="4">
                  <c:v>2018, n=283</c:v>
                </c:pt>
              </c:strCache>
            </c:strRef>
          </c:cat>
          <c:val>
            <c:numRef>
              <c:f>Taul1!$C$2:$C$6</c:f>
              <c:numCache>
                <c:formatCode>General</c:formatCode>
                <c:ptCount val="5"/>
                <c:pt idx="0">
                  <c:v>94</c:v>
                </c:pt>
                <c:pt idx="1">
                  <c:v>87</c:v>
                </c:pt>
                <c:pt idx="2">
                  <c:v>90</c:v>
                </c:pt>
                <c:pt idx="3">
                  <c:v>85</c:v>
                </c:pt>
                <c:pt idx="4">
                  <c:v>88</c:v>
                </c:pt>
              </c:numCache>
            </c:numRef>
          </c:val>
          <c:extLst>
            <c:ext xmlns:c16="http://schemas.microsoft.com/office/drawing/2014/chart" uri="{C3380CC4-5D6E-409C-BE32-E72D297353CC}">
              <c16:uniqueId val="{00000001-6E68-4D8E-8B53-3D763B2C4AF5}"/>
            </c:ext>
          </c:extLst>
        </c:ser>
        <c:ser>
          <c:idx val="2"/>
          <c:order val="2"/>
          <c:tx>
            <c:strRef>
              <c:f>Taul1!$D$1</c:f>
              <c:strCache>
                <c:ptCount val="1"/>
                <c:pt idx="0">
                  <c:v>Hakemuksen käsittely on vielä kesken</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n=201</c:v>
                </c:pt>
                <c:pt idx="1">
                  <c:v>2012, n=210</c:v>
                </c:pt>
                <c:pt idx="2">
                  <c:v>2014, n=333</c:v>
                </c:pt>
                <c:pt idx="3">
                  <c:v>2016, n=324</c:v>
                </c:pt>
                <c:pt idx="4">
                  <c:v>2018, n=283</c:v>
                </c:pt>
              </c:strCache>
            </c:strRef>
          </c:cat>
          <c:val>
            <c:numRef>
              <c:f>Taul1!$D$2:$D$6</c:f>
              <c:numCache>
                <c:formatCode>General</c:formatCode>
                <c:ptCount val="5"/>
                <c:pt idx="2">
                  <c:v>4</c:v>
                </c:pt>
                <c:pt idx="3">
                  <c:v>6</c:v>
                </c:pt>
                <c:pt idx="4">
                  <c:v>4</c:v>
                </c:pt>
              </c:numCache>
            </c:numRef>
          </c:val>
          <c:extLst>
            <c:ext xmlns:c16="http://schemas.microsoft.com/office/drawing/2014/chart" uri="{C3380CC4-5D6E-409C-BE32-E72D297353CC}">
              <c16:uniqueId val="{00000002-6E68-4D8E-8B53-3D763B2C4AF5}"/>
            </c:ext>
          </c:extLst>
        </c:ser>
        <c:ser>
          <c:idx val="3"/>
          <c:order val="3"/>
          <c:tx>
            <c:strRef>
              <c:f>Taul1!$E$1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n=201</c:v>
                </c:pt>
                <c:pt idx="1">
                  <c:v>2012, n=210</c:v>
                </c:pt>
                <c:pt idx="2">
                  <c:v>2014, n=333</c:v>
                </c:pt>
                <c:pt idx="3">
                  <c:v>2016, n=324</c:v>
                </c:pt>
                <c:pt idx="4">
                  <c:v>2018, n=283</c:v>
                </c:pt>
              </c:strCache>
            </c:strRef>
          </c:cat>
          <c:val>
            <c:numRef>
              <c:f>Taul1!$E$2:$E$6</c:f>
              <c:numCache>
                <c:formatCode>General</c:formatCode>
                <c:ptCount val="5"/>
                <c:pt idx="2">
                  <c:v>1</c:v>
                </c:pt>
                <c:pt idx="3">
                  <c:v>2</c:v>
                </c:pt>
                <c:pt idx="4">
                  <c:v>2</c:v>
                </c:pt>
              </c:numCache>
            </c:numRef>
          </c:val>
          <c:extLst>
            <c:ext xmlns:c16="http://schemas.microsoft.com/office/drawing/2014/chart" uri="{C3380CC4-5D6E-409C-BE32-E72D297353CC}">
              <c16:uniqueId val="{00000003-6E68-4D8E-8B53-3D763B2C4AF5}"/>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559936"/>
        <c:crosses val="autoZero"/>
        <c:crossBetween val="between"/>
        <c:majorUnit val="0.2"/>
      </c:valAx>
      <c:spPr>
        <a:noFill/>
        <a:ln>
          <a:noFill/>
        </a:ln>
        <a:effectLst/>
      </c:spPr>
    </c:plotArea>
    <c:legend>
      <c:legendPos val="b"/>
      <c:layout>
        <c:manualLayout>
          <c:xMode val="edge"/>
          <c:yMode val="edge"/>
          <c:x val="0.46416424804729489"/>
          <c:y val="0.89502379766354434"/>
          <c:w val="0.53583575195270516"/>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Internetissä, tietokoneella</c:v>
                </c:pt>
                <c:pt idx="1">
                  <c:v>Vakuutusyhtiön konttorissa</c:v>
                </c:pt>
                <c:pt idx="2">
                  <c:v>Internetissä, matkapuhelimella</c:v>
                </c:pt>
                <c:pt idx="3">
                  <c:v>Vakuutusyhtiön asiamiehen kanssa</c:v>
                </c:pt>
                <c:pt idx="4">
                  <c:v>Älypuhelinsovelluksella</c:v>
                </c:pt>
                <c:pt idx="5">
                  <c:v>Pankissa</c:v>
                </c:pt>
                <c:pt idx="6">
                  <c:v>Autoliikkeessä, matkatoimistossa, kaupassa, postissa</c:v>
                </c:pt>
                <c:pt idx="7">
                  <c:v>Vakuutusmeklarin kanssa</c:v>
                </c:pt>
                <c:pt idx="8">
                  <c:v>Muu paikka</c:v>
                </c:pt>
              </c:strCache>
            </c:strRef>
          </c:cat>
          <c:val>
            <c:numRef>
              <c:f>Taul1!$B$2:$B$10</c:f>
              <c:numCache>
                <c:formatCode>General</c:formatCode>
                <c:ptCount val="9"/>
                <c:pt idx="0">
                  <c:v>58</c:v>
                </c:pt>
                <c:pt idx="1">
                  <c:v>19</c:v>
                </c:pt>
                <c:pt idx="2">
                  <c:v>17</c:v>
                </c:pt>
                <c:pt idx="3">
                  <c:v>11</c:v>
                </c:pt>
                <c:pt idx="4">
                  <c:v>8</c:v>
                </c:pt>
                <c:pt idx="5">
                  <c:v>6</c:v>
                </c:pt>
                <c:pt idx="6">
                  <c:v>1</c:v>
                </c:pt>
                <c:pt idx="7">
                  <c:v>1</c:v>
                </c:pt>
                <c:pt idx="8">
                  <c:v>1</c:v>
                </c:pt>
              </c:numCache>
            </c:numRef>
          </c:val>
          <c:extLst>
            <c:ext xmlns:c16="http://schemas.microsoft.com/office/drawing/2014/chart" uri="{C3380CC4-5D6E-409C-BE32-E72D297353CC}">
              <c16:uniqueId val="{00000000-F2F2-4E93-A727-67C8F4F5D94A}"/>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Internetissä, tietokoneella</c:v>
                </c:pt>
                <c:pt idx="1">
                  <c:v>Vakuutusyhtiön konttorissa</c:v>
                </c:pt>
                <c:pt idx="2">
                  <c:v>Internetissä, matkapuhelimella</c:v>
                </c:pt>
                <c:pt idx="3">
                  <c:v>Vakuutusyhtiön asiamiehen kanssa</c:v>
                </c:pt>
                <c:pt idx="4">
                  <c:v>Älypuhelinsovelluksella</c:v>
                </c:pt>
                <c:pt idx="5">
                  <c:v>Pankissa</c:v>
                </c:pt>
                <c:pt idx="6">
                  <c:v>Autoliikkeessä, matkatoimistossa, kaupassa, postissa</c:v>
                </c:pt>
                <c:pt idx="7">
                  <c:v>Vakuutusmeklarin kanssa</c:v>
                </c:pt>
                <c:pt idx="8">
                  <c:v>Muu paikka</c:v>
                </c:pt>
              </c:strCache>
            </c:strRef>
          </c:cat>
          <c:val>
            <c:numRef>
              <c:f>Taul1!$C$2:$C$10</c:f>
              <c:numCache>
                <c:formatCode>General</c:formatCode>
                <c:ptCount val="9"/>
                <c:pt idx="0">
                  <c:v>31</c:v>
                </c:pt>
                <c:pt idx="1">
                  <c:v>45</c:v>
                </c:pt>
                <c:pt idx="2">
                  <c:v>26</c:v>
                </c:pt>
                <c:pt idx="3">
                  <c:v>41</c:v>
                </c:pt>
                <c:pt idx="4">
                  <c:v>17</c:v>
                </c:pt>
                <c:pt idx="5">
                  <c:v>26</c:v>
                </c:pt>
                <c:pt idx="6">
                  <c:v>20</c:v>
                </c:pt>
                <c:pt idx="7">
                  <c:v>4</c:v>
                </c:pt>
                <c:pt idx="8">
                  <c:v>2</c:v>
                </c:pt>
              </c:numCache>
            </c:numRef>
          </c:val>
          <c:extLst>
            <c:ext xmlns:c16="http://schemas.microsoft.com/office/drawing/2014/chart" uri="{C3380CC4-5D6E-409C-BE32-E72D297353CC}">
              <c16:uniqueId val="{00000001-F2F2-4E93-A727-67C8F4F5D94A}"/>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Internetissä, tietokoneella</c:v>
                </c:pt>
                <c:pt idx="1">
                  <c:v>Vakuutusyhtiön konttorissa</c:v>
                </c:pt>
                <c:pt idx="2">
                  <c:v>Internetissä, matkapuhelimella</c:v>
                </c:pt>
                <c:pt idx="3">
                  <c:v>Vakuutusyhtiön asiamiehen kanssa</c:v>
                </c:pt>
                <c:pt idx="4">
                  <c:v>Älypuhelinsovelluksella</c:v>
                </c:pt>
                <c:pt idx="5">
                  <c:v>Pankissa</c:v>
                </c:pt>
                <c:pt idx="6">
                  <c:v>Autoliikkeessä, matkatoimistossa, kaupassa, postissa</c:v>
                </c:pt>
                <c:pt idx="7">
                  <c:v>Vakuutusmeklarin kanssa</c:v>
                </c:pt>
                <c:pt idx="8">
                  <c:v>Muu paikka</c:v>
                </c:pt>
              </c:strCache>
            </c:strRef>
          </c:cat>
          <c:val>
            <c:numRef>
              <c:f>Taul1!$D$2:$D$10</c:f>
              <c:numCache>
                <c:formatCode>General</c:formatCode>
                <c:ptCount val="9"/>
                <c:pt idx="0">
                  <c:v>10</c:v>
                </c:pt>
                <c:pt idx="1">
                  <c:v>34</c:v>
                </c:pt>
                <c:pt idx="2">
                  <c:v>53</c:v>
                </c:pt>
                <c:pt idx="3">
                  <c:v>42</c:v>
                </c:pt>
                <c:pt idx="4">
                  <c:v>72</c:v>
                </c:pt>
                <c:pt idx="5">
                  <c:v>64</c:v>
                </c:pt>
                <c:pt idx="6">
                  <c:v>75</c:v>
                </c:pt>
                <c:pt idx="7">
                  <c:v>91</c:v>
                </c:pt>
                <c:pt idx="8">
                  <c:v>71</c:v>
                </c:pt>
              </c:numCache>
            </c:numRef>
          </c:val>
          <c:extLst>
            <c:ext xmlns:c16="http://schemas.microsoft.com/office/drawing/2014/chart" uri="{C3380CC4-5D6E-409C-BE32-E72D297353CC}">
              <c16:uniqueId val="{00000002-F2F2-4E93-A727-67C8F4F5D94A}"/>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Internetissä, tietokoneella</c:v>
                </c:pt>
                <c:pt idx="1">
                  <c:v>Vakuutusyhtiön konttorissa</c:v>
                </c:pt>
                <c:pt idx="2">
                  <c:v>Internetissä, matkapuhelimella</c:v>
                </c:pt>
                <c:pt idx="3">
                  <c:v>Vakuutusyhtiön asiamiehen kanssa</c:v>
                </c:pt>
                <c:pt idx="4">
                  <c:v>Älypuhelinsovelluksella</c:v>
                </c:pt>
                <c:pt idx="5">
                  <c:v>Pankissa</c:v>
                </c:pt>
                <c:pt idx="6">
                  <c:v>Autoliikkeessä, matkatoimistossa, kaupassa, postissa</c:v>
                </c:pt>
                <c:pt idx="7">
                  <c:v>Vakuutusmeklarin kanssa</c:v>
                </c:pt>
                <c:pt idx="8">
                  <c:v>Muu paikka</c:v>
                </c:pt>
              </c:strCache>
            </c:strRef>
          </c:cat>
          <c:val>
            <c:numRef>
              <c:f>Taul1!$E$2:$E$10</c:f>
              <c:numCache>
                <c:formatCode>General</c:formatCode>
                <c:ptCount val="9"/>
                <c:pt idx="0">
                  <c:v>2</c:v>
                </c:pt>
                <c:pt idx="1">
                  <c:v>3</c:v>
                </c:pt>
                <c:pt idx="2">
                  <c:v>3</c:v>
                </c:pt>
                <c:pt idx="3">
                  <c:v>5</c:v>
                </c:pt>
                <c:pt idx="4">
                  <c:v>4</c:v>
                </c:pt>
                <c:pt idx="5">
                  <c:v>3</c:v>
                </c:pt>
                <c:pt idx="6">
                  <c:v>4</c:v>
                </c:pt>
                <c:pt idx="7">
                  <c:v>5</c:v>
                </c:pt>
                <c:pt idx="8">
                  <c:v>27</c:v>
                </c:pt>
              </c:numCache>
            </c:numRef>
          </c:val>
          <c:extLst>
            <c:ext xmlns:c16="http://schemas.microsoft.com/office/drawing/2014/chart" uri="{C3380CC4-5D6E-409C-BE32-E72D297353CC}">
              <c16:uniqueId val="{00000003-F2F2-4E93-A727-67C8F4F5D94A}"/>
            </c:ext>
          </c:extLst>
        </c:ser>
        <c:dLbls>
          <c:showLegendKey val="0"/>
          <c:showVal val="0"/>
          <c:showCatName val="0"/>
          <c:showSerName val="0"/>
          <c:showPercent val="0"/>
          <c:showBubbleSize val="0"/>
        </c:dLbls>
        <c:gapWidth val="50"/>
        <c:overlap val="100"/>
        <c:axId val="43587456"/>
        <c:axId val="43588992"/>
      </c:barChart>
      <c:catAx>
        <c:axId val="4358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588992"/>
        <c:crosses val="autoZero"/>
        <c:auto val="1"/>
        <c:lblAlgn val="ctr"/>
        <c:lblOffset val="100"/>
        <c:noMultiLvlLbl val="0"/>
      </c:catAx>
      <c:valAx>
        <c:axId val="4358899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587456"/>
        <c:crosses val="autoZero"/>
        <c:crossBetween val="between"/>
        <c:majorUnit val="0.2"/>
      </c:valAx>
      <c:spPr>
        <a:noFill/>
        <a:ln>
          <a:noFill/>
        </a:ln>
        <a:effectLst/>
      </c:spPr>
    </c:plotArea>
    <c:legend>
      <c:legendPos val="b"/>
      <c:layout>
        <c:manualLayout>
          <c:xMode val="edge"/>
          <c:yMode val="edge"/>
          <c:x val="0.45465993955850847"/>
          <c:y val="0.89427884413060921"/>
          <c:w val="0.54534006044149153"/>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11046267914831"/>
          <c:y val="6.0052484470009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Internetissä, tietokoneella*</c:v>
                </c:pt>
                <c:pt idx="1">
                  <c:v>2010, n=994</c:v>
                </c:pt>
                <c:pt idx="2">
                  <c:v>2012, n=1026</c:v>
                </c:pt>
                <c:pt idx="3">
                  <c:v>2014, n=1000</c:v>
                </c:pt>
                <c:pt idx="4">
                  <c:v>2016, n=1000</c:v>
                </c:pt>
                <c:pt idx="5">
                  <c:v>2018, n=1000</c:v>
                </c:pt>
                <c:pt idx="6">
                  <c:v>Vakuutusyhtiön konttorissa</c:v>
                </c:pt>
                <c:pt idx="7">
                  <c:v>2010, n=994</c:v>
                </c:pt>
                <c:pt idx="8">
                  <c:v>2012, n=1026</c:v>
                </c:pt>
                <c:pt idx="9">
                  <c:v>2014, n=1000</c:v>
                </c:pt>
                <c:pt idx="10">
                  <c:v>2016, n=1000</c:v>
                </c:pt>
                <c:pt idx="11">
                  <c:v>2018, n=1000</c:v>
                </c:pt>
                <c:pt idx="12">
                  <c:v>Internetissä, matkapuhelimella</c:v>
                </c:pt>
                <c:pt idx="13">
                  <c:v>2016, n=1000</c:v>
                </c:pt>
                <c:pt idx="14">
                  <c:v>2018, n=1000</c:v>
                </c:pt>
              </c:strCache>
            </c:strRef>
          </c:cat>
          <c:val>
            <c:numRef>
              <c:f>Taul1!$B$2:$B$16</c:f>
              <c:numCache>
                <c:formatCode>General</c:formatCode>
                <c:ptCount val="15"/>
                <c:pt idx="1">
                  <c:v>23</c:v>
                </c:pt>
                <c:pt idx="2">
                  <c:v>25</c:v>
                </c:pt>
                <c:pt idx="3">
                  <c:v>48</c:v>
                </c:pt>
                <c:pt idx="4">
                  <c:v>58</c:v>
                </c:pt>
                <c:pt idx="5">
                  <c:v>58</c:v>
                </c:pt>
                <c:pt idx="7">
                  <c:v>38</c:v>
                </c:pt>
                <c:pt idx="8">
                  <c:v>36</c:v>
                </c:pt>
                <c:pt idx="9">
                  <c:v>20</c:v>
                </c:pt>
                <c:pt idx="10">
                  <c:v>19</c:v>
                </c:pt>
                <c:pt idx="11">
                  <c:v>19</c:v>
                </c:pt>
                <c:pt idx="13">
                  <c:v>16</c:v>
                </c:pt>
                <c:pt idx="14">
                  <c:v>17</c:v>
                </c:pt>
              </c:numCache>
            </c:numRef>
          </c:val>
          <c:extLst>
            <c:ext xmlns:c16="http://schemas.microsoft.com/office/drawing/2014/chart" uri="{C3380CC4-5D6E-409C-BE32-E72D297353CC}">
              <c16:uniqueId val="{00000000-7B8C-4DFE-8D43-5E42F7D2273C}"/>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Internetissä, tietokoneella*</c:v>
                </c:pt>
                <c:pt idx="1">
                  <c:v>2010, n=994</c:v>
                </c:pt>
                <c:pt idx="2">
                  <c:v>2012, n=1026</c:v>
                </c:pt>
                <c:pt idx="3">
                  <c:v>2014, n=1000</c:v>
                </c:pt>
                <c:pt idx="4">
                  <c:v>2016, n=1000</c:v>
                </c:pt>
                <c:pt idx="5">
                  <c:v>2018, n=1000</c:v>
                </c:pt>
                <c:pt idx="6">
                  <c:v>Vakuutusyhtiön konttorissa</c:v>
                </c:pt>
                <c:pt idx="7">
                  <c:v>2010, n=994</c:v>
                </c:pt>
                <c:pt idx="8">
                  <c:v>2012, n=1026</c:v>
                </c:pt>
                <c:pt idx="9">
                  <c:v>2014, n=1000</c:v>
                </c:pt>
                <c:pt idx="10">
                  <c:v>2016, n=1000</c:v>
                </c:pt>
                <c:pt idx="11">
                  <c:v>2018, n=1000</c:v>
                </c:pt>
                <c:pt idx="12">
                  <c:v>Internetissä, matkapuhelimella</c:v>
                </c:pt>
                <c:pt idx="13">
                  <c:v>2016, n=1000</c:v>
                </c:pt>
                <c:pt idx="14">
                  <c:v>2018, n=1000</c:v>
                </c:pt>
              </c:strCache>
            </c:strRef>
          </c:cat>
          <c:val>
            <c:numRef>
              <c:f>Taul1!$C$2:$C$16</c:f>
              <c:numCache>
                <c:formatCode>General</c:formatCode>
                <c:ptCount val="15"/>
                <c:pt idx="1">
                  <c:v>24</c:v>
                </c:pt>
                <c:pt idx="2">
                  <c:v>24</c:v>
                </c:pt>
                <c:pt idx="3">
                  <c:v>37</c:v>
                </c:pt>
                <c:pt idx="4">
                  <c:v>30</c:v>
                </c:pt>
                <c:pt idx="5">
                  <c:v>31</c:v>
                </c:pt>
                <c:pt idx="7">
                  <c:v>26</c:v>
                </c:pt>
                <c:pt idx="8">
                  <c:v>29</c:v>
                </c:pt>
                <c:pt idx="9">
                  <c:v>46</c:v>
                </c:pt>
                <c:pt idx="10">
                  <c:v>45</c:v>
                </c:pt>
                <c:pt idx="11">
                  <c:v>45</c:v>
                </c:pt>
                <c:pt idx="13">
                  <c:v>27</c:v>
                </c:pt>
                <c:pt idx="14">
                  <c:v>26</c:v>
                </c:pt>
              </c:numCache>
            </c:numRef>
          </c:val>
          <c:extLst>
            <c:ext xmlns:c16="http://schemas.microsoft.com/office/drawing/2014/chart" uri="{C3380CC4-5D6E-409C-BE32-E72D297353CC}">
              <c16:uniqueId val="{00000001-7B8C-4DFE-8D43-5E42F7D2273C}"/>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Internetissä, tietokoneella*</c:v>
                </c:pt>
                <c:pt idx="1">
                  <c:v>2010, n=994</c:v>
                </c:pt>
                <c:pt idx="2">
                  <c:v>2012, n=1026</c:v>
                </c:pt>
                <c:pt idx="3">
                  <c:v>2014, n=1000</c:v>
                </c:pt>
                <c:pt idx="4">
                  <c:v>2016, n=1000</c:v>
                </c:pt>
                <c:pt idx="5">
                  <c:v>2018, n=1000</c:v>
                </c:pt>
                <c:pt idx="6">
                  <c:v>Vakuutusyhtiön konttorissa</c:v>
                </c:pt>
                <c:pt idx="7">
                  <c:v>2010, n=994</c:v>
                </c:pt>
                <c:pt idx="8">
                  <c:v>2012, n=1026</c:v>
                </c:pt>
                <c:pt idx="9">
                  <c:v>2014, n=1000</c:v>
                </c:pt>
                <c:pt idx="10">
                  <c:v>2016, n=1000</c:v>
                </c:pt>
                <c:pt idx="11">
                  <c:v>2018, n=1000</c:v>
                </c:pt>
                <c:pt idx="12">
                  <c:v>Internetissä, matkapuhelimella</c:v>
                </c:pt>
                <c:pt idx="13">
                  <c:v>2016, n=1000</c:v>
                </c:pt>
                <c:pt idx="14">
                  <c:v>2018, n=1000</c:v>
                </c:pt>
              </c:strCache>
            </c:strRef>
          </c:cat>
          <c:val>
            <c:numRef>
              <c:f>Taul1!$D$2:$D$16</c:f>
              <c:numCache>
                <c:formatCode>General</c:formatCode>
                <c:ptCount val="15"/>
                <c:pt idx="1">
                  <c:v>49</c:v>
                </c:pt>
                <c:pt idx="2">
                  <c:v>47</c:v>
                </c:pt>
                <c:pt idx="3">
                  <c:v>14</c:v>
                </c:pt>
                <c:pt idx="4">
                  <c:v>10</c:v>
                </c:pt>
                <c:pt idx="5">
                  <c:v>10</c:v>
                </c:pt>
                <c:pt idx="7">
                  <c:v>32</c:v>
                </c:pt>
                <c:pt idx="8">
                  <c:v>33</c:v>
                </c:pt>
                <c:pt idx="9">
                  <c:v>32</c:v>
                </c:pt>
                <c:pt idx="10">
                  <c:v>34</c:v>
                </c:pt>
                <c:pt idx="11">
                  <c:v>34</c:v>
                </c:pt>
                <c:pt idx="13">
                  <c:v>54</c:v>
                </c:pt>
                <c:pt idx="14">
                  <c:v>53</c:v>
                </c:pt>
              </c:numCache>
            </c:numRef>
          </c:val>
          <c:extLst>
            <c:ext xmlns:c16="http://schemas.microsoft.com/office/drawing/2014/chart" uri="{C3380CC4-5D6E-409C-BE32-E72D297353CC}">
              <c16:uniqueId val="{00000002-7B8C-4DFE-8D43-5E42F7D2273C}"/>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Internetissä, tietokoneella*</c:v>
                </c:pt>
                <c:pt idx="1">
                  <c:v>2010, n=994</c:v>
                </c:pt>
                <c:pt idx="2">
                  <c:v>2012, n=1026</c:v>
                </c:pt>
                <c:pt idx="3">
                  <c:v>2014, n=1000</c:v>
                </c:pt>
                <c:pt idx="4">
                  <c:v>2016, n=1000</c:v>
                </c:pt>
                <c:pt idx="5">
                  <c:v>2018, n=1000</c:v>
                </c:pt>
                <c:pt idx="6">
                  <c:v>Vakuutusyhtiön konttorissa</c:v>
                </c:pt>
                <c:pt idx="7">
                  <c:v>2010, n=994</c:v>
                </c:pt>
                <c:pt idx="8">
                  <c:v>2012, n=1026</c:v>
                </c:pt>
                <c:pt idx="9">
                  <c:v>2014, n=1000</c:v>
                </c:pt>
                <c:pt idx="10">
                  <c:v>2016, n=1000</c:v>
                </c:pt>
                <c:pt idx="11">
                  <c:v>2018, n=1000</c:v>
                </c:pt>
                <c:pt idx="12">
                  <c:v>Internetissä, matkapuhelimella</c:v>
                </c:pt>
                <c:pt idx="13">
                  <c:v>2016, n=1000</c:v>
                </c:pt>
                <c:pt idx="14">
                  <c:v>2018, n=1000</c:v>
                </c:pt>
              </c:strCache>
            </c:strRef>
          </c:cat>
          <c:val>
            <c:numRef>
              <c:f>Taul1!$E$2:$E$16</c:f>
              <c:numCache>
                <c:formatCode>General</c:formatCode>
                <c:ptCount val="15"/>
                <c:pt idx="1">
                  <c:v>4</c:v>
                </c:pt>
                <c:pt idx="2">
                  <c:v>3</c:v>
                </c:pt>
                <c:pt idx="3">
                  <c:v>2</c:v>
                </c:pt>
                <c:pt idx="4">
                  <c:v>2</c:v>
                </c:pt>
                <c:pt idx="5">
                  <c:v>2</c:v>
                </c:pt>
                <c:pt idx="7">
                  <c:v>3</c:v>
                </c:pt>
                <c:pt idx="8">
                  <c:v>3</c:v>
                </c:pt>
                <c:pt idx="9">
                  <c:v>2</c:v>
                </c:pt>
                <c:pt idx="10">
                  <c:v>2</c:v>
                </c:pt>
                <c:pt idx="11">
                  <c:v>3</c:v>
                </c:pt>
                <c:pt idx="13">
                  <c:v>3</c:v>
                </c:pt>
                <c:pt idx="14">
                  <c:v>3</c:v>
                </c:pt>
              </c:numCache>
            </c:numRef>
          </c:val>
          <c:extLst>
            <c:ext xmlns:c16="http://schemas.microsoft.com/office/drawing/2014/chart" uri="{C3380CC4-5D6E-409C-BE32-E72D297353CC}">
              <c16:uniqueId val="{00000003-7B8C-4DFE-8D43-5E42F7D2273C}"/>
            </c:ext>
          </c:extLst>
        </c:ser>
        <c:dLbls>
          <c:showLegendKey val="0"/>
          <c:showVal val="0"/>
          <c:showCatName val="0"/>
          <c:showSerName val="0"/>
          <c:showPercent val="0"/>
          <c:showBubbleSize val="0"/>
        </c:dLbls>
        <c:gapWidth val="50"/>
        <c:overlap val="100"/>
        <c:axId val="43951232"/>
        <c:axId val="43952768"/>
      </c:barChart>
      <c:catAx>
        <c:axId val="4395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952768"/>
        <c:crosses val="autoZero"/>
        <c:auto val="1"/>
        <c:lblAlgn val="ctr"/>
        <c:lblOffset val="100"/>
        <c:noMultiLvlLbl val="0"/>
      </c:catAx>
      <c:valAx>
        <c:axId val="4395276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395123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Vakuutusyhtiön asiamiehen kanssa</c:v>
                </c:pt>
                <c:pt idx="1">
                  <c:v>2010, n=994</c:v>
                </c:pt>
                <c:pt idx="2">
                  <c:v>2012, n=1026</c:v>
                </c:pt>
                <c:pt idx="3">
                  <c:v>2014, n=1000</c:v>
                </c:pt>
                <c:pt idx="4">
                  <c:v>2016, n=1000</c:v>
                </c:pt>
                <c:pt idx="5">
                  <c:v>2018, n=1000</c:v>
                </c:pt>
                <c:pt idx="6">
                  <c:v>Älypuhelinsovelluksella*</c:v>
                </c:pt>
                <c:pt idx="7">
                  <c:v>2016, n=1000</c:v>
                </c:pt>
                <c:pt idx="8">
                  <c:v>2018, n=1000</c:v>
                </c:pt>
                <c:pt idx="9">
                  <c:v>Pankissa</c:v>
                </c:pt>
                <c:pt idx="10">
                  <c:v>2010, n=994</c:v>
                </c:pt>
                <c:pt idx="11">
                  <c:v>2012, n=1026</c:v>
                </c:pt>
                <c:pt idx="12">
                  <c:v>2014, n=1000</c:v>
                </c:pt>
                <c:pt idx="13">
                  <c:v>2016, n=1000</c:v>
                </c:pt>
                <c:pt idx="14">
                  <c:v>2018, n=1000</c:v>
                </c:pt>
              </c:strCache>
            </c:strRef>
          </c:cat>
          <c:val>
            <c:numRef>
              <c:f>Taul1!$B$2:$B$16</c:f>
              <c:numCache>
                <c:formatCode>General</c:formatCode>
                <c:ptCount val="15"/>
                <c:pt idx="1">
                  <c:v>14</c:v>
                </c:pt>
                <c:pt idx="2">
                  <c:v>14</c:v>
                </c:pt>
                <c:pt idx="3">
                  <c:v>10</c:v>
                </c:pt>
                <c:pt idx="4">
                  <c:v>11</c:v>
                </c:pt>
                <c:pt idx="5">
                  <c:v>11</c:v>
                </c:pt>
                <c:pt idx="7">
                  <c:v>4</c:v>
                </c:pt>
                <c:pt idx="8">
                  <c:v>8</c:v>
                </c:pt>
                <c:pt idx="10">
                  <c:v>8</c:v>
                </c:pt>
                <c:pt idx="11">
                  <c:v>7</c:v>
                </c:pt>
                <c:pt idx="12">
                  <c:v>5</c:v>
                </c:pt>
                <c:pt idx="13">
                  <c:v>5</c:v>
                </c:pt>
                <c:pt idx="14">
                  <c:v>6</c:v>
                </c:pt>
              </c:numCache>
            </c:numRef>
          </c:val>
          <c:extLst>
            <c:ext xmlns:c16="http://schemas.microsoft.com/office/drawing/2014/chart" uri="{C3380CC4-5D6E-409C-BE32-E72D297353CC}">
              <c16:uniqueId val="{00000000-156C-4137-8648-E5B636C0B89B}"/>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Vakuutusyhtiön asiamiehen kanssa</c:v>
                </c:pt>
                <c:pt idx="1">
                  <c:v>2010, n=994</c:v>
                </c:pt>
                <c:pt idx="2">
                  <c:v>2012, n=1026</c:v>
                </c:pt>
                <c:pt idx="3">
                  <c:v>2014, n=1000</c:v>
                </c:pt>
                <c:pt idx="4">
                  <c:v>2016, n=1000</c:v>
                </c:pt>
                <c:pt idx="5">
                  <c:v>2018, n=1000</c:v>
                </c:pt>
                <c:pt idx="6">
                  <c:v>Älypuhelinsovelluksella*</c:v>
                </c:pt>
                <c:pt idx="7">
                  <c:v>2016, n=1000</c:v>
                </c:pt>
                <c:pt idx="8">
                  <c:v>2018, n=1000</c:v>
                </c:pt>
                <c:pt idx="9">
                  <c:v>Pankissa</c:v>
                </c:pt>
                <c:pt idx="10">
                  <c:v>2010, n=994</c:v>
                </c:pt>
                <c:pt idx="11">
                  <c:v>2012, n=1026</c:v>
                </c:pt>
                <c:pt idx="12">
                  <c:v>2014, n=1000</c:v>
                </c:pt>
                <c:pt idx="13">
                  <c:v>2016, n=1000</c:v>
                </c:pt>
                <c:pt idx="14">
                  <c:v>2018, n=1000</c:v>
                </c:pt>
              </c:strCache>
            </c:strRef>
          </c:cat>
          <c:val>
            <c:numRef>
              <c:f>Taul1!$C$2:$C$16</c:f>
              <c:numCache>
                <c:formatCode>General</c:formatCode>
                <c:ptCount val="15"/>
                <c:pt idx="1">
                  <c:v>29</c:v>
                </c:pt>
                <c:pt idx="2">
                  <c:v>30</c:v>
                </c:pt>
                <c:pt idx="3">
                  <c:v>34</c:v>
                </c:pt>
                <c:pt idx="4">
                  <c:v>37</c:v>
                </c:pt>
                <c:pt idx="5">
                  <c:v>41</c:v>
                </c:pt>
                <c:pt idx="7">
                  <c:v>14</c:v>
                </c:pt>
                <c:pt idx="8">
                  <c:v>17</c:v>
                </c:pt>
                <c:pt idx="10">
                  <c:v>17</c:v>
                </c:pt>
                <c:pt idx="11">
                  <c:v>22</c:v>
                </c:pt>
                <c:pt idx="12">
                  <c:v>24</c:v>
                </c:pt>
                <c:pt idx="13">
                  <c:v>26</c:v>
                </c:pt>
                <c:pt idx="14">
                  <c:v>26</c:v>
                </c:pt>
              </c:numCache>
            </c:numRef>
          </c:val>
          <c:extLst>
            <c:ext xmlns:c16="http://schemas.microsoft.com/office/drawing/2014/chart" uri="{C3380CC4-5D6E-409C-BE32-E72D297353CC}">
              <c16:uniqueId val="{00000001-156C-4137-8648-E5B636C0B89B}"/>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Vakuutusyhtiön asiamiehen kanssa</c:v>
                </c:pt>
                <c:pt idx="1">
                  <c:v>2010, n=994</c:v>
                </c:pt>
                <c:pt idx="2">
                  <c:v>2012, n=1026</c:v>
                </c:pt>
                <c:pt idx="3">
                  <c:v>2014, n=1000</c:v>
                </c:pt>
                <c:pt idx="4">
                  <c:v>2016, n=1000</c:v>
                </c:pt>
                <c:pt idx="5">
                  <c:v>2018, n=1000</c:v>
                </c:pt>
                <c:pt idx="6">
                  <c:v>Älypuhelinsovelluksella*</c:v>
                </c:pt>
                <c:pt idx="7">
                  <c:v>2016, n=1000</c:v>
                </c:pt>
                <c:pt idx="8">
                  <c:v>2018, n=1000</c:v>
                </c:pt>
                <c:pt idx="9">
                  <c:v>Pankissa</c:v>
                </c:pt>
                <c:pt idx="10">
                  <c:v>2010, n=994</c:v>
                </c:pt>
                <c:pt idx="11">
                  <c:v>2012, n=1026</c:v>
                </c:pt>
                <c:pt idx="12">
                  <c:v>2014, n=1000</c:v>
                </c:pt>
                <c:pt idx="13">
                  <c:v>2016, n=1000</c:v>
                </c:pt>
                <c:pt idx="14">
                  <c:v>2018, n=1000</c:v>
                </c:pt>
              </c:strCache>
            </c:strRef>
          </c:cat>
          <c:val>
            <c:numRef>
              <c:f>Taul1!$D$2:$D$16</c:f>
              <c:numCache>
                <c:formatCode>General</c:formatCode>
                <c:ptCount val="15"/>
                <c:pt idx="1">
                  <c:v>53</c:v>
                </c:pt>
                <c:pt idx="2">
                  <c:v>51</c:v>
                </c:pt>
                <c:pt idx="3">
                  <c:v>52</c:v>
                </c:pt>
                <c:pt idx="4">
                  <c:v>47</c:v>
                </c:pt>
                <c:pt idx="5">
                  <c:v>42</c:v>
                </c:pt>
                <c:pt idx="7">
                  <c:v>79</c:v>
                </c:pt>
                <c:pt idx="8">
                  <c:v>72</c:v>
                </c:pt>
                <c:pt idx="10">
                  <c:v>71</c:v>
                </c:pt>
                <c:pt idx="11">
                  <c:v>67</c:v>
                </c:pt>
                <c:pt idx="12">
                  <c:v>69</c:v>
                </c:pt>
                <c:pt idx="13">
                  <c:v>64</c:v>
                </c:pt>
                <c:pt idx="14">
                  <c:v>64</c:v>
                </c:pt>
              </c:numCache>
            </c:numRef>
          </c:val>
          <c:extLst>
            <c:ext xmlns:c16="http://schemas.microsoft.com/office/drawing/2014/chart" uri="{C3380CC4-5D6E-409C-BE32-E72D297353CC}">
              <c16:uniqueId val="{00000002-156C-4137-8648-E5B636C0B89B}"/>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Vakuutusyhtiön asiamiehen kanssa</c:v>
                </c:pt>
                <c:pt idx="1">
                  <c:v>2010, n=994</c:v>
                </c:pt>
                <c:pt idx="2">
                  <c:v>2012, n=1026</c:v>
                </c:pt>
                <c:pt idx="3">
                  <c:v>2014, n=1000</c:v>
                </c:pt>
                <c:pt idx="4">
                  <c:v>2016, n=1000</c:v>
                </c:pt>
                <c:pt idx="5">
                  <c:v>2018, n=1000</c:v>
                </c:pt>
                <c:pt idx="6">
                  <c:v>Älypuhelinsovelluksella*</c:v>
                </c:pt>
                <c:pt idx="7">
                  <c:v>2016, n=1000</c:v>
                </c:pt>
                <c:pt idx="8">
                  <c:v>2018, n=1000</c:v>
                </c:pt>
                <c:pt idx="9">
                  <c:v>Pankissa</c:v>
                </c:pt>
                <c:pt idx="10">
                  <c:v>2010, n=994</c:v>
                </c:pt>
                <c:pt idx="11">
                  <c:v>2012, n=1026</c:v>
                </c:pt>
                <c:pt idx="12">
                  <c:v>2014, n=1000</c:v>
                </c:pt>
                <c:pt idx="13">
                  <c:v>2016, n=1000</c:v>
                </c:pt>
                <c:pt idx="14">
                  <c:v>2018, n=1000</c:v>
                </c:pt>
              </c:strCache>
            </c:strRef>
          </c:cat>
          <c:val>
            <c:numRef>
              <c:f>Taul1!$E$2:$E$16</c:f>
              <c:numCache>
                <c:formatCode>General</c:formatCode>
                <c:ptCount val="15"/>
                <c:pt idx="1">
                  <c:v>5</c:v>
                </c:pt>
                <c:pt idx="2">
                  <c:v>5</c:v>
                </c:pt>
                <c:pt idx="3">
                  <c:v>4</c:v>
                </c:pt>
                <c:pt idx="4">
                  <c:v>6</c:v>
                </c:pt>
                <c:pt idx="5">
                  <c:v>5</c:v>
                </c:pt>
                <c:pt idx="7">
                  <c:v>3</c:v>
                </c:pt>
                <c:pt idx="8">
                  <c:v>4</c:v>
                </c:pt>
                <c:pt idx="10">
                  <c:v>4</c:v>
                </c:pt>
                <c:pt idx="11">
                  <c:v>4</c:v>
                </c:pt>
                <c:pt idx="12">
                  <c:v>3</c:v>
                </c:pt>
                <c:pt idx="13">
                  <c:v>5</c:v>
                </c:pt>
                <c:pt idx="14">
                  <c:v>3</c:v>
                </c:pt>
              </c:numCache>
            </c:numRef>
          </c:val>
          <c:extLst>
            <c:ext xmlns:c16="http://schemas.microsoft.com/office/drawing/2014/chart" uri="{C3380CC4-5D6E-409C-BE32-E72D297353CC}">
              <c16:uniqueId val="{00000003-156C-4137-8648-E5B636C0B89B}"/>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Autoliikkeessä, matkatoimistossa, kaupassa, postissa</c:v>
                </c:pt>
                <c:pt idx="1">
                  <c:v>2010, n=994</c:v>
                </c:pt>
                <c:pt idx="2">
                  <c:v>2012, n=1026</c:v>
                </c:pt>
                <c:pt idx="3">
                  <c:v>2014, n=1000</c:v>
                </c:pt>
                <c:pt idx="4">
                  <c:v>2016, n=1000</c:v>
                </c:pt>
                <c:pt idx="5">
                  <c:v>2018, n=1000</c:v>
                </c:pt>
                <c:pt idx="6">
                  <c:v>Vakuutusmeklarin kanssa</c:v>
                </c:pt>
                <c:pt idx="7">
                  <c:v>2010, n=994</c:v>
                </c:pt>
                <c:pt idx="8">
                  <c:v>2012, n=1026</c:v>
                </c:pt>
                <c:pt idx="9">
                  <c:v>2014, n=1000</c:v>
                </c:pt>
                <c:pt idx="10">
                  <c:v>2016, n=1000</c:v>
                </c:pt>
                <c:pt idx="11">
                  <c:v>2018, n=1000</c:v>
                </c:pt>
              </c:strCache>
            </c:strRef>
          </c:cat>
          <c:val>
            <c:numRef>
              <c:f>Taul1!$B$2:$B$13</c:f>
              <c:numCache>
                <c:formatCode>General</c:formatCode>
                <c:ptCount val="12"/>
                <c:pt idx="1">
                  <c:v>4</c:v>
                </c:pt>
                <c:pt idx="2">
                  <c:v>2</c:v>
                </c:pt>
                <c:pt idx="3">
                  <c:v>1</c:v>
                </c:pt>
                <c:pt idx="4">
                  <c:v>2</c:v>
                </c:pt>
                <c:pt idx="5">
                  <c:v>1</c:v>
                </c:pt>
                <c:pt idx="7">
                  <c:v>1</c:v>
                </c:pt>
                <c:pt idx="8">
                  <c:v>1</c:v>
                </c:pt>
                <c:pt idx="11">
                  <c:v>1</c:v>
                </c:pt>
              </c:numCache>
            </c:numRef>
          </c:val>
          <c:extLst>
            <c:ext xmlns:c16="http://schemas.microsoft.com/office/drawing/2014/chart" uri="{C3380CC4-5D6E-409C-BE32-E72D297353CC}">
              <c16:uniqueId val="{00000000-D8CF-4C97-9F40-DD3D5E92FFDF}"/>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Autoliikkeessä, matkatoimistossa, kaupassa, postissa</c:v>
                </c:pt>
                <c:pt idx="1">
                  <c:v>2010, n=994</c:v>
                </c:pt>
                <c:pt idx="2">
                  <c:v>2012, n=1026</c:v>
                </c:pt>
                <c:pt idx="3">
                  <c:v>2014, n=1000</c:v>
                </c:pt>
                <c:pt idx="4">
                  <c:v>2016, n=1000</c:v>
                </c:pt>
                <c:pt idx="5">
                  <c:v>2018, n=1000</c:v>
                </c:pt>
                <c:pt idx="6">
                  <c:v>Vakuutusmeklarin kanssa</c:v>
                </c:pt>
                <c:pt idx="7">
                  <c:v>2010, n=994</c:v>
                </c:pt>
                <c:pt idx="8">
                  <c:v>2012, n=1026</c:v>
                </c:pt>
                <c:pt idx="9">
                  <c:v>2014, n=1000</c:v>
                </c:pt>
                <c:pt idx="10">
                  <c:v>2016, n=1000</c:v>
                </c:pt>
                <c:pt idx="11">
                  <c:v>2018, n=1000</c:v>
                </c:pt>
              </c:strCache>
            </c:strRef>
          </c:cat>
          <c:val>
            <c:numRef>
              <c:f>Taul1!$C$2:$C$13</c:f>
              <c:numCache>
                <c:formatCode>General</c:formatCode>
                <c:ptCount val="12"/>
                <c:pt idx="1">
                  <c:v>20</c:v>
                </c:pt>
                <c:pt idx="2">
                  <c:v>19</c:v>
                </c:pt>
                <c:pt idx="3">
                  <c:v>18</c:v>
                </c:pt>
                <c:pt idx="4">
                  <c:v>24</c:v>
                </c:pt>
                <c:pt idx="5">
                  <c:v>20</c:v>
                </c:pt>
                <c:pt idx="7">
                  <c:v>2</c:v>
                </c:pt>
                <c:pt idx="8">
                  <c:v>4</c:v>
                </c:pt>
                <c:pt idx="9">
                  <c:v>2</c:v>
                </c:pt>
                <c:pt idx="10">
                  <c:v>3</c:v>
                </c:pt>
                <c:pt idx="11">
                  <c:v>4</c:v>
                </c:pt>
              </c:numCache>
            </c:numRef>
          </c:val>
          <c:extLst>
            <c:ext xmlns:c16="http://schemas.microsoft.com/office/drawing/2014/chart" uri="{C3380CC4-5D6E-409C-BE32-E72D297353CC}">
              <c16:uniqueId val="{00000001-D8CF-4C97-9F40-DD3D5E92FFDF}"/>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Autoliikkeessä, matkatoimistossa, kaupassa, postissa</c:v>
                </c:pt>
                <c:pt idx="1">
                  <c:v>2010, n=994</c:v>
                </c:pt>
                <c:pt idx="2">
                  <c:v>2012, n=1026</c:v>
                </c:pt>
                <c:pt idx="3">
                  <c:v>2014, n=1000</c:v>
                </c:pt>
                <c:pt idx="4">
                  <c:v>2016, n=1000</c:v>
                </c:pt>
                <c:pt idx="5">
                  <c:v>2018, n=1000</c:v>
                </c:pt>
                <c:pt idx="6">
                  <c:v>Vakuutusmeklarin kanssa</c:v>
                </c:pt>
                <c:pt idx="7">
                  <c:v>2010, n=994</c:v>
                </c:pt>
                <c:pt idx="8">
                  <c:v>2012, n=1026</c:v>
                </c:pt>
                <c:pt idx="9">
                  <c:v>2014, n=1000</c:v>
                </c:pt>
                <c:pt idx="10">
                  <c:v>2016, n=1000</c:v>
                </c:pt>
                <c:pt idx="11">
                  <c:v>2018, n=1000</c:v>
                </c:pt>
              </c:strCache>
            </c:strRef>
          </c:cat>
          <c:val>
            <c:numRef>
              <c:f>Taul1!$D$2:$D$13</c:f>
              <c:numCache>
                <c:formatCode>General</c:formatCode>
                <c:ptCount val="12"/>
                <c:pt idx="1">
                  <c:v>71</c:v>
                </c:pt>
                <c:pt idx="2">
                  <c:v>75</c:v>
                </c:pt>
                <c:pt idx="3">
                  <c:v>78</c:v>
                </c:pt>
                <c:pt idx="4">
                  <c:v>70</c:v>
                </c:pt>
                <c:pt idx="5">
                  <c:v>75</c:v>
                </c:pt>
                <c:pt idx="7">
                  <c:v>91</c:v>
                </c:pt>
                <c:pt idx="8">
                  <c:v>89</c:v>
                </c:pt>
                <c:pt idx="9">
                  <c:v>94</c:v>
                </c:pt>
                <c:pt idx="10">
                  <c:v>90</c:v>
                </c:pt>
                <c:pt idx="11">
                  <c:v>91</c:v>
                </c:pt>
              </c:numCache>
            </c:numRef>
          </c:val>
          <c:extLst>
            <c:ext xmlns:c16="http://schemas.microsoft.com/office/drawing/2014/chart" uri="{C3380CC4-5D6E-409C-BE32-E72D297353CC}">
              <c16:uniqueId val="{00000002-D8CF-4C97-9F40-DD3D5E92FFDF}"/>
            </c:ext>
          </c:extLst>
        </c:ser>
        <c:ser>
          <c:idx val="3"/>
          <c:order val="3"/>
          <c:tx>
            <c:strRef>
              <c:f>Taul1!$E$1</c:f>
              <c:strCache>
                <c:ptCount val="1"/>
                <c:pt idx="0">
                  <c:v>En osaa sanoa</c:v>
                </c:pt>
              </c:strCache>
            </c:strRef>
          </c:tx>
          <c:spPr>
            <a:solidFill>
              <a:sysClr val="window" lastClr="FFFFFF">
                <a:lumMod val="75000"/>
              </a:sysClr>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Autoliikkeessä, matkatoimistossa, kaupassa, postissa</c:v>
                </c:pt>
                <c:pt idx="1">
                  <c:v>2010, n=994</c:v>
                </c:pt>
                <c:pt idx="2">
                  <c:v>2012, n=1026</c:v>
                </c:pt>
                <c:pt idx="3">
                  <c:v>2014, n=1000</c:v>
                </c:pt>
                <c:pt idx="4">
                  <c:v>2016, n=1000</c:v>
                </c:pt>
                <c:pt idx="5">
                  <c:v>2018, n=1000</c:v>
                </c:pt>
                <c:pt idx="6">
                  <c:v>Vakuutusmeklarin kanssa</c:v>
                </c:pt>
                <c:pt idx="7">
                  <c:v>2010, n=994</c:v>
                </c:pt>
                <c:pt idx="8">
                  <c:v>2012, n=1026</c:v>
                </c:pt>
                <c:pt idx="9">
                  <c:v>2014, n=1000</c:v>
                </c:pt>
                <c:pt idx="10">
                  <c:v>2016, n=1000</c:v>
                </c:pt>
                <c:pt idx="11">
                  <c:v>2018, n=1000</c:v>
                </c:pt>
              </c:strCache>
            </c:strRef>
          </c:cat>
          <c:val>
            <c:numRef>
              <c:f>Taul1!$E$2:$E$13</c:f>
              <c:numCache>
                <c:formatCode>General</c:formatCode>
                <c:ptCount val="12"/>
                <c:pt idx="1">
                  <c:v>4</c:v>
                </c:pt>
                <c:pt idx="2">
                  <c:v>4</c:v>
                </c:pt>
                <c:pt idx="3">
                  <c:v>2</c:v>
                </c:pt>
                <c:pt idx="4">
                  <c:v>5</c:v>
                </c:pt>
                <c:pt idx="5">
                  <c:v>4</c:v>
                </c:pt>
                <c:pt idx="7">
                  <c:v>7</c:v>
                </c:pt>
                <c:pt idx="8">
                  <c:v>7</c:v>
                </c:pt>
                <c:pt idx="9">
                  <c:v>4</c:v>
                </c:pt>
                <c:pt idx="10">
                  <c:v>6</c:v>
                </c:pt>
                <c:pt idx="11">
                  <c:v>5</c:v>
                </c:pt>
              </c:numCache>
            </c:numRef>
          </c:val>
          <c:extLst>
            <c:ext xmlns:c16="http://schemas.microsoft.com/office/drawing/2014/chart" uri="{C3380CC4-5D6E-409C-BE32-E72D297353CC}">
              <c16:uniqueId val="{00000003-D8CF-4C97-9F40-DD3D5E92FFDF}"/>
            </c:ext>
          </c:extLst>
        </c:ser>
        <c:dLbls>
          <c:showLegendKey val="0"/>
          <c:showVal val="0"/>
          <c:showCatName val="0"/>
          <c:showSerName val="0"/>
          <c:showPercent val="0"/>
          <c:showBubbleSize val="0"/>
        </c:dLbls>
        <c:gapWidth val="50"/>
        <c:overlap val="100"/>
        <c:axId val="44843392"/>
        <c:axId val="44844928"/>
      </c:barChart>
      <c:catAx>
        <c:axId val="4484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844928"/>
        <c:crosses val="autoZero"/>
        <c:auto val="1"/>
        <c:lblAlgn val="ctr"/>
        <c:lblOffset val="100"/>
        <c:noMultiLvlLbl val="0"/>
      </c:catAx>
      <c:valAx>
        <c:axId val="4484492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84339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Vastuu lähiomaisen hoivasta</c:v>
                </c:pt>
                <c:pt idx="3">
                  <c:v>Tulipalo</c:v>
                </c:pt>
                <c:pt idx="4">
                  <c:v>Työttömyys/lomautus</c:v>
                </c:pt>
                <c:pt idx="5">
                  <c:v>Työkyvyttömyys</c:v>
                </c:pt>
                <c:pt idx="6">
                  <c:v>Puolison kuolema (yksinhuoltajaksi tai leskeksi jääminen)</c:v>
                </c:pt>
                <c:pt idx="7">
                  <c:v>Myrskyn, tulvan tai muun luonnonilmiön aiheuttama vahinko</c:v>
                </c:pt>
                <c:pt idx="8">
                  <c:v>Eläkkeelle siirtyminen</c:v>
                </c:pt>
                <c:pt idx="9">
                  <c:v>Avio- tai avoero (yksinhuoltajaksi tai yksin jääminen)</c:v>
                </c:pt>
              </c:strCache>
            </c:strRef>
          </c:cat>
          <c:val>
            <c:numRef>
              <c:f>Taul1!$B$2:$B$11</c:f>
              <c:numCache>
                <c:formatCode>General</c:formatCode>
                <c:ptCount val="10"/>
                <c:pt idx="0">
                  <c:v>14</c:v>
                </c:pt>
                <c:pt idx="1">
                  <c:v>10</c:v>
                </c:pt>
                <c:pt idx="2">
                  <c:v>9</c:v>
                </c:pt>
                <c:pt idx="3">
                  <c:v>13</c:v>
                </c:pt>
                <c:pt idx="4">
                  <c:v>9</c:v>
                </c:pt>
                <c:pt idx="5">
                  <c:v>8</c:v>
                </c:pt>
                <c:pt idx="6">
                  <c:v>7</c:v>
                </c:pt>
                <c:pt idx="7">
                  <c:v>5</c:v>
                </c:pt>
                <c:pt idx="8">
                  <c:v>5</c:v>
                </c:pt>
                <c:pt idx="9">
                  <c:v>3</c:v>
                </c:pt>
              </c:numCache>
            </c:numRef>
          </c:val>
          <c:extLst>
            <c:ext xmlns:c16="http://schemas.microsoft.com/office/drawing/2014/chart" uri="{C3380CC4-5D6E-409C-BE32-E72D297353CC}">
              <c16:uniqueId val="{00000000-ADFF-4E11-84C1-3080FE7CB08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Vastuu lähiomaisen hoivasta</c:v>
                </c:pt>
                <c:pt idx="3">
                  <c:v>Tulipalo</c:v>
                </c:pt>
                <c:pt idx="4">
                  <c:v>Työttömyys/lomautus</c:v>
                </c:pt>
                <c:pt idx="5">
                  <c:v>Työkyvyttömyys</c:v>
                </c:pt>
                <c:pt idx="6">
                  <c:v>Puolison kuolema (yksinhuoltajaksi tai leskeksi jääminen)</c:v>
                </c:pt>
                <c:pt idx="7">
                  <c:v>Myrskyn, tulvan tai muun luonnonilmiön aiheuttama vahinko</c:v>
                </c:pt>
                <c:pt idx="8">
                  <c:v>Eläkkeelle siirtyminen</c:v>
                </c:pt>
                <c:pt idx="9">
                  <c:v>Avio- tai avoero (yksinhuoltajaksi tai yksin jääminen)</c:v>
                </c:pt>
              </c:strCache>
            </c:strRef>
          </c:cat>
          <c:val>
            <c:numRef>
              <c:f>Taul1!$C$2:$C$11</c:f>
              <c:numCache>
                <c:formatCode>General</c:formatCode>
                <c:ptCount val="10"/>
                <c:pt idx="0">
                  <c:v>26</c:v>
                </c:pt>
                <c:pt idx="1">
                  <c:v>25</c:v>
                </c:pt>
                <c:pt idx="2">
                  <c:v>22</c:v>
                </c:pt>
                <c:pt idx="3">
                  <c:v>17</c:v>
                </c:pt>
                <c:pt idx="4">
                  <c:v>16</c:v>
                </c:pt>
                <c:pt idx="5">
                  <c:v>15</c:v>
                </c:pt>
                <c:pt idx="6">
                  <c:v>12</c:v>
                </c:pt>
                <c:pt idx="7">
                  <c:v>14</c:v>
                </c:pt>
                <c:pt idx="8">
                  <c:v>10</c:v>
                </c:pt>
                <c:pt idx="9">
                  <c:v>8</c:v>
                </c:pt>
              </c:numCache>
            </c:numRef>
          </c:val>
          <c:extLst>
            <c:ext xmlns:c16="http://schemas.microsoft.com/office/drawing/2014/chart" uri="{C3380CC4-5D6E-409C-BE32-E72D297353CC}">
              <c16:uniqueId val="{00000001-ADFF-4E11-84C1-3080FE7CB08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Vastuu lähiomaisen hoivasta</c:v>
                </c:pt>
                <c:pt idx="3">
                  <c:v>Tulipalo</c:v>
                </c:pt>
                <c:pt idx="4">
                  <c:v>Työttömyys/lomautus</c:v>
                </c:pt>
                <c:pt idx="5">
                  <c:v>Työkyvyttömyys</c:v>
                </c:pt>
                <c:pt idx="6">
                  <c:v>Puolison kuolema (yksinhuoltajaksi tai leskeksi jääminen)</c:v>
                </c:pt>
                <c:pt idx="7">
                  <c:v>Myrskyn, tulvan tai muun luonnonilmiön aiheuttama vahinko</c:v>
                </c:pt>
                <c:pt idx="8">
                  <c:v>Eläkkeelle siirtyminen</c:v>
                </c:pt>
                <c:pt idx="9">
                  <c:v>Avio- tai avoero (yksinhuoltajaksi tai yksin jääminen)</c:v>
                </c:pt>
              </c:strCache>
            </c:strRef>
          </c:cat>
          <c:val>
            <c:numRef>
              <c:f>Taul1!$D$2:$D$11</c:f>
              <c:numCache>
                <c:formatCode>General</c:formatCode>
                <c:ptCount val="10"/>
                <c:pt idx="0">
                  <c:v>42</c:v>
                </c:pt>
                <c:pt idx="1">
                  <c:v>51</c:v>
                </c:pt>
                <c:pt idx="2">
                  <c:v>42</c:v>
                </c:pt>
                <c:pt idx="3">
                  <c:v>52</c:v>
                </c:pt>
                <c:pt idx="4">
                  <c:v>33</c:v>
                </c:pt>
                <c:pt idx="5">
                  <c:v>42</c:v>
                </c:pt>
                <c:pt idx="6">
                  <c:v>32</c:v>
                </c:pt>
                <c:pt idx="7">
                  <c:v>45</c:v>
                </c:pt>
                <c:pt idx="8">
                  <c:v>21</c:v>
                </c:pt>
                <c:pt idx="9">
                  <c:v>27</c:v>
                </c:pt>
              </c:numCache>
            </c:numRef>
          </c:val>
          <c:extLst>
            <c:ext xmlns:c16="http://schemas.microsoft.com/office/drawing/2014/chart" uri="{C3380CC4-5D6E-409C-BE32-E72D297353CC}">
              <c16:uniqueId val="{00000002-ADFF-4E11-84C1-3080FE7CB080}"/>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Vastuu lähiomaisen hoivasta</c:v>
                </c:pt>
                <c:pt idx="3">
                  <c:v>Tulipalo</c:v>
                </c:pt>
                <c:pt idx="4">
                  <c:v>Työttömyys/lomautus</c:v>
                </c:pt>
                <c:pt idx="5">
                  <c:v>Työkyvyttömyys</c:v>
                </c:pt>
                <c:pt idx="6">
                  <c:v>Puolison kuolema (yksinhuoltajaksi tai leskeksi jääminen)</c:v>
                </c:pt>
                <c:pt idx="7">
                  <c:v>Myrskyn, tulvan tai muun luonnonilmiön aiheuttama vahinko</c:v>
                </c:pt>
                <c:pt idx="8">
                  <c:v>Eläkkeelle siirtyminen</c:v>
                </c:pt>
                <c:pt idx="9">
                  <c:v>Avio- tai avoero (yksinhuoltajaksi tai yksin jääminen)</c:v>
                </c:pt>
              </c:strCache>
            </c:strRef>
          </c:cat>
          <c:val>
            <c:numRef>
              <c:f>Taul1!$E$2:$E$11</c:f>
              <c:numCache>
                <c:formatCode>General</c:formatCode>
                <c:ptCount val="10"/>
                <c:pt idx="0">
                  <c:v>10</c:v>
                </c:pt>
                <c:pt idx="1">
                  <c:v>5</c:v>
                </c:pt>
                <c:pt idx="2">
                  <c:v>19</c:v>
                </c:pt>
                <c:pt idx="3">
                  <c:v>8</c:v>
                </c:pt>
                <c:pt idx="4">
                  <c:v>36</c:v>
                </c:pt>
                <c:pt idx="5">
                  <c:v>29</c:v>
                </c:pt>
                <c:pt idx="6">
                  <c:v>39</c:v>
                </c:pt>
                <c:pt idx="7">
                  <c:v>27</c:v>
                </c:pt>
                <c:pt idx="8">
                  <c:v>58</c:v>
                </c:pt>
                <c:pt idx="9">
                  <c:v>53</c:v>
                </c:pt>
              </c:numCache>
            </c:numRef>
          </c:val>
          <c:extLst>
            <c:ext xmlns:c16="http://schemas.microsoft.com/office/drawing/2014/chart" uri="{C3380CC4-5D6E-409C-BE32-E72D297353CC}">
              <c16:uniqueId val="{00000003-ADFF-4E11-84C1-3080FE7CB080}"/>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Vastuu lähiomaisen hoivasta</c:v>
                </c:pt>
                <c:pt idx="3">
                  <c:v>Tulipalo</c:v>
                </c:pt>
                <c:pt idx="4">
                  <c:v>Työttömyys/lomautus</c:v>
                </c:pt>
                <c:pt idx="5">
                  <c:v>Työkyvyttömyys</c:v>
                </c:pt>
                <c:pt idx="6">
                  <c:v>Puolison kuolema (yksinhuoltajaksi tai leskeksi jääminen)</c:v>
                </c:pt>
                <c:pt idx="7">
                  <c:v>Myrskyn, tulvan tai muun luonnonilmiön aiheuttama vahinko</c:v>
                </c:pt>
                <c:pt idx="8">
                  <c:v>Eläkkeelle siirtyminen</c:v>
                </c:pt>
                <c:pt idx="9">
                  <c:v>Avio- tai avoero (yksinhuoltajaksi tai yksin jääminen)</c:v>
                </c:pt>
              </c:strCache>
            </c:strRef>
          </c:cat>
          <c:val>
            <c:numRef>
              <c:f>Taul1!$F$2:$F$11</c:f>
              <c:numCache>
                <c:formatCode>General</c:formatCode>
                <c:ptCount val="10"/>
                <c:pt idx="0">
                  <c:v>8</c:v>
                </c:pt>
                <c:pt idx="1">
                  <c:v>9</c:v>
                </c:pt>
                <c:pt idx="2">
                  <c:v>9</c:v>
                </c:pt>
                <c:pt idx="3">
                  <c:v>10</c:v>
                </c:pt>
                <c:pt idx="4">
                  <c:v>6</c:v>
                </c:pt>
                <c:pt idx="5">
                  <c:v>5</c:v>
                </c:pt>
                <c:pt idx="6">
                  <c:v>9</c:v>
                </c:pt>
                <c:pt idx="7">
                  <c:v>9</c:v>
                </c:pt>
                <c:pt idx="8">
                  <c:v>6</c:v>
                </c:pt>
                <c:pt idx="9">
                  <c:v>8</c:v>
                </c:pt>
              </c:numCache>
            </c:numRef>
          </c:val>
          <c:extLst>
            <c:ext xmlns:c16="http://schemas.microsoft.com/office/drawing/2014/chart" uri="{C3380CC4-5D6E-409C-BE32-E72D297353CC}">
              <c16:uniqueId val="{00000004-ADFF-4E11-84C1-3080FE7CB08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876160"/>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70363189857651"/>
          <c:y val="6.2300069473524483E-2"/>
          <c:w val="0.28196818593995859"/>
          <c:h val="0.75047505434526129"/>
        </c:manualLayout>
      </c:layout>
      <c:barChart>
        <c:barDir val="bar"/>
        <c:grouping val="clustered"/>
        <c:varyColors val="0"/>
        <c:ser>
          <c:idx val="0"/>
          <c:order val="0"/>
          <c:tx>
            <c:strRef>
              <c:f>Taul1!$B$1</c:f>
              <c:strCache>
                <c:ptCount val="1"/>
                <c:pt idx="0">
                  <c:v>2012, n=1026</c:v>
                </c:pt>
              </c:strCache>
            </c:strRef>
          </c:tx>
          <c:spPr>
            <a:solidFill>
              <a:srgbClr val="BCE3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Pitkäaikainen sairaus</c:v>
                </c:pt>
                <c:pt idx="1">
                  <c:v>Tapaturma</c:v>
                </c:pt>
                <c:pt idx="2">
                  <c:v>Vastuu lähiomaisen hoivasta</c:v>
                </c:pt>
                <c:pt idx="3">
                  <c:v>Tulipalo</c:v>
                </c:pt>
                <c:pt idx="4">
                  <c:v>Työttömyys/lomautus</c:v>
                </c:pt>
              </c:strCache>
            </c:strRef>
          </c:cat>
          <c:val>
            <c:numRef>
              <c:f>Taul1!$B$2:$B$6</c:f>
              <c:numCache>
                <c:formatCode>General</c:formatCode>
                <c:ptCount val="5"/>
                <c:pt idx="0">
                  <c:v>38</c:v>
                </c:pt>
                <c:pt idx="1">
                  <c:v>34</c:v>
                </c:pt>
                <c:pt idx="2">
                  <c:v>35</c:v>
                </c:pt>
                <c:pt idx="3">
                  <c:v>20</c:v>
                </c:pt>
                <c:pt idx="4">
                  <c:v>23</c:v>
                </c:pt>
              </c:numCache>
            </c:numRef>
          </c:val>
          <c:extLst>
            <c:ext xmlns:c16="http://schemas.microsoft.com/office/drawing/2014/chart" uri="{C3380CC4-5D6E-409C-BE32-E72D297353CC}">
              <c16:uniqueId val="{00000000-68A2-4AC8-A8E3-7E20381A6F59}"/>
            </c:ext>
          </c:extLst>
        </c:ser>
        <c:ser>
          <c:idx val="1"/>
          <c:order val="1"/>
          <c:tx>
            <c:strRef>
              <c:f>Taul1!$C$1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Pitkäaikainen sairaus</c:v>
                </c:pt>
                <c:pt idx="1">
                  <c:v>Tapaturma</c:v>
                </c:pt>
                <c:pt idx="2">
                  <c:v>Vastuu lähiomaisen hoivasta</c:v>
                </c:pt>
                <c:pt idx="3">
                  <c:v>Tulipalo</c:v>
                </c:pt>
                <c:pt idx="4">
                  <c:v>Työttömyys/lomautus</c:v>
                </c:pt>
              </c:strCache>
            </c:strRef>
          </c:cat>
          <c:val>
            <c:numRef>
              <c:f>Taul1!$C$2:$C$6</c:f>
              <c:numCache>
                <c:formatCode>General</c:formatCode>
                <c:ptCount val="5"/>
                <c:pt idx="0">
                  <c:v>37</c:v>
                </c:pt>
                <c:pt idx="1">
                  <c:v>36</c:v>
                </c:pt>
                <c:pt idx="2">
                  <c:v>28</c:v>
                </c:pt>
                <c:pt idx="3">
                  <c:v>28</c:v>
                </c:pt>
                <c:pt idx="4">
                  <c:v>30</c:v>
                </c:pt>
              </c:numCache>
            </c:numRef>
          </c:val>
          <c:extLst>
            <c:ext xmlns:c16="http://schemas.microsoft.com/office/drawing/2014/chart" uri="{C3380CC4-5D6E-409C-BE32-E72D297353CC}">
              <c16:uniqueId val="{00000001-68A2-4AC8-A8E3-7E20381A6F59}"/>
            </c:ext>
          </c:extLst>
        </c:ser>
        <c:ser>
          <c:idx val="2"/>
          <c:order val="2"/>
          <c:tx>
            <c:strRef>
              <c:f>Taul1!$D$1</c:f>
              <c:strCache>
                <c:ptCount val="1"/>
                <c:pt idx="0">
                  <c:v>2016, n=1000</c:v>
                </c:pt>
              </c:strCache>
            </c:strRef>
          </c:tx>
          <c:spPr>
            <a:solidFill>
              <a:srgbClr val="EE2C90"/>
            </a:solidFill>
            <a:ln>
              <a:noFill/>
            </a:ln>
            <a:effectLst>
              <a:outerShdw blurRad="50800" dist="38100" dir="8100000" algn="tr" rotWithShape="0">
                <a:prstClr val="black">
                  <a:alpha val="40000"/>
                </a:prstClr>
              </a:outerShdw>
            </a:effectLst>
          </c:spPr>
          <c:invertIfNegative val="0"/>
          <c:dPt>
            <c:idx val="4"/>
            <c:invertIfNegative val="0"/>
            <c:bubble3D val="0"/>
            <c:spPr>
              <a:solidFill>
                <a:srgbClr val="EE2C90"/>
              </a:solidFill>
              <a:ln>
                <a:noFill/>
              </a:ln>
              <a:effectLst/>
            </c:spPr>
            <c:extLst>
              <c:ext xmlns:c16="http://schemas.microsoft.com/office/drawing/2014/chart" uri="{C3380CC4-5D6E-409C-BE32-E72D297353CC}">
                <c16:uniqueId val="{00000001-458E-43F6-8974-DE24F31EF4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Pitkäaikainen sairaus</c:v>
                </c:pt>
                <c:pt idx="1">
                  <c:v>Tapaturma</c:v>
                </c:pt>
                <c:pt idx="2">
                  <c:v>Vastuu lähiomaisen hoivasta</c:v>
                </c:pt>
                <c:pt idx="3">
                  <c:v>Tulipalo</c:v>
                </c:pt>
                <c:pt idx="4">
                  <c:v>Työttömyys/lomautus</c:v>
                </c:pt>
              </c:strCache>
            </c:strRef>
          </c:cat>
          <c:val>
            <c:numRef>
              <c:f>Taul1!$D$2:$D$6</c:f>
              <c:numCache>
                <c:formatCode>General</c:formatCode>
                <c:ptCount val="5"/>
                <c:pt idx="0">
                  <c:v>36</c:v>
                </c:pt>
                <c:pt idx="1">
                  <c:v>34</c:v>
                </c:pt>
                <c:pt idx="2">
                  <c:v>29</c:v>
                </c:pt>
                <c:pt idx="3">
                  <c:v>25</c:v>
                </c:pt>
                <c:pt idx="4">
                  <c:v>29</c:v>
                </c:pt>
              </c:numCache>
            </c:numRef>
          </c:val>
          <c:extLst>
            <c:ext xmlns:c16="http://schemas.microsoft.com/office/drawing/2014/chart" uri="{C3380CC4-5D6E-409C-BE32-E72D297353CC}">
              <c16:uniqueId val="{00000002-68A2-4AC8-A8E3-7E20381A6F59}"/>
            </c:ext>
          </c:extLst>
        </c:ser>
        <c:ser>
          <c:idx val="3"/>
          <c:order val="3"/>
          <c:tx>
            <c:strRef>
              <c:f>Taul1!$E$1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Pitkäaikainen sairaus</c:v>
                </c:pt>
                <c:pt idx="1">
                  <c:v>Tapaturma</c:v>
                </c:pt>
                <c:pt idx="2">
                  <c:v>Vastuu lähiomaisen hoivasta</c:v>
                </c:pt>
                <c:pt idx="3">
                  <c:v>Tulipalo</c:v>
                </c:pt>
                <c:pt idx="4">
                  <c:v>Työttömyys/lomautus</c:v>
                </c:pt>
              </c:strCache>
            </c:strRef>
          </c:cat>
          <c:val>
            <c:numRef>
              <c:f>Taul1!$E$2:$E$6</c:f>
              <c:numCache>
                <c:formatCode>General</c:formatCode>
                <c:ptCount val="5"/>
                <c:pt idx="0">
                  <c:v>40</c:v>
                </c:pt>
                <c:pt idx="1">
                  <c:v>35</c:v>
                </c:pt>
                <c:pt idx="2">
                  <c:v>31</c:v>
                </c:pt>
                <c:pt idx="3">
                  <c:v>30</c:v>
                </c:pt>
                <c:pt idx="4">
                  <c:v>25</c:v>
                </c:pt>
              </c:numCache>
            </c:numRef>
          </c:val>
          <c:extLst>
            <c:ext xmlns:c16="http://schemas.microsoft.com/office/drawing/2014/chart" uri="{C3380CC4-5D6E-409C-BE32-E72D297353CC}">
              <c16:uniqueId val="{00000003-68A2-4AC8-A8E3-7E20381A6F59}"/>
            </c:ext>
          </c:extLst>
        </c:ser>
        <c:dLbls>
          <c:showLegendKey val="0"/>
          <c:showVal val="0"/>
          <c:showCatName val="0"/>
          <c:showSerName val="0"/>
          <c:showPercent val="0"/>
          <c:showBubbleSize val="0"/>
        </c:dLbls>
        <c:gapWidth val="30"/>
        <c:axId val="44957696"/>
        <c:axId val="44959232"/>
      </c:barChart>
      <c:catAx>
        <c:axId val="44957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4959232"/>
        <c:crosses val="autoZero"/>
        <c:auto val="1"/>
        <c:lblAlgn val="ctr"/>
        <c:lblOffset val="100"/>
        <c:noMultiLvlLbl val="0"/>
      </c:catAx>
      <c:valAx>
        <c:axId val="44959232"/>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957696"/>
        <c:crosses val="autoZero"/>
        <c:crossBetween val="between"/>
        <c:majorUnit val="20"/>
        <c:minorUnit val="20"/>
      </c:valAx>
      <c:spPr>
        <a:noFill/>
        <a:ln>
          <a:noFill/>
        </a:ln>
        <a:effectLst/>
      </c:spPr>
    </c:plotArea>
    <c:legend>
      <c:legendPos val="b"/>
      <c:layout>
        <c:manualLayout>
          <c:xMode val="edge"/>
          <c:yMode val="edge"/>
          <c:x val="0.26454250127238632"/>
          <c:y val="0.91808535055831841"/>
          <c:w val="0.58830135057354349"/>
          <c:h val="6.85933074833678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56038532979747213"/>
          <c:h val="0.75047505434526129"/>
        </c:manualLayout>
      </c:layout>
      <c:barChart>
        <c:barDir val="bar"/>
        <c:grouping val="clustered"/>
        <c:varyColors val="0"/>
        <c:ser>
          <c:idx val="0"/>
          <c:order val="0"/>
          <c:tx>
            <c:strRef>
              <c:f>Taul1!$B$1</c:f>
              <c:strCache>
                <c:ptCount val="1"/>
                <c:pt idx="0">
                  <c:v>2012, n=1026</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Taul1!$A$7:$A$11</c:f>
              <c:strCache>
                <c:ptCount val="5"/>
                <c:pt idx="0">
                  <c:v>Työkyvyttömyys</c:v>
                </c:pt>
                <c:pt idx="1">
                  <c:v>Puolison kuolema (yksinhuoltajaksi tai leskeksi jääminen)</c:v>
                </c:pt>
                <c:pt idx="2">
                  <c:v>Myrskyn, tulvan tai muun luonnonilmiön aiheuttama vahinko</c:v>
                </c:pt>
                <c:pt idx="3">
                  <c:v>Eläkkeelle siirtyminen*</c:v>
                </c:pt>
                <c:pt idx="4">
                  <c:v>Avio- tai avoero (yksinhuoltajaksi tai yksin jääminen)</c:v>
                </c:pt>
              </c:strCache>
            </c:strRef>
          </c:cat>
          <c:val>
            <c:numRef>
              <c:f>Taul1!$B$7:$B$11</c:f>
              <c:numCache>
                <c:formatCode>General</c:formatCode>
                <c:ptCount val="5"/>
                <c:pt idx="0">
                  <c:v>20</c:v>
                </c:pt>
                <c:pt idx="1">
                  <c:v>17</c:v>
                </c:pt>
                <c:pt idx="2">
                  <c:v>18</c:v>
                </c:pt>
                <c:pt idx="4">
                  <c:v>10</c:v>
                </c:pt>
              </c:numCache>
            </c:numRef>
          </c:val>
          <c:extLst>
            <c:ext xmlns:c16="http://schemas.microsoft.com/office/drawing/2014/chart" uri="{C3380CC4-5D6E-409C-BE32-E72D297353CC}">
              <c16:uniqueId val="{00000000-834C-45DA-92DB-3B985BA4D834}"/>
            </c:ext>
          </c:extLst>
        </c:ser>
        <c:ser>
          <c:idx val="1"/>
          <c:order val="1"/>
          <c:tx>
            <c:strRef>
              <c:f>Taul1!$C$1</c:f>
              <c:strCache>
                <c:ptCount val="1"/>
                <c:pt idx="0">
                  <c:v>2014, n=1000</c:v>
                </c:pt>
              </c:strCache>
            </c:strRef>
          </c:tx>
          <c:spPr>
            <a:solidFill>
              <a:srgbClr val="7F53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Taul1!$A$7:$A$11</c:f>
              <c:strCache>
                <c:ptCount val="5"/>
                <c:pt idx="0">
                  <c:v>Työkyvyttömyys</c:v>
                </c:pt>
                <c:pt idx="1">
                  <c:v>Puolison kuolema (yksinhuoltajaksi tai leskeksi jääminen)</c:v>
                </c:pt>
                <c:pt idx="2">
                  <c:v>Myrskyn, tulvan tai muun luonnonilmiön aiheuttama vahinko</c:v>
                </c:pt>
                <c:pt idx="3">
                  <c:v>Eläkkeelle siirtyminen*</c:v>
                </c:pt>
                <c:pt idx="4">
                  <c:v>Avio- tai avoero (yksinhuoltajaksi tai yksin jääminen)</c:v>
                </c:pt>
              </c:strCache>
            </c:strRef>
          </c:cat>
          <c:val>
            <c:numRef>
              <c:f>Taul1!$C$7:$C$11</c:f>
              <c:numCache>
                <c:formatCode>General</c:formatCode>
                <c:ptCount val="5"/>
                <c:pt idx="0">
                  <c:v>20</c:v>
                </c:pt>
                <c:pt idx="1">
                  <c:v>22</c:v>
                </c:pt>
                <c:pt idx="2">
                  <c:v>18</c:v>
                </c:pt>
                <c:pt idx="4">
                  <c:v>15</c:v>
                </c:pt>
              </c:numCache>
            </c:numRef>
          </c:val>
          <c:extLst>
            <c:ext xmlns:c16="http://schemas.microsoft.com/office/drawing/2014/chart" uri="{C3380CC4-5D6E-409C-BE32-E72D297353CC}">
              <c16:uniqueId val="{00000001-834C-45DA-92DB-3B985BA4D834}"/>
            </c:ext>
          </c:extLst>
        </c:ser>
        <c:ser>
          <c:idx val="2"/>
          <c:order val="2"/>
          <c:tx>
            <c:strRef>
              <c:f>Taul1!$D$1</c:f>
              <c:strCache>
                <c:ptCount val="1"/>
                <c:pt idx="0">
                  <c:v>2016, n=1000</c:v>
                </c:pt>
              </c:strCache>
            </c:strRef>
          </c:tx>
          <c:spPr>
            <a:solidFill>
              <a:srgbClr val="EE2C9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Taul1!$A$7:$A$11</c:f>
              <c:strCache>
                <c:ptCount val="5"/>
                <c:pt idx="0">
                  <c:v>Työkyvyttömyys</c:v>
                </c:pt>
                <c:pt idx="1">
                  <c:v>Puolison kuolema (yksinhuoltajaksi tai leskeksi jääminen)</c:v>
                </c:pt>
                <c:pt idx="2">
                  <c:v>Myrskyn, tulvan tai muun luonnonilmiön aiheuttama vahinko</c:v>
                </c:pt>
                <c:pt idx="3">
                  <c:v>Eläkkeelle siirtyminen*</c:v>
                </c:pt>
                <c:pt idx="4">
                  <c:v>Avio- tai avoero (yksinhuoltajaksi tai yksin jääminen)</c:v>
                </c:pt>
              </c:strCache>
            </c:strRef>
          </c:cat>
          <c:val>
            <c:numRef>
              <c:f>Taul1!$D$7:$D$11</c:f>
              <c:numCache>
                <c:formatCode>General</c:formatCode>
                <c:ptCount val="5"/>
                <c:pt idx="0">
                  <c:v>21</c:v>
                </c:pt>
                <c:pt idx="1">
                  <c:v>20</c:v>
                </c:pt>
                <c:pt idx="2">
                  <c:v>19</c:v>
                </c:pt>
                <c:pt idx="3">
                  <c:v>14</c:v>
                </c:pt>
                <c:pt idx="4">
                  <c:v>14</c:v>
                </c:pt>
              </c:numCache>
            </c:numRef>
          </c:val>
          <c:extLst>
            <c:ext xmlns:c16="http://schemas.microsoft.com/office/drawing/2014/chart" uri="{C3380CC4-5D6E-409C-BE32-E72D297353CC}">
              <c16:uniqueId val="{00000002-834C-45DA-92DB-3B985BA4D834}"/>
            </c:ext>
          </c:extLst>
        </c:ser>
        <c:ser>
          <c:idx val="3"/>
          <c:order val="3"/>
          <c:tx>
            <c:strRef>
              <c:f>Taul1!$E$1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Taul1!$A$7:$A$11</c:f>
              <c:strCache>
                <c:ptCount val="5"/>
                <c:pt idx="0">
                  <c:v>Työkyvyttömyys</c:v>
                </c:pt>
                <c:pt idx="1">
                  <c:v>Puolison kuolema (yksinhuoltajaksi tai leskeksi jääminen)</c:v>
                </c:pt>
                <c:pt idx="2">
                  <c:v>Myrskyn, tulvan tai muun luonnonilmiön aiheuttama vahinko</c:v>
                </c:pt>
                <c:pt idx="3">
                  <c:v>Eläkkeelle siirtyminen*</c:v>
                </c:pt>
                <c:pt idx="4">
                  <c:v>Avio- tai avoero (yksinhuoltajaksi tai yksin jääminen)</c:v>
                </c:pt>
              </c:strCache>
            </c:strRef>
          </c:cat>
          <c:val>
            <c:numRef>
              <c:f>Taul1!$E$7:$E$11</c:f>
              <c:numCache>
                <c:formatCode>General</c:formatCode>
                <c:ptCount val="5"/>
                <c:pt idx="0">
                  <c:v>23</c:v>
                </c:pt>
                <c:pt idx="1">
                  <c:v>19</c:v>
                </c:pt>
                <c:pt idx="2">
                  <c:v>19</c:v>
                </c:pt>
                <c:pt idx="3">
                  <c:v>15</c:v>
                </c:pt>
                <c:pt idx="4">
                  <c:v>11</c:v>
                </c:pt>
              </c:numCache>
            </c:numRef>
          </c:val>
          <c:extLst>
            <c:ext xmlns:c16="http://schemas.microsoft.com/office/drawing/2014/chart" uri="{C3380CC4-5D6E-409C-BE32-E72D297353CC}">
              <c16:uniqueId val="{00000003-834C-45DA-92DB-3B985BA4D834}"/>
            </c:ext>
          </c:extLst>
        </c:ser>
        <c:dLbls>
          <c:showLegendKey val="0"/>
          <c:showVal val="0"/>
          <c:showCatName val="0"/>
          <c:showSerName val="0"/>
          <c:showPercent val="0"/>
          <c:showBubbleSize val="0"/>
        </c:dLbls>
        <c:gapWidth val="30"/>
        <c:axId val="44987520"/>
        <c:axId val="44989056"/>
      </c:barChart>
      <c:catAx>
        <c:axId val="4498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4989056"/>
        <c:crosses val="autoZero"/>
        <c:auto val="1"/>
        <c:lblAlgn val="ctr"/>
        <c:lblOffset val="100"/>
        <c:noMultiLvlLbl val="0"/>
      </c:catAx>
      <c:valAx>
        <c:axId val="44989056"/>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987520"/>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Työkyvyttömyys</c:v>
                </c:pt>
                <c:pt idx="1">
                  <c:v>Eläkkeelle siirtyminen</c:v>
                </c:pt>
                <c:pt idx="2">
                  <c:v>Pitkäaikainen sairaus</c:v>
                </c:pt>
                <c:pt idx="3">
                  <c:v>Tapaturma</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Taul1!$B$2:$B$9</c:f>
              <c:numCache>
                <c:formatCode>General</c:formatCode>
                <c:ptCount val="8"/>
                <c:pt idx="0">
                  <c:v>4</c:v>
                </c:pt>
                <c:pt idx="1">
                  <c:v>4</c:v>
                </c:pt>
                <c:pt idx="2">
                  <c:v>4</c:v>
                </c:pt>
                <c:pt idx="3">
                  <c:v>3</c:v>
                </c:pt>
                <c:pt idx="4">
                  <c:v>3</c:v>
                </c:pt>
                <c:pt idx="5">
                  <c:v>3</c:v>
                </c:pt>
                <c:pt idx="6">
                  <c:v>3</c:v>
                </c:pt>
                <c:pt idx="7">
                  <c:v>2</c:v>
                </c:pt>
              </c:numCache>
            </c:numRef>
          </c:val>
          <c:extLst>
            <c:ext xmlns:c16="http://schemas.microsoft.com/office/drawing/2014/chart" uri="{C3380CC4-5D6E-409C-BE32-E72D297353CC}">
              <c16:uniqueId val="{00000000-AD92-4BC5-982D-A9171FEEC563}"/>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Työkyvyttömyys</c:v>
                </c:pt>
                <c:pt idx="1">
                  <c:v>Eläkkeelle siirtyminen</c:v>
                </c:pt>
                <c:pt idx="2">
                  <c:v>Pitkäaikainen sairaus</c:v>
                </c:pt>
                <c:pt idx="3">
                  <c:v>Tapaturma</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Taul1!$C$2:$C$9</c:f>
              <c:numCache>
                <c:formatCode>General</c:formatCode>
                <c:ptCount val="8"/>
                <c:pt idx="0">
                  <c:v>21</c:v>
                </c:pt>
                <c:pt idx="1">
                  <c:v>21</c:v>
                </c:pt>
                <c:pt idx="2">
                  <c:v>20</c:v>
                </c:pt>
                <c:pt idx="3">
                  <c:v>21</c:v>
                </c:pt>
                <c:pt idx="4">
                  <c:v>19</c:v>
                </c:pt>
                <c:pt idx="5">
                  <c:v>12</c:v>
                </c:pt>
                <c:pt idx="6">
                  <c:v>11</c:v>
                </c:pt>
                <c:pt idx="7">
                  <c:v>9</c:v>
                </c:pt>
              </c:numCache>
            </c:numRef>
          </c:val>
          <c:extLst>
            <c:ext xmlns:c16="http://schemas.microsoft.com/office/drawing/2014/chart" uri="{C3380CC4-5D6E-409C-BE32-E72D297353CC}">
              <c16:uniqueId val="{00000001-AD92-4BC5-982D-A9171FEEC563}"/>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Työkyvyttömyys</c:v>
                </c:pt>
                <c:pt idx="1">
                  <c:v>Eläkkeelle siirtyminen</c:v>
                </c:pt>
                <c:pt idx="2">
                  <c:v>Pitkäaikainen sairaus</c:v>
                </c:pt>
                <c:pt idx="3">
                  <c:v>Tapaturma</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Taul1!$D$2:$D$9</c:f>
              <c:numCache>
                <c:formatCode>General</c:formatCode>
                <c:ptCount val="8"/>
                <c:pt idx="0">
                  <c:v>49</c:v>
                </c:pt>
                <c:pt idx="1">
                  <c:v>42</c:v>
                </c:pt>
                <c:pt idx="2">
                  <c:v>59</c:v>
                </c:pt>
                <c:pt idx="3">
                  <c:v>54</c:v>
                </c:pt>
                <c:pt idx="4">
                  <c:v>47</c:v>
                </c:pt>
                <c:pt idx="5">
                  <c:v>45</c:v>
                </c:pt>
                <c:pt idx="6">
                  <c:v>50</c:v>
                </c:pt>
                <c:pt idx="7">
                  <c:v>37</c:v>
                </c:pt>
              </c:numCache>
            </c:numRef>
          </c:val>
          <c:extLst>
            <c:ext xmlns:c16="http://schemas.microsoft.com/office/drawing/2014/chart" uri="{C3380CC4-5D6E-409C-BE32-E72D297353CC}">
              <c16:uniqueId val="{00000002-AD92-4BC5-982D-A9171FEEC563}"/>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Työkyvyttömyys</c:v>
                </c:pt>
                <c:pt idx="1">
                  <c:v>Eläkkeelle siirtyminen</c:v>
                </c:pt>
                <c:pt idx="2">
                  <c:v>Pitkäaikainen sairaus</c:v>
                </c:pt>
                <c:pt idx="3">
                  <c:v>Tapaturma</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Taul1!$E$2:$E$9</c:f>
              <c:numCache>
                <c:formatCode>General</c:formatCode>
                <c:ptCount val="8"/>
                <c:pt idx="0">
                  <c:v>15</c:v>
                </c:pt>
                <c:pt idx="1">
                  <c:v>22</c:v>
                </c:pt>
                <c:pt idx="2">
                  <c:v>10</c:v>
                </c:pt>
                <c:pt idx="3">
                  <c:v>12</c:v>
                </c:pt>
                <c:pt idx="4">
                  <c:v>21</c:v>
                </c:pt>
                <c:pt idx="5">
                  <c:v>24</c:v>
                </c:pt>
                <c:pt idx="6">
                  <c:v>22</c:v>
                </c:pt>
                <c:pt idx="7">
                  <c:v>34</c:v>
                </c:pt>
              </c:numCache>
            </c:numRef>
          </c:val>
          <c:extLst>
            <c:ext xmlns:c16="http://schemas.microsoft.com/office/drawing/2014/chart" uri="{C3380CC4-5D6E-409C-BE32-E72D297353CC}">
              <c16:uniqueId val="{00000003-AD92-4BC5-982D-A9171FEEC563}"/>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Työkyvyttömyys</c:v>
                </c:pt>
                <c:pt idx="1">
                  <c:v>Eläkkeelle siirtyminen</c:v>
                </c:pt>
                <c:pt idx="2">
                  <c:v>Pitkäaikainen sairaus</c:v>
                </c:pt>
                <c:pt idx="3">
                  <c:v>Tapaturma</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Taul1!$F$2:$F$9</c:f>
              <c:numCache>
                <c:formatCode>General</c:formatCode>
                <c:ptCount val="8"/>
                <c:pt idx="0">
                  <c:v>11</c:v>
                </c:pt>
                <c:pt idx="1">
                  <c:v>11</c:v>
                </c:pt>
                <c:pt idx="2">
                  <c:v>8</c:v>
                </c:pt>
                <c:pt idx="3">
                  <c:v>9</c:v>
                </c:pt>
                <c:pt idx="4">
                  <c:v>10</c:v>
                </c:pt>
                <c:pt idx="5">
                  <c:v>16</c:v>
                </c:pt>
                <c:pt idx="6">
                  <c:v>15</c:v>
                </c:pt>
                <c:pt idx="7">
                  <c:v>17</c:v>
                </c:pt>
              </c:numCache>
            </c:numRef>
          </c:val>
          <c:extLst>
            <c:ext xmlns:c16="http://schemas.microsoft.com/office/drawing/2014/chart" uri="{C3380CC4-5D6E-409C-BE32-E72D297353CC}">
              <c16:uniqueId val="{00000004-AD92-4BC5-982D-A9171FEEC563}"/>
            </c:ext>
          </c:extLst>
        </c:ser>
        <c:dLbls>
          <c:showLegendKey val="0"/>
          <c:showVal val="0"/>
          <c:showCatName val="0"/>
          <c:showSerName val="0"/>
          <c:showPercent val="0"/>
          <c:showBubbleSize val="0"/>
        </c:dLbls>
        <c:gapWidth val="50"/>
        <c:overlap val="100"/>
        <c:axId val="45057536"/>
        <c:axId val="45059072"/>
      </c:barChart>
      <c:catAx>
        <c:axId val="45057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059072"/>
        <c:crosses val="autoZero"/>
        <c:auto val="1"/>
        <c:lblAlgn val="ctr"/>
        <c:lblOffset val="100"/>
        <c:noMultiLvlLbl val="0"/>
      </c:catAx>
      <c:valAx>
        <c:axId val="4505907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057536"/>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3144722770863158"/>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Vakuutusyhtiöiden verkkopalvelut ovat kattavia ja helppokäyttöisiä*</c:v>
                </c:pt>
                <c:pt idx="1">
                  <c:v>2016, n=1000</c:v>
                </c:pt>
                <c:pt idx="2">
                  <c:v>2018, n=1000</c:v>
                </c:pt>
                <c:pt idx="3">
                  <c:v>Vakuutusyhtiöiden mobiilipalvelut vastaavat tarpeitani*</c:v>
                </c:pt>
                <c:pt idx="4">
                  <c:v>2016, n=1000</c:v>
                </c:pt>
                <c:pt idx="5">
                  <c:v>2018, n=1000</c:v>
                </c:pt>
                <c:pt idx="6">
                  <c:v>Vakuutustuotteiden tarjoaman turvan ja vakuutusmaksujen vertailtavuus on helppoa</c:v>
                </c:pt>
                <c:pt idx="7">
                  <c:v>2010, n=994</c:v>
                </c:pt>
                <c:pt idx="8">
                  <c:v>2012, n=1026</c:v>
                </c:pt>
                <c:pt idx="9">
                  <c:v>2014, n=1000</c:v>
                </c:pt>
                <c:pt idx="10">
                  <c:v>2016, n=1000</c:v>
                </c:pt>
                <c:pt idx="11">
                  <c:v>2018, n=1000</c:v>
                </c:pt>
                <c:pt idx="12">
                  <c:v>On hyväksyttävää liioitella vahingon määrää korvaushakemuksessa</c:v>
                </c:pt>
                <c:pt idx="13">
                  <c:v>2010, n=994</c:v>
                </c:pt>
                <c:pt idx="14">
                  <c:v>2012, n=1026</c:v>
                </c:pt>
                <c:pt idx="15">
                  <c:v>2014, n=1000</c:v>
                </c:pt>
                <c:pt idx="16">
                  <c:v>2016, n=1000</c:v>
                </c:pt>
                <c:pt idx="17">
                  <c:v>2018, n=1000</c:v>
                </c:pt>
              </c:strCache>
            </c:strRef>
          </c:cat>
          <c:val>
            <c:numRef>
              <c:f>Taul1!$B$2:$B$19</c:f>
              <c:numCache>
                <c:formatCode>General</c:formatCode>
                <c:ptCount val="18"/>
                <c:pt idx="1">
                  <c:v>11</c:v>
                </c:pt>
                <c:pt idx="2">
                  <c:v>12</c:v>
                </c:pt>
                <c:pt idx="4">
                  <c:v>5</c:v>
                </c:pt>
                <c:pt idx="5">
                  <c:v>7</c:v>
                </c:pt>
                <c:pt idx="7">
                  <c:v>7</c:v>
                </c:pt>
                <c:pt idx="8">
                  <c:v>5</c:v>
                </c:pt>
                <c:pt idx="9">
                  <c:v>2</c:v>
                </c:pt>
                <c:pt idx="10">
                  <c:v>3</c:v>
                </c:pt>
                <c:pt idx="11">
                  <c:v>4</c:v>
                </c:pt>
                <c:pt idx="13">
                  <c:v>6</c:v>
                </c:pt>
                <c:pt idx="14">
                  <c:v>4</c:v>
                </c:pt>
                <c:pt idx="15">
                  <c:v>3</c:v>
                </c:pt>
                <c:pt idx="16">
                  <c:v>3</c:v>
                </c:pt>
                <c:pt idx="17">
                  <c:v>3</c:v>
                </c:pt>
              </c:numCache>
            </c:numRef>
          </c:val>
          <c:extLst>
            <c:ext xmlns:c16="http://schemas.microsoft.com/office/drawing/2014/chart" uri="{C3380CC4-5D6E-409C-BE32-E72D297353CC}">
              <c16:uniqueId val="{00000000-A2A8-48D1-B5B6-F0401A75F35D}"/>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Vakuutusyhtiöiden verkkopalvelut ovat kattavia ja helppokäyttöisiä*</c:v>
                </c:pt>
                <c:pt idx="1">
                  <c:v>2016, n=1000</c:v>
                </c:pt>
                <c:pt idx="2">
                  <c:v>2018, n=1000</c:v>
                </c:pt>
                <c:pt idx="3">
                  <c:v>Vakuutusyhtiöiden mobiilipalvelut vastaavat tarpeitani*</c:v>
                </c:pt>
                <c:pt idx="4">
                  <c:v>2016, n=1000</c:v>
                </c:pt>
                <c:pt idx="5">
                  <c:v>2018, n=1000</c:v>
                </c:pt>
                <c:pt idx="6">
                  <c:v>Vakuutustuotteiden tarjoaman turvan ja vakuutusmaksujen vertailtavuus on helppoa</c:v>
                </c:pt>
                <c:pt idx="7">
                  <c:v>2010, n=994</c:v>
                </c:pt>
                <c:pt idx="8">
                  <c:v>2012, n=1026</c:v>
                </c:pt>
                <c:pt idx="9">
                  <c:v>2014, n=1000</c:v>
                </c:pt>
                <c:pt idx="10">
                  <c:v>2016, n=1000</c:v>
                </c:pt>
                <c:pt idx="11">
                  <c:v>2018, n=1000</c:v>
                </c:pt>
                <c:pt idx="12">
                  <c:v>On hyväksyttävää liioitella vahingon määrää korvaushakemuksessa</c:v>
                </c:pt>
                <c:pt idx="13">
                  <c:v>2010, n=994</c:v>
                </c:pt>
                <c:pt idx="14">
                  <c:v>2012, n=1026</c:v>
                </c:pt>
                <c:pt idx="15">
                  <c:v>2014, n=1000</c:v>
                </c:pt>
                <c:pt idx="16">
                  <c:v>2016, n=1000</c:v>
                </c:pt>
                <c:pt idx="17">
                  <c:v>2018, n=1000</c:v>
                </c:pt>
              </c:strCache>
            </c:strRef>
          </c:cat>
          <c:val>
            <c:numRef>
              <c:f>Taul1!$C$2:$C$19</c:f>
              <c:numCache>
                <c:formatCode>General</c:formatCode>
                <c:ptCount val="18"/>
                <c:pt idx="1">
                  <c:v>46</c:v>
                </c:pt>
                <c:pt idx="2">
                  <c:v>43</c:v>
                </c:pt>
                <c:pt idx="4">
                  <c:v>18</c:v>
                </c:pt>
                <c:pt idx="5">
                  <c:v>21</c:v>
                </c:pt>
                <c:pt idx="7">
                  <c:v>19</c:v>
                </c:pt>
                <c:pt idx="8">
                  <c:v>18</c:v>
                </c:pt>
                <c:pt idx="9">
                  <c:v>14</c:v>
                </c:pt>
                <c:pt idx="10">
                  <c:v>20</c:v>
                </c:pt>
                <c:pt idx="11">
                  <c:v>21</c:v>
                </c:pt>
                <c:pt idx="13">
                  <c:v>13</c:v>
                </c:pt>
                <c:pt idx="14">
                  <c:v>11</c:v>
                </c:pt>
                <c:pt idx="15">
                  <c:v>8</c:v>
                </c:pt>
                <c:pt idx="16">
                  <c:v>9</c:v>
                </c:pt>
                <c:pt idx="17">
                  <c:v>8</c:v>
                </c:pt>
              </c:numCache>
            </c:numRef>
          </c:val>
          <c:extLst>
            <c:ext xmlns:c16="http://schemas.microsoft.com/office/drawing/2014/chart" uri="{C3380CC4-5D6E-409C-BE32-E72D297353CC}">
              <c16:uniqueId val="{00000001-A2A8-48D1-B5B6-F0401A75F35D}"/>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Vakuutusyhtiöiden verkkopalvelut ovat kattavia ja helppokäyttöisiä*</c:v>
                </c:pt>
                <c:pt idx="1">
                  <c:v>2016, n=1000</c:v>
                </c:pt>
                <c:pt idx="2">
                  <c:v>2018, n=1000</c:v>
                </c:pt>
                <c:pt idx="3">
                  <c:v>Vakuutusyhtiöiden mobiilipalvelut vastaavat tarpeitani*</c:v>
                </c:pt>
                <c:pt idx="4">
                  <c:v>2016, n=1000</c:v>
                </c:pt>
                <c:pt idx="5">
                  <c:v>2018, n=1000</c:v>
                </c:pt>
                <c:pt idx="6">
                  <c:v>Vakuutustuotteiden tarjoaman turvan ja vakuutusmaksujen vertailtavuus on helppoa</c:v>
                </c:pt>
                <c:pt idx="7">
                  <c:v>2010, n=994</c:v>
                </c:pt>
                <c:pt idx="8">
                  <c:v>2012, n=1026</c:v>
                </c:pt>
                <c:pt idx="9">
                  <c:v>2014, n=1000</c:v>
                </c:pt>
                <c:pt idx="10">
                  <c:v>2016, n=1000</c:v>
                </c:pt>
                <c:pt idx="11">
                  <c:v>2018, n=1000</c:v>
                </c:pt>
                <c:pt idx="12">
                  <c:v>On hyväksyttävää liioitella vahingon määrää korvaushakemuksessa</c:v>
                </c:pt>
                <c:pt idx="13">
                  <c:v>2010, n=994</c:v>
                </c:pt>
                <c:pt idx="14">
                  <c:v>2012, n=1026</c:v>
                </c:pt>
                <c:pt idx="15">
                  <c:v>2014, n=1000</c:v>
                </c:pt>
                <c:pt idx="16">
                  <c:v>2016, n=1000</c:v>
                </c:pt>
                <c:pt idx="17">
                  <c:v>2018, n=1000</c:v>
                </c:pt>
              </c:strCache>
            </c:strRef>
          </c:cat>
          <c:val>
            <c:numRef>
              <c:f>Taul1!$D$2:$D$19</c:f>
              <c:numCache>
                <c:formatCode>General</c:formatCode>
                <c:ptCount val="18"/>
                <c:pt idx="1">
                  <c:v>22</c:v>
                </c:pt>
                <c:pt idx="2">
                  <c:v>24</c:v>
                </c:pt>
                <c:pt idx="4">
                  <c:v>10</c:v>
                </c:pt>
                <c:pt idx="5">
                  <c:v>12</c:v>
                </c:pt>
                <c:pt idx="7">
                  <c:v>41</c:v>
                </c:pt>
                <c:pt idx="8">
                  <c:v>44</c:v>
                </c:pt>
                <c:pt idx="9">
                  <c:v>41</c:v>
                </c:pt>
                <c:pt idx="10">
                  <c:v>36</c:v>
                </c:pt>
                <c:pt idx="11">
                  <c:v>35</c:v>
                </c:pt>
                <c:pt idx="13">
                  <c:v>26</c:v>
                </c:pt>
                <c:pt idx="14">
                  <c:v>27</c:v>
                </c:pt>
                <c:pt idx="15">
                  <c:v>23</c:v>
                </c:pt>
                <c:pt idx="16">
                  <c:v>26</c:v>
                </c:pt>
                <c:pt idx="17">
                  <c:v>23</c:v>
                </c:pt>
              </c:numCache>
            </c:numRef>
          </c:val>
          <c:extLst>
            <c:ext xmlns:c16="http://schemas.microsoft.com/office/drawing/2014/chart" uri="{C3380CC4-5D6E-409C-BE32-E72D297353CC}">
              <c16:uniqueId val="{00000002-A2A8-48D1-B5B6-F0401A75F35D}"/>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Vakuutusyhtiöiden verkkopalvelut ovat kattavia ja helppokäyttöisiä*</c:v>
                </c:pt>
                <c:pt idx="1">
                  <c:v>2016, n=1000</c:v>
                </c:pt>
                <c:pt idx="2">
                  <c:v>2018, n=1000</c:v>
                </c:pt>
                <c:pt idx="3">
                  <c:v>Vakuutusyhtiöiden mobiilipalvelut vastaavat tarpeitani*</c:v>
                </c:pt>
                <c:pt idx="4">
                  <c:v>2016, n=1000</c:v>
                </c:pt>
                <c:pt idx="5">
                  <c:v>2018, n=1000</c:v>
                </c:pt>
                <c:pt idx="6">
                  <c:v>Vakuutustuotteiden tarjoaman turvan ja vakuutusmaksujen vertailtavuus on helppoa</c:v>
                </c:pt>
                <c:pt idx="7">
                  <c:v>2010, n=994</c:v>
                </c:pt>
                <c:pt idx="8">
                  <c:v>2012, n=1026</c:v>
                </c:pt>
                <c:pt idx="9">
                  <c:v>2014, n=1000</c:v>
                </c:pt>
                <c:pt idx="10">
                  <c:v>2016, n=1000</c:v>
                </c:pt>
                <c:pt idx="11">
                  <c:v>2018, n=1000</c:v>
                </c:pt>
                <c:pt idx="12">
                  <c:v>On hyväksyttävää liioitella vahingon määrää korvaushakemuksessa</c:v>
                </c:pt>
                <c:pt idx="13">
                  <c:v>2010, n=994</c:v>
                </c:pt>
                <c:pt idx="14">
                  <c:v>2012, n=1026</c:v>
                </c:pt>
                <c:pt idx="15">
                  <c:v>2014, n=1000</c:v>
                </c:pt>
                <c:pt idx="16">
                  <c:v>2016, n=1000</c:v>
                </c:pt>
                <c:pt idx="17">
                  <c:v>2018, n=1000</c:v>
                </c:pt>
              </c:strCache>
            </c:strRef>
          </c:cat>
          <c:val>
            <c:numRef>
              <c:f>Taul1!$E$2:$E$19</c:f>
              <c:numCache>
                <c:formatCode>General</c:formatCode>
                <c:ptCount val="18"/>
                <c:pt idx="1">
                  <c:v>6</c:v>
                </c:pt>
                <c:pt idx="2">
                  <c:v>6</c:v>
                </c:pt>
                <c:pt idx="4">
                  <c:v>7</c:v>
                </c:pt>
                <c:pt idx="5">
                  <c:v>8</c:v>
                </c:pt>
                <c:pt idx="7">
                  <c:v>27</c:v>
                </c:pt>
                <c:pt idx="8">
                  <c:v>29</c:v>
                </c:pt>
                <c:pt idx="9">
                  <c:v>40</c:v>
                </c:pt>
                <c:pt idx="10">
                  <c:v>34</c:v>
                </c:pt>
                <c:pt idx="11">
                  <c:v>33</c:v>
                </c:pt>
                <c:pt idx="13">
                  <c:v>52</c:v>
                </c:pt>
                <c:pt idx="14">
                  <c:v>55</c:v>
                </c:pt>
                <c:pt idx="15">
                  <c:v>60</c:v>
                </c:pt>
                <c:pt idx="16">
                  <c:v>54</c:v>
                </c:pt>
                <c:pt idx="17">
                  <c:v>58</c:v>
                </c:pt>
              </c:numCache>
            </c:numRef>
          </c:val>
          <c:extLst>
            <c:ext xmlns:c16="http://schemas.microsoft.com/office/drawing/2014/chart" uri="{C3380CC4-5D6E-409C-BE32-E72D297353CC}">
              <c16:uniqueId val="{00000003-A2A8-48D1-B5B6-F0401A75F35D}"/>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Vakuutusyhtiöiden verkkopalvelut ovat kattavia ja helppokäyttöisiä*</c:v>
                </c:pt>
                <c:pt idx="1">
                  <c:v>2016, n=1000</c:v>
                </c:pt>
                <c:pt idx="2">
                  <c:v>2018, n=1000</c:v>
                </c:pt>
                <c:pt idx="3">
                  <c:v>Vakuutusyhtiöiden mobiilipalvelut vastaavat tarpeitani*</c:v>
                </c:pt>
                <c:pt idx="4">
                  <c:v>2016, n=1000</c:v>
                </c:pt>
                <c:pt idx="5">
                  <c:v>2018, n=1000</c:v>
                </c:pt>
                <c:pt idx="6">
                  <c:v>Vakuutustuotteiden tarjoaman turvan ja vakuutusmaksujen vertailtavuus on helppoa</c:v>
                </c:pt>
                <c:pt idx="7">
                  <c:v>2010, n=994</c:v>
                </c:pt>
                <c:pt idx="8">
                  <c:v>2012, n=1026</c:v>
                </c:pt>
                <c:pt idx="9">
                  <c:v>2014, n=1000</c:v>
                </c:pt>
                <c:pt idx="10">
                  <c:v>2016, n=1000</c:v>
                </c:pt>
                <c:pt idx="11">
                  <c:v>2018, n=1000</c:v>
                </c:pt>
                <c:pt idx="12">
                  <c:v>On hyväksyttävää liioitella vahingon määrää korvaushakemuksessa</c:v>
                </c:pt>
                <c:pt idx="13">
                  <c:v>2010, n=994</c:v>
                </c:pt>
                <c:pt idx="14">
                  <c:v>2012, n=1026</c:v>
                </c:pt>
                <c:pt idx="15">
                  <c:v>2014, n=1000</c:v>
                </c:pt>
                <c:pt idx="16">
                  <c:v>2016, n=1000</c:v>
                </c:pt>
                <c:pt idx="17">
                  <c:v>2018, n=1000</c:v>
                </c:pt>
              </c:strCache>
            </c:strRef>
          </c:cat>
          <c:val>
            <c:numRef>
              <c:f>Taul1!$F$2:$F$19</c:f>
              <c:numCache>
                <c:formatCode>General</c:formatCode>
                <c:ptCount val="18"/>
                <c:pt idx="1">
                  <c:v>15</c:v>
                </c:pt>
                <c:pt idx="2">
                  <c:v>16</c:v>
                </c:pt>
                <c:pt idx="4">
                  <c:v>60</c:v>
                </c:pt>
                <c:pt idx="5">
                  <c:v>52</c:v>
                </c:pt>
                <c:pt idx="7">
                  <c:v>5</c:v>
                </c:pt>
                <c:pt idx="8">
                  <c:v>4</c:v>
                </c:pt>
                <c:pt idx="9">
                  <c:v>3</c:v>
                </c:pt>
                <c:pt idx="10">
                  <c:v>7</c:v>
                </c:pt>
                <c:pt idx="11" formatCode="0">
                  <c:v>7</c:v>
                </c:pt>
                <c:pt idx="13">
                  <c:v>3</c:v>
                </c:pt>
                <c:pt idx="14">
                  <c:v>2</c:v>
                </c:pt>
                <c:pt idx="15">
                  <c:v>7</c:v>
                </c:pt>
                <c:pt idx="16">
                  <c:v>8</c:v>
                </c:pt>
                <c:pt idx="17" formatCode="0">
                  <c:v>7</c:v>
                </c:pt>
              </c:numCache>
            </c:numRef>
          </c:val>
          <c:extLst>
            <c:ext xmlns:c16="http://schemas.microsoft.com/office/drawing/2014/chart" uri="{C3380CC4-5D6E-409C-BE32-E72D297353CC}">
              <c16:uniqueId val="{00000004-A2A8-48D1-B5B6-F0401A75F35D}"/>
            </c:ext>
          </c:extLst>
        </c:ser>
        <c:dLbls>
          <c:showLegendKey val="0"/>
          <c:showVal val="0"/>
          <c:showCatName val="0"/>
          <c:showSerName val="0"/>
          <c:showPercent val="0"/>
          <c:showBubbleSize val="0"/>
        </c:dLbls>
        <c:gapWidth val="50"/>
        <c:overlap val="100"/>
        <c:axId val="250675968"/>
        <c:axId val="250677504"/>
      </c:barChart>
      <c:catAx>
        <c:axId val="250675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250677504"/>
        <c:crosses val="autoZero"/>
        <c:auto val="1"/>
        <c:lblAlgn val="ctr"/>
        <c:lblOffset val="100"/>
        <c:noMultiLvlLbl val="0"/>
      </c:catAx>
      <c:valAx>
        <c:axId val="25067750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50675968"/>
        <c:crosses val="autoZero"/>
        <c:crossBetween val="between"/>
        <c:majorUnit val="0.2"/>
      </c:valAx>
      <c:spPr>
        <a:noFill/>
        <a:ln>
          <a:noFill/>
        </a:ln>
        <a:effectLst/>
      </c:spPr>
    </c:plotArea>
    <c:legend>
      <c:legendPos val="b"/>
      <c:layout>
        <c:manualLayout>
          <c:xMode val="edge"/>
          <c:yMode val="edge"/>
          <c:x val="0.47543979384903123"/>
          <c:y val="0.89502379766354434"/>
          <c:w val="0.52456020615096888"/>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78111186761740659"/>
        </c:manualLayout>
      </c:layout>
      <c:barChart>
        <c:barDir val="bar"/>
        <c:grouping val="clustered"/>
        <c:varyColors val="0"/>
        <c:ser>
          <c:idx val="0"/>
          <c:order val="0"/>
          <c:tx>
            <c:strRef>
              <c:f>Taul1!$C$1</c:f>
              <c:strCache>
                <c:ptCount val="1"/>
                <c:pt idx="0">
                  <c:v>Nykyisen elämänvaiheen riskien uhka</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Taul1!$B$2:$B$9</c:f>
              <c:strCache>
                <c:ptCount val="8"/>
                <c:pt idx="0">
                  <c:v>Työkyvyttömyys</c:v>
                </c:pt>
                <c:pt idx="1">
                  <c:v>Puolison kuolema (yksinhuoltajaksi tai leskeksi jääminen)</c:v>
                </c:pt>
                <c:pt idx="2">
                  <c:v>Avio- tai avoero (yksinhuoltajaksi tai yksin jääminen)</c:v>
                </c:pt>
                <c:pt idx="3">
                  <c:v>Pitkäaikainen sairaus</c:v>
                </c:pt>
                <c:pt idx="4">
                  <c:v>Tapaturma</c:v>
                </c:pt>
                <c:pt idx="5">
                  <c:v>Eläkkeelle siirtyminen</c:v>
                </c:pt>
                <c:pt idx="6">
                  <c:v>Työttömyys/lomautus</c:v>
                </c:pt>
                <c:pt idx="7">
                  <c:v>Vastuu lähiomaisen hoivasta</c:v>
                </c:pt>
              </c:strCache>
            </c:strRef>
          </c:cat>
          <c:val>
            <c:numRef>
              <c:f>Taul1!$C$2:$C$9</c:f>
              <c:numCache>
                <c:formatCode>General</c:formatCode>
                <c:ptCount val="8"/>
                <c:pt idx="0">
                  <c:v>23</c:v>
                </c:pt>
                <c:pt idx="1">
                  <c:v>19</c:v>
                </c:pt>
                <c:pt idx="2">
                  <c:v>11</c:v>
                </c:pt>
                <c:pt idx="3">
                  <c:v>40</c:v>
                </c:pt>
                <c:pt idx="4">
                  <c:v>35</c:v>
                </c:pt>
                <c:pt idx="5">
                  <c:v>15</c:v>
                </c:pt>
                <c:pt idx="6">
                  <c:v>25</c:v>
                </c:pt>
                <c:pt idx="7">
                  <c:v>31</c:v>
                </c:pt>
              </c:numCache>
            </c:numRef>
          </c:val>
          <c:extLst>
            <c:ext xmlns:c16="http://schemas.microsoft.com/office/drawing/2014/chart" uri="{C3380CC4-5D6E-409C-BE32-E72D297353CC}">
              <c16:uniqueId val="{00000000-E9B1-49A1-93DE-FBB6330FD630}"/>
            </c:ext>
          </c:extLst>
        </c:ser>
        <c:ser>
          <c:idx val="1"/>
          <c:order val="1"/>
          <c:tx>
            <c:strRef>
              <c:f>Taul1!$D$1</c:f>
              <c:strCache>
                <c:ptCount val="1"/>
                <c:pt idx="0">
                  <c:v>Lakisääteisen sosiaaliturvan riittävyys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Taul1!$B$2:$B$9</c:f>
              <c:strCache>
                <c:ptCount val="8"/>
                <c:pt idx="0">
                  <c:v>Työkyvyttömyys</c:v>
                </c:pt>
                <c:pt idx="1">
                  <c:v>Puolison kuolema (yksinhuoltajaksi tai leskeksi jääminen)</c:v>
                </c:pt>
                <c:pt idx="2">
                  <c:v>Avio- tai avoero (yksinhuoltajaksi tai yksin jääminen)</c:v>
                </c:pt>
                <c:pt idx="3">
                  <c:v>Pitkäaikainen sairaus</c:v>
                </c:pt>
                <c:pt idx="4">
                  <c:v>Tapaturma</c:v>
                </c:pt>
                <c:pt idx="5">
                  <c:v>Eläkkeelle siirtyminen</c:v>
                </c:pt>
                <c:pt idx="6">
                  <c:v>Työttömyys/lomautus</c:v>
                </c:pt>
                <c:pt idx="7">
                  <c:v>Vastuu lähiomaisen hoivasta</c:v>
                </c:pt>
              </c:strCache>
            </c:strRef>
          </c:cat>
          <c:val>
            <c:numRef>
              <c:f>Taul1!$D$2:$D$9</c:f>
              <c:numCache>
                <c:formatCode>General</c:formatCode>
                <c:ptCount val="8"/>
                <c:pt idx="0">
                  <c:v>25</c:v>
                </c:pt>
                <c:pt idx="1">
                  <c:v>15</c:v>
                </c:pt>
                <c:pt idx="2">
                  <c:v>11</c:v>
                </c:pt>
                <c:pt idx="3">
                  <c:v>24</c:v>
                </c:pt>
                <c:pt idx="4">
                  <c:v>24</c:v>
                </c:pt>
                <c:pt idx="5">
                  <c:v>25</c:v>
                </c:pt>
                <c:pt idx="6">
                  <c:v>22</c:v>
                </c:pt>
                <c:pt idx="7">
                  <c:v>14</c:v>
                </c:pt>
              </c:numCache>
            </c:numRef>
          </c:val>
          <c:extLst>
            <c:ext xmlns:c16="http://schemas.microsoft.com/office/drawing/2014/chart" uri="{C3380CC4-5D6E-409C-BE32-E72D297353CC}">
              <c16:uniqueId val="{00000001-E9B1-49A1-93DE-FBB6330FD630}"/>
            </c:ext>
          </c:extLst>
        </c:ser>
        <c:dLbls>
          <c:showLegendKey val="0"/>
          <c:showVal val="0"/>
          <c:showCatName val="0"/>
          <c:showSerName val="0"/>
          <c:showPercent val="0"/>
          <c:showBubbleSize val="0"/>
        </c:dLbls>
        <c:gapWidth val="30"/>
        <c:axId val="45083264"/>
        <c:axId val="45089152"/>
      </c:barChart>
      <c:catAx>
        <c:axId val="4508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089152"/>
        <c:crosses val="autoZero"/>
        <c:auto val="1"/>
        <c:lblAlgn val="ctr"/>
        <c:lblOffset val="100"/>
        <c:noMultiLvlLbl val="0"/>
      </c:catAx>
      <c:valAx>
        <c:axId val="45089152"/>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083264"/>
        <c:crosses val="autoZero"/>
        <c:crossBetween val="between"/>
        <c:majorUnit val="10"/>
        <c:minorUnit val="10"/>
      </c:valAx>
      <c:spPr>
        <a:noFill/>
        <a:ln>
          <a:noFill/>
        </a:ln>
        <a:effectLst/>
      </c:spPr>
    </c:plotArea>
    <c:legend>
      <c:legendPos val="b"/>
      <c:layout>
        <c:manualLayout>
          <c:xMode val="edge"/>
          <c:yMode val="edge"/>
          <c:x val="0.3614501138272056"/>
          <c:y val="0.9407486244284895"/>
          <c:w val="0.5944257202175609"/>
          <c:h val="5.92513755715104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70774821223456"/>
          <c:y val="6.0052405315261854E-2"/>
          <c:w val="0.48411016855101874"/>
          <c:h val="0.75420679215707831"/>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Työkyvyttömyys</c:v>
                </c:pt>
                <c:pt idx="1">
                  <c:v>2014, n=1000</c:v>
                </c:pt>
                <c:pt idx="2">
                  <c:v>2016, n=1000</c:v>
                </c:pt>
                <c:pt idx="3">
                  <c:v>2018, n=1000</c:v>
                </c:pt>
                <c:pt idx="4">
                  <c:v>Eläkkeelle siirtyminen*</c:v>
                </c:pt>
                <c:pt idx="5">
                  <c:v>2016, n=1000</c:v>
                </c:pt>
                <c:pt idx="6">
                  <c:v>2018, n=1000</c:v>
                </c:pt>
                <c:pt idx="7">
                  <c:v>Pitkäaikainen sairaus</c:v>
                </c:pt>
                <c:pt idx="8">
                  <c:v>2014, n=1000</c:v>
                </c:pt>
                <c:pt idx="9">
                  <c:v>2016, n=1000</c:v>
                </c:pt>
                <c:pt idx="10">
                  <c:v>2018, n=1000</c:v>
                </c:pt>
                <c:pt idx="11">
                  <c:v>Tapaturma</c:v>
                </c:pt>
                <c:pt idx="12">
                  <c:v>2014, n=1000</c:v>
                </c:pt>
                <c:pt idx="13">
                  <c:v>2016, n=1000</c:v>
                </c:pt>
                <c:pt idx="14">
                  <c:v>2018, n=1000</c:v>
                </c:pt>
              </c:strCache>
            </c:strRef>
          </c:cat>
          <c:val>
            <c:numRef>
              <c:f>Taul1!$B$2:$B$16</c:f>
              <c:numCache>
                <c:formatCode>General</c:formatCode>
                <c:ptCount val="15"/>
                <c:pt idx="1">
                  <c:v>2</c:v>
                </c:pt>
                <c:pt idx="2">
                  <c:v>2</c:v>
                </c:pt>
                <c:pt idx="3">
                  <c:v>4</c:v>
                </c:pt>
                <c:pt idx="5">
                  <c:v>3</c:v>
                </c:pt>
                <c:pt idx="6">
                  <c:v>4</c:v>
                </c:pt>
                <c:pt idx="8">
                  <c:v>3</c:v>
                </c:pt>
                <c:pt idx="9">
                  <c:v>2</c:v>
                </c:pt>
                <c:pt idx="10">
                  <c:v>4</c:v>
                </c:pt>
                <c:pt idx="12">
                  <c:v>2</c:v>
                </c:pt>
                <c:pt idx="13">
                  <c:v>2</c:v>
                </c:pt>
                <c:pt idx="14">
                  <c:v>3</c:v>
                </c:pt>
              </c:numCache>
            </c:numRef>
          </c:val>
          <c:extLst>
            <c:ext xmlns:c16="http://schemas.microsoft.com/office/drawing/2014/chart" uri="{C3380CC4-5D6E-409C-BE32-E72D297353CC}">
              <c16:uniqueId val="{00000000-78BC-47ED-9CF6-B0AE990946AA}"/>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Työkyvyttömyys</c:v>
                </c:pt>
                <c:pt idx="1">
                  <c:v>2014, n=1000</c:v>
                </c:pt>
                <c:pt idx="2">
                  <c:v>2016, n=1000</c:v>
                </c:pt>
                <c:pt idx="3">
                  <c:v>2018, n=1000</c:v>
                </c:pt>
                <c:pt idx="4">
                  <c:v>Eläkkeelle siirtyminen*</c:v>
                </c:pt>
                <c:pt idx="5">
                  <c:v>2016, n=1000</c:v>
                </c:pt>
                <c:pt idx="6">
                  <c:v>2018, n=1000</c:v>
                </c:pt>
                <c:pt idx="7">
                  <c:v>Pitkäaikainen sairaus</c:v>
                </c:pt>
                <c:pt idx="8">
                  <c:v>2014, n=1000</c:v>
                </c:pt>
                <c:pt idx="9">
                  <c:v>2016, n=1000</c:v>
                </c:pt>
                <c:pt idx="10">
                  <c:v>2018, n=1000</c:v>
                </c:pt>
                <c:pt idx="11">
                  <c:v>Tapaturma</c:v>
                </c:pt>
                <c:pt idx="12">
                  <c:v>2014, n=1000</c:v>
                </c:pt>
                <c:pt idx="13">
                  <c:v>2016, n=1000</c:v>
                </c:pt>
                <c:pt idx="14">
                  <c:v>2018, n=1000</c:v>
                </c:pt>
              </c:strCache>
            </c:strRef>
          </c:cat>
          <c:val>
            <c:numRef>
              <c:f>Taul1!$C$2:$C$16</c:f>
              <c:numCache>
                <c:formatCode>General</c:formatCode>
                <c:ptCount val="15"/>
                <c:pt idx="1">
                  <c:v>22</c:v>
                </c:pt>
                <c:pt idx="2">
                  <c:v>22</c:v>
                </c:pt>
                <c:pt idx="3">
                  <c:v>21</c:v>
                </c:pt>
                <c:pt idx="5">
                  <c:v>19</c:v>
                </c:pt>
                <c:pt idx="6">
                  <c:v>21</c:v>
                </c:pt>
                <c:pt idx="8">
                  <c:v>18</c:v>
                </c:pt>
                <c:pt idx="9">
                  <c:v>19</c:v>
                </c:pt>
                <c:pt idx="10">
                  <c:v>20</c:v>
                </c:pt>
                <c:pt idx="12">
                  <c:v>18</c:v>
                </c:pt>
                <c:pt idx="13">
                  <c:v>20</c:v>
                </c:pt>
                <c:pt idx="14">
                  <c:v>21</c:v>
                </c:pt>
              </c:numCache>
            </c:numRef>
          </c:val>
          <c:extLst>
            <c:ext xmlns:c16="http://schemas.microsoft.com/office/drawing/2014/chart" uri="{C3380CC4-5D6E-409C-BE32-E72D297353CC}">
              <c16:uniqueId val="{00000001-78BC-47ED-9CF6-B0AE990946AA}"/>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Työkyvyttömyys</c:v>
                </c:pt>
                <c:pt idx="1">
                  <c:v>2014, n=1000</c:v>
                </c:pt>
                <c:pt idx="2">
                  <c:v>2016, n=1000</c:v>
                </c:pt>
                <c:pt idx="3">
                  <c:v>2018, n=1000</c:v>
                </c:pt>
                <c:pt idx="4">
                  <c:v>Eläkkeelle siirtyminen*</c:v>
                </c:pt>
                <c:pt idx="5">
                  <c:v>2016, n=1000</c:v>
                </c:pt>
                <c:pt idx="6">
                  <c:v>2018, n=1000</c:v>
                </c:pt>
                <c:pt idx="7">
                  <c:v>Pitkäaikainen sairaus</c:v>
                </c:pt>
                <c:pt idx="8">
                  <c:v>2014, n=1000</c:v>
                </c:pt>
                <c:pt idx="9">
                  <c:v>2016, n=1000</c:v>
                </c:pt>
                <c:pt idx="10">
                  <c:v>2018, n=1000</c:v>
                </c:pt>
                <c:pt idx="11">
                  <c:v>Tapaturma</c:v>
                </c:pt>
                <c:pt idx="12">
                  <c:v>2014, n=1000</c:v>
                </c:pt>
                <c:pt idx="13">
                  <c:v>2016, n=1000</c:v>
                </c:pt>
                <c:pt idx="14">
                  <c:v>2018, n=1000</c:v>
                </c:pt>
              </c:strCache>
            </c:strRef>
          </c:cat>
          <c:val>
            <c:numRef>
              <c:f>Taul1!$D$2:$D$16</c:f>
              <c:numCache>
                <c:formatCode>General</c:formatCode>
                <c:ptCount val="15"/>
                <c:pt idx="1">
                  <c:v>52</c:v>
                </c:pt>
                <c:pt idx="2">
                  <c:v>51</c:v>
                </c:pt>
                <c:pt idx="3">
                  <c:v>49</c:v>
                </c:pt>
                <c:pt idx="5">
                  <c:v>47</c:v>
                </c:pt>
                <c:pt idx="6">
                  <c:v>42</c:v>
                </c:pt>
                <c:pt idx="8">
                  <c:v>62</c:v>
                </c:pt>
                <c:pt idx="9">
                  <c:v>59</c:v>
                </c:pt>
                <c:pt idx="10">
                  <c:v>59</c:v>
                </c:pt>
                <c:pt idx="12">
                  <c:v>59</c:v>
                </c:pt>
                <c:pt idx="13">
                  <c:v>58</c:v>
                </c:pt>
                <c:pt idx="14">
                  <c:v>54</c:v>
                </c:pt>
              </c:numCache>
            </c:numRef>
          </c:val>
          <c:extLst>
            <c:ext xmlns:c16="http://schemas.microsoft.com/office/drawing/2014/chart" uri="{C3380CC4-5D6E-409C-BE32-E72D297353CC}">
              <c16:uniqueId val="{00000002-78BC-47ED-9CF6-B0AE990946AA}"/>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Työkyvyttömyys</c:v>
                </c:pt>
                <c:pt idx="1">
                  <c:v>2014, n=1000</c:v>
                </c:pt>
                <c:pt idx="2">
                  <c:v>2016, n=1000</c:v>
                </c:pt>
                <c:pt idx="3">
                  <c:v>2018, n=1000</c:v>
                </c:pt>
                <c:pt idx="4">
                  <c:v>Eläkkeelle siirtyminen*</c:v>
                </c:pt>
                <c:pt idx="5">
                  <c:v>2016, n=1000</c:v>
                </c:pt>
                <c:pt idx="6">
                  <c:v>2018, n=1000</c:v>
                </c:pt>
                <c:pt idx="7">
                  <c:v>Pitkäaikainen sairaus</c:v>
                </c:pt>
                <c:pt idx="8">
                  <c:v>2014, n=1000</c:v>
                </c:pt>
                <c:pt idx="9">
                  <c:v>2016, n=1000</c:v>
                </c:pt>
                <c:pt idx="10">
                  <c:v>2018, n=1000</c:v>
                </c:pt>
                <c:pt idx="11">
                  <c:v>Tapaturma</c:v>
                </c:pt>
                <c:pt idx="12">
                  <c:v>2014, n=1000</c:v>
                </c:pt>
                <c:pt idx="13">
                  <c:v>2016, n=1000</c:v>
                </c:pt>
                <c:pt idx="14">
                  <c:v>2018, n=1000</c:v>
                </c:pt>
              </c:strCache>
            </c:strRef>
          </c:cat>
          <c:val>
            <c:numRef>
              <c:f>Taul1!$E$2:$E$16</c:f>
              <c:numCache>
                <c:formatCode>General</c:formatCode>
                <c:ptCount val="15"/>
                <c:pt idx="1">
                  <c:v>16</c:v>
                </c:pt>
                <c:pt idx="2">
                  <c:v>16</c:v>
                </c:pt>
                <c:pt idx="3">
                  <c:v>15</c:v>
                </c:pt>
                <c:pt idx="5">
                  <c:v>20</c:v>
                </c:pt>
                <c:pt idx="6">
                  <c:v>22</c:v>
                </c:pt>
                <c:pt idx="8">
                  <c:v>9</c:v>
                </c:pt>
                <c:pt idx="9">
                  <c:v>12</c:v>
                </c:pt>
                <c:pt idx="10">
                  <c:v>10</c:v>
                </c:pt>
                <c:pt idx="12">
                  <c:v>13</c:v>
                </c:pt>
                <c:pt idx="13">
                  <c:v>12</c:v>
                </c:pt>
                <c:pt idx="14">
                  <c:v>12</c:v>
                </c:pt>
              </c:numCache>
            </c:numRef>
          </c:val>
          <c:extLst>
            <c:ext xmlns:c16="http://schemas.microsoft.com/office/drawing/2014/chart" uri="{C3380CC4-5D6E-409C-BE32-E72D297353CC}">
              <c16:uniqueId val="{00000003-78BC-47ED-9CF6-B0AE990946AA}"/>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Työkyvyttömyys</c:v>
                </c:pt>
                <c:pt idx="1">
                  <c:v>2014, n=1000</c:v>
                </c:pt>
                <c:pt idx="2">
                  <c:v>2016, n=1000</c:v>
                </c:pt>
                <c:pt idx="3">
                  <c:v>2018, n=1000</c:v>
                </c:pt>
                <c:pt idx="4">
                  <c:v>Eläkkeelle siirtyminen*</c:v>
                </c:pt>
                <c:pt idx="5">
                  <c:v>2016, n=1000</c:v>
                </c:pt>
                <c:pt idx="6">
                  <c:v>2018, n=1000</c:v>
                </c:pt>
                <c:pt idx="7">
                  <c:v>Pitkäaikainen sairaus</c:v>
                </c:pt>
                <c:pt idx="8">
                  <c:v>2014, n=1000</c:v>
                </c:pt>
                <c:pt idx="9">
                  <c:v>2016, n=1000</c:v>
                </c:pt>
                <c:pt idx="10">
                  <c:v>2018, n=1000</c:v>
                </c:pt>
                <c:pt idx="11">
                  <c:v>Tapaturma</c:v>
                </c:pt>
                <c:pt idx="12">
                  <c:v>2014, n=1000</c:v>
                </c:pt>
                <c:pt idx="13">
                  <c:v>2016, n=1000</c:v>
                </c:pt>
                <c:pt idx="14">
                  <c:v>2018, n=1000</c:v>
                </c:pt>
              </c:strCache>
            </c:strRef>
          </c:cat>
          <c:val>
            <c:numRef>
              <c:f>Taul1!$F$2:$F$16</c:f>
              <c:numCache>
                <c:formatCode>General</c:formatCode>
                <c:ptCount val="15"/>
                <c:pt idx="1">
                  <c:v>8</c:v>
                </c:pt>
                <c:pt idx="2">
                  <c:v>9</c:v>
                </c:pt>
                <c:pt idx="3">
                  <c:v>11</c:v>
                </c:pt>
                <c:pt idx="5">
                  <c:v>11</c:v>
                </c:pt>
                <c:pt idx="6">
                  <c:v>11</c:v>
                </c:pt>
                <c:pt idx="8">
                  <c:v>8</c:v>
                </c:pt>
                <c:pt idx="9">
                  <c:v>8</c:v>
                </c:pt>
                <c:pt idx="10">
                  <c:v>8</c:v>
                </c:pt>
                <c:pt idx="12">
                  <c:v>8</c:v>
                </c:pt>
                <c:pt idx="13">
                  <c:v>9</c:v>
                </c:pt>
                <c:pt idx="14">
                  <c:v>9</c:v>
                </c:pt>
              </c:numCache>
            </c:numRef>
          </c:val>
          <c:extLst>
            <c:ext xmlns:c16="http://schemas.microsoft.com/office/drawing/2014/chart" uri="{C3380CC4-5D6E-409C-BE32-E72D297353CC}">
              <c16:uniqueId val="{00000004-78BC-47ED-9CF6-B0AE990946AA}"/>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5165952"/>
        <c:crosses val="autoZero"/>
        <c:crossBetween val="between"/>
        <c:majorUnit val="0.2"/>
      </c:valAx>
      <c:spPr>
        <a:noFill/>
        <a:ln>
          <a:noFill/>
        </a:ln>
        <a:effectLst/>
      </c:spPr>
    </c:plotArea>
    <c:legend>
      <c:legendPos val="b"/>
      <c:layout>
        <c:manualLayout>
          <c:xMode val="edge"/>
          <c:yMode val="edge"/>
          <c:x val="0.47543979384903123"/>
          <c:y val="0.89502379766354434"/>
          <c:w val="0.49073356874575985"/>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Paljon</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Työttömyys/lomautus</c:v>
                </c:pt>
                <c:pt idx="1">
                  <c:v>2014, n=1000</c:v>
                </c:pt>
                <c:pt idx="2">
                  <c:v>2016, n=1000</c:v>
                </c:pt>
                <c:pt idx="3">
                  <c:v>2018, n=1000</c:v>
                </c:pt>
                <c:pt idx="4">
                  <c:v>Puolison kuolema (yksinhuoltajaksi tai leskeksi jääminen)</c:v>
                </c:pt>
                <c:pt idx="5">
                  <c:v>2014, n=1000</c:v>
                </c:pt>
                <c:pt idx="6">
                  <c:v>2016, n=1000</c:v>
                </c:pt>
                <c:pt idx="7">
                  <c:v>2018, n=1000</c:v>
                </c:pt>
                <c:pt idx="8">
                  <c:v>Vastuu lähiomaisen hoivasta</c:v>
                </c:pt>
                <c:pt idx="9">
                  <c:v>2014, n=1000</c:v>
                </c:pt>
                <c:pt idx="10">
                  <c:v>2016, n=1000</c:v>
                </c:pt>
                <c:pt idx="11">
                  <c:v>2018, n=1000</c:v>
                </c:pt>
                <c:pt idx="12">
                  <c:v>Avio- tai avoero (yksinhuoltajaksi tai yksin jääminen)</c:v>
                </c:pt>
                <c:pt idx="13">
                  <c:v>2014, n=1000</c:v>
                </c:pt>
                <c:pt idx="14">
                  <c:v>2016, n=1000</c:v>
                </c:pt>
                <c:pt idx="15">
                  <c:v>2018, n=1000</c:v>
                </c:pt>
              </c:strCache>
            </c:strRef>
          </c:cat>
          <c:val>
            <c:numRef>
              <c:f>Taul1!$B$2:$B$17</c:f>
              <c:numCache>
                <c:formatCode>General</c:formatCode>
                <c:ptCount val="16"/>
                <c:pt idx="1">
                  <c:v>2</c:v>
                </c:pt>
                <c:pt idx="2">
                  <c:v>2</c:v>
                </c:pt>
                <c:pt idx="3">
                  <c:v>3</c:v>
                </c:pt>
                <c:pt idx="5">
                  <c:v>2</c:v>
                </c:pt>
                <c:pt idx="6">
                  <c:v>1</c:v>
                </c:pt>
                <c:pt idx="7">
                  <c:v>3</c:v>
                </c:pt>
                <c:pt idx="9">
                  <c:v>2</c:v>
                </c:pt>
                <c:pt idx="10">
                  <c:v>1</c:v>
                </c:pt>
                <c:pt idx="11">
                  <c:v>3</c:v>
                </c:pt>
                <c:pt idx="13">
                  <c:v>1</c:v>
                </c:pt>
                <c:pt idx="14">
                  <c:v>1</c:v>
                </c:pt>
                <c:pt idx="15">
                  <c:v>2</c:v>
                </c:pt>
              </c:numCache>
            </c:numRef>
          </c:val>
          <c:extLst>
            <c:ext xmlns:c16="http://schemas.microsoft.com/office/drawing/2014/chart" uri="{C3380CC4-5D6E-409C-BE32-E72D297353CC}">
              <c16:uniqueId val="{00000000-90A8-45FC-B3D6-0AA6E61FB203}"/>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Työttömyys/lomautus</c:v>
                </c:pt>
                <c:pt idx="1">
                  <c:v>2014, n=1000</c:v>
                </c:pt>
                <c:pt idx="2">
                  <c:v>2016, n=1000</c:v>
                </c:pt>
                <c:pt idx="3">
                  <c:v>2018, n=1000</c:v>
                </c:pt>
                <c:pt idx="4">
                  <c:v>Puolison kuolema (yksinhuoltajaksi tai leskeksi jääminen)</c:v>
                </c:pt>
                <c:pt idx="5">
                  <c:v>2014, n=1000</c:v>
                </c:pt>
                <c:pt idx="6">
                  <c:v>2016, n=1000</c:v>
                </c:pt>
                <c:pt idx="7">
                  <c:v>2018, n=1000</c:v>
                </c:pt>
                <c:pt idx="8">
                  <c:v>Vastuu lähiomaisen hoivasta</c:v>
                </c:pt>
                <c:pt idx="9">
                  <c:v>2014, n=1000</c:v>
                </c:pt>
                <c:pt idx="10">
                  <c:v>2016, n=1000</c:v>
                </c:pt>
                <c:pt idx="11">
                  <c:v>2018, n=1000</c:v>
                </c:pt>
                <c:pt idx="12">
                  <c:v>Avio- tai avoero (yksinhuoltajaksi tai yksin jääminen)</c:v>
                </c:pt>
                <c:pt idx="13">
                  <c:v>2014, n=1000</c:v>
                </c:pt>
                <c:pt idx="14">
                  <c:v>2016, n=1000</c:v>
                </c:pt>
                <c:pt idx="15">
                  <c:v>2018, n=1000</c:v>
                </c:pt>
              </c:strCache>
            </c:strRef>
          </c:cat>
          <c:val>
            <c:numRef>
              <c:f>Taul1!$C$2:$C$17</c:f>
              <c:numCache>
                <c:formatCode>General</c:formatCode>
                <c:ptCount val="16"/>
                <c:pt idx="1">
                  <c:v>17</c:v>
                </c:pt>
                <c:pt idx="2">
                  <c:v>17</c:v>
                </c:pt>
                <c:pt idx="3">
                  <c:v>19</c:v>
                </c:pt>
                <c:pt idx="5">
                  <c:v>11</c:v>
                </c:pt>
                <c:pt idx="6">
                  <c:v>10</c:v>
                </c:pt>
                <c:pt idx="7">
                  <c:v>12</c:v>
                </c:pt>
                <c:pt idx="9">
                  <c:v>11</c:v>
                </c:pt>
                <c:pt idx="10">
                  <c:v>9</c:v>
                </c:pt>
                <c:pt idx="11">
                  <c:v>11</c:v>
                </c:pt>
                <c:pt idx="13">
                  <c:v>7</c:v>
                </c:pt>
                <c:pt idx="14">
                  <c:v>7</c:v>
                </c:pt>
                <c:pt idx="15">
                  <c:v>9</c:v>
                </c:pt>
              </c:numCache>
            </c:numRef>
          </c:val>
          <c:extLst>
            <c:ext xmlns:c16="http://schemas.microsoft.com/office/drawing/2014/chart" uri="{C3380CC4-5D6E-409C-BE32-E72D297353CC}">
              <c16:uniqueId val="{00000001-90A8-45FC-B3D6-0AA6E61FB203}"/>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Työttömyys/lomautus</c:v>
                </c:pt>
                <c:pt idx="1">
                  <c:v>2014, n=1000</c:v>
                </c:pt>
                <c:pt idx="2">
                  <c:v>2016, n=1000</c:v>
                </c:pt>
                <c:pt idx="3">
                  <c:v>2018, n=1000</c:v>
                </c:pt>
                <c:pt idx="4">
                  <c:v>Puolison kuolema (yksinhuoltajaksi tai leskeksi jääminen)</c:v>
                </c:pt>
                <c:pt idx="5">
                  <c:v>2014, n=1000</c:v>
                </c:pt>
                <c:pt idx="6">
                  <c:v>2016, n=1000</c:v>
                </c:pt>
                <c:pt idx="7">
                  <c:v>2018, n=1000</c:v>
                </c:pt>
                <c:pt idx="8">
                  <c:v>Vastuu lähiomaisen hoivasta</c:v>
                </c:pt>
                <c:pt idx="9">
                  <c:v>2014, n=1000</c:v>
                </c:pt>
                <c:pt idx="10">
                  <c:v>2016, n=1000</c:v>
                </c:pt>
                <c:pt idx="11">
                  <c:v>2018, n=1000</c:v>
                </c:pt>
                <c:pt idx="12">
                  <c:v>Avio- tai avoero (yksinhuoltajaksi tai yksin jääminen)</c:v>
                </c:pt>
                <c:pt idx="13">
                  <c:v>2014, n=1000</c:v>
                </c:pt>
                <c:pt idx="14">
                  <c:v>2016, n=1000</c:v>
                </c:pt>
                <c:pt idx="15">
                  <c:v>2018, n=1000</c:v>
                </c:pt>
              </c:strCache>
            </c:strRef>
          </c:cat>
          <c:val>
            <c:numRef>
              <c:f>Taul1!$D$2:$D$17</c:f>
              <c:numCache>
                <c:formatCode>General</c:formatCode>
                <c:ptCount val="16"/>
                <c:pt idx="1">
                  <c:v>51</c:v>
                </c:pt>
                <c:pt idx="2">
                  <c:v>51</c:v>
                </c:pt>
                <c:pt idx="3">
                  <c:v>47</c:v>
                </c:pt>
                <c:pt idx="5">
                  <c:v>48</c:v>
                </c:pt>
                <c:pt idx="6">
                  <c:v>46</c:v>
                </c:pt>
                <c:pt idx="7">
                  <c:v>45</c:v>
                </c:pt>
                <c:pt idx="9">
                  <c:v>59</c:v>
                </c:pt>
                <c:pt idx="10">
                  <c:v>55</c:v>
                </c:pt>
                <c:pt idx="11">
                  <c:v>50</c:v>
                </c:pt>
                <c:pt idx="13">
                  <c:v>39</c:v>
                </c:pt>
                <c:pt idx="14">
                  <c:v>39</c:v>
                </c:pt>
                <c:pt idx="15">
                  <c:v>37</c:v>
                </c:pt>
              </c:numCache>
            </c:numRef>
          </c:val>
          <c:extLst>
            <c:ext xmlns:c16="http://schemas.microsoft.com/office/drawing/2014/chart" uri="{C3380CC4-5D6E-409C-BE32-E72D297353CC}">
              <c16:uniqueId val="{00000002-90A8-45FC-B3D6-0AA6E61FB203}"/>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Työttömyys/lomautus</c:v>
                </c:pt>
                <c:pt idx="1">
                  <c:v>2014, n=1000</c:v>
                </c:pt>
                <c:pt idx="2">
                  <c:v>2016, n=1000</c:v>
                </c:pt>
                <c:pt idx="3">
                  <c:v>2018, n=1000</c:v>
                </c:pt>
                <c:pt idx="4">
                  <c:v>Puolison kuolema (yksinhuoltajaksi tai leskeksi jääminen)</c:v>
                </c:pt>
                <c:pt idx="5">
                  <c:v>2014, n=1000</c:v>
                </c:pt>
                <c:pt idx="6">
                  <c:v>2016, n=1000</c:v>
                </c:pt>
                <c:pt idx="7">
                  <c:v>2018, n=1000</c:v>
                </c:pt>
                <c:pt idx="8">
                  <c:v>Vastuu lähiomaisen hoivasta</c:v>
                </c:pt>
                <c:pt idx="9">
                  <c:v>2014, n=1000</c:v>
                </c:pt>
                <c:pt idx="10">
                  <c:v>2016, n=1000</c:v>
                </c:pt>
                <c:pt idx="11">
                  <c:v>2018, n=1000</c:v>
                </c:pt>
                <c:pt idx="12">
                  <c:v>Avio- tai avoero (yksinhuoltajaksi tai yksin jääminen)</c:v>
                </c:pt>
                <c:pt idx="13">
                  <c:v>2014, n=1000</c:v>
                </c:pt>
                <c:pt idx="14">
                  <c:v>2016, n=1000</c:v>
                </c:pt>
                <c:pt idx="15">
                  <c:v>2018, n=1000</c:v>
                </c:pt>
              </c:strCache>
            </c:strRef>
          </c:cat>
          <c:val>
            <c:numRef>
              <c:f>Taul1!$E$2:$E$17</c:f>
              <c:numCache>
                <c:formatCode>General</c:formatCode>
                <c:ptCount val="16"/>
                <c:pt idx="1">
                  <c:v>21</c:v>
                </c:pt>
                <c:pt idx="2">
                  <c:v>22</c:v>
                </c:pt>
                <c:pt idx="3">
                  <c:v>21</c:v>
                </c:pt>
                <c:pt idx="5">
                  <c:v>23</c:v>
                </c:pt>
                <c:pt idx="6">
                  <c:v>25</c:v>
                </c:pt>
                <c:pt idx="7">
                  <c:v>24</c:v>
                </c:pt>
                <c:pt idx="9">
                  <c:v>18</c:v>
                </c:pt>
                <c:pt idx="10">
                  <c:v>21</c:v>
                </c:pt>
                <c:pt idx="11">
                  <c:v>22</c:v>
                </c:pt>
                <c:pt idx="13">
                  <c:v>35</c:v>
                </c:pt>
                <c:pt idx="14">
                  <c:v>35</c:v>
                </c:pt>
                <c:pt idx="15">
                  <c:v>34</c:v>
                </c:pt>
              </c:numCache>
            </c:numRef>
          </c:val>
          <c:extLst>
            <c:ext xmlns:c16="http://schemas.microsoft.com/office/drawing/2014/chart" uri="{C3380CC4-5D6E-409C-BE32-E72D297353CC}">
              <c16:uniqueId val="{00000003-90A8-45FC-B3D6-0AA6E61FB203}"/>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Työttömyys/lomautus</c:v>
                </c:pt>
                <c:pt idx="1">
                  <c:v>2014, n=1000</c:v>
                </c:pt>
                <c:pt idx="2">
                  <c:v>2016, n=1000</c:v>
                </c:pt>
                <c:pt idx="3">
                  <c:v>2018, n=1000</c:v>
                </c:pt>
                <c:pt idx="4">
                  <c:v>Puolison kuolema (yksinhuoltajaksi tai leskeksi jääminen)</c:v>
                </c:pt>
                <c:pt idx="5">
                  <c:v>2014, n=1000</c:v>
                </c:pt>
                <c:pt idx="6">
                  <c:v>2016, n=1000</c:v>
                </c:pt>
                <c:pt idx="7">
                  <c:v>2018, n=1000</c:v>
                </c:pt>
                <c:pt idx="8">
                  <c:v>Vastuu lähiomaisen hoivasta</c:v>
                </c:pt>
                <c:pt idx="9">
                  <c:v>2014, n=1000</c:v>
                </c:pt>
                <c:pt idx="10">
                  <c:v>2016, n=1000</c:v>
                </c:pt>
                <c:pt idx="11">
                  <c:v>2018, n=1000</c:v>
                </c:pt>
                <c:pt idx="12">
                  <c:v>Avio- tai avoero (yksinhuoltajaksi tai yksin jääminen)</c:v>
                </c:pt>
                <c:pt idx="13">
                  <c:v>2014, n=1000</c:v>
                </c:pt>
                <c:pt idx="14">
                  <c:v>2016, n=1000</c:v>
                </c:pt>
                <c:pt idx="15">
                  <c:v>2018, n=1000</c:v>
                </c:pt>
              </c:strCache>
            </c:strRef>
          </c:cat>
          <c:val>
            <c:numRef>
              <c:f>Taul1!$F$2:$F$17</c:f>
              <c:numCache>
                <c:formatCode>General</c:formatCode>
                <c:ptCount val="16"/>
                <c:pt idx="1">
                  <c:v>9</c:v>
                </c:pt>
                <c:pt idx="2">
                  <c:v>9</c:v>
                </c:pt>
                <c:pt idx="3">
                  <c:v>10</c:v>
                </c:pt>
                <c:pt idx="5">
                  <c:v>16</c:v>
                </c:pt>
                <c:pt idx="6">
                  <c:v>18</c:v>
                </c:pt>
                <c:pt idx="7">
                  <c:v>16</c:v>
                </c:pt>
                <c:pt idx="9">
                  <c:v>10</c:v>
                </c:pt>
                <c:pt idx="10">
                  <c:v>14</c:v>
                </c:pt>
                <c:pt idx="11">
                  <c:v>15</c:v>
                </c:pt>
                <c:pt idx="13">
                  <c:v>18</c:v>
                </c:pt>
                <c:pt idx="14">
                  <c:v>19</c:v>
                </c:pt>
                <c:pt idx="15">
                  <c:v>17</c:v>
                </c:pt>
              </c:numCache>
            </c:numRef>
          </c:val>
          <c:extLst>
            <c:ext xmlns:c16="http://schemas.microsoft.com/office/drawing/2014/chart" uri="{C3380CC4-5D6E-409C-BE32-E72D297353CC}">
              <c16:uniqueId val="{00000004-90A8-45FC-B3D6-0AA6E61FB203}"/>
            </c:ext>
          </c:extLst>
        </c:ser>
        <c:dLbls>
          <c:showLegendKey val="0"/>
          <c:showVal val="0"/>
          <c:showCatName val="0"/>
          <c:showSerName val="0"/>
          <c:showPercent val="0"/>
          <c:showBubbleSize val="0"/>
        </c:dLbls>
        <c:gapWidth val="50"/>
        <c:overlap val="100"/>
        <c:axId val="55198080"/>
        <c:axId val="55199616"/>
      </c:barChart>
      <c:catAx>
        <c:axId val="5519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5199616"/>
        <c:crosses val="autoZero"/>
        <c:auto val="1"/>
        <c:lblAlgn val="ctr"/>
        <c:lblOffset val="100"/>
        <c:noMultiLvlLbl val="0"/>
      </c:catAx>
      <c:valAx>
        <c:axId val="5519961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5198080"/>
        <c:crosses val="autoZero"/>
        <c:crossBetween val="between"/>
        <c:majorUnit val="0.2"/>
      </c:valAx>
      <c:spPr>
        <a:noFill/>
        <a:ln>
          <a:noFill/>
        </a:ln>
        <a:effectLst/>
      </c:spPr>
    </c:plotArea>
    <c:legend>
      <c:legendPos val="b"/>
      <c:layout>
        <c:manualLayout>
          <c:xMode val="edge"/>
          <c:yMode val="edge"/>
          <c:x val="0.47221820933424941"/>
          <c:y val="0.89502379766354434"/>
          <c:w val="0.49395515326054162"/>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7253752794920483"/>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Omistusasunnon tai muun varallisuuden ei tulisi jatkossakaan korottaa kunnallisten hoivapalvelujen asiakasmaksuja (nykyisin vain tulot korottavat)</c:v>
                </c:pt>
                <c:pt idx="1">
                  <c:v>Omaehtoinen varautuminen vanhuuden varalle pitää olla nykyistä helpompaa ja houkuttelevampaa</c:v>
                </c:pt>
                <c:pt idx="2">
                  <c:v>Vapaaehtoiset vakuutukset ovat välttämättömiä lakisääteisen sosiaaliturvan täydentämiseksi</c:v>
                </c:pt>
                <c:pt idx="3">
                  <c:v>Julkinen terveydenhuolto takaa riittävät palvelut sairauksien varalta</c:v>
                </c:pt>
                <c:pt idx="4">
                  <c:v>Perheenhuoltajan kuolemaan on välttämätöntä varautua henkivakuutuksella</c:v>
                </c:pt>
                <c:pt idx="5">
                  <c:v>On hyvä, että perusterveydenhuollossa ollaan siirtymässä valinnanvapauteen, jossa voin valita itselleni sopivimman hoitopaikan julkiselta tai yksityiseltä sektorilta</c:v>
                </c:pt>
                <c:pt idx="6">
                  <c:v>Lakisääteinen eläketurva takaa riittävän toimeentulon vanhuudessa</c:v>
                </c:pt>
              </c:strCache>
            </c:strRef>
          </c:cat>
          <c:val>
            <c:numRef>
              <c:f>Taul1!$B$2:$B$8</c:f>
              <c:numCache>
                <c:formatCode>General</c:formatCode>
                <c:ptCount val="7"/>
                <c:pt idx="0">
                  <c:v>54</c:v>
                </c:pt>
                <c:pt idx="1">
                  <c:v>29</c:v>
                </c:pt>
                <c:pt idx="2">
                  <c:v>28</c:v>
                </c:pt>
                <c:pt idx="3">
                  <c:v>15</c:v>
                </c:pt>
                <c:pt idx="4">
                  <c:v>21</c:v>
                </c:pt>
                <c:pt idx="5">
                  <c:v>24</c:v>
                </c:pt>
                <c:pt idx="6">
                  <c:v>7</c:v>
                </c:pt>
              </c:numCache>
            </c:numRef>
          </c:val>
          <c:extLst>
            <c:ext xmlns:c16="http://schemas.microsoft.com/office/drawing/2014/chart" uri="{C3380CC4-5D6E-409C-BE32-E72D297353CC}">
              <c16:uniqueId val="{00000000-90E4-4704-8B22-552692A4FE3D}"/>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Omistusasunnon tai muun varallisuuden ei tulisi jatkossakaan korottaa kunnallisten hoivapalvelujen asiakasmaksuja (nykyisin vain tulot korottavat)</c:v>
                </c:pt>
                <c:pt idx="1">
                  <c:v>Omaehtoinen varautuminen vanhuuden varalle pitää olla nykyistä helpompaa ja houkuttelevampaa</c:v>
                </c:pt>
                <c:pt idx="2">
                  <c:v>Vapaaehtoiset vakuutukset ovat välttämättömiä lakisääteisen sosiaaliturvan täydentämiseksi</c:v>
                </c:pt>
                <c:pt idx="3">
                  <c:v>Julkinen terveydenhuolto takaa riittävät palvelut sairauksien varalta</c:v>
                </c:pt>
                <c:pt idx="4">
                  <c:v>Perheenhuoltajan kuolemaan on välttämätöntä varautua henkivakuutuksella</c:v>
                </c:pt>
                <c:pt idx="5">
                  <c:v>On hyvä, että perusterveydenhuollossa ollaan siirtymässä valinnanvapauteen, jossa voin valita itselleni sopivimman hoitopaikan julkiselta tai yksityiseltä sektorilta</c:v>
                </c:pt>
                <c:pt idx="6">
                  <c:v>Lakisääteinen eläketurva takaa riittävän toimeentulon vanhuudessa</c:v>
                </c:pt>
              </c:strCache>
            </c:strRef>
          </c:cat>
          <c:val>
            <c:numRef>
              <c:f>Taul1!$C$2:$C$8</c:f>
              <c:numCache>
                <c:formatCode>General</c:formatCode>
                <c:ptCount val="7"/>
                <c:pt idx="0">
                  <c:v>25</c:v>
                </c:pt>
                <c:pt idx="1">
                  <c:v>50</c:v>
                </c:pt>
                <c:pt idx="2">
                  <c:v>45</c:v>
                </c:pt>
                <c:pt idx="3">
                  <c:v>49</c:v>
                </c:pt>
                <c:pt idx="4">
                  <c:v>39</c:v>
                </c:pt>
                <c:pt idx="5">
                  <c:v>33</c:v>
                </c:pt>
                <c:pt idx="6">
                  <c:v>33</c:v>
                </c:pt>
              </c:numCache>
            </c:numRef>
          </c:val>
          <c:extLst>
            <c:ext xmlns:c16="http://schemas.microsoft.com/office/drawing/2014/chart" uri="{C3380CC4-5D6E-409C-BE32-E72D297353CC}">
              <c16:uniqueId val="{00000001-90E4-4704-8B22-552692A4FE3D}"/>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Omistusasunnon tai muun varallisuuden ei tulisi jatkossakaan korottaa kunnallisten hoivapalvelujen asiakasmaksuja (nykyisin vain tulot korottavat)</c:v>
                </c:pt>
                <c:pt idx="1">
                  <c:v>Omaehtoinen varautuminen vanhuuden varalle pitää olla nykyistä helpompaa ja houkuttelevampaa</c:v>
                </c:pt>
                <c:pt idx="2">
                  <c:v>Vapaaehtoiset vakuutukset ovat välttämättömiä lakisääteisen sosiaaliturvan täydentämiseksi</c:v>
                </c:pt>
                <c:pt idx="3">
                  <c:v>Julkinen terveydenhuolto takaa riittävät palvelut sairauksien varalta</c:v>
                </c:pt>
                <c:pt idx="4">
                  <c:v>Perheenhuoltajan kuolemaan on välttämätöntä varautua henkivakuutuksella</c:v>
                </c:pt>
                <c:pt idx="5">
                  <c:v>On hyvä, että perusterveydenhuollossa ollaan siirtymässä valinnanvapauteen, jossa voin valita itselleni sopivimman hoitopaikan julkiselta tai yksityiseltä sektorilta</c:v>
                </c:pt>
                <c:pt idx="6">
                  <c:v>Lakisääteinen eläketurva takaa riittävän toimeentulon vanhuudessa</c:v>
                </c:pt>
              </c:strCache>
            </c:strRef>
          </c:cat>
          <c:val>
            <c:numRef>
              <c:f>Taul1!$D$2:$D$8</c:f>
              <c:numCache>
                <c:formatCode>General</c:formatCode>
                <c:ptCount val="7"/>
                <c:pt idx="0">
                  <c:v>10</c:v>
                </c:pt>
                <c:pt idx="1">
                  <c:v>10</c:v>
                </c:pt>
                <c:pt idx="2">
                  <c:v>16</c:v>
                </c:pt>
                <c:pt idx="3">
                  <c:v>26</c:v>
                </c:pt>
                <c:pt idx="4">
                  <c:v>22</c:v>
                </c:pt>
                <c:pt idx="5">
                  <c:v>19</c:v>
                </c:pt>
                <c:pt idx="6">
                  <c:v>36</c:v>
                </c:pt>
              </c:numCache>
            </c:numRef>
          </c:val>
          <c:extLst>
            <c:ext xmlns:c16="http://schemas.microsoft.com/office/drawing/2014/chart" uri="{C3380CC4-5D6E-409C-BE32-E72D297353CC}">
              <c16:uniqueId val="{00000002-90E4-4704-8B22-552692A4FE3D}"/>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Omistusasunnon tai muun varallisuuden ei tulisi jatkossakaan korottaa kunnallisten hoivapalvelujen asiakasmaksuja (nykyisin vain tulot korottavat)</c:v>
                </c:pt>
                <c:pt idx="1">
                  <c:v>Omaehtoinen varautuminen vanhuuden varalle pitää olla nykyistä helpompaa ja houkuttelevampaa</c:v>
                </c:pt>
                <c:pt idx="2">
                  <c:v>Vapaaehtoiset vakuutukset ovat välttämättömiä lakisääteisen sosiaaliturvan täydentämiseksi</c:v>
                </c:pt>
                <c:pt idx="3">
                  <c:v>Julkinen terveydenhuolto takaa riittävät palvelut sairauksien varalta</c:v>
                </c:pt>
                <c:pt idx="4">
                  <c:v>Perheenhuoltajan kuolemaan on välttämätöntä varautua henkivakuutuksella</c:v>
                </c:pt>
                <c:pt idx="5">
                  <c:v>On hyvä, että perusterveydenhuollossa ollaan siirtymässä valinnanvapauteen, jossa voin valita itselleni sopivimman hoitopaikan julkiselta tai yksityiseltä sektorilta</c:v>
                </c:pt>
                <c:pt idx="6">
                  <c:v>Lakisääteinen eläketurva takaa riittävän toimeentulon vanhuudessa</c:v>
                </c:pt>
              </c:strCache>
            </c:strRef>
          </c:cat>
          <c:val>
            <c:numRef>
              <c:f>Taul1!$E$2:$E$8</c:f>
              <c:numCache>
                <c:formatCode>General</c:formatCode>
                <c:ptCount val="7"/>
                <c:pt idx="0">
                  <c:v>4</c:v>
                </c:pt>
                <c:pt idx="1">
                  <c:v>3</c:v>
                </c:pt>
                <c:pt idx="2">
                  <c:v>6</c:v>
                </c:pt>
                <c:pt idx="3">
                  <c:v>7</c:v>
                </c:pt>
                <c:pt idx="4">
                  <c:v>6</c:v>
                </c:pt>
                <c:pt idx="5">
                  <c:v>12</c:v>
                </c:pt>
                <c:pt idx="6">
                  <c:v>17</c:v>
                </c:pt>
              </c:numCache>
            </c:numRef>
          </c:val>
          <c:extLst>
            <c:ext xmlns:c16="http://schemas.microsoft.com/office/drawing/2014/chart" uri="{C3380CC4-5D6E-409C-BE32-E72D297353CC}">
              <c16:uniqueId val="{00000003-90E4-4704-8B22-552692A4FE3D}"/>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Omistusasunnon tai muun varallisuuden ei tulisi jatkossakaan korottaa kunnallisten hoivapalvelujen asiakasmaksuja (nykyisin vain tulot korottavat)</c:v>
                </c:pt>
                <c:pt idx="1">
                  <c:v>Omaehtoinen varautuminen vanhuuden varalle pitää olla nykyistä helpompaa ja houkuttelevampaa</c:v>
                </c:pt>
                <c:pt idx="2">
                  <c:v>Vapaaehtoiset vakuutukset ovat välttämättömiä lakisääteisen sosiaaliturvan täydentämiseksi</c:v>
                </c:pt>
                <c:pt idx="3">
                  <c:v>Julkinen terveydenhuolto takaa riittävät palvelut sairauksien varalta</c:v>
                </c:pt>
                <c:pt idx="4">
                  <c:v>Perheenhuoltajan kuolemaan on välttämätöntä varautua henkivakuutuksella</c:v>
                </c:pt>
                <c:pt idx="5">
                  <c:v>On hyvä, että perusterveydenhuollossa ollaan siirtymässä valinnanvapauteen, jossa voin valita itselleni sopivimman hoitopaikan julkiselta tai yksityiseltä sektorilta</c:v>
                </c:pt>
                <c:pt idx="6">
                  <c:v>Lakisääteinen eläketurva takaa riittävän toimeentulon vanhuudessa</c:v>
                </c:pt>
              </c:strCache>
            </c:strRef>
          </c:cat>
          <c:val>
            <c:numRef>
              <c:f>Taul1!$F$2:$F$8</c:f>
              <c:numCache>
                <c:formatCode>General</c:formatCode>
                <c:ptCount val="7"/>
                <c:pt idx="0">
                  <c:v>8</c:v>
                </c:pt>
                <c:pt idx="1">
                  <c:v>9</c:v>
                </c:pt>
                <c:pt idx="2">
                  <c:v>5</c:v>
                </c:pt>
                <c:pt idx="3">
                  <c:v>2</c:v>
                </c:pt>
                <c:pt idx="4">
                  <c:v>13</c:v>
                </c:pt>
                <c:pt idx="5">
                  <c:v>12</c:v>
                </c:pt>
                <c:pt idx="6">
                  <c:v>6</c:v>
                </c:pt>
              </c:numCache>
            </c:numRef>
          </c:val>
          <c:extLst>
            <c:ext xmlns:c16="http://schemas.microsoft.com/office/drawing/2014/chart" uri="{C3380CC4-5D6E-409C-BE32-E72D297353CC}">
              <c16:uniqueId val="{00000004-90E4-4704-8B22-552692A4FE3D}"/>
            </c:ext>
          </c:extLst>
        </c:ser>
        <c:dLbls>
          <c:showLegendKey val="0"/>
          <c:showVal val="0"/>
          <c:showCatName val="0"/>
          <c:showSerName val="0"/>
          <c:showPercent val="0"/>
          <c:showBubbleSize val="0"/>
        </c:dLbls>
        <c:gapWidth val="50"/>
        <c:overlap val="100"/>
        <c:axId val="55460608"/>
        <c:axId val="55462144"/>
      </c:barChart>
      <c:catAx>
        <c:axId val="55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crossAx val="55462144"/>
        <c:crosses val="autoZero"/>
        <c:auto val="1"/>
        <c:lblAlgn val="ctr"/>
        <c:lblOffset val="100"/>
        <c:noMultiLvlLbl val="0"/>
      </c:catAx>
      <c:valAx>
        <c:axId val="5546214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5460608"/>
        <c:crosses val="autoZero"/>
        <c:crossBetween val="between"/>
        <c:majorUnit val="0.2"/>
      </c:valAx>
      <c:spPr>
        <a:noFill/>
        <a:ln>
          <a:noFill/>
        </a:ln>
        <a:effectLst/>
      </c:spPr>
    </c:plotArea>
    <c:legend>
      <c:legendPos val="b"/>
      <c:layout>
        <c:manualLayout>
          <c:xMode val="edge"/>
          <c:yMode val="edge"/>
          <c:x val="0.48204340793415384"/>
          <c:y val="0.89427884413060921"/>
          <c:w val="0.5179565920658461"/>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8486645806729"/>
          <c:y val="6.005237924383925E-2"/>
          <c:w val="0.46076124651241612"/>
          <c:h val="0.75420679215707831"/>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2014, n=1000</c:v>
                </c:pt>
                <c:pt idx="2">
                  <c:v>2016, n=1000</c:v>
                </c:pt>
                <c:pt idx="3">
                  <c:v>2018, n=1000</c:v>
                </c:pt>
                <c:pt idx="4">
                  <c:v>Omaehtoinen varautuminen vanhuuden varalle pitää olla nykyistä helpompaa ja houkuttelevampaa</c:v>
                </c:pt>
                <c:pt idx="5">
                  <c:v>2014, n=1000</c:v>
                </c:pt>
                <c:pt idx="6">
                  <c:v>2016, n=1000</c:v>
                </c:pt>
                <c:pt idx="7">
                  <c:v>2018, n=1000</c:v>
                </c:pt>
              </c:strCache>
            </c:strRef>
          </c:cat>
          <c:val>
            <c:numRef>
              <c:f>Taul1!$B$2:$B$9</c:f>
              <c:numCache>
                <c:formatCode>General</c:formatCode>
                <c:ptCount val="8"/>
                <c:pt idx="1">
                  <c:v>51</c:v>
                </c:pt>
                <c:pt idx="2">
                  <c:v>50</c:v>
                </c:pt>
                <c:pt idx="3">
                  <c:v>54</c:v>
                </c:pt>
                <c:pt idx="5">
                  <c:v>24</c:v>
                </c:pt>
                <c:pt idx="6">
                  <c:v>24</c:v>
                </c:pt>
                <c:pt idx="7">
                  <c:v>29</c:v>
                </c:pt>
              </c:numCache>
            </c:numRef>
          </c:val>
          <c:extLst>
            <c:ext xmlns:c16="http://schemas.microsoft.com/office/drawing/2014/chart" uri="{C3380CC4-5D6E-409C-BE32-E72D297353CC}">
              <c16:uniqueId val="{00000000-4187-4977-B4CD-4CD717B3FE19}"/>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2014, n=1000</c:v>
                </c:pt>
                <c:pt idx="2">
                  <c:v>2016, n=1000</c:v>
                </c:pt>
                <c:pt idx="3">
                  <c:v>2018, n=1000</c:v>
                </c:pt>
                <c:pt idx="4">
                  <c:v>Omaehtoinen varautuminen vanhuuden varalle pitää olla nykyistä helpompaa ja houkuttelevampaa</c:v>
                </c:pt>
                <c:pt idx="5">
                  <c:v>2014, n=1000</c:v>
                </c:pt>
                <c:pt idx="6">
                  <c:v>2016, n=1000</c:v>
                </c:pt>
                <c:pt idx="7">
                  <c:v>2018, n=1000</c:v>
                </c:pt>
              </c:strCache>
            </c:strRef>
          </c:cat>
          <c:val>
            <c:numRef>
              <c:f>Taul1!$C$2:$C$9</c:f>
              <c:numCache>
                <c:formatCode>General</c:formatCode>
                <c:ptCount val="8"/>
                <c:pt idx="1">
                  <c:v>27</c:v>
                </c:pt>
                <c:pt idx="2">
                  <c:v>28</c:v>
                </c:pt>
                <c:pt idx="3">
                  <c:v>25</c:v>
                </c:pt>
                <c:pt idx="5">
                  <c:v>52</c:v>
                </c:pt>
                <c:pt idx="6">
                  <c:v>50</c:v>
                </c:pt>
                <c:pt idx="7">
                  <c:v>50</c:v>
                </c:pt>
              </c:numCache>
            </c:numRef>
          </c:val>
          <c:extLst>
            <c:ext xmlns:c16="http://schemas.microsoft.com/office/drawing/2014/chart" uri="{C3380CC4-5D6E-409C-BE32-E72D297353CC}">
              <c16:uniqueId val="{00000001-4187-4977-B4CD-4CD717B3FE19}"/>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2014, n=1000</c:v>
                </c:pt>
                <c:pt idx="2">
                  <c:v>2016, n=1000</c:v>
                </c:pt>
                <c:pt idx="3">
                  <c:v>2018, n=1000</c:v>
                </c:pt>
                <c:pt idx="4">
                  <c:v>Omaehtoinen varautuminen vanhuuden varalle pitää olla nykyistä helpompaa ja houkuttelevampaa</c:v>
                </c:pt>
                <c:pt idx="5">
                  <c:v>2014, n=1000</c:v>
                </c:pt>
                <c:pt idx="6">
                  <c:v>2016, n=1000</c:v>
                </c:pt>
                <c:pt idx="7">
                  <c:v>2018, n=1000</c:v>
                </c:pt>
              </c:strCache>
            </c:strRef>
          </c:cat>
          <c:val>
            <c:numRef>
              <c:f>Taul1!$D$2:$D$9</c:f>
              <c:numCache>
                <c:formatCode>General</c:formatCode>
                <c:ptCount val="8"/>
                <c:pt idx="1">
                  <c:v>11</c:v>
                </c:pt>
                <c:pt idx="2">
                  <c:v>9</c:v>
                </c:pt>
                <c:pt idx="3">
                  <c:v>10</c:v>
                </c:pt>
                <c:pt idx="5">
                  <c:v>13</c:v>
                </c:pt>
                <c:pt idx="6">
                  <c:v>11</c:v>
                </c:pt>
                <c:pt idx="7">
                  <c:v>10</c:v>
                </c:pt>
              </c:numCache>
            </c:numRef>
          </c:val>
          <c:extLst>
            <c:ext xmlns:c16="http://schemas.microsoft.com/office/drawing/2014/chart" uri="{C3380CC4-5D6E-409C-BE32-E72D297353CC}">
              <c16:uniqueId val="{00000002-4187-4977-B4CD-4CD717B3FE19}"/>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2014, n=1000</c:v>
                </c:pt>
                <c:pt idx="2">
                  <c:v>2016, n=1000</c:v>
                </c:pt>
                <c:pt idx="3">
                  <c:v>2018, n=1000</c:v>
                </c:pt>
                <c:pt idx="4">
                  <c:v>Omaehtoinen varautuminen vanhuuden varalle pitää olla nykyistä helpompaa ja houkuttelevampaa</c:v>
                </c:pt>
                <c:pt idx="5">
                  <c:v>2014, n=1000</c:v>
                </c:pt>
                <c:pt idx="6">
                  <c:v>2016, n=1000</c:v>
                </c:pt>
                <c:pt idx="7">
                  <c:v>2018, n=1000</c:v>
                </c:pt>
              </c:strCache>
            </c:strRef>
          </c:cat>
          <c:val>
            <c:numRef>
              <c:f>Taul1!$E$2:$E$9</c:f>
              <c:numCache>
                <c:formatCode>General</c:formatCode>
                <c:ptCount val="8"/>
                <c:pt idx="1">
                  <c:v>3</c:v>
                </c:pt>
                <c:pt idx="2">
                  <c:v>2</c:v>
                </c:pt>
                <c:pt idx="3">
                  <c:v>4</c:v>
                </c:pt>
                <c:pt idx="5">
                  <c:v>2</c:v>
                </c:pt>
                <c:pt idx="6">
                  <c:v>3</c:v>
                </c:pt>
                <c:pt idx="7">
                  <c:v>3</c:v>
                </c:pt>
              </c:numCache>
            </c:numRef>
          </c:val>
          <c:extLst>
            <c:ext xmlns:c16="http://schemas.microsoft.com/office/drawing/2014/chart" uri="{C3380CC4-5D6E-409C-BE32-E72D297353CC}">
              <c16:uniqueId val="{00000003-4187-4977-B4CD-4CD717B3FE19}"/>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2014, n=1000</c:v>
                </c:pt>
                <c:pt idx="2">
                  <c:v>2016, n=1000</c:v>
                </c:pt>
                <c:pt idx="3">
                  <c:v>2018, n=1000</c:v>
                </c:pt>
                <c:pt idx="4">
                  <c:v>Omaehtoinen varautuminen vanhuuden varalle pitää olla nykyistä helpompaa ja houkuttelevampaa</c:v>
                </c:pt>
                <c:pt idx="5">
                  <c:v>2014, n=1000</c:v>
                </c:pt>
                <c:pt idx="6">
                  <c:v>2016, n=1000</c:v>
                </c:pt>
                <c:pt idx="7">
                  <c:v>2018, n=1000</c:v>
                </c:pt>
              </c:strCache>
            </c:strRef>
          </c:cat>
          <c:val>
            <c:numRef>
              <c:f>Taul1!$F$2:$F$9</c:f>
              <c:numCache>
                <c:formatCode>General</c:formatCode>
                <c:ptCount val="8"/>
                <c:pt idx="1">
                  <c:v>8</c:v>
                </c:pt>
                <c:pt idx="2">
                  <c:v>10</c:v>
                </c:pt>
                <c:pt idx="3">
                  <c:v>8</c:v>
                </c:pt>
                <c:pt idx="5">
                  <c:v>9</c:v>
                </c:pt>
                <c:pt idx="6">
                  <c:v>12</c:v>
                </c:pt>
                <c:pt idx="7">
                  <c:v>9</c:v>
                </c:pt>
              </c:numCache>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55519872"/>
        <c:crosses val="autoZero"/>
        <c:auto val="1"/>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5518336"/>
        <c:crosses val="autoZero"/>
        <c:crossBetween val="between"/>
        <c:majorUnit val="0.2"/>
      </c:valAx>
      <c:spPr>
        <a:noFill/>
        <a:ln>
          <a:noFill/>
        </a:ln>
        <a:effectLst/>
      </c:spPr>
    </c:plotArea>
    <c:legend>
      <c:legendPos val="b"/>
      <c:layout>
        <c:manualLayout>
          <c:xMode val="edge"/>
          <c:yMode val="edge"/>
          <c:x val="0.5049418685581829"/>
          <c:y val="0.89502379766354434"/>
          <c:w val="0.4950581314418171"/>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8486645806729"/>
          <c:y val="6.005237924383925E-2"/>
          <c:w val="0.46076124651241612"/>
          <c:h val="0.75420679215707831"/>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Vapaaehtoiset vakuutukset ovat välttämättömiä lakisääteisen sosiaaliturvan täydentämiseksi</c:v>
                </c:pt>
                <c:pt idx="1">
                  <c:v>2014, n=1000</c:v>
                </c:pt>
                <c:pt idx="2">
                  <c:v>2016, n=1000</c:v>
                </c:pt>
                <c:pt idx="3">
                  <c:v>2018, n=1000</c:v>
                </c:pt>
                <c:pt idx="4">
                  <c:v>Julkinen terveydenhuolto takaa riittävät
palvelut sairauksien varalta</c:v>
                </c:pt>
                <c:pt idx="5">
                  <c:v>2014, n=1000</c:v>
                </c:pt>
                <c:pt idx="6">
                  <c:v>2016, n=1000</c:v>
                </c:pt>
                <c:pt idx="7">
                  <c:v>2018, n=1000</c:v>
                </c:pt>
              </c:strCache>
            </c:strRef>
          </c:cat>
          <c:val>
            <c:numRef>
              <c:f>Taul1!$B$2:$B$9</c:f>
              <c:numCache>
                <c:formatCode>General</c:formatCode>
                <c:ptCount val="8"/>
                <c:pt idx="1">
                  <c:v>31</c:v>
                </c:pt>
                <c:pt idx="2">
                  <c:v>24</c:v>
                </c:pt>
                <c:pt idx="3">
                  <c:v>28</c:v>
                </c:pt>
                <c:pt idx="5">
                  <c:v>11</c:v>
                </c:pt>
                <c:pt idx="6">
                  <c:v>9</c:v>
                </c:pt>
                <c:pt idx="7">
                  <c:v>15</c:v>
                </c:pt>
              </c:numCache>
            </c:numRef>
          </c:val>
          <c:extLst>
            <c:ext xmlns:c16="http://schemas.microsoft.com/office/drawing/2014/chart" uri="{C3380CC4-5D6E-409C-BE32-E72D297353CC}">
              <c16:uniqueId val="{00000000-53EA-4501-B515-CC9AB509BF5F}"/>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Vapaaehtoiset vakuutukset ovat välttämättömiä lakisääteisen sosiaaliturvan täydentämiseksi</c:v>
                </c:pt>
                <c:pt idx="1">
                  <c:v>2014, n=1000</c:v>
                </c:pt>
                <c:pt idx="2">
                  <c:v>2016, n=1000</c:v>
                </c:pt>
                <c:pt idx="3">
                  <c:v>2018, n=1000</c:v>
                </c:pt>
                <c:pt idx="4">
                  <c:v>Julkinen terveydenhuolto takaa riittävät
palvelut sairauksien varalta</c:v>
                </c:pt>
                <c:pt idx="5">
                  <c:v>2014, n=1000</c:v>
                </c:pt>
                <c:pt idx="6">
                  <c:v>2016, n=1000</c:v>
                </c:pt>
                <c:pt idx="7">
                  <c:v>2018, n=1000</c:v>
                </c:pt>
              </c:strCache>
            </c:strRef>
          </c:cat>
          <c:val>
            <c:numRef>
              <c:f>Taul1!$C$2:$C$9</c:f>
              <c:numCache>
                <c:formatCode>General</c:formatCode>
                <c:ptCount val="8"/>
                <c:pt idx="1">
                  <c:v>49</c:v>
                </c:pt>
                <c:pt idx="2">
                  <c:v>48</c:v>
                </c:pt>
                <c:pt idx="3">
                  <c:v>45</c:v>
                </c:pt>
                <c:pt idx="5">
                  <c:v>48</c:v>
                </c:pt>
                <c:pt idx="6">
                  <c:v>47</c:v>
                </c:pt>
                <c:pt idx="7">
                  <c:v>49</c:v>
                </c:pt>
              </c:numCache>
            </c:numRef>
          </c:val>
          <c:extLst>
            <c:ext xmlns:c16="http://schemas.microsoft.com/office/drawing/2014/chart" uri="{C3380CC4-5D6E-409C-BE32-E72D297353CC}">
              <c16:uniqueId val="{00000001-53EA-4501-B515-CC9AB509BF5F}"/>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Vapaaehtoiset vakuutukset ovat välttämättömiä lakisääteisen sosiaaliturvan täydentämiseksi</c:v>
                </c:pt>
                <c:pt idx="1">
                  <c:v>2014, n=1000</c:v>
                </c:pt>
                <c:pt idx="2">
                  <c:v>2016, n=1000</c:v>
                </c:pt>
                <c:pt idx="3">
                  <c:v>2018, n=1000</c:v>
                </c:pt>
                <c:pt idx="4">
                  <c:v>Julkinen terveydenhuolto takaa riittävät
palvelut sairauksien varalta</c:v>
                </c:pt>
                <c:pt idx="5">
                  <c:v>2014, n=1000</c:v>
                </c:pt>
                <c:pt idx="6">
                  <c:v>2016, n=1000</c:v>
                </c:pt>
                <c:pt idx="7">
                  <c:v>2018, n=1000</c:v>
                </c:pt>
              </c:strCache>
            </c:strRef>
          </c:cat>
          <c:val>
            <c:numRef>
              <c:f>Taul1!$D$2:$D$9</c:f>
              <c:numCache>
                <c:formatCode>General</c:formatCode>
                <c:ptCount val="8"/>
                <c:pt idx="1">
                  <c:v>12</c:v>
                </c:pt>
                <c:pt idx="2">
                  <c:v>15</c:v>
                </c:pt>
                <c:pt idx="3">
                  <c:v>16</c:v>
                </c:pt>
                <c:pt idx="5">
                  <c:v>29</c:v>
                </c:pt>
                <c:pt idx="6">
                  <c:v>31</c:v>
                </c:pt>
                <c:pt idx="7">
                  <c:v>26</c:v>
                </c:pt>
              </c:numCache>
            </c:numRef>
          </c:val>
          <c:extLst>
            <c:ext xmlns:c16="http://schemas.microsoft.com/office/drawing/2014/chart" uri="{C3380CC4-5D6E-409C-BE32-E72D297353CC}">
              <c16:uniqueId val="{00000002-53EA-4501-B515-CC9AB509BF5F}"/>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Vapaaehtoiset vakuutukset ovat välttämättömiä lakisääteisen sosiaaliturvan täydentämiseksi</c:v>
                </c:pt>
                <c:pt idx="1">
                  <c:v>2014, n=1000</c:v>
                </c:pt>
                <c:pt idx="2">
                  <c:v>2016, n=1000</c:v>
                </c:pt>
                <c:pt idx="3">
                  <c:v>2018, n=1000</c:v>
                </c:pt>
                <c:pt idx="4">
                  <c:v>Julkinen terveydenhuolto takaa riittävät
palvelut sairauksien varalta</c:v>
                </c:pt>
                <c:pt idx="5">
                  <c:v>2014, n=1000</c:v>
                </c:pt>
                <c:pt idx="6">
                  <c:v>2016, n=1000</c:v>
                </c:pt>
                <c:pt idx="7">
                  <c:v>2018, n=1000</c:v>
                </c:pt>
              </c:strCache>
            </c:strRef>
          </c:cat>
          <c:val>
            <c:numRef>
              <c:f>Taul1!$E$2:$E$9</c:f>
              <c:numCache>
                <c:formatCode>General</c:formatCode>
                <c:ptCount val="8"/>
                <c:pt idx="1">
                  <c:v>4</c:v>
                </c:pt>
                <c:pt idx="2">
                  <c:v>5</c:v>
                </c:pt>
                <c:pt idx="3">
                  <c:v>6</c:v>
                </c:pt>
                <c:pt idx="5">
                  <c:v>11</c:v>
                </c:pt>
                <c:pt idx="6">
                  <c:v>10</c:v>
                </c:pt>
                <c:pt idx="7">
                  <c:v>7</c:v>
                </c:pt>
              </c:numCache>
            </c:numRef>
          </c:val>
          <c:extLst>
            <c:ext xmlns:c16="http://schemas.microsoft.com/office/drawing/2014/chart" uri="{C3380CC4-5D6E-409C-BE32-E72D297353CC}">
              <c16:uniqueId val="{00000003-53EA-4501-B515-CC9AB509BF5F}"/>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Vapaaehtoiset vakuutukset ovat välttämättömiä lakisääteisen sosiaaliturvan täydentämiseksi</c:v>
                </c:pt>
                <c:pt idx="1">
                  <c:v>2014, n=1000</c:v>
                </c:pt>
                <c:pt idx="2">
                  <c:v>2016, n=1000</c:v>
                </c:pt>
                <c:pt idx="3">
                  <c:v>2018, n=1000</c:v>
                </c:pt>
                <c:pt idx="4">
                  <c:v>Julkinen terveydenhuolto takaa riittävät
palvelut sairauksien varalta</c:v>
                </c:pt>
                <c:pt idx="5">
                  <c:v>2014, n=1000</c:v>
                </c:pt>
                <c:pt idx="6">
                  <c:v>2016, n=1000</c:v>
                </c:pt>
                <c:pt idx="7">
                  <c:v>2018, n=1000</c:v>
                </c:pt>
              </c:strCache>
            </c:strRef>
          </c:cat>
          <c:val>
            <c:numRef>
              <c:f>Taul1!$F$2:$F$9</c:f>
              <c:numCache>
                <c:formatCode>General</c:formatCode>
                <c:ptCount val="8"/>
                <c:pt idx="1">
                  <c:v>4</c:v>
                </c:pt>
                <c:pt idx="2">
                  <c:v>8</c:v>
                </c:pt>
                <c:pt idx="3">
                  <c:v>5</c:v>
                </c:pt>
                <c:pt idx="5">
                  <c:v>1</c:v>
                </c:pt>
                <c:pt idx="6">
                  <c:v>4</c:v>
                </c:pt>
                <c:pt idx="7">
                  <c:v>2</c:v>
                </c:pt>
              </c:numCache>
            </c:numRef>
          </c:val>
          <c:extLst>
            <c:ext xmlns:c16="http://schemas.microsoft.com/office/drawing/2014/chart" uri="{C3380CC4-5D6E-409C-BE32-E72D297353CC}">
              <c16:uniqueId val="{00000004-53EA-4501-B515-CC9AB509BF5F}"/>
            </c:ext>
          </c:extLst>
        </c:ser>
        <c:dLbls>
          <c:showLegendKey val="0"/>
          <c:showVal val="0"/>
          <c:showCatName val="0"/>
          <c:showSerName val="0"/>
          <c:showPercent val="0"/>
          <c:showBubbleSize val="0"/>
        </c:dLbls>
        <c:gapWidth val="50"/>
        <c:overlap val="100"/>
        <c:axId val="55592448"/>
        <c:axId val="55593984"/>
      </c:barChart>
      <c:catAx>
        <c:axId val="5559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55593984"/>
        <c:crosses val="autoZero"/>
        <c:auto val="1"/>
        <c:lblAlgn val="ctr"/>
        <c:lblOffset val="100"/>
        <c:noMultiLvlLbl val="0"/>
      </c:catAx>
      <c:valAx>
        <c:axId val="5559398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5592448"/>
        <c:crosses val="autoZero"/>
        <c:crossBetween val="between"/>
        <c:majorUnit val="0.2"/>
      </c:valAx>
      <c:spPr>
        <a:noFill/>
        <a:ln>
          <a:noFill/>
        </a:ln>
        <a:effectLst/>
      </c:spPr>
    </c:plotArea>
    <c:legend>
      <c:legendPos val="b"/>
      <c:layout>
        <c:manualLayout>
          <c:xMode val="edge"/>
          <c:yMode val="edge"/>
          <c:x val="0.5049418685581829"/>
          <c:y val="0.89502379766354434"/>
          <c:w val="0.4950581314418171"/>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31311955815706"/>
          <c:y val="6.005237924383925E-2"/>
          <c:w val="0.45629671904547675"/>
          <c:h val="0.75420679215707831"/>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Perheenhuoltajan kuolemaan on välttämätöntä varautua henkivakuutuksella*</c:v>
                </c:pt>
                <c:pt idx="1">
                  <c:v>2016, n=1000</c:v>
                </c:pt>
                <c:pt idx="2">
                  <c:v>2018, n=1000</c:v>
                </c:pt>
                <c:pt idx="3">
                  <c:v>On hyvä, että perusterveydenhuollossa ollaan siirtymässä valinnanvapauteen, jossa voin valita itselleni sopivimman hoitopaikan julkiselta tai yksityiseltä sektorilta*</c:v>
                </c:pt>
                <c:pt idx="4">
                  <c:v>2016, n=1000</c:v>
                </c:pt>
                <c:pt idx="5">
                  <c:v>2018, n=1000</c:v>
                </c:pt>
                <c:pt idx="6">
                  <c:v>Lakisääteinen eläketurva takaa riittävän
toimeentulon vanhuudessa</c:v>
                </c:pt>
                <c:pt idx="7">
                  <c:v>2014, n=1000</c:v>
                </c:pt>
                <c:pt idx="8">
                  <c:v>2016, n=1000</c:v>
                </c:pt>
                <c:pt idx="9">
                  <c:v>2018, n=1000</c:v>
                </c:pt>
              </c:strCache>
            </c:strRef>
          </c:cat>
          <c:val>
            <c:numRef>
              <c:f>Taul1!$B$2:$B$11</c:f>
              <c:numCache>
                <c:formatCode>General</c:formatCode>
                <c:ptCount val="10"/>
                <c:pt idx="1">
                  <c:v>17</c:v>
                </c:pt>
                <c:pt idx="2">
                  <c:v>21</c:v>
                </c:pt>
                <c:pt idx="4">
                  <c:v>34</c:v>
                </c:pt>
                <c:pt idx="5">
                  <c:v>24</c:v>
                </c:pt>
                <c:pt idx="7">
                  <c:v>6</c:v>
                </c:pt>
                <c:pt idx="8">
                  <c:v>4</c:v>
                </c:pt>
                <c:pt idx="9">
                  <c:v>7</c:v>
                </c:pt>
              </c:numCache>
            </c:numRef>
          </c:val>
          <c:extLst>
            <c:ext xmlns:c16="http://schemas.microsoft.com/office/drawing/2014/chart" uri="{C3380CC4-5D6E-409C-BE32-E72D297353CC}">
              <c16:uniqueId val="{00000000-4235-4C58-AEB8-E271D8EB8B6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Perheenhuoltajan kuolemaan on välttämätöntä varautua henkivakuutuksella*</c:v>
                </c:pt>
                <c:pt idx="1">
                  <c:v>2016, n=1000</c:v>
                </c:pt>
                <c:pt idx="2">
                  <c:v>2018, n=1000</c:v>
                </c:pt>
                <c:pt idx="3">
                  <c:v>On hyvä, että perusterveydenhuollossa ollaan siirtymässä valinnanvapauteen, jossa voin valita itselleni sopivimman hoitopaikan julkiselta tai yksityiseltä sektorilta*</c:v>
                </c:pt>
                <c:pt idx="4">
                  <c:v>2016, n=1000</c:v>
                </c:pt>
                <c:pt idx="5">
                  <c:v>2018, n=1000</c:v>
                </c:pt>
                <c:pt idx="6">
                  <c:v>Lakisääteinen eläketurva takaa riittävän
toimeentulon vanhuudessa</c:v>
                </c:pt>
                <c:pt idx="7">
                  <c:v>2014, n=1000</c:v>
                </c:pt>
                <c:pt idx="8">
                  <c:v>2016, n=1000</c:v>
                </c:pt>
                <c:pt idx="9">
                  <c:v>2018, n=1000</c:v>
                </c:pt>
              </c:strCache>
            </c:strRef>
          </c:cat>
          <c:val>
            <c:numRef>
              <c:f>Taul1!$C$2:$C$11</c:f>
              <c:numCache>
                <c:formatCode>General</c:formatCode>
                <c:ptCount val="10"/>
                <c:pt idx="1">
                  <c:v>40</c:v>
                </c:pt>
                <c:pt idx="2">
                  <c:v>39</c:v>
                </c:pt>
                <c:pt idx="4">
                  <c:v>37</c:v>
                </c:pt>
                <c:pt idx="5">
                  <c:v>33</c:v>
                </c:pt>
                <c:pt idx="7">
                  <c:v>35</c:v>
                </c:pt>
                <c:pt idx="8">
                  <c:v>28</c:v>
                </c:pt>
                <c:pt idx="9">
                  <c:v>33</c:v>
                </c:pt>
              </c:numCache>
            </c:numRef>
          </c:val>
          <c:extLst>
            <c:ext xmlns:c16="http://schemas.microsoft.com/office/drawing/2014/chart" uri="{C3380CC4-5D6E-409C-BE32-E72D297353CC}">
              <c16:uniqueId val="{00000001-4235-4C58-AEB8-E271D8EB8B6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Perheenhuoltajan kuolemaan on välttämätöntä varautua henkivakuutuksella*</c:v>
                </c:pt>
                <c:pt idx="1">
                  <c:v>2016, n=1000</c:v>
                </c:pt>
                <c:pt idx="2">
                  <c:v>2018, n=1000</c:v>
                </c:pt>
                <c:pt idx="3">
                  <c:v>On hyvä, että perusterveydenhuollossa ollaan siirtymässä valinnanvapauteen, jossa voin valita itselleni sopivimman hoitopaikan julkiselta tai yksityiseltä sektorilta*</c:v>
                </c:pt>
                <c:pt idx="4">
                  <c:v>2016, n=1000</c:v>
                </c:pt>
                <c:pt idx="5">
                  <c:v>2018, n=1000</c:v>
                </c:pt>
                <c:pt idx="6">
                  <c:v>Lakisääteinen eläketurva takaa riittävän
toimeentulon vanhuudessa</c:v>
                </c:pt>
                <c:pt idx="7">
                  <c:v>2014, n=1000</c:v>
                </c:pt>
                <c:pt idx="8">
                  <c:v>2016, n=1000</c:v>
                </c:pt>
                <c:pt idx="9">
                  <c:v>2018, n=1000</c:v>
                </c:pt>
              </c:strCache>
            </c:strRef>
          </c:cat>
          <c:val>
            <c:numRef>
              <c:f>Taul1!$D$2:$D$11</c:f>
              <c:numCache>
                <c:formatCode>General</c:formatCode>
                <c:ptCount val="10"/>
                <c:pt idx="1">
                  <c:v>21</c:v>
                </c:pt>
                <c:pt idx="2">
                  <c:v>22</c:v>
                </c:pt>
                <c:pt idx="4">
                  <c:v>13</c:v>
                </c:pt>
                <c:pt idx="5">
                  <c:v>19</c:v>
                </c:pt>
                <c:pt idx="7">
                  <c:v>36</c:v>
                </c:pt>
                <c:pt idx="8">
                  <c:v>41</c:v>
                </c:pt>
                <c:pt idx="9">
                  <c:v>36</c:v>
                </c:pt>
              </c:numCache>
            </c:numRef>
          </c:val>
          <c:extLst>
            <c:ext xmlns:c16="http://schemas.microsoft.com/office/drawing/2014/chart" uri="{C3380CC4-5D6E-409C-BE32-E72D297353CC}">
              <c16:uniqueId val="{00000002-4235-4C58-AEB8-E271D8EB8B6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Perheenhuoltajan kuolemaan on välttämätöntä varautua henkivakuutuksella*</c:v>
                </c:pt>
                <c:pt idx="1">
                  <c:v>2016, n=1000</c:v>
                </c:pt>
                <c:pt idx="2">
                  <c:v>2018, n=1000</c:v>
                </c:pt>
                <c:pt idx="3">
                  <c:v>On hyvä, että perusterveydenhuollossa ollaan siirtymässä valinnanvapauteen, jossa voin valita itselleni sopivimman hoitopaikan julkiselta tai yksityiseltä sektorilta*</c:v>
                </c:pt>
                <c:pt idx="4">
                  <c:v>2016, n=1000</c:v>
                </c:pt>
                <c:pt idx="5">
                  <c:v>2018, n=1000</c:v>
                </c:pt>
                <c:pt idx="6">
                  <c:v>Lakisääteinen eläketurva takaa riittävän
toimeentulon vanhuudessa</c:v>
                </c:pt>
                <c:pt idx="7">
                  <c:v>2014, n=1000</c:v>
                </c:pt>
                <c:pt idx="8">
                  <c:v>2016, n=1000</c:v>
                </c:pt>
                <c:pt idx="9">
                  <c:v>2018, n=1000</c:v>
                </c:pt>
              </c:strCache>
            </c:strRef>
          </c:cat>
          <c:val>
            <c:numRef>
              <c:f>Taul1!$E$2:$E$11</c:f>
              <c:numCache>
                <c:formatCode>General</c:formatCode>
                <c:ptCount val="10"/>
                <c:pt idx="1">
                  <c:v>6</c:v>
                </c:pt>
                <c:pt idx="2">
                  <c:v>6</c:v>
                </c:pt>
                <c:pt idx="4">
                  <c:v>5</c:v>
                </c:pt>
                <c:pt idx="5">
                  <c:v>12</c:v>
                </c:pt>
                <c:pt idx="7">
                  <c:v>18</c:v>
                </c:pt>
                <c:pt idx="8">
                  <c:v>20</c:v>
                </c:pt>
                <c:pt idx="9">
                  <c:v>17</c:v>
                </c:pt>
              </c:numCache>
            </c:numRef>
          </c:val>
          <c:extLst>
            <c:ext xmlns:c16="http://schemas.microsoft.com/office/drawing/2014/chart" uri="{C3380CC4-5D6E-409C-BE32-E72D297353CC}">
              <c16:uniqueId val="{00000003-4235-4C58-AEB8-E271D8EB8B6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Perheenhuoltajan kuolemaan on välttämätöntä varautua henkivakuutuksella*</c:v>
                </c:pt>
                <c:pt idx="1">
                  <c:v>2016, n=1000</c:v>
                </c:pt>
                <c:pt idx="2">
                  <c:v>2018, n=1000</c:v>
                </c:pt>
                <c:pt idx="3">
                  <c:v>On hyvä, että perusterveydenhuollossa ollaan siirtymässä valinnanvapauteen, jossa voin valita itselleni sopivimman hoitopaikan julkiselta tai yksityiseltä sektorilta*</c:v>
                </c:pt>
                <c:pt idx="4">
                  <c:v>2016, n=1000</c:v>
                </c:pt>
                <c:pt idx="5">
                  <c:v>2018, n=1000</c:v>
                </c:pt>
                <c:pt idx="6">
                  <c:v>Lakisääteinen eläketurva takaa riittävän
toimeentulon vanhuudessa</c:v>
                </c:pt>
                <c:pt idx="7">
                  <c:v>2014, n=1000</c:v>
                </c:pt>
                <c:pt idx="8">
                  <c:v>2016, n=1000</c:v>
                </c:pt>
                <c:pt idx="9">
                  <c:v>2018, n=1000</c:v>
                </c:pt>
              </c:strCache>
            </c:strRef>
          </c:cat>
          <c:val>
            <c:numRef>
              <c:f>Taul1!$F$2:$F$11</c:f>
              <c:numCache>
                <c:formatCode>General</c:formatCode>
                <c:ptCount val="10"/>
                <c:pt idx="1">
                  <c:v>16</c:v>
                </c:pt>
                <c:pt idx="2">
                  <c:v>13</c:v>
                </c:pt>
                <c:pt idx="4">
                  <c:v>10</c:v>
                </c:pt>
                <c:pt idx="5">
                  <c:v>12</c:v>
                </c:pt>
                <c:pt idx="7">
                  <c:v>5</c:v>
                </c:pt>
                <c:pt idx="8">
                  <c:v>7</c:v>
                </c:pt>
                <c:pt idx="9">
                  <c:v>6</c:v>
                </c:pt>
              </c:numCache>
            </c:numRef>
          </c:val>
          <c:extLst>
            <c:ext xmlns:c16="http://schemas.microsoft.com/office/drawing/2014/chart" uri="{C3380CC4-5D6E-409C-BE32-E72D297353CC}">
              <c16:uniqueId val="{00000004-4235-4C58-AEB8-E271D8EB8B64}"/>
            </c:ext>
          </c:extLst>
        </c:ser>
        <c:dLbls>
          <c:showLegendKey val="0"/>
          <c:showVal val="0"/>
          <c:showCatName val="0"/>
          <c:showSerName val="0"/>
          <c:showPercent val="0"/>
          <c:showBubbleSize val="0"/>
        </c:dLbls>
        <c:gapWidth val="50"/>
        <c:overlap val="100"/>
        <c:axId val="134553600"/>
        <c:axId val="134555136"/>
      </c:barChart>
      <c:catAx>
        <c:axId val="13455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134555136"/>
        <c:crosses val="autoZero"/>
        <c:auto val="1"/>
        <c:lblAlgn val="ctr"/>
        <c:lblOffset val="100"/>
        <c:noMultiLvlLbl val="0"/>
      </c:catAx>
      <c:valAx>
        <c:axId val="13455513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34553600"/>
        <c:crosses val="autoZero"/>
        <c:crossBetween val="between"/>
        <c:majorUnit val="0.2"/>
      </c:valAx>
      <c:spPr>
        <a:noFill/>
        <a:ln>
          <a:noFill/>
        </a:ln>
        <a:effectLst/>
      </c:spPr>
    </c:plotArea>
    <c:legend>
      <c:legendPos val="b"/>
      <c:layout>
        <c:manualLayout>
          <c:xMode val="edge"/>
          <c:yMode val="edge"/>
          <c:x val="0.50940131822812107"/>
          <c:y val="0.89502379766354434"/>
          <c:w val="0.49059868177187888"/>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rgbClr val="7F53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24</c:v>
                </c:pt>
                <c:pt idx="2">
                  <c:v>23</c:v>
                </c:pt>
                <c:pt idx="3">
                  <c:v>25</c:v>
                </c:pt>
                <c:pt idx="5">
                  <c:v>24</c:v>
                </c:pt>
                <c:pt idx="6">
                  <c:v>15</c:v>
                </c:pt>
                <c:pt idx="7">
                  <c:v>21</c:v>
                </c:pt>
                <c:pt idx="8">
                  <c:v>25</c:v>
                </c:pt>
                <c:pt idx="9">
                  <c:v>29</c:v>
                </c:pt>
                <c:pt idx="11">
                  <c:v>23</c:v>
                </c:pt>
                <c:pt idx="12">
                  <c:v>22</c:v>
                </c:pt>
                <c:pt idx="13">
                  <c:v>20</c:v>
                </c:pt>
              </c:numCache>
            </c:numRef>
          </c:val>
          <c:extLst>
            <c:ext xmlns:c16="http://schemas.microsoft.com/office/drawing/2014/chart" uri="{C3380CC4-5D6E-409C-BE32-E72D297353CC}">
              <c16:uniqueId val="{00000000-0E3E-4203-8043-277D6B3BA07D}"/>
            </c:ext>
          </c:extLst>
        </c:ser>
        <c:dLbls>
          <c:showLegendKey val="0"/>
          <c:showVal val="0"/>
          <c:showCatName val="0"/>
          <c:showSerName val="0"/>
          <c:showPercent val="0"/>
          <c:showBubbleSize val="0"/>
        </c:dLbls>
        <c:gapWidth val="30"/>
        <c:axId val="134788224"/>
        <c:axId val="134789760"/>
      </c:barChart>
      <c:catAx>
        <c:axId val="134788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34789760"/>
        <c:crosses val="autoZero"/>
        <c:auto val="1"/>
        <c:lblAlgn val="ctr"/>
        <c:lblOffset val="100"/>
        <c:noMultiLvlLbl val="0"/>
      </c:catAx>
      <c:valAx>
        <c:axId val="134789760"/>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3478822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rgbClr val="7F53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24</c:v>
                </c:pt>
                <c:pt idx="2">
                  <c:v>26</c:v>
                </c:pt>
                <c:pt idx="3">
                  <c:v>23</c:v>
                </c:pt>
                <c:pt idx="4">
                  <c:v>21</c:v>
                </c:pt>
                <c:pt idx="5">
                  <c:v>25</c:v>
                </c:pt>
                <c:pt idx="7">
                  <c:v>22</c:v>
                </c:pt>
                <c:pt idx="8">
                  <c:v>24</c:v>
                </c:pt>
                <c:pt idx="9">
                  <c:v>23</c:v>
                </c:pt>
                <c:pt idx="10">
                  <c:v>28</c:v>
                </c:pt>
              </c:numCache>
            </c:numRef>
          </c:val>
          <c:extLst>
            <c:ext xmlns:c16="http://schemas.microsoft.com/office/drawing/2014/chart" uri="{C3380CC4-5D6E-409C-BE32-E72D297353CC}">
              <c16:uniqueId val="{00000000-548E-4822-A95F-9A32D4F9AEED}"/>
            </c:ext>
          </c:extLst>
        </c:ser>
        <c:dLbls>
          <c:showLegendKey val="0"/>
          <c:showVal val="0"/>
          <c:showCatName val="0"/>
          <c:showSerName val="0"/>
          <c:showPercent val="0"/>
          <c:showBubbleSize val="0"/>
        </c:dLbls>
        <c:gapWidth val="30"/>
        <c:axId val="134801664"/>
        <c:axId val="134803456"/>
      </c:barChart>
      <c:catAx>
        <c:axId val="134801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34803456"/>
        <c:crosses val="autoZero"/>
        <c:auto val="1"/>
        <c:lblAlgn val="ctr"/>
        <c:lblOffset val="100"/>
        <c:noMultiLvlLbl val="0"/>
      </c:catAx>
      <c:valAx>
        <c:axId val="134803456"/>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3480166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26167637095563"/>
          <c:y val="6.2300069473524483E-2"/>
          <c:w val="0.45710983935663774"/>
          <c:h val="0.86088628623689456"/>
        </c:manualLayout>
      </c:layout>
      <c:barChart>
        <c:barDir val="bar"/>
        <c:grouping val="clustered"/>
        <c:varyColors val="0"/>
        <c:ser>
          <c:idx val="0"/>
          <c:order val="0"/>
          <c:tx>
            <c:strRef>
              <c:f>Taul1!$B$1</c:f>
              <c:strCache>
                <c:ptCount val="1"/>
                <c:pt idx="0">
                  <c:v>2018, n=1000</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Hankkimalla omistus-/sijoitusasunnon - Netto</c:v>
                </c:pt>
                <c:pt idx="1">
                  <c:v>Hankkimalla omistusasunnon</c:v>
                </c:pt>
                <c:pt idx="2">
                  <c:v>Sijoittamalla osakkeisiin tai rahastoihin</c:v>
                </c:pt>
                <c:pt idx="3">
                  <c:v>Säästämällä pankkitilille</c:v>
                </c:pt>
                <c:pt idx="4">
                  <c:v>Tekemällä ansiotyötä eläkkeellä</c:v>
                </c:pt>
                <c:pt idx="5">
                  <c:v>Vapaaehtoisella eläkevakuutuksella tai PS-tilillä</c:v>
                </c:pt>
                <c:pt idx="6">
                  <c:v>Hankkimalla kiinteää omaisuutta (metsä, vapaa-ajan asunto)</c:v>
                </c:pt>
                <c:pt idx="7">
                  <c:v>Hankkimalla sijoitusasunnon</c:v>
                </c:pt>
                <c:pt idx="8">
                  <c:v>Käänteisellä asuntolainalla</c:v>
                </c:pt>
                <c:pt idx="9">
                  <c:v>Kapitalisaatiosopimuksella (Tavoitesäästö, Nordea Capital, Säästösopimus)</c:v>
                </c:pt>
                <c:pt idx="10">
                  <c:v>Muuten</c:v>
                </c:pt>
                <c:pt idx="11">
                  <c:v>Ei mitään näistä</c:v>
                </c:pt>
                <c:pt idx="12">
                  <c:v>En osaa sanoa</c:v>
                </c:pt>
              </c:strCache>
            </c:strRef>
          </c:cat>
          <c:val>
            <c:numRef>
              <c:f>Taul1!$B$2:$B$14</c:f>
              <c:numCache>
                <c:formatCode>General</c:formatCode>
                <c:ptCount val="13"/>
                <c:pt idx="0">
                  <c:v>50</c:v>
                </c:pt>
                <c:pt idx="1">
                  <c:v>46</c:v>
                </c:pt>
                <c:pt idx="2">
                  <c:v>42</c:v>
                </c:pt>
                <c:pt idx="3">
                  <c:v>41</c:v>
                </c:pt>
                <c:pt idx="4">
                  <c:v>23</c:v>
                </c:pt>
                <c:pt idx="5">
                  <c:v>22</c:v>
                </c:pt>
                <c:pt idx="6">
                  <c:v>19</c:v>
                </c:pt>
                <c:pt idx="7">
                  <c:v>15</c:v>
                </c:pt>
                <c:pt idx="8">
                  <c:v>3</c:v>
                </c:pt>
                <c:pt idx="9">
                  <c:v>2</c:v>
                </c:pt>
                <c:pt idx="10">
                  <c:v>2</c:v>
                </c:pt>
                <c:pt idx="11">
                  <c:v>11</c:v>
                </c:pt>
                <c:pt idx="12">
                  <c:v>12</c:v>
                </c:pt>
              </c:numCache>
            </c:numRef>
          </c:val>
          <c:extLst>
            <c:ext xmlns:c16="http://schemas.microsoft.com/office/drawing/2014/chart" uri="{C3380CC4-5D6E-409C-BE32-E72D297353CC}">
              <c16:uniqueId val="{00000000-9452-45CB-AE9D-3CE49FCC2DCC}"/>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crossAx val="139767808"/>
        <c:crosses val="autoZero"/>
        <c:auto val="1"/>
        <c:lblAlgn val="ctr"/>
        <c:lblOffset val="100"/>
        <c:noMultiLvlLbl val="0"/>
      </c:catAx>
      <c:valAx>
        <c:axId val="139767808"/>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39757824"/>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35934606400377"/>
          <c:y val="6.0692262154730621E-2"/>
          <c:w val="0.48470387867360515"/>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Taul1!$B$2:$B$6</c:f>
              <c:numCache>
                <c:formatCode>General</c:formatCode>
                <c:ptCount val="5"/>
                <c:pt idx="0">
                  <c:v>25</c:v>
                </c:pt>
                <c:pt idx="1">
                  <c:v>27</c:v>
                </c:pt>
                <c:pt idx="2">
                  <c:v>19</c:v>
                </c:pt>
                <c:pt idx="3">
                  <c:v>17</c:v>
                </c:pt>
                <c:pt idx="4">
                  <c:v>15</c:v>
                </c:pt>
              </c:numCache>
            </c:numRef>
          </c:val>
          <c:extLst>
            <c:ext xmlns:c16="http://schemas.microsoft.com/office/drawing/2014/chart" uri="{C3380CC4-5D6E-409C-BE32-E72D297353CC}">
              <c16:uniqueId val="{00000000-51D2-4544-85AD-116CF08F43B4}"/>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Taul1!$C$2:$C$6</c:f>
              <c:numCache>
                <c:formatCode>General</c:formatCode>
                <c:ptCount val="5"/>
                <c:pt idx="0">
                  <c:v>72</c:v>
                </c:pt>
                <c:pt idx="1">
                  <c:v>71</c:v>
                </c:pt>
                <c:pt idx="2">
                  <c:v>70</c:v>
                </c:pt>
                <c:pt idx="3">
                  <c:v>70</c:v>
                </c:pt>
                <c:pt idx="4">
                  <c:v>74</c:v>
                </c:pt>
              </c:numCache>
            </c:numRef>
          </c:val>
          <c:extLst>
            <c:ext xmlns:c16="http://schemas.microsoft.com/office/drawing/2014/chart" uri="{C3380CC4-5D6E-409C-BE32-E72D297353CC}">
              <c16:uniqueId val="{00000001-51D2-4544-85AD-116CF08F43B4}"/>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Taul1!$D$2:$D$6</c:f>
              <c:numCache>
                <c:formatCode>General</c:formatCode>
                <c:ptCount val="5"/>
                <c:pt idx="0">
                  <c:v>3</c:v>
                </c:pt>
                <c:pt idx="1">
                  <c:v>2</c:v>
                </c:pt>
                <c:pt idx="2">
                  <c:v>11</c:v>
                </c:pt>
                <c:pt idx="3">
                  <c:v>13</c:v>
                </c:pt>
                <c:pt idx="4">
                  <c:v>11</c:v>
                </c:pt>
              </c:numCache>
            </c:numRef>
          </c:val>
          <c:extLst>
            <c:ext xmlns:c16="http://schemas.microsoft.com/office/drawing/2014/chart" uri="{C3380CC4-5D6E-409C-BE32-E72D297353CC}">
              <c16:uniqueId val="{00000002-51D2-4544-85AD-116CF08F43B4}"/>
            </c:ext>
          </c:extLst>
        </c:ser>
        <c:dLbls>
          <c:showLegendKey val="0"/>
          <c:showVal val="0"/>
          <c:showCatName val="0"/>
          <c:showSerName val="0"/>
          <c:showPercent val="0"/>
          <c:showBubbleSize val="0"/>
        </c:dLbls>
        <c:gapWidth val="50"/>
        <c:overlap val="100"/>
        <c:axId val="259440000"/>
        <c:axId val="261785088"/>
      </c:barChart>
      <c:catAx>
        <c:axId val="25944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61785088"/>
        <c:crosses val="autoZero"/>
        <c:auto val="1"/>
        <c:lblAlgn val="ctr"/>
        <c:lblOffset val="100"/>
        <c:noMultiLvlLbl val="0"/>
      </c:catAx>
      <c:valAx>
        <c:axId val="26178508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5944000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18578332119618"/>
          <c:y val="6.2300069473524497E-2"/>
          <c:w val="0.18844463535502137"/>
          <c:h val="0.75047505434526129"/>
        </c:manualLayout>
      </c:layout>
      <c:barChart>
        <c:barDir val="bar"/>
        <c:grouping val="clustered"/>
        <c:varyColors val="0"/>
        <c:ser>
          <c:idx val="0"/>
          <c:order val="0"/>
          <c:tx>
            <c:strRef>
              <c:f>Taul1!$B$1</c:f>
              <c:strCache>
                <c:ptCount val="1"/>
                <c:pt idx="0">
                  <c:v>2014, n=1000</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Hankkimalla omistus-/sijoitusasunnon - Netto</c:v>
                </c:pt>
                <c:pt idx="1">
                  <c:v>Hankkimalla omistusasunnon*</c:v>
                </c:pt>
                <c:pt idx="2">
                  <c:v>Sijoittamalla osakkeisiin tai rahastoihin</c:v>
                </c:pt>
                <c:pt idx="3">
                  <c:v>Säästämällä pankkitilille</c:v>
                </c:pt>
                <c:pt idx="4">
                  <c:v>Tekemällä ansiotyötä eläkkeellä</c:v>
                </c:pt>
                <c:pt idx="5">
                  <c:v>Vapaaehtoisella eläkevakuutuksella tai PS-tilillä</c:v>
                </c:pt>
                <c:pt idx="6">
                  <c:v>Hankkimalla kiinteää omaisuutta (metsä, vapaa-ajan asunto)</c:v>
                </c:pt>
              </c:strCache>
            </c:strRef>
          </c:cat>
          <c:val>
            <c:numRef>
              <c:f>Taul1!$B$2:$B$8</c:f>
              <c:numCache>
                <c:formatCode>General</c:formatCode>
                <c:ptCount val="7"/>
                <c:pt idx="0">
                  <c:v>45</c:v>
                </c:pt>
                <c:pt idx="2">
                  <c:v>35</c:v>
                </c:pt>
                <c:pt idx="3">
                  <c:v>36</c:v>
                </c:pt>
                <c:pt idx="4">
                  <c:v>18</c:v>
                </c:pt>
                <c:pt idx="5">
                  <c:v>25</c:v>
                </c:pt>
                <c:pt idx="6">
                  <c:v>20</c:v>
                </c:pt>
              </c:numCache>
            </c:numRef>
          </c:val>
          <c:extLst>
            <c:ext xmlns:c16="http://schemas.microsoft.com/office/drawing/2014/chart" uri="{C3380CC4-5D6E-409C-BE32-E72D297353CC}">
              <c16:uniqueId val="{00000000-D21B-41AB-B67D-D13F617E6C1C}"/>
            </c:ext>
          </c:extLst>
        </c:ser>
        <c:ser>
          <c:idx val="1"/>
          <c:order val="1"/>
          <c:tx>
            <c:strRef>
              <c:f>Taul1!$C$1</c:f>
              <c:strCache>
                <c:ptCount val="1"/>
                <c:pt idx="0">
                  <c:v>2016, n=1000</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Hankkimalla omistus-/sijoitusasunnon - Netto</c:v>
                </c:pt>
                <c:pt idx="1">
                  <c:v>Hankkimalla omistusasunnon*</c:v>
                </c:pt>
                <c:pt idx="2">
                  <c:v>Sijoittamalla osakkeisiin tai rahastoihin</c:v>
                </c:pt>
                <c:pt idx="3">
                  <c:v>Säästämällä pankkitilille</c:v>
                </c:pt>
                <c:pt idx="4">
                  <c:v>Tekemällä ansiotyötä eläkkeellä</c:v>
                </c:pt>
                <c:pt idx="5">
                  <c:v>Vapaaehtoisella eläkevakuutuksella tai PS-tilillä</c:v>
                </c:pt>
                <c:pt idx="6">
                  <c:v>Hankkimalla kiinteää omaisuutta (metsä, vapaa-ajan asunto)</c:v>
                </c:pt>
              </c:strCache>
            </c:strRef>
          </c:cat>
          <c:val>
            <c:numRef>
              <c:f>Taul1!$C$2:$C$8</c:f>
              <c:numCache>
                <c:formatCode>General</c:formatCode>
                <c:ptCount val="7"/>
                <c:pt idx="0">
                  <c:v>51</c:v>
                </c:pt>
                <c:pt idx="1">
                  <c:v>48</c:v>
                </c:pt>
                <c:pt idx="2">
                  <c:v>41</c:v>
                </c:pt>
                <c:pt idx="3">
                  <c:v>38</c:v>
                </c:pt>
                <c:pt idx="4">
                  <c:v>22</c:v>
                </c:pt>
                <c:pt idx="5">
                  <c:v>22</c:v>
                </c:pt>
                <c:pt idx="6">
                  <c:v>22</c:v>
                </c:pt>
              </c:numCache>
            </c:numRef>
          </c:val>
          <c:extLst>
            <c:ext xmlns:c16="http://schemas.microsoft.com/office/drawing/2014/chart" uri="{C3380CC4-5D6E-409C-BE32-E72D297353CC}">
              <c16:uniqueId val="{00000001-D21B-41AB-B67D-D13F617E6C1C}"/>
            </c:ext>
          </c:extLst>
        </c:ser>
        <c:ser>
          <c:idx val="2"/>
          <c:order val="2"/>
          <c:tx>
            <c:strRef>
              <c:f>Taul1!$D$1</c:f>
              <c:strCache>
                <c:ptCount val="1"/>
                <c:pt idx="0">
                  <c:v>2018, n=1000</c:v>
                </c:pt>
              </c:strCache>
            </c:strRef>
          </c:tx>
          <c:spPr>
            <a:solidFill>
              <a:srgbClr val="16428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Hankkimalla omistus-/sijoitusasunnon - Netto</c:v>
                </c:pt>
                <c:pt idx="1">
                  <c:v>Hankkimalla omistusasunnon*</c:v>
                </c:pt>
                <c:pt idx="2">
                  <c:v>Sijoittamalla osakkeisiin tai rahastoihin</c:v>
                </c:pt>
                <c:pt idx="3">
                  <c:v>Säästämällä pankkitilille</c:v>
                </c:pt>
                <c:pt idx="4">
                  <c:v>Tekemällä ansiotyötä eläkkeellä</c:v>
                </c:pt>
                <c:pt idx="5">
                  <c:v>Vapaaehtoisella eläkevakuutuksella tai PS-tilillä</c:v>
                </c:pt>
                <c:pt idx="6">
                  <c:v>Hankkimalla kiinteää omaisuutta (metsä, vapaa-ajan asunto)</c:v>
                </c:pt>
              </c:strCache>
            </c:strRef>
          </c:cat>
          <c:val>
            <c:numRef>
              <c:f>Taul1!$D$2:$D$8</c:f>
              <c:numCache>
                <c:formatCode>General</c:formatCode>
                <c:ptCount val="7"/>
                <c:pt idx="0">
                  <c:v>50</c:v>
                </c:pt>
                <c:pt idx="1">
                  <c:v>46</c:v>
                </c:pt>
                <c:pt idx="2">
                  <c:v>42</c:v>
                </c:pt>
                <c:pt idx="3">
                  <c:v>41</c:v>
                </c:pt>
                <c:pt idx="4">
                  <c:v>23</c:v>
                </c:pt>
                <c:pt idx="5">
                  <c:v>22</c:v>
                </c:pt>
                <c:pt idx="6">
                  <c:v>19</c:v>
                </c:pt>
              </c:numCache>
            </c:numRef>
          </c:val>
          <c:extLst>
            <c:ext xmlns:c16="http://schemas.microsoft.com/office/drawing/2014/chart" uri="{C3380CC4-5D6E-409C-BE32-E72D297353CC}">
              <c16:uniqueId val="{00000002-D21B-41AB-B67D-D13F617E6C1C}"/>
            </c:ext>
          </c:extLst>
        </c:ser>
        <c:dLbls>
          <c:showLegendKey val="0"/>
          <c:showVal val="0"/>
          <c:showCatName val="0"/>
          <c:showSerName val="0"/>
          <c:showPercent val="0"/>
          <c:showBubbleSize val="0"/>
        </c:dLbls>
        <c:gapWidth val="30"/>
        <c:axId val="139792768"/>
        <c:axId val="139794304"/>
      </c:barChart>
      <c:catAx>
        <c:axId val="13979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39794304"/>
        <c:crosses val="autoZero"/>
        <c:auto val="1"/>
        <c:lblAlgn val="ctr"/>
        <c:lblOffset val="100"/>
        <c:noMultiLvlLbl val="0"/>
      </c:catAx>
      <c:valAx>
        <c:axId val="139794304"/>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39792768"/>
        <c:crosses val="autoZero"/>
        <c:crossBetween val="between"/>
        <c:majorUnit val="20"/>
        <c:minorUnit val="20"/>
      </c:valAx>
      <c:spPr>
        <a:noFill/>
        <a:ln>
          <a:noFill/>
        </a:ln>
        <a:effectLst/>
      </c:spPr>
    </c:plotArea>
    <c:legend>
      <c:legendPos val="b"/>
      <c:layout>
        <c:manualLayout>
          <c:xMode val="edge"/>
          <c:yMode val="edge"/>
          <c:x val="0.39914680660826285"/>
          <c:y val="0.91808535055831841"/>
          <c:w val="0.447053449423856"/>
          <c:h val="6.85933074833678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26167637095563"/>
          <c:y val="6.2300069473524497E-2"/>
          <c:w val="0.45559195684815401"/>
          <c:h val="0.75047505434526129"/>
        </c:manualLayout>
      </c:layout>
      <c:barChart>
        <c:barDir val="bar"/>
        <c:grouping val="clustered"/>
        <c:varyColors val="0"/>
        <c:ser>
          <c:idx val="0"/>
          <c:order val="0"/>
          <c:tx>
            <c:strRef>
              <c:f>Taul1!$B$1</c:f>
              <c:strCache>
                <c:ptCount val="1"/>
                <c:pt idx="0">
                  <c:v>2014, n=1000</c:v>
                </c:pt>
              </c:strCache>
            </c:strRef>
          </c:tx>
          <c:spPr>
            <a:solidFill>
              <a:srgbClr val="7F539C"/>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Hankkimalla sijoitusasunnon*</c:v>
                </c:pt>
                <c:pt idx="1">
                  <c:v>Käänteisellä asuntolainalla</c:v>
                </c:pt>
                <c:pt idx="2">
                  <c:v>Kapitalisaatiosopimuksella (Tavoitesäästö, Nordea Capital, Säästösopimus)**</c:v>
                </c:pt>
                <c:pt idx="3">
                  <c:v>Muuten</c:v>
                </c:pt>
                <c:pt idx="4">
                  <c:v>Ei mitään näistä</c:v>
                </c:pt>
                <c:pt idx="5">
                  <c:v>En osaa sanoa</c:v>
                </c:pt>
              </c:strCache>
            </c:strRef>
          </c:cat>
          <c:val>
            <c:numRef>
              <c:f>Taul1!$B$2:$B$7</c:f>
              <c:numCache>
                <c:formatCode>General</c:formatCode>
                <c:ptCount val="6"/>
                <c:pt idx="1">
                  <c:v>4</c:v>
                </c:pt>
                <c:pt idx="3">
                  <c:v>2</c:v>
                </c:pt>
                <c:pt idx="4">
                  <c:v>10</c:v>
                </c:pt>
                <c:pt idx="5">
                  <c:v>14</c:v>
                </c:pt>
              </c:numCache>
            </c:numRef>
          </c:val>
          <c:extLst>
            <c:ext xmlns:c16="http://schemas.microsoft.com/office/drawing/2014/chart" uri="{C3380CC4-5D6E-409C-BE32-E72D297353CC}">
              <c16:uniqueId val="{00000000-D512-47F4-AD2D-8D1B9D0A04BF}"/>
            </c:ext>
          </c:extLst>
        </c:ser>
        <c:ser>
          <c:idx val="1"/>
          <c:order val="1"/>
          <c:tx>
            <c:strRef>
              <c:f>Taul1!$C$1</c:f>
              <c:strCache>
                <c:ptCount val="1"/>
                <c:pt idx="0">
                  <c:v>2016, n=1000</c:v>
                </c:pt>
              </c:strCache>
            </c:strRef>
          </c:tx>
          <c:spPr>
            <a:solidFill>
              <a:srgbClr val="EE2C9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Hankkimalla sijoitusasunnon*</c:v>
                </c:pt>
                <c:pt idx="1">
                  <c:v>Käänteisellä asuntolainalla</c:v>
                </c:pt>
                <c:pt idx="2">
                  <c:v>Kapitalisaatiosopimuksella (Tavoitesäästö, Nordea Capital, Säästösopimus)**</c:v>
                </c:pt>
                <c:pt idx="3">
                  <c:v>Muuten</c:v>
                </c:pt>
                <c:pt idx="4">
                  <c:v>Ei mitään näistä</c:v>
                </c:pt>
                <c:pt idx="5">
                  <c:v>En osaa sanoa</c:v>
                </c:pt>
              </c:strCache>
            </c:strRef>
          </c:cat>
          <c:val>
            <c:numRef>
              <c:f>Taul1!$C$2:$C$7</c:f>
              <c:numCache>
                <c:formatCode>General</c:formatCode>
                <c:ptCount val="6"/>
                <c:pt idx="0">
                  <c:v>16</c:v>
                </c:pt>
                <c:pt idx="1">
                  <c:v>4</c:v>
                </c:pt>
                <c:pt idx="2">
                  <c:v>3</c:v>
                </c:pt>
                <c:pt idx="3">
                  <c:v>2</c:v>
                </c:pt>
                <c:pt idx="4">
                  <c:v>7</c:v>
                </c:pt>
                <c:pt idx="5">
                  <c:v>15</c:v>
                </c:pt>
              </c:numCache>
            </c:numRef>
          </c:val>
          <c:extLst>
            <c:ext xmlns:c16="http://schemas.microsoft.com/office/drawing/2014/chart" uri="{C3380CC4-5D6E-409C-BE32-E72D297353CC}">
              <c16:uniqueId val="{00000001-D512-47F4-AD2D-8D1B9D0A04BF}"/>
            </c:ext>
          </c:extLst>
        </c:ser>
        <c:ser>
          <c:idx val="2"/>
          <c:order val="2"/>
          <c:tx>
            <c:strRef>
              <c:f>Taul1!$D$1</c:f>
              <c:strCache>
                <c:ptCount val="1"/>
                <c:pt idx="0">
                  <c:v>2018, n=1000</c:v>
                </c:pt>
              </c:strCache>
            </c:strRef>
          </c:tx>
          <c:spPr>
            <a:solidFill>
              <a:srgbClr val="164280"/>
            </a:solidFill>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Hankkimalla sijoitusasunnon*</c:v>
                </c:pt>
                <c:pt idx="1">
                  <c:v>Käänteisellä asuntolainalla</c:v>
                </c:pt>
                <c:pt idx="2">
                  <c:v>Kapitalisaatiosopimuksella (Tavoitesäästö, Nordea Capital, Säästösopimus)**</c:v>
                </c:pt>
                <c:pt idx="3">
                  <c:v>Muuten</c:v>
                </c:pt>
                <c:pt idx="4">
                  <c:v>Ei mitään näistä</c:v>
                </c:pt>
                <c:pt idx="5">
                  <c:v>En osaa sanoa</c:v>
                </c:pt>
              </c:strCache>
            </c:strRef>
          </c:cat>
          <c:val>
            <c:numRef>
              <c:f>Taul1!$D$2:$D$7</c:f>
              <c:numCache>
                <c:formatCode>General</c:formatCode>
                <c:ptCount val="6"/>
                <c:pt idx="0">
                  <c:v>15</c:v>
                </c:pt>
                <c:pt idx="1">
                  <c:v>3</c:v>
                </c:pt>
                <c:pt idx="2">
                  <c:v>2</c:v>
                </c:pt>
                <c:pt idx="3">
                  <c:v>2</c:v>
                </c:pt>
                <c:pt idx="4">
                  <c:v>11</c:v>
                </c:pt>
                <c:pt idx="5">
                  <c:v>12</c:v>
                </c:pt>
              </c:numCache>
            </c:numRef>
          </c:val>
          <c:extLst>
            <c:ext xmlns:c16="http://schemas.microsoft.com/office/drawing/2014/chart" uri="{C3380CC4-5D6E-409C-BE32-E72D297353CC}">
              <c16:uniqueId val="{00000002-D512-47F4-AD2D-8D1B9D0A04BF}"/>
            </c:ext>
          </c:extLst>
        </c:ser>
        <c:dLbls>
          <c:showLegendKey val="0"/>
          <c:showVal val="0"/>
          <c:showCatName val="0"/>
          <c:showSerName val="0"/>
          <c:showPercent val="0"/>
          <c:showBubbleSize val="0"/>
        </c:dLbls>
        <c:gapWidth val="30"/>
        <c:axId val="140456320"/>
        <c:axId val="140457856"/>
      </c:barChart>
      <c:catAx>
        <c:axId val="140456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40457856"/>
        <c:crosses val="autoZero"/>
        <c:auto val="1"/>
        <c:lblAlgn val="ctr"/>
        <c:lblOffset val="100"/>
        <c:noMultiLvlLbl val="0"/>
      </c:catAx>
      <c:valAx>
        <c:axId val="140457856"/>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456320"/>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46</c:v>
                </c:pt>
                <c:pt idx="2">
                  <c:v>45</c:v>
                </c:pt>
                <c:pt idx="3">
                  <c:v>47</c:v>
                </c:pt>
                <c:pt idx="5">
                  <c:v>52</c:v>
                </c:pt>
                <c:pt idx="6">
                  <c:v>52</c:v>
                </c:pt>
                <c:pt idx="7">
                  <c:v>49</c:v>
                </c:pt>
                <c:pt idx="8">
                  <c:v>35</c:v>
                </c:pt>
                <c:pt idx="9">
                  <c:v>44</c:v>
                </c:pt>
                <c:pt idx="11">
                  <c:v>63</c:v>
                </c:pt>
                <c:pt idx="12">
                  <c:v>54</c:v>
                </c:pt>
                <c:pt idx="13">
                  <c:v>41</c:v>
                </c:pt>
              </c:numCache>
            </c:numRef>
          </c:val>
          <c:extLst>
            <c:ext xmlns:c16="http://schemas.microsoft.com/office/drawing/2014/chart" uri="{C3380CC4-5D6E-409C-BE32-E72D297353CC}">
              <c16:uniqueId val="{00000000-E404-48E9-9A6B-0889BAA5E639}"/>
            </c:ext>
          </c:extLst>
        </c:ser>
        <c:dLbls>
          <c:showLegendKey val="0"/>
          <c:showVal val="0"/>
          <c:showCatName val="0"/>
          <c:showSerName val="0"/>
          <c:showPercent val="0"/>
          <c:showBubbleSize val="0"/>
        </c:dLbls>
        <c:gapWidth val="30"/>
        <c:axId val="140489472"/>
        <c:axId val="140491008"/>
      </c:barChart>
      <c:catAx>
        <c:axId val="140489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40491008"/>
        <c:crosses val="autoZero"/>
        <c:auto val="1"/>
        <c:lblAlgn val="ctr"/>
        <c:lblOffset val="100"/>
        <c:noMultiLvlLbl val="0"/>
      </c:catAx>
      <c:valAx>
        <c:axId val="140491008"/>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489472"/>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46</c:v>
                </c:pt>
                <c:pt idx="2">
                  <c:v>32</c:v>
                </c:pt>
                <c:pt idx="3">
                  <c:v>42</c:v>
                </c:pt>
                <c:pt idx="4">
                  <c:v>57</c:v>
                </c:pt>
                <c:pt idx="5">
                  <c:v>52</c:v>
                </c:pt>
                <c:pt idx="7">
                  <c:v>34</c:v>
                </c:pt>
                <c:pt idx="8">
                  <c:v>42</c:v>
                </c:pt>
                <c:pt idx="9">
                  <c:v>54</c:v>
                </c:pt>
                <c:pt idx="10">
                  <c:v>64</c:v>
                </c:pt>
              </c:numCache>
            </c:numRef>
          </c:val>
          <c:extLst>
            <c:ext xmlns:c16="http://schemas.microsoft.com/office/drawing/2014/chart" uri="{C3380CC4-5D6E-409C-BE32-E72D297353CC}">
              <c16:uniqueId val="{00000000-2E8B-4DBE-8F13-2901016CB2B1}"/>
            </c:ext>
          </c:extLst>
        </c:ser>
        <c:dLbls>
          <c:showLegendKey val="0"/>
          <c:showVal val="0"/>
          <c:showCatName val="0"/>
          <c:showSerName val="0"/>
          <c:showPercent val="0"/>
          <c:showBubbleSize val="0"/>
        </c:dLbls>
        <c:gapWidth val="30"/>
        <c:axId val="140699520"/>
        <c:axId val="140701056"/>
      </c:barChart>
      <c:catAx>
        <c:axId val="14069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40701056"/>
        <c:crosses val="autoZero"/>
        <c:auto val="1"/>
        <c:lblAlgn val="ctr"/>
        <c:lblOffset val="100"/>
        <c:noMultiLvlLbl val="0"/>
      </c:catAx>
      <c:valAx>
        <c:axId val="140701056"/>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69952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15</c:v>
                </c:pt>
                <c:pt idx="2">
                  <c:v>14</c:v>
                </c:pt>
                <c:pt idx="3">
                  <c:v>16</c:v>
                </c:pt>
                <c:pt idx="5">
                  <c:v>21</c:v>
                </c:pt>
                <c:pt idx="6">
                  <c:v>16</c:v>
                </c:pt>
                <c:pt idx="7">
                  <c:v>15</c:v>
                </c:pt>
                <c:pt idx="8">
                  <c:v>13</c:v>
                </c:pt>
                <c:pt idx="9">
                  <c:v>12</c:v>
                </c:pt>
                <c:pt idx="11">
                  <c:v>25</c:v>
                </c:pt>
                <c:pt idx="12">
                  <c:v>19</c:v>
                </c:pt>
                <c:pt idx="13">
                  <c:v>10</c:v>
                </c:pt>
              </c:numCache>
            </c:numRef>
          </c:val>
          <c:extLst>
            <c:ext xmlns:c16="http://schemas.microsoft.com/office/drawing/2014/chart" uri="{C3380CC4-5D6E-409C-BE32-E72D297353CC}">
              <c16:uniqueId val="{00000000-D733-48FD-8463-74BAA5F7477A}"/>
            </c:ext>
          </c:extLst>
        </c:ser>
        <c:dLbls>
          <c:showLegendKey val="0"/>
          <c:showVal val="0"/>
          <c:showCatName val="0"/>
          <c:showSerName val="0"/>
          <c:showPercent val="0"/>
          <c:showBubbleSize val="0"/>
        </c:dLbls>
        <c:gapWidth val="30"/>
        <c:axId val="140789248"/>
        <c:axId val="140790784"/>
      </c:barChart>
      <c:catAx>
        <c:axId val="140789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40790784"/>
        <c:crosses val="autoZero"/>
        <c:auto val="1"/>
        <c:lblAlgn val="ctr"/>
        <c:lblOffset val="100"/>
        <c:noMultiLvlLbl val="0"/>
      </c:catAx>
      <c:valAx>
        <c:axId val="140790784"/>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789248"/>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15</c:v>
                </c:pt>
                <c:pt idx="2">
                  <c:v>7</c:v>
                </c:pt>
                <c:pt idx="3">
                  <c:v>16</c:v>
                </c:pt>
                <c:pt idx="4">
                  <c:v>15</c:v>
                </c:pt>
                <c:pt idx="5">
                  <c:v>21</c:v>
                </c:pt>
                <c:pt idx="7">
                  <c:v>12</c:v>
                </c:pt>
                <c:pt idx="8">
                  <c:v>7</c:v>
                </c:pt>
                <c:pt idx="9">
                  <c:v>21</c:v>
                </c:pt>
                <c:pt idx="10">
                  <c:v>27</c:v>
                </c:pt>
              </c:numCache>
            </c:numRef>
          </c:val>
          <c:extLst>
            <c:ext xmlns:c16="http://schemas.microsoft.com/office/drawing/2014/chart" uri="{C3380CC4-5D6E-409C-BE32-E72D297353CC}">
              <c16:uniqueId val="{00000000-39C5-486F-A4D1-622DFD545444}"/>
            </c:ext>
          </c:extLst>
        </c:ser>
        <c:dLbls>
          <c:showLegendKey val="0"/>
          <c:showVal val="0"/>
          <c:showCatName val="0"/>
          <c:showSerName val="0"/>
          <c:showPercent val="0"/>
          <c:showBubbleSize val="0"/>
        </c:dLbls>
        <c:gapWidth val="30"/>
        <c:axId val="140860032"/>
        <c:axId val="140865920"/>
      </c:barChart>
      <c:catAx>
        <c:axId val="140860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40865920"/>
        <c:crosses val="autoZero"/>
        <c:auto val="1"/>
        <c:lblAlgn val="ctr"/>
        <c:lblOffset val="100"/>
        <c:noMultiLvlLbl val="0"/>
      </c:catAx>
      <c:valAx>
        <c:axId val="140865920"/>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860032"/>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Terveyden- ja sairaanhoidon kustannuksia</c:v>
                </c:pt>
                <c:pt idx="1">
                  <c:v>2012, n=1026</c:v>
                </c:pt>
                <c:pt idx="2">
                  <c:v>2014, n=1000</c:v>
                </c:pt>
                <c:pt idx="3">
                  <c:v>2016, n=1000</c:v>
                </c:pt>
                <c:pt idx="4">
                  <c:v>2018, n=1000</c:v>
                </c:pt>
                <c:pt idx="5">
                  <c:v>Vanhuuden hoivaan liittyvien palvelujen kustannuksia</c:v>
                </c:pt>
                <c:pt idx="6">
                  <c:v>2012, n=1026</c:v>
                </c:pt>
                <c:pt idx="7">
                  <c:v>2014, n=1000</c:v>
                </c:pt>
                <c:pt idx="8">
                  <c:v>2016, n=1000</c:v>
                </c:pt>
                <c:pt idx="9">
                  <c:v>2018, n=1000</c:v>
                </c:pt>
              </c:strCache>
            </c:strRef>
          </c:cat>
          <c:val>
            <c:numRef>
              <c:f>Taul1!$B$2:$B$11</c:f>
              <c:numCache>
                <c:formatCode>General</c:formatCode>
                <c:ptCount val="10"/>
                <c:pt idx="1">
                  <c:v>87</c:v>
                </c:pt>
                <c:pt idx="2">
                  <c:v>84</c:v>
                </c:pt>
                <c:pt idx="3">
                  <c:v>83</c:v>
                </c:pt>
                <c:pt idx="4">
                  <c:v>79</c:v>
                </c:pt>
                <c:pt idx="6">
                  <c:v>90</c:v>
                </c:pt>
                <c:pt idx="7">
                  <c:v>88</c:v>
                </c:pt>
                <c:pt idx="8">
                  <c:v>86</c:v>
                </c:pt>
                <c:pt idx="9">
                  <c:v>85</c:v>
                </c:pt>
              </c:numCache>
            </c:numRef>
          </c:val>
          <c:extLst>
            <c:ext xmlns:c16="http://schemas.microsoft.com/office/drawing/2014/chart" uri="{C3380CC4-5D6E-409C-BE32-E72D297353CC}">
              <c16:uniqueId val="{00000000-C9A4-448A-8F4B-AA1B6CD0E8C7}"/>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Terveyden- ja sairaanhoidon kustannuksia</c:v>
                </c:pt>
                <c:pt idx="1">
                  <c:v>2012, n=1026</c:v>
                </c:pt>
                <c:pt idx="2">
                  <c:v>2014, n=1000</c:v>
                </c:pt>
                <c:pt idx="3">
                  <c:v>2016, n=1000</c:v>
                </c:pt>
                <c:pt idx="4">
                  <c:v>2018, n=1000</c:v>
                </c:pt>
                <c:pt idx="5">
                  <c:v>Vanhuuden hoivaan liittyvien palvelujen kustannuksia</c:v>
                </c:pt>
                <c:pt idx="6">
                  <c:v>2012, n=1026</c:v>
                </c:pt>
                <c:pt idx="7">
                  <c:v>2014, n=1000</c:v>
                </c:pt>
                <c:pt idx="8">
                  <c:v>2016, n=1000</c:v>
                </c:pt>
                <c:pt idx="9">
                  <c:v>2018, n=1000</c:v>
                </c:pt>
              </c:strCache>
            </c:strRef>
          </c:cat>
          <c:val>
            <c:numRef>
              <c:f>Taul1!$C$2:$C$11</c:f>
              <c:numCache>
                <c:formatCode>General</c:formatCode>
                <c:ptCount val="10"/>
                <c:pt idx="1">
                  <c:v>10</c:v>
                </c:pt>
                <c:pt idx="2">
                  <c:v>10</c:v>
                </c:pt>
                <c:pt idx="3">
                  <c:v>8</c:v>
                </c:pt>
                <c:pt idx="4">
                  <c:v>11</c:v>
                </c:pt>
                <c:pt idx="6">
                  <c:v>7</c:v>
                </c:pt>
                <c:pt idx="7">
                  <c:v>6</c:v>
                </c:pt>
                <c:pt idx="8">
                  <c:v>6</c:v>
                </c:pt>
                <c:pt idx="9">
                  <c:v>6</c:v>
                </c:pt>
              </c:numCache>
            </c:numRef>
          </c:val>
          <c:extLst>
            <c:ext xmlns:c16="http://schemas.microsoft.com/office/drawing/2014/chart" uri="{C3380CC4-5D6E-409C-BE32-E72D297353CC}">
              <c16:uniqueId val="{00000001-C9A4-448A-8F4B-AA1B6CD0E8C7}"/>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Terveyden- ja sairaanhoidon kustannuksia</c:v>
                </c:pt>
                <c:pt idx="1">
                  <c:v>2012, n=1026</c:v>
                </c:pt>
                <c:pt idx="2">
                  <c:v>2014, n=1000</c:v>
                </c:pt>
                <c:pt idx="3">
                  <c:v>2016, n=1000</c:v>
                </c:pt>
                <c:pt idx="4">
                  <c:v>2018, n=1000</c:v>
                </c:pt>
                <c:pt idx="5">
                  <c:v>Vanhuuden hoivaan liittyvien palvelujen kustannuksia</c:v>
                </c:pt>
                <c:pt idx="6">
                  <c:v>2012, n=1026</c:v>
                </c:pt>
                <c:pt idx="7">
                  <c:v>2014, n=1000</c:v>
                </c:pt>
                <c:pt idx="8">
                  <c:v>2016, n=1000</c:v>
                </c:pt>
                <c:pt idx="9">
                  <c:v>2018, n=1000</c:v>
                </c:pt>
              </c:strCache>
            </c:strRef>
          </c:cat>
          <c:val>
            <c:numRef>
              <c:f>Taul1!$D$2:$D$11</c:f>
              <c:numCache>
                <c:formatCode>General</c:formatCode>
                <c:ptCount val="10"/>
                <c:pt idx="1">
                  <c:v>3</c:v>
                </c:pt>
                <c:pt idx="2">
                  <c:v>6</c:v>
                </c:pt>
                <c:pt idx="3">
                  <c:v>9</c:v>
                </c:pt>
                <c:pt idx="4">
                  <c:v>10</c:v>
                </c:pt>
                <c:pt idx="6">
                  <c:v>3</c:v>
                </c:pt>
                <c:pt idx="7">
                  <c:v>6</c:v>
                </c:pt>
                <c:pt idx="8">
                  <c:v>8</c:v>
                </c:pt>
                <c:pt idx="9">
                  <c:v>10</c:v>
                </c:pt>
              </c:numCache>
            </c:numRef>
          </c:val>
          <c:extLst>
            <c:ext xmlns:c16="http://schemas.microsoft.com/office/drawing/2014/chart" uri="{C3380CC4-5D6E-409C-BE32-E72D297353CC}">
              <c16:uniqueId val="{00000002-C9A4-448A-8F4B-AA1B6CD0E8C7}"/>
            </c:ext>
          </c:extLst>
        </c:ser>
        <c:dLbls>
          <c:showLegendKey val="0"/>
          <c:showVal val="0"/>
          <c:showCatName val="0"/>
          <c:showSerName val="0"/>
          <c:showPercent val="0"/>
          <c:showBubbleSize val="0"/>
        </c:dLbls>
        <c:gapWidth val="50"/>
        <c:overlap val="100"/>
        <c:axId val="140891264"/>
        <c:axId val="140892800"/>
      </c:barChart>
      <c:catAx>
        <c:axId val="14089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892800"/>
        <c:crosses val="autoZero"/>
        <c:auto val="1"/>
        <c:lblAlgn val="ctr"/>
        <c:lblOffset val="100"/>
        <c:noMultiLvlLbl val="0"/>
      </c:catAx>
      <c:valAx>
        <c:axId val="14089280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891264"/>
        <c:crosses val="autoZero"/>
        <c:crossBetween val="between"/>
        <c:majorUnit val="0.2"/>
      </c:valAx>
      <c:spPr>
        <a:noFill/>
        <a:ln>
          <a:noFill/>
        </a:ln>
        <a:effectLst/>
      </c:spPr>
    </c:plotArea>
    <c:legend>
      <c:legendPos val="b"/>
      <c:layout>
        <c:manualLayout>
          <c:xMode val="edge"/>
          <c:yMode val="edge"/>
          <c:x val="0.48349370271473352"/>
          <c:y val="0.89502379766354434"/>
          <c:w val="0.48267960745880534"/>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41813458883"/>
          <c:h val="0.7497780467241032"/>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Taul1!$B$2:$B$11</c:f>
              <c:numCache>
                <c:formatCode>General</c:formatCode>
                <c:ptCount val="10"/>
                <c:pt idx="0">
                  <c:v>79</c:v>
                </c:pt>
                <c:pt idx="2">
                  <c:v>82</c:v>
                </c:pt>
                <c:pt idx="3">
                  <c:v>77</c:v>
                </c:pt>
                <c:pt idx="5">
                  <c:v>73</c:v>
                </c:pt>
                <c:pt idx="6">
                  <c:v>82</c:v>
                </c:pt>
                <c:pt idx="7">
                  <c:v>85</c:v>
                </c:pt>
                <c:pt idx="8">
                  <c:v>86</c:v>
                </c:pt>
                <c:pt idx="9">
                  <c:v>74</c:v>
                </c:pt>
              </c:numCache>
            </c:numRef>
          </c:val>
          <c:extLst>
            <c:ext xmlns:c16="http://schemas.microsoft.com/office/drawing/2014/chart" uri="{C3380CC4-5D6E-409C-BE32-E72D297353CC}">
              <c16:uniqueId val="{00000000-8A9A-46CD-B51F-27363E95DFA8}"/>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Taul1!$C$2:$C$11</c:f>
              <c:numCache>
                <c:formatCode>General</c:formatCode>
                <c:ptCount val="10"/>
                <c:pt idx="0">
                  <c:v>11</c:v>
                </c:pt>
                <c:pt idx="2">
                  <c:v>9</c:v>
                </c:pt>
                <c:pt idx="3">
                  <c:v>12</c:v>
                </c:pt>
                <c:pt idx="5">
                  <c:v>13</c:v>
                </c:pt>
                <c:pt idx="6">
                  <c:v>10</c:v>
                </c:pt>
                <c:pt idx="7">
                  <c:v>7</c:v>
                </c:pt>
                <c:pt idx="8">
                  <c:v>8</c:v>
                </c:pt>
                <c:pt idx="9">
                  <c:v>12</c:v>
                </c:pt>
              </c:numCache>
            </c:numRef>
          </c:val>
          <c:extLst>
            <c:ext xmlns:c16="http://schemas.microsoft.com/office/drawing/2014/chart" uri="{C3380CC4-5D6E-409C-BE32-E72D297353CC}">
              <c16:uniqueId val="{00000001-8A9A-46CD-B51F-27363E95DFA8}"/>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Taul1!$D$2:$D$11</c:f>
              <c:numCache>
                <c:formatCode>General</c:formatCode>
                <c:ptCount val="10"/>
                <c:pt idx="0">
                  <c:v>10</c:v>
                </c:pt>
                <c:pt idx="2">
                  <c:v>10</c:v>
                </c:pt>
                <c:pt idx="3">
                  <c:v>11</c:v>
                </c:pt>
                <c:pt idx="5">
                  <c:v>14</c:v>
                </c:pt>
                <c:pt idx="6">
                  <c:v>8</c:v>
                </c:pt>
                <c:pt idx="7">
                  <c:v>8</c:v>
                </c:pt>
                <c:pt idx="8">
                  <c:v>6</c:v>
                </c:pt>
                <c:pt idx="9">
                  <c:v>13</c:v>
                </c:pt>
              </c:numCache>
            </c:numRef>
          </c:val>
          <c:extLst>
            <c:ext xmlns:c16="http://schemas.microsoft.com/office/drawing/2014/chart" uri="{C3380CC4-5D6E-409C-BE32-E72D297353CC}">
              <c16:uniqueId val="{00000002-8A9A-46CD-B51F-27363E95DFA8}"/>
            </c:ext>
          </c:extLst>
        </c:ser>
        <c:dLbls>
          <c:showLegendKey val="0"/>
          <c:showVal val="0"/>
          <c:showCatName val="0"/>
          <c:showSerName val="0"/>
          <c:showPercent val="0"/>
          <c:showBubbleSize val="0"/>
        </c:dLbls>
        <c:gapWidth val="50"/>
        <c:overlap val="100"/>
        <c:axId val="140967296"/>
        <c:axId val="140977280"/>
      </c:barChart>
      <c:catAx>
        <c:axId val="14096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977280"/>
        <c:crosses val="autoZero"/>
        <c:auto val="1"/>
        <c:lblAlgn val="ctr"/>
        <c:lblOffset val="100"/>
        <c:noMultiLvlLbl val="0"/>
      </c:catAx>
      <c:valAx>
        <c:axId val="14097728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967296"/>
        <c:crosses val="autoZero"/>
        <c:crossBetween val="between"/>
        <c:majorUnit val="0.2"/>
      </c:valAx>
      <c:spPr>
        <a:noFill/>
        <a:ln>
          <a:noFill/>
        </a:ln>
        <a:effectLst/>
      </c:spPr>
    </c:plotArea>
    <c:legend>
      <c:legendPos val="b"/>
      <c:layout>
        <c:manualLayout>
          <c:xMode val="edge"/>
          <c:yMode val="edge"/>
          <c:x val="0.4137446221284195"/>
          <c:y val="0.89427884413060921"/>
          <c:w val="0.58625537787158044"/>
          <c:h val="8.29614239742798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Taul1!$B$2:$B$11</c:f>
              <c:numCache>
                <c:formatCode>General</c:formatCode>
                <c:ptCount val="10"/>
                <c:pt idx="0">
                  <c:v>85</c:v>
                </c:pt>
                <c:pt idx="2">
                  <c:v>87</c:v>
                </c:pt>
                <c:pt idx="3">
                  <c:v>82</c:v>
                </c:pt>
                <c:pt idx="5">
                  <c:v>78</c:v>
                </c:pt>
                <c:pt idx="6">
                  <c:v>87</c:v>
                </c:pt>
                <c:pt idx="7">
                  <c:v>89</c:v>
                </c:pt>
                <c:pt idx="8">
                  <c:v>91</c:v>
                </c:pt>
                <c:pt idx="9">
                  <c:v>82</c:v>
                </c:pt>
              </c:numCache>
            </c:numRef>
          </c:val>
          <c:extLst>
            <c:ext xmlns:c16="http://schemas.microsoft.com/office/drawing/2014/chart" uri="{C3380CC4-5D6E-409C-BE32-E72D297353CC}">
              <c16:uniqueId val="{00000000-40AF-42BF-AA09-6F733CEF64B9}"/>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Taul1!$C$2:$C$11</c:f>
              <c:numCache>
                <c:formatCode>General</c:formatCode>
                <c:ptCount val="10"/>
                <c:pt idx="0">
                  <c:v>6</c:v>
                </c:pt>
                <c:pt idx="2">
                  <c:v>4</c:v>
                </c:pt>
                <c:pt idx="3">
                  <c:v>7</c:v>
                </c:pt>
                <c:pt idx="5">
                  <c:v>7</c:v>
                </c:pt>
                <c:pt idx="6">
                  <c:v>7</c:v>
                </c:pt>
                <c:pt idx="7">
                  <c:v>4</c:v>
                </c:pt>
                <c:pt idx="8">
                  <c:v>3</c:v>
                </c:pt>
                <c:pt idx="9">
                  <c:v>6</c:v>
                </c:pt>
              </c:numCache>
            </c:numRef>
          </c:val>
          <c:extLst>
            <c:ext xmlns:c16="http://schemas.microsoft.com/office/drawing/2014/chart" uri="{C3380CC4-5D6E-409C-BE32-E72D297353CC}">
              <c16:uniqueId val="{00000001-40AF-42BF-AA09-6F733CEF64B9}"/>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Taul1!$D$2:$D$11</c:f>
              <c:numCache>
                <c:formatCode>General</c:formatCode>
                <c:ptCount val="10"/>
                <c:pt idx="0">
                  <c:v>10</c:v>
                </c:pt>
                <c:pt idx="2">
                  <c:v>9</c:v>
                </c:pt>
                <c:pt idx="3">
                  <c:v>10</c:v>
                </c:pt>
                <c:pt idx="5">
                  <c:v>15</c:v>
                </c:pt>
                <c:pt idx="6">
                  <c:v>7</c:v>
                </c:pt>
                <c:pt idx="7">
                  <c:v>6</c:v>
                </c:pt>
                <c:pt idx="8">
                  <c:v>5</c:v>
                </c:pt>
                <c:pt idx="9">
                  <c:v>12</c:v>
                </c:pt>
              </c:numCache>
            </c:numRef>
          </c:val>
          <c:extLst>
            <c:ext xmlns:c16="http://schemas.microsoft.com/office/drawing/2014/chart" uri="{C3380CC4-5D6E-409C-BE32-E72D297353CC}">
              <c16:uniqueId val="{00000002-40AF-42BF-AA09-6F733CEF64B9}"/>
            </c:ext>
          </c:extLst>
        </c:ser>
        <c:dLbls>
          <c:showLegendKey val="0"/>
          <c:showVal val="0"/>
          <c:showCatName val="0"/>
          <c:showSerName val="0"/>
          <c:showPercent val="0"/>
          <c:showBubbleSize val="0"/>
        </c:dLbls>
        <c:gapWidth val="50"/>
        <c:overlap val="100"/>
        <c:axId val="140991872"/>
        <c:axId val="141001856"/>
      </c:barChart>
      <c:catAx>
        <c:axId val="140991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001856"/>
        <c:crosses val="autoZero"/>
        <c:auto val="1"/>
        <c:lblAlgn val="ctr"/>
        <c:lblOffset val="100"/>
        <c:noMultiLvlLbl val="0"/>
      </c:catAx>
      <c:valAx>
        <c:axId val="14100185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0991872"/>
        <c:crosses val="autoZero"/>
        <c:crossBetween val="between"/>
        <c:majorUnit val="0.2"/>
      </c:valAx>
      <c:spPr>
        <a:noFill/>
        <a:ln>
          <a:noFill/>
        </a:ln>
        <a:effectLst/>
      </c:spPr>
    </c:plotArea>
    <c:legend>
      <c:legendPos val="b"/>
      <c:layout>
        <c:manualLayout>
          <c:xMode val="edge"/>
          <c:yMode val="edge"/>
          <c:x val="0.40549719944800716"/>
          <c:y val="0.89427884413060921"/>
          <c:w val="0.59450280055199289"/>
          <c:h val="8.29614239742798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2016, n=1000</c:v>
                </c:pt>
                <c:pt idx="1">
                  <c:v>2018, n=1000</c:v>
                </c:pt>
              </c:strCache>
            </c:strRef>
          </c:cat>
          <c:val>
            <c:numRef>
              <c:f>Taul1!$B$2:$B$3</c:f>
              <c:numCache>
                <c:formatCode>General</c:formatCode>
                <c:ptCount val="2"/>
                <c:pt idx="0">
                  <c:v>40</c:v>
                </c:pt>
                <c:pt idx="1">
                  <c:v>46</c:v>
                </c:pt>
              </c:numCache>
            </c:numRef>
          </c:val>
          <c:extLst>
            <c:ext xmlns:c16="http://schemas.microsoft.com/office/drawing/2014/chart" uri="{C3380CC4-5D6E-409C-BE32-E72D297353CC}">
              <c16:uniqueId val="{00000000-2E69-4BE1-A00E-CE961DC75AD9}"/>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2016, n=1000</c:v>
                </c:pt>
                <c:pt idx="1">
                  <c:v>2018, n=1000</c:v>
                </c:pt>
              </c:strCache>
            </c:strRef>
          </c:cat>
          <c:val>
            <c:numRef>
              <c:f>Taul1!$C$2:$C$3</c:f>
              <c:numCache>
                <c:formatCode>General</c:formatCode>
                <c:ptCount val="2"/>
                <c:pt idx="0">
                  <c:v>25</c:v>
                </c:pt>
                <c:pt idx="1">
                  <c:v>23</c:v>
                </c:pt>
              </c:numCache>
            </c:numRef>
          </c:val>
          <c:extLst>
            <c:ext xmlns:c16="http://schemas.microsoft.com/office/drawing/2014/chart" uri="{C3380CC4-5D6E-409C-BE32-E72D297353CC}">
              <c16:uniqueId val="{00000001-2E69-4BE1-A00E-CE961DC75AD9}"/>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2016, n=1000</c:v>
                </c:pt>
                <c:pt idx="1">
                  <c:v>2018, n=1000</c:v>
                </c:pt>
              </c:strCache>
            </c:strRef>
          </c:cat>
          <c:val>
            <c:numRef>
              <c:f>Taul1!$D$2:$D$3</c:f>
              <c:numCache>
                <c:formatCode>General</c:formatCode>
                <c:ptCount val="2"/>
                <c:pt idx="0">
                  <c:v>35</c:v>
                </c:pt>
                <c:pt idx="1">
                  <c:v>31</c:v>
                </c:pt>
              </c:numCache>
            </c:numRef>
          </c:val>
          <c:extLst>
            <c:ext xmlns:c16="http://schemas.microsoft.com/office/drawing/2014/chart" uri="{C3380CC4-5D6E-409C-BE32-E72D297353CC}">
              <c16:uniqueId val="{00000002-2E69-4BE1-A00E-CE961DC75AD9}"/>
            </c:ext>
          </c:extLst>
        </c:ser>
        <c:dLbls>
          <c:showLegendKey val="0"/>
          <c:showVal val="0"/>
          <c:showCatName val="0"/>
          <c:showSerName val="0"/>
          <c:showPercent val="0"/>
          <c:showBubbleSize val="0"/>
        </c:dLbls>
        <c:gapWidth val="30"/>
        <c:overlap val="100"/>
        <c:axId val="141052544"/>
        <c:axId val="141058432"/>
      </c:barChart>
      <c:catAx>
        <c:axId val="14105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058432"/>
        <c:crosses val="autoZero"/>
        <c:auto val="1"/>
        <c:lblAlgn val="ctr"/>
        <c:lblOffset val="100"/>
        <c:noMultiLvlLbl val="0"/>
      </c:catAx>
      <c:valAx>
        <c:axId val="14105843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052544"/>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15</c:v>
                </c:pt>
                <c:pt idx="2">
                  <c:v>13</c:v>
                </c:pt>
                <c:pt idx="3">
                  <c:v>17</c:v>
                </c:pt>
                <c:pt idx="5">
                  <c:v>11</c:v>
                </c:pt>
                <c:pt idx="6">
                  <c:v>17</c:v>
                </c:pt>
                <c:pt idx="7">
                  <c:v>18</c:v>
                </c:pt>
                <c:pt idx="8">
                  <c:v>16</c:v>
                </c:pt>
                <c:pt idx="9">
                  <c:v>14</c:v>
                </c:pt>
                <c:pt idx="11">
                  <c:v>19</c:v>
                </c:pt>
                <c:pt idx="12">
                  <c:v>17</c:v>
                </c:pt>
                <c:pt idx="13">
                  <c:v>15</c:v>
                </c:pt>
              </c:numCache>
            </c:numRef>
          </c:val>
          <c:extLst>
            <c:ext xmlns:c16="http://schemas.microsoft.com/office/drawing/2014/chart" uri="{C3380CC4-5D6E-409C-BE32-E72D297353CC}">
              <c16:uniqueId val="{00000000-D0F2-4B5F-ABF7-A4C39D8C72ED}"/>
            </c:ext>
          </c:extLst>
        </c:ser>
        <c:dLbls>
          <c:showLegendKey val="0"/>
          <c:showVal val="0"/>
          <c:showCatName val="0"/>
          <c:showSerName val="0"/>
          <c:showPercent val="0"/>
          <c:showBubbleSize val="0"/>
        </c:dLbls>
        <c:gapWidth val="30"/>
        <c:axId val="264782592"/>
        <c:axId val="264784128"/>
      </c:barChart>
      <c:catAx>
        <c:axId val="26478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264784128"/>
        <c:crosses val="autoZero"/>
        <c:auto val="1"/>
        <c:lblAlgn val="ctr"/>
        <c:lblOffset val="100"/>
        <c:noMultiLvlLbl val="0"/>
      </c:catAx>
      <c:valAx>
        <c:axId val="264784128"/>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64782592"/>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Taul1!$B$2:$B$11</c:f>
              <c:numCache>
                <c:formatCode>General</c:formatCode>
                <c:ptCount val="10"/>
                <c:pt idx="0">
                  <c:v>46</c:v>
                </c:pt>
                <c:pt idx="2">
                  <c:v>47</c:v>
                </c:pt>
                <c:pt idx="3">
                  <c:v>45</c:v>
                </c:pt>
                <c:pt idx="5">
                  <c:v>42</c:v>
                </c:pt>
                <c:pt idx="6">
                  <c:v>42</c:v>
                </c:pt>
                <c:pt idx="7">
                  <c:v>47</c:v>
                </c:pt>
                <c:pt idx="8">
                  <c:v>46</c:v>
                </c:pt>
                <c:pt idx="9">
                  <c:v>50</c:v>
                </c:pt>
              </c:numCache>
            </c:numRef>
          </c:val>
          <c:extLst>
            <c:ext xmlns:c16="http://schemas.microsoft.com/office/drawing/2014/chart" uri="{C3380CC4-5D6E-409C-BE32-E72D297353CC}">
              <c16:uniqueId val="{00000000-E72B-46A7-A76E-03A851A04065}"/>
            </c:ext>
          </c:extLst>
        </c:ser>
        <c:ser>
          <c:idx val="1"/>
          <c:order val="1"/>
          <c:tx>
            <c:strRef>
              <c:f>Taul1!$C$1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Taul1!$C$2:$C$11</c:f>
              <c:numCache>
                <c:formatCode>General</c:formatCode>
                <c:ptCount val="10"/>
                <c:pt idx="0">
                  <c:v>23</c:v>
                </c:pt>
                <c:pt idx="2">
                  <c:v>20</c:v>
                </c:pt>
                <c:pt idx="3">
                  <c:v>26</c:v>
                </c:pt>
                <c:pt idx="5">
                  <c:v>15</c:v>
                </c:pt>
                <c:pt idx="6">
                  <c:v>23</c:v>
                </c:pt>
                <c:pt idx="7">
                  <c:v>20</c:v>
                </c:pt>
                <c:pt idx="8">
                  <c:v>25</c:v>
                </c:pt>
                <c:pt idx="9">
                  <c:v>28</c:v>
                </c:pt>
              </c:numCache>
            </c:numRef>
          </c:val>
          <c:extLst>
            <c:ext xmlns:c16="http://schemas.microsoft.com/office/drawing/2014/chart" uri="{C3380CC4-5D6E-409C-BE32-E72D297353CC}">
              <c16:uniqueId val="{00000001-E72B-46A7-A76E-03A851A04065}"/>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strCache>
            </c:strRef>
          </c:cat>
          <c:val>
            <c:numRef>
              <c:f>Taul1!$D$2:$D$11</c:f>
              <c:numCache>
                <c:formatCode>General</c:formatCode>
                <c:ptCount val="10"/>
                <c:pt idx="0">
                  <c:v>31</c:v>
                </c:pt>
                <c:pt idx="2">
                  <c:v>33</c:v>
                </c:pt>
                <c:pt idx="3">
                  <c:v>30</c:v>
                </c:pt>
                <c:pt idx="5">
                  <c:v>43</c:v>
                </c:pt>
                <c:pt idx="6">
                  <c:v>36</c:v>
                </c:pt>
                <c:pt idx="7">
                  <c:v>33</c:v>
                </c:pt>
                <c:pt idx="8">
                  <c:v>29</c:v>
                </c:pt>
                <c:pt idx="9">
                  <c:v>22</c:v>
                </c:pt>
              </c:numCache>
            </c:numRef>
          </c:val>
          <c:extLst>
            <c:ext xmlns:c16="http://schemas.microsoft.com/office/drawing/2014/chart" uri="{C3380CC4-5D6E-409C-BE32-E72D297353CC}">
              <c16:uniqueId val="{00000002-E72B-46A7-A76E-03A851A04065}"/>
            </c:ext>
          </c:extLst>
        </c:ser>
        <c:dLbls>
          <c:showLegendKey val="0"/>
          <c:showVal val="0"/>
          <c:showCatName val="0"/>
          <c:showSerName val="0"/>
          <c:showPercent val="0"/>
          <c:showBubbleSize val="0"/>
        </c:dLbls>
        <c:gapWidth val="50"/>
        <c:overlap val="100"/>
        <c:axId val="141087488"/>
        <c:axId val="141089024"/>
      </c:barChart>
      <c:catAx>
        <c:axId val="141087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089024"/>
        <c:crosses val="autoZero"/>
        <c:auto val="1"/>
        <c:lblAlgn val="ctr"/>
        <c:lblOffset val="100"/>
        <c:noMultiLvlLbl val="0"/>
      </c:catAx>
      <c:valAx>
        <c:axId val="14108902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087488"/>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2014, n=1000</c:v>
                </c:pt>
                <c:pt idx="1">
                  <c:v>2016, n=1000</c:v>
                </c:pt>
                <c:pt idx="2">
                  <c:v>2018, n=1000</c:v>
                </c:pt>
              </c:strCache>
            </c:strRef>
          </c:cat>
          <c:val>
            <c:numRef>
              <c:f>Taul1!$B$2:$B$4</c:f>
              <c:numCache>
                <c:formatCode>General</c:formatCode>
                <c:ptCount val="3"/>
                <c:pt idx="0">
                  <c:v>21</c:v>
                </c:pt>
                <c:pt idx="1">
                  <c:v>22</c:v>
                </c:pt>
                <c:pt idx="2">
                  <c:v>25</c:v>
                </c:pt>
              </c:numCache>
            </c:numRef>
          </c:val>
          <c:extLst>
            <c:ext xmlns:c16="http://schemas.microsoft.com/office/drawing/2014/chart" uri="{C3380CC4-5D6E-409C-BE32-E72D297353CC}">
              <c16:uniqueId val="{00000000-0362-4D9F-B56B-0F5F116C7483}"/>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2014, n=1000</c:v>
                </c:pt>
                <c:pt idx="1">
                  <c:v>2016, n=1000</c:v>
                </c:pt>
                <c:pt idx="2">
                  <c:v>2018, n=1000</c:v>
                </c:pt>
              </c:strCache>
            </c:strRef>
          </c:cat>
          <c:val>
            <c:numRef>
              <c:f>Taul1!$C$2:$C$4</c:f>
              <c:numCache>
                <c:formatCode>General</c:formatCode>
                <c:ptCount val="3"/>
                <c:pt idx="0">
                  <c:v>51</c:v>
                </c:pt>
                <c:pt idx="1">
                  <c:v>49</c:v>
                </c:pt>
                <c:pt idx="2">
                  <c:v>49</c:v>
                </c:pt>
              </c:numCache>
            </c:numRef>
          </c:val>
          <c:extLst>
            <c:ext xmlns:c16="http://schemas.microsoft.com/office/drawing/2014/chart" uri="{C3380CC4-5D6E-409C-BE32-E72D297353CC}">
              <c16:uniqueId val="{00000001-0362-4D9F-B56B-0F5F116C7483}"/>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2014, n=1000</c:v>
                </c:pt>
                <c:pt idx="1">
                  <c:v>2016, n=1000</c:v>
                </c:pt>
                <c:pt idx="2">
                  <c:v>2018, n=1000</c:v>
                </c:pt>
              </c:strCache>
            </c:strRef>
          </c:cat>
          <c:val>
            <c:numRef>
              <c:f>Taul1!$D$2:$D$4</c:f>
              <c:numCache>
                <c:formatCode>General</c:formatCode>
                <c:ptCount val="3"/>
                <c:pt idx="0">
                  <c:v>28</c:v>
                </c:pt>
                <c:pt idx="1">
                  <c:v>29</c:v>
                </c:pt>
                <c:pt idx="2">
                  <c:v>26</c:v>
                </c:pt>
              </c:numCache>
            </c:numRef>
          </c:val>
          <c:extLst>
            <c:ext xmlns:c16="http://schemas.microsoft.com/office/drawing/2014/chart" uri="{C3380CC4-5D6E-409C-BE32-E72D297353CC}">
              <c16:uniqueId val="{00000002-0362-4D9F-B56B-0F5F116C7483}"/>
            </c:ext>
          </c:extLst>
        </c:ser>
        <c:dLbls>
          <c:showLegendKey val="0"/>
          <c:showVal val="0"/>
          <c:showCatName val="0"/>
          <c:showSerName val="0"/>
          <c:showPercent val="0"/>
          <c:showBubbleSize val="0"/>
        </c:dLbls>
        <c:gapWidth val="30"/>
        <c:overlap val="100"/>
        <c:axId val="141212288"/>
        <c:axId val="141222272"/>
      </c:barChart>
      <c:catAx>
        <c:axId val="14121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222272"/>
        <c:crosses val="autoZero"/>
        <c:auto val="1"/>
        <c:lblAlgn val="ctr"/>
        <c:lblOffset val="100"/>
        <c:noMultiLvlLbl val="0"/>
      </c:catAx>
      <c:valAx>
        <c:axId val="141222272"/>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212288"/>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25</c:v>
                </c:pt>
                <c:pt idx="2">
                  <c:v>18</c:v>
                </c:pt>
                <c:pt idx="3">
                  <c:v>33</c:v>
                </c:pt>
                <c:pt idx="5">
                  <c:v>20</c:v>
                </c:pt>
                <c:pt idx="6">
                  <c:v>15</c:v>
                </c:pt>
                <c:pt idx="7">
                  <c:v>19</c:v>
                </c:pt>
                <c:pt idx="8">
                  <c:v>22</c:v>
                </c:pt>
                <c:pt idx="9">
                  <c:v>40</c:v>
                </c:pt>
                <c:pt idx="11">
                  <c:v>29</c:v>
                </c:pt>
                <c:pt idx="12">
                  <c:v>22</c:v>
                </c:pt>
                <c:pt idx="13">
                  <c:v>16</c:v>
                </c:pt>
              </c:numCache>
            </c:numRef>
          </c:val>
          <c:extLst>
            <c:ext xmlns:c16="http://schemas.microsoft.com/office/drawing/2014/chart" uri="{C3380CC4-5D6E-409C-BE32-E72D297353CC}">
              <c16:uniqueId val="{00000000-03A4-4AB0-A984-41B76596E50A}"/>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Taul1!$C$2:$C$15</c:f>
              <c:numCache>
                <c:formatCode>General</c:formatCode>
                <c:ptCount val="14"/>
                <c:pt idx="0">
                  <c:v>49</c:v>
                </c:pt>
                <c:pt idx="2">
                  <c:v>56</c:v>
                </c:pt>
                <c:pt idx="3">
                  <c:v>41</c:v>
                </c:pt>
                <c:pt idx="5">
                  <c:v>49</c:v>
                </c:pt>
                <c:pt idx="6">
                  <c:v>59</c:v>
                </c:pt>
                <c:pt idx="7">
                  <c:v>56</c:v>
                </c:pt>
                <c:pt idx="8">
                  <c:v>53</c:v>
                </c:pt>
                <c:pt idx="9">
                  <c:v>36</c:v>
                </c:pt>
                <c:pt idx="11">
                  <c:v>53</c:v>
                </c:pt>
                <c:pt idx="12">
                  <c:v>56</c:v>
                </c:pt>
                <c:pt idx="13">
                  <c:v>57</c:v>
                </c:pt>
              </c:numCache>
            </c:numRef>
          </c:val>
          <c:extLst>
            <c:ext xmlns:c16="http://schemas.microsoft.com/office/drawing/2014/chart" uri="{C3380CC4-5D6E-409C-BE32-E72D297353CC}">
              <c16:uniqueId val="{00000001-03A4-4AB0-A984-41B76596E50A}"/>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Taul1!$D$2:$D$15</c:f>
              <c:numCache>
                <c:formatCode>General</c:formatCode>
                <c:ptCount val="14"/>
                <c:pt idx="0">
                  <c:v>26</c:v>
                </c:pt>
                <c:pt idx="2">
                  <c:v>26</c:v>
                </c:pt>
                <c:pt idx="3">
                  <c:v>26</c:v>
                </c:pt>
                <c:pt idx="5">
                  <c:v>31</c:v>
                </c:pt>
                <c:pt idx="6">
                  <c:v>25</c:v>
                </c:pt>
                <c:pt idx="7">
                  <c:v>25</c:v>
                </c:pt>
                <c:pt idx="8">
                  <c:v>25</c:v>
                </c:pt>
                <c:pt idx="9">
                  <c:v>24</c:v>
                </c:pt>
                <c:pt idx="11">
                  <c:v>18</c:v>
                </c:pt>
                <c:pt idx="12">
                  <c:v>22</c:v>
                </c:pt>
                <c:pt idx="13">
                  <c:v>27</c:v>
                </c:pt>
              </c:numCache>
            </c:numRef>
          </c:val>
          <c:extLst>
            <c:ext xmlns:c16="http://schemas.microsoft.com/office/drawing/2014/chart" uri="{C3380CC4-5D6E-409C-BE32-E72D297353CC}">
              <c16:uniqueId val="{00000002-03A4-4AB0-A984-41B76596E50A}"/>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44384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25</c:v>
                </c:pt>
                <c:pt idx="2">
                  <c:v>20</c:v>
                </c:pt>
                <c:pt idx="3">
                  <c:v>25</c:v>
                </c:pt>
                <c:pt idx="4">
                  <c:v>22</c:v>
                </c:pt>
                <c:pt idx="5">
                  <c:v>33</c:v>
                </c:pt>
                <c:pt idx="7">
                  <c:v>20</c:v>
                </c:pt>
                <c:pt idx="8">
                  <c:v>20</c:v>
                </c:pt>
                <c:pt idx="9">
                  <c:v>30</c:v>
                </c:pt>
                <c:pt idx="10">
                  <c:v>37</c:v>
                </c:pt>
              </c:numCache>
            </c:numRef>
          </c:val>
          <c:extLst>
            <c:ext xmlns:c16="http://schemas.microsoft.com/office/drawing/2014/chart" uri="{C3380CC4-5D6E-409C-BE32-E72D297353CC}">
              <c16:uniqueId val="{00000000-0C16-4386-B3CF-DDAA9C3D0559}"/>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Taul1!$C$2:$C$12</c:f>
              <c:numCache>
                <c:formatCode>General</c:formatCode>
                <c:ptCount val="11"/>
                <c:pt idx="0">
                  <c:v>49</c:v>
                </c:pt>
                <c:pt idx="2">
                  <c:v>47</c:v>
                </c:pt>
                <c:pt idx="3">
                  <c:v>49</c:v>
                </c:pt>
                <c:pt idx="4">
                  <c:v>54</c:v>
                </c:pt>
                <c:pt idx="5">
                  <c:v>46</c:v>
                </c:pt>
                <c:pt idx="7">
                  <c:v>51</c:v>
                </c:pt>
                <c:pt idx="8">
                  <c:v>54</c:v>
                </c:pt>
                <c:pt idx="9">
                  <c:v>49</c:v>
                </c:pt>
                <c:pt idx="10">
                  <c:v>43</c:v>
                </c:pt>
              </c:numCache>
            </c:numRef>
          </c:val>
          <c:extLst>
            <c:ext xmlns:c16="http://schemas.microsoft.com/office/drawing/2014/chart" uri="{C3380CC4-5D6E-409C-BE32-E72D297353CC}">
              <c16:uniqueId val="{00000001-0C16-4386-B3CF-DDAA9C3D0559}"/>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Taul1!$D$2:$D$12</c:f>
              <c:numCache>
                <c:formatCode>General</c:formatCode>
                <c:ptCount val="11"/>
                <c:pt idx="0">
                  <c:v>26</c:v>
                </c:pt>
                <c:pt idx="2">
                  <c:v>34</c:v>
                </c:pt>
                <c:pt idx="3">
                  <c:v>26</c:v>
                </c:pt>
                <c:pt idx="4">
                  <c:v>24</c:v>
                </c:pt>
                <c:pt idx="5">
                  <c:v>21</c:v>
                </c:pt>
                <c:pt idx="7">
                  <c:v>29</c:v>
                </c:pt>
                <c:pt idx="8">
                  <c:v>25</c:v>
                </c:pt>
                <c:pt idx="9">
                  <c:v>21</c:v>
                </c:pt>
                <c:pt idx="10">
                  <c:v>20</c:v>
                </c:pt>
              </c:numCache>
            </c:numRef>
          </c:val>
          <c:extLst>
            <c:ext xmlns:c16="http://schemas.microsoft.com/office/drawing/2014/chart" uri="{C3380CC4-5D6E-409C-BE32-E72D297353CC}">
              <c16:uniqueId val="{00000002-0C16-4386-B3CF-DDAA9C3D0559}"/>
            </c:ext>
          </c:extLst>
        </c:ser>
        <c:dLbls>
          <c:showLegendKey val="0"/>
          <c:showVal val="0"/>
          <c:showCatName val="0"/>
          <c:showSerName val="0"/>
          <c:showPercent val="0"/>
          <c:showBubbleSize val="0"/>
        </c:dLbls>
        <c:gapWidth val="50"/>
        <c:overlap val="100"/>
        <c:axId val="141916800"/>
        <c:axId val="141926784"/>
      </c:barChart>
      <c:catAx>
        <c:axId val="1419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926784"/>
        <c:crosses val="autoZero"/>
        <c:auto val="1"/>
        <c:lblAlgn val="ctr"/>
        <c:lblOffset val="100"/>
        <c:noMultiLvlLbl val="0"/>
      </c:catAx>
      <c:valAx>
        <c:axId val="14192678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191680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35246839235235"/>
          <c:y val="6.2300069473524483E-2"/>
          <c:w val="0.45642956139660712"/>
          <c:h val="0.86088628623689456"/>
        </c:manualLayout>
      </c:layout>
      <c:barChart>
        <c:barDir val="bar"/>
        <c:grouping val="clustered"/>
        <c:varyColors val="0"/>
        <c:ser>
          <c:idx val="0"/>
          <c:order val="0"/>
          <c:tx>
            <c:strRef>
              <c:f>Taul1!$B$1</c:f>
              <c:strCache>
                <c:ptCount val="1"/>
                <c:pt idx="0">
                  <c:v>2016, n=1000</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Lemmikkieläinvakuutus</c:v>
                </c:pt>
                <c:pt idx="8">
                  <c:v>Venevakuutus</c:v>
                </c:pt>
                <c:pt idx="9">
                  <c:v>Urheiluvakuutus (lajikohtainen lisenssi)</c:v>
                </c:pt>
                <c:pt idx="10">
                  <c:v>Säästöhenkivakuutus</c:v>
                </c:pt>
                <c:pt idx="11">
                  <c:v>Lainaturvavakuutus</c:v>
                </c:pt>
                <c:pt idx="12">
                  <c:v>Metsävakuutus</c:v>
                </c:pt>
                <c:pt idx="13">
                  <c:v>Kapitalisaatiosopimus (Tavoitesäästö, Nordea Capital, Säästösopimus)</c:v>
                </c:pt>
                <c:pt idx="14">
                  <c:v>Jokin tuotekohtainen vakuutus (esim. kodinkone, silmälasit, kännykkä)</c:v>
                </c:pt>
                <c:pt idx="15">
                  <c:v>Jokin yksittäiseen sairauteen liittyvä vakuutus (esim. syöpävakuutus)</c:v>
                </c:pt>
                <c:pt idx="16">
                  <c:v>Muu</c:v>
                </c:pt>
                <c:pt idx="17">
                  <c:v>Ei vakuutuksia</c:v>
                </c:pt>
                <c:pt idx="18">
                  <c:v>En osaa sanoa</c:v>
                </c:pt>
              </c:strCache>
            </c:strRef>
          </c:cat>
          <c:val>
            <c:numRef>
              <c:f>Taul1!$B$2:$B$20</c:f>
              <c:numCache>
                <c:formatCode>General</c:formatCode>
                <c:ptCount val="19"/>
                <c:pt idx="0">
                  <c:v>93</c:v>
                </c:pt>
                <c:pt idx="1">
                  <c:v>65</c:v>
                </c:pt>
                <c:pt idx="2">
                  <c:v>55</c:v>
                </c:pt>
                <c:pt idx="3">
                  <c:v>53</c:v>
                </c:pt>
                <c:pt idx="4">
                  <c:v>37</c:v>
                </c:pt>
                <c:pt idx="5">
                  <c:v>27</c:v>
                </c:pt>
                <c:pt idx="6">
                  <c:v>14</c:v>
                </c:pt>
                <c:pt idx="7">
                  <c:v>8</c:v>
                </c:pt>
                <c:pt idx="8">
                  <c:v>7</c:v>
                </c:pt>
                <c:pt idx="9">
                  <c:v>7</c:v>
                </c:pt>
                <c:pt idx="10">
                  <c:v>7</c:v>
                </c:pt>
                <c:pt idx="11">
                  <c:v>7</c:v>
                </c:pt>
                <c:pt idx="12">
                  <c:v>5</c:v>
                </c:pt>
                <c:pt idx="13">
                  <c:v>2</c:v>
                </c:pt>
                <c:pt idx="14">
                  <c:v>5</c:v>
                </c:pt>
                <c:pt idx="15">
                  <c:v>3</c:v>
                </c:pt>
                <c:pt idx="16">
                  <c:v>2</c:v>
                </c:pt>
                <c:pt idx="17">
                  <c:v>0</c:v>
                </c:pt>
                <c:pt idx="18">
                  <c:v>2</c:v>
                </c:pt>
              </c:numCache>
            </c:numRef>
          </c:val>
          <c:extLst>
            <c:ext xmlns:c16="http://schemas.microsoft.com/office/drawing/2014/chart" uri="{C3380CC4-5D6E-409C-BE32-E72D297353CC}">
              <c16:uniqueId val="{00000000-AB35-478C-8915-DA9BF2EF1C9B}"/>
            </c:ext>
          </c:extLst>
        </c:ser>
        <c:dLbls>
          <c:showLegendKey val="0"/>
          <c:showVal val="0"/>
          <c:showCatName val="0"/>
          <c:showSerName val="0"/>
          <c:showPercent val="0"/>
          <c:showBubbleSize val="0"/>
        </c:dLbls>
        <c:gapWidth val="30"/>
        <c:axId val="142547200"/>
        <c:axId val="142553088"/>
      </c:barChart>
      <c:catAx>
        <c:axId val="1425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42553088"/>
        <c:crosses val="autoZero"/>
        <c:auto val="1"/>
        <c:lblAlgn val="ctr"/>
        <c:lblOffset val="100"/>
        <c:noMultiLvlLbl val="0"/>
      </c:catAx>
      <c:valAx>
        <c:axId val="142553088"/>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54720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59268803985435"/>
          <c:y val="6.2300069473524483E-2"/>
          <c:w val="0.13733235248004635"/>
          <c:h val="0.7656481960340146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strCache>
            </c:strRef>
          </c:cat>
          <c:val>
            <c:numRef>
              <c:f>Taul1!$B$2:$B$8</c:f>
              <c:numCache>
                <c:formatCode>General</c:formatCode>
                <c:ptCount val="7"/>
                <c:pt idx="0">
                  <c:v>83</c:v>
                </c:pt>
                <c:pt idx="1">
                  <c:v>63</c:v>
                </c:pt>
                <c:pt idx="2">
                  <c:v>66</c:v>
                </c:pt>
                <c:pt idx="3">
                  <c:v>40</c:v>
                </c:pt>
                <c:pt idx="4">
                  <c:v>39</c:v>
                </c:pt>
                <c:pt idx="5">
                  <c:v>26</c:v>
                </c:pt>
                <c:pt idx="6">
                  <c:v>15</c:v>
                </c:pt>
              </c:numCache>
            </c:numRef>
          </c:val>
          <c:extLst>
            <c:ext xmlns:c16="http://schemas.microsoft.com/office/drawing/2014/chart" uri="{C3380CC4-5D6E-409C-BE32-E72D297353CC}">
              <c16:uniqueId val="{00000000-A360-4675-86CE-84B9042637B0}"/>
            </c:ext>
          </c:extLst>
        </c:ser>
        <c:ser>
          <c:idx val="1"/>
          <c:order val="1"/>
          <c:tx>
            <c:strRef>
              <c:f>Taul1!$C$1</c:f>
              <c:strCache>
                <c:ptCount val="1"/>
                <c:pt idx="0">
                  <c:v>2012, n=1026</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strCache>
            </c:strRef>
          </c:cat>
          <c:val>
            <c:numRef>
              <c:f>Taul1!$C$2:$C$8</c:f>
              <c:numCache>
                <c:formatCode>General</c:formatCode>
                <c:ptCount val="7"/>
                <c:pt idx="0">
                  <c:v>86</c:v>
                </c:pt>
                <c:pt idx="1">
                  <c:v>56</c:v>
                </c:pt>
                <c:pt idx="2">
                  <c:v>70</c:v>
                </c:pt>
                <c:pt idx="3">
                  <c:v>42</c:v>
                </c:pt>
                <c:pt idx="4">
                  <c:v>41</c:v>
                </c:pt>
                <c:pt idx="5">
                  <c:v>29</c:v>
                </c:pt>
                <c:pt idx="6">
                  <c:v>19</c:v>
                </c:pt>
              </c:numCache>
            </c:numRef>
          </c:val>
          <c:extLst>
            <c:ext xmlns:c16="http://schemas.microsoft.com/office/drawing/2014/chart" uri="{C3380CC4-5D6E-409C-BE32-E72D297353CC}">
              <c16:uniqueId val="{00000001-A360-4675-86CE-84B9042637B0}"/>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strCache>
            </c:strRef>
          </c:cat>
          <c:val>
            <c:numRef>
              <c:f>Taul1!$D$2:$D$8</c:f>
              <c:numCache>
                <c:formatCode>General</c:formatCode>
                <c:ptCount val="7"/>
                <c:pt idx="0">
                  <c:v>95</c:v>
                </c:pt>
                <c:pt idx="1">
                  <c:v>69</c:v>
                </c:pt>
                <c:pt idx="2">
                  <c:v>50</c:v>
                </c:pt>
                <c:pt idx="3">
                  <c:v>60</c:v>
                </c:pt>
                <c:pt idx="4">
                  <c:v>37</c:v>
                </c:pt>
                <c:pt idx="5">
                  <c:v>26</c:v>
                </c:pt>
                <c:pt idx="6">
                  <c:v>18</c:v>
                </c:pt>
              </c:numCache>
            </c:numRef>
          </c:val>
          <c:extLst>
            <c:ext xmlns:c16="http://schemas.microsoft.com/office/drawing/2014/chart" uri="{C3380CC4-5D6E-409C-BE32-E72D297353CC}">
              <c16:uniqueId val="{00000002-A360-4675-86CE-84B9042637B0}"/>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strCache>
            </c:strRef>
          </c:cat>
          <c:val>
            <c:numRef>
              <c:f>Taul1!$E$2:$E$8</c:f>
              <c:numCache>
                <c:formatCode>General</c:formatCode>
                <c:ptCount val="7"/>
                <c:pt idx="0">
                  <c:v>92</c:v>
                </c:pt>
                <c:pt idx="1">
                  <c:v>67</c:v>
                </c:pt>
                <c:pt idx="2">
                  <c:v>56</c:v>
                </c:pt>
                <c:pt idx="3">
                  <c:v>54</c:v>
                </c:pt>
                <c:pt idx="4">
                  <c:v>36</c:v>
                </c:pt>
                <c:pt idx="5">
                  <c:v>25</c:v>
                </c:pt>
                <c:pt idx="6">
                  <c:v>14</c:v>
                </c:pt>
              </c:numCache>
            </c:numRef>
          </c:val>
          <c:extLst>
            <c:ext xmlns:c16="http://schemas.microsoft.com/office/drawing/2014/chart" uri="{C3380CC4-5D6E-409C-BE32-E72D297353CC}">
              <c16:uniqueId val="{00000003-A360-4675-86CE-84B9042637B0}"/>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Taul1!$A$2:$A$8</c:f>
              <c:strCache>
                <c:ptCount val="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strCache>
            </c:strRef>
          </c:cat>
          <c:val>
            <c:numRef>
              <c:f>Taul1!$F$2:$F$8</c:f>
              <c:numCache>
                <c:formatCode>General</c:formatCode>
                <c:ptCount val="7"/>
                <c:pt idx="0">
                  <c:v>93</c:v>
                </c:pt>
                <c:pt idx="1">
                  <c:v>65</c:v>
                </c:pt>
                <c:pt idx="2">
                  <c:v>55</c:v>
                </c:pt>
                <c:pt idx="3">
                  <c:v>53</c:v>
                </c:pt>
                <c:pt idx="4">
                  <c:v>37</c:v>
                </c:pt>
                <c:pt idx="5">
                  <c:v>27</c:v>
                </c:pt>
                <c:pt idx="6">
                  <c:v>14</c:v>
                </c:pt>
              </c:numCache>
            </c:numRef>
          </c:val>
          <c:extLst>
            <c:ext xmlns:c16="http://schemas.microsoft.com/office/drawing/2014/chart" uri="{C3380CC4-5D6E-409C-BE32-E72D297353CC}">
              <c16:uniqueId val="{00000004-A360-4675-86CE-84B9042637B0}"/>
            </c:ext>
          </c:extLst>
        </c:ser>
        <c:dLbls>
          <c:showLegendKey val="0"/>
          <c:showVal val="0"/>
          <c:showCatName val="0"/>
          <c:showSerName val="0"/>
          <c:showPercent val="0"/>
          <c:showBubbleSize val="0"/>
        </c:dLbls>
        <c:gapWidth val="30"/>
        <c:axId val="142617216"/>
        <c:axId val="142631296"/>
      </c:barChart>
      <c:catAx>
        <c:axId val="142617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142631296"/>
        <c:crosses val="autoZero"/>
        <c:auto val="1"/>
        <c:lblAlgn val="ctr"/>
        <c:lblOffset val="100"/>
        <c:noMultiLvlLbl val="0"/>
      </c:catAx>
      <c:valAx>
        <c:axId val="142631296"/>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617216"/>
        <c:crosses val="autoZero"/>
        <c:crossBetween val="between"/>
        <c:majorUnit val="20"/>
        <c:minorUnit val="20"/>
      </c:valAx>
      <c:spPr>
        <a:noFill/>
        <a:ln>
          <a:noFill/>
        </a:ln>
        <a:effectLst/>
      </c:spPr>
    </c:plotArea>
    <c:legend>
      <c:legendPos val="b"/>
      <c:layout>
        <c:manualLayout>
          <c:xMode val="edge"/>
          <c:yMode val="edge"/>
          <c:x val="0.19558600446264018"/>
          <c:y val="0.91808535055831841"/>
          <c:w val="0.80441399553735982"/>
          <c:h val="8.1914542188589262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86145425184045"/>
          <c:y val="6.2300069473524483E-2"/>
          <c:w val="0.38485056682776264"/>
          <c:h val="0.7656481960340146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Lemmikkieläinvakuutus</c:v>
                </c:pt>
                <c:pt idx="1">
                  <c:v>Venevakuutus</c:v>
                </c:pt>
                <c:pt idx="2">
                  <c:v>Urheiluvakuutus (lajikohtainen lisenssi)</c:v>
                </c:pt>
                <c:pt idx="3">
                  <c:v>Säästöhenkivakuutus</c:v>
                </c:pt>
                <c:pt idx="4">
                  <c:v>Lainaturvavakuutus</c:v>
                </c:pt>
                <c:pt idx="5">
                  <c:v>Metsävakuutus</c:v>
                </c:pt>
              </c:strCache>
            </c:strRef>
          </c:cat>
          <c:val>
            <c:numRef>
              <c:f>Taul1!$B$2:$B$7</c:f>
              <c:numCache>
                <c:formatCode>General</c:formatCode>
                <c:ptCount val="6"/>
                <c:pt idx="1">
                  <c:v>8</c:v>
                </c:pt>
                <c:pt idx="3">
                  <c:v>9</c:v>
                </c:pt>
                <c:pt idx="4">
                  <c:v>11</c:v>
                </c:pt>
                <c:pt idx="5">
                  <c:v>7</c:v>
                </c:pt>
              </c:numCache>
            </c:numRef>
          </c:val>
          <c:extLst>
            <c:ext xmlns:c16="http://schemas.microsoft.com/office/drawing/2014/chart" uri="{C3380CC4-5D6E-409C-BE32-E72D297353CC}">
              <c16:uniqueId val="{00000000-F4AE-4036-A47C-AD2F3B6A8E13}"/>
            </c:ext>
          </c:extLst>
        </c:ser>
        <c:ser>
          <c:idx val="1"/>
          <c:order val="1"/>
          <c:tx>
            <c:strRef>
              <c:f>Taul1!$C$1</c:f>
              <c:strCache>
                <c:ptCount val="1"/>
                <c:pt idx="0">
                  <c:v>2012, n=1026</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Lemmikkieläinvakuutus</c:v>
                </c:pt>
                <c:pt idx="1">
                  <c:v>Venevakuutus</c:v>
                </c:pt>
                <c:pt idx="2">
                  <c:v>Urheiluvakuutus (lajikohtainen lisenssi)</c:v>
                </c:pt>
                <c:pt idx="3">
                  <c:v>Säästöhenkivakuutus</c:v>
                </c:pt>
                <c:pt idx="4">
                  <c:v>Lainaturvavakuutus</c:v>
                </c:pt>
                <c:pt idx="5">
                  <c:v>Metsävakuutus</c:v>
                </c:pt>
              </c:strCache>
            </c:strRef>
          </c:cat>
          <c:val>
            <c:numRef>
              <c:f>Taul1!$C$2:$C$7</c:f>
              <c:numCache>
                <c:formatCode>General</c:formatCode>
                <c:ptCount val="6"/>
                <c:pt idx="1">
                  <c:v>6</c:v>
                </c:pt>
                <c:pt idx="3">
                  <c:v>9</c:v>
                </c:pt>
                <c:pt idx="4">
                  <c:v>10</c:v>
                </c:pt>
                <c:pt idx="5">
                  <c:v>5</c:v>
                </c:pt>
              </c:numCache>
            </c:numRef>
          </c:val>
          <c:extLst>
            <c:ext xmlns:c16="http://schemas.microsoft.com/office/drawing/2014/chart" uri="{C3380CC4-5D6E-409C-BE32-E72D297353CC}">
              <c16:uniqueId val="{00000001-F4AE-4036-A47C-AD2F3B6A8E13}"/>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Lemmikkieläinvakuutus</c:v>
                </c:pt>
                <c:pt idx="1">
                  <c:v>Venevakuutus</c:v>
                </c:pt>
                <c:pt idx="2">
                  <c:v>Urheiluvakuutus (lajikohtainen lisenssi)</c:v>
                </c:pt>
                <c:pt idx="3">
                  <c:v>Säästöhenkivakuutus</c:v>
                </c:pt>
                <c:pt idx="4">
                  <c:v>Lainaturvavakuutus</c:v>
                </c:pt>
                <c:pt idx="5">
                  <c:v>Metsävakuutus</c:v>
                </c:pt>
              </c:strCache>
            </c:strRef>
          </c:cat>
          <c:val>
            <c:numRef>
              <c:f>Taul1!$D$2:$D$7</c:f>
              <c:numCache>
                <c:formatCode>General</c:formatCode>
                <c:ptCount val="6"/>
                <c:pt idx="0">
                  <c:v>10</c:v>
                </c:pt>
                <c:pt idx="1">
                  <c:v>9</c:v>
                </c:pt>
                <c:pt idx="2">
                  <c:v>8</c:v>
                </c:pt>
                <c:pt idx="3">
                  <c:v>8</c:v>
                </c:pt>
                <c:pt idx="4">
                  <c:v>10</c:v>
                </c:pt>
                <c:pt idx="5">
                  <c:v>6</c:v>
                </c:pt>
              </c:numCache>
            </c:numRef>
          </c:val>
          <c:extLst>
            <c:ext xmlns:c16="http://schemas.microsoft.com/office/drawing/2014/chart" uri="{C3380CC4-5D6E-409C-BE32-E72D297353CC}">
              <c16:uniqueId val="{00000002-F4AE-4036-A47C-AD2F3B6A8E13}"/>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Lemmikkieläinvakuutus</c:v>
                </c:pt>
                <c:pt idx="1">
                  <c:v>Venevakuutus</c:v>
                </c:pt>
                <c:pt idx="2">
                  <c:v>Urheiluvakuutus (lajikohtainen lisenssi)</c:v>
                </c:pt>
                <c:pt idx="3">
                  <c:v>Säästöhenkivakuutus</c:v>
                </c:pt>
                <c:pt idx="4">
                  <c:v>Lainaturvavakuutus</c:v>
                </c:pt>
                <c:pt idx="5">
                  <c:v>Metsävakuutus</c:v>
                </c:pt>
              </c:strCache>
            </c:strRef>
          </c:cat>
          <c:val>
            <c:numRef>
              <c:f>Taul1!$E$2:$E$7</c:f>
              <c:numCache>
                <c:formatCode>General</c:formatCode>
                <c:ptCount val="6"/>
                <c:pt idx="0">
                  <c:v>9</c:v>
                </c:pt>
                <c:pt idx="1">
                  <c:v>7</c:v>
                </c:pt>
                <c:pt idx="2">
                  <c:v>8</c:v>
                </c:pt>
                <c:pt idx="3">
                  <c:v>9</c:v>
                </c:pt>
                <c:pt idx="4">
                  <c:v>8</c:v>
                </c:pt>
                <c:pt idx="5">
                  <c:v>5</c:v>
                </c:pt>
              </c:numCache>
            </c:numRef>
          </c:val>
          <c:extLst>
            <c:ext xmlns:c16="http://schemas.microsoft.com/office/drawing/2014/chart" uri="{C3380CC4-5D6E-409C-BE32-E72D297353CC}">
              <c16:uniqueId val="{00000003-F4AE-4036-A47C-AD2F3B6A8E13}"/>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Lemmikkieläinvakuutus</c:v>
                </c:pt>
                <c:pt idx="1">
                  <c:v>Venevakuutus</c:v>
                </c:pt>
                <c:pt idx="2">
                  <c:v>Urheiluvakuutus (lajikohtainen lisenssi)</c:v>
                </c:pt>
                <c:pt idx="3">
                  <c:v>Säästöhenkivakuutus</c:v>
                </c:pt>
                <c:pt idx="4">
                  <c:v>Lainaturvavakuutus</c:v>
                </c:pt>
                <c:pt idx="5">
                  <c:v>Metsävakuutus</c:v>
                </c:pt>
              </c:strCache>
            </c:strRef>
          </c:cat>
          <c:val>
            <c:numRef>
              <c:f>Taul1!$F$2:$F$7</c:f>
              <c:numCache>
                <c:formatCode>General</c:formatCode>
                <c:ptCount val="6"/>
                <c:pt idx="0">
                  <c:v>8</c:v>
                </c:pt>
                <c:pt idx="1">
                  <c:v>7</c:v>
                </c:pt>
                <c:pt idx="2">
                  <c:v>7</c:v>
                </c:pt>
                <c:pt idx="3">
                  <c:v>7</c:v>
                </c:pt>
                <c:pt idx="4">
                  <c:v>7</c:v>
                </c:pt>
                <c:pt idx="5">
                  <c:v>5</c:v>
                </c:pt>
              </c:numCache>
            </c:numRef>
          </c:val>
          <c:extLst>
            <c:ext xmlns:c16="http://schemas.microsoft.com/office/drawing/2014/chart" uri="{C3380CC4-5D6E-409C-BE32-E72D297353CC}">
              <c16:uniqueId val="{00000004-F4AE-4036-A47C-AD2F3B6A8E13}"/>
            </c:ext>
          </c:extLst>
        </c:ser>
        <c:dLbls>
          <c:showLegendKey val="0"/>
          <c:showVal val="0"/>
          <c:showCatName val="0"/>
          <c:showSerName val="0"/>
          <c:showPercent val="0"/>
          <c:showBubbleSize val="0"/>
        </c:dLbls>
        <c:gapWidth val="30"/>
        <c:axId val="142709888"/>
        <c:axId val="142711424"/>
      </c:barChart>
      <c:catAx>
        <c:axId val="14270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142711424"/>
        <c:crosses val="autoZero"/>
        <c:auto val="1"/>
        <c:lblAlgn val="ctr"/>
        <c:lblOffset val="100"/>
        <c:noMultiLvlLbl val="0"/>
      </c:catAx>
      <c:valAx>
        <c:axId val="142711424"/>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709888"/>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14185955978021"/>
          <c:y val="6.2300069473524483E-2"/>
          <c:w val="0.40746740237273754"/>
          <c:h val="0.7656481960340146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Kapitalisaatiosopimus (Tavoitesäästö, Nordea Capital, Säästösopimus)</c:v>
                </c:pt>
                <c:pt idx="1">
                  <c:v>Jokin tuotekohtainen vakuutus (esim. kodinkone, silmälasit, kännykkä)</c:v>
                </c:pt>
                <c:pt idx="2">
                  <c:v>Jokin yksittäiseen sairauteen liittyvä vakuutus (esim. syöpävakuutus)</c:v>
                </c:pt>
                <c:pt idx="3">
                  <c:v>Muu</c:v>
                </c:pt>
                <c:pt idx="4">
                  <c:v>Ei vakuutuksia</c:v>
                </c:pt>
                <c:pt idx="5">
                  <c:v>En osaa sanoa</c:v>
                </c:pt>
              </c:strCache>
            </c:strRef>
          </c:cat>
          <c:val>
            <c:numRef>
              <c:f>Taul1!$B$2:$B$7</c:f>
              <c:numCache>
                <c:formatCode>General</c:formatCode>
                <c:ptCount val="6"/>
                <c:pt idx="1">
                  <c:v>14</c:v>
                </c:pt>
                <c:pt idx="2">
                  <c:v>3</c:v>
                </c:pt>
                <c:pt idx="5">
                  <c:v>26</c:v>
                </c:pt>
              </c:numCache>
            </c:numRef>
          </c:val>
          <c:extLst>
            <c:ext xmlns:c16="http://schemas.microsoft.com/office/drawing/2014/chart" uri="{C3380CC4-5D6E-409C-BE32-E72D297353CC}">
              <c16:uniqueId val="{00000000-BEAD-47CE-AEC3-2291EAE60A8F}"/>
            </c:ext>
          </c:extLst>
        </c:ser>
        <c:ser>
          <c:idx val="1"/>
          <c:order val="1"/>
          <c:tx>
            <c:strRef>
              <c:f>Taul1!$C$1</c:f>
              <c:strCache>
                <c:ptCount val="1"/>
                <c:pt idx="0">
                  <c:v>2012, n=1026</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Kapitalisaatiosopimus (Tavoitesäästö, Nordea Capital, Säästösopimus)</c:v>
                </c:pt>
                <c:pt idx="1">
                  <c:v>Jokin tuotekohtainen vakuutus (esim. kodinkone, silmälasit, kännykkä)</c:v>
                </c:pt>
                <c:pt idx="2">
                  <c:v>Jokin yksittäiseen sairauteen liittyvä vakuutus (esim. syöpävakuutus)</c:v>
                </c:pt>
                <c:pt idx="3">
                  <c:v>Muu</c:v>
                </c:pt>
                <c:pt idx="4">
                  <c:v>Ei vakuutuksia</c:v>
                </c:pt>
                <c:pt idx="5">
                  <c:v>En osaa sanoa</c:v>
                </c:pt>
              </c:strCache>
            </c:strRef>
          </c:cat>
          <c:val>
            <c:numRef>
              <c:f>Taul1!$C$2:$C$7</c:f>
              <c:numCache>
                <c:formatCode>General</c:formatCode>
                <c:ptCount val="6"/>
                <c:pt idx="1">
                  <c:v>10</c:v>
                </c:pt>
                <c:pt idx="2">
                  <c:v>2</c:v>
                </c:pt>
                <c:pt idx="5">
                  <c:v>28</c:v>
                </c:pt>
              </c:numCache>
            </c:numRef>
          </c:val>
          <c:extLst>
            <c:ext xmlns:c16="http://schemas.microsoft.com/office/drawing/2014/chart" uri="{C3380CC4-5D6E-409C-BE32-E72D297353CC}">
              <c16:uniqueId val="{00000001-BEAD-47CE-AEC3-2291EAE60A8F}"/>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Kapitalisaatiosopimus (Tavoitesäästö, Nordea Capital, Säästösopimus)</c:v>
                </c:pt>
                <c:pt idx="1">
                  <c:v>Jokin tuotekohtainen vakuutus (esim. kodinkone, silmälasit, kännykkä)</c:v>
                </c:pt>
                <c:pt idx="2">
                  <c:v>Jokin yksittäiseen sairauteen liittyvä vakuutus (esim. syöpävakuutus)</c:v>
                </c:pt>
                <c:pt idx="3">
                  <c:v>Muu</c:v>
                </c:pt>
                <c:pt idx="4">
                  <c:v>Ei vakuutuksia</c:v>
                </c:pt>
                <c:pt idx="5">
                  <c:v>En osaa sanoa</c:v>
                </c:pt>
              </c:strCache>
            </c:strRef>
          </c:cat>
          <c:val>
            <c:numRef>
              <c:f>Taul1!$D$2:$D$7</c:f>
              <c:numCache>
                <c:formatCode>General</c:formatCode>
                <c:ptCount val="6"/>
                <c:pt idx="0">
                  <c:v>5</c:v>
                </c:pt>
                <c:pt idx="1">
                  <c:v>5</c:v>
                </c:pt>
                <c:pt idx="2">
                  <c:v>3</c:v>
                </c:pt>
                <c:pt idx="3">
                  <c:v>2</c:v>
                </c:pt>
                <c:pt idx="4">
                  <c:v>0</c:v>
                </c:pt>
                <c:pt idx="5">
                  <c:v>1</c:v>
                </c:pt>
              </c:numCache>
            </c:numRef>
          </c:val>
          <c:extLst>
            <c:ext xmlns:c16="http://schemas.microsoft.com/office/drawing/2014/chart" uri="{C3380CC4-5D6E-409C-BE32-E72D297353CC}">
              <c16:uniqueId val="{00000002-BEAD-47CE-AEC3-2291EAE60A8F}"/>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Kapitalisaatiosopimus (Tavoitesäästö, Nordea Capital, Säästösopimus)</c:v>
                </c:pt>
                <c:pt idx="1">
                  <c:v>Jokin tuotekohtainen vakuutus (esim. kodinkone, silmälasit, kännykkä)</c:v>
                </c:pt>
                <c:pt idx="2">
                  <c:v>Jokin yksittäiseen sairauteen liittyvä vakuutus (esim. syöpävakuutus)</c:v>
                </c:pt>
                <c:pt idx="3">
                  <c:v>Muu</c:v>
                </c:pt>
                <c:pt idx="4">
                  <c:v>Ei vakuutuksia</c:v>
                </c:pt>
                <c:pt idx="5">
                  <c:v>En osaa sanoa</c:v>
                </c:pt>
              </c:strCache>
            </c:strRef>
          </c:cat>
          <c:val>
            <c:numRef>
              <c:f>Taul1!$E$2:$E$7</c:f>
              <c:numCache>
                <c:formatCode>General</c:formatCode>
                <c:ptCount val="6"/>
                <c:pt idx="0">
                  <c:v>3</c:v>
                </c:pt>
                <c:pt idx="1">
                  <c:v>5</c:v>
                </c:pt>
                <c:pt idx="2">
                  <c:v>3</c:v>
                </c:pt>
                <c:pt idx="3">
                  <c:v>3</c:v>
                </c:pt>
                <c:pt idx="4">
                  <c:v>0</c:v>
                </c:pt>
                <c:pt idx="5">
                  <c:v>2</c:v>
                </c:pt>
              </c:numCache>
            </c:numRef>
          </c:val>
          <c:extLst>
            <c:ext xmlns:c16="http://schemas.microsoft.com/office/drawing/2014/chart" uri="{C3380CC4-5D6E-409C-BE32-E72D297353CC}">
              <c16:uniqueId val="{00000003-BEAD-47CE-AEC3-2291EAE60A8F}"/>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Kapitalisaatiosopimus (Tavoitesäästö, Nordea Capital, Säästösopimus)</c:v>
                </c:pt>
                <c:pt idx="1">
                  <c:v>Jokin tuotekohtainen vakuutus (esim. kodinkone, silmälasit, kännykkä)</c:v>
                </c:pt>
                <c:pt idx="2">
                  <c:v>Jokin yksittäiseen sairauteen liittyvä vakuutus (esim. syöpävakuutus)</c:v>
                </c:pt>
                <c:pt idx="3">
                  <c:v>Muu</c:v>
                </c:pt>
                <c:pt idx="4">
                  <c:v>Ei vakuutuksia</c:v>
                </c:pt>
                <c:pt idx="5">
                  <c:v>En osaa sanoa</c:v>
                </c:pt>
              </c:strCache>
            </c:strRef>
          </c:cat>
          <c:val>
            <c:numRef>
              <c:f>Taul1!$F$2:$F$7</c:f>
              <c:numCache>
                <c:formatCode>General</c:formatCode>
                <c:ptCount val="6"/>
                <c:pt idx="0">
                  <c:v>2</c:v>
                </c:pt>
                <c:pt idx="1">
                  <c:v>5</c:v>
                </c:pt>
                <c:pt idx="2">
                  <c:v>3</c:v>
                </c:pt>
                <c:pt idx="3">
                  <c:v>2</c:v>
                </c:pt>
                <c:pt idx="4">
                  <c:v>0</c:v>
                </c:pt>
                <c:pt idx="5">
                  <c:v>2</c:v>
                </c:pt>
              </c:numCache>
            </c:numRef>
          </c:val>
          <c:extLst>
            <c:ext xmlns:c16="http://schemas.microsoft.com/office/drawing/2014/chart" uri="{C3380CC4-5D6E-409C-BE32-E72D297353CC}">
              <c16:uniqueId val="{00000004-BEAD-47CE-AEC3-2291EAE60A8F}"/>
            </c:ext>
          </c:extLst>
        </c:ser>
        <c:dLbls>
          <c:showLegendKey val="0"/>
          <c:showVal val="0"/>
          <c:showCatName val="0"/>
          <c:showSerName val="0"/>
          <c:showPercent val="0"/>
          <c:showBubbleSize val="0"/>
        </c:dLbls>
        <c:gapWidth val="30"/>
        <c:axId val="142744576"/>
        <c:axId val="142754560"/>
      </c:barChart>
      <c:catAx>
        <c:axId val="142744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i-FI"/>
          </a:p>
        </c:txPr>
        <c:crossAx val="142754560"/>
        <c:crosses val="autoZero"/>
        <c:auto val="1"/>
        <c:lblAlgn val="ctr"/>
        <c:lblOffset val="100"/>
        <c:noMultiLvlLbl val="0"/>
      </c:catAx>
      <c:valAx>
        <c:axId val="142754560"/>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744576"/>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Kotivakuutus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Taul1!$B$2:$B$6</c:f>
              <c:numCache>
                <c:formatCode>General</c:formatCode>
                <c:ptCount val="5"/>
                <c:pt idx="0">
                  <c:v>83</c:v>
                </c:pt>
                <c:pt idx="1">
                  <c:v>86</c:v>
                </c:pt>
                <c:pt idx="2">
                  <c:v>95</c:v>
                </c:pt>
                <c:pt idx="3">
                  <c:v>92</c:v>
                </c:pt>
                <c:pt idx="4">
                  <c:v>93</c:v>
                </c:pt>
              </c:numCache>
            </c:numRef>
          </c:val>
          <c:extLst>
            <c:ext xmlns:c16="http://schemas.microsoft.com/office/drawing/2014/chart" uri="{C3380CC4-5D6E-409C-BE32-E72D297353CC}">
              <c16:uniqueId val="{00000000-0CB2-4CAB-BEBF-81D369F26D3B}"/>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874112"/>
        <c:crosses val="autoZero"/>
        <c:auto val="1"/>
        <c:lblAlgn val="ctr"/>
        <c:lblOffset val="100"/>
        <c:noMultiLvlLbl val="0"/>
      </c:catAx>
      <c:valAx>
        <c:axId val="142874112"/>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872576"/>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ASUU</c:v>
                </c:pt>
                <c:pt idx="11">
                  <c:v>Omistusasunnossa, n=676</c:v>
                </c:pt>
                <c:pt idx="12">
                  <c:v>Vuokra-asunnossa, n=264</c:v>
                </c:pt>
              </c:strCache>
            </c:strRef>
          </c:cat>
          <c:val>
            <c:numRef>
              <c:f>Taul1!$B$2:$B$14</c:f>
              <c:numCache>
                <c:formatCode>General</c:formatCode>
                <c:ptCount val="13"/>
                <c:pt idx="0">
                  <c:v>93</c:v>
                </c:pt>
                <c:pt idx="2">
                  <c:v>93</c:v>
                </c:pt>
                <c:pt idx="3">
                  <c:v>92</c:v>
                </c:pt>
                <c:pt idx="5">
                  <c:v>84</c:v>
                </c:pt>
                <c:pt idx="6">
                  <c:v>95</c:v>
                </c:pt>
                <c:pt idx="7">
                  <c:v>95</c:v>
                </c:pt>
                <c:pt idx="8">
                  <c:v>91</c:v>
                </c:pt>
                <c:pt idx="9">
                  <c:v>97</c:v>
                </c:pt>
                <c:pt idx="11">
                  <c:v>94</c:v>
                </c:pt>
                <c:pt idx="12">
                  <c:v>90</c:v>
                </c:pt>
              </c:numCache>
            </c:numRef>
          </c:val>
          <c:extLst>
            <c:ext xmlns:c16="http://schemas.microsoft.com/office/drawing/2014/chart" uri="{C3380CC4-5D6E-409C-BE32-E72D297353CC}">
              <c16:uniqueId val="{00000000-5C23-4419-AA48-4CA7C93D5E9C}"/>
            </c:ext>
          </c:extLst>
        </c:ser>
        <c:dLbls>
          <c:showLegendKey val="0"/>
          <c:showVal val="0"/>
          <c:showCatName val="0"/>
          <c:showSerName val="0"/>
          <c:showPercent val="0"/>
          <c:showBubbleSize val="0"/>
        </c:dLbls>
        <c:gapWidth val="30"/>
        <c:axId val="142900608"/>
        <c:axId val="142906496"/>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906496"/>
        <c:crosses val="autoZero"/>
        <c:auto val="1"/>
        <c:lblAlgn val="ctr"/>
        <c:lblOffset val="100"/>
        <c:noMultiLvlLbl val="0"/>
      </c:catAx>
      <c:valAx>
        <c:axId val="142906496"/>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900608"/>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15</c:v>
                </c:pt>
                <c:pt idx="2">
                  <c:v>17</c:v>
                </c:pt>
                <c:pt idx="3">
                  <c:v>14</c:v>
                </c:pt>
                <c:pt idx="4">
                  <c:v>16</c:v>
                </c:pt>
                <c:pt idx="5">
                  <c:v>13</c:v>
                </c:pt>
                <c:pt idx="7">
                  <c:v>12</c:v>
                </c:pt>
                <c:pt idx="8">
                  <c:v>19</c:v>
                </c:pt>
                <c:pt idx="9">
                  <c:v>17</c:v>
                </c:pt>
                <c:pt idx="10">
                  <c:v>18</c:v>
                </c:pt>
              </c:numCache>
            </c:numRef>
          </c:val>
          <c:extLst>
            <c:ext xmlns:c16="http://schemas.microsoft.com/office/drawing/2014/chart" uri="{C3380CC4-5D6E-409C-BE32-E72D297353CC}">
              <c16:uniqueId val="{00000000-1FA6-4180-86B4-625403F29110}"/>
            </c:ext>
          </c:extLst>
        </c:ser>
        <c:dLbls>
          <c:showLegendKey val="0"/>
          <c:showVal val="0"/>
          <c:showCatName val="0"/>
          <c:showSerName val="0"/>
          <c:showPercent val="0"/>
          <c:showBubbleSize val="0"/>
        </c:dLbls>
        <c:gapWidth val="30"/>
        <c:axId val="278844160"/>
        <c:axId val="278846848"/>
      </c:barChart>
      <c:catAx>
        <c:axId val="27884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278846848"/>
        <c:crosses val="autoZero"/>
        <c:auto val="1"/>
        <c:lblAlgn val="ctr"/>
        <c:lblOffset val="100"/>
        <c:noMultiLvlLbl val="0"/>
      </c:catAx>
      <c:valAx>
        <c:axId val="278846848"/>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7884416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Kotivakuutus on tarpeellinen kaikille kotitalouksille</c:v>
                </c:pt>
                <c:pt idx="1">
                  <c:v>Kotivakuutus on tarpeellinen vuokralla asuville</c:v>
                </c:pt>
                <c:pt idx="2">
                  <c:v>Kotivakuutus on tarpeellinen opiskelija-asunnossa asuvalle opiskelijalle</c:v>
                </c:pt>
              </c:strCache>
            </c:strRef>
          </c:cat>
          <c:val>
            <c:numRef>
              <c:f>Taul1!$B$2:$B$4</c:f>
              <c:numCache>
                <c:formatCode>General</c:formatCode>
                <c:ptCount val="3"/>
                <c:pt idx="0">
                  <c:v>79</c:v>
                </c:pt>
                <c:pt idx="1">
                  <c:v>74</c:v>
                </c:pt>
                <c:pt idx="2">
                  <c:v>61</c:v>
                </c:pt>
              </c:numCache>
            </c:numRef>
          </c:val>
          <c:extLst>
            <c:ext xmlns:c16="http://schemas.microsoft.com/office/drawing/2014/chart" uri="{C3380CC4-5D6E-409C-BE32-E72D297353CC}">
              <c16:uniqueId val="{00000000-BAD8-418F-A2C0-68F0044C97AF}"/>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Kotivakuutus on tarpeellinen kaikille kotitalouksille</c:v>
                </c:pt>
                <c:pt idx="1">
                  <c:v>Kotivakuutus on tarpeellinen vuokralla asuville</c:v>
                </c:pt>
                <c:pt idx="2">
                  <c:v>Kotivakuutus on tarpeellinen opiskelija-asunnossa asuvalle opiskelijalle</c:v>
                </c:pt>
              </c:strCache>
            </c:strRef>
          </c:cat>
          <c:val>
            <c:numRef>
              <c:f>Taul1!$C$2:$C$4</c:f>
              <c:numCache>
                <c:formatCode>General</c:formatCode>
                <c:ptCount val="3"/>
                <c:pt idx="0">
                  <c:v>16</c:v>
                </c:pt>
                <c:pt idx="1">
                  <c:v>18</c:v>
                </c:pt>
                <c:pt idx="2">
                  <c:v>22</c:v>
                </c:pt>
              </c:numCache>
            </c:numRef>
          </c:val>
          <c:extLst>
            <c:ext xmlns:c16="http://schemas.microsoft.com/office/drawing/2014/chart" uri="{C3380CC4-5D6E-409C-BE32-E72D297353CC}">
              <c16:uniqueId val="{00000001-BAD8-418F-A2C0-68F0044C97AF}"/>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Kotivakuutus on tarpeellinen kaikille kotitalouksille</c:v>
                </c:pt>
                <c:pt idx="1">
                  <c:v>Kotivakuutus on tarpeellinen vuokralla asuville</c:v>
                </c:pt>
                <c:pt idx="2">
                  <c:v>Kotivakuutus on tarpeellinen opiskelija-asunnossa asuvalle opiskelijalle</c:v>
                </c:pt>
              </c:strCache>
            </c:strRef>
          </c:cat>
          <c:val>
            <c:numRef>
              <c:f>Taul1!$D$2:$D$4</c:f>
              <c:numCache>
                <c:formatCode>General</c:formatCode>
                <c:ptCount val="3"/>
                <c:pt idx="0">
                  <c:v>3</c:v>
                </c:pt>
                <c:pt idx="1">
                  <c:v>4</c:v>
                </c:pt>
                <c:pt idx="2">
                  <c:v>8</c:v>
                </c:pt>
              </c:numCache>
            </c:numRef>
          </c:val>
          <c:extLst>
            <c:ext xmlns:c16="http://schemas.microsoft.com/office/drawing/2014/chart" uri="{C3380CC4-5D6E-409C-BE32-E72D297353CC}">
              <c16:uniqueId val="{00000002-BAD8-418F-A2C0-68F0044C97AF}"/>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Kotivakuutus on tarpeellinen kaikille kotitalouksille</c:v>
                </c:pt>
                <c:pt idx="1">
                  <c:v>Kotivakuutus on tarpeellinen vuokralla asuville</c:v>
                </c:pt>
                <c:pt idx="2">
                  <c:v>Kotivakuutus on tarpeellinen opiskelija-asunnossa asuvalle opiskelijalle</c:v>
                </c:pt>
              </c:strCache>
            </c:strRef>
          </c:cat>
          <c:val>
            <c:numRef>
              <c:f>Taul1!$E$2:$E$4</c:f>
              <c:numCache>
                <c:formatCode>General</c:formatCode>
                <c:ptCount val="3"/>
                <c:pt idx="0">
                  <c:v>1</c:v>
                </c:pt>
                <c:pt idx="1">
                  <c:v>1</c:v>
                </c:pt>
                <c:pt idx="2">
                  <c:v>2</c:v>
                </c:pt>
              </c:numCache>
            </c:numRef>
          </c:val>
          <c:extLst>
            <c:ext xmlns:c16="http://schemas.microsoft.com/office/drawing/2014/chart" uri="{C3380CC4-5D6E-409C-BE32-E72D297353CC}">
              <c16:uniqueId val="{00000003-BAD8-418F-A2C0-68F0044C97AF}"/>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Kotivakuutus on tarpeellinen kaikille kotitalouksille</c:v>
                </c:pt>
                <c:pt idx="1">
                  <c:v>Kotivakuutus on tarpeellinen vuokralla asuville</c:v>
                </c:pt>
                <c:pt idx="2">
                  <c:v>Kotivakuutus on tarpeellinen opiskelija-asunnossa asuvalle opiskelijalle</c:v>
                </c:pt>
              </c:strCache>
            </c:strRef>
          </c:cat>
          <c:val>
            <c:numRef>
              <c:f>Taul1!$F$2:$F$4</c:f>
              <c:numCache>
                <c:formatCode>General</c:formatCode>
                <c:ptCount val="3"/>
                <c:pt idx="0">
                  <c:v>1</c:v>
                </c:pt>
                <c:pt idx="1">
                  <c:v>3</c:v>
                </c:pt>
                <c:pt idx="2">
                  <c:v>6</c:v>
                </c:pt>
              </c:numCache>
            </c:numRef>
          </c:val>
          <c:extLst>
            <c:ext xmlns:c16="http://schemas.microsoft.com/office/drawing/2014/chart" uri="{C3380CC4-5D6E-409C-BE32-E72D297353CC}">
              <c16:uniqueId val="{00000004-BAD8-418F-A2C0-68F0044C97AF}"/>
            </c:ext>
          </c:extLst>
        </c:ser>
        <c:dLbls>
          <c:showLegendKey val="0"/>
          <c:showVal val="0"/>
          <c:showCatName val="0"/>
          <c:showSerName val="0"/>
          <c:showPercent val="0"/>
          <c:showBubbleSize val="0"/>
        </c:dLbls>
        <c:gapWidth val="50"/>
        <c:overlap val="100"/>
        <c:axId val="142987264"/>
        <c:axId val="142988800"/>
      </c:barChart>
      <c:catAx>
        <c:axId val="14298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988800"/>
        <c:crosses val="autoZero"/>
        <c:auto val="1"/>
        <c:lblAlgn val="ctr"/>
        <c:lblOffset val="100"/>
        <c:noMultiLvlLbl val="0"/>
      </c:catAx>
      <c:valAx>
        <c:axId val="14298880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2987264"/>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3144722770863158"/>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Kotivakuutus on tarpeellinen kaikille kotitalouksille</c:v>
                </c:pt>
                <c:pt idx="1">
                  <c:v>2010, n=994</c:v>
                </c:pt>
                <c:pt idx="2">
                  <c:v>2012, n=1026</c:v>
                </c:pt>
                <c:pt idx="3">
                  <c:v>2014, n=1000</c:v>
                </c:pt>
                <c:pt idx="4">
                  <c:v>2016, n=1000</c:v>
                </c:pt>
                <c:pt idx="5">
                  <c:v>2018, n=1000</c:v>
                </c:pt>
                <c:pt idx="6">
                  <c:v>Kotivakuutus on tarpeellinen vuokralla asuville</c:v>
                </c:pt>
                <c:pt idx="7">
                  <c:v>2010, n=994</c:v>
                </c:pt>
                <c:pt idx="8">
                  <c:v>2012, n=1026</c:v>
                </c:pt>
                <c:pt idx="9">
                  <c:v>2014, n=1000</c:v>
                </c:pt>
                <c:pt idx="10">
                  <c:v>2016, n=1000</c:v>
                </c:pt>
                <c:pt idx="11">
                  <c:v>2018, n=1000</c:v>
                </c:pt>
                <c:pt idx="12">
                  <c:v>Kotivakuutus on tarpeellinen opiskelija-asunnossa asuvalle opiskelijalle*</c:v>
                </c:pt>
                <c:pt idx="13">
                  <c:v>2010, n=994</c:v>
                </c:pt>
                <c:pt idx="14">
                  <c:v>2012, n=1026</c:v>
                </c:pt>
                <c:pt idx="15">
                  <c:v>2014, n=1000</c:v>
                </c:pt>
                <c:pt idx="16">
                  <c:v>2016, n=1000</c:v>
                </c:pt>
                <c:pt idx="17">
                  <c:v>2018, n=1000</c:v>
                </c:pt>
              </c:strCache>
            </c:strRef>
          </c:cat>
          <c:val>
            <c:numRef>
              <c:f>Taul1!$B$2:$B$19</c:f>
              <c:numCache>
                <c:formatCode>General</c:formatCode>
                <c:ptCount val="18"/>
                <c:pt idx="1">
                  <c:v>73</c:v>
                </c:pt>
                <c:pt idx="2">
                  <c:v>77</c:v>
                </c:pt>
                <c:pt idx="3">
                  <c:v>77</c:v>
                </c:pt>
                <c:pt idx="4">
                  <c:v>78</c:v>
                </c:pt>
                <c:pt idx="5">
                  <c:v>79</c:v>
                </c:pt>
                <c:pt idx="7">
                  <c:v>60</c:v>
                </c:pt>
                <c:pt idx="8">
                  <c:v>63</c:v>
                </c:pt>
                <c:pt idx="9">
                  <c:v>68</c:v>
                </c:pt>
                <c:pt idx="10">
                  <c:v>70</c:v>
                </c:pt>
                <c:pt idx="11">
                  <c:v>74</c:v>
                </c:pt>
                <c:pt idx="13">
                  <c:v>39</c:v>
                </c:pt>
                <c:pt idx="14">
                  <c:v>43</c:v>
                </c:pt>
                <c:pt idx="15">
                  <c:v>53</c:v>
                </c:pt>
                <c:pt idx="16">
                  <c:v>57</c:v>
                </c:pt>
                <c:pt idx="17">
                  <c:v>61</c:v>
                </c:pt>
              </c:numCache>
            </c:numRef>
          </c:val>
          <c:extLst>
            <c:ext xmlns:c16="http://schemas.microsoft.com/office/drawing/2014/chart" uri="{C3380CC4-5D6E-409C-BE32-E72D297353CC}">
              <c16:uniqueId val="{00000000-74CB-4892-BDA5-D53CC94A507A}"/>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Kotivakuutus on tarpeellinen kaikille kotitalouksille</c:v>
                </c:pt>
                <c:pt idx="1">
                  <c:v>2010, n=994</c:v>
                </c:pt>
                <c:pt idx="2">
                  <c:v>2012, n=1026</c:v>
                </c:pt>
                <c:pt idx="3">
                  <c:v>2014, n=1000</c:v>
                </c:pt>
                <c:pt idx="4">
                  <c:v>2016, n=1000</c:v>
                </c:pt>
                <c:pt idx="5">
                  <c:v>2018, n=1000</c:v>
                </c:pt>
                <c:pt idx="6">
                  <c:v>Kotivakuutus on tarpeellinen vuokralla asuville</c:v>
                </c:pt>
                <c:pt idx="7">
                  <c:v>2010, n=994</c:v>
                </c:pt>
                <c:pt idx="8">
                  <c:v>2012, n=1026</c:v>
                </c:pt>
                <c:pt idx="9">
                  <c:v>2014, n=1000</c:v>
                </c:pt>
                <c:pt idx="10">
                  <c:v>2016, n=1000</c:v>
                </c:pt>
                <c:pt idx="11">
                  <c:v>2018, n=1000</c:v>
                </c:pt>
                <c:pt idx="12">
                  <c:v>Kotivakuutus on tarpeellinen opiskelija-asunnossa asuvalle opiskelijalle*</c:v>
                </c:pt>
                <c:pt idx="13">
                  <c:v>2010, n=994</c:v>
                </c:pt>
                <c:pt idx="14">
                  <c:v>2012, n=1026</c:v>
                </c:pt>
                <c:pt idx="15">
                  <c:v>2014, n=1000</c:v>
                </c:pt>
                <c:pt idx="16">
                  <c:v>2016, n=1000</c:v>
                </c:pt>
                <c:pt idx="17">
                  <c:v>2018, n=1000</c:v>
                </c:pt>
              </c:strCache>
            </c:strRef>
          </c:cat>
          <c:val>
            <c:numRef>
              <c:f>Taul1!$C$2:$C$19</c:f>
              <c:numCache>
                <c:formatCode>General</c:formatCode>
                <c:ptCount val="18"/>
                <c:pt idx="1">
                  <c:v>17</c:v>
                </c:pt>
                <c:pt idx="2">
                  <c:v>15</c:v>
                </c:pt>
                <c:pt idx="3">
                  <c:v>18</c:v>
                </c:pt>
                <c:pt idx="4">
                  <c:v>17</c:v>
                </c:pt>
                <c:pt idx="5">
                  <c:v>16</c:v>
                </c:pt>
                <c:pt idx="7">
                  <c:v>26</c:v>
                </c:pt>
                <c:pt idx="8">
                  <c:v>23</c:v>
                </c:pt>
                <c:pt idx="9">
                  <c:v>23</c:v>
                </c:pt>
                <c:pt idx="10">
                  <c:v>21</c:v>
                </c:pt>
                <c:pt idx="11">
                  <c:v>18</c:v>
                </c:pt>
                <c:pt idx="13">
                  <c:v>27</c:v>
                </c:pt>
                <c:pt idx="14">
                  <c:v>30</c:v>
                </c:pt>
                <c:pt idx="15">
                  <c:v>27</c:v>
                </c:pt>
                <c:pt idx="16">
                  <c:v>26</c:v>
                </c:pt>
                <c:pt idx="17">
                  <c:v>22</c:v>
                </c:pt>
              </c:numCache>
            </c:numRef>
          </c:val>
          <c:extLst>
            <c:ext xmlns:c16="http://schemas.microsoft.com/office/drawing/2014/chart" uri="{C3380CC4-5D6E-409C-BE32-E72D297353CC}">
              <c16:uniqueId val="{00000001-74CB-4892-BDA5-D53CC94A507A}"/>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Kotivakuutus on tarpeellinen kaikille kotitalouksille</c:v>
                </c:pt>
                <c:pt idx="1">
                  <c:v>2010, n=994</c:v>
                </c:pt>
                <c:pt idx="2">
                  <c:v>2012, n=1026</c:v>
                </c:pt>
                <c:pt idx="3">
                  <c:v>2014, n=1000</c:v>
                </c:pt>
                <c:pt idx="4">
                  <c:v>2016, n=1000</c:v>
                </c:pt>
                <c:pt idx="5">
                  <c:v>2018, n=1000</c:v>
                </c:pt>
                <c:pt idx="6">
                  <c:v>Kotivakuutus on tarpeellinen vuokralla asuville</c:v>
                </c:pt>
                <c:pt idx="7">
                  <c:v>2010, n=994</c:v>
                </c:pt>
                <c:pt idx="8">
                  <c:v>2012, n=1026</c:v>
                </c:pt>
                <c:pt idx="9">
                  <c:v>2014, n=1000</c:v>
                </c:pt>
                <c:pt idx="10">
                  <c:v>2016, n=1000</c:v>
                </c:pt>
                <c:pt idx="11">
                  <c:v>2018, n=1000</c:v>
                </c:pt>
                <c:pt idx="12">
                  <c:v>Kotivakuutus on tarpeellinen opiskelija-asunnossa asuvalle opiskelijalle*</c:v>
                </c:pt>
                <c:pt idx="13">
                  <c:v>2010, n=994</c:v>
                </c:pt>
                <c:pt idx="14">
                  <c:v>2012, n=1026</c:v>
                </c:pt>
                <c:pt idx="15">
                  <c:v>2014, n=1000</c:v>
                </c:pt>
                <c:pt idx="16">
                  <c:v>2016, n=1000</c:v>
                </c:pt>
                <c:pt idx="17">
                  <c:v>2018, n=1000</c:v>
                </c:pt>
              </c:strCache>
            </c:strRef>
          </c:cat>
          <c:val>
            <c:numRef>
              <c:f>Taul1!$D$2:$D$19</c:f>
              <c:numCache>
                <c:formatCode>General</c:formatCode>
                <c:ptCount val="18"/>
                <c:pt idx="1">
                  <c:v>7</c:v>
                </c:pt>
                <c:pt idx="2">
                  <c:v>5</c:v>
                </c:pt>
                <c:pt idx="3">
                  <c:v>3</c:v>
                </c:pt>
                <c:pt idx="4">
                  <c:v>3</c:v>
                </c:pt>
                <c:pt idx="5">
                  <c:v>3</c:v>
                </c:pt>
                <c:pt idx="7">
                  <c:v>9</c:v>
                </c:pt>
                <c:pt idx="8">
                  <c:v>9</c:v>
                </c:pt>
                <c:pt idx="9">
                  <c:v>4</c:v>
                </c:pt>
                <c:pt idx="10">
                  <c:v>4</c:v>
                </c:pt>
                <c:pt idx="11">
                  <c:v>4</c:v>
                </c:pt>
                <c:pt idx="13">
                  <c:v>22</c:v>
                </c:pt>
                <c:pt idx="14">
                  <c:v>16</c:v>
                </c:pt>
                <c:pt idx="15">
                  <c:v>11</c:v>
                </c:pt>
                <c:pt idx="16">
                  <c:v>9</c:v>
                </c:pt>
                <c:pt idx="17">
                  <c:v>8</c:v>
                </c:pt>
              </c:numCache>
            </c:numRef>
          </c:val>
          <c:extLst>
            <c:ext xmlns:c16="http://schemas.microsoft.com/office/drawing/2014/chart" uri="{C3380CC4-5D6E-409C-BE32-E72D297353CC}">
              <c16:uniqueId val="{00000002-74CB-4892-BDA5-D53CC94A507A}"/>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Kotivakuutus on tarpeellinen kaikille kotitalouksille</c:v>
                </c:pt>
                <c:pt idx="1">
                  <c:v>2010, n=994</c:v>
                </c:pt>
                <c:pt idx="2">
                  <c:v>2012, n=1026</c:v>
                </c:pt>
                <c:pt idx="3">
                  <c:v>2014, n=1000</c:v>
                </c:pt>
                <c:pt idx="4">
                  <c:v>2016, n=1000</c:v>
                </c:pt>
                <c:pt idx="5">
                  <c:v>2018, n=1000</c:v>
                </c:pt>
                <c:pt idx="6">
                  <c:v>Kotivakuutus on tarpeellinen vuokralla asuville</c:v>
                </c:pt>
                <c:pt idx="7">
                  <c:v>2010, n=994</c:v>
                </c:pt>
                <c:pt idx="8">
                  <c:v>2012, n=1026</c:v>
                </c:pt>
                <c:pt idx="9">
                  <c:v>2014, n=1000</c:v>
                </c:pt>
                <c:pt idx="10">
                  <c:v>2016, n=1000</c:v>
                </c:pt>
                <c:pt idx="11">
                  <c:v>2018, n=1000</c:v>
                </c:pt>
                <c:pt idx="12">
                  <c:v>Kotivakuutus on tarpeellinen opiskelija-asunnossa asuvalle opiskelijalle*</c:v>
                </c:pt>
                <c:pt idx="13">
                  <c:v>2010, n=994</c:v>
                </c:pt>
                <c:pt idx="14">
                  <c:v>2012, n=1026</c:v>
                </c:pt>
                <c:pt idx="15">
                  <c:v>2014, n=1000</c:v>
                </c:pt>
                <c:pt idx="16">
                  <c:v>2016, n=1000</c:v>
                </c:pt>
                <c:pt idx="17">
                  <c:v>2018, n=1000</c:v>
                </c:pt>
              </c:strCache>
            </c:strRef>
          </c:cat>
          <c:val>
            <c:numRef>
              <c:f>Taul1!$E$2:$E$19</c:f>
              <c:numCache>
                <c:formatCode>General</c:formatCode>
                <c:ptCount val="18"/>
                <c:pt idx="1">
                  <c:v>2</c:v>
                </c:pt>
                <c:pt idx="2">
                  <c:v>2</c:v>
                </c:pt>
                <c:pt idx="3">
                  <c:v>1</c:v>
                </c:pt>
                <c:pt idx="4">
                  <c:v>1</c:v>
                </c:pt>
                <c:pt idx="5">
                  <c:v>1</c:v>
                </c:pt>
                <c:pt idx="7">
                  <c:v>3</c:v>
                </c:pt>
                <c:pt idx="8">
                  <c:v>3</c:v>
                </c:pt>
                <c:pt idx="9">
                  <c:v>1</c:v>
                </c:pt>
                <c:pt idx="10">
                  <c:v>1</c:v>
                </c:pt>
                <c:pt idx="11">
                  <c:v>1</c:v>
                </c:pt>
                <c:pt idx="13">
                  <c:v>7</c:v>
                </c:pt>
                <c:pt idx="14">
                  <c:v>7</c:v>
                </c:pt>
                <c:pt idx="15">
                  <c:v>2</c:v>
                </c:pt>
                <c:pt idx="16">
                  <c:v>2</c:v>
                </c:pt>
                <c:pt idx="17">
                  <c:v>2</c:v>
                </c:pt>
              </c:numCache>
            </c:numRef>
          </c:val>
          <c:extLst>
            <c:ext xmlns:c16="http://schemas.microsoft.com/office/drawing/2014/chart" uri="{C3380CC4-5D6E-409C-BE32-E72D297353CC}">
              <c16:uniqueId val="{00000003-74CB-4892-BDA5-D53CC94A507A}"/>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Kotivakuutus on tarpeellinen kaikille kotitalouksille</c:v>
                </c:pt>
                <c:pt idx="1">
                  <c:v>2010, n=994</c:v>
                </c:pt>
                <c:pt idx="2">
                  <c:v>2012, n=1026</c:v>
                </c:pt>
                <c:pt idx="3">
                  <c:v>2014, n=1000</c:v>
                </c:pt>
                <c:pt idx="4">
                  <c:v>2016, n=1000</c:v>
                </c:pt>
                <c:pt idx="5">
                  <c:v>2018, n=1000</c:v>
                </c:pt>
                <c:pt idx="6">
                  <c:v>Kotivakuutus on tarpeellinen vuokralla asuville</c:v>
                </c:pt>
                <c:pt idx="7">
                  <c:v>2010, n=994</c:v>
                </c:pt>
                <c:pt idx="8">
                  <c:v>2012, n=1026</c:v>
                </c:pt>
                <c:pt idx="9">
                  <c:v>2014, n=1000</c:v>
                </c:pt>
                <c:pt idx="10">
                  <c:v>2016, n=1000</c:v>
                </c:pt>
                <c:pt idx="11">
                  <c:v>2018, n=1000</c:v>
                </c:pt>
                <c:pt idx="12">
                  <c:v>Kotivakuutus on tarpeellinen opiskelija-asunnossa asuvalle opiskelijalle*</c:v>
                </c:pt>
                <c:pt idx="13">
                  <c:v>2010, n=994</c:v>
                </c:pt>
                <c:pt idx="14">
                  <c:v>2012, n=1026</c:v>
                </c:pt>
                <c:pt idx="15">
                  <c:v>2014, n=1000</c:v>
                </c:pt>
                <c:pt idx="16">
                  <c:v>2016, n=1000</c:v>
                </c:pt>
                <c:pt idx="17">
                  <c:v>2018, n=1000</c:v>
                </c:pt>
              </c:strCache>
            </c:strRef>
          </c:cat>
          <c:val>
            <c:numRef>
              <c:f>Taul1!$F$2:$F$19</c:f>
              <c:numCache>
                <c:formatCode>General</c:formatCode>
                <c:ptCount val="18"/>
                <c:pt idx="1">
                  <c:v>1</c:v>
                </c:pt>
                <c:pt idx="2">
                  <c:v>1</c:v>
                </c:pt>
                <c:pt idx="3">
                  <c:v>1</c:v>
                </c:pt>
                <c:pt idx="4">
                  <c:v>1</c:v>
                </c:pt>
                <c:pt idx="5">
                  <c:v>1</c:v>
                </c:pt>
                <c:pt idx="7">
                  <c:v>2</c:v>
                </c:pt>
                <c:pt idx="8">
                  <c:v>2</c:v>
                </c:pt>
                <c:pt idx="9">
                  <c:v>4</c:v>
                </c:pt>
                <c:pt idx="10">
                  <c:v>4</c:v>
                </c:pt>
                <c:pt idx="11">
                  <c:v>3</c:v>
                </c:pt>
                <c:pt idx="13">
                  <c:v>5</c:v>
                </c:pt>
                <c:pt idx="14">
                  <c:v>4</c:v>
                </c:pt>
                <c:pt idx="15">
                  <c:v>7</c:v>
                </c:pt>
                <c:pt idx="16">
                  <c:v>7</c:v>
                </c:pt>
                <c:pt idx="17">
                  <c:v>6</c:v>
                </c:pt>
              </c:numCache>
            </c:numRef>
          </c:val>
          <c:extLst>
            <c:ext xmlns:c16="http://schemas.microsoft.com/office/drawing/2014/chart" uri="{C3380CC4-5D6E-409C-BE32-E72D297353CC}">
              <c16:uniqueId val="{00000004-74CB-4892-BDA5-D53CC94A507A}"/>
            </c:ext>
          </c:extLst>
        </c:ser>
        <c:dLbls>
          <c:showLegendKey val="0"/>
          <c:showVal val="0"/>
          <c:showCatName val="0"/>
          <c:showSerName val="0"/>
          <c:showPercent val="0"/>
          <c:showBubbleSize val="0"/>
        </c:dLbls>
        <c:gapWidth val="50"/>
        <c:overlap val="100"/>
        <c:axId val="143036800"/>
        <c:axId val="143038336"/>
      </c:barChart>
      <c:catAx>
        <c:axId val="14303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crossAx val="143038336"/>
        <c:crosses val="autoZero"/>
        <c:auto val="1"/>
        <c:lblAlgn val="ctr"/>
        <c:lblOffset val="100"/>
        <c:noMultiLvlLbl val="0"/>
      </c:catAx>
      <c:valAx>
        <c:axId val="14303833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036800"/>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55</c:v>
                </c:pt>
                <c:pt idx="2">
                  <c:v>54</c:v>
                </c:pt>
                <c:pt idx="3">
                  <c:v>57</c:v>
                </c:pt>
                <c:pt idx="5">
                  <c:v>41</c:v>
                </c:pt>
                <c:pt idx="6">
                  <c:v>50</c:v>
                </c:pt>
                <c:pt idx="7">
                  <c:v>54</c:v>
                </c:pt>
                <c:pt idx="8">
                  <c:v>55</c:v>
                </c:pt>
                <c:pt idx="9">
                  <c:v>68</c:v>
                </c:pt>
                <c:pt idx="11">
                  <c:v>70</c:v>
                </c:pt>
                <c:pt idx="12">
                  <c:v>65</c:v>
                </c:pt>
                <c:pt idx="13">
                  <c:v>39</c:v>
                </c:pt>
              </c:numCache>
            </c:numRef>
          </c:val>
          <c:extLst>
            <c:ext xmlns:c16="http://schemas.microsoft.com/office/drawing/2014/chart" uri="{C3380CC4-5D6E-409C-BE32-E72D297353CC}">
              <c16:uniqueId val="{00000000-4D5E-4C44-86F9-A315675CC3E6}"/>
            </c:ext>
          </c:extLst>
        </c:ser>
        <c:dLbls>
          <c:showLegendKey val="0"/>
          <c:showVal val="0"/>
          <c:showCatName val="0"/>
          <c:showSerName val="0"/>
          <c:showPercent val="0"/>
          <c:showBubbleSize val="0"/>
        </c:dLbls>
        <c:gapWidth val="30"/>
        <c:axId val="143134720"/>
        <c:axId val="143136256"/>
      </c:barChart>
      <c:catAx>
        <c:axId val="143134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136256"/>
        <c:crosses val="autoZero"/>
        <c:auto val="1"/>
        <c:lblAlgn val="ctr"/>
        <c:lblOffset val="100"/>
        <c:noMultiLvlLbl val="0"/>
      </c:catAx>
      <c:valAx>
        <c:axId val="143136256"/>
        <c:scaling>
          <c:orientation val="minMax"/>
          <c:max val="100"/>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13472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sz="970"/>
      </a:pPr>
      <a:endParaRPr lang="fi-FI"/>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55</c:v>
                </c:pt>
                <c:pt idx="2">
                  <c:v>40</c:v>
                </c:pt>
                <c:pt idx="3">
                  <c:v>55</c:v>
                </c:pt>
                <c:pt idx="4">
                  <c:v>58</c:v>
                </c:pt>
                <c:pt idx="5">
                  <c:v>65</c:v>
                </c:pt>
                <c:pt idx="7">
                  <c:v>39</c:v>
                </c:pt>
                <c:pt idx="8">
                  <c:v>54</c:v>
                </c:pt>
                <c:pt idx="9">
                  <c:v>63</c:v>
                </c:pt>
                <c:pt idx="10">
                  <c:v>76</c:v>
                </c:pt>
              </c:numCache>
            </c:numRef>
          </c:val>
          <c:extLst>
            <c:ext xmlns:c16="http://schemas.microsoft.com/office/drawing/2014/chart" uri="{C3380CC4-5D6E-409C-BE32-E72D297353CC}">
              <c16:uniqueId val="{00000000-3574-4E62-8C1F-BC29AF2518A1}"/>
            </c:ext>
          </c:extLst>
        </c:ser>
        <c:dLbls>
          <c:showLegendKey val="0"/>
          <c:showVal val="0"/>
          <c:showCatName val="0"/>
          <c:showSerName val="0"/>
          <c:showPercent val="0"/>
          <c:showBubbleSize val="0"/>
        </c:dLbls>
        <c:gapWidth val="30"/>
        <c:axId val="143152256"/>
        <c:axId val="143153792"/>
      </c:barChart>
      <c:catAx>
        <c:axId val="14315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43153792"/>
        <c:crosses val="autoZero"/>
        <c:auto val="1"/>
        <c:lblAlgn val="ctr"/>
        <c:lblOffset val="100"/>
        <c:noMultiLvlLbl val="0"/>
      </c:catAx>
      <c:valAx>
        <c:axId val="143153792"/>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152256"/>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2010, n=994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Vuosimatkavakuutus</c:v>
                </c:pt>
                <c:pt idx="1">
                  <c:v>Matkakohtainen vakuutus</c:v>
                </c:pt>
                <c:pt idx="2">
                  <c:v>Muu matkavakuutus esim. luottokortin yhteydessä</c:v>
                </c:pt>
                <c:pt idx="3">
                  <c:v>En ota matkavakuutusta matkustaessani</c:v>
                </c:pt>
              </c:strCache>
            </c:strRef>
          </c:cat>
          <c:val>
            <c:numRef>
              <c:f>Taul1!$B$2:$B$5</c:f>
              <c:numCache>
                <c:formatCode>General</c:formatCode>
                <c:ptCount val="4"/>
                <c:pt idx="0">
                  <c:v>50</c:v>
                </c:pt>
                <c:pt idx="1">
                  <c:v>24</c:v>
                </c:pt>
                <c:pt idx="2">
                  <c:v>22</c:v>
                </c:pt>
                <c:pt idx="3">
                  <c:v>12</c:v>
                </c:pt>
              </c:numCache>
            </c:numRef>
          </c:val>
          <c:extLst>
            <c:ext xmlns:c16="http://schemas.microsoft.com/office/drawing/2014/chart" uri="{C3380CC4-5D6E-409C-BE32-E72D297353CC}">
              <c16:uniqueId val="{00000000-1CDA-4D11-84EA-059056C999E9}"/>
            </c:ext>
          </c:extLst>
        </c:ser>
        <c:dLbls>
          <c:showLegendKey val="0"/>
          <c:showVal val="0"/>
          <c:showCatName val="0"/>
          <c:showSerName val="0"/>
          <c:showPercent val="0"/>
          <c:showBubbleSize val="0"/>
        </c:dLbls>
        <c:gapWidth val="30"/>
        <c:axId val="143299712"/>
        <c:axId val="143301248"/>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301248"/>
        <c:crosses val="autoZero"/>
        <c:auto val="1"/>
        <c:lblAlgn val="ctr"/>
        <c:lblOffset val="100"/>
        <c:noMultiLvlLbl val="0"/>
      </c:catAx>
      <c:valAx>
        <c:axId val="143301248"/>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299712"/>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Matkasairaudet ja -tapaturmat korvaava matkavakuutus on tarpeellinen aina matkustettaessa</c:v>
                </c:pt>
                <c:pt idx="1">
                  <c:v>Vakavan matkasairauden tai -tapaturman kohdatessa Suomen valtio järjestää minulle tarvittaessa kotiinkuljetuksen</c:v>
                </c:pt>
              </c:strCache>
            </c:strRef>
          </c:cat>
          <c:val>
            <c:numRef>
              <c:f>Taul1!$B$2:$B$3</c:f>
              <c:numCache>
                <c:formatCode>General</c:formatCode>
                <c:ptCount val="2"/>
                <c:pt idx="0">
                  <c:v>70</c:v>
                </c:pt>
                <c:pt idx="1">
                  <c:v>21</c:v>
                </c:pt>
              </c:numCache>
            </c:numRef>
          </c:val>
          <c:extLst>
            <c:ext xmlns:c16="http://schemas.microsoft.com/office/drawing/2014/chart" uri="{C3380CC4-5D6E-409C-BE32-E72D297353CC}">
              <c16:uniqueId val="{00000000-0B06-41A2-9694-1AEBD264303B}"/>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Matkasairaudet ja -tapaturmat korvaava matkavakuutus on tarpeellinen aina matkustettaessa</c:v>
                </c:pt>
                <c:pt idx="1">
                  <c:v>Vakavan matkasairauden tai -tapaturman kohdatessa Suomen valtio järjestää minulle tarvittaessa kotiinkuljetuksen</c:v>
                </c:pt>
              </c:strCache>
            </c:strRef>
          </c:cat>
          <c:val>
            <c:numRef>
              <c:f>Taul1!$C$2:$C$3</c:f>
              <c:numCache>
                <c:formatCode>General</c:formatCode>
                <c:ptCount val="2"/>
                <c:pt idx="0">
                  <c:v>22</c:v>
                </c:pt>
                <c:pt idx="1">
                  <c:v>14</c:v>
                </c:pt>
              </c:numCache>
            </c:numRef>
          </c:val>
          <c:extLst>
            <c:ext xmlns:c16="http://schemas.microsoft.com/office/drawing/2014/chart" uri="{C3380CC4-5D6E-409C-BE32-E72D297353CC}">
              <c16:uniqueId val="{00000001-0B06-41A2-9694-1AEBD264303B}"/>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Matkasairaudet ja -tapaturmat korvaava matkavakuutus on tarpeellinen aina matkustettaessa</c:v>
                </c:pt>
                <c:pt idx="1">
                  <c:v>Vakavan matkasairauden tai -tapaturman kohdatessa Suomen valtio järjestää minulle tarvittaessa kotiinkuljetuksen</c:v>
                </c:pt>
              </c:strCache>
            </c:strRef>
          </c:cat>
          <c:val>
            <c:numRef>
              <c:f>Taul1!$D$2:$D$3</c:f>
              <c:numCache>
                <c:formatCode>General</c:formatCode>
                <c:ptCount val="2"/>
                <c:pt idx="0">
                  <c:v>4</c:v>
                </c:pt>
                <c:pt idx="1">
                  <c:v>12</c:v>
                </c:pt>
              </c:numCache>
            </c:numRef>
          </c:val>
          <c:extLst>
            <c:ext xmlns:c16="http://schemas.microsoft.com/office/drawing/2014/chart" uri="{C3380CC4-5D6E-409C-BE32-E72D297353CC}">
              <c16:uniqueId val="{00000002-0B06-41A2-9694-1AEBD264303B}"/>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Matkasairaudet ja -tapaturmat korvaava matkavakuutus on tarpeellinen aina matkustettaessa</c:v>
                </c:pt>
                <c:pt idx="1">
                  <c:v>Vakavan matkasairauden tai -tapaturman kohdatessa Suomen valtio järjestää minulle tarvittaessa kotiinkuljetuksen</c:v>
                </c:pt>
              </c:strCache>
            </c:strRef>
          </c:cat>
          <c:val>
            <c:numRef>
              <c:f>Taul1!$E$2:$E$3</c:f>
              <c:numCache>
                <c:formatCode>General</c:formatCode>
                <c:ptCount val="2"/>
                <c:pt idx="0">
                  <c:v>1</c:v>
                </c:pt>
                <c:pt idx="1">
                  <c:v>30</c:v>
                </c:pt>
              </c:numCache>
            </c:numRef>
          </c:val>
          <c:extLst>
            <c:ext xmlns:c16="http://schemas.microsoft.com/office/drawing/2014/chart" uri="{C3380CC4-5D6E-409C-BE32-E72D297353CC}">
              <c16:uniqueId val="{00000003-0B06-41A2-9694-1AEBD264303B}"/>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Matkasairaudet ja -tapaturmat korvaava matkavakuutus on tarpeellinen aina matkustettaessa</c:v>
                </c:pt>
                <c:pt idx="1">
                  <c:v>Vakavan matkasairauden tai -tapaturman kohdatessa Suomen valtio järjestää minulle tarvittaessa kotiinkuljetuksen</c:v>
                </c:pt>
              </c:strCache>
            </c:strRef>
          </c:cat>
          <c:val>
            <c:numRef>
              <c:f>Taul1!$F$2:$F$3</c:f>
              <c:numCache>
                <c:formatCode>General</c:formatCode>
                <c:ptCount val="2"/>
                <c:pt idx="0">
                  <c:v>3</c:v>
                </c:pt>
                <c:pt idx="1">
                  <c:v>22</c:v>
                </c:pt>
              </c:numCache>
            </c:numRef>
          </c:val>
          <c:extLst>
            <c:ext xmlns:c16="http://schemas.microsoft.com/office/drawing/2014/chart" uri="{C3380CC4-5D6E-409C-BE32-E72D297353CC}">
              <c16:uniqueId val="{00000004-0B06-41A2-9694-1AEBD264303B}"/>
            </c:ext>
          </c:extLst>
        </c:ser>
        <c:dLbls>
          <c:showLegendKey val="0"/>
          <c:showVal val="0"/>
          <c:showCatName val="0"/>
          <c:showSerName val="0"/>
          <c:showPercent val="0"/>
          <c:showBubbleSize val="0"/>
        </c:dLbls>
        <c:gapWidth val="50"/>
        <c:overlap val="100"/>
        <c:axId val="143345152"/>
        <c:axId val="143346688"/>
      </c:barChart>
      <c:catAx>
        <c:axId val="14334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346688"/>
        <c:crosses val="autoZero"/>
        <c:auto val="1"/>
        <c:lblAlgn val="ctr"/>
        <c:lblOffset val="100"/>
        <c:noMultiLvlLbl val="0"/>
      </c:catAx>
      <c:valAx>
        <c:axId val="14334668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43345152"/>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413883369002578"/>
          <c:y val="3.5773189034536836E-2"/>
          <c:w val="0.4514709295747637"/>
          <c:h val="0.7680805687397943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Matkasairaudet ja -tapaturmat korvaava matkavakuutus on tarpeellinen aina matkustettaessa</c:v>
                </c:pt>
                <c:pt idx="1">
                  <c:v>2010, n=994</c:v>
                </c:pt>
                <c:pt idx="2">
                  <c:v>2012, n=1026</c:v>
                </c:pt>
                <c:pt idx="3">
                  <c:v>2014, n=1000</c:v>
                </c:pt>
                <c:pt idx="4">
                  <c:v>2016, n=1000</c:v>
                </c:pt>
                <c:pt idx="5">
                  <c:v>2018, n=1000</c:v>
                </c:pt>
                <c:pt idx="6">
                  <c:v>Vakavan matkasairauden tai -tapaturman kohdatessa Suomen valtio järjestää minulle tarvittaessa kotiinkuljetuksen</c:v>
                </c:pt>
                <c:pt idx="7">
                  <c:v>2010, n=994</c:v>
                </c:pt>
                <c:pt idx="8">
                  <c:v>2012, n=1026</c:v>
                </c:pt>
                <c:pt idx="9">
                  <c:v>2014, n=1000</c:v>
                </c:pt>
                <c:pt idx="10">
                  <c:v>2016, n=1000</c:v>
                </c:pt>
                <c:pt idx="11">
                  <c:v>2018, n=1000</c:v>
                </c:pt>
              </c:strCache>
            </c:strRef>
          </c:cat>
          <c:val>
            <c:numRef>
              <c:f>Taul1!$B$2:$B$13</c:f>
              <c:numCache>
                <c:formatCode>General</c:formatCode>
                <c:ptCount val="12"/>
                <c:pt idx="1">
                  <c:v>66</c:v>
                </c:pt>
                <c:pt idx="2">
                  <c:v>71</c:v>
                </c:pt>
                <c:pt idx="3">
                  <c:v>72</c:v>
                </c:pt>
                <c:pt idx="4">
                  <c:v>70</c:v>
                </c:pt>
                <c:pt idx="5">
                  <c:v>70</c:v>
                </c:pt>
                <c:pt idx="7">
                  <c:v>16</c:v>
                </c:pt>
                <c:pt idx="8">
                  <c:v>18</c:v>
                </c:pt>
                <c:pt idx="9">
                  <c:v>20</c:v>
                </c:pt>
                <c:pt idx="10">
                  <c:v>21</c:v>
                </c:pt>
                <c:pt idx="11">
                  <c:v>21</c:v>
                </c:pt>
              </c:numCache>
            </c:numRef>
          </c:val>
          <c:extLst>
            <c:ext xmlns:c16="http://schemas.microsoft.com/office/drawing/2014/chart" uri="{C3380CC4-5D6E-409C-BE32-E72D297353CC}">
              <c16:uniqueId val="{00000000-5087-410F-86DD-33598B3FFECC}"/>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Matkasairaudet ja -tapaturmat korvaava matkavakuutus on tarpeellinen aina matkustettaessa</c:v>
                </c:pt>
                <c:pt idx="1">
                  <c:v>2010, n=994</c:v>
                </c:pt>
                <c:pt idx="2">
                  <c:v>2012, n=1026</c:v>
                </c:pt>
                <c:pt idx="3">
                  <c:v>2014, n=1000</c:v>
                </c:pt>
                <c:pt idx="4">
                  <c:v>2016, n=1000</c:v>
                </c:pt>
                <c:pt idx="5">
                  <c:v>2018, n=1000</c:v>
                </c:pt>
                <c:pt idx="6">
                  <c:v>Vakavan matkasairauden tai -tapaturman kohdatessa Suomen valtio järjestää minulle tarvittaessa kotiinkuljetuksen</c:v>
                </c:pt>
                <c:pt idx="7">
                  <c:v>2010, n=994</c:v>
                </c:pt>
                <c:pt idx="8">
                  <c:v>2012, n=1026</c:v>
                </c:pt>
                <c:pt idx="9">
                  <c:v>2014, n=1000</c:v>
                </c:pt>
                <c:pt idx="10">
                  <c:v>2016, n=1000</c:v>
                </c:pt>
                <c:pt idx="11">
                  <c:v>2018, n=1000</c:v>
                </c:pt>
              </c:strCache>
            </c:strRef>
          </c:cat>
          <c:val>
            <c:numRef>
              <c:f>Taul1!$C$2:$C$13</c:f>
              <c:numCache>
                <c:formatCode>General</c:formatCode>
                <c:ptCount val="12"/>
                <c:pt idx="1">
                  <c:v>24</c:v>
                </c:pt>
                <c:pt idx="2">
                  <c:v>20</c:v>
                </c:pt>
                <c:pt idx="3">
                  <c:v>23</c:v>
                </c:pt>
                <c:pt idx="4">
                  <c:v>21</c:v>
                </c:pt>
                <c:pt idx="5">
                  <c:v>22</c:v>
                </c:pt>
                <c:pt idx="7">
                  <c:v>22</c:v>
                </c:pt>
                <c:pt idx="8">
                  <c:v>25</c:v>
                </c:pt>
                <c:pt idx="9">
                  <c:v>10</c:v>
                </c:pt>
                <c:pt idx="10">
                  <c:v>13</c:v>
                </c:pt>
                <c:pt idx="11">
                  <c:v>14</c:v>
                </c:pt>
              </c:numCache>
            </c:numRef>
          </c:val>
          <c:extLst>
            <c:ext xmlns:c16="http://schemas.microsoft.com/office/drawing/2014/chart" uri="{C3380CC4-5D6E-409C-BE32-E72D297353CC}">
              <c16:uniqueId val="{00000001-5087-410F-86DD-33598B3FFECC}"/>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Matkasairaudet ja -tapaturmat korvaava matkavakuutus on tarpeellinen aina matkustettaessa</c:v>
                </c:pt>
                <c:pt idx="1">
                  <c:v>2010, n=994</c:v>
                </c:pt>
                <c:pt idx="2">
                  <c:v>2012, n=1026</c:v>
                </c:pt>
                <c:pt idx="3">
                  <c:v>2014, n=1000</c:v>
                </c:pt>
                <c:pt idx="4">
                  <c:v>2016, n=1000</c:v>
                </c:pt>
                <c:pt idx="5">
                  <c:v>2018, n=1000</c:v>
                </c:pt>
                <c:pt idx="6">
                  <c:v>Vakavan matkasairauden tai -tapaturman kohdatessa Suomen valtio järjestää minulle tarvittaessa kotiinkuljetuksen</c:v>
                </c:pt>
                <c:pt idx="7">
                  <c:v>2010, n=994</c:v>
                </c:pt>
                <c:pt idx="8">
                  <c:v>2012, n=1026</c:v>
                </c:pt>
                <c:pt idx="9">
                  <c:v>2014, n=1000</c:v>
                </c:pt>
                <c:pt idx="10">
                  <c:v>2016, n=1000</c:v>
                </c:pt>
                <c:pt idx="11">
                  <c:v>2018, n=1000</c:v>
                </c:pt>
              </c:strCache>
            </c:strRef>
          </c:cat>
          <c:val>
            <c:numRef>
              <c:f>Taul1!$D$2:$D$13</c:f>
              <c:numCache>
                <c:formatCode>General</c:formatCode>
                <c:ptCount val="12"/>
                <c:pt idx="1">
                  <c:v>6</c:v>
                </c:pt>
                <c:pt idx="2">
                  <c:v>4</c:v>
                </c:pt>
                <c:pt idx="3">
                  <c:v>4</c:v>
                </c:pt>
                <c:pt idx="4">
                  <c:v>5</c:v>
                </c:pt>
                <c:pt idx="5">
                  <c:v>4</c:v>
                </c:pt>
                <c:pt idx="7">
                  <c:v>22</c:v>
                </c:pt>
                <c:pt idx="8">
                  <c:v>20</c:v>
                </c:pt>
                <c:pt idx="9">
                  <c:v>14</c:v>
                </c:pt>
                <c:pt idx="10">
                  <c:v>13</c:v>
                </c:pt>
                <c:pt idx="11">
                  <c:v>12</c:v>
                </c:pt>
              </c:numCache>
            </c:numRef>
          </c:val>
          <c:extLst>
            <c:ext xmlns:c16="http://schemas.microsoft.com/office/drawing/2014/chart" uri="{C3380CC4-5D6E-409C-BE32-E72D297353CC}">
              <c16:uniqueId val="{00000002-5087-410F-86DD-33598B3FFECC}"/>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Matkasairaudet ja -tapaturmat korvaava matkavakuutus on tarpeellinen aina matkustettaessa</c:v>
                </c:pt>
                <c:pt idx="1">
                  <c:v>2010, n=994</c:v>
                </c:pt>
                <c:pt idx="2">
                  <c:v>2012, n=1026</c:v>
                </c:pt>
                <c:pt idx="3">
                  <c:v>2014, n=1000</c:v>
                </c:pt>
                <c:pt idx="4">
                  <c:v>2016, n=1000</c:v>
                </c:pt>
                <c:pt idx="5">
                  <c:v>2018, n=1000</c:v>
                </c:pt>
                <c:pt idx="6">
                  <c:v>Vakavan matkasairauden tai -tapaturman kohdatessa Suomen valtio järjestää minulle tarvittaessa kotiinkuljetuksen</c:v>
                </c:pt>
                <c:pt idx="7">
                  <c:v>2010, n=994</c:v>
                </c:pt>
                <c:pt idx="8">
                  <c:v>2012, n=1026</c:v>
                </c:pt>
                <c:pt idx="9">
                  <c:v>2014, n=1000</c:v>
                </c:pt>
                <c:pt idx="10">
                  <c:v>2016, n=1000</c:v>
                </c:pt>
                <c:pt idx="11">
                  <c:v>2018, n=1000</c:v>
                </c:pt>
              </c:strCache>
            </c:strRef>
          </c:cat>
          <c:val>
            <c:numRef>
              <c:f>Taul1!$E$2:$E$13</c:f>
              <c:numCache>
                <c:formatCode>General</c:formatCode>
                <c:ptCount val="12"/>
                <c:pt idx="1">
                  <c:v>1</c:v>
                </c:pt>
                <c:pt idx="2">
                  <c:v>2</c:v>
                </c:pt>
                <c:pt idx="3">
                  <c:v>1</c:v>
                </c:pt>
                <c:pt idx="4">
                  <c:v>1</c:v>
                </c:pt>
                <c:pt idx="5">
                  <c:v>1</c:v>
                </c:pt>
                <c:pt idx="7">
                  <c:v>23</c:v>
                </c:pt>
                <c:pt idx="8">
                  <c:v>26</c:v>
                </c:pt>
                <c:pt idx="9">
                  <c:v>32</c:v>
                </c:pt>
                <c:pt idx="10">
                  <c:v>31</c:v>
                </c:pt>
                <c:pt idx="11">
                  <c:v>30</c:v>
                </c:pt>
              </c:numCache>
            </c:numRef>
          </c:val>
          <c:extLst>
            <c:ext xmlns:c16="http://schemas.microsoft.com/office/drawing/2014/chart" uri="{C3380CC4-5D6E-409C-BE32-E72D297353CC}">
              <c16:uniqueId val="{00000003-5087-410F-86DD-33598B3FFECC}"/>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Matkasairaudet ja -tapaturmat korvaava matkavakuutus on tarpeellinen aina matkustettaessa</c:v>
                </c:pt>
                <c:pt idx="1">
                  <c:v>2010, n=994</c:v>
                </c:pt>
                <c:pt idx="2">
                  <c:v>2012, n=1026</c:v>
                </c:pt>
                <c:pt idx="3">
                  <c:v>2014, n=1000</c:v>
                </c:pt>
                <c:pt idx="4">
                  <c:v>2016, n=1000</c:v>
                </c:pt>
                <c:pt idx="5">
                  <c:v>2018, n=1000</c:v>
                </c:pt>
                <c:pt idx="6">
                  <c:v>Vakavan matkasairauden tai -tapaturman kohdatessa Suomen valtio järjestää minulle tarvittaessa kotiinkuljetuksen</c:v>
                </c:pt>
                <c:pt idx="7">
                  <c:v>2010, n=994</c:v>
                </c:pt>
                <c:pt idx="8">
                  <c:v>2012, n=1026</c:v>
                </c:pt>
                <c:pt idx="9">
                  <c:v>2014, n=1000</c:v>
                </c:pt>
                <c:pt idx="10">
                  <c:v>2016, n=1000</c:v>
                </c:pt>
                <c:pt idx="11">
                  <c:v>2018, n=1000</c:v>
                </c:pt>
              </c:strCache>
            </c:strRef>
          </c:cat>
          <c:val>
            <c:numRef>
              <c:f>Taul1!$F$2:$F$13</c:f>
              <c:numCache>
                <c:formatCode>General</c:formatCode>
                <c:ptCount val="12"/>
                <c:pt idx="1">
                  <c:v>3</c:v>
                </c:pt>
                <c:pt idx="2">
                  <c:v>3</c:v>
                </c:pt>
                <c:pt idx="4">
                  <c:v>3</c:v>
                </c:pt>
                <c:pt idx="5">
                  <c:v>3</c:v>
                </c:pt>
                <c:pt idx="7">
                  <c:v>17</c:v>
                </c:pt>
                <c:pt idx="8">
                  <c:v>11</c:v>
                </c:pt>
                <c:pt idx="9">
                  <c:v>24</c:v>
                </c:pt>
                <c:pt idx="10">
                  <c:v>23</c:v>
                </c:pt>
                <c:pt idx="11">
                  <c:v>22</c:v>
                </c:pt>
              </c:numCache>
            </c:numRef>
          </c:val>
          <c:extLst>
            <c:ext xmlns:c16="http://schemas.microsoft.com/office/drawing/2014/chart" uri="{C3380CC4-5D6E-409C-BE32-E72D297353CC}">
              <c16:uniqueId val="{00000004-5087-410F-86DD-33598B3FFECC}"/>
            </c:ext>
          </c:extLst>
        </c:ser>
        <c:dLbls>
          <c:showLegendKey val="0"/>
          <c:showVal val="0"/>
          <c:showCatName val="0"/>
          <c:showSerName val="0"/>
          <c:showPercent val="0"/>
          <c:showBubbleSize val="0"/>
        </c:dLbls>
        <c:gapWidth val="50"/>
        <c:overlap val="100"/>
        <c:axId val="157693824"/>
        <c:axId val="157695360"/>
      </c:barChart>
      <c:catAx>
        <c:axId val="15769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fi-FI"/>
          </a:p>
        </c:txPr>
        <c:crossAx val="157695360"/>
        <c:crosses val="autoZero"/>
        <c:auto val="1"/>
        <c:lblAlgn val="ctr"/>
        <c:lblOffset val="100"/>
        <c:noMultiLvlLbl val="0"/>
      </c:catAx>
      <c:valAx>
        <c:axId val="15769536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57693824"/>
        <c:crosses val="autoZero"/>
        <c:crossBetween val="between"/>
        <c:majorUnit val="0.2"/>
      </c:valAx>
      <c:spPr>
        <a:noFill/>
        <a:ln>
          <a:noFill/>
        </a:ln>
        <a:effectLst/>
      </c:spPr>
    </c:plotArea>
    <c:legend>
      <c:legendPos val="b"/>
      <c:layout>
        <c:manualLayout>
          <c:xMode val="edge"/>
          <c:yMode val="edge"/>
          <c:x val="0.50615748060161325"/>
          <c:y val="0.89502379766354434"/>
          <c:w val="0.49384251939838686"/>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14</c:v>
                </c:pt>
                <c:pt idx="2">
                  <c:v>15</c:v>
                </c:pt>
                <c:pt idx="3">
                  <c:v>14</c:v>
                </c:pt>
                <c:pt idx="5">
                  <c:v>5</c:v>
                </c:pt>
                <c:pt idx="6">
                  <c:v>16</c:v>
                </c:pt>
                <c:pt idx="7">
                  <c:v>25</c:v>
                </c:pt>
                <c:pt idx="8">
                  <c:v>22</c:v>
                </c:pt>
                <c:pt idx="9">
                  <c:v>10</c:v>
                </c:pt>
                <c:pt idx="11">
                  <c:v>34</c:v>
                </c:pt>
                <c:pt idx="12">
                  <c:v>20</c:v>
                </c:pt>
                <c:pt idx="13">
                  <c:v>15</c:v>
                </c:pt>
              </c:numCache>
            </c:numRef>
          </c:val>
          <c:extLst>
            <c:ext xmlns:c16="http://schemas.microsoft.com/office/drawing/2014/chart" uri="{C3380CC4-5D6E-409C-BE32-E72D297353CC}">
              <c16:uniqueId val="{00000000-5063-4523-BEE6-FC3751BE975B}"/>
            </c:ext>
          </c:extLst>
        </c:ser>
        <c:dLbls>
          <c:showLegendKey val="0"/>
          <c:showVal val="0"/>
          <c:showCatName val="0"/>
          <c:showSerName val="0"/>
          <c:showPercent val="0"/>
          <c:showBubbleSize val="0"/>
        </c:dLbls>
        <c:gapWidth val="30"/>
        <c:axId val="157721728"/>
        <c:axId val="157723264"/>
      </c:barChart>
      <c:catAx>
        <c:axId val="157721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57723264"/>
        <c:crosses val="autoZero"/>
        <c:auto val="1"/>
        <c:lblAlgn val="ctr"/>
        <c:lblOffset val="100"/>
        <c:noMultiLvlLbl val="0"/>
      </c:catAx>
      <c:valAx>
        <c:axId val="157723264"/>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57721728"/>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14</c:v>
                </c:pt>
                <c:pt idx="2">
                  <c:v>8</c:v>
                </c:pt>
                <c:pt idx="3">
                  <c:v>15</c:v>
                </c:pt>
                <c:pt idx="4">
                  <c:v>14</c:v>
                </c:pt>
                <c:pt idx="5">
                  <c:v>19</c:v>
                </c:pt>
                <c:pt idx="7">
                  <c:v>6</c:v>
                </c:pt>
                <c:pt idx="8">
                  <c:v>15</c:v>
                </c:pt>
                <c:pt idx="9">
                  <c:v>17</c:v>
                </c:pt>
                <c:pt idx="10">
                  <c:v>25</c:v>
                </c:pt>
              </c:numCache>
            </c:numRef>
          </c:val>
          <c:extLst>
            <c:ext xmlns:c16="http://schemas.microsoft.com/office/drawing/2014/chart" uri="{C3380CC4-5D6E-409C-BE32-E72D297353CC}">
              <c16:uniqueId val="{00000000-BC1E-4480-AD71-729312853730}"/>
            </c:ext>
          </c:extLst>
        </c:ser>
        <c:dLbls>
          <c:showLegendKey val="0"/>
          <c:showVal val="0"/>
          <c:showCatName val="0"/>
          <c:showSerName val="0"/>
          <c:showPercent val="0"/>
          <c:showBubbleSize val="0"/>
        </c:dLbls>
        <c:gapWidth val="30"/>
        <c:axId val="160344320"/>
        <c:axId val="160350208"/>
      </c:barChart>
      <c:catAx>
        <c:axId val="16034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160350208"/>
        <c:crosses val="autoZero"/>
        <c:auto val="1"/>
        <c:lblAlgn val="ctr"/>
        <c:lblOffset val="100"/>
        <c:noMultiLvlLbl val="0"/>
      </c:catAx>
      <c:valAx>
        <c:axId val="160350208"/>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34432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7656481960340146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Itse otettu</c:v>
                </c:pt>
                <c:pt idx="1">
                  <c:v>Työnantajan ottama</c:v>
                </c:pt>
                <c:pt idx="2">
                  <c:v>Ei ole</c:v>
                </c:pt>
              </c:strCache>
            </c:strRef>
          </c:cat>
          <c:val>
            <c:numRef>
              <c:f>Taul1!$B$2:$B$4</c:f>
              <c:numCache>
                <c:formatCode>General</c:formatCode>
                <c:ptCount val="3"/>
                <c:pt idx="0">
                  <c:v>14</c:v>
                </c:pt>
                <c:pt idx="1">
                  <c:v>1</c:v>
                </c:pt>
                <c:pt idx="2">
                  <c:v>85</c:v>
                </c:pt>
              </c:numCache>
            </c:numRef>
          </c:val>
          <c:extLst>
            <c:ext xmlns:c16="http://schemas.microsoft.com/office/drawing/2014/chart" uri="{C3380CC4-5D6E-409C-BE32-E72D297353CC}">
              <c16:uniqueId val="{00000000-6F15-45B8-AD0C-BC901B8F940D}"/>
            </c:ext>
          </c:extLst>
        </c:ser>
        <c:ser>
          <c:idx val="1"/>
          <c:order val="1"/>
          <c:tx>
            <c:strRef>
              <c:f>Taul1!$C$1</c:f>
              <c:strCache>
                <c:ptCount val="1"/>
                <c:pt idx="0">
                  <c:v>2012, n=1026</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Itse otettu</c:v>
                </c:pt>
                <c:pt idx="1">
                  <c:v>Työnantajan ottama</c:v>
                </c:pt>
                <c:pt idx="2">
                  <c:v>Ei ole</c:v>
                </c:pt>
              </c:strCache>
            </c:strRef>
          </c:cat>
          <c:val>
            <c:numRef>
              <c:f>Taul1!$C$2:$C$4</c:f>
              <c:numCache>
                <c:formatCode>General</c:formatCode>
                <c:ptCount val="3"/>
                <c:pt idx="0">
                  <c:v>18</c:v>
                </c:pt>
                <c:pt idx="1">
                  <c:v>2</c:v>
                </c:pt>
                <c:pt idx="2">
                  <c:v>81</c:v>
                </c:pt>
              </c:numCache>
            </c:numRef>
          </c:val>
          <c:extLst>
            <c:ext xmlns:c16="http://schemas.microsoft.com/office/drawing/2014/chart" uri="{C3380CC4-5D6E-409C-BE32-E72D297353CC}">
              <c16:uniqueId val="{00000001-6F15-45B8-AD0C-BC901B8F940D}"/>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Itse otettu</c:v>
                </c:pt>
                <c:pt idx="1">
                  <c:v>Työnantajan ottama</c:v>
                </c:pt>
                <c:pt idx="2">
                  <c:v>Ei ole</c:v>
                </c:pt>
              </c:strCache>
            </c:strRef>
          </c:cat>
          <c:val>
            <c:numRef>
              <c:f>Taul1!$D$2:$D$4</c:f>
              <c:numCache>
                <c:formatCode>General</c:formatCode>
                <c:ptCount val="3"/>
                <c:pt idx="0">
                  <c:v>16</c:v>
                </c:pt>
                <c:pt idx="1">
                  <c:v>3</c:v>
                </c:pt>
                <c:pt idx="2">
                  <c:v>82</c:v>
                </c:pt>
              </c:numCache>
            </c:numRef>
          </c:val>
          <c:extLst>
            <c:ext xmlns:c16="http://schemas.microsoft.com/office/drawing/2014/chart" uri="{C3380CC4-5D6E-409C-BE32-E72D297353CC}">
              <c16:uniqueId val="{00000002-6F15-45B8-AD0C-BC901B8F940D}"/>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Itse otettu</c:v>
                </c:pt>
                <c:pt idx="1">
                  <c:v>Työnantajan ottama</c:v>
                </c:pt>
                <c:pt idx="2">
                  <c:v>Ei ole</c:v>
                </c:pt>
              </c:strCache>
            </c:strRef>
          </c:cat>
          <c:val>
            <c:numRef>
              <c:f>Taul1!$E$2:$E$4</c:f>
              <c:numCache>
                <c:formatCode>General</c:formatCode>
                <c:ptCount val="3"/>
                <c:pt idx="0">
                  <c:v>13</c:v>
                </c:pt>
                <c:pt idx="1">
                  <c:v>2</c:v>
                </c:pt>
                <c:pt idx="2">
                  <c:v>85</c:v>
                </c:pt>
              </c:numCache>
            </c:numRef>
          </c:val>
          <c:extLst>
            <c:ext xmlns:c16="http://schemas.microsoft.com/office/drawing/2014/chart" uri="{C3380CC4-5D6E-409C-BE32-E72D297353CC}">
              <c16:uniqueId val="{00000003-6F15-45B8-AD0C-BC901B8F940D}"/>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Itse otettu</c:v>
                </c:pt>
                <c:pt idx="1">
                  <c:v>Työnantajan ottama</c:v>
                </c:pt>
                <c:pt idx="2">
                  <c:v>Ei ole</c:v>
                </c:pt>
              </c:strCache>
            </c:strRef>
          </c:cat>
          <c:val>
            <c:numRef>
              <c:f>Taul1!$F$2:$F$4</c:f>
              <c:numCache>
                <c:formatCode>General</c:formatCode>
                <c:ptCount val="3"/>
                <c:pt idx="0">
                  <c:v>13</c:v>
                </c:pt>
                <c:pt idx="1">
                  <c:v>2</c:v>
                </c:pt>
                <c:pt idx="2">
                  <c:v>86</c:v>
                </c:pt>
              </c:numCache>
            </c:numRef>
          </c:val>
          <c:extLst>
            <c:ext xmlns:c16="http://schemas.microsoft.com/office/drawing/2014/chart" uri="{C3380CC4-5D6E-409C-BE32-E72D297353CC}">
              <c16:uniqueId val="{00000004-6F15-45B8-AD0C-BC901B8F940D}"/>
            </c:ext>
          </c:extLst>
        </c:ser>
        <c:dLbls>
          <c:showLegendKey val="0"/>
          <c:showVal val="0"/>
          <c:showCatName val="0"/>
          <c:showSerName val="0"/>
          <c:showPercent val="0"/>
          <c:showBubbleSize val="0"/>
        </c:dLbls>
        <c:gapWidth val="30"/>
        <c:axId val="160387072"/>
        <c:axId val="160388608"/>
      </c:barChart>
      <c:catAx>
        <c:axId val="160387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388608"/>
        <c:crosses val="autoZero"/>
        <c:auto val="1"/>
        <c:lblAlgn val="ctr"/>
        <c:lblOffset val="100"/>
        <c:noMultiLvlLbl val="0"/>
      </c:catAx>
      <c:valAx>
        <c:axId val="160388608"/>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387072"/>
        <c:crosses val="autoZero"/>
        <c:crossBetween val="between"/>
        <c:majorUnit val="20"/>
        <c:minorUnit val="20"/>
      </c:valAx>
      <c:spPr>
        <a:noFill/>
        <a:ln>
          <a:noFill/>
        </a:ln>
        <a:effectLst/>
      </c:spPr>
    </c:plotArea>
    <c:legend>
      <c:legendPos val="b"/>
      <c:layout>
        <c:manualLayout>
          <c:xMode val="edge"/>
          <c:yMode val="edge"/>
          <c:x val="0.37030706139617131"/>
          <c:y val="0.91808535055831841"/>
          <c:w val="0.62969293860382869"/>
          <c:h val="6.85933074833678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2018, n=1000</c:v>
                </c:pt>
                <c:pt idx="2">
                  <c:v>2018, n=328</c:v>
                </c:pt>
              </c:strCache>
            </c:strRef>
          </c:cat>
          <c:val>
            <c:numRef>
              <c:f>Taul1!$B$2:$B$4</c:f>
              <c:numCache>
                <c:formatCode>General</c:formatCode>
                <c:ptCount val="3"/>
                <c:pt idx="0">
                  <c:v>33</c:v>
                </c:pt>
                <c:pt idx="2">
                  <c:v>88</c:v>
                </c:pt>
              </c:numCache>
            </c:numRef>
          </c:val>
          <c:extLst>
            <c:ext xmlns:c16="http://schemas.microsoft.com/office/drawing/2014/chart" uri="{C3380CC4-5D6E-409C-BE32-E72D297353CC}">
              <c16:uniqueId val="{00000000-94BF-48A9-A616-17C45AA36581}"/>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prstClr val="white"/>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2018, n=1000</c:v>
                </c:pt>
                <c:pt idx="2">
                  <c:v>2018, n=328</c:v>
                </c:pt>
              </c:strCache>
            </c:strRef>
          </c:cat>
          <c:val>
            <c:numRef>
              <c:f>Taul1!$C$2:$C$4</c:f>
              <c:numCache>
                <c:formatCode>General</c:formatCode>
                <c:ptCount val="3"/>
                <c:pt idx="0">
                  <c:v>41</c:v>
                </c:pt>
                <c:pt idx="2">
                  <c:v>2</c:v>
                </c:pt>
              </c:numCache>
            </c:numRef>
          </c:val>
          <c:extLst>
            <c:ext xmlns:c16="http://schemas.microsoft.com/office/drawing/2014/chart" uri="{C3380CC4-5D6E-409C-BE32-E72D297353CC}">
              <c16:uniqueId val="{00000001-94BF-48A9-A616-17C45AA36581}"/>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fi-FI"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2018, n=1000</c:v>
                </c:pt>
                <c:pt idx="2">
                  <c:v>2018, n=328</c:v>
                </c:pt>
              </c:strCache>
            </c:strRef>
          </c:cat>
          <c:val>
            <c:numRef>
              <c:f>Taul1!$D$2:$D$4</c:f>
              <c:numCache>
                <c:formatCode>General</c:formatCode>
                <c:ptCount val="3"/>
                <c:pt idx="0">
                  <c:v>26</c:v>
                </c:pt>
                <c:pt idx="2">
                  <c:v>9</c:v>
                </c:pt>
              </c:numCache>
            </c:numRef>
          </c:val>
          <c:extLst>
            <c:ext xmlns:c16="http://schemas.microsoft.com/office/drawing/2014/chart" uri="{C3380CC4-5D6E-409C-BE32-E72D297353CC}">
              <c16:uniqueId val="{00000002-94BF-48A9-A616-17C45AA36581}"/>
            </c:ext>
          </c:extLst>
        </c:ser>
        <c:dLbls>
          <c:showLegendKey val="0"/>
          <c:showVal val="0"/>
          <c:showCatName val="0"/>
          <c:showSerName val="0"/>
          <c:showPercent val="0"/>
          <c:showBubbleSize val="0"/>
        </c:dLbls>
        <c:gapWidth val="150"/>
        <c:overlap val="100"/>
        <c:axId val="279533824"/>
        <c:axId val="279610880"/>
      </c:barChart>
      <c:catAx>
        <c:axId val="2795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79610880"/>
        <c:crosses val="autoZero"/>
        <c:auto val="1"/>
        <c:lblAlgn val="ctr"/>
        <c:lblOffset val="100"/>
        <c:noMultiLvlLbl val="0"/>
      </c:catAx>
      <c:valAx>
        <c:axId val="27961088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279533824"/>
        <c:crosses val="autoZero"/>
        <c:crossBetween val="between"/>
        <c:majorUnit val="0.2"/>
      </c:valAx>
      <c:spPr>
        <a:noFill/>
        <a:ln>
          <a:noFill/>
        </a:ln>
        <a:effectLst/>
      </c:spPr>
    </c:plotArea>
    <c:legend>
      <c:legendPos val="b"/>
      <c:layout>
        <c:manualLayout>
          <c:xMode val="edge"/>
          <c:yMode val="edge"/>
          <c:x val="0.48188296287859483"/>
          <c:y val="0.89502379766354434"/>
          <c:w val="0.4842903997161962"/>
          <c:h val="0.10497620233645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Sarake8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Taul1!$B$2:$B$6</c:f>
              <c:numCache>
                <c:formatCode>General</c:formatCode>
                <c:ptCount val="5"/>
                <c:pt idx="0">
                  <c:v>39</c:v>
                </c:pt>
                <c:pt idx="1">
                  <c:v>41</c:v>
                </c:pt>
                <c:pt idx="2">
                  <c:v>37</c:v>
                </c:pt>
                <c:pt idx="3">
                  <c:v>36</c:v>
                </c:pt>
                <c:pt idx="4">
                  <c:v>37</c:v>
                </c:pt>
              </c:numCache>
            </c:numRef>
          </c:val>
          <c:extLst>
            <c:ext xmlns:c16="http://schemas.microsoft.com/office/drawing/2014/chart" uri="{C3380CC4-5D6E-409C-BE32-E72D297353CC}">
              <c16:uniqueId val="{00000000-1F89-4288-93B0-769AB3968C58}"/>
            </c:ext>
          </c:extLst>
        </c:ser>
        <c:dLbls>
          <c:showLegendKey val="0"/>
          <c:showVal val="0"/>
          <c:showCatName val="0"/>
          <c:showSerName val="0"/>
          <c:showPercent val="0"/>
          <c:showBubbleSize val="0"/>
        </c:dLbls>
        <c:gapWidth val="30"/>
        <c:axId val="160526336"/>
        <c:axId val="160527872"/>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527872"/>
        <c:crosses val="autoZero"/>
        <c:auto val="1"/>
        <c:lblAlgn val="ctr"/>
        <c:lblOffset val="100"/>
        <c:noMultiLvlLbl val="0"/>
      </c:catAx>
      <c:valAx>
        <c:axId val="160527872"/>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526336"/>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76564819603401468"/>
        </c:manualLayout>
      </c:layout>
      <c:barChart>
        <c:barDir val="bar"/>
        <c:grouping val="clustered"/>
        <c:varyColors val="0"/>
        <c:ser>
          <c:idx val="0"/>
          <c:order val="0"/>
          <c:tx>
            <c:strRef>
              <c:f>Taul1!$B$1</c:f>
              <c:strCache>
                <c:ptCount val="1"/>
                <c:pt idx="0">
                  <c:v>2010, n=355</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Alle 25.000 euroa</c:v>
                </c:pt>
                <c:pt idx="1">
                  <c:v>25.000 - 50.000 euroa</c:v>
                </c:pt>
                <c:pt idx="2">
                  <c:v>Yli 50.000 euroa</c:v>
                </c:pt>
                <c:pt idx="3">
                  <c:v>Ei osaa/halua sanoa</c:v>
                </c:pt>
              </c:strCache>
            </c:strRef>
          </c:cat>
          <c:val>
            <c:numRef>
              <c:f>Taul1!$B$2:$B$5</c:f>
              <c:numCache>
                <c:formatCode>General</c:formatCode>
                <c:ptCount val="4"/>
                <c:pt idx="0">
                  <c:v>27</c:v>
                </c:pt>
                <c:pt idx="1">
                  <c:v>33</c:v>
                </c:pt>
                <c:pt idx="2">
                  <c:v>21</c:v>
                </c:pt>
                <c:pt idx="3">
                  <c:v>19</c:v>
                </c:pt>
              </c:numCache>
            </c:numRef>
          </c:val>
          <c:extLst>
            <c:ext xmlns:c16="http://schemas.microsoft.com/office/drawing/2014/chart" uri="{C3380CC4-5D6E-409C-BE32-E72D297353CC}">
              <c16:uniqueId val="{00000000-2AC1-4541-9496-2F8670C29681}"/>
            </c:ext>
          </c:extLst>
        </c:ser>
        <c:ser>
          <c:idx val="1"/>
          <c:order val="1"/>
          <c:tx>
            <c:strRef>
              <c:f>Taul1!$C$1</c:f>
              <c:strCache>
                <c:ptCount val="1"/>
                <c:pt idx="0">
                  <c:v>2012, n=378</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Alle 25.000 euroa</c:v>
                </c:pt>
                <c:pt idx="1">
                  <c:v>25.000 - 50.000 euroa</c:v>
                </c:pt>
                <c:pt idx="2">
                  <c:v>Yli 50.000 euroa</c:v>
                </c:pt>
                <c:pt idx="3">
                  <c:v>Ei osaa/halua sanoa</c:v>
                </c:pt>
              </c:strCache>
            </c:strRef>
          </c:cat>
          <c:val>
            <c:numRef>
              <c:f>Taul1!$C$2:$C$5</c:f>
              <c:numCache>
                <c:formatCode>General</c:formatCode>
                <c:ptCount val="4"/>
                <c:pt idx="0">
                  <c:v>21</c:v>
                </c:pt>
                <c:pt idx="1">
                  <c:v>31</c:v>
                </c:pt>
                <c:pt idx="2">
                  <c:v>22</c:v>
                </c:pt>
                <c:pt idx="3">
                  <c:v>26</c:v>
                </c:pt>
              </c:numCache>
            </c:numRef>
          </c:val>
          <c:extLst>
            <c:ext xmlns:c16="http://schemas.microsoft.com/office/drawing/2014/chart" uri="{C3380CC4-5D6E-409C-BE32-E72D297353CC}">
              <c16:uniqueId val="{00000001-2AC1-4541-9496-2F8670C29681}"/>
            </c:ext>
          </c:extLst>
        </c:ser>
        <c:ser>
          <c:idx val="2"/>
          <c:order val="2"/>
          <c:tx>
            <c:strRef>
              <c:f>Taul1!$D$1</c:f>
              <c:strCache>
                <c:ptCount val="1"/>
                <c:pt idx="0">
                  <c:v>2014, n=374</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Alle 25.000 euroa</c:v>
                </c:pt>
                <c:pt idx="1">
                  <c:v>25.000 - 50.000 euroa</c:v>
                </c:pt>
                <c:pt idx="2">
                  <c:v>Yli 50.000 euroa</c:v>
                </c:pt>
                <c:pt idx="3">
                  <c:v>Ei osaa/halua sanoa</c:v>
                </c:pt>
              </c:strCache>
            </c:strRef>
          </c:cat>
          <c:val>
            <c:numRef>
              <c:f>Taul1!$D$2:$D$5</c:f>
              <c:numCache>
                <c:formatCode>General</c:formatCode>
                <c:ptCount val="4"/>
                <c:pt idx="0">
                  <c:v>27</c:v>
                </c:pt>
                <c:pt idx="1">
                  <c:v>29</c:v>
                </c:pt>
                <c:pt idx="2">
                  <c:v>21</c:v>
                </c:pt>
                <c:pt idx="3">
                  <c:v>24</c:v>
                </c:pt>
              </c:numCache>
            </c:numRef>
          </c:val>
          <c:extLst>
            <c:ext xmlns:c16="http://schemas.microsoft.com/office/drawing/2014/chart" uri="{C3380CC4-5D6E-409C-BE32-E72D297353CC}">
              <c16:uniqueId val="{00000002-2AC1-4541-9496-2F8670C29681}"/>
            </c:ext>
          </c:extLst>
        </c:ser>
        <c:ser>
          <c:idx val="3"/>
          <c:order val="3"/>
          <c:tx>
            <c:strRef>
              <c:f>Taul1!$E$1</c:f>
              <c:strCache>
                <c:ptCount val="1"/>
                <c:pt idx="0">
                  <c:v>2016, n=361</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Alle 25.000 euroa</c:v>
                </c:pt>
                <c:pt idx="1">
                  <c:v>25.000 - 50.000 euroa</c:v>
                </c:pt>
                <c:pt idx="2">
                  <c:v>Yli 50.000 euroa</c:v>
                </c:pt>
                <c:pt idx="3">
                  <c:v>Ei osaa/halua sanoa</c:v>
                </c:pt>
              </c:strCache>
            </c:strRef>
          </c:cat>
          <c:val>
            <c:numRef>
              <c:f>Taul1!$E$2:$E$5</c:f>
              <c:numCache>
                <c:formatCode>General</c:formatCode>
                <c:ptCount val="4"/>
                <c:pt idx="0">
                  <c:v>19</c:v>
                </c:pt>
                <c:pt idx="1">
                  <c:v>31</c:v>
                </c:pt>
                <c:pt idx="2">
                  <c:v>19</c:v>
                </c:pt>
                <c:pt idx="3">
                  <c:v>30</c:v>
                </c:pt>
              </c:numCache>
            </c:numRef>
          </c:val>
          <c:extLst>
            <c:ext xmlns:c16="http://schemas.microsoft.com/office/drawing/2014/chart" uri="{C3380CC4-5D6E-409C-BE32-E72D297353CC}">
              <c16:uniqueId val="{00000003-2AC1-4541-9496-2F8670C29681}"/>
            </c:ext>
          </c:extLst>
        </c:ser>
        <c:ser>
          <c:idx val="4"/>
          <c:order val="4"/>
          <c:tx>
            <c:strRef>
              <c:f>Taul1!$F$1</c:f>
              <c:strCache>
                <c:ptCount val="1"/>
                <c:pt idx="0">
                  <c:v>2018, n=367</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Alle 25.000 euroa</c:v>
                </c:pt>
                <c:pt idx="1">
                  <c:v>25.000 - 50.000 euroa</c:v>
                </c:pt>
                <c:pt idx="2">
                  <c:v>Yli 50.000 euroa</c:v>
                </c:pt>
                <c:pt idx="3">
                  <c:v>Ei osaa/halua sanoa</c:v>
                </c:pt>
              </c:strCache>
            </c:strRef>
          </c:cat>
          <c:val>
            <c:numRef>
              <c:f>Taul1!$F$2:$F$5</c:f>
              <c:numCache>
                <c:formatCode>General</c:formatCode>
                <c:ptCount val="4"/>
                <c:pt idx="0">
                  <c:v>20</c:v>
                </c:pt>
                <c:pt idx="1">
                  <c:v>27</c:v>
                </c:pt>
                <c:pt idx="2">
                  <c:v>28</c:v>
                </c:pt>
                <c:pt idx="3">
                  <c:v>25</c:v>
                </c:pt>
              </c:numCache>
            </c:numRef>
          </c:val>
          <c:extLst>
            <c:ext xmlns:c16="http://schemas.microsoft.com/office/drawing/2014/chart" uri="{C3380CC4-5D6E-409C-BE32-E72D297353CC}">
              <c16:uniqueId val="{00000004-2AC1-4541-9496-2F8670C29681}"/>
            </c:ext>
          </c:extLst>
        </c:ser>
        <c:dLbls>
          <c:showLegendKey val="0"/>
          <c:showVal val="0"/>
          <c:showCatName val="0"/>
          <c:showSerName val="0"/>
          <c:showPercent val="0"/>
          <c:showBubbleSize val="0"/>
        </c:dLbls>
        <c:gapWidth val="30"/>
        <c:axId val="160694656"/>
        <c:axId val="160696192"/>
      </c:barChart>
      <c:catAx>
        <c:axId val="16069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696192"/>
        <c:crosses val="autoZero"/>
        <c:auto val="1"/>
        <c:lblAlgn val="ctr"/>
        <c:lblOffset val="100"/>
        <c:noMultiLvlLbl val="0"/>
      </c:catAx>
      <c:valAx>
        <c:axId val="160696192"/>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694656"/>
        <c:crosses val="autoZero"/>
        <c:crossBetween val="between"/>
        <c:majorUnit val="20"/>
        <c:minorUnit val="20"/>
      </c:valAx>
      <c:spPr>
        <a:noFill/>
        <a:ln>
          <a:noFill/>
        </a:ln>
        <a:effectLst/>
      </c:spPr>
    </c:plotArea>
    <c:legend>
      <c:legendPos val="b"/>
      <c:layout>
        <c:manualLayout>
          <c:xMode val="edge"/>
          <c:yMode val="edge"/>
          <c:x val="0.37030706139617131"/>
          <c:y val="0.91808535055831841"/>
          <c:w val="0.59403989108000321"/>
          <c:h val="6.85933074833678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Sarake8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2010, n=994</c:v>
                </c:pt>
                <c:pt idx="1">
                  <c:v>2012, n=1026</c:v>
                </c:pt>
                <c:pt idx="2">
                  <c:v>2014, n=1000</c:v>
                </c:pt>
                <c:pt idx="3">
                  <c:v>2016, n=1000</c:v>
                </c:pt>
                <c:pt idx="4">
                  <c:v>2018, n=1000</c:v>
                </c:pt>
              </c:strCache>
            </c:strRef>
          </c:cat>
          <c:val>
            <c:numRef>
              <c:f>Taul1!$B$2:$B$6</c:f>
              <c:numCache>
                <c:formatCode>General</c:formatCode>
                <c:ptCount val="5"/>
                <c:pt idx="0">
                  <c:v>11</c:v>
                </c:pt>
                <c:pt idx="1">
                  <c:v>10</c:v>
                </c:pt>
                <c:pt idx="2">
                  <c:v>10</c:v>
                </c:pt>
                <c:pt idx="3">
                  <c:v>8</c:v>
                </c:pt>
                <c:pt idx="4">
                  <c:v>7</c:v>
                </c:pt>
              </c:numCache>
            </c:numRef>
          </c:val>
          <c:extLst>
            <c:ext xmlns:c16="http://schemas.microsoft.com/office/drawing/2014/chart" uri="{C3380CC4-5D6E-409C-BE32-E72D297353CC}">
              <c16:uniqueId val="{00000000-A3B8-4138-8CCF-7782A76B825D}"/>
            </c:ext>
          </c:extLst>
        </c:ser>
        <c:dLbls>
          <c:showLegendKey val="0"/>
          <c:showVal val="0"/>
          <c:showCatName val="0"/>
          <c:showSerName val="0"/>
          <c:showPercent val="0"/>
          <c:showBubbleSize val="0"/>
        </c:dLbls>
        <c:gapWidth val="30"/>
        <c:axId val="160764672"/>
        <c:axId val="160766208"/>
      </c:barChart>
      <c:catAx>
        <c:axId val="160764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766208"/>
        <c:crosses val="autoZero"/>
        <c:auto val="1"/>
        <c:lblAlgn val="ctr"/>
        <c:lblOffset val="100"/>
        <c:noMultiLvlLbl val="0"/>
      </c:catAx>
      <c:valAx>
        <c:axId val="160766208"/>
        <c:scaling>
          <c:orientation val="minMax"/>
          <c:max val="4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764672"/>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7656481960340146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Itselle otettu</c:v>
                </c:pt>
                <c:pt idx="1">
                  <c:v>Lapselle otettu</c:v>
                </c:pt>
                <c:pt idx="2">
                  <c:v>Työnantajan ottama</c:v>
                </c:pt>
                <c:pt idx="3">
                  <c:v>Ei ole</c:v>
                </c:pt>
              </c:strCache>
            </c:strRef>
          </c:cat>
          <c:val>
            <c:numRef>
              <c:f>Taul1!$B$2:$B$5</c:f>
              <c:numCache>
                <c:formatCode>General</c:formatCode>
                <c:ptCount val="4"/>
                <c:pt idx="0">
                  <c:v>18</c:v>
                </c:pt>
                <c:pt idx="1">
                  <c:v>7</c:v>
                </c:pt>
                <c:pt idx="2">
                  <c:v>5</c:v>
                </c:pt>
                <c:pt idx="3">
                  <c:v>74</c:v>
                </c:pt>
              </c:numCache>
            </c:numRef>
          </c:val>
          <c:extLst>
            <c:ext xmlns:c16="http://schemas.microsoft.com/office/drawing/2014/chart" uri="{C3380CC4-5D6E-409C-BE32-E72D297353CC}">
              <c16:uniqueId val="{00000000-5F1A-4708-A25E-1D60ED65995C}"/>
            </c:ext>
          </c:extLst>
        </c:ser>
        <c:ser>
          <c:idx val="1"/>
          <c:order val="1"/>
          <c:tx>
            <c:strRef>
              <c:f>Taul1!$C$1</c:f>
              <c:strCache>
                <c:ptCount val="1"/>
                <c:pt idx="0">
                  <c:v>2012, n=1026</c:v>
                </c:pt>
              </c:strCache>
            </c:strRef>
          </c:tx>
          <c:spPr>
            <a:solidFill>
              <a:srgbClr val="BCE3FA"/>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Taul1!$C$2:$C$5</c:f>
              <c:numCache>
                <c:formatCode>General</c:formatCode>
                <c:ptCount val="4"/>
                <c:pt idx="0">
                  <c:v>20</c:v>
                </c:pt>
                <c:pt idx="1">
                  <c:v>7</c:v>
                </c:pt>
                <c:pt idx="2">
                  <c:v>7</c:v>
                </c:pt>
                <c:pt idx="3">
                  <c:v>71</c:v>
                </c:pt>
              </c:numCache>
            </c:numRef>
          </c:val>
          <c:extLst>
            <c:ext xmlns:c16="http://schemas.microsoft.com/office/drawing/2014/chart" uri="{C3380CC4-5D6E-409C-BE32-E72D297353CC}">
              <c16:uniqueId val="{00000001-5F1A-4708-A25E-1D60ED65995C}"/>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Taul1!$D$2:$D$5</c:f>
              <c:numCache>
                <c:formatCode>General</c:formatCode>
                <c:ptCount val="4"/>
                <c:pt idx="0">
                  <c:v>16</c:v>
                </c:pt>
                <c:pt idx="1">
                  <c:v>13</c:v>
                </c:pt>
                <c:pt idx="2">
                  <c:v>3</c:v>
                </c:pt>
                <c:pt idx="3">
                  <c:v>74</c:v>
                </c:pt>
              </c:numCache>
            </c:numRef>
          </c:val>
          <c:extLst>
            <c:ext xmlns:c16="http://schemas.microsoft.com/office/drawing/2014/chart" uri="{C3380CC4-5D6E-409C-BE32-E72D297353CC}">
              <c16:uniqueId val="{00000002-5F1A-4708-A25E-1D60ED65995C}"/>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Taul1!$E$2:$E$5</c:f>
              <c:numCache>
                <c:formatCode>General</c:formatCode>
                <c:ptCount val="4"/>
                <c:pt idx="0">
                  <c:v>18</c:v>
                </c:pt>
                <c:pt idx="1">
                  <c:v>12</c:v>
                </c:pt>
                <c:pt idx="2">
                  <c:v>2</c:v>
                </c:pt>
                <c:pt idx="3">
                  <c:v>75</c:v>
                </c:pt>
              </c:numCache>
            </c:numRef>
          </c:val>
          <c:extLst>
            <c:ext xmlns:c16="http://schemas.microsoft.com/office/drawing/2014/chart" uri="{C3380CC4-5D6E-409C-BE32-E72D297353CC}">
              <c16:uniqueId val="{00000003-5F1A-4708-A25E-1D60ED65995C}"/>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Taul1!$F$2:$F$5</c:f>
              <c:numCache>
                <c:formatCode>General</c:formatCode>
                <c:ptCount val="4"/>
                <c:pt idx="0">
                  <c:v>19</c:v>
                </c:pt>
                <c:pt idx="1">
                  <c:v>10</c:v>
                </c:pt>
                <c:pt idx="2">
                  <c:v>3</c:v>
                </c:pt>
                <c:pt idx="3">
                  <c:v>73</c:v>
                </c:pt>
              </c:numCache>
            </c:numRef>
          </c:val>
          <c:extLst>
            <c:ext xmlns:c16="http://schemas.microsoft.com/office/drawing/2014/chart" uri="{C3380CC4-5D6E-409C-BE32-E72D297353CC}">
              <c16:uniqueId val="{00000004-5F1A-4708-A25E-1D60ED65995C}"/>
            </c:ext>
          </c:extLst>
        </c:ser>
        <c:dLbls>
          <c:showLegendKey val="0"/>
          <c:showVal val="0"/>
          <c:showCatName val="0"/>
          <c:showSerName val="0"/>
          <c:showPercent val="0"/>
          <c:showBubbleSize val="0"/>
        </c:dLbls>
        <c:gapWidth val="30"/>
        <c:axId val="160810112"/>
        <c:axId val="160811648"/>
      </c:barChart>
      <c:catAx>
        <c:axId val="160810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811648"/>
        <c:crosses val="autoZero"/>
        <c:auto val="1"/>
        <c:lblAlgn val="ctr"/>
        <c:lblOffset val="100"/>
        <c:noMultiLvlLbl val="0"/>
      </c:catAx>
      <c:valAx>
        <c:axId val="160811648"/>
        <c:scaling>
          <c:orientation val="minMax"/>
          <c:max val="10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810112"/>
        <c:crosses val="autoZero"/>
        <c:crossBetween val="between"/>
        <c:majorUnit val="20"/>
        <c:minorUnit val="20"/>
      </c:valAx>
      <c:spPr>
        <a:noFill/>
        <a:ln>
          <a:noFill/>
        </a:ln>
        <a:effectLst/>
      </c:spPr>
    </c:plotArea>
    <c:legend>
      <c:legendPos val="b"/>
      <c:layout>
        <c:manualLayout>
          <c:xMode val="edge"/>
          <c:yMode val="edge"/>
          <c:x val="0.37030706139617131"/>
          <c:y val="0.91808535055831841"/>
          <c:w val="0.62969293860382869"/>
          <c:h val="6.8593307483367866E-2"/>
        </c:manualLayout>
      </c:layout>
      <c:overlay val="0"/>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34332160348737994"/>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SUKUPUOLI</c:v>
                </c:pt>
                <c:pt idx="1">
                  <c:v>Nainen</c:v>
                </c:pt>
                <c:pt idx="2">
                  <c:v>Mies</c:v>
                </c:pt>
                <c:pt idx="3">
                  <c:v>IKÄRYHMÄ</c:v>
                </c:pt>
                <c:pt idx="4">
                  <c:v>18-29 vuotta</c:v>
                </c:pt>
                <c:pt idx="5">
                  <c:v>30-39 vuotta</c:v>
                </c:pt>
                <c:pt idx="6">
                  <c:v>40-49 vuotta</c:v>
                </c:pt>
                <c:pt idx="7">
                  <c:v>50-59 vuotta</c:v>
                </c:pt>
                <c:pt idx="8">
                  <c:v>60-79 vuotta</c:v>
                </c:pt>
                <c:pt idx="9">
                  <c:v>AMMATTI</c:v>
                </c:pt>
                <c:pt idx="10">
                  <c:v>Johtavassa asemassa oleva</c:v>
                </c:pt>
                <c:pt idx="11">
                  <c:v>Ylempi toimihenkilö</c:v>
                </c:pt>
                <c:pt idx="12">
                  <c:v>Alempi toimihenkilö</c:v>
                </c:pt>
                <c:pt idx="13">
                  <c:v>Työväestö</c:v>
                </c:pt>
                <c:pt idx="14">
                  <c:v>Yksityisyrittäjä</c:v>
                </c:pt>
                <c:pt idx="15">
                  <c:v>Lomautettuna/työtön</c:v>
                </c:pt>
                <c:pt idx="16">
                  <c:v>Maanviljelijä</c:v>
                </c:pt>
                <c:pt idx="17">
                  <c:v>Opiskelija/koululainen</c:v>
                </c:pt>
                <c:pt idx="18">
                  <c:v>Eläkeläinen</c:v>
                </c:pt>
                <c:pt idx="19">
                  <c:v>Muu</c:v>
                </c:pt>
              </c:strCache>
            </c:strRef>
          </c:cat>
          <c:val>
            <c:numRef>
              <c:f>Taul1!$B$2:$B$21</c:f>
              <c:numCache>
                <c:formatCode>General</c:formatCode>
                <c:ptCount val="20"/>
                <c:pt idx="1">
                  <c:v>50</c:v>
                </c:pt>
                <c:pt idx="2">
                  <c:v>50</c:v>
                </c:pt>
                <c:pt idx="4">
                  <c:v>19</c:v>
                </c:pt>
                <c:pt idx="5">
                  <c:v>17</c:v>
                </c:pt>
                <c:pt idx="6">
                  <c:v>16</c:v>
                </c:pt>
                <c:pt idx="7">
                  <c:v>18</c:v>
                </c:pt>
                <c:pt idx="8">
                  <c:v>30</c:v>
                </c:pt>
                <c:pt idx="10">
                  <c:v>3</c:v>
                </c:pt>
                <c:pt idx="11">
                  <c:v>15</c:v>
                </c:pt>
                <c:pt idx="12">
                  <c:v>11</c:v>
                </c:pt>
                <c:pt idx="13">
                  <c:v>24</c:v>
                </c:pt>
                <c:pt idx="14">
                  <c:v>5</c:v>
                </c:pt>
                <c:pt idx="15">
                  <c:v>5</c:v>
                </c:pt>
                <c:pt idx="16">
                  <c:v>0</c:v>
                </c:pt>
                <c:pt idx="17">
                  <c:v>8</c:v>
                </c:pt>
                <c:pt idx="18">
                  <c:v>26</c:v>
                </c:pt>
                <c:pt idx="19">
                  <c:v>3</c:v>
                </c:pt>
              </c:numCache>
            </c:numRef>
          </c:val>
          <c:extLst>
            <c:ext xmlns:c16="http://schemas.microsoft.com/office/drawing/2014/chart" uri="{C3380CC4-5D6E-409C-BE32-E72D297353CC}">
              <c16:uniqueId val="{00000000-039B-4FFC-BF81-17D408CCF8BB}"/>
            </c:ext>
          </c:extLst>
        </c:ser>
        <c:dLbls>
          <c:showLegendKey val="0"/>
          <c:showVal val="0"/>
          <c:showCatName val="0"/>
          <c:showSerName val="0"/>
          <c:showPercent val="0"/>
          <c:showBubbleSize val="0"/>
        </c:dLbls>
        <c:gapWidth val="30"/>
        <c:axId val="160977664"/>
        <c:axId val="160979200"/>
      </c:barChart>
      <c:catAx>
        <c:axId val="160977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0979200"/>
        <c:crosses val="autoZero"/>
        <c:auto val="1"/>
        <c:lblAlgn val="ctr"/>
        <c:lblOffset val="100"/>
        <c:noMultiLvlLbl val="0"/>
      </c:catAx>
      <c:valAx>
        <c:axId val="160979200"/>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97766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9208992338"/>
          <c:y val="6.2300069473524483E-2"/>
          <c:w val="0.3277759042513713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KOULUTUS</c:v>
                </c:pt>
                <c:pt idx="1">
                  <c:v>Kansakoulu</c:v>
                </c:pt>
                <c:pt idx="2">
                  <c:v>Perus-/keski-/ammattikoulu</c:v>
                </c:pt>
                <c:pt idx="3">
                  <c:v>Ylioppilas/opisto</c:v>
                </c:pt>
                <c:pt idx="4">
                  <c:v>Ammattikorkeakoulu</c:v>
                </c:pt>
                <c:pt idx="5">
                  <c:v>Yliopisto/korkeakoulu</c:v>
                </c:pt>
                <c:pt idx="6">
                  <c:v>Muu</c:v>
                </c:pt>
                <c:pt idx="7">
                  <c:v>ELÄMÄNVAIHE</c:v>
                </c:pt>
                <c:pt idx="8">
                  <c:v>Asuu vanhempien luona</c:v>
                </c:pt>
                <c:pt idx="9">
                  <c:v>Asuu yksin omassa taloudessa</c:v>
                </c:pt>
                <c:pt idx="10">
                  <c:v>Asuu avo-/avioliitossa, ei lapsia</c:v>
                </c:pt>
                <c:pt idx="11">
                  <c:v>Asuu avo-/avioliitossa, alle 18-v lapsia kotona</c:v>
                </c:pt>
                <c:pt idx="12">
                  <c:v>Asuu avo-/avioliitossa, yli 18-v lapsia kotona</c:v>
                </c:pt>
                <c:pt idx="13">
                  <c:v>Asuu avo-/avioliitossa, lapset muuttaneet pois</c:v>
                </c:pt>
                <c:pt idx="14">
                  <c:v>Yksinhuoltaja, perheessä alle 18-v lapsia kotona</c:v>
                </c:pt>
                <c:pt idx="15">
                  <c:v>Yksinhuoltaja, perheessä yli 18-v lapsia kotona</c:v>
                </c:pt>
                <c:pt idx="16">
                  <c:v>Muu</c:v>
                </c:pt>
              </c:strCache>
            </c:strRef>
          </c:cat>
          <c:val>
            <c:numRef>
              <c:f>Taul1!$B$2:$B$18</c:f>
              <c:numCache>
                <c:formatCode>General</c:formatCode>
                <c:ptCount val="17"/>
                <c:pt idx="1">
                  <c:v>2</c:v>
                </c:pt>
                <c:pt idx="2">
                  <c:v>22</c:v>
                </c:pt>
                <c:pt idx="3">
                  <c:v>22</c:v>
                </c:pt>
                <c:pt idx="4">
                  <c:v>22</c:v>
                </c:pt>
                <c:pt idx="5">
                  <c:v>31</c:v>
                </c:pt>
                <c:pt idx="6">
                  <c:v>1</c:v>
                </c:pt>
                <c:pt idx="8">
                  <c:v>3</c:v>
                </c:pt>
                <c:pt idx="9">
                  <c:v>32</c:v>
                </c:pt>
                <c:pt idx="10">
                  <c:v>22</c:v>
                </c:pt>
                <c:pt idx="11">
                  <c:v>17</c:v>
                </c:pt>
                <c:pt idx="12">
                  <c:v>4</c:v>
                </c:pt>
                <c:pt idx="13">
                  <c:v>19</c:v>
                </c:pt>
                <c:pt idx="14">
                  <c:v>3</c:v>
                </c:pt>
                <c:pt idx="15">
                  <c:v>1</c:v>
                </c:pt>
                <c:pt idx="16">
                  <c:v>1</c:v>
                </c:pt>
              </c:numCache>
            </c:numRef>
          </c:val>
          <c:extLst>
            <c:ext xmlns:c16="http://schemas.microsoft.com/office/drawing/2014/chart" uri="{C3380CC4-5D6E-409C-BE32-E72D297353CC}">
              <c16:uniqueId val="{00000000-45D5-44E4-B750-67FF98FCF031}"/>
            </c:ext>
          </c:extLst>
        </c:ser>
        <c:dLbls>
          <c:showLegendKey val="0"/>
          <c:showVal val="0"/>
          <c:showCatName val="0"/>
          <c:showSerName val="0"/>
          <c:showPercent val="0"/>
          <c:showBubbleSize val="0"/>
        </c:dLbls>
        <c:gapWidth val="30"/>
        <c:axId val="160991104"/>
        <c:axId val="160992640"/>
      </c:barChart>
      <c:catAx>
        <c:axId val="16099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i-FI"/>
          </a:p>
        </c:txPr>
        <c:crossAx val="160992640"/>
        <c:crosses val="autoZero"/>
        <c:auto val="1"/>
        <c:lblAlgn val="ctr"/>
        <c:lblOffset val="100"/>
        <c:noMultiLvlLbl val="0"/>
      </c:catAx>
      <c:valAx>
        <c:axId val="160992640"/>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099110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TALOUDEN KOKO</c:v>
                </c:pt>
                <c:pt idx="1">
                  <c:v>1 henkilö</c:v>
                </c:pt>
                <c:pt idx="2">
                  <c:v>2 henkilöä</c:v>
                </c:pt>
                <c:pt idx="3">
                  <c:v>3 henkilöä</c:v>
                </c:pt>
                <c:pt idx="4">
                  <c:v>4 henkilöä</c:v>
                </c:pt>
                <c:pt idx="5">
                  <c:v>5 henkilöä tai enemmän</c:v>
                </c:pt>
                <c:pt idx="6">
                  <c:v>ASUMISMUOTO</c:v>
                </c:pt>
                <c:pt idx="7">
                  <c:v>Omistusasunto</c:v>
                </c:pt>
                <c:pt idx="8">
                  <c:v>Työsuhdeasunto</c:v>
                </c:pt>
                <c:pt idx="9">
                  <c:v>Vuokra-asunto</c:v>
                </c:pt>
                <c:pt idx="10">
                  <c:v>Asumisoikeusasunto</c:v>
                </c:pt>
                <c:pt idx="11">
                  <c:v>Osaomistusasunto</c:v>
                </c:pt>
                <c:pt idx="12">
                  <c:v>Opiskelija-asuntola / opiskelija-asunto</c:v>
                </c:pt>
                <c:pt idx="13">
                  <c:v>Muu</c:v>
                </c:pt>
              </c:strCache>
            </c:strRef>
          </c:cat>
          <c:val>
            <c:numRef>
              <c:f>Taul1!$B$2:$B$15</c:f>
              <c:numCache>
                <c:formatCode>General</c:formatCode>
                <c:ptCount val="14"/>
                <c:pt idx="1">
                  <c:v>32</c:v>
                </c:pt>
                <c:pt idx="2">
                  <c:v>43</c:v>
                </c:pt>
                <c:pt idx="3">
                  <c:v>13</c:v>
                </c:pt>
                <c:pt idx="4">
                  <c:v>9</c:v>
                </c:pt>
                <c:pt idx="5">
                  <c:v>3</c:v>
                </c:pt>
                <c:pt idx="7">
                  <c:v>68</c:v>
                </c:pt>
                <c:pt idx="8">
                  <c:v>0</c:v>
                </c:pt>
                <c:pt idx="9">
                  <c:v>26</c:v>
                </c:pt>
                <c:pt idx="10">
                  <c:v>3</c:v>
                </c:pt>
                <c:pt idx="11">
                  <c:v>1</c:v>
                </c:pt>
                <c:pt idx="12">
                  <c:v>2</c:v>
                </c:pt>
                <c:pt idx="13">
                  <c:v>0</c:v>
                </c:pt>
              </c:numCache>
            </c:numRef>
          </c:val>
          <c:extLst>
            <c:ext xmlns:c16="http://schemas.microsoft.com/office/drawing/2014/chart" uri="{C3380CC4-5D6E-409C-BE32-E72D297353CC}">
              <c16:uniqueId val="{00000000-F220-459F-A631-F04A1975016F}"/>
            </c:ext>
          </c:extLst>
        </c:ser>
        <c:dLbls>
          <c:showLegendKey val="0"/>
          <c:showVal val="0"/>
          <c:showCatName val="0"/>
          <c:showSerName val="0"/>
          <c:showPercent val="0"/>
          <c:showBubbleSize val="0"/>
        </c:dLbls>
        <c:gapWidth val="30"/>
        <c:axId val="161388032"/>
        <c:axId val="161389568"/>
      </c:barChart>
      <c:catAx>
        <c:axId val="161388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1389568"/>
        <c:crosses val="autoZero"/>
        <c:auto val="1"/>
        <c:lblAlgn val="ctr"/>
        <c:lblOffset val="100"/>
        <c:noMultiLvlLbl val="0"/>
      </c:catAx>
      <c:valAx>
        <c:axId val="161389568"/>
        <c:scaling>
          <c:orientation val="minMax"/>
          <c:max val="8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1388032"/>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9208992338"/>
          <c:y val="6.2300069473524483E-2"/>
          <c:w val="0.3277759042513713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TALOUDEN BRUTTOTULOT VUODESSA</c:v>
                </c:pt>
                <c:pt idx="1">
                  <c:v>Alle 10.000 €</c:v>
                </c:pt>
                <c:pt idx="2">
                  <c:v>10.000 - 20.000 €</c:v>
                </c:pt>
                <c:pt idx="3">
                  <c:v>20.001 - 30.000 €</c:v>
                </c:pt>
                <c:pt idx="4">
                  <c:v>30.001 - 40.000 €</c:v>
                </c:pt>
                <c:pt idx="5">
                  <c:v>40.001 - 50.000 €</c:v>
                </c:pt>
                <c:pt idx="6">
                  <c:v>50.001 - 60.000 €</c:v>
                </c:pt>
                <c:pt idx="7">
                  <c:v>60.001 - 70.000 €</c:v>
                </c:pt>
                <c:pt idx="8">
                  <c:v>70.001 - 80.000 €</c:v>
                </c:pt>
                <c:pt idx="9">
                  <c:v>80.001 - 100.000 €</c:v>
                </c:pt>
                <c:pt idx="10">
                  <c:v>100.001 - 120.000 €</c:v>
                </c:pt>
                <c:pt idx="11">
                  <c:v>120.001 - 140.000 €</c:v>
                </c:pt>
                <c:pt idx="12">
                  <c:v>Yli 141.000 €</c:v>
                </c:pt>
                <c:pt idx="13">
                  <c:v>Ei osaa/halua sanoa</c:v>
                </c:pt>
              </c:strCache>
            </c:strRef>
          </c:cat>
          <c:val>
            <c:numRef>
              <c:f>Taul1!$B$2:$B$15</c:f>
              <c:numCache>
                <c:formatCode>General</c:formatCode>
                <c:ptCount val="14"/>
                <c:pt idx="1">
                  <c:v>5</c:v>
                </c:pt>
                <c:pt idx="2">
                  <c:v>8</c:v>
                </c:pt>
                <c:pt idx="3">
                  <c:v>10</c:v>
                </c:pt>
                <c:pt idx="4">
                  <c:v>13</c:v>
                </c:pt>
                <c:pt idx="5">
                  <c:v>10</c:v>
                </c:pt>
                <c:pt idx="6">
                  <c:v>7</c:v>
                </c:pt>
                <c:pt idx="7">
                  <c:v>8</c:v>
                </c:pt>
                <c:pt idx="8">
                  <c:v>6</c:v>
                </c:pt>
                <c:pt idx="9">
                  <c:v>8</c:v>
                </c:pt>
                <c:pt idx="10">
                  <c:v>5</c:v>
                </c:pt>
                <c:pt idx="11">
                  <c:v>1</c:v>
                </c:pt>
                <c:pt idx="12">
                  <c:v>3</c:v>
                </c:pt>
                <c:pt idx="13">
                  <c:v>16</c:v>
                </c:pt>
              </c:numCache>
            </c:numRef>
          </c:val>
          <c:extLst>
            <c:ext xmlns:c16="http://schemas.microsoft.com/office/drawing/2014/chart" uri="{C3380CC4-5D6E-409C-BE32-E72D297353CC}">
              <c16:uniqueId val="{00000000-CCA8-423F-AD4C-938348A64D5D}"/>
            </c:ext>
          </c:extLst>
        </c:ser>
        <c:dLbls>
          <c:showLegendKey val="0"/>
          <c:showVal val="0"/>
          <c:showCatName val="0"/>
          <c:showSerName val="0"/>
          <c:showPercent val="0"/>
          <c:showBubbleSize val="0"/>
        </c:dLbls>
        <c:gapWidth val="30"/>
        <c:axId val="161409664"/>
        <c:axId val="161415552"/>
      </c:barChart>
      <c:catAx>
        <c:axId val="161409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1415552"/>
        <c:crosses val="autoZero"/>
        <c:auto val="1"/>
        <c:lblAlgn val="ctr"/>
        <c:lblOffset val="100"/>
        <c:noMultiLvlLbl val="0"/>
      </c:catAx>
      <c:valAx>
        <c:axId val="161415552"/>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1409664"/>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50928144134214"/>
          <c:y val="6.2300069473524483E-2"/>
          <c:w val="0.3378713006849004"/>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ASUINPAIKKA</c:v>
                </c:pt>
                <c:pt idx="1">
                  <c:v>Pääkaupunkiseutu (Hki, Espoo, Vantaa, Kauniainen)</c:v>
                </c:pt>
                <c:pt idx="2">
                  <c:v>Tampere / Turku</c:v>
                </c:pt>
                <c:pt idx="3">
                  <c:v>Muu yli 50.000 asukkaan kaupunki</c:v>
                </c:pt>
                <c:pt idx="4">
                  <c:v>Alle 50.000 asukkaan kaupunki</c:v>
                </c:pt>
                <c:pt idx="5">
                  <c:v>Maalaiskunta</c:v>
                </c:pt>
                <c:pt idx="6">
                  <c:v>ASUINALUE</c:v>
                </c:pt>
                <c:pt idx="7">
                  <c:v>Etelä-Suomi</c:v>
                </c:pt>
                <c:pt idx="8">
                  <c:v>Länsi-Suomi</c:v>
                </c:pt>
                <c:pt idx="9">
                  <c:v>Itä-Suomi</c:v>
                </c:pt>
                <c:pt idx="10">
                  <c:v>Oulu</c:v>
                </c:pt>
                <c:pt idx="11">
                  <c:v>Lappi</c:v>
                </c:pt>
              </c:strCache>
            </c:strRef>
          </c:cat>
          <c:val>
            <c:numRef>
              <c:f>Taul1!$B$2:$B$13</c:f>
              <c:numCache>
                <c:formatCode>General</c:formatCode>
                <c:ptCount val="12"/>
                <c:pt idx="1">
                  <c:v>24</c:v>
                </c:pt>
                <c:pt idx="2">
                  <c:v>14</c:v>
                </c:pt>
                <c:pt idx="3">
                  <c:v>29</c:v>
                </c:pt>
                <c:pt idx="4">
                  <c:v>20</c:v>
                </c:pt>
                <c:pt idx="5">
                  <c:v>13</c:v>
                </c:pt>
                <c:pt idx="7">
                  <c:v>42</c:v>
                </c:pt>
                <c:pt idx="8">
                  <c:v>35</c:v>
                </c:pt>
                <c:pt idx="9">
                  <c:v>10</c:v>
                </c:pt>
                <c:pt idx="10">
                  <c:v>8</c:v>
                </c:pt>
                <c:pt idx="11">
                  <c:v>4</c:v>
                </c:pt>
              </c:numCache>
            </c:numRef>
          </c:val>
          <c:extLst>
            <c:ext xmlns:c16="http://schemas.microsoft.com/office/drawing/2014/chart" uri="{C3380CC4-5D6E-409C-BE32-E72D297353CC}">
              <c16:uniqueId val="{00000000-5A79-4A85-8CB7-3C7DE1B14B45}"/>
            </c:ext>
          </c:extLst>
        </c:ser>
        <c:dLbls>
          <c:showLegendKey val="0"/>
          <c:showVal val="0"/>
          <c:showCatName val="0"/>
          <c:showSerName val="0"/>
          <c:showPercent val="0"/>
          <c:showBubbleSize val="0"/>
        </c:dLbls>
        <c:gapWidth val="30"/>
        <c:axId val="161474816"/>
        <c:axId val="161480704"/>
      </c:barChart>
      <c:catAx>
        <c:axId val="161474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1480704"/>
        <c:crosses val="autoZero"/>
        <c:auto val="1"/>
        <c:lblAlgn val="ctr"/>
        <c:lblOffset val="100"/>
        <c:noMultiLvlLbl val="0"/>
      </c:catAx>
      <c:valAx>
        <c:axId val="161480704"/>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61474816"/>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26688701987067692"/>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n=501</c:v>
                </c:pt>
                <c:pt idx="3">
                  <c:v>Mies, n=499</c:v>
                </c:pt>
                <c:pt idx="4">
                  <c:v>IKÄRYHMÄ</c:v>
                </c:pt>
                <c:pt idx="5">
                  <c:v>18-29 vuotta, n=190</c:v>
                </c:pt>
                <c:pt idx="6">
                  <c:v>30-39 vuotta, n=170</c:v>
                </c:pt>
                <c:pt idx="7">
                  <c:v>40-49 vuotta, n=160</c:v>
                </c:pt>
                <c:pt idx="8">
                  <c:v>50-59 vuotta, n=180</c:v>
                </c:pt>
                <c:pt idx="9">
                  <c:v>60-79 vuotta, n=300</c:v>
                </c:pt>
                <c:pt idx="10">
                  <c:v>AMMATTI</c:v>
                </c:pt>
                <c:pt idx="11">
                  <c:v>Johtava asema/yksityisyrittäjä, n=80</c:v>
                </c:pt>
                <c:pt idx="12">
                  <c:v>Toimihenkilö, n=262</c:v>
                </c:pt>
                <c:pt idx="13">
                  <c:v>Työväestö, n=237</c:v>
                </c:pt>
              </c:strCache>
            </c:strRef>
          </c:cat>
          <c:val>
            <c:numRef>
              <c:f>Taul1!$B$2:$B$15</c:f>
              <c:numCache>
                <c:formatCode>General</c:formatCode>
                <c:ptCount val="14"/>
                <c:pt idx="0">
                  <c:v>33</c:v>
                </c:pt>
                <c:pt idx="2">
                  <c:v>27</c:v>
                </c:pt>
                <c:pt idx="3">
                  <c:v>39</c:v>
                </c:pt>
                <c:pt idx="5">
                  <c:v>20</c:v>
                </c:pt>
                <c:pt idx="6">
                  <c:v>22</c:v>
                </c:pt>
                <c:pt idx="7">
                  <c:v>30</c:v>
                </c:pt>
                <c:pt idx="8">
                  <c:v>40</c:v>
                </c:pt>
                <c:pt idx="9">
                  <c:v>44</c:v>
                </c:pt>
                <c:pt idx="11">
                  <c:v>43</c:v>
                </c:pt>
                <c:pt idx="12">
                  <c:v>32</c:v>
                </c:pt>
                <c:pt idx="13">
                  <c:v>26</c:v>
                </c:pt>
              </c:numCache>
            </c:numRef>
          </c:val>
          <c:extLst>
            <c:ext xmlns:c16="http://schemas.microsoft.com/office/drawing/2014/chart" uri="{C3380CC4-5D6E-409C-BE32-E72D297353CC}">
              <c16:uniqueId val="{00000000-11CC-4FED-8DAA-F1582CFCF39C}"/>
            </c:ext>
          </c:extLst>
        </c:ser>
        <c:dLbls>
          <c:showLegendKey val="0"/>
          <c:showVal val="0"/>
          <c:showCatName val="0"/>
          <c:showSerName val="0"/>
          <c:showPercent val="0"/>
          <c:showBubbleSize val="0"/>
        </c:dLbls>
        <c:gapWidth val="30"/>
        <c:axId val="320774528"/>
        <c:axId val="320777600"/>
      </c:barChart>
      <c:catAx>
        <c:axId val="320774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320777600"/>
        <c:crosses val="autoZero"/>
        <c:auto val="1"/>
        <c:lblAlgn val="ctr"/>
        <c:lblOffset val="100"/>
        <c:noMultiLvlLbl val="0"/>
      </c:catAx>
      <c:valAx>
        <c:axId val="320777600"/>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0774528"/>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2262541378533"/>
          <c:y val="6.2300069473524497E-2"/>
          <c:w val="0.2671430921345310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n=241</c:v>
                </c:pt>
                <c:pt idx="3">
                  <c:v>Ylioppilas/opisto, n=220</c:v>
                </c:pt>
                <c:pt idx="4">
                  <c:v>Ammattikorkeakoulu, n=221</c:v>
                </c:pt>
                <c:pt idx="5">
                  <c:v>Yliopisto/korkeakoulu, n=313</c:v>
                </c:pt>
                <c:pt idx="6">
                  <c:v>TALOUDEN BRUTTOTULOT</c:v>
                </c:pt>
                <c:pt idx="7">
                  <c:v>Alle 30.000 EUR/v, n=233</c:v>
                </c:pt>
                <c:pt idx="8">
                  <c:v>30.001- 50.000 EUR/v, n=233</c:v>
                </c:pt>
                <c:pt idx="9">
                  <c:v>50.001- 70.000 EUR/v, n=153</c:v>
                </c:pt>
                <c:pt idx="10">
                  <c:v>Yli 70.001 EUR/v, n=221</c:v>
                </c:pt>
              </c:strCache>
            </c:strRef>
          </c:cat>
          <c:val>
            <c:numRef>
              <c:f>Taul1!$B$2:$B$12</c:f>
              <c:numCache>
                <c:formatCode>General</c:formatCode>
                <c:ptCount val="11"/>
                <c:pt idx="0">
                  <c:v>33</c:v>
                </c:pt>
                <c:pt idx="2">
                  <c:v>36</c:v>
                </c:pt>
                <c:pt idx="3">
                  <c:v>26</c:v>
                </c:pt>
                <c:pt idx="4">
                  <c:v>32</c:v>
                </c:pt>
                <c:pt idx="5">
                  <c:v>36</c:v>
                </c:pt>
                <c:pt idx="7">
                  <c:v>30</c:v>
                </c:pt>
                <c:pt idx="8">
                  <c:v>33</c:v>
                </c:pt>
                <c:pt idx="9">
                  <c:v>37</c:v>
                </c:pt>
                <c:pt idx="10">
                  <c:v>36</c:v>
                </c:pt>
              </c:numCache>
            </c:numRef>
          </c:val>
          <c:extLst>
            <c:ext xmlns:c16="http://schemas.microsoft.com/office/drawing/2014/chart" uri="{C3380CC4-5D6E-409C-BE32-E72D297353CC}">
              <c16:uniqueId val="{00000000-5383-4E60-94F0-DB2B1FD59814}"/>
            </c:ext>
          </c:extLst>
        </c:ser>
        <c:dLbls>
          <c:showLegendKey val="0"/>
          <c:showVal val="0"/>
          <c:showCatName val="0"/>
          <c:showSerName val="0"/>
          <c:showPercent val="0"/>
          <c:showBubbleSize val="0"/>
        </c:dLbls>
        <c:gapWidth val="30"/>
        <c:axId val="328869760"/>
        <c:axId val="334954880"/>
      </c:barChart>
      <c:catAx>
        <c:axId val="32886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70" b="0" i="0" u="none" strike="noStrike" kern="1200" baseline="0">
                <a:solidFill>
                  <a:schemeClr val="tx1"/>
                </a:solidFill>
                <a:latin typeface="+mn-lt"/>
                <a:ea typeface="+mn-ea"/>
                <a:cs typeface="+mn-cs"/>
              </a:defRPr>
            </a:pPr>
            <a:endParaRPr lang="fi-FI"/>
          </a:p>
        </c:txPr>
        <c:crossAx val="334954880"/>
        <c:crosses val="autoZero"/>
        <c:auto val="1"/>
        <c:lblAlgn val="ctr"/>
        <c:lblOffset val="100"/>
        <c:noMultiLvlLbl val="0"/>
      </c:catAx>
      <c:valAx>
        <c:axId val="334954880"/>
        <c:scaling>
          <c:orientation val="minMax"/>
          <c:max val="60"/>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8869760"/>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5D6FC40-ED54-4313-8C21-B05CFE3A92BB}" type="datetimeFigureOut">
              <a:rPr lang="fi-FI" smtClean="0"/>
              <a:t>5.9.2018</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ED7E7BA-9D20-4C4E-9341-E760E22CE36F}" type="slidenum">
              <a:rPr lang="fi-FI" smtClean="0"/>
              <a:t>‹#›</a:t>
            </a:fld>
            <a:endParaRPr lang="fi-FI"/>
          </a:p>
        </p:txBody>
      </p:sp>
    </p:spTree>
    <p:extLst>
      <p:ext uri="{BB962C8B-B14F-4D97-AF65-F5344CB8AC3E}">
        <p14:creationId xmlns:p14="http://schemas.microsoft.com/office/powerpoint/2010/main" val="131772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dirty="0"/>
              <a:t>Lisää otsikko tähän</a:t>
            </a:r>
            <a:endParaRPr lang="en-US" dirty="0"/>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err="1"/>
              <a:t>Tilaisuus</a:t>
            </a:r>
            <a:r>
              <a:rPr lang="en-US" dirty="0"/>
              <a:t> ja </a:t>
            </a:r>
            <a:r>
              <a:rPr lang="en-US" dirty="0" err="1"/>
              <a:t>päiväys</a:t>
            </a:r>
            <a:endParaRPr lang="en-US" dirty="0"/>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dirty="0"/>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endParaRPr lang="fi-FI" dirty="0"/>
          </a:p>
        </p:txBody>
      </p:sp>
    </p:spTree>
    <p:extLst>
      <p:ext uri="{BB962C8B-B14F-4D97-AF65-F5344CB8AC3E}">
        <p14:creationId xmlns:p14="http://schemas.microsoft.com/office/powerpoint/2010/main" val="394634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851608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15677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dirty="0" err="1">
                <a:solidFill>
                  <a:schemeClr val="accent1"/>
                </a:solidFill>
                <a:latin typeface="+mj-lt"/>
                <a:ea typeface="Merriweather Sans" charset="0"/>
                <a:cs typeface="Merriweather Sans" charset="0"/>
              </a:rPr>
              <a:t>Finanssiala</a:t>
            </a:r>
            <a:r>
              <a:rPr lang="en-US" sz="3600" b="1" baseline="0" dirty="0">
                <a:solidFill>
                  <a:schemeClr val="accent1"/>
                </a:solidFill>
                <a:latin typeface="+mj-lt"/>
                <a:ea typeface="Merriweather Sans" charset="0"/>
                <a:cs typeface="Merriweather Sans" charset="0"/>
              </a:rPr>
              <a:t> -  </a:t>
            </a:r>
            <a:r>
              <a:rPr lang="en-US" sz="3600" b="1" baseline="0" dirty="0" err="1">
                <a:solidFill>
                  <a:schemeClr val="accent1"/>
                </a:solidFill>
                <a:latin typeface="+mj-lt"/>
                <a:ea typeface="Merriweather Sans" charset="0"/>
                <a:cs typeface="Merriweather Sans" charset="0"/>
              </a:rPr>
              <a:t>uudistuvan</a:t>
            </a:r>
            <a:r>
              <a:rPr lang="en-US" sz="3600" b="1" baseline="0" dirty="0">
                <a:solidFill>
                  <a:schemeClr val="accent1"/>
                </a:solidFill>
                <a:latin typeface="+mj-lt"/>
                <a:ea typeface="Merriweather Sans" charset="0"/>
                <a:cs typeface="Merriweather Sans" charset="0"/>
              </a:rPr>
              <a:t> </a:t>
            </a:r>
            <a:r>
              <a:rPr lang="en-US" sz="3600" b="1" baseline="0" dirty="0" err="1">
                <a:solidFill>
                  <a:schemeClr val="accent1"/>
                </a:solidFill>
                <a:latin typeface="+mj-lt"/>
                <a:ea typeface="Merriweather Sans" charset="0"/>
                <a:cs typeface="Merriweather Sans" charset="0"/>
              </a:rPr>
              <a:t>alan</a:t>
            </a:r>
            <a:r>
              <a:rPr lang="en-US" sz="3600" b="1" baseline="0" dirty="0">
                <a:solidFill>
                  <a:schemeClr val="accent1"/>
                </a:solidFill>
                <a:latin typeface="+mj-lt"/>
                <a:ea typeface="Merriweather Sans" charset="0"/>
                <a:cs typeface="Merriweather Sans" charset="0"/>
              </a:rPr>
              <a:t> </a:t>
            </a:r>
            <a:r>
              <a:rPr lang="en-US" sz="3600" b="1" baseline="0" dirty="0" err="1">
                <a:solidFill>
                  <a:schemeClr val="accent1"/>
                </a:solidFill>
                <a:latin typeface="+mj-lt"/>
                <a:ea typeface="Merriweather Sans" charset="0"/>
                <a:cs typeface="Merriweather Sans" charset="0"/>
              </a:rPr>
              <a:t>ääni</a:t>
            </a:r>
            <a:endParaRPr lang="en-US" sz="3600" b="1" dirty="0">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dirty="0">
                <a:solidFill>
                  <a:schemeClr val="accent1"/>
                </a:solidFill>
                <a:latin typeface="+mj-lt"/>
                <a:ea typeface="Merriweather Sans" charset="0"/>
                <a:cs typeface="Merriweather Sans" charset="0"/>
              </a:rPr>
              <a:t>WWW.FINANSSIALA.FI</a:t>
            </a:r>
            <a:endParaRPr lang="en-US" sz="1800" spc="0" dirty="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dirty="0"/>
              <a:t>ETUNIMI SUKUNIMI</a:t>
            </a:r>
            <a:br>
              <a:rPr lang="fi-FI" dirty="0"/>
            </a:br>
            <a:r>
              <a:rPr lang="fi-FI" dirty="0"/>
              <a:t>Titteli</a:t>
            </a:r>
            <a:br>
              <a:rPr lang="fi-FI" dirty="0"/>
            </a:br>
            <a:r>
              <a:rPr lang="fi-FI" dirty="0"/>
              <a:t>etunimi.sukunimi@finanssiala.fi </a:t>
            </a:r>
            <a:br>
              <a:rPr lang="fi-FI" dirty="0"/>
            </a:br>
            <a:r>
              <a:rPr lang="fi-FI" dirty="0"/>
              <a:t>+358 20 793 XXXX</a:t>
            </a:r>
            <a:br>
              <a:rPr lang="fi-FI" dirty="0"/>
            </a:br>
            <a:r>
              <a:rPr lang="fi-FI" dirty="0" err="1"/>
              <a:t>Twitter.käyttäjätunnus</a:t>
            </a:r>
            <a:endParaRPr lang="fi-FI" dirty="0"/>
          </a:p>
        </p:txBody>
      </p:sp>
    </p:spTree>
    <p:extLst>
      <p:ext uri="{BB962C8B-B14F-4D97-AF65-F5344CB8AC3E}">
        <p14:creationId xmlns:p14="http://schemas.microsoft.com/office/powerpoint/2010/main" val="9681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dirty="0" err="1">
                <a:solidFill>
                  <a:schemeClr val="bg1"/>
                </a:solidFill>
                <a:latin typeface="+mj-lt"/>
                <a:ea typeface="Merriweather Sans" charset="0"/>
                <a:cs typeface="Merriweather Sans" charset="0"/>
              </a:rPr>
              <a:t>Finanssiala</a:t>
            </a:r>
            <a:r>
              <a:rPr lang="en-US" sz="3600" b="1" baseline="0" dirty="0">
                <a:solidFill>
                  <a:schemeClr val="bg1"/>
                </a:solidFill>
                <a:latin typeface="+mj-lt"/>
                <a:ea typeface="Merriweather Sans" charset="0"/>
                <a:cs typeface="Merriweather Sans" charset="0"/>
              </a:rPr>
              <a:t> -  </a:t>
            </a:r>
            <a:r>
              <a:rPr lang="en-US" sz="3600" b="1" baseline="0" dirty="0" err="1">
                <a:solidFill>
                  <a:schemeClr val="bg1"/>
                </a:solidFill>
                <a:latin typeface="+mj-lt"/>
                <a:ea typeface="Merriweather Sans" charset="0"/>
                <a:cs typeface="Merriweather Sans" charset="0"/>
              </a:rPr>
              <a:t>uudistuvan</a:t>
            </a:r>
            <a:r>
              <a:rPr lang="en-US" sz="3600" b="1" baseline="0" dirty="0">
                <a:solidFill>
                  <a:schemeClr val="bg1"/>
                </a:solidFill>
                <a:latin typeface="+mj-lt"/>
                <a:ea typeface="Merriweather Sans" charset="0"/>
                <a:cs typeface="Merriweather Sans" charset="0"/>
              </a:rPr>
              <a:t> </a:t>
            </a:r>
            <a:r>
              <a:rPr lang="en-US" sz="3600" b="1" baseline="0" dirty="0" err="1">
                <a:solidFill>
                  <a:schemeClr val="bg1"/>
                </a:solidFill>
                <a:latin typeface="+mj-lt"/>
                <a:ea typeface="Merriweather Sans" charset="0"/>
                <a:cs typeface="Merriweather Sans" charset="0"/>
              </a:rPr>
              <a:t>alan</a:t>
            </a:r>
            <a:r>
              <a:rPr lang="en-US" sz="3600" b="1" baseline="0" dirty="0">
                <a:solidFill>
                  <a:schemeClr val="bg1"/>
                </a:solidFill>
                <a:latin typeface="+mj-lt"/>
                <a:ea typeface="Merriweather Sans" charset="0"/>
                <a:cs typeface="Merriweather Sans" charset="0"/>
              </a:rPr>
              <a:t> </a:t>
            </a:r>
            <a:r>
              <a:rPr lang="en-US" sz="3600" b="1" baseline="0" dirty="0" err="1">
                <a:solidFill>
                  <a:schemeClr val="bg1"/>
                </a:solidFill>
                <a:latin typeface="+mj-lt"/>
                <a:ea typeface="Merriweather Sans" charset="0"/>
                <a:cs typeface="Merriweather Sans" charset="0"/>
              </a:rPr>
              <a:t>ääni</a:t>
            </a:r>
            <a:endParaRPr lang="en-US" sz="3600" b="1" dirty="0">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dirty="0"/>
              <a:t>ETUNIMI SUKUNIMI</a:t>
            </a:r>
            <a:br>
              <a:rPr lang="fi-FI" dirty="0"/>
            </a:br>
            <a:r>
              <a:rPr lang="fi-FI" dirty="0"/>
              <a:t>Titteli</a:t>
            </a:r>
            <a:br>
              <a:rPr lang="fi-FI" dirty="0"/>
            </a:br>
            <a:r>
              <a:rPr lang="fi-FI" dirty="0"/>
              <a:t>etunimi.sukunimi@finanssiala.fi </a:t>
            </a:r>
            <a:br>
              <a:rPr lang="fi-FI" dirty="0"/>
            </a:br>
            <a:r>
              <a:rPr lang="fi-FI" dirty="0"/>
              <a:t>+358 20 793 XXXX</a:t>
            </a:r>
            <a:br>
              <a:rPr lang="fi-FI" dirty="0"/>
            </a:br>
            <a:r>
              <a:rPr lang="fi-FI" dirty="0" err="1"/>
              <a:t>Twitter.käyttäjätunnus</a:t>
            </a:r>
            <a:endParaRPr lang="fi-FI" dirty="0"/>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dirty="0">
                <a:solidFill>
                  <a:schemeClr val="bg1"/>
                </a:solidFill>
                <a:latin typeface="+mj-lt"/>
                <a:ea typeface="Merriweather Sans" charset="0"/>
                <a:cs typeface="Merriweather Sans" charset="0"/>
              </a:rPr>
              <a:t>WWW.FINANSSIALA.FI</a:t>
            </a:r>
            <a:endParaRPr lang="en-US" sz="1800" dirty="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8"/>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8008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97991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5333"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1349782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09600" y="6356352"/>
            <a:ext cx="284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592933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 napsauttamalla</a:t>
            </a:r>
          </a:p>
        </p:txBody>
      </p:sp>
      <p:sp>
        <p:nvSpPr>
          <p:cNvPr id="6" name="Sisällön paikkamerkki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609600" y="6356352"/>
            <a:ext cx="2844800" cy="365125"/>
          </a:xfrm>
          <a:prstGeom prst="rect">
            <a:avLst/>
          </a:prstGeom>
        </p:spPr>
        <p:txBody>
          <a:bodyPr/>
          <a:lstStyle/>
          <a:p>
            <a:endParaRPr lang="fi-FI"/>
          </a:p>
        </p:txBody>
      </p:sp>
      <p:sp>
        <p:nvSpPr>
          <p:cNvPr id="9" name="Dian numeron paikkamerkki 8"/>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14068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dirty="0"/>
              <a:t>Väliotsikko tähän </a:t>
            </a:r>
            <a:endParaRPr lang="en-US" dirty="0"/>
          </a:p>
        </p:txBody>
      </p:sp>
      <p:sp>
        <p:nvSpPr>
          <p:cNvPr id="3" name="Date Placeholder 2"/>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a:xfrm>
            <a:off x="609600" y="6356352"/>
            <a:ext cx="2844800" cy="365125"/>
          </a:xfrm>
          <a:prstGeom prst="rect">
            <a:avLst/>
          </a:prstGeom>
        </p:spPr>
        <p:txBody>
          <a:bodyPr/>
          <a:lstStyle/>
          <a:p>
            <a:endParaRPr lang="fi-FI"/>
          </a:p>
        </p:txBody>
      </p:sp>
      <p:sp>
        <p:nvSpPr>
          <p:cNvPr id="5" name="Dian numeron paikkamerkki 4"/>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1746188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09600" y="6356352"/>
            <a:ext cx="2844800" cy="365125"/>
          </a:xfrm>
          <a:prstGeom prst="rect">
            <a:avLst/>
          </a:prstGeom>
        </p:spPr>
        <p:txBody>
          <a:bodyPr/>
          <a:lstStyle/>
          <a:p>
            <a:endParaRPr lang="fi-FI"/>
          </a:p>
        </p:txBody>
      </p:sp>
      <p:sp>
        <p:nvSpPr>
          <p:cNvPr id="4" name="Dian numeron paikkamerkki 3"/>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409838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3" y="273049"/>
            <a:ext cx="4011084" cy="1162051"/>
          </a:xfrm>
        </p:spPr>
        <p:txBody>
          <a:bodyPr anchor="b"/>
          <a:lstStyle>
            <a:lvl1pPr algn="l">
              <a:defRPr sz="2667" b="1"/>
            </a:lvl1pPr>
          </a:lstStyle>
          <a:p>
            <a:r>
              <a:rPr lang="fi-FI"/>
              <a:t>Muokkaa perustyyl. napsautt.</a:t>
            </a:r>
          </a:p>
        </p:txBody>
      </p:sp>
      <p:sp>
        <p:nvSpPr>
          <p:cNvPr id="3" name="Sisällön paikkamerkki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5" name="Päivämäärän paikkamerkki 4"/>
          <p:cNvSpPr>
            <a:spLocks noGrp="1"/>
          </p:cNvSpPr>
          <p:nvPr>
            <p:ph type="dt" sz="half" idx="10"/>
          </p:nvPr>
        </p:nvSpPr>
        <p:spPr>
          <a:xfrm>
            <a:off x="609600" y="6356352"/>
            <a:ext cx="284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22777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1"/>
            <a:ext cx="7315200" cy="566739"/>
          </a:xfrm>
        </p:spPr>
        <p:txBody>
          <a:bodyPr anchor="b"/>
          <a:lstStyle>
            <a:lvl1pPr algn="l">
              <a:defRPr sz="2667"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fi-FI"/>
          </a:p>
        </p:txBody>
      </p:sp>
      <p:sp>
        <p:nvSpPr>
          <p:cNvPr id="4" name="Tekstin paikkamerkki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5" name="Päivämäärän paikkamerkki 4"/>
          <p:cNvSpPr>
            <a:spLocks noGrp="1"/>
          </p:cNvSpPr>
          <p:nvPr>
            <p:ph type="dt" sz="half" idx="10"/>
          </p:nvPr>
        </p:nvSpPr>
        <p:spPr>
          <a:xfrm>
            <a:off x="609600" y="6356352"/>
            <a:ext cx="284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89490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981725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FB832E6A-8DD9-45AF-955E-6987201615F9}" type="slidenum">
              <a:rPr lang="fi-FI" smtClean="0"/>
              <a:t>‹#›</a:t>
            </a:fld>
            <a:endParaRPr lang="fi-FI"/>
          </a:p>
        </p:txBody>
      </p:sp>
    </p:spTree>
    <p:extLst>
      <p:ext uri="{BB962C8B-B14F-4D97-AF65-F5344CB8AC3E}">
        <p14:creationId xmlns:p14="http://schemas.microsoft.com/office/powerpoint/2010/main" val="34918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00978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dirty="0"/>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97345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dirty="0"/>
              <a:t>”Lainaus”</a:t>
            </a:r>
            <a:endParaRPr lang="en-US" dirty="0"/>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6906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67061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58283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a:t>
            </a:r>
          </a:p>
        </p:txBody>
      </p:sp>
    </p:spTree>
    <p:extLst>
      <p:ext uri="{BB962C8B-B14F-4D97-AF65-F5344CB8AC3E}">
        <p14:creationId xmlns:p14="http://schemas.microsoft.com/office/powerpoint/2010/main" val="39332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dirty="0" err="1"/>
              <a:t>Ensimmäinen</a:t>
            </a:r>
            <a:r>
              <a:rPr lang="en-US" dirty="0"/>
              <a:t> </a:t>
            </a:r>
            <a:r>
              <a:rPr lang="en-US" dirty="0" err="1"/>
              <a:t>taso</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a:p>
            <a:pPr lvl="4"/>
            <a:r>
              <a:rPr lang="en-US" dirty="0" err="1"/>
              <a:t>Viides</a:t>
            </a:r>
            <a:r>
              <a:rPr lang="en-US" dirty="0"/>
              <a:t> </a:t>
            </a:r>
            <a:r>
              <a:rPr lang="en-US" dirty="0" err="1"/>
              <a:t>taso</a:t>
            </a:r>
            <a:endParaRPr lang="en-US" dirty="0"/>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9/5/2018</a:t>
            </a:fld>
            <a:endParaRPr lang="en-US" dirty="0"/>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dirty="0"/>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dirty="0"/>
          </a:p>
        </p:txBody>
      </p:sp>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798" r:id="rId1"/>
    <p:sldLayoutId id="2147483817" r:id="rId2"/>
    <p:sldLayoutId id="2147483799" r:id="rId3"/>
    <p:sldLayoutId id="2147483806" r:id="rId4"/>
    <p:sldLayoutId id="2147483800" r:id="rId5"/>
    <p:sldLayoutId id="2147483801" r:id="rId6"/>
    <p:sldLayoutId id="2147483802" r:id="rId7"/>
    <p:sldLayoutId id="2147483803" r:id="rId8"/>
    <p:sldLayoutId id="2147483809" r:id="rId9"/>
    <p:sldLayoutId id="2147483804" r:id="rId10"/>
    <p:sldLayoutId id="2147483807" r:id="rId11"/>
    <p:sldLayoutId id="2147483808" r:id="rId12"/>
    <p:sldLayoutId id="2147483815" r:id="rId13"/>
    <p:sldLayoutId id="2147483816" r:id="rId14"/>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B832E6A-8DD9-45AF-955E-6987201615F9}" type="slidenum">
              <a:rPr lang="fi-FI" smtClean="0"/>
              <a:t>‹#›</a:t>
            </a:fld>
            <a:endParaRPr lang="fi-FI"/>
          </a:p>
        </p:txBody>
      </p:sp>
      <p:pic>
        <p:nvPicPr>
          <p:cNvPr id="7" name="Kuva 6" descr="IRO_2_2013.jpg"/>
          <p:cNvPicPr>
            <a:picLocks noChangeAspect="1"/>
          </p:cNvPicPr>
          <p:nvPr userDrawn="1"/>
        </p:nvPicPr>
        <p:blipFill>
          <a:blip r:embed="rId13" cstate="print">
            <a:clrChange>
              <a:clrFrom>
                <a:srgbClr val="FEFEFE"/>
              </a:clrFrom>
              <a:clrTo>
                <a:srgbClr val="FEFEFE">
                  <a:alpha val="0"/>
                </a:srgbClr>
              </a:clrTo>
            </a:clrChange>
          </a:blip>
          <a:stretch>
            <a:fillRect/>
          </a:stretch>
        </p:blipFill>
        <p:spPr>
          <a:xfrm>
            <a:off x="11278147" y="6192147"/>
            <a:ext cx="866525" cy="624620"/>
          </a:xfrm>
          <a:prstGeom prst="rect">
            <a:avLst/>
          </a:prstGeom>
        </p:spPr>
      </p:pic>
    </p:spTree>
    <p:extLst>
      <p:ext uri="{BB962C8B-B14F-4D97-AF65-F5344CB8AC3E}">
        <p14:creationId xmlns:p14="http://schemas.microsoft.com/office/powerpoint/2010/main" val="71735047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hyperlink" Target="mailto:kimmo.koivisto@finanssiala.fi" TargetMode="External"/><Relationship Id="rId2" Type="http://schemas.openxmlformats.org/officeDocument/2006/relationships/hyperlink" Target="mailto:marjo.lapatto@finanssiala.fi"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49.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1.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2.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chart" Target="../charts/char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0.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4.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5.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6.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9.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1.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2.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3.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8.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FA77085-7247-40F3-BEA0-248750117829}"/>
              </a:ext>
            </a:extLst>
          </p:cNvPr>
          <p:cNvSpPr>
            <a:spLocks noGrp="1"/>
          </p:cNvSpPr>
          <p:nvPr>
            <p:ph type="ctrTitle"/>
          </p:nvPr>
        </p:nvSpPr>
        <p:spPr>
          <a:xfrm>
            <a:off x="720168" y="1219977"/>
            <a:ext cx="9144000" cy="3679282"/>
          </a:xfrm>
        </p:spPr>
        <p:txBody>
          <a:bodyPr>
            <a:normAutofit/>
          </a:bodyPr>
          <a:lstStyle/>
          <a:p>
            <a:pPr defTabSz="1219170"/>
            <a:r>
              <a:rPr lang="fi-FI" sz="6000" dirty="0">
                <a:solidFill>
                  <a:prstClr val="white"/>
                </a:solidFill>
                <a:latin typeface="Calibri"/>
                <a:cs typeface="Arial" pitchFamily="34" charset="0"/>
              </a:rPr>
              <a:t>Vakuutustutkimus 2018 Finanssiala ry</a:t>
            </a:r>
            <a:br>
              <a:rPr lang="fi-FI" sz="6000" dirty="0">
                <a:solidFill>
                  <a:prstClr val="white"/>
                </a:solidFill>
                <a:latin typeface="Calibri"/>
                <a:cs typeface="Arial" pitchFamily="34" charset="0"/>
              </a:rPr>
            </a:br>
            <a:br>
              <a:rPr lang="fi-FI" sz="6000" dirty="0">
                <a:solidFill>
                  <a:prstClr val="white"/>
                </a:solidFill>
                <a:latin typeface="Calibri"/>
                <a:cs typeface="Arial" pitchFamily="34" charset="0"/>
              </a:rPr>
            </a:br>
            <a:r>
              <a:rPr lang="fi-FI" dirty="0" err="1">
                <a:solidFill>
                  <a:prstClr val="white"/>
                </a:solidFill>
                <a:latin typeface="Calibri"/>
                <a:cs typeface="Arial" pitchFamily="34" charset="0"/>
              </a:rPr>
              <a:t>IROResearch</a:t>
            </a:r>
            <a:r>
              <a:rPr lang="fi-FI" dirty="0">
                <a:solidFill>
                  <a:prstClr val="white"/>
                </a:solidFill>
                <a:latin typeface="Calibri"/>
                <a:cs typeface="Arial" pitchFamily="34" charset="0"/>
              </a:rPr>
              <a:t> Oy / Sylva Vahtera</a:t>
            </a:r>
            <a:br>
              <a:rPr lang="fi-FI" dirty="0">
                <a:solidFill>
                  <a:prstClr val="white"/>
                </a:solidFill>
                <a:latin typeface="Calibri"/>
                <a:cs typeface="Arial" pitchFamily="34" charset="0"/>
              </a:rPr>
            </a:br>
            <a:r>
              <a:rPr lang="fi-FI" dirty="0">
                <a:solidFill>
                  <a:prstClr val="white"/>
                </a:solidFill>
                <a:latin typeface="Calibri"/>
                <a:cs typeface="Arial" pitchFamily="34" charset="0"/>
              </a:rPr>
              <a:t>Toukokuu 2018</a:t>
            </a:r>
            <a:endParaRPr lang="fi-FI" dirty="0"/>
          </a:p>
        </p:txBody>
      </p:sp>
    </p:spTree>
    <p:extLst>
      <p:ext uri="{BB962C8B-B14F-4D97-AF65-F5344CB8AC3E}">
        <p14:creationId xmlns:p14="http://schemas.microsoft.com/office/powerpoint/2010/main" val="233854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a:t>
            </a:r>
            <a:endParaRPr lang="fi-FI" sz="3200" b="1" dirty="0">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dirty="0">
              <a:solidFill>
                <a:prstClr val="black"/>
              </a:solidFill>
              <a:latin typeface="Calibri"/>
            </a:endParaRPr>
          </a:p>
          <a:p>
            <a:pPr defTabSz="1219170"/>
            <a:r>
              <a:rPr lang="fi-FI" sz="1467">
                <a:solidFill>
                  <a:prstClr val="black"/>
                </a:solidFill>
                <a:latin typeface="Calibri"/>
              </a:rPr>
              <a:t>Kaikki vastaajat, n=1000</a:t>
            </a:r>
            <a:endParaRPr lang="fi-FI" sz="1467" dirty="0">
              <a:solidFill>
                <a:prstClr val="black"/>
              </a:solidFill>
              <a:latin typeface="Calibri"/>
            </a:endParaRPr>
          </a:p>
        </p:txBody>
      </p:sp>
      <p:graphicFrame>
        <p:nvGraphicFramePr>
          <p:cNvPr id="9" name="Sisällön paikkamerkki 7"/>
          <p:cNvGraphicFramePr>
            <a:graphicFrameLocks noGrp="1"/>
          </p:cNvGraphicFramePr>
          <p:nvPr>
            <p:ph idx="1"/>
            <p:extLst>
              <p:ext uri="{D42A27DB-BD31-4B8C-83A1-F6EECF244321}">
                <p14:modId xmlns:p14="http://schemas.microsoft.com/office/powerpoint/2010/main" val="2022322060"/>
              </p:ext>
            </p:extLst>
          </p:nvPr>
        </p:nvGraphicFramePr>
        <p:xfrm>
          <a:off x="838202" y="1619249"/>
          <a:ext cx="10512425" cy="45940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8" name="Kuva 7">
            <a:extLst>
              <a:ext uri="{FF2B5EF4-FFF2-40B4-BE49-F238E27FC236}">
                <a16:creationId xmlns:a16="http://schemas.microsoft.com/office/drawing/2014/main" id="{DDCC3297-68F9-4961-92E9-74C5D32DF65E}"/>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6950409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extLst/>
          </p:nvPr>
        </p:nvGraphicFramePr>
        <p:xfrm>
          <a:off x="623392" y="1412777"/>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p>
                    <a:p>
                      <a:pPr algn="ctr" fontAlgn="b"/>
                      <a:r>
                        <a:rPr lang="fi-FI" sz="1200" b="1" i="0" u="none" strike="noStrike" baseline="0">
                          <a:latin typeface="+mn-lt"/>
                        </a:rPr>
                        <a:t> 2014</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BRUTTOTULOT VUODESSA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Alle 10.000 €</a:t>
                      </a:r>
                    </a:p>
                  </a:txBody>
                  <a:tcPr marL="72000" marR="9525" marT="9525" marB="0" anchor="ctr"/>
                </a:tc>
                <a:tc>
                  <a:txBody>
                    <a:bodyPr/>
                    <a:lstStyle/>
                    <a:p>
                      <a:pPr algn="ctr" fontAlgn="ctr"/>
                      <a:r>
                        <a:rPr lang="fi-FI" sz="1200" b="0" i="0" u="none" strike="noStrike">
                          <a:latin typeface="+mn-lt"/>
                        </a:rPr>
                        <a:t>5</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10.000 - 20.000 €</a:t>
                      </a:r>
                    </a:p>
                  </a:txBody>
                  <a:tcPr marL="72000" marR="9525" marT="9525" marB="0" anchor="ctr"/>
                </a:tc>
                <a:tc>
                  <a:txBody>
                    <a:bodyPr/>
                    <a:lstStyle/>
                    <a:p>
                      <a:pPr algn="ctr" fontAlgn="ctr"/>
                      <a:r>
                        <a:rPr lang="fi-FI" sz="1200" b="0" i="0" u="none" strike="noStrike">
                          <a:latin typeface="+mn-lt"/>
                        </a:rPr>
                        <a:t>7</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20.001 - 30.000 €</a:t>
                      </a:r>
                    </a:p>
                  </a:txBody>
                  <a:tcPr marL="72000" marR="9525" marT="9525" marB="0" anchor="ctr"/>
                </a:tc>
                <a:tc>
                  <a:txBody>
                    <a:bodyPr/>
                    <a:lstStyle/>
                    <a:p>
                      <a:pPr algn="ctr" fontAlgn="ctr"/>
                      <a:r>
                        <a:rPr lang="fi-FI" sz="1200" b="0" i="0" u="none" strike="noStrike">
                          <a:latin typeface="+mn-lt"/>
                        </a:rPr>
                        <a:t>9</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30.001 - 40.000 €</a:t>
                      </a:r>
                    </a:p>
                  </a:txBody>
                  <a:tcPr marL="72000" marR="9525" marT="9525" marB="0" anchor="ctr"/>
                </a:tc>
                <a:tc>
                  <a:txBody>
                    <a:bodyPr/>
                    <a:lstStyle/>
                    <a:p>
                      <a:pPr algn="ctr" fontAlgn="ctr"/>
                      <a:r>
                        <a:rPr lang="fi-FI" sz="1200" b="0" i="0" u="none" strike="noStrike">
                          <a:latin typeface="+mn-lt"/>
                        </a:rPr>
                        <a:t>14</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40.001 - 50.000 €</a:t>
                      </a:r>
                    </a:p>
                  </a:txBody>
                  <a:tcPr marL="72000" marR="9525" marT="9525" marB="0" anchor="ctr"/>
                </a:tc>
                <a:tc>
                  <a:txBody>
                    <a:bodyPr/>
                    <a:lstStyle/>
                    <a:p>
                      <a:pPr algn="ctr" fontAlgn="ctr"/>
                      <a:r>
                        <a:rPr lang="fi-FI" sz="1200" b="0" i="0" u="none" strike="noStrike">
                          <a:latin typeface="+mn-lt"/>
                        </a:rPr>
                        <a:t>12</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0" i="0" u="none" strike="noStrike">
                          <a:solidFill>
                            <a:srgbClr val="000000"/>
                          </a:solidFill>
                          <a:latin typeface="+mn-lt"/>
                        </a:rPr>
                        <a:t>50.001 - 60.000 €</a:t>
                      </a:r>
                    </a:p>
                  </a:txBody>
                  <a:tcPr marL="72000" marR="9525" marT="9525" marB="0" anchor="ctr"/>
                </a:tc>
                <a:tc>
                  <a:txBody>
                    <a:bodyPr/>
                    <a:lstStyle/>
                    <a:p>
                      <a:pPr algn="ctr" fontAlgn="ctr"/>
                      <a:r>
                        <a:rPr lang="fi-FI" sz="1200" b="0" i="0" u="none" strike="noStrike">
                          <a:latin typeface="+mn-lt"/>
                        </a:rPr>
                        <a:t>12</a:t>
                      </a: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60.001 - 70.000 €</a:t>
                      </a:r>
                    </a:p>
                  </a:txBody>
                  <a:tcPr marL="72000" marR="9525" marT="9525" marB="0" anchor="ctr"/>
                </a:tc>
                <a:tc>
                  <a:txBody>
                    <a:bodyPr/>
                    <a:lstStyle/>
                    <a:p>
                      <a:pPr algn="ctr" fontAlgn="ctr"/>
                      <a:r>
                        <a:rPr lang="fi-FI" sz="1200" b="0" i="0" u="none" strike="noStrike">
                          <a:latin typeface="+mn-lt"/>
                        </a:rPr>
                        <a:t>8</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70.001 - 80.000 €</a:t>
                      </a:r>
                    </a:p>
                  </a:txBody>
                  <a:tcPr marL="72000" marR="9525" marT="9525" marB="0" anchor="ctr"/>
                </a:tc>
                <a:tc>
                  <a:txBody>
                    <a:bodyPr/>
                    <a:lstStyle/>
                    <a:p>
                      <a:pPr algn="ctr" fontAlgn="ctr"/>
                      <a:r>
                        <a:rPr lang="fi-FI" sz="1200" b="0" i="0" u="none" strike="noStrike">
                          <a:latin typeface="+mn-lt"/>
                        </a:rPr>
                        <a:t>7</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80.001 - 100.000 €</a:t>
                      </a:r>
                    </a:p>
                  </a:txBody>
                  <a:tcPr marL="72000" marR="9525" marT="9525" marB="0" anchor="ctr"/>
                </a:tc>
                <a:tc>
                  <a:txBody>
                    <a:bodyPr/>
                    <a:lstStyle/>
                    <a:p>
                      <a:pPr algn="ctr" fontAlgn="ctr"/>
                      <a:r>
                        <a:rPr lang="fi-FI" sz="1200" b="0" i="0" u="none" strike="noStrike">
                          <a:latin typeface="+mn-lt"/>
                        </a:rPr>
                        <a:t>8</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100.001 - 120.000 €</a:t>
                      </a:r>
                    </a:p>
                  </a:txBody>
                  <a:tcPr marL="72000" marR="9525" marT="9525" marB="0" anchor="ctr"/>
                </a:tc>
                <a:tc>
                  <a:txBody>
                    <a:bodyPr/>
                    <a:lstStyle/>
                    <a:p>
                      <a:pPr algn="ctr" fontAlgn="ctr"/>
                      <a:r>
                        <a:rPr lang="fi-FI" sz="1200" b="0" i="0" u="none" strike="noStrike">
                          <a:latin typeface="+mn-lt"/>
                        </a:rPr>
                        <a:t>4</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120.001 - 140.000 €</a:t>
                      </a:r>
                    </a:p>
                  </a:txBody>
                  <a:tcPr marL="72000" marR="9525" marT="9525" marB="0" anchor="ctr"/>
                </a:tc>
                <a:tc>
                  <a:txBody>
                    <a:bodyPr/>
                    <a:lstStyle/>
                    <a:p>
                      <a:pPr algn="ctr" fontAlgn="ctr"/>
                      <a:r>
                        <a:rPr lang="fi-FI" sz="1200" b="0" i="0" u="none" strike="noStrike">
                          <a:latin typeface="+mn-lt"/>
                        </a:rPr>
                        <a:t>2</a:t>
                      </a:r>
                    </a:p>
                  </a:txBody>
                  <a:tcPr marL="9525" marR="9525" marT="9525"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Yli 141.000 €</a:t>
                      </a:r>
                    </a:p>
                  </a:txBody>
                  <a:tcPr marL="72000" marR="9525" marT="9525" marB="0" anchor="ctr"/>
                </a:tc>
                <a:tc>
                  <a:txBody>
                    <a:bodyPr/>
                    <a:lstStyle/>
                    <a:p>
                      <a:pPr algn="ctr" fontAlgn="ctr"/>
                      <a:r>
                        <a:rPr lang="fi-FI" sz="1200" b="0" i="0" u="none" strike="noStrike">
                          <a:latin typeface="+mn-lt"/>
                        </a:rPr>
                        <a:t>2</a:t>
                      </a:r>
                    </a:p>
                  </a:txBody>
                  <a:tcPr marL="9525" marR="9525" marT="9525"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En osaa/halua sanoa</a:t>
                      </a:r>
                    </a:p>
                  </a:txBody>
                  <a:tcPr marL="72000" marR="9525" marT="9525" marB="0" anchor="ctr"/>
                </a:tc>
                <a:tc>
                  <a:txBody>
                    <a:bodyPr/>
                    <a:lstStyle/>
                    <a:p>
                      <a:pPr algn="ctr" fontAlgn="ctr"/>
                      <a:r>
                        <a:rPr lang="fi-FI" sz="1200" b="0" i="0" u="none" strike="noStrike">
                          <a:latin typeface="+mn-lt"/>
                        </a:rPr>
                        <a:t>12</a:t>
                      </a:r>
                    </a:p>
                  </a:txBody>
                  <a:tcPr marL="9525" marR="9525" marT="9525" marB="0" anchor="ctr"/>
                </a:tc>
                <a:extLst>
                  <a:ext uri="{0D108BD9-81ED-4DB2-BD59-A6C34878D82A}">
                    <a16:rowId xmlns:a16="http://schemas.microsoft.com/office/drawing/2014/main" val="10015"/>
                  </a:ext>
                </a:extLst>
              </a:tr>
            </a:tbl>
          </a:graphicData>
        </a:graphic>
      </p:graphicFrame>
      <p:graphicFrame>
        <p:nvGraphicFramePr>
          <p:cNvPr id="6" name="Taulukko 5"/>
          <p:cNvGraphicFramePr>
            <a:graphicFrameLocks noGrp="1"/>
          </p:cNvGraphicFramePr>
          <p:nvPr>
            <p:extLst/>
          </p:nvPr>
        </p:nvGraphicFramePr>
        <p:xfrm>
          <a:off x="4446005" y="1413125"/>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2016</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BRUTTOTULOT </a:t>
                      </a:r>
                      <a:r>
                        <a:rPr lang="fi-FI" sz="1200" b="1" i="0" u="none" strike="noStrike" kern="1200">
                          <a:solidFill>
                            <a:schemeClr val="dk1"/>
                          </a:solidFill>
                          <a:latin typeface="+mn-lt"/>
                          <a:ea typeface="+mn-ea"/>
                          <a:cs typeface="+mn-cs"/>
                        </a:rPr>
                        <a:t>VUODESSA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Alle 10.000 €</a:t>
                      </a:r>
                    </a:p>
                  </a:txBody>
                  <a:tcPr marL="72000" marR="9525" marT="9525" marB="0" anchor="ctr"/>
                </a:tc>
                <a:tc>
                  <a:txBody>
                    <a:bodyPr/>
                    <a:lstStyle/>
                    <a:p>
                      <a:pPr algn="ctr" fontAlgn="ctr"/>
                      <a:r>
                        <a:rPr lang="fi-FI" sz="1200" b="0" i="0" u="none" strike="noStrike">
                          <a:effectLst/>
                          <a:latin typeface="+mn-lt"/>
                        </a:rPr>
                        <a:t>6</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10.000 - 20.000 €</a:t>
                      </a:r>
                    </a:p>
                  </a:txBody>
                  <a:tcPr marL="72000" marR="9525" marT="9525" marB="0" anchor="ctr"/>
                </a:tc>
                <a:tc>
                  <a:txBody>
                    <a:bodyPr/>
                    <a:lstStyle/>
                    <a:p>
                      <a:pPr algn="ctr" fontAlgn="ctr"/>
                      <a:r>
                        <a:rPr lang="fi-FI" sz="1200" b="0" i="0" u="none" strike="noStrike">
                          <a:effectLst/>
                          <a:latin typeface="+mn-lt"/>
                        </a:rPr>
                        <a:t>10</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20.001 - 30.000 €</a:t>
                      </a:r>
                    </a:p>
                  </a:txBody>
                  <a:tcPr marL="72000" marR="9525" marT="9525" marB="0" anchor="ctr"/>
                </a:tc>
                <a:tc>
                  <a:txBody>
                    <a:bodyPr/>
                    <a:lstStyle/>
                    <a:p>
                      <a:pPr algn="ctr" fontAlgn="ctr"/>
                      <a:r>
                        <a:rPr lang="fi-FI" sz="1200" b="0" i="0" u="none" strike="noStrike">
                          <a:effectLst/>
                          <a:latin typeface="+mn-lt"/>
                        </a:rPr>
                        <a:t>11</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30.001 - 40.000 €</a:t>
                      </a:r>
                    </a:p>
                  </a:txBody>
                  <a:tcPr marL="72000" marR="9525" marT="9525" marB="0" anchor="ctr"/>
                </a:tc>
                <a:tc>
                  <a:txBody>
                    <a:bodyPr/>
                    <a:lstStyle/>
                    <a:p>
                      <a:pPr algn="ctr" fontAlgn="ctr"/>
                      <a:r>
                        <a:rPr lang="fi-FI" sz="1200" b="0" i="0" u="none" strike="noStrike">
                          <a:effectLst/>
                          <a:latin typeface="+mn-lt"/>
                        </a:rPr>
                        <a:t>11</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40.001 - 50.000 €</a:t>
                      </a:r>
                    </a:p>
                  </a:txBody>
                  <a:tcPr marL="72000" marR="9525" marT="9525" marB="0" anchor="ctr"/>
                </a:tc>
                <a:tc>
                  <a:txBody>
                    <a:bodyPr/>
                    <a:lstStyle/>
                    <a:p>
                      <a:pPr algn="ctr" fontAlgn="ctr"/>
                      <a:r>
                        <a:rPr lang="fi-FI" sz="1200" b="0" i="0" u="none" strike="noStrike">
                          <a:effectLst/>
                          <a:latin typeface="+mn-lt"/>
                        </a:rPr>
                        <a:t>9</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0" i="0" u="none" strike="noStrike">
                          <a:solidFill>
                            <a:srgbClr val="000000"/>
                          </a:solidFill>
                          <a:latin typeface="+mn-lt"/>
                        </a:rPr>
                        <a:t>50.001 - 60.000 €</a:t>
                      </a:r>
                    </a:p>
                  </a:txBody>
                  <a:tcPr marL="72000" marR="9525" marT="9525" marB="0" anchor="ctr"/>
                </a:tc>
                <a:tc>
                  <a:txBody>
                    <a:bodyPr/>
                    <a:lstStyle/>
                    <a:p>
                      <a:pPr algn="ctr" fontAlgn="ctr"/>
                      <a:r>
                        <a:rPr lang="fi-FI" sz="1200" b="0" i="0" u="none" strike="noStrike">
                          <a:effectLst/>
                          <a:latin typeface="+mn-lt"/>
                        </a:rPr>
                        <a:t>8</a:t>
                      </a: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60.001 - 70.000 €</a:t>
                      </a:r>
                    </a:p>
                  </a:txBody>
                  <a:tcPr marL="72000" marR="9525" marT="9525" marB="0" anchor="ctr"/>
                </a:tc>
                <a:tc>
                  <a:txBody>
                    <a:bodyPr/>
                    <a:lstStyle/>
                    <a:p>
                      <a:pPr algn="ctr" fontAlgn="ctr"/>
                      <a:r>
                        <a:rPr lang="fi-FI" sz="1200" b="0" i="0" u="none" strike="noStrike">
                          <a:effectLst/>
                          <a:latin typeface="+mn-lt"/>
                        </a:rPr>
                        <a:t>7</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70.001 - 80.000 €</a:t>
                      </a:r>
                    </a:p>
                  </a:txBody>
                  <a:tcPr marL="72000" marR="9525" marT="9525" marB="0" anchor="ctr"/>
                </a:tc>
                <a:tc>
                  <a:txBody>
                    <a:bodyPr/>
                    <a:lstStyle/>
                    <a:p>
                      <a:pPr algn="ctr" fontAlgn="ctr"/>
                      <a:r>
                        <a:rPr lang="fi-FI" sz="1200" b="0" i="0" u="none" strike="noStrike">
                          <a:effectLst/>
                          <a:latin typeface="+mn-lt"/>
                        </a:rPr>
                        <a:t>6</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80.001 - 100.000 €</a:t>
                      </a:r>
                    </a:p>
                  </a:txBody>
                  <a:tcPr marL="72000" marR="9525" marT="9525" marB="0" anchor="ctr"/>
                </a:tc>
                <a:tc>
                  <a:txBody>
                    <a:bodyPr/>
                    <a:lstStyle/>
                    <a:p>
                      <a:pPr algn="ctr" fontAlgn="ctr"/>
                      <a:r>
                        <a:rPr lang="fi-FI" sz="1200" b="0" i="0" u="none" strike="noStrike">
                          <a:effectLst/>
                          <a:latin typeface="+mn-lt"/>
                        </a:rPr>
                        <a:t>8</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100.001 - 120.000 €</a:t>
                      </a:r>
                    </a:p>
                  </a:txBody>
                  <a:tcPr marL="72000" marR="9525" marT="9525" marB="0" anchor="ctr"/>
                </a:tc>
                <a:tc>
                  <a:txBody>
                    <a:bodyPr/>
                    <a:lstStyle/>
                    <a:p>
                      <a:pPr algn="ctr" fontAlgn="ctr"/>
                      <a:r>
                        <a:rPr lang="fi-FI" sz="1200" b="0" i="0" u="none" strike="noStrike">
                          <a:effectLst/>
                          <a:latin typeface="+mn-lt"/>
                        </a:rPr>
                        <a:t>4</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120.001 - 140.000 €</a:t>
                      </a:r>
                    </a:p>
                  </a:txBody>
                  <a:tcPr marL="72000" marR="9525" marT="9525" marB="0" anchor="ctr"/>
                </a:tc>
                <a:tc>
                  <a:txBody>
                    <a:bodyPr/>
                    <a:lstStyle/>
                    <a:p>
                      <a:pPr algn="ctr" fontAlgn="ctr"/>
                      <a:r>
                        <a:rPr lang="fi-FI" sz="1200" b="0" i="0" u="none" strike="noStrike">
                          <a:effectLst/>
                          <a:latin typeface="+mn-lt"/>
                        </a:rPr>
                        <a:t>2</a:t>
                      </a:r>
                    </a:p>
                  </a:txBody>
                  <a:tcPr marL="9525" marR="9525" marT="9525"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Yli 141.000 €</a:t>
                      </a:r>
                    </a:p>
                  </a:txBody>
                  <a:tcPr marL="72000" marR="9525" marT="9525" marB="0" anchor="ctr"/>
                </a:tc>
                <a:tc>
                  <a:txBody>
                    <a:bodyPr/>
                    <a:lstStyle/>
                    <a:p>
                      <a:pPr algn="ctr" fontAlgn="ctr"/>
                      <a:r>
                        <a:rPr lang="fi-FI" sz="1200" b="0" i="0" u="none" strike="noStrike">
                          <a:effectLst/>
                          <a:latin typeface="+mn-lt"/>
                        </a:rPr>
                        <a:t>2</a:t>
                      </a:r>
                    </a:p>
                  </a:txBody>
                  <a:tcPr marL="9525" marR="9525" marT="9525"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En osaa/halua sanoa</a:t>
                      </a:r>
                    </a:p>
                  </a:txBody>
                  <a:tcPr marL="72000" marR="9525" marT="9525" marB="0" anchor="ctr"/>
                </a:tc>
                <a:tc>
                  <a:txBody>
                    <a:bodyPr/>
                    <a:lstStyle/>
                    <a:p>
                      <a:pPr algn="ctr" fontAlgn="ctr"/>
                      <a:r>
                        <a:rPr lang="fi-FI" sz="1200" b="0" i="0" u="none" strike="noStrike">
                          <a:effectLst/>
                          <a:latin typeface="+mn-lt"/>
                        </a:rPr>
                        <a:t>16</a:t>
                      </a:r>
                    </a:p>
                  </a:txBody>
                  <a:tcPr marL="9525" marR="9525" marT="9525" marB="0" anchor="ctr"/>
                </a:tc>
                <a:extLst>
                  <a:ext uri="{0D108BD9-81ED-4DB2-BD59-A6C34878D82A}">
                    <a16:rowId xmlns:a16="http://schemas.microsoft.com/office/drawing/2014/main" val="10015"/>
                  </a:ext>
                </a:extLst>
              </a:tr>
            </a:tbl>
          </a:graphicData>
        </a:graphic>
      </p:graphicFrame>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2014-2018</a:t>
            </a:r>
            <a:endParaRPr lang="fi-FI" sz="3200" b="1">
              <a:solidFill>
                <a:srgbClr val="1F497D"/>
              </a:solidFill>
              <a:latin typeface="Calibri"/>
            </a:endParaRPr>
          </a:p>
        </p:txBody>
      </p:sp>
      <p:graphicFrame>
        <p:nvGraphicFramePr>
          <p:cNvPr id="9" name="Taulukko 8"/>
          <p:cNvGraphicFramePr>
            <a:graphicFrameLocks noGrp="1"/>
          </p:cNvGraphicFramePr>
          <p:nvPr>
            <p:extLst/>
          </p:nvPr>
        </p:nvGraphicFramePr>
        <p:xfrm>
          <a:off x="8268619" y="1412777"/>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kern="1200">
                        <a:solidFill>
                          <a:schemeClr val="dk1"/>
                        </a:solidFill>
                        <a:latin typeface="+mn-lt"/>
                        <a:ea typeface="+mn-ea"/>
                        <a:cs typeface="+mn-cs"/>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2018</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BRUTTOTULOT VUODESSA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Alle 10.000 €</a:t>
                      </a:r>
                    </a:p>
                  </a:txBody>
                  <a:tcPr marL="72000" marR="9525" marT="9525" marB="0" anchor="ctr"/>
                </a:tc>
                <a:tc>
                  <a:txBody>
                    <a:bodyPr/>
                    <a:lstStyle/>
                    <a:p>
                      <a:pPr algn="ctr" fontAlgn="ctr"/>
                      <a:r>
                        <a:rPr lang="fi-FI" sz="1200" b="0" i="0" u="none" strike="noStrike">
                          <a:effectLst/>
                          <a:latin typeface="+mn-lt"/>
                        </a:rPr>
                        <a:t>5</a:t>
                      </a:r>
                    </a:p>
                  </a:txBody>
                  <a:tcPr marL="10160" marR="10160" marT="10160"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10.000 - 20.000 €</a:t>
                      </a:r>
                    </a:p>
                  </a:txBody>
                  <a:tcPr marL="72000" marR="9525" marT="9525" marB="0" anchor="ctr"/>
                </a:tc>
                <a:tc>
                  <a:txBody>
                    <a:bodyPr/>
                    <a:lstStyle/>
                    <a:p>
                      <a:pPr algn="ctr" fontAlgn="ctr"/>
                      <a:r>
                        <a:rPr lang="fi-FI" sz="1200" b="0" i="0" u="none" strike="noStrike">
                          <a:effectLst/>
                          <a:latin typeface="+mn-lt"/>
                        </a:rPr>
                        <a:t>8</a:t>
                      </a:r>
                    </a:p>
                  </a:txBody>
                  <a:tcPr marL="10160" marR="10160" marT="10160"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20.001 - 30.000 €</a:t>
                      </a:r>
                    </a:p>
                  </a:txBody>
                  <a:tcPr marL="72000" marR="9525" marT="9525" marB="0" anchor="ctr"/>
                </a:tc>
                <a:tc>
                  <a:txBody>
                    <a:bodyPr/>
                    <a:lstStyle/>
                    <a:p>
                      <a:pPr algn="ctr" fontAlgn="ctr"/>
                      <a:r>
                        <a:rPr lang="fi-FI" sz="1200" b="0" i="0" u="none" strike="noStrike">
                          <a:effectLst/>
                          <a:latin typeface="+mn-lt"/>
                        </a:rPr>
                        <a:t>10</a:t>
                      </a:r>
                    </a:p>
                  </a:txBody>
                  <a:tcPr marL="10160" marR="10160" marT="10160"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30.001 - 40.000 €</a:t>
                      </a:r>
                    </a:p>
                  </a:txBody>
                  <a:tcPr marL="72000" marR="9525" marT="9525" marB="0" anchor="ctr"/>
                </a:tc>
                <a:tc>
                  <a:txBody>
                    <a:bodyPr/>
                    <a:lstStyle/>
                    <a:p>
                      <a:pPr algn="ctr" fontAlgn="ctr"/>
                      <a:r>
                        <a:rPr lang="fi-FI" sz="1200" b="0" i="0" u="none" strike="noStrike">
                          <a:effectLst/>
                          <a:latin typeface="+mn-lt"/>
                        </a:rPr>
                        <a:t>13</a:t>
                      </a:r>
                    </a:p>
                  </a:txBody>
                  <a:tcPr marL="10160" marR="10160" marT="10160"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40.001 - 50.000 €</a:t>
                      </a:r>
                    </a:p>
                  </a:txBody>
                  <a:tcPr marL="72000" marR="9525" marT="9525" marB="0" anchor="ctr"/>
                </a:tc>
                <a:tc>
                  <a:txBody>
                    <a:bodyPr/>
                    <a:lstStyle/>
                    <a:p>
                      <a:pPr algn="ctr" fontAlgn="ctr"/>
                      <a:r>
                        <a:rPr lang="fi-FI" sz="1200" b="0" i="0" u="none" strike="noStrike">
                          <a:effectLst/>
                          <a:latin typeface="+mn-lt"/>
                        </a:rPr>
                        <a:t>10</a:t>
                      </a:r>
                    </a:p>
                  </a:txBody>
                  <a:tcPr marL="10160" marR="10160" marT="10160" marB="0" anchor="ctr"/>
                </a:tc>
                <a:extLst>
                  <a:ext uri="{0D108BD9-81ED-4DB2-BD59-A6C34878D82A}">
                    <a16:rowId xmlns:a16="http://schemas.microsoft.com/office/drawing/2014/main" val="10007"/>
                  </a:ext>
                </a:extLst>
              </a:tr>
              <a:tr h="206703">
                <a:tc>
                  <a:txBody>
                    <a:bodyPr/>
                    <a:lstStyle/>
                    <a:p>
                      <a:pPr algn="l" fontAlgn="b"/>
                      <a:r>
                        <a:rPr lang="fi-FI" sz="1200" b="0" i="0" u="none" strike="noStrike">
                          <a:solidFill>
                            <a:srgbClr val="000000"/>
                          </a:solidFill>
                          <a:latin typeface="+mn-lt"/>
                        </a:rPr>
                        <a:t>50.001 - 60.000 €</a:t>
                      </a:r>
                    </a:p>
                  </a:txBody>
                  <a:tcPr marL="72000" marR="9525" marT="9525" marB="0" anchor="ctr"/>
                </a:tc>
                <a:tc>
                  <a:txBody>
                    <a:bodyPr/>
                    <a:lstStyle/>
                    <a:p>
                      <a:pPr algn="ctr" fontAlgn="ctr"/>
                      <a:r>
                        <a:rPr lang="fi-FI" sz="1200" b="0" i="0" u="none" strike="noStrike">
                          <a:effectLst/>
                          <a:latin typeface="+mn-lt"/>
                        </a:rPr>
                        <a:t>7</a:t>
                      </a:r>
                    </a:p>
                  </a:txBody>
                  <a:tcPr marL="10160" marR="10160" marT="10160" marB="0" anchor="ctr"/>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60.001 - 70.000 €</a:t>
                      </a:r>
                    </a:p>
                  </a:txBody>
                  <a:tcPr marL="72000" marR="9525" marT="9525" marB="0" anchor="ctr"/>
                </a:tc>
                <a:tc>
                  <a:txBody>
                    <a:bodyPr/>
                    <a:lstStyle/>
                    <a:p>
                      <a:pPr algn="ctr" fontAlgn="ctr"/>
                      <a:r>
                        <a:rPr lang="fi-FI" sz="1200" b="0" i="0" u="none" strike="noStrike">
                          <a:effectLst/>
                          <a:latin typeface="+mn-lt"/>
                        </a:rPr>
                        <a:t>8</a:t>
                      </a:r>
                    </a:p>
                  </a:txBody>
                  <a:tcPr marL="10160" marR="10160" marT="10160"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70.001 - 80.000 €</a:t>
                      </a:r>
                    </a:p>
                  </a:txBody>
                  <a:tcPr marL="72000" marR="9525" marT="9525" marB="0" anchor="ctr"/>
                </a:tc>
                <a:tc>
                  <a:txBody>
                    <a:bodyPr/>
                    <a:lstStyle/>
                    <a:p>
                      <a:pPr algn="ctr" fontAlgn="ctr"/>
                      <a:r>
                        <a:rPr lang="fi-FI" sz="1200" b="0" i="0" u="none" strike="noStrike">
                          <a:effectLst/>
                          <a:latin typeface="+mn-lt"/>
                        </a:rPr>
                        <a:t>6</a:t>
                      </a:r>
                    </a:p>
                  </a:txBody>
                  <a:tcPr marL="10160" marR="10160" marT="10160"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80.001 - 100.000 €</a:t>
                      </a:r>
                    </a:p>
                  </a:txBody>
                  <a:tcPr marL="72000" marR="9525" marT="9525" marB="0" anchor="ctr"/>
                </a:tc>
                <a:tc>
                  <a:txBody>
                    <a:bodyPr/>
                    <a:lstStyle/>
                    <a:p>
                      <a:pPr algn="ctr" fontAlgn="ctr"/>
                      <a:r>
                        <a:rPr lang="fi-FI" sz="1200" b="0" i="0" u="none" strike="noStrike">
                          <a:effectLst/>
                          <a:latin typeface="+mn-lt"/>
                        </a:rPr>
                        <a:t>8</a:t>
                      </a:r>
                    </a:p>
                  </a:txBody>
                  <a:tcPr marL="10160" marR="10160" marT="10160"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100.001 - 120.000 €</a:t>
                      </a:r>
                    </a:p>
                  </a:txBody>
                  <a:tcPr marL="72000" marR="9525" marT="9525" marB="0" anchor="ctr"/>
                </a:tc>
                <a:tc>
                  <a:txBody>
                    <a:bodyPr/>
                    <a:lstStyle/>
                    <a:p>
                      <a:pPr algn="ctr" fontAlgn="ctr"/>
                      <a:r>
                        <a:rPr lang="fi-FI" sz="1200" b="0" i="0" u="none" strike="noStrike">
                          <a:effectLst/>
                          <a:latin typeface="+mn-lt"/>
                        </a:rPr>
                        <a:t>5</a:t>
                      </a:r>
                    </a:p>
                  </a:txBody>
                  <a:tcPr marL="10160" marR="10160" marT="10160"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120.001 - 140.000 €</a:t>
                      </a:r>
                    </a:p>
                  </a:txBody>
                  <a:tcPr marL="72000" marR="9525" marT="9525" marB="0" anchor="ctr"/>
                </a:tc>
                <a:tc>
                  <a:txBody>
                    <a:bodyPr/>
                    <a:lstStyle/>
                    <a:p>
                      <a:pPr algn="ctr" fontAlgn="ctr"/>
                      <a:r>
                        <a:rPr lang="fi-FI" sz="1200" b="0" i="0" u="none" strike="noStrike">
                          <a:effectLst/>
                          <a:latin typeface="+mn-lt"/>
                        </a:rPr>
                        <a:t>1</a:t>
                      </a:r>
                    </a:p>
                  </a:txBody>
                  <a:tcPr marL="10160" marR="10160" marT="10160"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Yli 141.000 €</a:t>
                      </a:r>
                    </a:p>
                  </a:txBody>
                  <a:tcPr marL="72000" marR="9525" marT="9525" marB="0" anchor="ctr"/>
                </a:tc>
                <a:tc>
                  <a:txBody>
                    <a:bodyPr/>
                    <a:lstStyle/>
                    <a:p>
                      <a:pPr algn="ctr" fontAlgn="ctr"/>
                      <a:r>
                        <a:rPr lang="fi-FI" sz="1200" b="0" i="0" u="none" strike="noStrike">
                          <a:effectLst/>
                          <a:latin typeface="+mn-lt"/>
                        </a:rPr>
                        <a:t>3</a:t>
                      </a:r>
                    </a:p>
                  </a:txBody>
                  <a:tcPr marL="10160" marR="10160" marT="10160"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En osaa/halua sanoa</a:t>
                      </a:r>
                    </a:p>
                  </a:txBody>
                  <a:tcPr marL="72000" marR="9525" marT="9525" marB="0" anchor="ctr"/>
                </a:tc>
                <a:tc>
                  <a:txBody>
                    <a:bodyPr/>
                    <a:lstStyle/>
                    <a:p>
                      <a:pPr algn="ctr" fontAlgn="ctr"/>
                      <a:r>
                        <a:rPr lang="fi-FI" sz="1200" b="0" i="0" u="none" strike="noStrike">
                          <a:effectLst/>
                          <a:latin typeface="+mn-lt"/>
                        </a:rPr>
                        <a:t>16</a:t>
                      </a:r>
                    </a:p>
                  </a:txBody>
                  <a:tcPr marL="10160" marR="10160" marT="10160" marB="0" anchor="ctr"/>
                </a:tc>
                <a:extLst>
                  <a:ext uri="{0D108BD9-81ED-4DB2-BD59-A6C34878D82A}">
                    <a16:rowId xmlns:a16="http://schemas.microsoft.com/office/drawing/2014/main" val="10015"/>
                  </a:ext>
                </a:extLst>
              </a:tr>
            </a:tbl>
          </a:graphicData>
        </a:graphic>
      </p:graphicFrame>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03713AF6-A1C6-4347-A7DA-E72B8D63EE47}"/>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681112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6"/>
          <p:cNvGraphicFramePr>
            <a:graphicFrameLocks noGrp="1"/>
          </p:cNvGraphicFramePr>
          <p:nvPr>
            <p:extLst/>
          </p:nvPr>
        </p:nvGraphicFramePr>
        <p:xfrm>
          <a:off x="623392" y="1389095"/>
          <a:ext cx="3396000" cy="3479721"/>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2014</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ASUINPAIKKA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375285">
                <a:tc>
                  <a:txBody>
                    <a:bodyPr/>
                    <a:lstStyle/>
                    <a:p>
                      <a:pPr algn="l" fontAlgn="b"/>
                      <a:r>
                        <a:rPr lang="fi-FI" sz="1200" b="0" i="0" u="none" strike="noStrike">
                          <a:solidFill>
                            <a:srgbClr val="000000"/>
                          </a:solidFill>
                          <a:latin typeface="+mn-lt"/>
                        </a:rPr>
                        <a:t>Pääkaupunkiseudulla (Helsinki, Espoo, Vantaa, Kauniainen)</a:t>
                      </a:r>
                    </a:p>
                  </a:txBody>
                  <a:tcPr marL="72000" marR="9525" marT="9525" marB="0" anchor="ctr"/>
                </a:tc>
                <a:tc>
                  <a:txBody>
                    <a:bodyPr/>
                    <a:lstStyle/>
                    <a:p>
                      <a:pPr algn="ctr" fontAlgn="ctr"/>
                      <a:r>
                        <a:rPr lang="fi-FI" sz="1200" b="0" i="0" u="none" strike="noStrike">
                          <a:latin typeface="+mn-lt"/>
                        </a:rPr>
                        <a:t>23</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Tampereella / Turussa</a:t>
                      </a:r>
                    </a:p>
                  </a:txBody>
                  <a:tcPr marL="72000" marR="9525" marT="9525" marB="0" anchor="ctr"/>
                </a:tc>
                <a:tc>
                  <a:txBody>
                    <a:bodyPr/>
                    <a:lstStyle/>
                    <a:p>
                      <a:pPr algn="ctr" fontAlgn="ctr"/>
                      <a:r>
                        <a:rPr lang="fi-FI" sz="1200" b="0" i="0" u="none" strike="noStrike">
                          <a:latin typeface="+mn-lt"/>
                        </a:rPr>
                        <a:t>12</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Muussa yli 50.000 asukkaan kaupungissa</a:t>
                      </a:r>
                    </a:p>
                  </a:txBody>
                  <a:tcPr marL="72000" marR="9525" marT="9525" marB="0" anchor="ctr"/>
                </a:tc>
                <a:tc>
                  <a:txBody>
                    <a:bodyPr/>
                    <a:lstStyle/>
                    <a:p>
                      <a:pPr algn="ctr" fontAlgn="ctr"/>
                      <a:r>
                        <a:rPr lang="fi-FI" sz="1200" b="0" i="0" u="none" strike="noStrike">
                          <a:latin typeface="+mn-lt"/>
                        </a:rPr>
                        <a:t>25</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Alle 50.000 asukkaan kaupungissa</a:t>
                      </a:r>
                    </a:p>
                  </a:txBody>
                  <a:tcPr marL="72000" marR="9525" marT="9525" marB="0" anchor="ctr"/>
                </a:tc>
                <a:tc>
                  <a:txBody>
                    <a:bodyPr/>
                    <a:lstStyle/>
                    <a:p>
                      <a:pPr algn="ctr" fontAlgn="ctr"/>
                      <a:r>
                        <a:rPr lang="fi-FI" sz="1200" b="0" i="0" u="none" strike="noStrike">
                          <a:latin typeface="+mn-lt"/>
                        </a:rPr>
                        <a:t>22</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Maalaiskunnassa</a:t>
                      </a:r>
                    </a:p>
                  </a:txBody>
                  <a:tcPr marL="72000" marR="9525" marT="9525" marB="0" anchor="ctr"/>
                </a:tc>
                <a:tc>
                  <a:txBody>
                    <a:bodyPr/>
                    <a:lstStyle/>
                    <a:p>
                      <a:pPr algn="ctr" fontAlgn="ctr"/>
                      <a:r>
                        <a:rPr lang="fi-FI" sz="1200" b="0" i="0" u="none" strike="noStrike">
                          <a:latin typeface="+mn-lt"/>
                        </a:rPr>
                        <a:t>18</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ASUINALUE</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Etelä-Suomen alueella</a:t>
                      </a:r>
                    </a:p>
                  </a:txBody>
                  <a:tcPr marL="72000" marR="9525" marT="9525" marB="0" anchor="ctr"/>
                </a:tc>
                <a:tc>
                  <a:txBody>
                    <a:bodyPr/>
                    <a:lstStyle/>
                    <a:p>
                      <a:pPr algn="ctr" fontAlgn="ctr"/>
                      <a:r>
                        <a:rPr lang="fi-FI" sz="1200" b="0" i="0" u="none" strike="noStrike">
                          <a:latin typeface="+mn-lt"/>
                        </a:rPr>
                        <a:t>43</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Länsi-Suomen alueella</a:t>
                      </a:r>
                    </a:p>
                  </a:txBody>
                  <a:tcPr marL="72000" marR="9525" marT="9525" marB="0" anchor="ctr"/>
                </a:tc>
                <a:tc>
                  <a:txBody>
                    <a:bodyPr/>
                    <a:lstStyle/>
                    <a:p>
                      <a:pPr algn="ctr" fontAlgn="ctr"/>
                      <a:r>
                        <a:rPr lang="fi-FI" sz="1200" b="0" i="0" u="none" strike="noStrike">
                          <a:latin typeface="+mn-lt"/>
                        </a:rPr>
                        <a:t>36</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Itä-Suomen alueella</a:t>
                      </a:r>
                    </a:p>
                  </a:txBody>
                  <a:tcPr marL="72000" marR="9525" marT="9525" marB="0" anchor="ctr"/>
                </a:tc>
                <a:tc>
                  <a:txBody>
                    <a:bodyPr/>
                    <a:lstStyle/>
                    <a:p>
                      <a:pPr algn="ctr" fontAlgn="ctr"/>
                      <a:r>
                        <a:rPr lang="fi-FI" sz="1200" b="0" i="0" u="none" strike="noStrike">
                          <a:latin typeface="+mn-lt"/>
                        </a:rPr>
                        <a:t>12</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Oulun alueella</a:t>
                      </a:r>
                    </a:p>
                  </a:txBody>
                  <a:tcPr marL="72000" marR="9525" marT="9525" marB="0" anchor="ctr"/>
                </a:tc>
                <a:tc>
                  <a:txBody>
                    <a:bodyPr/>
                    <a:lstStyle/>
                    <a:p>
                      <a:pPr algn="ctr" fontAlgn="ctr"/>
                      <a:r>
                        <a:rPr lang="fi-FI" sz="1200" b="0" i="0" u="none" strike="noStrike">
                          <a:latin typeface="+mn-lt"/>
                        </a:rPr>
                        <a:t>6</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Lapin alueella</a:t>
                      </a:r>
                    </a:p>
                  </a:txBody>
                  <a:tcPr marL="72000" marR="9525" marT="9525" marB="0" anchor="ctr"/>
                </a:tc>
                <a:tc>
                  <a:txBody>
                    <a:bodyPr/>
                    <a:lstStyle/>
                    <a:p>
                      <a:pPr algn="ctr" fontAlgn="ctr"/>
                      <a:r>
                        <a:rPr lang="fi-FI" sz="1200" b="0" i="0" u="none" strike="noStrike">
                          <a:latin typeface="+mn-lt"/>
                        </a:rPr>
                        <a:t>3</a:t>
                      </a:r>
                    </a:p>
                  </a:txBody>
                  <a:tcPr marL="9525" marR="9525" marT="9525" marB="0" anchor="ctr"/>
                </a:tc>
                <a:extLst>
                  <a:ext uri="{0D108BD9-81ED-4DB2-BD59-A6C34878D82A}">
                    <a16:rowId xmlns:a16="http://schemas.microsoft.com/office/drawing/2014/main" val="10013"/>
                  </a:ext>
                </a:extLst>
              </a:tr>
            </a:tbl>
          </a:graphicData>
        </a:graphic>
      </p:graphicFrame>
      <p:graphicFrame>
        <p:nvGraphicFramePr>
          <p:cNvPr id="8" name="Taulukko 7"/>
          <p:cNvGraphicFramePr>
            <a:graphicFrameLocks noGrp="1"/>
          </p:cNvGraphicFramePr>
          <p:nvPr>
            <p:extLst/>
          </p:nvPr>
        </p:nvGraphicFramePr>
        <p:xfrm>
          <a:off x="4446005" y="1389443"/>
          <a:ext cx="3396000" cy="3479721"/>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2016</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ASUINPAIKKA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375285">
                <a:tc>
                  <a:txBody>
                    <a:bodyPr/>
                    <a:lstStyle/>
                    <a:p>
                      <a:pPr algn="l" fontAlgn="b"/>
                      <a:r>
                        <a:rPr lang="fi-FI" sz="1200" b="0" i="0" u="none" strike="noStrike">
                          <a:solidFill>
                            <a:srgbClr val="000000"/>
                          </a:solidFill>
                          <a:latin typeface="+mn-lt"/>
                        </a:rPr>
                        <a:t>Pääkaupunkiseudulla (Helsinki, Espoo, Vantaa, Kauniainen)</a:t>
                      </a:r>
                    </a:p>
                  </a:txBody>
                  <a:tcPr marL="72000" marR="9525" marT="9525" marB="0" anchor="ctr"/>
                </a:tc>
                <a:tc>
                  <a:txBody>
                    <a:bodyPr/>
                    <a:lstStyle/>
                    <a:p>
                      <a:pPr algn="ctr" fontAlgn="ctr"/>
                      <a:r>
                        <a:rPr lang="fi-FI" sz="1200" b="0" i="0" u="none" strike="noStrike">
                          <a:effectLst/>
                          <a:latin typeface="+mn-lt"/>
                        </a:rPr>
                        <a:t>23</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Tampereella / Turussa</a:t>
                      </a:r>
                    </a:p>
                  </a:txBody>
                  <a:tcPr marL="72000" marR="9525" marT="9525" marB="0" anchor="ctr"/>
                </a:tc>
                <a:tc>
                  <a:txBody>
                    <a:bodyPr/>
                    <a:lstStyle/>
                    <a:p>
                      <a:pPr algn="ctr" fontAlgn="ctr"/>
                      <a:r>
                        <a:rPr lang="fi-FI" sz="1200" b="0" i="0" u="none" strike="noStrike">
                          <a:effectLst/>
                          <a:latin typeface="+mn-lt"/>
                        </a:rPr>
                        <a:t>14</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Muussa yli 50.000 asukkaan kaupungissa</a:t>
                      </a:r>
                    </a:p>
                  </a:txBody>
                  <a:tcPr marL="72000" marR="9525" marT="9525" marB="0" anchor="ctr"/>
                </a:tc>
                <a:tc>
                  <a:txBody>
                    <a:bodyPr/>
                    <a:lstStyle/>
                    <a:p>
                      <a:pPr algn="ctr" fontAlgn="ctr"/>
                      <a:r>
                        <a:rPr lang="fi-FI" sz="1200" b="0" i="0" u="none" strike="noStrike">
                          <a:effectLst/>
                          <a:latin typeface="+mn-lt"/>
                        </a:rPr>
                        <a:t>24</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Alle 50.000 asukkaan kaupungissa</a:t>
                      </a:r>
                    </a:p>
                  </a:txBody>
                  <a:tcPr marL="72000" marR="9525" marT="9525" marB="0" anchor="ctr"/>
                </a:tc>
                <a:tc>
                  <a:txBody>
                    <a:bodyPr/>
                    <a:lstStyle/>
                    <a:p>
                      <a:pPr algn="ctr" fontAlgn="ctr"/>
                      <a:r>
                        <a:rPr lang="fi-FI" sz="1200" b="0" i="0" u="none" strike="noStrike">
                          <a:effectLst/>
                          <a:latin typeface="+mn-lt"/>
                        </a:rPr>
                        <a:t>22</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Maalaiskunnassa</a:t>
                      </a:r>
                    </a:p>
                  </a:txBody>
                  <a:tcPr marL="72000" marR="9525" marT="9525" marB="0" anchor="ctr"/>
                </a:tc>
                <a:tc>
                  <a:txBody>
                    <a:bodyPr/>
                    <a:lstStyle/>
                    <a:p>
                      <a:pPr algn="ctr" fontAlgn="ctr"/>
                      <a:r>
                        <a:rPr lang="fi-FI" sz="1200" b="0" i="0" u="none" strike="noStrike">
                          <a:effectLst/>
                          <a:latin typeface="+mn-lt"/>
                        </a:rPr>
                        <a:t>17</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ASUINALUE</a:t>
                      </a:r>
                    </a:p>
                  </a:txBody>
                  <a:tcPr marL="72000" marR="9525" marT="952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Etelä-Suomen alueella</a:t>
                      </a:r>
                    </a:p>
                  </a:txBody>
                  <a:tcPr marL="72000" marR="9525" marT="9525" marB="0" anchor="ctr"/>
                </a:tc>
                <a:tc>
                  <a:txBody>
                    <a:bodyPr/>
                    <a:lstStyle/>
                    <a:p>
                      <a:pPr algn="ctr" fontAlgn="ctr"/>
                      <a:r>
                        <a:rPr lang="fi-FI" sz="1200" b="0" i="0" u="none" strike="noStrike">
                          <a:effectLst/>
                          <a:latin typeface="+mn-lt"/>
                        </a:rPr>
                        <a:t>42</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Länsi-Suomen alueella</a:t>
                      </a:r>
                    </a:p>
                  </a:txBody>
                  <a:tcPr marL="72000" marR="9525" marT="9525" marB="0" anchor="ctr"/>
                </a:tc>
                <a:tc>
                  <a:txBody>
                    <a:bodyPr/>
                    <a:lstStyle/>
                    <a:p>
                      <a:pPr algn="ctr" fontAlgn="ctr"/>
                      <a:r>
                        <a:rPr lang="fi-FI" sz="1200" b="0" i="0" u="none" strike="noStrike">
                          <a:effectLst/>
                          <a:latin typeface="+mn-lt"/>
                        </a:rPr>
                        <a:t>35</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Itä-Suomen alueella</a:t>
                      </a:r>
                    </a:p>
                  </a:txBody>
                  <a:tcPr marL="72000" marR="9525" marT="9525" marB="0" anchor="ctr"/>
                </a:tc>
                <a:tc>
                  <a:txBody>
                    <a:bodyPr/>
                    <a:lstStyle/>
                    <a:p>
                      <a:pPr algn="ctr" fontAlgn="ctr"/>
                      <a:r>
                        <a:rPr lang="fi-FI" sz="1200" b="0" i="0" u="none" strike="noStrike">
                          <a:effectLst/>
                          <a:latin typeface="+mn-lt"/>
                        </a:rPr>
                        <a:t>10</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Oulun alueella</a:t>
                      </a:r>
                    </a:p>
                  </a:txBody>
                  <a:tcPr marL="72000" marR="9525" marT="9525" marB="0" anchor="ctr"/>
                </a:tc>
                <a:tc>
                  <a:txBody>
                    <a:bodyPr/>
                    <a:lstStyle/>
                    <a:p>
                      <a:pPr algn="ctr" fontAlgn="ctr"/>
                      <a:r>
                        <a:rPr lang="fi-FI" sz="1200" b="0" i="0" u="none" strike="noStrike">
                          <a:effectLst/>
                          <a:latin typeface="+mn-lt"/>
                        </a:rPr>
                        <a:t>9</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Lapin alueella</a:t>
                      </a:r>
                    </a:p>
                  </a:txBody>
                  <a:tcPr marL="72000" marR="9525" marT="9525" marB="0" anchor="ctr"/>
                </a:tc>
                <a:tc>
                  <a:txBody>
                    <a:bodyPr/>
                    <a:lstStyle/>
                    <a:p>
                      <a:pPr algn="ctr" fontAlgn="ctr"/>
                      <a:r>
                        <a:rPr lang="fi-FI" sz="1200" b="0" i="0" u="none" strike="noStrike">
                          <a:effectLst/>
                          <a:latin typeface="+mn-lt"/>
                        </a:rPr>
                        <a:t>3</a:t>
                      </a:r>
                    </a:p>
                  </a:txBody>
                  <a:tcPr marL="9525" marR="9525" marT="9525" marB="0" anchor="ctr"/>
                </a:tc>
                <a:extLst>
                  <a:ext uri="{0D108BD9-81ED-4DB2-BD59-A6C34878D82A}">
                    <a16:rowId xmlns:a16="http://schemas.microsoft.com/office/drawing/2014/main" val="10013"/>
                  </a:ext>
                </a:extLst>
              </a:tr>
            </a:tbl>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2014-2018</a:t>
            </a:r>
            <a:endParaRPr lang="fi-FI" sz="3200" b="1">
              <a:solidFill>
                <a:srgbClr val="1F497D"/>
              </a:solidFill>
              <a:latin typeface="Calibri"/>
            </a:endParaRPr>
          </a:p>
        </p:txBody>
      </p:sp>
      <p:graphicFrame>
        <p:nvGraphicFramePr>
          <p:cNvPr id="10" name="Taulukko 9"/>
          <p:cNvGraphicFramePr>
            <a:graphicFrameLocks noGrp="1"/>
          </p:cNvGraphicFramePr>
          <p:nvPr>
            <p:extLst/>
          </p:nvPr>
        </p:nvGraphicFramePr>
        <p:xfrm>
          <a:off x="8268619" y="1382296"/>
          <a:ext cx="3396000" cy="3479721"/>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2018</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ASUINPAIKKA</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375285">
                <a:tc>
                  <a:txBody>
                    <a:bodyPr/>
                    <a:lstStyle/>
                    <a:p>
                      <a:pPr algn="l" fontAlgn="b"/>
                      <a:r>
                        <a:rPr lang="fi-FI" sz="1200" b="0" i="0" u="none" strike="noStrike">
                          <a:solidFill>
                            <a:srgbClr val="000000"/>
                          </a:solidFill>
                          <a:latin typeface="+mn-lt"/>
                        </a:rPr>
                        <a:t>Pääkaupunkiseudulla (Helsinki, Espoo, Vantaa, Kauniainen)</a:t>
                      </a:r>
                    </a:p>
                  </a:txBody>
                  <a:tcPr marL="72000" marR="9525" marT="9525" marB="0" anchor="ctr"/>
                </a:tc>
                <a:tc>
                  <a:txBody>
                    <a:bodyPr/>
                    <a:lstStyle/>
                    <a:p>
                      <a:pPr algn="ctr" fontAlgn="ctr"/>
                      <a:r>
                        <a:rPr lang="fi-FI" sz="1200" b="0" i="0" u="none" strike="noStrike">
                          <a:effectLst/>
                          <a:latin typeface="+mn-lt"/>
                        </a:rPr>
                        <a:t>24</a:t>
                      </a:r>
                    </a:p>
                  </a:txBody>
                  <a:tcPr marL="10160" marR="10160" marT="10160"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Tampereella / Turussa</a:t>
                      </a:r>
                    </a:p>
                  </a:txBody>
                  <a:tcPr marL="72000" marR="9525" marT="9525" marB="0" anchor="ctr"/>
                </a:tc>
                <a:tc>
                  <a:txBody>
                    <a:bodyPr/>
                    <a:lstStyle/>
                    <a:p>
                      <a:pPr algn="ctr" fontAlgn="ctr"/>
                      <a:r>
                        <a:rPr lang="fi-FI" sz="1200" b="0" i="0" u="none" strike="noStrike">
                          <a:effectLst/>
                          <a:latin typeface="+mn-lt"/>
                        </a:rPr>
                        <a:t>14</a:t>
                      </a:r>
                    </a:p>
                  </a:txBody>
                  <a:tcPr marL="10160" marR="10160" marT="10160"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Muussa yli 50.000 asukkaan kaupungissa</a:t>
                      </a:r>
                    </a:p>
                  </a:txBody>
                  <a:tcPr marL="72000" marR="9525" marT="9525" marB="0" anchor="ctr"/>
                </a:tc>
                <a:tc>
                  <a:txBody>
                    <a:bodyPr/>
                    <a:lstStyle/>
                    <a:p>
                      <a:pPr algn="ctr" fontAlgn="ctr"/>
                      <a:r>
                        <a:rPr lang="fi-FI" sz="1200" b="0" i="0" u="none" strike="noStrike">
                          <a:effectLst/>
                          <a:latin typeface="+mn-lt"/>
                        </a:rPr>
                        <a:t>29</a:t>
                      </a:r>
                    </a:p>
                  </a:txBody>
                  <a:tcPr marL="10160" marR="10160" marT="10160"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Alle 50.000 asukkaan kaupungissa</a:t>
                      </a:r>
                    </a:p>
                  </a:txBody>
                  <a:tcPr marL="72000" marR="9525" marT="9525" marB="0" anchor="ctr"/>
                </a:tc>
                <a:tc>
                  <a:txBody>
                    <a:bodyPr/>
                    <a:lstStyle/>
                    <a:p>
                      <a:pPr algn="ctr" fontAlgn="ctr"/>
                      <a:r>
                        <a:rPr lang="fi-FI" sz="1200" b="0" i="0" u="none" strike="noStrike">
                          <a:effectLst/>
                          <a:latin typeface="+mn-lt"/>
                        </a:rPr>
                        <a:t>20</a:t>
                      </a:r>
                    </a:p>
                  </a:txBody>
                  <a:tcPr marL="10160" marR="10160" marT="10160"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Maalaiskunnassa</a:t>
                      </a:r>
                    </a:p>
                  </a:txBody>
                  <a:tcPr marL="72000" marR="9525" marT="9525" marB="0" anchor="ctr"/>
                </a:tc>
                <a:tc>
                  <a:txBody>
                    <a:bodyPr/>
                    <a:lstStyle/>
                    <a:p>
                      <a:pPr algn="ctr" fontAlgn="ctr"/>
                      <a:r>
                        <a:rPr lang="fi-FI" sz="1200" b="0" i="0" u="none" strike="noStrike">
                          <a:effectLst/>
                          <a:latin typeface="+mn-lt"/>
                        </a:rPr>
                        <a:t>13</a:t>
                      </a:r>
                    </a:p>
                  </a:txBody>
                  <a:tcPr marL="10160" marR="10160" marT="10160"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ASUINALUE</a:t>
                      </a:r>
                    </a:p>
                  </a:txBody>
                  <a:tcPr marL="72000" marR="9525" marT="952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Etelä-Suomen alueella</a:t>
                      </a:r>
                    </a:p>
                  </a:txBody>
                  <a:tcPr marL="72000" marR="9525" marT="9525" marB="0" anchor="ctr"/>
                </a:tc>
                <a:tc>
                  <a:txBody>
                    <a:bodyPr/>
                    <a:lstStyle/>
                    <a:p>
                      <a:pPr algn="ctr" fontAlgn="ctr"/>
                      <a:r>
                        <a:rPr lang="fi-FI" sz="1200" b="0" i="0" u="none" strike="noStrike">
                          <a:effectLst/>
                          <a:latin typeface="+mn-lt"/>
                        </a:rPr>
                        <a:t>42</a:t>
                      </a:r>
                    </a:p>
                  </a:txBody>
                  <a:tcPr marL="10160" marR="10160" marT="10160"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Länsi-Suomen alueella</a:t>
                      </a:r>
                    </a:p>
                  </a:txBody>
                  <a:tcPr marL="72000" marR="9525" marT="9525" marB="0" anchor="ctr"/>
                </a:tc>
                <a:tc>
                  <a:txBody>
                    <a:bodyPr/>
                    <a:lstStyle/>
                    <a:p>
                      <a:pPr algn="ctr" fontAlgn="ctr"/>
                      <a:r>
                        <a:rPr lang="fi-FI" sz="1200" b="0" i="0" u="none" strike="noStrike">
                          <a:effectLst/>
                          <a:latin typeface="+mn-lt"/>
                        </a:rPr>
                        <a:t>35</a:t>
                      </a:r>
                    </a:p>
                  </a:txBody>
                  <a:tcPr marL="10160" marR="10160" marT="10160"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Itä-Suomen alueella</a:t>
                      </a:r>
                    </a:p>
                  </a:txBody>
                  <a:tcPr marL="72000" marR="9525" marT="9525" marB="0" anchor="ctr"/>
                </a:tc>
                <a:tc>
                  <a:txBody>
                    <a:bodyPr/>
                    <a:lstStyle/>
                    <a:p>
                      <a:pPr algn="ctr" fontAlgn="ctr"/>
                      <a:r>
                        <a:rPr lang="fi-FI" sz="1200" b="0" i="0" u="none" strike="noStrike">
                          <a:effectLst/>
                          <a:latin typeface="+mn-lt"/>
                        </a:rPr>
                        <a:t>10</a:t>
                      </a:r>
                    </a:p>
                  </a:txBody>
                  <a:tcPr marL="10160" marR="10160" marT="10160"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Oulun alueella</a:t>
                      </a:r>
                    </a:p>
                  </a:txBody>
                  <a:tcPr marL="72000" marR="9525" marT="9525" marB="0" anchor="ctr"/>
                </a:tc>
                <a:tc>
                  <a:txBody>
                    <a:bodyPr/>
                    <a:lstStyle/>
                    <a:p>
                      <a:pPr algn="ctr" fontAlgn="ctr"/>
                      <a:r>
                        <a:rPr lang="fi-FI" sz="1200" b="0" i="0" u="none" strike="noStrike">
                          <a:effectLst/>
                          <a:latin typeface="+mn-lt"/>
                        </a:rPr>
                        <a:t>8</a:t>
                      </a:r>
                    </a:p>
                  </a:txBody>
                  <a:tcPr marL="10160" marR="10160" marT="10160"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Lapin alueella</a:t>
                      </a:r>
                    </a:p>
                  </a:txBody>
                  <a:tcPr marL="72000" marR="9525" marT="9525" marB="0" anchor="ctr"/>
                </a:tc>
                <a:tc>
                  <a:txBody>
                    <a:bodyPr/>
                    <a:lstStyle/>
                    <a:p>
                      <a:pPr algn="ctr" fontAlgn="ctr"/>
                      <a:r>
                        <a:rPr lang="fi-FI" sz="1200" b="0" i="0" u="none" strike="noStrike">
                          <a:effectLst/>
                          <a:latin typeface="+mn-lt"/>
                        </a:rPr>
                        <a:t>4</a:t>
                      </a:r>
                    </a:p>
                  </a:txBody>
                  <a:tcPr marL="10160" marR="10160" marT="10160" marB="0" anchor="ctr"/>
                </a:tc>
                <a:extLst>
                  <a:ext uri="{0D108BD9-81ED-4DB2-BD59-A6C34878D82A}">
                    <a16:rowId xmlns:a16="http://schemas.microsoft.com/office/drawing/2014/main" val="10013"/>
                  </a:ext>
                </a:extLst>
              </a:tr>
            </a:tbl>
          </a:graphicData>
        </a:graphic>
      </p:graphicFrame>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3293FDA4-255C-46F0-8672-D4D5C58EE8E9}"/>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996485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432A82-CC25-4EAD-B057-97FA06093AD9}"/>
              </a:ext>
            </a:extLst>
          </p:cNvPr>
          <p:cNvSpPr>
            <a:spLocks noGrp="1"/>
          </p:cNvSpPr>
          <p:nvPr>
            <p:ph type="body" sz="quarter" idx="15"/>
          </p:nvPr>
        </p:nvSpPr>
        <p:spPr>
          <a:xfrm>
            <a:off x="1364841" y="2694618"/>
            <a:ext cx="4637327" cy="2067725"/>
          </a:xfrm>
        </p:spPr>
        <p:txBody>
          <a:bodyPr>
            <a:normAutofit/>
          </a:bodyPr>
          <a:lstStyle/>
          <a:p>
            <a:r>
              <a:rPr lang="fi-FI" dirty="0"/>
              <a:t>Marjo Lapatto</a:t>
            </a:r>
          </a:p>
          <a:p>
            <a:r>
              <a:rPr lang="fi-FI" dirty="0"/>
              <a:t>Mediapäällikkö</a:t>
            </a:r>
          </a:p>
          <a:p>
            <a:r>
              <a:rPr lang="fi-FI" dirty="0"/>
              <a:t>Vaikuttaminen</a:t>
            </a:r>
          </a:p>
          <a:p>
            <a:r>
              <a:rPr lang="fi-FI" dirty="0"/>
              <a:t>+358 20 793 4274</a:t>
            </a:r>
          </a:p>
          <a:p>
            <a:r>
              <a:rPr lang="fi-FI" dirty="0">
                <a:hlinkClick r:id="rId2"/>
              </a:rPr>
              <a:t>marjo.lapatto@finanssiala.fi</a:t>
            </a:r>
            <a:endParaRPr lang="fi-FI" dirty="0"/>
          </a:p>
        </p:txBody>
      </p:sp>
      <p:sp>
        <p:nvSpPr>
          <p:cNvPr id="3" name="Tekstin paikkamerkki 1">
            <a:extLst>
              <a:ext uri="{FF2B5EF4-FFF2-40B4-BE49-F238E27FC236}">
                <a16:creationId xmlns:a16="http://schemas.microsoft.com/office/drawing/2014/main" id="{2088ABA9-9C3B-4345-9665-098A6A1F9148}"/>
              </a:ext>
            </a:extLst>
          </p:cNvPr>
          <p:cNvSpPr txBox="1">
            <a:spLocks/>
          </p:cNvSpPr>
          <p:nvPr/>
        </p:nvSpPr>
        <p:spPr>
          <a:xfrm>
            <a:off x="5992525" y="2694618"/>
            <a:ext cx="4637327" cy="206772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1800" b="1" i="1" kern="1200" baseline="0">
                <a:solidFill>
                  <a:schemeClr val="bg1"/>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i-FI" dirty="0"/>
              <a:t>Kimmo Koivisto</a:t>
            </a:r>
          </a:p>
          <a:p>
            <a:r>
              <a:rPr lang="fi-FI" dirty="0"/>
              <a:t>Analyytikko</a:t>
            </a:r>
          </a:p>
          <a:p>
            <a:r>
              <a:rPr lang="fi-FI" dirty="0"/>
              <a:t>Vaikuttaminen</a:t>
            </a:r>
          </a:p>
          <a:p>
            <a:r>
              <a:rPr lang="fi-FI" dirty="0"/>
              <a:t>+ 358 20 793 4257</a:t>
            </a:r>
          </a:p>
          <a:p>
            <a:r>
              <a:rPr lang="fi-FI" dirty="0">
                <a:hlinkClick r:id="rId3"/>
              </a:rPr>
              <a:t>kimmo.koivisto@finanssiala.fi</a:t>
            </a:r>
            <a:endParaRPr lang="fi-FI" dirty="0"/>
          </a:p>
        </p:txBody>
      </p:sp>
    </p:spTree>
    <p:extLst>
      <p:ext uri="{BB962C8B-B14F-4D97-AF65-F5344CB8AC3E}">
        <p14:creationId xmlns:p14="http://schemas.microsoft.com/office/powerpoint/2010/main" val="215686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339687346"/>
              </p:ext>
            </p:extLst>
          </p:nvPr>
        </p:nvGraphicFramePr>
        <p:xfrm>
          <a:off x="624418" y="1619249"/>
          <a:ext cx="10726209" cy="45931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1/2</a:t>
            </a:r>
            <a:endParaRPr lang="fi-FI" sz="3200" b="1" dirty="0">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dirty="0">
              <a:solidFill>
                <a:prstClr val="black"/>
              </a:solidFill>
              <a:latin typeface="Calibri"/>
            </a:endParaRPr>
          </a:p>
          <a:p>
            <a:pPr defTabSz="1219170"/>
            <a:r>
              <a:rPr lang="fi-FI" sz="1467">
                <a:solidFill>
                  <a:prstClr val="black"/>
                </a:solidFill>
                <a:latin typeface="Calibri"/>
              </a:rPr>
              <a:t>Kaikki vastaajat</a:t>
            </a:r>
            <a:endParaRPr lang="fi-FI" sz="1467" dirty="0">
              <a:solidFill>
                <a:prstClr val="black"/>
              </a:solidFill>
              <a:latin typeface="Calibri"/>
            </a:endParaRP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10" name="Kuva 9">
            <a:extLst>
              <a:ext uri="{FF2B5EF4-FFF2-40B4-BE49-F238E27FC236}">
                <a16:creationId xmlns:a16="http://schemas.microsoft.com/office/drawing/2014/main" id="{836AEE8F-CD38-48AC-8093-D01A0FA38C04}"/>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06439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739442376"/>
              </p:ext>
            </p:extLst>
          </p:nvPr>
        </p:nvGraphicFramePr>
        <p:xfrm>
          <a:off x="838202" y="1619249"/>
          <a:ext cx="10512425" cy="4593168"/>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4271797" y="6213309"/>
            <a:ext cx="1616723"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*Ei mukana 2010-2014</a:t>
            </a:r>
          </a:p>
        </p:txBody>
      </p: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2/2</a:t>
            </a:r>
            <a:endParaRPr lang="fi-FI" sz="3200" b="1" dirty="0">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dirty="0">
              <a:solidFill>
                <a:prstClr val="black"/>
              </a:solidFill>
              <a:latin typeface="Calibri"/>
            </a:endParaRPr>
          </a:p>
          <a:p>
            <a:pPr defTabSz="1219170"/>
            <a:r>
              <a:rPr lang="fi-FI" sz="1467">
                <a:solidFill>
                  <a:prstClr val="black"/>
                </a:solidFill>
                <a:latin typeface="Calibri"/>
              </a:rPr>
              <a:t>Kaikki vastaajat</a:t>
            </a:r>
            <a:endParaRPr lang="fi-FI" sz="1467" dirty="0">
              <a:solidFill>
                <a:prstClr val="black"/>
              </a:solidFill>
              <a:latin typeface="Calibri"/>
            </a:endParaRPr>
          </a:p>
        </p:txBody>
      </p:sp>
      <p:cxnSp>
        <p:nvCxnSpPr>
          <p:cNvPr id="9" name="Suora yhdysviiva 8"/>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11" name="Kuva 10">
            <a:extLst>
              <a:ext uri="{FF2B5EF4-FFF2-40B4-BE49-F238E27FC236}">
                <a16:creationId xmlns:a16="http://schemas.microsoft.com/office/drawing/2014/main" id="{CABD6816-E39A-416C-A8D0-D34FBC86C0B5}"/>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97239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509924121"/>
              </p:ext>
            </p:extLst>
          </p:nvPr>
        </p:nvGraphicFramePr>
        <p:xfrm>
          <a:off x="86416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TUNTEE VAKUUTUSYHTIÖITÄ HUIJANNEEN HENKILÖN</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Tunnetko henkilön, joka on huijannut vakuutusyhtiötä?</a:t>
            </a:r>
            <a:endParaRPr lang="fi-FI" sz="1467" i="1">
              <a:solidFill>
                <a:prstClr val="black"/>
              </a:solidFill>
              <a:latin typeface="Calibri"/>
            </a:endParaRPr>
          </a:p>
          <a:p>
            <a:pPr defTabSz="1219170"/>
            <a:r>
              <a:rPr lang="fi-FI" sz="1467">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B3EA5875-7F83-41D0-AB6C-1A62C8B4273B}"/>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82999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039288" y="5789004"/>
            <a:ext cx="384043" cy="297454"/>
          </a:xfrm>
          <a:prstGeom prst="rect">
            <a:avLst/>
          </a:prstGeom>
          <a:noFill/>
        </p:spPr>
        <p:txBody>
          <a:bodyPr wrap="square" rtlCol="0">
            <a:spAutoFit/>
          </a:bodyPr>
          <a:lstStyle/>
          <a:p>
            <a:pPr algn="ctr"/>
            <a:r>
              <a:rPr lang="fi-FI" sz="1333"/>
              <a:t>%</a:t>
            </a:r>
          </a:p>
        </p:txBody>
      </p:sp>
      <p:graphicFrame>
        <p:nvGraphicFramePr>
          <p:cNvPr id="10" name="Sisällön paikkamerkki 7"/>
          <p:cNvGraphicFramePr>
            <a:graphicFrameLocks/>
          </p:cNvGraphicFramePr>
          <p:nvPr>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a:r>
              <a:rPr lang="fi-FI" sz="1333"/>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r>
              <a:rPr lang="fi-FI" sz="1200"/>
              <a:t>Finanssiala/ Vakuutustutkimus 2018</a:t>
            </a:r>
            <a:endParaRPr lang="en-US" sz="1200" dirty="0"/>
          </a:p>
        </p:txBody>
      </p:sp>
      <p:sp>
        <p:nvSpPr>
          <p:cNvPr id="13" name="Tekstiruutu 12"/>
          <p:cNvSpPr txBox="1"/>
          <p:nvPr/>
        </p:nvSpPr>
        <p:spPr>
          <a:xfrm>
            <a:off x="527382" y="356659"/>
            <a:ext cx="10849205" cy="584775"/>
          </a:xfrm>
          <a:prstGeom prst="rect">
            <a:avLst/>
          </a:prstGeom>
          <a:noFill/>
        </p:spPr>
        <p:txBody>
          <a:bodyPr wrap="square" rtlCol="0">
            <a:spAutoFit/>
          </a:bodyPr>
          <a:lstStyle/>
          <a:p>
            <a:r>
              <a:rPr lang="fi-FI" sz="3200" b="1">
                <a:solidFill>
                  <a:schemeClr val="tx2"/>
                </a:solidFill>
                <a:cs typeface="Arial" pitchFamily="34" charset="0"/>
              </a:rPr>
              <a:t>TUNTEE VAKUUTUSYHTIÖITÄ HUIJANNEEN HENKILÖN</a:t>
            </a:r>
            <a:endParaRPr lang="fi-FI" sz="3200" b="1" dirty="0">
              <a:solidFill>
                <a:schemeClr val="tx2"/>
              </a:solidFill>
            </a:endParaRPr>
          </a:p>
        </p:txBody>
      </p:sp>
      <p:sp>
        <p:nvSpPr>
          <p:cNvPr id="14" name="Tekstiruutu 13"/>
          <p:cNvSpPr txBox="1"/>
          <p:nvPr/>
        </p:nvSpPr>
        <p:spPr>
          <a:xfrm>
            <a:off x="570062" y="932723"/>
            <a:ext cx="11094557" cy="543867"/>
          </a:xfrm>
          <a:prstGeom prst="rect">
            <a:avLst/>
          </a:prstGeom>
          <a:noFill/>
        </p:spPr>
        <p:txBody>
          <a:bodyPr wrap="square" lIns="91440" tIns="45720" rIns="91440" bIns="45720" rtlCol="0">
            <a:spAutoFit/>
          </a:bodyPr>
          <a:lstStyle/>
          <a:p>
            <a:r>
              <a:rPr lang="fi-FI" sz="1467" i="1">
                <a:latin typeface="+mj-lt"/>
                <a:cs typeface="Arial" pitchFamily="34" charset="0"/>
              </a:rPr>
              <a:t>Tunnetko henkilön, joka on huijannut vakuutusyhtiötä?</a:t>
            </a:r>
            <a:endParaRPr lang="fi-FI" sz="1467" i="1" dirty="0">
              <a:latin typeface="+mj-lt"/>
            </a:endParaRPr>
          </a:p>
          <a:p>
            <a:r>
              <a:rPr lang="fi-FI" sz="1467">
                <a:latin typeface="+mj-lt"/>
              </a:rPr>
              <a:t>Kaikki vastaajat/ Kyllä-osuudet</a:t>
            </a:r>
            <a:endParaRPr lang="fi-FI" sz="1467" dirty="0">
              <a:latin typeface="+mj-lt"/>
            </a:endParaRPr>
          </a:p>
        </p:txBody>
      </p:sp>
      <p:pic>
        <p:nvPicPr>
          <p:cNvPr id="15" name="Kuva 14">
            <a:extLst>
              <a:ext uri="{FF2B5EF4-FFF2-40B4-BE49-F238E27FC236}">
                <a16:creationId xmlns:a16="http://schemas.microsoft.com/office/drawing/2014/main" id="{862E860A-29EB-4C52-B077-654CDEFC033C}"/>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5913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7381" y="356660"/>
            <a:ext cx="11329259" cy="564322"/>
          </a:xfrm>
          <a:prstGeom prst="rect">
            <a:avLst/>
          </a:prstGeom>
          <a:noFill/>
        </p:spPr>
        <p:txBody>
          <a:bodyPr wrap="square" rtlCol="0">
            <a:spAutoFit/>
          </a:bodyPr>
          <a:lstStyle/>
          <a:p>
            <a:r>
              <a:rPr lang="fi-FI" sz="3067" b="1">
                <a:solidFill>
                  <a:schemeClr val="tx2"/>
                </a:solidFill>
                <a:latin typeface="+mj-lt"/>
                <a:cs typeface="Arial" pitchFamily="34" charset="0"/>
              </a:rPr>
              <a:t>KOTIVAKUUTUKSEN TURVALLISUUSOHJEIDEN VASTAANOTTAMINEN</a:t>
            </a:r>
            <a:endParaRPr lang="fi-FI" sz="3067" b="1" dirty="0">
              <a:solidFill>
                <a:schemeClr val="tx2"/>
              </a:solidFill>
              <a:latin typeface="+mj-lt"/>
            </a:endParaRPr>
          </a:p>
        </p:txBody>
      </p:sp>
      <p:sp>
        <p:nvSpPr>
          <p:cNvPr id="5" name="Tekstiruutu 4"/>
          <p:cNvSpPr txBox="1"/>
          <p:nvPr/>
        </p:nvSpPr>
        <p:spPr>
          <a:xfrm>
            <a:off x="570062" y="932723"/>
            <a:ext cx="11094557" cy="543867"/>
          </a:xfrm>
          <a:prstGeom prst="rect">
            <a:avLst/>
          </a:prstGeom>
          <a:noFill/>
        </p:spPr>
        <p:txBody>
          <a:bodyPr wrap="square" lIns="91440" tIns="45720" rIns="91440" bIns="45720" rtlCol="0">
            <a:spAutoFit/>
          </a:bodyPr>
          <a:lstStyle/>
          <a:p>
            <a:r>
              <a:rPr lang="fi-FI" sz="1467" i="1">
                <a:cs typeface="Arial" pitchFamily="34" charset="0"/>
              </a:rPr>
              <a:t>Oletteko vastaanottaneet vakuutusyhtiöltänne kotivakuutukseen liittyviä turvallisuusohjeita?</a:t>
            </a:r>
            <a:endParaRPr lang="fi-FI" sz="1467" i="1" dirty="0"/>
          </a:p>
          <a:p>
            <a:r>
              <a:rPr lang="fi-FI" sz="1467">
                <a:latin typeface="+mj-lt"/>
              </a:rPr>
              <a:t>Kaikki vastaajat</a:t>
            </a:r>
            <a:endParaRPr lang="fi-FI" sz="1467" dirty="0">
              <a:latin typeface="+mj-lt"/>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r>
              <a:rPr lang="fi-FI" sz="1200"/>
              <a:t>Finanssiala/ Vakuutustutkimus 2018</a:t>
            </a:r>
            <a:endParaRPr lang="en-US" sz="1200" dirty="0"/>
          </a:p>
        </p:txBody>
      </p:sp>
      <p:graphicFrame>
        <p:nvGraphicFramePr>
          <p:cNvPr id="9" name="Sisällön paikkamerkki 7"/>
          <p:cNvGraphicFramePr>
            <a:graphicFrameLocks noGrp="1"/>
          </p:cNvGraphicFramePr>
          <p:nvPr>
            <p:ph idx="1"/>
            <p:extLst>
              <p:ext uri="{D42A27DB-BD31-4B8C-83A1-F6EECF244321}">
                <p14:modId xmlns:p14="http://schemas.microsoft.com/office/powerpoint/2010/main" val="2005950599"/>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451589" y="5490628"/>
            <a:ext cx="2111538" cy="276997"/>
          </a:xfrm>
          <a:prstGeom prst="rect">
            <a:avLst/>
          </a:prstGeom>
          <a:noFill/>
        </p:spPr>
        <p:txBody>
          <a:bodyPr wrap="none" lIns="91439" tIns="45719" rIns="91439" bIns="45719" rtlCol="0">
            <a:spAutoFit/>
          </a:bodyPr>
          <a:lstStyle/>
          <a:p>
            <a:r>
              <a:rPr lang="fi-FI" sz="1200">
                <a:latin typeface="+mj-lt"/>
              </a:rPr>
              <a:t>Uudet kysymykset 2018 alkaen</a:t>
            </a:r>
            <a:endParaRPr lang="fi-FI" sz="1200" dirty="0">
              <a:latin typeface="+mj-lt"/>
            </a:endParaRPr>
          </a:p>
        </p:txBody>
      </p:sp>
      <p:sp>
        <p:nvSpPr>
          <p:cNvPr id="8" name="Tekstiruutu 7"/>
          <p:cNvSpPr txBox="1"/>
          <p:nvPr/>
        </p:nvSpPr>
        <p:spPr>
          <a:xfrm>
            <a:off x="527381" y="3332990"/>
            <a:ext cx="10753195" cy="564322"/>
          </a:xfrm>
          <a:prstGeom prst="rect">
            <a:avLst/>
          </a:prstGeom>
          <a:noFill/>
        </p:spPr>
        <p:txBody>
          <a:bodyPr wrap="square" rtlCol="0">
            <a:spAutoFit/>
          </a:bodyPr>
          <a:lstStyle/>
          <a:p>
            <a:r>
              <a:rPr lang="fi-FI" sz="3067" b="1">
                <a:solidFill>
                  <a:schemeClr val="tx2"/>
                </a:solidFill>
                <a:latin typeface="+mj-lt"/>
                <a:cs typeface="Arial" pitchFamily="34" charset="0"/>
              </a:rPr>
              <a:t>ONKO TOIMINUT TURVALLISUUSOHJEIDEN MUKAAN</a:t>
            </a:r>
            <a:endParaRPr lang="fi-FI" sz="3067" b="1" dirty="0">
              <a:solidFill>
                <a:schemeClr val="tx2"/>
              </a:solidFill>
              <a:latin typeface="+mj-lt"/>
            </a:endParaRPr>
          </a:p>
        </p:txBody>
      </p:sp>
      <p:sp>
        <p:nvSpPr>
          <p:cNvPr id="11" name="Tekstiruutu 10"/>
          <p:cNvSpPr txBox="1"/>
          <p:nvPr/>
        </p:nvSpPr>
        <p:spPr>
          <a:xfrm>
            <a:off x="570062" y="3909053"/>
            <a:ext cx="11094557" cy="543867"/>
          </a:xfrm>
          <a:prstGeom prst="rect">
            <a:avLst/>
          </a:prstGeom>
          <a:noFill/>
        </p:spPr>
        <p:txBody>
          <a:bodyPr wrap="square" lIns="91440" tIns="45720" rIns="91440" bIns="45720" rtlCol="0">
            <a:spAutoFit/>
          </a:bodyPr>
          <a:lstStyle/>
          <a:p>
            <a:r>
              <a:rPr lang="fi-FI" sz="1467" i="1">
                <a:cs typeface="Arial" pitchFamily="34" charset="0"/>
              </a:rPr>
              <a:t>Oletteko toimineet saatujen turvallisuusohjeiden mukaan?</a:t>
            </a:r>
            <a:endParaRPr lang="fi-FI" sz="1467" i="1" dirty="0"/>
          </a:p>
          <a:p>
            <a:r>
              <a:rPr lang="fi-FI" sz="1467">
                <a:latin typeface="+mj-lt"/>
              </a:rPr>
              <a:t>On vastaanottanut turvallisuusohjeita</a:t>
            </a:r>
            <a:endParaRPr lang="fi-FI" sz="1467" dirty="0">
              <a:latin typeface="+mj-lt"/>
            </a:endParaRPr>
          </a:p>
        </p:txBody>
      </p:sp>
      <p:cxnSp>
        <p:nvCxnSpPr>
          <p:cNvPr id="12" name="Suora yhdysviiva 11"/>
          <p:cNvCxnSpPr/>
          <p:nvPr/>
        </p:nvCxnSpPr>
        <p:spPr>
          <a:xfrm>
            <a:off x="623392" y="3885051"/>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8110BFB4-8519-45A3-929B-9B68288035C0}"/>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71787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039288" y="5789004"/>
            <a:ext cx="384043" cy="297454"/>
          </a:xfrm>
          <a:prstGeom prst="rect">
            <a:avLst/>
          </a:prstGeom>
          <a:noFill/>
        </p:spPr>
        <p:txBody>
          <a:bodyPr wrap="square" rtlCol="0">
            <a:spAutoFit/>
          </a:bodyPr>
          <a:lstStyle/>
          <a:p>
            <a:pPr algn="ctr"/>
            <a:r>
              <a:rPr lang="fi-FI" sz="1333"/>
              <a:t>%</a:t>
            </a:r>
          </a:p>
        </p:txBody>
      </p:sp>
      <p:graphicFrame>
        <p:nvGraphicFramePr>
          <p:cNvPr id="10" name="Sisällön paikkamerkki 7"/>
          <p:cNvGraphicFramePr>
            <a:graphicFrameLocks/>
          </p:cNvGraphicFramePr>
          <p:nvPr>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a:r>
              <a:rPr lang="fi-FI" sz="1333"/>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r>
              <a:rPr lang="fi-FI" sz="1200"/>
              <a:t>Finanssiala/ Vakuutustutkimus 2018</a:t>
            </a:r>
            <a:endParaRPr lang="en-US" sz="1200" dirty="0"/>
          </a:p>
        </p:txBody>
      </p:sp>
      <p:sp>
        <p:nvSpPr>
          <p:cNvPr id="15" name="Tekstiruutu 14"/>
          <p:cNvSpPr txBox="1"/>
          <p:nvPr/>
        </p:nvSpPr>
        <p:spPr>
          <a:xfrm>
            <a:off x="527381" y="356660"/>
            <a:ext cx="11329259" cy="564322"/>
          </a:xfrm>
          <a:prstGeom prst="rect">
            <a:avLst/>
          </a:prstGeom>
          <a:noFill/>
        </p:spPr>
        <p:txBody>
          <a:bodyPr wrap="square" rtlCol="0">
            <a:spAutoFit/>
          </a:bodyPr>
          <a:lstStyle/>
          <a:p>
            <a:r>
              <a:rPr lang="fi-FI" sz="3067" b="1">
                <a:solidFill>
                  <a:schemeClr val="tx2"/>
                </a:solidFill>
                <a:latin typeface="+mj-lt"/>
                <a:cs typeface="Arial" pitchFamily="34" charset="0"/>
              </a:rPr>
              <a:t>KOTIVAKUUTUKSEN TURVALLISUUSOHJEIDEN VASTAANOTTAMINEN</a:t>
            </a:r>
            <a:endParaRPr lang="fi-FI" sz="3067" b="1" dirty="0">
              <a:solidFill>
                <a:schemeClr val="tx2"/>
              </a:solidFill>
              <a:latin typeface="+mj-lt"/>
            </a:endParaRPr>
          </a:p>
        </p:txBody>
      </p:sp>
      <p:sp>
        <p:nvSpPr>
          <p:cNvPr id="16" name="Tekstiruutu 15"/>
          <p:cNvSpPr txBox="1"/>
          <p:nvPr/>
        </p:nvSpPr>
        <p:spPr>
          <a:xfrm>
            <a:off x="570062" y="932723"/>
            <a:ext cx="11094557" cy="543867"/>
          </a:xfrm>
          <a:prstGeom prst="rect">
            <a:avLst/>
          </a:prstGeom>
          <a:noFill/>
        </p:spPr>
        <p:txBody>
          <a:bodyPr wrap="square" lIns="91440" tIns="45720" rIns="91440" bIns="45720" rtlCol="0">
            <a:spAutoFit/>
          </a:bodyPr>
          <a:lstStyle/>
          <a:p>
            <a:r>
              <a:rPr lang="fi-FI" sz="1467" i="1">
                <a:cs typeface="Arial" pitchFamily="34" charset="0"/>
              </a:rPr>
              <a:t>Oletteko vastaanottaneet vakuutusyhtiöltänne kotivakuutukseen liittyviä turvallisuusohjeita?</a:t>
            </a:r>
            <a:endParaRPr lang="fi-FI" sz="1467" i="1" dirty="0"/>
          </a:p>
          <a:p>
            <a:r>
              <a:rPr lang="fi-FI" sz="1467">
                <a:latin typeface="+mj-lt"/>
              </a:rPr>
              <a:t>Kaikki vastaajat</a:t>
            </a:r>
            <a:endParaRPr lang="fi-FI" sz="1467" dirty="0">
              <a:latin typeface="+mj-lt"/>
            </a:endParaRPr>
          </a:p>
        </p:txBody>
      </p:sp>
      <p:pic>
        <p:nvPicPr>
          <p:cNvPr id="13" name="Kuva 12">
            <a:extLst>
              <a:ext uri="{FF2B5EF4-FFF2-40B4-BE49-F238E27FC236}">
                <a16:creationId xmlns:a16="http://schemas.microsoft.com/office/drawing/2014/main" id="{D8FE15E8-77A5-4ED7-A510-92FC3021C9BC}"/>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68856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dirty="0">
                <a:solidFill>
                  <a:prstClr val="white"/>
                </a:solidFill>
                <a:latin typeface="Calibri"/>
              </a:rPr>
              <a:t>KORVAUSMENETTELY</a:t>
            </a:r>
            <a:endParaRPr lang="fi-FI" dirty="0"/>
          </a:p>
        </p:txBody>
      </p:sp>
    </p:spTree>
    <p:extLst>
      <p:ext uri="{BB962C8B-B14F-4D97-AF65-F5344CB8AC3E}">
        <p14:creationId xmlns:p14="http://schemas.microsoft.com/office/powerpoint/2010/main" val="425032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234902"/>
            <a:ext cx="10926777" cy="5016756"/>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Aiempaa harvemmalle on nyt sattunut vahinko, josta on haettu vakuutusyhtiöltä korvausta. Kuitenkin  28% on hakenut kuluneen vuoden aikana korvausta vakuutusyhtiöstä. Korvausten hakeminen oli  yleisempää 50 – 59 –</a:t>
            </a:r>
            <a:r>
              <a:rPr lang="fi-FI" sz="1600" dirty="0" err="1">
                <a:solidFill>
                  <a:prstClr val="black"/>
                </a:solidFill>
                <a:latin typeface="Calibri"/>
              </a:rPr>
              <a:t>vuotiailla</a:t>
            </a:r>
            <a:r>
              <a:rPr lang="fi-FI" sz="1600" dirty="0">
                <a:solidFill>
                  <a:prstClr val="black"/>
                </a:solidFill>
                <a:latin typeface="Calibri"/>
              </a:rPr>
              <a:t>, johtavassa asemassa olevilla ja toimihenkilöillä, korkeakoulututkinnon suorittaneilla. Tulojen kasvun myötä myös korvaushakemukset kasvavat.</a:t>
            </a:r>
          </a:p>
          <a:p>
            <a:pPr marL="285737" indent="-285737" defTabSz="1219170">
              <a:buFont typeface="Arial" panose="020B0604020202020204" pitchFamily="34" charset="0"/>
              <a:buChar char="•"/>
            </a:pPr>
            <a:r>
              <a:rPr lang="fi-FI" sz="1600" dirty="0">
                <a:solidFill>
                  <a:prstClr val="black"/>
                </a:solidFill>
                <a:latin typeface="Calibri"/>
              </a:rPr>
              <a:t>Eniten mutta aiempaa vähemmän korvauksia haettiin autovakuutuksesta (26 % niistä joille oli vuoden aikana sattunut vahinko, josta on haettu korvausta). Seuraavaksi eniten korvauksia haettiin sairaskuluvakuutuksesta (19%), mikä puolestaan on selvästi enemmän kuin aiempina vuosina. Samoin vapaa-ajan tapaturmavakuutuksesta haettavien korvausten osuus on kasvanut.</a:t>
            </a:r>
          </a:p>
          <a:p>
            <a:pPr marL="285737" indent="-285737" defTabSz="1219170">
              <a:buFont typeface="Arial" panose="020B0604020202020204" pitchFamily="34" charset="0"/>
              <a:buChar char="•"/>
            </a:pPr>
            <a:r>
              <a:rPr lang="fi-FI" sz="1600" dirty="0">
                <a:solidFill>
                  <a:prstClr val="black"/>
                </a:solidFill>
                <a:latin typeface="Calibri"/>
              </a:rPr>
              <a:t>Kolme neljästä korvaushakemuksen tehneestä ei tarvinnut palvelua viikonlopun aikana. Sen sijaan 14% sai </a:t>
            </a:r>
            <a:r>
              <a:rPr lang="fi-FI" sz="1600" dirty="0" err="1">
                <a:solidFill>
                  <a:prstClr val="black"/>
                </a:solidFill>
                <a:latin typeface="Calibri"/>
              </a:rPr>
              <a:t>tarvittessaan</a:t>
            </a:r>
            <a:r>
              <a:rPr lang="fi-FI" sz="1600" dirty="0">
                <a:solidFill>
                  <a:prstClr val="black"/>
                </a:solidFill>
                <a:latin typeface="Calibri"/>
              </a:rPr>
              <a:t> palvelua  viikonlopun aikana, mutta kuusi prosenttia ei palvelua tuolloin saanut. </a:t>
            </a:r>
          </a:p>
          <a:p>
            <a:pPr marL="285737" indent="-285737" defTabSz="1219170">
              <a:buFont typeface="Arial" panose="020B0604020202020204" pitchFamily="34" charset="0"/>
              <a:buChar char="•"/>
            </a:pPr>
            <a:r>
              <a:rPr lang="fi-FI" sz="1600" dirty="0">
                <a:solidFill>
                  <a:prstClr val="black"/>
                </a:solidFill>
                <a:latin typeface="Calibri"/>
              </a:rPr>
              <a:t>Suurin osa (89 %) vastaajista sai mielestään hyvää palvelua vakuutusyhtiössä vahinkotilanteessa, ja erittäin hyvänä palvelua piti nyt useampi kuin vuonna 2016.  Suurin osa oli myös sitä mieltä, että korvaus oli vakuutusehtojen mukainen (89 %) ja korvaushakemus käsiteltiin viivytyksettä (86 %) ja korvaus vastasi sattunutta vahinkoa (85%) . Kaikissa näissä väittämissä oli ”parannusta” vuoden 2016 tuloksiin. Joka neljäs ei osannut ottaa kantaa käytettävissä olevista valitus- ja muutoksenhakumenettelyistä ilmoittamiseen. </a:t>
            </a:r>
            <a:endParaRPr lang="fi-FI" sz="1600" dirty="0">
              <a:solidFill>
                <a:srgbClr val="C00000"/>
              </a:solidFill>
              <a:latin typeface="Calibri"/>
            </a:endParaRPr>
          </a:p>
          <a:p>
            <a:pPr marL="285737" indent="-285737" defTabSz="1219170">
              <a:buFont typeface="Arial" panose="020B0604020202020204" pitchFamily="34" charset="0"/>
              <a:buChar char="•"/>
            </a:pPr>
            <a:r>
              <a:rPr lang="fi-FI" sz="1600" dirty="0">
                <a:solidFill>
                  <a:prstClr val="black"/>
                </a:solidFill>
                <a:latin typeface="Calibri"/>
              </a:rPr>
              <a:t>Korvaushakemuksista 88 prosenttia, eli aiempaa useampi,  hyväksytään ja 6 prosenttia hylätään. Hakemuksen käsittely oli kesken 4 prosentilla vastaajista. </a:t>
            </a:r>
          </a:p>
          <a:p>
            <a:pPr marL="285737" indent="-285737" defTabSz="1219170">
              <a:buFont typeface="Arial" panose="020B0604020202020204" pitchFamily="34" charset="0"/>
              <a:buChar char="•"/>
            </a:pPr>
            <a:r>
              <a:rPr lang="fi-FI" sz="1600" dirty="0">
                <a:solidFill>
                  <a:prstClr val="black"/>
                </a:solidFill>
                <a:latin typeface="Calibri"/>
              </a:rPr>
              <a:t>Korvaushakemuksia tehtiin selvästi eniten verkossa tietokoneella (67%). Sen sijaan vain 4% teki korvaushakemuksen verkossa matkapuhelimella, mikä on aiempaa vähemmän. Älypuhelinsovelluksen käyttö korvaushakemuksissa on kasvanut nollasta kolmeen prosenttiin. Vain 7% , eli aiempaa harvempi vastaaja haki korvausta konttorissa. </a:t>
            </a:r>
          </a:p>
          <a:p>
            <a:pPr marL="285737" indent="-285737" defTabSz="1219170">
              <a:buFont typeface="Arial" panose="020B0604020202020204" pitchFamily="34" charset="0"/>
              <a:buChar char="•"/>
            </a:pPr>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KORVAUSMENETTELY</a:t>
            </a:r>
            <a:endParaRPr lang="fi-FI" sz="3200" b="1" dirty="0">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9" name="Kuva 8">
            <a:extLst>
              <a:ext uri="{FF2B5EF4-FFF2-40B4-BE49-F238E27FC236}">
                <a16:creationId xmlns:a16="http://schemas.microsoft.com/office/drawing/2014/main" id="{0EFD5099-8A93-4F91-B2C1-CA320D1A55F3}"/>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42750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82972199"/>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HAKENUT VAKUUTUSYHTIÖLTÄ KORVAUSTA</a:t>
            </a:r>
            <a:endParaRPr lang="fi-FI" sz="3200" b="1" dirty="0">
              <a:solidFill>
                <a:srgbClr val="1F497D"/>
              </a:solidFill>
              <a:latin typeface="Calibri"/>
            </a:endParaRPr>
          </a:p>
        </p:txBody>
      </p:sp>
      <p:sp>
        <p:nvSpPr>
          <p:cNvPr id="5" name="Tekstiruutu 4"/>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Onko teille viimeksi kuluneen vuoden aikana sattunut vahinko, josta olette hakenut vakuutusyhtiöltä korvausta?</a:t>
            </a:r>
            <a:endParaRPr lang="fi-FI" sz="1467" i="1" dirty="0">
              <a:solidFill>
                <a:prstClr val="black"/>
              </a:solidFill>
              <a:latin typeface="Calibri"/>
            </a:endParaRPr>
          </a:p>
          <a:p>
            <a:pPr defTabSz="1219170"/>
            <a:r>
              <a:rPr lang="fi-FI" sz="1467">
                <a:solidFill>
                  <a:prstClr val="black"/>
                </a:solidFill>
                <a:latin typeface="Calibri"/>
              </a:rPr>
              <a:t>Kaikki vastaajat</a:t>
            </a:r>
            <a:endParaRPr lang="fi-FI" sz="1467" dirty="0">
              <a:solidFill>
                <a:prstClr val="black"/>
              </a:solidFill>
              <a:latin typeface="Calibri"/>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9" name="Kuva 8">
            <a:extLst>
              <a:ext uri="{FF2B5EF4-FFF2-40B4-BE49-F238E27FC236}">
                <a16:creationId xmlns:a16="http://schemas.microsoft.com/office/drawing/2014/main" id="{B9948F4B-5C65-44FC-A0AB-CF6442DDEF69}"/>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24228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263489" y="1335331"/>
            <a:ext cx="7923962" cy="4402165"/>
          </a:xfrm>
          <a:prstGeom prst="rect">
            <a:avLst/>
          </a:prstGeom>
          <a:noFill/>
        </p:spPr>
        <p:txBody>
          <a:bodyPr wrap="none" lIns="91439" tIns="45719" rIns="91439" bIns="45719" rtlCol="0">
            <a:spAutoFit/>
          </a:bodyPr>
          <a:lstStyle/>
          <a:p>
            <a:pPr marL="380990" indent="-380990" defTabSz="1219170">
              <a:buFont typeface="Courier New" panose="02070309020205020404" pitchFamily="49" charset="0"/>
              <a:buChar char="o"/>
            </a:pPr>
            <a:r>
              <a:rPr lang="fi-FI" sz="1867" dirty="0">
                <a:solidFill>
                  <a:prstClr val="black"/>
                </a:solidFill>
                <a:latin typeface="Calibri"/>
              </a:rPr>
              <a:t>Johdanto					  3</a:t>
            </a:r>
          </a:p>
          <a:p>
            <a:pPr marL="380990" indent="-380990" defTabSz="1219170">
              <a:buFont typeface="Courier New" panose="02070309020205020404" pitchFamily="49" charset="0"/>
              <a:buChar char="o"/>
            </a:pPr>
            <a:r>
              <a:rPr lang="fi-FI" sz="1867" dirty="0">
                <a:solidFill>
                  <a:prstClr val="black"/>
                </a:solidFill>
                <a:latin typeface="Calibri"/>
              </a:rPr>
              <a:t>Yhteenveto					  6</a:t>
            </a:r>
          </a:p>
          <a:p>
            <a:pPr marL="380990" indent="-380990" defTabSz="1219170">
              <a:buFont typeface="Courier New" panose="02070309020205020404" pitchFamily="49" charset="0"/>
              <a:buChar char="o"/>
            </a:pPr>
            <a:r>
              <a:rPr lang="fi-FI" sz="1867" dirty="0">
                <a:solidFill>
                  <a:prstClr val="black"/>
                </a:solidFill>
                <a:latin typeface="Calibri"/>
              </a:rPr>
              <a:t>Mielipiteet vakuutuksista ja vakuutusyhtiöistä		  	  7</a:t>
            </a:r>
          </a:p>
          <a:p>
            <a:pPr marL="380990" indent="-380990" defTabSz="1219170">
              <a:buFont typeface="Courier New" panose="02070309020205020404" pitchFamily="49" charset="0"/>
              <a:buChar char="o"/>
            </a:pPr>
            <a:r>
              <a:rPr lang="fi-FI" sz="1867" dirty="0">
                <a:solidFill>
                  <a:prstClr val="black"/>
                </a:solidFill>
                <a:latin typeface="Calibri"/>
              </a:rPr>
              <a:t>Korvausmenettely					17</a:t>
            </a:r>
          </a:p>
          <a:p>
            <a:pPr marL="380990" indent="-380990" defTabSz="1219170">
              <a:buFont typeface="Courier New" panose="02070309020205020404" pitchFamily="49" charset="0"/>
              <a:buChar char="o"/>
            </a:pPr>
            <a:r>
              <a:rPr lang="fi-FI" sz="1867" dirty="0">
                <a:solidFill>
                  <a:prstClr val="black"/>
                </a:solidFill>
                <a:latin typeface="Calibri"/>
              </a:rPr>
              <a:t>Vakuutusasioiden hoito				28</a:t>
            </a:r>
          </a:p>
          <a:p>
            <a:pPr marL="380990" indent="-380990" defTabSz="1219170">
              <a:buFont typeface="Courier New" panose="02070309020205020404" pitchFamily="49" charset="0"/>
              <a:buChar char="o"/>
            </a:pPr>
            <a:r>
              <a:rPr lang="fi-FI" sz="1867" dirty="0">
                <a:solidFill>
                  <a:prstClr val="black"/>
                </a:solidFill>
                <a:latin typeface="Calibri"/>
              </a:rPr>
              <a:t>Riskitietoisuus					34</a:t>
            </a:r>
          </a:p>
          <a:p>
            <a:pPr marL="380990" indent="-380990" defTabSz="1219170">
              <a:buFont typeface="Courier New" panose="02070309020205020404" pitchFamily="49" charset="0"/>
              <a:buChar char="o"/>
            </a:pPr>
            <a:r>
              <a:rPr lang="fi-FI" sz="1867" dirty="0">
                <a:solidFill>
                  <a:prstClr val="black"/>
                </a:solidFill>
                <a:latin typeface="Calibri"/>
              </a:rPr>
              <a:t>Lakisääteisen sosiaaliturvan riittävyys			38</a:t>
            </a:r>
          </a:p>
          <a:p>
            <a:pPr marL="380990" indent="-380990" defTabSz="1219170">
              <a:buFont typeface="Courier New" panose="02070309020205020404" pitchFamily="49" charset="0"/>
              <a:buChar char="o"/>
            </a:pPr>
            <a:r>
              <a:rPr lang="fi-FI" sz="1867" dirty="0">
                <a:solidFill>
                  <a:prstClr val="black"/>
                </a:solidFill>
                <a:latin typeface="Calibri"/>
              </a:rPr>
              <a:t>Yhteiskunnan ja yksilön vastuunjako			44</a:t>
            </a:r>
          </a:p>
          <a:p>
            <a:pPr marL="380990" indent="-380990" defTabSz="1219170">
              <a:buFont typeface="Courier New" panose="02070309020205020404" pitchFamily="49" charset="0"/>
              <a:buChar char="o"/>
            </a:pPr>
            <a:r>
              <a:rPr lang="fi-FI" sz="1867" dirty="0">
                <a:solidFill>
                  <a:prstClr val="black"/>
                </a:solidFill>
                <a:latin typeface="Calibri"/>
              </a:rPr>
              <a:t>Vapaaehtoiset vakuutukset				63</a:t>
            </a:r>
          </a:p>
          <a:p>
            <a:pPr marL="838168" lvl="1" indent="-380990" defTabSz="1219170">
              <a:buFont typeface="Courier New" panose="02070309020205020404" pitchFamily="49" charset="0"/>
              <a:buChar char="o"/>
            </a:pPr>
            <a:r>
              <a:rPr lang="fi-FI" sz="1867" dirty="0">
                <a:solidFill>
                  <a:prstClr val="black"/>
                </a:solidFill>
                <a:latin typeface="Calibri"/>
              </a:rPr>
              <a:t>Kotivakuutus					67</a:t>
            </a:r>
          </a:p>
          <a:p>
            <a:pPr marL="838168" lvl="1" indent="-380990" defTabSz="1219170">
              <a:buFont typeface="Courier New" panose="02070309020205020404" pitchFamily="49" charset="0"/>
              <a:buChar char="o"/>
            </a:pPr>
            <a:r>
              <a:rPr lang="fi-FI" sz="1867" dirty="0">
                <a:solidFill>
                  <a:prstClr val="black"/>
                </a:solidFill>
                <a:latin typeface="Calibri"/>
              </a:rPr>
              <a:t>Matkavakuutus					73</a:t>
            </a:r>
          </a:p>
          <a:p>
            <a:pPr marL="838168" lvl="1" indent="-380990" defTabSz="1219170">
              <a:buFont typeface="Courier New" panose="02070309020205020404" pitchFamily="49" charset="0"/>
              <a:buChar char="o"/>
            </a:pPr>
            <a:r>
              <a:rPr lang="fi-FI" sz="1867" dirty="0">
                <a:solidFill>
                  <a:prstClr val="black"/>
                </a:solidFill>
                <a:latin typeface="Calibri"/>
              </a:rPr>
              <a:t>Eläkevakuutus					79</a:t>
            </a:r>
          </a:p>
          <a:p>
            <a:pPr marL="838168" lvl="1" indent="-380990" defTabSz="1219170">
              <a:buFont typeface="Courier New" panose="02070309020205020404" pitchFamily="49" charset="0"/>
              <a:buChar char="o"/>
            </a:pPr>
            <a:r>
              <a:rPr lang="fi-FI" sz="1867" dirty="0">
                <a:solidFill>
                  <a:prstClr val="black"/>
                </a:solidFill>
                <a:latin typeface="Calibri"/>
              </a:rPr>
              <a:t>Henkivakuutus, lainaturvavakuutus			83</a:t>
            </a:r>
          </a:p>
          <a:p>
            <a:pPr marL="838168" lvl="1" indent="-380990" defTabSz="1219170">
              <a:buFont typeface="Courier New" panose="02070309020205020404" pitchFamily="49" charset="0"/>
              <a:buChar char="o"/>
            </a:pPr>
            <a:r>
              <a:rPr lang="fi-FI" sz="1867" dirty="0">
                <a:solidFill>
                  <a:prstClr val="black"/>
                </a:solidFill>
                <a:latin typeface="Calibri"/>
              </a:rPr>
              <a:t>Sairauskuluvakuutus				88</a:t>
            </a:r>
          </a:p>
          <a:p>
            <a:pPr marL="380990" indent="-380990" defTabSz="1219170">
              <a:buFont typeface="Courier New" panose="02070309020205020404" pitchFamily="49" charset="0"/>
              <a:buChar char="o"/>
            </a:pPr>
            <a:r>
              <a:rPr lang="fi-FI" sz="1867" dirty="0">
                <a:solidFill>
                  <a:prstClr val="black"/>
                </a:solidFill>
                <a:latin typeface="Calibri"/>
              </a:rPr>
              <a:t>Aineiston rakenne					91</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SISÄLTÖ</a:t>
            </a:r>
          </a:p>
        </p:txBody>
      </p:sp>
      <p:sp>
        <p:nvSpPr>
          <p:cNvPr id="6"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B75DF467-1B1B-4E1F-9B1F-11400164AE44}"/>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59883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03928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HAKENUT VAKUUTUSYHTIÖLTÄ KORVAUSTA</a:t>
            </a:r>
            <a:endParaRPr lang="fi-FI" sz="3200" b="1" dirty="0">
              <a:solidFill>
                <a:srgbClr val="1F497D"/>
              </a:solidFill>
              <a:latin typeface="Calibri"/>
            </a:endParaRPr>
          </a:p>
        </p:txBody>
      </p:sp>
      <p:sp>
        <p:nvSpPr>
          <p:cNvPr id="16" name="Tekstiruutu 1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Onko teille viimeksi kuluneen vuoden aikana sattunut vahinko, josta olette hakenut vakuutusyhtiöltä korvausta?</a:t>
            </a:r>
            <a:endParaRPr lang="fi-FI" sz="1467" i="1" dirty="0">
              <a:solidFill>
                <a:prstClr val="black"/>
              </a:solidFill>
              <a:latin typeface="Calibri"/>
            </a:endParaRPr>
          </a:p>
          <a:p>
            <a:pPr defTabSz="1219170"/>
            <a:r>
              <a:rPr lang="fi-FI" sz="1467">
                <a:solidFill>
                  <a:prstClr val="black"/>
                </a:solidFill>
                <a:latin typeface="Calibri"/>
              </a:rPr>
              <a:t>Kaikki vastaajat</a:t>
            </a:r>
            <a:endParaRPr lang="fi-FI" sz="1467" dirty="0">
              <a:solidFill>
                <a:prstClr val="black"/>
              </a:solidFill>
              <a:latin typeface="Calibri"/>
            </a:endParaRPr>
          </a:p>
        </p:txBody>
      </p:sp>
      <p:pic>
        <p:nvPicPr>
          <p:cNvPr id="13" name="Kuva 12">
            <a:extLst>
              <a:ext uri="{FF2B5EF4-FFF2-40B4-BE49-F238E27FC236}">
                <a16:creationId xmlns:a16="http://schemas.microsoft.com/office/drawing/2014/main" id="{2F8ACA47-1B76-4C7D-86FE-24E1B94C182D}"/>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1753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615418465"/>
              </p:ext>
            </p:extLst>
          </p:nvPr>
        </p:nvGraphicFramePr>
        <p:xfrm>
          <a:off x="239350" y="1619249"/>
          <a:ext cx="10151172" cy="48285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623392" y="6213309"/>
            <a:ext cx="1414681"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*Laskettu avoimista</a:t>
            </a:r>
          </a:p>
        </p:txBody>
      </p: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MISTÄ VAKUUTUKSESTA HAKENUT KORVAUSTA</a:t>
            </a:r>
            <a:endParaRPr lang="fi-FI" sz="3200" b="1" dirty="0">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Mistä vakuutuksesta olette hakenut korvausta viimeksi sattuneessa vahinkotapauksessa?</a:t>
            </a:r>
            <a:endParaRPr lang="fi-FI" sz="1467" i="1" dirty="0">
              <a:solidFill>
                <a:prstClr val="black"/>
              </a:solidFill>
              <a:latin typeface="Calibri"/>
            </a:endParaRPr>
          </a:p>
          <a:p>
            <a:pPr defTabSz="1219170"/>
            <a:r>
              <a:rPr lang="fi-FI" sz="1467">
                <a:solidFill>
                  <a:prstClr val="black"/>
                </a:solidFill>
                <a:latin typeface="Calibri"/>
              </a:rPr>
              <a:t>Vastaajat, jotka ovat hakeneet korvausta</a:t>
            </a:r>
            <a:endParaRPr lang="fi-FI" sz="1467" dirty="0">
              <a:solidFill>
                <a:prstClr val="black"/>
              </a:solidFill>
              <a:latin typeface="Calibri"/>
            </a:endParaRP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711957"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ext uri="{D42A27DB-BD31-4B8C-83A1-F6EECF244321}">
                <p14:modId xmlns:p14="http://schemas.microsoft.com/office/powerpoint/2010/main" val="2456695450"/>
              </p:ext>
            </p:extLst>
          </p:nvPr>
        </p:nvGraphicFramePr>
        <p:xfrm>
          <a:off x="6288023" y="1619249"/>
          <a:ext cx="5664629" cy="48285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1499312" y="5789004"/>
            <a:ext cx="191267"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13" name="Kuva 12">
            <a:extLst>
              <a:ext uri="{FF2B5EF4-FFF2-40B4-BE49-F238E27FC236}">
                <a16:creationId xmlns:a16="http://schemas.microsoft.com/office/drawing/2014/main" id="{FFCF9AB4-74BE-449A-9685-39CF5DBDF511}"/>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99217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546704685"/>
              </p:ext>
            </p:extLst>
          </p:nvPr>
        </p:nvGraphicFramePr>
        <p:xfrm>
          <a:off x="-1263162" y="1371730"/>
          <a:ext cx="11111279" cy="49784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8933503" y="3032633"/>
            <a:ext cx="2671114" cy="120032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2010-2014 pelkkä internetissä,</a:t>
            </a:r>
            <a:br>
              <a:rPr lang="fi-FI" sz="1200" dirty="0">
                <a:solidFill>
                  <a:prstClr val="black"/>
                </a:solidFill>
                <a:latin typeface="Calibri"/>
              </a:rPr>
            </a:br>
            <a:r>
              <a:rPr lang="fi-FI" sz="1200" dirty="0">
                <a:solidFill>
                  <a:prstClr val="black"/>
                </a:solidFill>
                <a:latin typeface="Calibri"/>
              </a:rPr>
              <a:t>nyt eriteltynä internetissä </a:t>
            </a:r>
            <a:br>
              <a:rPr lang="fi-FI" sz="1200" dirty="0">
                <a:solidFill>
                  <a:prstClr val="black"/>
                </a:solidFill>
                <a:latin typeface="Calibri"/>
              </a:rPr>
            </a:br>
            <a:r>
              <a:rPr lang="fi-FI" sz="1200" dirty="0">
                <a:solidFill>
                  <a:prstClr val="black"/>
                </a:solidFill>
                <a:latin typeface="Calibri"/>
              </a:rPr>
              <a:t>tietokoneella/matkapuhelimella</a:t>
            </a:r>
          </a:p>
          <a:p>
            <a:pPr defTabSz="1219170"/>
            <a:r>
              <a:rPr lang="fi-FI" sz="1200" dirty="0">
                <a:solidFill>
                  <a:prstClr val="black"/>
                </a:solidFill>
                <a:latin typeface="Calibri"/>
              </a:rPr>
              <a:t>** EI mukana 2010-2014</a:t>
            </a:r>
          </a:p>
          <a:p>
            <a:pPr defTabSz="1219170"/>
            <a:r>
              <a:rPr lang="fi-FI" sz="1200" dirty="0">
                <a:solidFill>
                  <a:prstClr val="black"/>
                </a:solidFill>
                <a:latin typeface="Calibri"/>
              </a:rPr>
              <a:t>*** 2016-2018 ei mukana esikoodeissa,</a:t>
            </a:r>
            <a:br>
              <a:rPr lang="fi-FI" sz="1200" dirty="0">
                <a:solidFill>
                  <a:prstClr val="black"/>
                </a:solidFill>
                <a:latin typeface="Calibri"/>
              </a:rPr>
            </a:br>
            <a:r>
              <a:rPr lang="fi-FI" sz="1200" dirty="0">
                <a:solidFill>
                  <a:prstClr val="black"/>
                </a:solidFill>
                <a:latin typeface="Calibri"/>
              </a:rPr>
              <a:t> laskettu avoimista</a:t>
            </a:r>
          </a:p>
        </p:txBody>
      </p: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MITÄ KAUTTA TEKI KORVAUSHAKEMUKSEN</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kautta teitte korvaushakemuksen?</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cxnSp>
        <p:nvCxnSpPr>
          <p:cNvPr id="10" name="Suora yhdysviiva 9"/>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kstiruutu 11"/>
          <p:cNvSpPr txBox="1"/>
          <p:nvPr/>
        </p:nvSpPr>
        <p:spPr>
          <a:xfrm>
            <a:off x="5113015" y="5514173"/>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1" name="Sisällön paikkamerkki 7"/>
          <p:cNvGraphicFramePr>
            <a:graphicFrameLocks/>
          </p:cNvGraphicFramePr>
          <p:nvPr>
            <p:extLst>
              <p:ext uri="{D42A27DB-BD31-4B8C-83A1-F6EECF244321}">
                <p14:modId xmlns:p14="http://schemas.microsoft.com/office/powerpoint/2010/main" val="1875071698"/>
              </p:ext>
            </p:extLst>
          </p:nvPr>
        </p:nvGraphicFramePr>
        <p:xfrm>
          <a:off x="5225305" y="1386548"/>
          <a:ext cx="5376597" cy="49784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iruutu 13"/>
          <p:cNvSpPr txBox="1"/>
          <p:nvPr/>
        </p:nvSpPr>
        <p:spPr>
          <a:xfrm>
            <a:off x="10057465" y="5533426"/>
            <a:ext cx="196419" cy="297454"/>
          </a:xfrm>
          <a:prstGeom prst="rect">
            <a:avLst/>
          </a:prstGeom>
          <a:noFill/>
        </p:spPr>
        <p:txBody>
          <a:bodyPr wrap="square" rtlCol="0">
            <a:spAutoFit/>
          </a:bodyPr>
          <a:lstStyle/>
          <a:p>
            <a:pPr algn="ctr" defTabSz="1219170"/>
            <a:r>
              <a:rPr lang="fi-FI" sz="1333" dirty="0">
                <a:solidFill>
                  <a:prstClr val="black"/>
                </a:solidFill>
                <a:latin typeface="Calibri"/>
              </a:rPr>
              <a:t>%</a:t>
            </a:r>
          </a:p>
        </p:txBody>
      </p:sp>
      <p:sp>
        <p:nvSpPr>
          <p:cNvPr id="15"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3" name="Kuva 12">
            <a:extLst>
              <a:ext uri="{FF2B5EF4-FFF2-40B4-BE49-F238E27FC236}">
                <a16:creationId xmlns:a16="http://schemas.microsoft.com/office/drawing/2014/main" id="{AE496F17-D7D1-4652-B867-A8F729E67881}"/>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6281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 KORVAUSASIOISSA VIIKONLOPPUNA</a:t>
            </a:r>
            <a:endParaRPr lang="fi-FI" sz="3200" b="1" dirty="0">
              <a:solidFill>
                <a:srgbClr val="1F497D"/>
              </a:solidFill>
              <a:latin typeface="Calibri"/>
            </a:endParaRPr>
          </a:p>
        </p:txBody>
      </p:sp>
      <p:sp>
        <p:nvSpPr>
          <p:cNvPr id="5" name="Tekstiruutu 4"/>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Saitteko tarvittaessa palvelua korvausasioissa viikonlopun aikana?</a:t>
            </a:r>
            <a:endParaRPr lang="fi-FI" sz="1467" i="1" dirty="0">
              <a:solidFill>
                <a:prstClr val="black"/>
              </a:solidFill>
              <a:latin typeface="Calibri"/>
            </a:endParaRPr>
          </a:p>
          <a:p>
            <a:pPr defTabSz="1219170"/>
            <a:r>
              <a:rPr lang="fi-FI" sz="1467">
                <a:solidFill>
                  <a:prstClr val="black"/>
                </a:solidFill>
                <a:latin typeface="Calibri"/>
              </a:rPr>
              <a:t>Vastaajat, jotka ovat hakeneet korvausta</a:t>
            </a:r>
            <a:endParaRPr lang="fi-FI" sz="1467" dirty="0">
              <a:solidFill>
                <a:prstClr val="black"/>
              </a:solidFill>
              <a:latin typeface="Calibri"/>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graphicFrame>
        <p:nvGraphicFramePr>
          <p:cNvPr id="9" name="Sisällön paikkamerkki 7"/>
          <p:cNvGraphicFramePr>
            <a:graphicFrameLocks noGrp="1"/>
          </p:cNvGraphicFramePr>
          <p:nvPr>
            <p:ph idx="1"/>
            <p:extLst>
              <p:ext uri="{D42A27DB-BD31-4B8C-83A1-F6EECF244321}">
                <p14:modId xmlns:p14="http://schemas.microsoft.com/office/powerpoint/2010/main" val="3445971948"/>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570062" y="5410074"/>
            <a:ext cx="1802223"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Uusi kysymys 2018 alkaen</a:t>
            </a:r>
          </a:p>
        </p:txBody>
      </p:sp>
      <p:pic>
        <p:nvPicPr>
          <p:cNvPr id="8" name="Kuva 7">
            <a:extLst>
              <a:ext uri="{FF2B5EF4-FFF2-40B4-BE49-F238E27FC236}">
                <a16:creationId xmlns:a16="http://schemas.microsoft.com/office/drawing/2014/main" id="{319DC8AE-0DC7-4142-8741-1324A11806C6}"/>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40442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61393661"/>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VAKUUTUSYHTIÖN KORVAUSMENETTELYSTÄ</a:t>
            </a:r>
            <a:endParaRPr lang="fi-FI" sz="3200" b="1">
              <a:solidFill>
                <a:srgbClr val="1F497D"/>
              </a:solidFill>
              <a:latin typeface="Calibri"/>
            </a:endParaRPr>
          </a:p>
        </p:txBody>
      </p:sp>
      <p:sp>
        <p:nvSpPr>
          <p:cNvPr id="5" name="Tekstiruutu 4"/>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 n=283</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A1C623DC-2BE2-43AD-A506-F4022A4AC0D8}"/>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74297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908196438"/>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VAKUUTUSYHTIÖN KORVAUSMENETTELYSTÄ 1/2</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22FB4DD3-3297-4353-8DD1-3E1978E65FA1}"/>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27363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098459437"/>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VAKUUTUSYHTIÖN KORVAUSMENETTELYSTÄ 2/2</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0B3EC8F9-9806-4BBC-A412-F0748F9512E8}"/>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8532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208537939"/>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KORVAUSHAKEMUKSEN HYLKÄYS</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Hylättiinkö korvaushakemuksenne?</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0ECFFFC9-BF80-440C-BB16-CFFC5AE39BF6}"/>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845731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8EB658-17E5-4B8A-8C1E-2A1D31850060}"/>
              </a:ext>
            </a:extLst>
          </p:cNvPr>
          <p:cNvSpPr>
            <a:spLocks noGrp="1"/>
          </p:cNvSpPr>
          <p:nvPr>
            <p:ph type="title"/>
          </p:nvPr>
        </p:nvSpPr>
        <p:spPr/>
        <p:txBody>
          <a:bodyPr/>
          <a:lstStyle/>
          <a:p>
            <a:r>
              <a:rPr lang="fi-FI" dirty="0">
                <a:solidFill>
                  <a:prstClr val="white"/>
                </a:solidFill>
                <a:latin typeface="Calibri"/>
              </a:rPr>
              <a:t>VAKUUTUSASIOIDEN HOITO</a:t>
            </a:r>
            <a:endParaRPr lang="fi-FI" dirty="0"/>
          </a:p>
        </p:txBody>
      </p:sp>
    </p:spTree>
    <p:extLst>
      <p:ext uri="{BB962C8B-B14F-4D97-AF65-F5344CB8AC3E}">
        <p14:creationId xmlns:p14="http://schemas.microsoft.com/office/powerpoint/2010/main" val="168445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7" y="1591728"/>
            <a:ext cx="10926776" cy="2103202"/>
          </a:xfrm>
          <a:prstGeom prst="rect">
            <a:avLst/>
          </a:prstGeom>
          <a:noFill/>
        </p:spPr>
        <p:txBody>
          <a:bodyPr wrap="square" lIns="91439" tIns="45719" rIns="91439" bIns="45719" rtlCol="0">
            <a:spAutoFit/>
          </a:bodyPr>
          <a:lstStyle/>
          <a:p>
            <a:pPr marL="342882" indent="-342882" defTabSz="1219170">
              <a:buFont typeface="Arial" panose="020B0604020202020204" pitchFamily="34" charset="0"/>
              <a:buChar char="•"/>
            </a:pPr>
            <a:r>
              <a:rPr lang="fi-FI" sz="1600">
                <a:solidFill>
                  <a:prstClr val="black"/>
                </a:solidFill>
                <a:latin typeface="Calibri"/>
              </a:rPr>
              <a:t>Lähes 60% vastaajista hoitaa tavallisimmin vakuutusasiansa internetissä tietokoneella kuten kaksi vuotta aiemminkin. Lisäksi 17% kertoo tavallisimmin asioivansa matkapuhelimella internetissä.  Älypuhelinsovelluksella hoitaa vakuutusasioitaan tavallisimmin nyt aiempaa useampi, eli 8% vastaajista. </a:t>
            </a:r>
          </a:p>
          <a:p>
            <a:pPr marL="342882" indent="-342882" defTabSz="1219170">
              <a:buFont typeface="Arial" panose="020B0604020202020204" pitchFamily="34" charset="0"/>
              <a:buChar char="•"/>
            </a:pPr>
            <a:r>
              <a:rPr lang="fi-FI" sz="1600">
                <a:solidFill>
                  <a:prstClr val="black"/>
                </a:solidFill>
                <a:latin typeface="Calibri"/>
              </a:rPr>
              <a:t>Nuoremmissa ikäryhmissä matkapuhelimella internetissä asiointi on selvästi yleisempää kuin vanhimmassa ikäryhmässä. </a:t>
            </a:r>
          </a:p>
          <a:p>
            <a:pPr marL="342882" indent="-342882" defTabSz="1219170">
              <a:buFont typeface="Arial" panose="020B0604020202020204" pitchFamily="34" charset="0"/>
              <a:buChar char="•"/>
            </a:pPr>
            <a:r>
              <a:rPr lang="fi-FI" sz="1600">
                <a:solidFill>
                  <a:prstClr val="black"/>
                </a:solidFill>
                <a:latin typeface="Calibri"/>
              </a:rPr>
              <a:t>Vakuutusyhtiön konttorissa vakuutusasioita tavallisimmin hoitaa edelleen viidennes ja joskus siellä piipahtaa lähes puolet vastaajista. Mitä vanhempi vastaaja, sitä varmemmin hän käy vakuutusyhtiön konttorissa. Kolmannes vastaajista ei lainkaan hoida konttorissa vakuutusasioita.</a:t>
            </a:r>
          </a:p>
          <a:p>
            <a:pPr marL="609585" lvl="1" defTabSz="1219170"/>
            <a:endParaRPr lang="fi-FI" sz="1867">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E171F082-1146-4FB0-88ED-043D60771E2B}"/>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66124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811947" cy="4114842"/>
          </a:xfrm>
          <a:prstGeom prst="rect">
            <a:avLst/>
          </a:prstGeom>
          <a:noFill/>
        </p:spPr>
        <p:txBody>
          <a:bodyPr wrap="square" lIns="91439" tIns="45719" rIns="91439" bIns="45719" rtlCol="0">
            <a:spAutoFit/>
          </a:bodyPr>
          <a:lstStyle/>
          <a:p>
            <a:pPr marL="380990" indent="-380990" defTabSz="1219170">
              <a:buFont typeface="Courier New" panose="02070309020205020404" pitchFamily="49" charset="0"/>
              <a:buChar char="o"/>
            </a:pPr>
            <a:r>
              <a:rPr lang="fi-FI" sz="1867">
                <a:solidFill>
                  <a:prstClr val="black"/>
                </a:solidFill>
                <a:latin typeface="Calibri"/>
              </a:rPr>
              <a:t>Tutkimuksen tavoitteena oli selvittää suomalaisten:</a:t>
            </a:r>
          </a:p>
          <a:p>
            <a:pPr marL="838168" lvl="1" indent="-380990" defTabSz="1219170">
              <a:buFont typeface="Courier New" panose="02070309020205020404" pitchFamily="49" charset="0"/>
              <a:buChar char="o"/>
            </a:pPr>
            <a:r>
              <a:rPr lang="fi-FI" sz="1867">
                <a:solidFill>
                  <a:prstClr val="black"/>
                </a:solidFill>
                <a:latin typeface="Calibri"/>
              </a:rPr>
              <a:t>mielipiteitä vakuutuksista ja vakuutusyhtiöistä</a:t>
            </a:r>
          </a:p>
          <a:p>
            <a:pPr marL="838168" lvl="1" indent="-380990" defTabSz="1219170">
              <a:buFont typeface="Courier New" panose="02070309020205020404" pitchFamily="49" charset="0"/>
              <a:buChar char="o"/>
            </a:pPr>
            <a:r>
              <a:rPr lang="fi-FI" sz="1867">
                <a:solidFill>
                  <a:prstClr val="black"/>
                </a:solidFill>
                <a:latin typeface="Calibri"/>
              </a:rPr>
              <a:t>riskitietoisuutta ja riskienhallintaa</a:t>
            </a:r>
          </a:p>
          <a:p>
            <a:pPr marL="838168" lvl="1" indent="-380990" defTabSz="1219170">
              <a:buFont typeface="Courier New" panose="02070309020205020404" pitchFamily="49" charset="0"/>
              <a:buChar char="o"/>
            </a:pPr>
            <a:r>
              <a:rPr lang="fi-FI" sz="1867">
                <a:solidFill>
                  <a:prstClr val="black"/>
                </a:solidFill>
                <a:latin typeface="Calibri"/>
              </a:rPr>
              <a:t>vakuutusten käyttöä ja kokemuksia korvauskäytännöstä</a:t>
            </a:r>
          </a:p>
          <a:p>
            <a:pPr marL="838168" lvl="1" indent="-380990" defTabSz="1219170">
              <a:buFont typeface="Courier New" panose="02070309020205020404" pitchFamily="49" charset="0"/>
              <a:buChar char="o"/>
            </a:pPr>
            <a:r>
              <a:rPr lang="fi-FI" sz="1867">
                <a:solidFill>
                  <a:prstClr val="black"/>
                </a:solidFill>
                <a:latin typeface="Calibri"/>
              </a:rPr>
              <a:t>näkemystä yksilön ja yhteiskunnan vastuunjaosta</a:t>
            </a:r>
          </a:p>
          <a:p>
            <a:pPr marL="838168" lvl="1"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Kyseessä on seurantatutkimus, jolla suomalaisten asennoitumista vakuutuksiin ja vakuutusyhtiöihin on tutkittu säännöllisesti koko 2000-luvun ajan. Vuoden 2012 tiedot kerättiin henkilökohtaisissa haastatteluissa vastaajien kodeissa osana Taloustutkimuksen </a:t>
            </a:r>
            <a:r>
              <a:rPr lang="fi-FI" sz="1867" err="1">
                <a:solidFill>
                  <a:prstClr val="black"/>
                </a:solidFill>
                <a:latin typeface="Calibri"/>
              </a:rPr>
              <a:t>Omnibus-tutkimusta</a:t>
            </a:r>
            <a:r>
              <a:rPr lang="fi-FI" sz="1867">
                <a:solidFill>
                  <a:prstClr val="black"/>
                </a:solidFill>
                <a:latin typeface="Calibri"/>
              </a:rPr>
              <a:t>. Haastatteluja on tehty noin 1000 joka kierroksella.</a:t>
            </a:r>
          </a:p>
          <a:p>
            <a:pPr marL="380990"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Vuoden 2018 tutkimuksen on toteuttanut </a:t>
            </a:r>
            <a:r>
              <a:rPr lang="fi-FI" sz="1867" err="1">
                <a:solidFill>
                  <a:prstClr val="black"/>
                </a:solidFill>
                <a:latin typeface="Calibri"/>
              </a:rPr>
              <a:t>IROResearch</a:t>
            </a:r>
            <a:r>
              <a:rPr lang="fi-FI" sz="1867">
                <a:solidFill>
                  <a:prstClr val="black"/>
                </a:solidFill>
                <a:latin typeface="Calibri"/>
              </a:rPr>
              <a:t> Oy (kuten myös vuoden 2016 ja 2014 tutkimuksen). Tutkimus tehtiin internetissä </a:t>
            </a:r>
            <a:r>
              <a:rPr lang="fi-FI" sz="1867" err="1">
                <a:solidFill>
                  <a:prstClr val="black"/>
                </a:solidFill>
                <a:latin typeface="Calibri"/>
              </a:rPr>
              <a:t>IRONetPanelissa</a:t>
            </a:r>
            <a:r>
              <a:rPr lang="fi-FI" sz="1867">
                <a:solidFill>
                  <a:prstClr val="black"/>
                </a:solidFill>
                <a:latin typeface="Calibri"/>
              </a:rPr>
              <a:t> 5.-18.5. ja vastaajia oli 1000, joten otos on valtakunnallisesti edustava.</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JOHDANTO 1/3</a:t>
            </a: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6B8D42BF-A07A-4E15-9D84-452E07A3E90B}"/>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76997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035980207"/>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991CB50E-138F-4A8D-BA6B-03ECEE9D3637}"/>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32371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110744051"/>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5119623"/>
            <a:ext cx="3122263" cy="461663"/>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2010-2014 pelkkä internetissä, nyt eriteltynä </a:t>
            </a:r>
          </a:p>
          <a:p>
            <a:pPr defTabSz="1219170"/>
            <a:r>
              <a:rPr lang="fi-FI" sz="1200" dirty="0">
                <a:solidFill>
                  <a:prstClr val="black"/>
                </a:solidFill>
                <a:latin typeface="Calibri"/>
              </a:rPr>
              <a:t>internetissä tietokoneella/matkapuhelimella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1/3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491C673F-D62C-42A7-B8D5-02C101E3BE47}"/>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43065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63683491"/>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2/3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kstiruutu 9"/>
          <p:cNvSpPr txBox="1"/>
          <p:nvPr/>
        </p:nvSpPr>
        <p:spPr>
          <a:xfrm>
            <a:off x="8254877" y="3240670"/>
            <a:ext cx="2848855"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Älypuhelinsovellus ei mukana 2010-2014</a:t>
            </a:r>
          </a:p>
        </p:txBody>
      </p:sp>
      <p:sp>
        <p:nvSpPr>
          <p:cNvPr id="11"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2" name="Kuva 11">
            <a:extLst>
              <a:ext uri="{FF2B5EF4-FFF2-40B4-BE49-F238E27FC236}">
                <a16:creationId xmlns:a16="http://schemas.microsoft.com/office/drawing/2014/main" id="{C0D32A49-24AA-44AE-95DB-0F2CFDF90E82}"/>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96132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758710172"/>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3/3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8A1797EC-148E-480A-85AD-61B8F2C893D0}"/>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94986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CF94EC-F14D-49CB-808F-C15096CA2C81}"/>
              </a:ext>
            </a:extLst>
          </p:cNvPr>
          <p:cNvSpPr>
            <a:spLocks noGrp="1"/>
          </p:cNvSpPr>
          <p:nvPr>
            <p:ph type="title"/>
          </p:nvPr>
        </p:nvSpPr>
        <p:spPr/>
        <p:txBody>
          <a:bodyPr/>
          <a:lstStyle/>
          <a:p>
            <a:r>
              <a:rPr lang="fi-FI" dirty="0">
                <a:solidFill>
                  <a:prstClr val="white"/>
                </a:solidFill>
                <a:latin typeface="Calibri"/>
              </a:rPr>
              <a:t>RISKITIETOISUUS</a:t>
            </a:r>
            <a:endParaRPr lang="fi-FI" dirty="0"/>
          </a:p>
        </p:txBody>
      </p:sp>
    </p:spTree>
    <p:extLst>
      <p:ext uri="{BB962C8B-B14F-4D97-AF65-F5344CB8AC3E}">
        <p14:creationId xmlns:p14="http://schemas.microsoft.com/office/powerpoint/2010/main" val="30028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926777" cy="2308322"/>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Vastaajilta tiedusteltiin missä määrin he kokevat erilaisten asioiden uhkaavan hyvinvointiaan. Aiempaakin suurempana uhkana koetaan pitkäaikainen sairaus. Myös tapaturman, vastuun lähiomaisen hoivasta tai tulipalon kokee uhaksi vähintään 30% vastaajista. </a:t>
            </a:r>
          </a:p>
          <a:p>
            <a:pPr marL="285737" indent="-285737" defTabSz="1219170">
              <a:buFont typeface="Arial" panose="020B0604020202020204" pitchFamily="34" charset="0"/>
              <a:buChar char="•"/>
            </a:pPr>
            <a:r>
              <a:rPr lang="fi-FI" sz="1600" dirty="0">
                <a:solidFill>
                  <a:prstClr val="black"/>
                </a:solidFill>
                <a:latin typeface="Calibri"/>
              </a:rPr>
              <a:t>Lomautuksen uhka koetaan nyt aiempaa vähäisempänä, samoin ero puolisosta.  Sairauden, hoivan, tulipalon ja työkyvyttömyyden uhat ovat sen sijaan kasvaneet</a:t>
            </a:r>
          </a:p>
          <a:p>
            <a:pPr marL="285737" indent="-285737" defTabSz="1219170">
              <a:buFont typeface="Arial" panose="020B0604020202020204" pitchFamily="34" charset="0"/>
              <a:buChar char="•"/>
            </a:pPr>
            <a:r>
              <a:rPr lang="fi-FI" sz="1600" dirty="0">
                <a:solidFill>
                  <a:prstClr val="black"/>
                </a:solidFill>
                <a:latin typeface="Calibri"/>
              </a:rPr>
              <a:t>Kahden vuoden takaiseen verrattuna riskien uhat eivät näytä kasvaneen.</a:t>
            </a:r>
          </a:p>
          <a:p>
            <a:pPr marL="285737" indent="-285737" defTabSz="1219170">
              <a:buFont typeface="Arial" panose="020B0604020202020204" pitchFamily="34" charset="0"/>
              <a:buChar char="•"/>
            </a:pPr>
            <a:r>
              <a:rPr lang="fi-FI" sz="1600" dirty="0">
                <a:solidFill>
                  <a:prstClr val="black"/>
                </a:solidFill>
                <a:latin typeface="Calibri"/>
              </a:rPr>
              <a:t>60-79-vuotiaat ovat selvästi muita huolestuneempia pitkäaikaisesta sairaudesta (52%), tapaturmista (49%), tulipaloista (47 %), puolison kuolemasta (41%), vastuusta lähiomaisen hoivasta (40%), sekä myrskyn, tulvan tai muun luonnonilmiön aiheuttamista vahingoista (320%).</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RISKITIETOISUUS</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D4253999-6ECB-4596-8A30-E3311C10CBD9}"/>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9684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96084174"/>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NYKYISEN ELÄMÄNVAIHEEN RISKIEN UHKA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Miten paljon arvioitte seuraavien riskien uhkaavan teidän ja/tai perheenne taloudellista hyvinvointia nykyisessä elämänvaiheessanne?</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1C8B8B28-EE67-4E48-A1A7-6FD9C447CB66}"/>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54874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008341044"/>
              </p:ext>
            </p:extLst>
          </p:nvPr>
        </p:nvGraphicFramePr>
        <p:xfrm>
          <a:off x="143340" y="1619249"/>
          <a:ext cx="11207288"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9360363" y="6143768"/>
            <a:ext cx="1651989"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 Ei mukana 2012-2014</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NYKYISEN ELÄMÄNVAIHEEN RISKIEN UHKA</a:t>
            </a:r>
            <a:endParaRPr lang="fi-FI" sz="3200" b="1">
              <a:solidFill>
                <a:srgbClr val="1F497D"/>
              </a:solidFill>
              <a:latin typeface="Calibri"/>
            </a:endParaRPr>
          </a:p>
        </p:txBody>
      </p:sp>
      <p:sp>
        <p:nvSpPr>
          <p:cNvPr id="9" name="Tekstiruutu 8"/>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Miten paljon arvioitte seuraavien riskien uhkaavan teidän ja/tai perheenne taloudellista hyvinvointia nykyisessä elämänvaiheessanne?</a:t>
            </a:r>
            <a:endParaRPr lang="fi-FI" sz="1467" i="1">
              <a:solidFill>
                <a:prstClr val="black"/>
              </a:solidFill>
              <a:latin typeface="Calibri"/>
            </a:endParaRPr>
          </a:p>
          <a:p>
            <a:pPr defTabSz="1219170"/>
            <a:r>
              <a:rPr lang="fi-FI" sz="1467">
                <a:solidFill>
                  <a:prstClr val="black"/>
                </a:solidFill>
                <a:latin typeface="Calibri"/>
              </a:rPr>
              <a:t>Kaikki vastaajat/ Paljon+melko paljon -osuudet</a:t>
            </a:r>
          </a:p>
        </p:txBody>
      </p:sp>
      <p:sp>
        <p:nvSpPr>
          <p:cNvPr id="10" name="Tekstiruutu 9"/>
          <p:cNvSpPr txBox="1"/>
          <p:nvPr/>
        </p:nvSpPr>
        <p:spPr>
          <a:xfrm>
            <a:off x="11376587" y="5308951"/>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2" name="Sisällön paikkamerkki 7"/>
          <p:cNvGraphicFramePr>
            <a:graphicFrameLocks/>
          </p:cNvGraphicFramePr>
          <p:nvPr>
            <p:extLst>
              <p:ext uri="{D42A27DB-BD31-4B8C-83A1-F6EECF244321}">
                <p14:modId xmlns:p14="http://schemas.microsoft.com/office/powerpoint/2010/main" val="1707859889"/>
              </p:ext>
            </p:extLst>
          </p:nvPr>
        </p:nvGraphicFramePr>
        <p:xfrm>
          <a:off x="6192011" y="1619249"/>
          <a:ext cx="5350637"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ruutu 12"/>
          <p:cNvSpPr txBox="1"/>
          <p:nvPr/>
        </p:nvSpPr>
        <p:spPr>
          <a:xfrm>
            <a:off x="5999989" y="5308951"/>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1"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4" name="Kuva 13">
            <a:extLst>
              <a:ext uri="{FF2B5EF4-FFF2-40B4-BE49-F238E27FC236}">
                <a16:creationId xmlns:a16="http://schemas.microsoft.com/office/drawing/2014/main" id="{A2BB2CC0-8BD4-4914-BBE6-1FDDBE2E9566}"/>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89111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04FD0-E5EA-4041-9129-DB916EB4BA76}"/>
              </a:ext>
            </a:extLst>
          </p:cNvPr>
          <p:cNvSpPr>
            <a:spLocks noGrp="1"/>
          </p:cNvSpPr>
          <p:nvPr>
            <p:ph type="title"/>
          </p:nvPr>
        </p:nvSpPr>
        <p:spPr/>
        <p:txBody>
          <a:bodyPr>
            <a:normAutofit/>
          </a:bodyPr>
          <a:lstStyle/>
          <a:p>
            <a:pPr defTabSz="1219170"/>
            <a:r>
              <a:rPr lang="fi-FI" dirty="0">
                <a:solidFill>
                  <a:prstClr val="white"/>
                </a:solidFill>
                <a:latin typeface="Calibri"/>
              </a:rPr>
              <a:t>LAKISÄÄTEISEN SOSIAALITURVAN </a:t>
            </a:r>
            <a:br>
              <a:rPr lang="fi-FI" dirty="0">
                <a:solidFill>
                  <a:prstClr val="white"/>
                </a:solidFill>
                <a:latin typeface="Calibri"/>
              </a:rPr>
            </a:br>
            <a:r>
              <a:rPr lang="fi-FI" dirty="0">
                <a:solidFill>
                  <a:prstClr val="white"/>
                </a:solidFill>
                <a:latin typeface="Calibri"/>
              </a:rPr>
              <a:t>RIITTÄVYYS</a:t>
            </a:r>
            <a:endParaRPr lang="fi-FI" dirty="0"/>
          </a:p>
        </p:txBody>
      </p:sp>
    </p:spTree>
    <p:extLst>
      <p:ext uri="{BB962C8B-B14F-4D97-AF65-F5344CB8AC3E}">
        <p14:creationId xmlns:p14="http://schemas.microsoft.com/office/powerpoint/2010/main" val="544075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6"/>
            <a:ext cx="10926777" cy="1856981"/>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Edelleenkään lakisääteisen sosiaaliturvan riittävyyteen riskitilanteessa ei uskota kovin vahvasti. </a:t>
            </a:r>
          </a:p>
          <a:p>
            <a:pPr marL="285737" indent="-285737" defTabSz="1219170">
              <a:buFont typeface="Arial" panose="020B0604020202020204" pitchFamily="34" charset="0"/>
              <a:buChar char="•"/>
            </a:pPr>
            <a:r>
              <a:rPr lang="fi-FI" sz="1600" dirty="0">
                <a:solidFill>
                  <a:prstClr val="black"/>
                </a:solidFill>
                <a:latin typeface="Calibri"/>
              </a:rPr>
              <a:t>Sosiaaliturvan riittävyyteen uskotaan eniten työkyvyttömyyden, eläkkeelle siirtymisen, pitkäaikaisen sairauden tai tapaturman sattuessa, mutta näihinkin uskoo vain joka neljäs vastaaja.</a:t>
            </a:r>
          </a:p>
          <a:p>
            <a:pPr marL="285737" indent="-285737" defTabSz="1219170">
              <a:buFont typeface="Arial" panose="020B0604020202020204" pitchFamily="34" charset="0"/>
              <a:buChar char="•"/>
            </a:pPr>
            <a:r>
              <a:rPr lang="fi-FI" sz="1600" dirty="0">
                <a:solidFill>
                  <a:prstClr val="black"/>
                </a:solidFill>
                <a:latin typeface="Calibri"/>
              </a:rPr>
              <a:t>Suurimmat erot riskien uhan ja sosiaaliturvan riittävyyden suhteen ovat lähiomaisen hoivan, pitkäaikaisen sairauden ja tapaturman osalta. </a:t>
            </a:r>
          </a:p>
          <a:p>
            <a:pPr marL="285737" indent="-285737" defTabSz="1219170">
              <a:buFont typeface="Arial" panose="020B0604020202020204" pitchFamily="34" charset="0"/>
              <a:buChar char="•"/>
            </a:pPr>
            <a:r>
              <a:rPr lang="fi-FI" sz="1600" dirty="0">
                <a:solidFill>
                  <a:prstClr val="black"/>
                </a:solidFill>
                <a:latin typeface="Calibri"/>
              </a:rPr>
              <a:t>Sosiaaliturvan riittävyyteen suhtaudutaan keskimäärin nyt samoin kuin kaksi vuotta sitten</a:t>
            </a:r>
          </a:p>
          <a:p>
            <a:pPr defTabSz="1219170"/>
            <a:endParaRPr lang="fi-FI" sz="1867"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LAKISÄÄTEISEN SOSIAALITURVAN RIITTÄVYYS RISKITILANTEISSA</a:t>
            </a:r>
            <a:br>
              <a:rPr lang="fi-FI" sz="3200" b="1">
                <a:solidFill>
                  <a:srgbClr val="1F497D"/>
                </a:solidFill>
                <a:latin typeface="Calibri"/>
                <a:cs typeface="Arial" pitchFamily="34" charset="0"/>
              </a:rPr>
            </a:b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67F19429-08BA-48F7-A3FD-9CC39D5E13F2}"/>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58933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811947" cy="4402165"/>
          </a:xfrm>
          <a:prstGeom prst="rect">
            <a:avLst/>
          </a:prstGeom>
          <a:noFill/>
        </p:spPr>
        <p:txBody>
          <a:bodyPr wrap="square" lIns="91439" tIns="45719" rIns="91439" bIns="45719" rtlCol="0">
            <a:spAutoFit/>
          </a:bodyPr>
          <a:lstStyle/>
          <a:p>
            <a:pPr marL="380990" indent="-380990" defTabSz="1219170">
              <a:buFont typeface="Courier New" panose="02070309020205020404" pitchFamily="49" charset="0"/>
              <a:buChar char="o"/>
            </a:pPr>
            <a:r>
              <a:rPr lang="fi-FI" sz="1867" err="1">
                <a:solidFill>
                  <a:prstClr val="black"/>
                </a:solidFill>
                <a:latin typeface="Calibri"/>
              </a:rPr>
              <a:t>IRONetPanel</a:t>
            </a:r>
            <a:r>
              <a:rPr lang="fi-FI" sz="1867">
                <a:solidFill>
                  <a:prstClr val="black"/>
                </a:solidFill>
                <a:latin typeface="Calibri"/>
              </a:rPr>
              <a:t> on puhelimitse (CATI) värvätty paneeli, joka edustaa suomalaisia sähköpostin omaavia internetin käyttäjiä valtakunnallisesti kaikissa ikäryhmissä. </a:t>
            </a:r>
            <a:r>
              <a:rPr lang="fi-FI" sz="1867" err="1">
                <a:solidFill>
                  <a:prstClr val="black"/>
                </a:solidFill>
                <a:latin typeface="Calibri"/>
              </a:rPr>
              <a:t>IRONetPaneliin</a:t>
            </a:r>
            <a:r>
              <a:rPr lang="fi-FI" sz="1867">
                <a:solidFill>
                  <a:prstClr val="black"/>
                </a:solidFill>
                <a:latin typeface="Calibri"/>
              </a:rPr>
              <a:t> ei voi ilmoittautua mukaan, eli passiivisen itse valikoitumisen ongelmaa ei </a:t>
            </a:r>
            <a:r>
              <a:rPr lang="fi-FI" sz="1867" err="1">
                <a:solidFill>
                  <a:prstClr val="black"/>
                </a:solidFill>
                <a:latin typeface="Calibri"/>
              </a:rPr>
              <a:t>IRONetPanelin</a:t>
            </a:r>
            <a:r>
              <a:rPr lang="fi-FI" sz="1867">
                <a:solidFill>
                  <a:prstClr val="black"/>
                </a:solidFill>
                <a:latin typeface="Calibri"/>
              </a:rPr>
              <a:t> kautta tehtyjen tutkimusten yhteydessä esiinny. </a:t>
            </a:r>
            <a:r>
              <a:rPr lang="fi-FI" sz="1867" err="1">
                <a:solidFill>
                  <a:prstClr val="black"/>
                </a:solidFill>
                <a:latin typeface="Calibri"/>
              </a:rPr>
              <a:t>IRONetPanelissa</a:t>
            </a:r>
            <a:r>
              <a:rPr lang="fi-FI" sz="1867">
                <a:solidFill>
                  <a:prstClr val="black"/>
                </a:solidFill>
                <a:latin typeface="Calibri"/>
              </a:rPr>
              <a:t> on tällä hetkellä noin 55.000 henkilöä. Panelistien saamien tutkimuskutsujen määrää ja aihepiiriä seurataan tarkasti, jotta sama vastaaja ei saisi kutsuja liian usein samantyyppisiin ja tiettyä aihepiiriä käsitteleviin tutkimuksiin.</a:t>
            </a:r>
          </a:p>
          <a:p>
            <a:pPr marL="380990"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Kohderyhmään kuuluvat mannersuomalaiset 18-79-vuotiaat henkilöt.</a:t>
            </a:r>
          </a:p>
          <a:p>
            <a:pPr marL="380990"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Otos muodostettiin kiintiöpoiminnalla, jossa ensisijaisina kiintiöinä olivat kohderyhmän valtakunnallinen ikä- ja sukupuolijakauma ja toissijaisena vanhan läänijaon mukainen jakauma.</a:t>
            </a:r>
          </a:p>
          <a:p>
            <a:pPr marL="380990"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Tulokset painotettiin sukupuolen, iän ja vanhan läänijaon mukaan.</a:t>
            </a:r>
          </a:p>
          <a:p>
            <a:pPr marL="380990" indent="-380990" defTabSz="1219170">
              <a:buFont typeface="Courier New" panose="02070309020205020404" pitchFamily="49" charset="0"/>
              <a:buChar char="o"/>
            </a:pPr>
            <a:endParaRPr lang="fi-FI" sz="1867">
              <a:solidFill>
                <a:prstClr val="black"/>
              </a:solidFill>
              <a:latin typeface="Calibri"/>
            </a:endParaRPr>
          </a:p>
          <a:p>
            <a:pPr marL="380990" indent="-380990" defTabSz="1219170">
              <a:buFont typeface="Courier New" panose="02070309020205020404" pitchFamily="49" charset="0"/>
              <a:buChar char="o"/>
            </a:pPr>
            <a:r>
              <a:rPr lang="fi-FI" sz="1867">
                <a:solidFill>
                  <a:prstClr val="black"/>
                </a:solidFill>
                <a:latin typeface="Calibri"/>
              </a:rPr>
              <a:t>Tarkemmat taustatiedot on esitetty graafisesti raportin lopussa.</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JOHDANTO 2/3</a:t>
            </a: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1AA020AA-19FB-41AD-9A6C-0297F9D913B7}"/>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330532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420324414"/>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LAKISÄÄTEISEN SOSIAALITURVAN RIITTÄVYYS RISKITILANTEISSA</a:t>
            </a:r>
            <a:br>
              <a:rPr lang="fi-FI" sz="3200" b="1">
                <a:solidFill>
                  <a:srgbClr val="1F497D"/>
                </a:solidFill>
                <a:latin typeface="Calibri"/>
                <a:cs typeface="Arial" pitchFamily="34" charset="0"/>
              </a:rPr>
            </a:br>
            <a:endParaRPr lang="fi-FI" sz="3200" b="1">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uskotte lakisääteisen sosiaaliturvan riittävän turvaamaan taloudellista hyvinvointianne seuraavissa riskitilanteissa?</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81C4354B-12FB-43E0-BEC5-077A6926BD73}"/>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7052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344902959"/>
              </p:ext>
            </p:extLst>
          </p:nvPr>
        </p:nvGraphicFramePr>
        <p:xfrm>
          <a:off x="838202" y="1619249"/>
          <a:ext cx="10512425" cy="48820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527382" y="356659"/>
            <a:ext cx="10849205" cy="890115"/>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NYKYISEN ELÄMÄNVAIHEEN RISKIEN UHKA JA LAKISÄÄTEISEN SOSIAALITURVAN RIITTÄVYYS RISKITILANTEISSA</a:t>
            </a:r>
            <a:endParaRPr lang="fi-FI" sz="3200" b="1">
              <a:solidFill>
                <a:srgbClr val="1F497D"/>
              </a:solidFill>
              <a:latin typeface="Calibri"/>
            </a:endParaRPr>
          </a:p>
        </p:txBody>
      </p:sp>
      <p:sp>
        <p:nvSpPr>
          <p:cNvPr id="9" name="Tekstiruutu 8"/>
          <p:cNvSpPr txBox="1"/>
          <p:nvPr/>
        </p:nvSpPr>
        <p:spPr>
          <a:xfrm>
            <a:off x="570061" y="1286762"/>
            <a:ext cx="10710515" cy="318100"/>
          </a:xfrm>
          <a:prstGeom prst="rect">
            <a:avLst/>
          </a:prstGeom>
          <a:noFill/>
        </p:spPr>
        <p:txBody>
          <a:bodyPr wrap="square" lIns="91440" tIns="45720" rIns="91440" bIns="45720" rtlCol="0">
            <a:spAutoFit/>
          </a:bodyPr>
          <a:lstStyle/>
          <a:p>
            <a:pPr defTabSz="1219170"/>
            <a:r>
              <a:rPr lang="fi-FI" sz="1467">
                <a:solidFill>
                  <a:prstClr val="black"/>
                </a:solidFill>
                <a:latin typeface="Calibri"/>
              </a:rPr>
              <a:t>Kaikki vastaajat, n=1000/ Paljon+melko paljon -osuudet</a:t>
            </a:r>
          </a:p>
        </p:txBody>
      </p:sp>
      <p:sp>
        <p:nvSpPr>
          <p:cNvPr id="10" name="Tekstiruutu 9"/>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cxnSp>
        <p:nvCxnSpPr>
          <p:cNvPr id="11" name="Suora yhdysviiva 10"/>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3" name="Kuva 12">
            <a:extLst>
              <a:ext uri="{FF2B5EF4-FFF2-40B4-BE49-F238E27FC236}">
                <a16:creationId xmlns:a16="http://schemas.microsoft.com/office/drawing/2014/main" id="{CDF63F7F-68D7-4C0C-860F-CA21F2971405}"/>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704668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76300396"/>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4559830" y="6143768"/>
            <a:ext cx="1291314"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 Ei mukana 2014</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60"/>
            <a:ext cx="11233248" cy="564322"/>
          </a:xfrm>
          <a:prstGeom prst="rect">
            <a:avLst/>
          </a:prstGeom>
          <a:noFill/>
        </p:spPr>
        <p:txBody>
          <a:bodyPr wrap="square" rtlCol="0">
            <a:spAutoFit/>
          </a:bodyPr>
          <a:lstStyle/>
          <a:p>
            <a:pPr defTabSz="1219170"/>
            <a:r>
              <a:rPr lang="fi-FI" sz="3067" b="1">
                <a:solidFill>
                  <a:srgbClr val="1F497D"/>
                </a:solidFill>
                <a:latin typeface="Calibri"/>
                <a:cs typeface="Arial" pitchFamily="34" charset="0"/>
              </a:rPr>
              <a:t>LAKISÄÄTEISEN SOSIAALITURVAN RIITTÄVYYS RISKITILANTEISSA 1/2</a:t>
            </a:r>
            <a:endParaRPr lang="fi-FI" sz="3067" b="1">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uskotte lakisääteisen sosiaaliturvan riittävän turvaamaan taloudellista hyvinvointianne seuraavissa riskitilanteissa?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AD884D35-8BE7-451F-BDF6-58050C2BEF30}"/>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112110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505604596"/>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uskotte lakisääteisen sosiaaliturvan riittävän turvaamaan taloudellista hyvinvointianne seuraavissa riskitilanteissa?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kstiruutu 8"/>
          <p:cNvSpPr txBox="1"/>
          <p:nvPr/>
        </p:nvSpPr>
        <p:spPr>
          <a:xfrm>
            <a:off x="527381" y="356660"/>
            <a:ext cx="11233248" cy="564322"/>
          </a:xfrm>
          <a:prstGeom prst="rect">
            <a:avLst/>
          </a:prstGeom>
          <a:noFill/>
        </p:spPr>
        <p:txBody>
          <a:bodyPr wrap="square" rtlCol="0">
            <a:spAutoFit/>
          </a:bodyPr>
          <a:lstStyle/>
          <a:p>
            <a:pPr defTabSz="1219170"/>
            <a:r>
              <a:rPr lang="fi-FI" sz="3067" b="1">
                <a:solidFill>
                  <a:srgbClr val="1F497D"/>
                </a:solidFill>
                <a:latin typeface="Calibri"/>
                <a:cs typeface="Arial" pitchFamily="34" charset="0"/>
              </a:rPr>
              <a:t>LAKISÄÄTEISEN SOSIAALITURVAN RIITTÄVYYS RISKITILANTEISSA 2/2</a:t>
            </a:r>
            <a:endParaRPr lang="fi-FI" sz="3067" b="1">
              <a:solidFill>
                <a:srgbClr val="1F497D"/>
              </a:solidFill>
              <a:latin typeface="Calibri"/>
            </a:endParaRP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92190FAF-4AF0-4749-9AFD-3F9412A3AA6C}"/>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056914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5796E-C0BA-4939-B16D-62371C3989B8}"/>
              </a:ext>
            </a:extLst>
          </p:cNvPr>
          <p:cNvSpPr>
            <a:spLocks noGrp="1"/>
          </p:cNvSpPr>
          <p:nvPr>
            <p:ph type="title"/>
          </p:nvPr>
        </p:nvSpPr>
        <p:spPr/>
        <p:txBody>
          <a:bodyPr>
            <a:normAutofit/>
          </a:bodyPr>
          <a:lstStyle/>
          <a:p>
            <a:pPr defTabSz="1219170"/>
            <a:r>
              <a:rPr lang="fi-FI" dirty="0">
                <a:solidFill>
                  <a:prstClr val="white"/>
                </a:solidFill>
                <a:latin typeface="Calibri"/>
              </a:rPr>
              <a:t>YHTEISKUNNAN JA YKSILÖN </a:t>
            </a:r>
            <a:br>
              <a:rPr lang="fi-FI" dirty="0">
                <a:solidFill>
                  <a:prstClr val="white"/>
                </a:solidFill>
                <a:latin typeface="Calibri"/>
              </a:rPr>
            </a:br>
            <a:r>
              <a:rPr lang="fi-FI" dirty="0">
                <a:solidFill>
                  <a:prstClr val="white"/>
                </a:solidFill>
                <a:latin typeface="Calibri"/>
              </a:rPr>
              <a:t>VASTUUNJAKO</a:t>
            </a:r>
            <a:endParaRPr lang="fi-FI" dirty="0"/>
          </a:p>
        </p:txBody>
      </p:sp>
    </p:spTree>
    <p:extLst>
      <p:ext uri="{BB962C8B-B14F-4D97-AF65-F5344CB8AC3E}">
        <p14:creationId xmlns:p14="http://schemas.microsoft.com/office/powerpoint/2010/main" val="4038620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4"/>
            <a:ext cx="10926777" cy="4031871"/>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Lähes 80% vastaaja on edelleen sitä mieltä, että omistusasunnon ja muun varallisuuden ei tulisi jatkossakaan korottaa kunnallisten hoivapalvelujen asiakasmaksuja.</a:t>
            </a:r>
          </a:p>
          <a:p>
            <a:pPr marL="285737" indent="-285737" defTabSz="1219170">
              <a:buFont typeface="Arial" panose="020B0604020202020204" pitchFamily="34" charset="0"/>
              <a:buChar char="•"/>
            </a:pPr>
            <a:r>
              <a:rPr lang="fi-FI" sz="1600" dirty="0">
                <a:solidFill>
                  <a:prstClr val="black"/>
                </a:solidFill>
                <a:latin typeface="Calibri"/>
              </a:rPr>
              <a:t> Niin ikään lähes 80%  ja aiempaa useampi kokee, että omaehtoinen varautuminen vanhuuden varalle pitää olla nykyistä helpompaa ja houkuttelevampaa</a:t>
            </a:r>
          </a:p>
          <a:p>
            <a:pPr marL="285737" indent="-285737" defTabSz="1219170">
              <a:buFont typeface="Arial" panose="020B0604020202020204" pitchFamily="34" charset="0"/>
              <a:buChar char="•"/>
            </a:pPr>
            <a:r>
              <a:rPr lang="fi-FI" sz="1600" dirty="0">
                <a:solidFill>
                  <a:prstClr val="black"/>
                </a:solidFill>
                <a:latin typeface="Calibri"/>
              </a:rPr>
              <a:t>Vapaaehtoisia vakuutuksia pidetään yhä välttämättömämpinä lakisääteisen sosiaaliturvan täydentämiseksi, näin 73 prosentin mielestä.</a:t>
            </a:r>
          </a:p>
          <a:p>
            <a:pPr marL="285737" indent="-285737" defTabSz="1219170">
              <a:buFont typeface="Arial" panose="020B0604020202020204" pitchFamily="34" charset="0"/>
              <a:buChar char="•"/>
            </a:pPr>
            <a:r>
              <a:rPr lang="fi-FI" sz="1600" dirty="0">
                <a:solidFill>
                  <a:prstClr val="black"/>
                </a:solidFill>
                <a:latin typeface="Calibri"/>
              </a:rPr>
              <a:t>Vaikka perusterveydenhuollon valinnanvapautta kannattaa 57%, niin siihen suhtaudutaan nyt aiempaa kriittisemmin. Valinnanvapauden kannatus on laskenut 14%-yksilöllä vuodesta 2016.  Valinnanvapautta kannattavat muita useammin</a:t>
            </a:r>
            <a:br>
              <a:rPr lang="fi-FI" sz="1600" dirty="0">
                <a:solidFill>
                  <a:prstClr val="black"/>
                </a:solidFill>
                <a:latin typeface="Calibri"/>
              </a:rPr>
            </a:br>
            <a:r>
              <a:rPr lang="fi-FI" sz="1600" dirty="0">
                <a:solidFill>
                  <a:prstClr val="black"/>
                </a:solidFill>
                <a:latin typeface="Calibri"/>
              </a:rPr>
              <a:t>yli 60 –vuotiaat ja yli 70 000 € ansaitsevat taloudet.</a:t>
            </a:r>
            <a:endParaRPr lang="fi-FI" sz="1600" dirty="0">
              <a:solidFill>
                <a:srgbClr val="C00000"/>
              </a:solidFill>
              <a:latin typeface="Calibri"/>
            </a:endParaRPr>
          </a:p>
          <a:p>
            <a:pPr marL="285737" indent="-285737" defTabSz="1219170">
              <a:buFont typeface="Arial" panose="020B0604020202020204" pitchFamily="34" charset="0"/>
              <a:buChar char="•"/>
            </a:pPr>
            <a:r>
              <a:rPr lang="fi-FI" sz="1600" dirty="0">
                <a:solidFill>
                  <a:prstClr val="black"/>
                </a:solidFill>
                <a:latin typeface="Calibri"/>
              </a:rPr>
              <a:t>Henkivakuutusten välttämättömyyteen suhtautuu myönteisesti  60% ja henkivakuutusta pidetäänkin nyt aiempaa välttämättömämpänä.</a:t>
            </a:r>
          </a:p>
          <a:p>
            <a:pPr marL="285737" indent="-285737" defTabSz="1219170">
              <a:buFont typeface="Arial" panose="020B0604020202020204" pitchFamily="34" charset="0"/>
              <a:buChar char="•"/>
            </a:pPr>
            <a:r>
              <a:rPr lang="fi-FI" sz="1600" dirty="0">
                <a:solidFill>
                  <a:prstClr val="black"/>
                </a:solidFill>
                <a:latin typeface="Calibri"/>
              </a:rPr>
              <a:t>Usko julkiseen terveydenhuoltoon on parantunut samoin kuin lakisääteisen eläketurvan riittävyyteen. Kuitenkaan runsas puolet vastaajista ei usko eläketurvan riittävyyteen. </a:t>
            </a:r>
          </a:p>
          <a:p>
            <a:pPr marL="285737" indent="-285737" defTabSz="1219170">
              <a:buFont typeface="Arial" panose="020B0604020202020204" pitchFamily="34" charset="0"/>
              <a:buChar char="•"/>
            </a:pPr>
            <a:r>
              <a:rPr lang="fi-FI" sz="1600" dirty="0">
                <a:solidFill>
                  <a:prstClr val="black"/>
                </a:solidFill>
                <a:latin typeface="Calibri"/>
              </a:rPr>
              <a:t>Eläkeajan toimeentuloa varautuu joka toinen täydentämään hankkimalla omistusasunnon tai sijoitusasunnon. Osakkeisiin tai rahastoihin sijoittaminen sekä pankkitilille säästäminen saavat runsaan 40% kannatuksen ja varsinkin tilisäästäminen kiinnostaa nyt aiempaa useampaa vastaajaa.   </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YHTEISKUNNAN JA YKSILÖN VASTUUNJAKO</a:t>
            </a:r>
            <a:br>
              <a:rPr lang="fi-FI" sz="3200" b="1">
                <a:solidFill>
                  <a:srgbClr val="1F497D"/>
                </a:solidFill>
                <a:latin typeface="Calibri"/>
                <a:cs typeface="Arial" pitchFamily="34" charset="0"/>
              </a:rPr>
            </a:br>
            <a:endParaRPr lang="fi-FI" sz="3200" b="1">
              <a:solidFill>
                <a:srgbClr val="1F497D"/>
              </a:solidFill>
              <a:latin typeface="Calibri"/>
            </a:endParaRPr>
          </a:p>
        </p:txBody>
      </p:sp>
      <p:sp>
        <p:nvSpPr>
          <p:cNvPr id="6"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9CEB5431-4163-41CB-8B2F-78CDD445608E}"/>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988290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15413" y="1600201"/>
            <a:ext cx="10972800" cy="4525963"/>
          </a:xfrm>
        </p:spPr>
        <p:txBody>
          <a:bodyPr/>
          <a:lstStyle/>
          <a:p>
            <a:pPr marL="285737" indent="-285737">
              <a:spcBef>
                <a:spcPts val="0"/>
              </a:spcBef>
            </a:pPr>
            <a:r>
              <a:rPr lang="fi-FI" sz="1600" dirty="0"/>
              <a:t>Suurin osa kaikista vastaajaryhmistä uskoo, että tulevaisuudessa kansalaiset joutuvat yhä enemmän itse kustantamaan terveyden- ja sairaanhoidon kustannuksia (79 %) ja vanhuuden hoivaan (85%) liittyvien palvelujen kustannuksia esimerkiksi oman vakuutuksen turvin. Kansalaisten terveyden- ja sairaudenhoidon  kustannusvastuuseen uskoo kuitenkin nyt aiempaa harvempi. Naiset ja 30 – 59 – vuotiaat uskovat muita enemmän kansalaisten kustannusvastaavuuteen.</a:t>
            </a:r>
          </a:p>
          <a:p>
            <a:pPr marL="285737" indent="-285737">
              <a:spcBef>
                <a:spcPts val="0"/>
              </a:spcBef>
            </a:pPr>
            <a:r>
              <a:rPr lang="fi-FI" sz="1600" dirty="0"/>
              <a:t>46%, eli aiempaa useampi on valmis hankkimaan omalla kustannuksellaan esim. kotipalveluja täydentämään julkisen sektorin tarjoamia palveluja, 23% puolestaan ei. Huomattavaa on, että 30% vastaajista ei ota tähän kantaa lainkaan.  Iän myöstä kiinnostus julkisten palvelujen täydentämiseen omalla kustannuksella kasvaa.</a:t>
            </a:r>
          </a:p>
          <a:p>
            <a:pPr marL="285737" indent="-285737">
              <a:spcBef>
                <a:spcPts val="0"/>
              </a:spcBef>
            </a:pPr>
            <a:r>
              <a:rPr lang="fi-FI" sz="1600" dirty="0"/>
              <a:t>Nyt aiempaa useampi, eli joka neljäs vastaaja uskoo pystyvänsä hankkimaan kaikki tarvitsemansa palvelut lakisääteisen eläkkeen turvin jos elää yli 80-vuotiaaksi. Miehet, yli 60-vuotiaat, korkeimmin koulutetut ja eniten ansaitsevat ovat luottavaisempia kuin muut.</a:t>
            </a:r>
          </a:p>
        </p:txBody>
      </p:sp>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YHTEISKUNNAN JA YKSILÖN VASTUUNJAKO</a:t>
            </a:r>
            <a:br>
              <a:rPr lang="fi-FI" sz="3200" b="1">
                <a:solidFill>
                  <a:srgbClr val="1F497D"/>
                </a:solidFill>
                <a:latin typeface="Calibri"/>
                <a:cs typeface="Arial" pitchFamily="34" charset="0"/>
              </a:rPr>
            </a:br>
            <a:endParaRPr lang="fi-FI" sz="3200" b="1">
              <a:solidFill>
                <a:srgbClr val="1F497D"/>
              </a:solidFill>
              <a:latin typeface="Calibri"/>
            </a:endParaRPr>
          </a:p>
        </p:txBody>
      </p:sp>
      <p:sp>
        <p:nvSpPr>
          <p:cNvPr id="6"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7" name="Kuva 6">
            <a:extLst>
              <a:ext uri="{FF2B5EF4-FFF2-40B4-BE49-F238E27FC236}">
                <a16:creationId xmlns:a16="http://schemas.microsoft.com/office/drawing/2014/main" id="{B33200F5-73B6-46AF-9773-CF0F5B446486}"/>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107965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53192090"/>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119DADB6-17E2-41EC-8047-C588FF78F0EB}"/>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350838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822096912"/>
              </p:ext>
            </p:extLst>
          </p:nvPr>
        </p:nvGraphicFramePr>
        <p:xfrm>
          <a:off x="335361" y="1619249"/>
          <a:ext cx="11015267"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1/3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3D151B4F-DB70-41D6-83D6-76A3EA7A7501}"/>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221768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587775033"/>
              </p:ext>
            </p:extLst>
          </p:nvPr>
        </p:nvGraphicFramePr>
        <p:xfrm>
          <a:off x="335361" y="1619249"/>
          <a:ext cx="11015267"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2/3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BDDE546A-F878-4678-83CD-FFCDE88BB0E8}"/>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12770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6"/>
            <a:ext cx="10811947" cy="1528943"/>
          </a:xfrm>
          <a:prstGeom prst="rect">
            <a:avLst/>
          </a:prstGeom>
          <a:noFill/>
        </p:spPr>
        <p:txBody>
          <a:bodyPr wrap="square" lIns="91439" tIns="45719" rIns="91439" bIns="45719" rtlCol="0">
            <a:spAutoFit/>
          </a:bodyPr>
          <a:lstStyle/>
          <a:p>
            <a:pPr marL="380990" indent="-380990" defTabSz="1219170">
              <a:buFont typeface="Courier New" panose="02070309020205020404" pitchFamily="49" charset="0"/>
              <a:buChar char="o"/>
            </a:pPr>
            <a:r>
              <a:rPr lang="fi-FI" sz="1867">
                <a:solidFill>
                  <a:prstClr val="black"/>
                </a:solidFill>
                <a:latin typeface="Calibri"/>
              </a:rPr>
              <a:t>Tulokset on esitetty pääasiassa prosenttijakaumien ja keskiarvojen avulla ja ne on ristiintaulukoitu taustamuuttujittain.</a:t>
            </a:r>
          </a:p>
          <a:p>
            <a:pPr defTabSz="1219170"/>
            <a:r>
              <a:rPr lang="fi-FI" sz="1867">
                <a:solidFill>
                  <a:prstClr val="black"/>
                </a:solidFill>
                <a:latin typeface="Calibri"/>
              </a:rPr>
              <a:t> </a:t>
            </a:r>
          </a:p>
          <a:p>
            <a:pPr marL="380990" indent="-380990" defTabSz="1219170">
              <a:buFont typeface="Courier New" panose="02070309020205020404" pitchFamily="49" charset="0"/>
              <a:buChar char="o"/>
            </a:pPr>
            <a:r>
              <a:rPr lang="fi-FI" sz="1867">
                <a:solidFill>
                  <a:prstClr val="black"/>
                </a:solidFill>
                <a:latin typeface="Calibri"/>
              </a:rPr>
              <a:t>Tulosten atk-taulukoinnissa on käytetty khii</a:t>
            </a:r>
            <a:r>
              <a:rPr lang="fi-FI" sz="1867" baseline="30000">
                <a:solidFill>
                  <a:prstClr val="black"/>
                </a:solidFill>
                <a:latin typeface="Calibri"/>
              </a:rPr>
              <a:t>2</a:t>
            </a:r>
            <a:r>
              <a:rPr lang="fi-FI" sz="1867">
                <a:solidFill>
                  <a:prstClr val="black"/>
                </a:solidFill>
                <a:latin typeface="Calibri"/>
              </a:rPr>
              <a:t>- ja t-testiä, jotka testaavat kunkin taulukoidun taustamuuttujan kohdalla, poikkeaako tulos muista tilastollisesti merkittävästi.</a:t>
            </a:r>
            <a:r>
              <a:rPr lang="fi-FI" sz="1867" b="1">
                <a:solidFill>
                  <a:prstClr val="black"/>
                </a:solidFill>
                <a:latin typeface="Calibri"/>
              </a:rPr>
              <a:t> </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JOHDANTO 3/3</a:t>
            </a:r>
          </a:p>
        </p:txBody>
      </p:sp>
      <p:sp>
        <p:nvSpPr>
          <p:cNvPr id="5" name="Suorakulmio 4"/>
          <p:cNvSpPr/>
          <p:nvPr/>
        </p:nvSpPr>
        <p:spPr>
          <a:xfrm>
            <a:off x="852589" y="5294248"/>
            <a:ext cx="10781577" cy="802468"/>
          </a:xfrm>
          <a:prstGeom prst="rect">
            <a:avLst/>
          </a:prstGeom>
        </p:spPr>
        <p:txBody>
          <a:bodyPr wrap="square" lIns="103892" tIns="51945" rIns="103892" bIns="51945">
            <a:spAutoFit/>
          </a:bodyPr>
          <a:lstStyle/>
          <a:p>
            <a:pPr defTabSz="1219170">
              <a:buClr>
                <a:srgbClr val="FF0000"/>
              </a:buClr>
              <a:buSzPct val="141000"/>
            </a:pPr>
            <a:r>
              <a:rPr lang="fi-FI" sz="1200" i="1">
                <a:solidFill>
                  <a:prstClr val="black"/>
                </a:solidFill>
                <a:latin typeface="Calibri"/>
              </a:rPr>
              <a:t>Tutkimusaineisto </a:t>
            </a:r>
            <a:r>
              <a:rPr lang="fi-FI" sz="1200" i="1" err="1">
                <a:solidFill>
                  <a:prstClr val="black"/>
                </a:solidFill>
                <a:latin typeface="Calibri"/>
              </a:rPr>
              <a:t>validoidaan</a:t>
            </a:r>
            <a:r>
              <a:rPr lang="fi-FI" sz="1200" i="1">
                <a:solidFill>
                  <a:prstClr val="black"/>
                </a:solidFill>
                <a:latin typeface="Calibri"/>
              </a:rPr>
              <a:t> henkilön ja annettujen vastausten suhteen. </a:t>
            </a:r>
            <a:r>
              <a:rPr lang="fi-FI" sz="1200" i="1" err="1">
                <a:solidFill>
                  <a:prstClr val="black"/>
                </a:solidFill>
                <a:latin typeface="Calibri"/>
              </a:rPr>
              <a:t>Validointi</a:t>
            </a:r>
            <a:r>
              <a:rPr lang="fi-FI" sz="1200" i="1">
                <a:solidFill>
                  <a:prstClr val="black"/>
                </a:solidFill>
                <a:latin typeface="Calibri"/>
              </a:rPr>
              <a:t> tapahtuu vertaamalla paneelihallintajärjestelmän ja vastausten taustatietoja keskenään, analysoimalla annettuja vastauksia, lomakkeen täyttöastetta sekä erinäisin loogisuustarkistuksin.   </a:t>
            </a:r>
          </a:p>
          <a:p>
            <a:pPr defTabSz="1219170">
              <a:buClr>
                <a:srgbClr val="FF0000"/>
              </a:buClr>
              <a:buSzPct val="141000"/>
            </a:pPr>
            <a:endParaRPr lang="fi-FI" sz="1200" i="1">
              <a:solidFill>
                <a:prstClr val="black"/>
              </a:solidFill>
              <a:latin typeface="Calibri"/>
            </a:endParaRPr>
          </a:p>
          <a:p>
            <a:pPr defTabSz="1219170">
              <a:buClr>
                <a:srgbClr val="FF0000"/>
              </a:buClr>
              <a:buSzPct val="141000"/>
            </a:pPr>
            <a:r>
              <a:rPr lang="fi-FI" sz="933" kern="0">
                <a:solidFill>
                  <a:sysClr val="windowText" lastClr="000000"/>
                </a:solidFill>
                <a:latin typeface="Calibri"/>
                <a:cs typeface="Arial" pitchFamily="34" charset="0"/>
              </a:rPr>
              <a:t>SFS-ISO 20252:2012 sertifioitu  </a:t>
            </a: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4B602DAD-56A8-48F7-9A26-F06A4D54517E}"/>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96232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458593262"/>
              </p:ext>
            </p:extLst>
          </p:nvPr>
        </p:nvGraphicFramePr>
        <p:xfrm>
          <a:off x="239350" y="1619249"/>
          <a:ext cx="11111279"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3/3</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11" name="Tekstiruutu 10"/>
          <p:cNvSpPr txBox="1"/>
          <p:nvPr/>
        </p:nvSpPr>
        <p:spPr>
          <a:xfrm>
            <a:off x="4559830" y="6143768"/>
            <a:ext cx="1291314"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 Ei mukana 2014</a:t>
            </a:r>
          </a:p>
        </p:txBody>
      </p:sp>
      <p:sp>
        <p:nvSpPr>
          <p:cNvPr id="3" name="Pyöristetty suorakulmio 2"/>
          <p:cNvSpPr/>
          <p:nvPr/>
        </p:nvSpPr>
        <p:spPr>
          <a:xfrm>
            <a:off x="431371" y="2852936"/>
            <a:ext cx="5472013" cy="384043"/>
          </a:xfrm>
          <a:prstGeom prst="roundRect">
            <a:avLst/>
          </a:prstGeom>
          <a:noFill/>
          <a:ln>
            <a:solidFill>
              <a:srgbClr val="7F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Calibri"/>
            </a:endParaRPr>
          </a:p>
        </p:txBody>
      </p:sp>
      <p:sp>
        <p:nvSpPr>
          <p:cNvPr id="12" name="Pyöristetty suorakulmio 11"/>
          <p:cNvSpPr/>
          <p:nvPr/>
        </p:nvSpPr>
        <p:spPr>
          <a:xfrm>
            <a:off x="4944533" y="3572933"/>
            <a:ext cx="6143328" cy="336120"/>
          </a:xfrm>
          <a:prstGeom prst="roundRect">
            <a:avLst/>
          </a:prstGeom>
          <a:noFill/>
          <a:ln>
            <a:solidFill>
              <a:srgbClr val="7F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Calibri"/>
            </a:endParaRPr>
          </a:p>
        </p:txBody>
      </p:sp>
      <p:sp>
        <p:nvSpPr>
          <p:cNvPr id="4" name="Nuoli oikealle 3"/>
          <p:cNvSpPr/>
          <p:nvPr/>
        </p:nvSpPr>
        <p:spPr>
          <a:xfrm>
            <a:off x="11184565" y="3621022"/>
            <a:ext cx="576064" cy="264071"/>
          </a:xfrm>
          <a:prstGeom prst="rightArrow">
            <a:avLst/>
          </a:prstGeom>
          <a:noFill/>
          <a:ln>
            <a:solidFill>
              <a:srgbClr val="7F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i-FI" sz="2400">
              <a:solidFill>
                <a:prstClr val="white"/>
              </a:solidFill>
              <a:latin typeface="Calibri"/>
            </a:endParaRPr>
          </a:p>
        </p:txBody>
      </p:sp>
      <p:pic>
        <p:nvPicPr>
          <p:cNvPr id="13" name="Kuva 12">
            <a:extLst>
              <a:ext uri="{FF2B5EF4-FFF2-40B4-BE49-F238E27FC236}">
                <a16:creationId xmlns:a16="http://schemas.microsoft.com/office/drawing/2014/main" id="{8B7A1E41-3081-41FD-A61D-DDE010265BB4}"/>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938122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223846048"/>
              </p:ext>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03928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ext uri="{D42A27DB-BD31-4B8C-83A1-F6EECF244321}">
                <p14:modId xmlns:p14="http://schemas.microsoft.com/office/powerpoint/2010/main" val="2882092885"/>
              </p:ext>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13" name="Tekstiruutu 12"/>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a:t>
            </a:r>
            <a:endParaRPr lang="fi-FI" sz="3200" b="1">
              <a:solidFill>
                <a:srgbClr val="1F497D"/>
              </a:solidFill>
              <a:latin typeface="Calibri"/>
            </a:endParaRPr>
          </a:p>
        </p:txBody>
      </p:sp>
      <p:sp>
        <p:nvSpPr>
          <p:cNvPr id="14" name="Tekstiruutu 13"/>
          <p:cNvSpPr txBox="1"/>
          <p:nvPr/>
        </p:nvSpPr>
        <p:spPr>
          <a:xfrm>
            <a:off x="570062" y="932723"/>
            <a:ext cx="11094557" cy="769634"/>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 hyvä, että perusterveydenhuollossa ollaan siirtymässä valinnanvapauteen, jossa voin valita itselleni sopivimman hoitopaikan julkiselta </a:t>
            </a:r>
          </a:p>
          <a:p>
            <a:pPr defTabSz="1219170"/>
            <a:r>
              <a:rPr lang="fi-FI" sz="1467" i="1">
                <a:solidFill>
                  <a:prstClr val="black"/>
                </a:solidFill>
                <a:latin typeface="Calibri"/>
                <a:cs typeface="Arial" pitchFamily="34" charset="0"/>
              </a:rPr>
              <a:t>tai yksityiseltä sektorilta</a:t>
            </a:r>
            <a:endParaRPr lang="fi-FI" sz="1467" i="1">
              <a:solidFill>
                <a:prstClr val="black"/>
              </a:solidFill>
              <a:latin typeface="Calibri"/>
            </a:endParaRPr>
          </a:p>
          <a:p>
            <a:pPr defTabSz="1219170"/>
            <a:r>
              <a:rPr lang="fi-FI" sz="1467">
                <a:solidFill>
                  <a:prstClr val="black"/>
                </a:solidFill>
                <a:latin typeface="Calibri"/>
              </a:rPr>
              <a:t>Kaikki vastaajat/ Täysin samaa mieltä -osuudet</a:t>
            </a:r>
          </a:p>
        </p:txBody>
      </p:sp>
      <p:pic>
        <p:nvPicPr>
          <p:cNvPr id="15" name="Kuva 14">
            <a:extLst>
              <a:ext uri="{FF2B5EF4-FFF2-40B4-BE49-F238E27FC236}">
                <a16:creationId xmlns:a16="http://schemas.microsoft.com/office/drawing/2014/main" id="{21A711CF-6BC7-4E50-B7E7-CBF3D648A86D}"/>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12456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0475568"/>
              </p:ext>
            </p:extLst>
          </p:nvPr>
        </p:nvGraphicFramePr>
        <p:xfrm>
          <a:off x="194735" y="1619249"/>
          <a:ext cx="11155892"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VARAUTUU ITSE TÄYDENTÄMÄÄN ELÄKEAJAN TOIMEENTULOA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Oletteko varautunut tai aiotteko varautua itse täydentämään eläkeajan toimeentuloanne jollakin seuraavista tavoista?</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kstiruutu 8"/>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B7703805-8CDA-4A9D-8D7F-F601E91CD3CD}"/>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77860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723508766"/>
              </p:ext>
            </p:extLst>
          </p:nvPr>
        </p:nvGraphicFramePr>
        <p:xfrm>
          <a:off x="194735" y="1619249"/>
          <a:ext cx="11155892"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623392" y="5559625"/>
            <a:ext cx="3099949" cy="461663"/>
          </a:xfrm>
          <a:prstGeom prst="rect">
            <a:avLst/>
          </a:prstGeom>
          <a:noFill/>
        </p:spPr>
        <p:txBody>
          <a:bodyPr wrap="square" lIns="91439" tIns="45719" rIns="91439" bIns="45719" rtlCol="0">
            <a:spAutoFit/>
          </a:bodyPr>
          <a:lstStyle/>
          <a:p>
            <a:pPr defTabSz="1219170"/>
            <a:r>
              <a:rPr lang="fi-FI" sz="1200" dirty="0">
                <a:solidFill>
                  <a:prstClr val="black"/>
                </a:solidFill>
                <a:latin typeface="Calibri"/>
              </a:rPr>
              <a:t>*2014 hankkimalla omistus-/sijoitusasunnon      </a:t>
            </a:r>
          </a:p>
          <a:p>
            <a:pPr defTabSz="1219170"/>
            <a:r>
              <a:rPr lang="fi-FI" sz="1200" dirty="0">
                <a:solidFill>
                  <a:prstClr val="black"/>
                </a:solidFill>
                <a:latin typeface="Calibri"/>
              </a:rPr>
              <a:t> **Ei mukana 2014</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VARAUTUU ITSE TÄYDENTÄMÄÄN ELÄKEAJAN TOIMEENTULOA</a:t>
            </a:r>
            <a:endParaRPr lang="fi-FI" sz="3200" b="1">
              <a:solidFill>
                <a:srgbClr val="1F497D"/>
              </a:solidFill>
              <a:latin typeface="Calibri"/>
            </a:endParaRPr>
          </a:p>
        </p:txBody>
      </p:sp>
      <p:sp>
        <p:nvSpPr>
          <p:cNvPr id="9" name="Tekstiruutu 8"/>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Oletteko varautunut tai aiotteko varautua itse täydentämään eläkeajan toimeentuloanne jollakin seuraavista tavoista?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kstiruutu 9"/>
          <p:cNvSpPr txBox="1"/>
          <p:nvPr/>
        </p:nvSpPr>
        <p:spPr>
          <a:xfrm>
            <a:off x="5903979" y="5308951"/>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1" name="Sisällön paikkamerkki 7"/>
          <p:cNvGraphicFramePr>
            <a:graphicFrameLocks/>
          </p:cNvGraphicFramePr>
          <p:nvPr>
            <p:extLst>
              <p:ext uri="{D42A27DB-BD31-4B8C-83A1-F6EECF244321}">
                <p14:modId xmlns:p14="http://schemas.microsoft.com/office/powerpoint/2010/main" val="362425378"/>
              </p:ext>
            </p:extLst>
          </p:nvPr>
        </p:nvGraphicFramePr>
        <p:xfrm>
          <a:off x="7056107" y="1619453"/>
          <a:ext cx="4704523"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ruutu 11"/>
          <p:cNvSpPr txBox="1"/>
          <p:nvPr/>
        </p:nvSpPr>
        <p:spPr>
          <a:xfrm>
            <a:off x="11280576" y="5308951"/>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3"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4" name="Kuva 13">
            <a:extLst>
              <a:ext uri="{FF2B5EF4-FFF2-40B4-BE49-F238E27FC236}">
                <a16:creationId xmlns:a16="http://schemas.microsoft.com/office/drawing/2014/main" id="{012EEAE9-B6F7-4B45-86FD-8904D5A9B690}"/>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763213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503928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15" name="Tekstiruutu 14"/>
          <p:cNvSpPr txBox="1"/>
          <p:nvPr/>
        </p:nvSpPr>
        <p:spPr>
          <a:xfrm>
            <a:off x="527381" y="356659"/>
            <a:ext cx="11041227" cy="890115"/>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VARAUTUU ITSE TÄYDENTÄMÄÄN ELÄKEAJAN TOIMEENTULOA </a:t>
            </a:r>
            <a:r>
              <a:rPr lang="fi-FI" sz="3200" b="1" i="1">
                <a:solidFill>
                  <a:srgbClr val="1F497D"/>
                </a:solidFill>
                <a:latin typeface="Calibri"/>
                <a:cs typeface="Arial" pitchFamily="34" charset="0"/>
              </a:rPr>
              <a:t>HANKKIMALLA OMISTUSASUNNON</a:t>
            </a:r>
            <a:endParaRPr lang="fi-FI" sz="3200" b="1" i="1">
              <a:solidFill>
                <a:srgbClr val="1F497D"/>
              </a:solidFill>
              <a:latin typeface="Calibri"/>
            </a:endParaRPr>
          </a:p>
        </p:txBody>
      </p:sp>
      <p:cxnSp>
        <p:nvCxnSpPr>
          <p:cNvPr id="16" name="Suora yhdysviiva 15"/>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8B1C39BB-4DFD-4931-8254-045C6B0C656C}"/>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174261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2256168"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7"/>
          <p:cNvGraphicFramePr>
            <a:graphicFrameLocks/>
          </p:cNvGraphicFramePr>
          <p:nvPr>
            <p:extLst/>
          </p:nvPr>
        </p:nvGraphicFramePr>
        <p:xfrm>
          <a:off x="6672659"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1472597"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13" name="Tekstiruutu 12"/>
          <p:cNvSpPr txBox="1"/>
          <p:nvPr/>
        </p:nvSpPr>
        <p:spPr>
          <a:xfrm>
            <a:off x="527381" y="356659"/>
            <a:ext cx="11041227" cy="890115"/>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VARAUTUU ITSE TÄYDENTÄMÄÄN ELÄKEAJAN TOIMEENTULOA </a:t>
            </a:r>
            <a:r>
              <a:rPr lang="fi-FI" sz="3200" b="1" i="1">
                <a:solidFill>
                  <a:srgbClr val="1F497D"/>
                </a:solidFill>
                <a:latin typeface="Calibri"/>
                <a:cs typeface="Arial" pitchFamily="34" charset="0"/>
              </a:rPr>
              <a:t>HANKKIMALLA SIJOITUSASUNNON</a:t>
            </a:r>
            <a:endParaRPr lang="fi-FI" sz="3200" b="1" i="1">
              <a:solidFill>
                <a:srgbClr val="1F497D"/>
              </a:solidFill>
              <a:latin typeface="Calibri"/>
            </a:endParaRPr>
          </a:p>
        </p:txBody>
      </p:sp>
      <p:sp>
        <p:nvSpPr>
          <p:cNvPr id="14" name="Suorakulmio 13"/>
          <p:cNvSpPr/>
          <p:nvPr/>
        </p:nvSpPr>
        <p:spPr>
          <a:xfrm>
            <a:off x="431371" y="1892829"/>
            <a:ext cx="2160240" cy="1944216"/>
          </a:xfrm>
          <a:prstGeom prst="rect">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defTabSz="1219170"/>
            <a:r>
              <a:rPr lang="fi-FI" sz="1333" i="1">
                <a:solidFill>
                  <a:prstClr val="white"/>
                </a:solidFill>
                <a:latin typeface="Calibri"/>
              </a:rPr>
              <a:t>F</a:t>
            </a:r>
            <a:r>
              <a:rPr lang="fi-FI" sz="1333" i="1" err="1">
                <a:solidFill>
                  <a:prstClr val="white"/>
                </a:solidFill>
                <a:latin typeface="Calibri"/>
              </a:rPr>
              <a:t>A</a:t>
            </a:r>
            <a:r>
              <a:rPr lang="fi-FI" sz="1333" i="1">
                <a:solidFill>
                  <a:prstClr val="white"/>
                </a:solidFill>
                <a:latin typeface="Calibri"/>
              </a:rPr>
              <a:t>:n Säästäminen, luotonkäyttö ja maksutavat 2017 -tutkimus:</a:t>
            </a:r>
          </a:p>
          <a:p>
            <a:pPr defTabSz="1219170">
              <a:buFontTx/>
              <a:buChar char="-"/>
            </a:pPr>
            <a:r>
              <a:rPr lang="fi-FI" sz="1333" i="1">
                <a:solidFill>
                  <a:prstClr val="white"/>
                </a:solidFill>
                <a:latin typeface="Calibri"/>
              </a:rPr>
              <a:t>sijoitusasunto on 9 %:lla suomalaisista</a:t>
            </a:r>
            <a:endParaRPr lang="fi-FI" sz="1333" b="1" i="1">
              <a:solidFill>
                <a:srgbClr val="C00000"/>
              </a:solidFill>
              <a:latin typeface="Calibri"/>
            </a:endParaRPr>
          </a:p>
          <a:p>
            <a:pPr defTabSz="1219170">
              <a:buFontTx/>
              <a:buChar char="-"/>
            </a:pPr>
            <a:r>
              <a:rPr lang="fi-FI" sz="1333" i="1">
                <a:solidFill>
                  <a:prstClr val="white"/>
                </a:solidFill>
                <a:latin typeface="Calibri"/>
              </a:rPr>
              <a:t> sijoitusasunnon aikoo hankkia 3 % suomalaisista</a:t>
            </a:r>
          </a:p>
        </p:txBody>
      </p:sp>
      <p:cxnSp>
        <p:nvCxnSpPr>
          <p:cNvPr id="17" name="Suora yhdysviiva 16"/>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6576053"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pic>
        <p:nvPicPr>
          <p:cNvPr id="15" name="Kuva 14">
            <a:extLst>
              <a:ext uri="{FF2B5EF4-FFF2-40B4-BE49-F238E27FC236}">
                <a16:creationId xmlns:a16="http://schemas.microsoft.com/office/drawing/2014/main" id="{DAE663AF-A7A8-4D6D-BEE0-D93B80C26BBB}"/>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385348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054661278"/>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KUSTANTAMINEN ITSE TULEVAISUUDESSA</a:t>
            </a:r>
            <a:endParaRPr lang="fi-FI" sz="3200" b="1">
              <a:solidFill>
                <a:srgbClr val="1F497D"/>
              </a:solidFill>
              <a:latin typeface="Calibri"/>
            </a:endParaRPr>
          </a:p>
        </p:txBody>
      </p:sp>
      <p:sp>
        <p:nvSpPr>
          <p:cNvPr id="6" name="Tekstiruutu 5"/>
          <p:cNvSpPr txBox="1"/>
          <p:nvPr/>
        </p:nvSpPr>
        <p:spPr>
          <a:xfrm>
            <a:off x="570062" y="932724"/>
            <a:ext cx="11094557" cy="769634"/>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kansalaiset joutuvat tulevaisuudessa kustantamaan seuraavia palveluja yhä enemmän itse esim. oman vakuutuksen turvin tai muuten varautumalla?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930416F8-6F2D-4AD0-A280-FF600065AA4B}"/>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44387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601587783"/>
              </p:ext>
            </p:extLst>
          </p:nvPr>
        </p:nvGraphicFramePr>
        <p:xfrm>
          <a:off x="1217575" y="1947203"/>
          <a:ext cx="4106333"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6"/>
          <p:cNvSpPr>
            <a:spLocks noChangeArrowheads="1"/>
          </p:cNvSpPr>
          <p:nvPr/>
        </p:nvSpPr>
        <p:spPr bwMode="auto">
          <a:xfrm>
            <a:off x="1807026" y="1514710"/>
            <a:ext cx="3996275" cy="290512"/>
          </a:xfrm>
          <a:prstGeom prst="rect">
            <a:avLst/>
          </a:prstGeom>
          <a:noFill/>
          <a:ln w="12700">
            <a:noFill/>
            <a:miter lim="800000"/>
            <a:headEnd/>
            <a:tailEnd/>
          </a:ln>
        </p:spPr>
        <p:txBody>
          <a:bodyPr lIns="90487" tIns="44451" rIns="90487" bIns="44451" anchor="ctr"/>
          <a:lstStyle/>
          <a:p>
            <a:pPr defTabSz="1219170" eaLnBrk="0" hangingPunct="0">
              <a:spcAft>
                <a:spcPts val="300"/>
              </a:spcAft>
            </a:pPr>
            <a:r>
              <a:rPr lang="fi-FI" sz="1467" u="sng" dirty="0">
                <a:solidFill>
                  <a:prstClr val="black"/>
                </a:solidFill>
                <a:latin typeface="Calibri"/>
              </a:rPr>
              <a:t>Terveyden- ja sairaanhoidon kustannuksia </a:t>
            </a:r>
          </a:p>
        </p:txBody>
      </p:sp>
      <p:sp>
        <p:nvSpPr>
          <p:cNvPr id="5" name="Rectangle 6"/>
          <p:cNvSpPr>
            <a:spLocks noChangeArrowheads="1"/>
          </p:cNvSpPr>
          <p:nvPr/>
        </p:nvSpPr>
        <p:spPr bwMode="auto">
          <a:xfrm>
            <a:off x="6955428" y="1514710"/>
            <a:ext cx="4296131" cy="290512"/>
          </a:xfrm>
          <a:prstGeom prst="rect">
            <a:avLst/>
          </a:prstGeom>
          <a:noFill/>
          <a:ln w="12700">
            <a:noFill/>
            <a:miter lim="800000"/>
            <a:headEnd/>
            <a:tailEnd/>
          </a:ln>
        </p:spPr>
        <p:txBody>
          <a:bodyPr lIns="90487" tIns="44451" rIns="90487" bIns="44451" anchor="ctr"/>
          <a:lstStyle/>
          <a:p>
            <a:pPr defTabSz="1219170" eaLnBrk="0" hangingPunct="0">
              <a:spcAft>
                <a:spcPts val="300"/>
              </a:spcAft>
            </a:pPr>
            <a:r>
              <a:rPr lang="fi-FI" sz="1467" u="sng">
                <a:solidFill>
                  <a:prstClr val="black"/>
                </a:solidFill>
                <a:latin typeface="Calibri"/>
              </a:rPr>
              <a:t>Vanhuuden hoivaan liittyvien palvelujen kustannuksia</a:t>
            </a:r>
          </a:p>
        </p:txBody>
      </p:sp>
      <p:graphicFrame>
        <p:nvGraphicFramePr>
          <p:cNvPr id="6" name="Sisällön paikkamerkki 7"/>
          <p:cNvGraphicFramePr>
            <a:graphicFrameLocks/>
          </p:cNvGraphicFramePr>
          <p:nvPr>
            <p:extLst>
              <p:ext uri="{D42A27DB-BD31-4B8C-83A1-F6EECF244321}">
                <p14:modId xmlns:p14="http://schemas.microsoft.com/office/powerpoint/2010/main" val="4170745644"/>
              </p:ext>
            </p:extLst>
          </p:nvPr>
        </p:nvGraphicFramePr>
        <p:xfrm>
          <a:off x="6738054" y="1947199"/>
          <a:ext cx="4106333" cy="44640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KUSTANTAMINEN ITSE TULEVAISUUDESSA</a:t>
            </a:r>
            <a:endParaRPr lang="fi-FI" sz="3200" b="1">
              <a:solidFill>
                <a:srgbClr val="1F497D"/>
              </a:solidFill>
              <a:latin typeface="Calibri"/>
            </a:endParaRPr>
          </a:p>
        </p:txBody>
      </p:sp>
      <p:sp>
        <p:nvSpPr>
          <p:cNvPr id="10" name="Tekstiruutu 9"/>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kansalaiset joutuvat tulevaisuudessa kustantamaan seuraavia palveluja yhä enemmän itse esim. oman vakuutuksen turvin tai muuten varautumalla?</a:t>
            </a:r>
            <a:endParaRPr lang="fi-FI" sz="1467" i="1">
              <a:solidFill>
                <a:prstClr val="black"/>
              </a:solidFill>
              <a:latin typeface="Calibri"/>
            </a:endParaRPr>
          </a:p>
        </p:txBody>
      </p:sp>
      <p:sp>
        <p:nvSpPr>
          <p:cNvPr id="11"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2" name="Kuva 11">
            <a:extLst>
              <a:ext uri="{FF2B5EF4-FFF2-40B4-BE49-F238E27FC236}">
                <a16:creationId xmlns:a16="http://schemas.microsoft.com/office/drawing/2014/main" id="{38F4C74A-35E8-473C-B789-86E3CB28421D}"/>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725553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604798204"/>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329259" cy="543675"/>
          </a:xfrm>
          <a:prstGeom prst="rect">
            <a:avLst/>
          </a:prstGeom>
          <a:noFill/>
        </p:spPr>
        <p:txBody>
          <a:bodyPr wrap="square" rtlCol="0">
            <a:spAutoFit/>
          </a:bodyPr>
          <a:lstStyle/>
          <a:p>
            <a:pPr defTabSz="1219170"/>
            <a:r>
              <a:rPr lang="fi-FI" sz="2933" b="1">
                <a:solidFill>
                  <a:srgbClr val="1F497D"/>
                </a:solidFill>
                <a:latin typeface="Calibri"/>
                <a:cs typeface="Arial" pitchFamily="34" charset="0"/>
              </a:rPr>
              <a:t>JULKISTEN PALVELUIDEN TÄYDENTÄMINEN OMALLA KUSTANNUKSELLA</a:t>
            </a:r>
            <a:endParaRPr lang="fi-FI" sz="2933" b="1">
              <a:solidFill>
                <a:srgbClr val="1F497D"/>
              </a:solidFill>
              <a:latin typeface="Calibri"/>
            </a:endParaRPr>
          </a:p>
        </p:txBody>
      </p:sp>
      <p:sp>
        <p:nvSpPr>
          <p:cNvPr id="9" name="Tekstiruutu 8"/>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Olisitteko valmis täydentämään julkisia palveluja omalla kustannuksella (esim. ylimääräinen kotiapupalvelu)?</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40C4D2EA-B0C7-4954-8909-E99E1C7844DC}"/>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478398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984167920"/>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329259" cy="543675"/>
          </a:xfrm>
          <a:prstGeom prst="rect">
            <a:avLst/>
          </a:prstGeom>
          <a:noFill/>
        </p:spPr>
        <p:txBody>
          <a:bodyPr wrap="square" rtlCol="0">
            <a:spAutoFit/>
          </a:bodyPr>
          <a:lstStyle/>
          <a:p>
            <a:pPr defTabSz="1219170"/>
            <a:r>
              <a:rPr lang="fi-FI" sz="2933" b="1">
                <a:solidFill>
                  <a:srgbClr val="1F497D"/>
                </a:solidFill>
                <a:latin typeface="Calibri"/>
                <a:cs typeface="Arial" pitchFamily="34" charset="0"/>
              </a:rPr>
              <a:t>JULKISTEN PALVELUIDEN TÄYDENTÄMINEN OMALLA KUSTANNUKSELLA</a:t>
            </a:r>
            <a:endParaRPr lang="fi-FI" sz="2933"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Olisitteko valmis täydentämään julkisia palveluja omalla kustannuksella (esim. ylimääräinen kotiapupalvelu)?</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35EE8EE7-69C6-42EC-BAA7-1A51F0FD0D57}"/>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69000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Yhteenveto</a:t>
            </a:r>
          </a:p>
        </p:txBody>
      </p:sp>
      <p:sp>
        <p:nvSpPr>
          <p:cNvPr id="3" name="Sisällön paikkamerkki 2"/>
          <p:cNvSpPr>
            <a:spLocks noGrp="1"/>
          </p:cNvSpPr>
          <p:nvPr>
            <p:ph idx="1"/>
          </p:nvPr>
        </p:nvSpPr>
        <p:spPr/>
        <p:txBody>
          <a:bodyPr>
            <a:normAutofit fontScale="40000" lnSpcReduction="20000"/>
          </a:bodyPr>
          <a:lstStyle/>
          <a:p>
            <a:r>
              <a:rPr lang="fi-FI"/>
              <a:t>Vakuutuslajeittain vakuutusten määrä on pysynyt melko vakiona. Yleisimpänä vakuutuksena on kotivakuutus. </a:t>
            </a:r>
          </a:p>
          <a:p>
            <a:r>
              <a:rPr lang="fi-FI"/>
              <a:t>Vakuutustuotteiden vertailu koetaan edelleen vaikeana ja vaikka suomalaiset ovatkin mielestään kartoittaneet hyvin riskinsä ja vakuutusturvansa, he eivät oikein tiedä mitä heidän vakuutuksensa kattavat. Kahden vuoden aikana kaikkiaan riskien uhkat eivät näytä kasvaneen ja talouden myönteisen kehityksen myötä lomautuksen uhka näyttää nyt aiempaa pienemmältä. </a:t>
            </a:r>
          </a:p>
          <a:p>
            <a:r>
              <a:rPr lang="fi-FI"/>
              <a:t>Niin ikään vakuutusyhtiöiden korvaushalukkuuteen suhtaudutaan skeptisesti, vaikkakin asenteet ovat lieventyneet.</a:t>
            </a:r>
          </a:p>
          <a:p>
            <a:r>
              <a:rPr lang="fi-FI"/>
              <a:t>Vakuutuskorvaukseen tähtääviä vahinkoja on sattunut nyt suomalaisille aiempaa vähemmän. Autovahingot ovat yleisimpiä, mutta sairaskuluvakuutuksista haettiin aiempaa useammin korvauksia, kuten myös vapaa-ajantapaturmavakuutuksista.</a:t>
            </a:r>
          </a:p>
          <a:p>
            <a:r>
              <a:rPr lang="fi-FI"/>
              <a:t>Lakisääteisen sosiaaliturvan riittävyyteen ei vahvasti uskota, ja esimerkiksi pitkäaikaisen sairauden osalta vain joka neljäs luottaa sosiaaliturvan olevan riittävää.</a:t>
            </a:r>
          </a:p>
          <a:p>
            <a:r>
              <a:rPr lang="fi-FI"/>
              <a:t>Kuitenkin usko julkiseen terveyden huoltoon on kasvanut, samalla kun perusterveydenhuollon valinnanvapauteen suhtaudutaan nyt aiempaa kriittisemmin, vaikkakin sen kannattajia on edelleen 57%.</a:t>
            </a:r>
          </a:p>
          <a:p>
            <a:r>
              <a:rPr lang="fi-FI"/>
              <a:t>Vaikka myös usko lakisääteisen eläketurvan riittävyyteen on parantunut, omaehtoiseen varautumiseen niin terveydenhuollon kuin eläkeajan turvaamiseksi suhtaudutaan realiteettina, joita täydennetään asuntosijoittamisella ja säästämisellä. Talouden ja työllisyyden parantuminen on antanut näihin myös mahdollisuuksia.</a:t>
            </a:r>
          </a:p>
          <a:p>
            <a:r>
              <a:rPr lang="fi-FI"/>
              <a:t>Kaikkiaan suomalaiset ovat tietoisia siitä, että kansalaiset joutuvat jatkossa myös omasta kukkarostaan kustantamaan yhä enemmän terveyden ja hoivan kustannuksia. </a:t>
            </a:r>
          </a:p>
          <a:p>
            <a:endParaRPr lang="fi-FI"/>
          </a:p>
        </p:txBody>
      </p:sp>
      <p:sp>
        <p:nvSpPr>
          <p:cNvPr id="4"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5" name="Kuva 4">
            <a:extLst>
              <a:ext uri="{FF2B5EF4-FFF2-40B4-BE49-F238E27FC236}">
                <a16:creationId xmlns:a16="http://schemas.microsoft.com/office/drawing/2014/main" id="{16C55033-50AD-496A-A1D7-57B243CBA14B}"/>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96930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558896437"/>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329259"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HANKKIMINEN LAKISÄÄTEISEN ELÄKKEEN TURVIN</a:t>
            </a:r>
            <a:endParaRPr lang="fi-FI" sz="2933"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pystytte hankkimaan kaikki tarvitsemanne palvelut lakisääteisen eläkkeen turvin, jos elätte yli 80-vuotiaaksi?</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05AC9E4C-7A18-400E-9015-428A5B690685}"/>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8606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901154038"/>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1521280"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HANKKIMINEN LAKISÄÄTEISEN ELÄKKEEN TURVIN 1/2</a:t>
            </a:r>
            <a:endParaRPr lang="fi-FI" sz="2933" b="1">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pystytte hankkimaan kaikki tarvitsemanne palvelut lakisääteisen eläkkeen turvin, jos elätte yli 80-vuotiaaksi?</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BB31D82B-1E7F-4E66-A40F-19D7FF87F691}"/>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761694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47753207"/>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1521280"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HANKKIMINEN LAKISÄÄTEISEN ELÄKKEEN TURVIN 2/2</a:t>
            </a:r>
            <a:endParaRPr lang="fi-FI" sz="2933" b="1">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pystytte hankkimaan kaikki tarvitsemanne palvelut lakisääteisen eläkkeen turvin, jos elätte yli 80-vuotiaaksi?</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A72A0C92-D55A-46EF-80D4-380D7B54235C}"/>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514675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57305D-0505-41CD-815F-4CFED657295A}"/>
              </a:ext>
            </a:extLst>
          </p:cNvPr>
          <p:cNvSpPr>
            <a:spLocks noGrp="1"/>
          </p:cNvSpPr>
          <p:nvPr>
            <p:ph type="title"/>
          </p:nvPr>
        </p:nvSpPr>
        <p:spPr/>
        <p:txBody>
          <a:bodyPr/>
          <a:lstStyle/>
          <a:p>
            <a:r>
              <a:rPr lang="fi-FI" dirty="0">
                <a:solidFill>
                  <a:prstClr val="white"/>
                </a:solidFill>
                <a:latin typeface="Calibri"/>
              </a:rPr>
              <a:t>VAPAAEHTOISET VAKUUTUKSET</a:t>
            </a:r>
            <a:endParaRPr lang="fi-FI" dirty="0"/>
          </a:p>
        </p:txBody>
      </p:sp>
    </p:spTree>
    <p:extLst>
      <p:ext uri="{BB962C8B-B14F-4D97-AF65-F5344CB8AC3E}">
        <p14:creationId xmlns:p14="http://schemas.microsoft.com/office/powerpoint/2010/main" val="83350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926777" cy="2103587"/>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867">
                <a:solidFill>
                  <a:prstClr val="black"/>
                </a:solidFill>
                <a:latin typeface="Calibri"/>
              </a:rPr>
              <a:t>Vapaaehtoisista vakuutuksista yleisin on kotivakuutus (93 % vastaajista)</a:t>
            </a:r>
          </a:p>
          <a:p>
            <a:pPr marL="285737" indent="-285737" defTabSz="1219170">
              <a:buFont typeface="Arial" panose="020B0604020202020204" pitchFamily="34" charset="0"/>
              <a:buChar char="•"/>
            </a:pPr>
            <a:r>
              <a:rPr lang="fi-FI" sz="1867">
                <a:solidFill>
                  <a:prstClr val="black"/>
                </a:solidFill>
                <a:latin typeface="Calibri"/>
              </a:rPr>
              <a:t>Vapaaehtoinen autovakuutus eli </a:t>
            </a:r>
            <a:r>
              <a:rPr lang="fi-FI" sz="1867" err="1">
                <a:solidFill>
                  <a:prstClr val="black"/>
                </a:solidFill>
                <a:latin typeface="Calibri"/>
              </a:rPr>
              <a:t>kasko</a:t>
            </a:r>
            <a:r>
              <a:rPr lang="fi-FI" sz="1867">
                <a:solidFill>
                  <a:prstClr val="black"/>
                </a:solidFill>
                <a:latin typeface="Calibri"/>
              </a:rPr>
              <a:t> (65 %) on toiseksi yleisin. Kasko on huomattavasti useammin vanhemmalla ikäryhmällä kuin nuoremmalla.</a:t>
            </a:r>
          </a:p>
          <a:p>
            <a:pPr marL="285737" indent="-285737" defTabSz="1219170">
              <a:buFont typeface="Arial" panose="020B0604020202020204" pitchFamily="34" charset="0"/>
              <a:buChar char="•"/>
            </a:pPr>
            <a:r>
              <a:rPr lang="fi-FI" sz="1867">
                <a:solidFill>
                  <a:prstClr val="black"/>
                </a:solidFill>
                <a:latin typeface="Calibri"/>
              </a:rPr>
              <a:t>Kolmanneksi yleisin vapaaehtoisissa vakuutuksissa ovat henkilövahingot korvaava matkavakuutus (55%) sekä  vapaa-ajan tapaturmavakuutus (53 %) Tapaturmavakuutus on sitä yleisempi mitä korkeampi ammattiasema tai mitä suuremmat tulot vastaajalla on. </a:t>
            </a:r>
          </a:p>
          <a:p>
            <a:pPr marL="285737" indent="-285737" defTabSz="1219170">
              <a:buFont typeface="Arial" panose="020B0604020202020204" pitchFamily="34" charset="0"/>
              <a:buChar char="•"/>
            </a:pPr>
            <a:r>
              <a:rPr lang="fi-FI" sz="1867">
                <a:solidFill>
                  <a:prstClr val="black"/>
                </a:solidFill>
                <a:latin typeface="Calibri"/>
              </a:rPr>
              <a:t>Vakuutuslajeittain vakuutusten määrissä ole juurikaan muutoksia vuoteen 2016 verrattuna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br>
              <a:rPr lang="fi-FI" sz="3200" b="1">
                <a:solidFill>
                  <a:srgbClr val="1F497D"/>
                </a:solidFill>
                <a:latin typeface="Calibri"/>
                <a:cs typeface="Arial" pitchFamily="34" charset="0"/>
              </a:rPr>
            </a:br>
            <a:endParaRPr lang="fi-FI" sz="3200" b="1">
              <a:solidFill>
                <a:srgbClr val="1F497D"/>
              </a:solidFill>
              <a:latin typeface="Calibri"/>
            </a:endParaRP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5D03E7AA-D19E-4E97-BD45-18E1A4709264}"/>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202762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335361" y="1619249"/>
          <a:ext cx="11015267"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kstiruutu 8"/>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EB63BE6E-7F4F-4EDA-87EA-ACFE0E59D05A}"/>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738320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897799870"/>
              </p:ext>
            </p:extLst>
          </p:nvPr>
        </p:nvGraphicFramePr>
        <p:xfrm>
          <a:off x="239350" y="1607906"/>
          <a:ext cx="10273141" cy="49784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1" name="Tekstiruutu 10"/>
          <p:cNvSpPr txBox="1"/>
          <p:nvPr/>
        </p:nvSpPr>
        <p:spPr>
          <a:xfrm>
            <a:off x="436780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graphicFrame>
        <p:nvGraphicFramePr>
          <p:cNvPr id="13" name="Sisällön paikkamerkki 7"/>
          <p:cNvGraphicFramePr>
            <a:graphicFrameLocks/>
          </p:cNvGraphicFramePr>
          <p:nvPr>
            <p:extLst>
              <p:ext uri="{D42A27DB-BD31-4B8C-83A1-F6EECF244321}">
                <p14:modId xmlns:p14="http://schemas.microsoft.com/office/powerpoint/2010/main" val="1270022178"/>
              </p:ext>
            </p:extLst>
          </p:nvPr>
        </p:nvGraphicFramePr>
        <p:xfrm>
          <a:off x="5135894" y="1618952"/>
          <a:ext cx="3743524" cy="4978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Sisällön paikkamerkki 7"/>
          <p:cNvGraphicFramePr>
            <a:graphicFrameLocks/>
          </p:cNvGraphicFramePr>
          <p:nvPr>
            <p:extLst>
              <p:ext uri="{D42A27DB-BD31-4B8C-83A1-F6EECF244321}">
                <p14:modId xmlns:p14="http://schemas.microsoft.com/office/powerpoint/2010/main" val="1288694704"/>
              </p:ext>
            </p:extLst>
          </p:nvPr>
        </p:nvGraphicFramePr>
        <p:xfrm>
          <a:off x="8400257" y="1604798"/>
          <a:ext cx="3743524" cy="497840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kstiruutu 17"/>
          <p:cNvSpPr txBox="1"/>
          <p:nvPr/>
        </p:nvSpPr>
        <p:spPr>
          <a:xfrm>
            <a:off x="11882667" y="5785896"/>
            <a:ext cx="16510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4" name="Tekstiruutu 13"/>
          <p:cNvSpPr txBox="1"/>
          <p:nvPr/>
        </p:nvSpPr>
        <p:spPr>
          <a:xfrm>
            <a:off x="8304246" y="5800050"/>
            <a:ext cx="165103" cy="297454"/>
          </a:xfrm>
          <a:prstGeom prst="rect">
            <a:avLst/>
          </a:prstGeom>
          <a:noFill/>
        </p:spPr>
        <p:txBody>
          <a:bodyPr wrap="square" rtlCol="0">
            <a:spAutoFit/>
          </a:bodyPr>
          <a:lstStyle/>
          <a:p>
            <a:pPr algn="ctr" defTabSz="1219170"/>
            <a:r>
              <a:rPr lang="fi-FI" sz="1333">
                <a:solidFill>
                  <a:prstClr val="black"/>
                </a:solidFill>
                <a:latin typeface="Calibri"/>
              </a:rPr>
              <a:t>%</a:t>
            </a:r>
          </a:p>
        </p:txBody>
      </p:sp>
      <p:pic>
        <p:nvPicPr>
          <p:cNvPr id="15" name="Kuva 14">
            <a:extLst>
              <a:ext uri="{FF2B5EF4-FFF2-40B4-BE49-F238E27FC236}">
                <a16:creationId xmlns:a16="http://schemas.microsoft.com/office/drawing/2014/main" id="{E32EE844-C1DD-45E5-B921-1A4FEDBDE283}"/>
              </a:ext>
            </a:extLst>
          </p:cNvPr>
          <p:cNvPicPr>
            <a:picLocks noChangeAspect="1"/>
          </p:cNvPicPr>
          <p:nvPr/>
        </p:nvPicPr>
        <p:blipFill>
          <a:blip r:embed="rId5"/>
          <a:stretch>
            <a:fillRect/>
          </a:stretch>
        </p:blipFill>
        <p:spPr>
          <a:xfrm>
            <a:off x="191682" y="6174277"/>
            <a:ext cx="2235080" cy="434686"/>
          </a:xfrm>
          <a:prstGeom prst="rect">
            <a:avLst/>
          </a:prstGeom>
        </p:spPr>
      </p:pic>
    </p:spTree>
    <p:extLst>
      <p:ext uri="{BB962C8B-B14F-4D97-AF65-F5344CB8AC3E}">
        <p14:creationId xmlns:p14="http://schemas.microsoft.com/office/powerpoint/2010/main" val="2835252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7A1A99-4906-4282-A2BF-DD352E71B181}"/>
              </a:ext>
            </a:extLst>
          </p:cNvPr>
          <p:cNvSpPr>
            <a:spLocks noGrp="1"/>
          </p:cNvSpPr>
          <p:nvPr>
            <p:ph type="title"/>
          </p:nvPr>
        </p:nvSpPr>
        <p:spPr/>
        <p:txBody>
          <a:bodyPr/>
          <a:lstStyle/>
          <a:p>
            <a:r>
              <a:rPr lang="fi-FI" dirty="0">
                <a:solidFill>
                  <a:prstClr val="white"/>
                </a:solidFill>
                <a:latin typeface="Calibri"/>
              </a:rPr>
              <a:t>KOTIVAKUUTUS</a:t>
            </a:r>
            <a:endParaRPr lang="fi-FI" dirty="0"/>
          </a:p>
        </p:txBody>
      </p:sp>
    </p:spTree>
    <p:extLst>
      <p:ext uri="{BB962C8B-B14F-4D97-AF65-F5344CB8AC3E}">
        <p14:creationId xmlns:p14="http://schemas.microsoft.com/office/powerpoint/2010/main" val="56426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8"/>
            <a:ext cx="10926777" cy="2062101"/>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a:solidFill>
                  <a:prstClr val="black"/>
                </a:solidFill>
                <a:latin typeface="Calibri"/>
              </a:rPr>
              <a:t>Vastaajista 93 prosentilla on kotivakuutus. </a:t>
            </a:r>
          </a:p>
          <a:p>
            <a:pPr marL="285737" indent="-285737" defTabSz="1219170">
              <a:buFont typeface="Arial" panose="020B0604020202020204" pitchFamily="34" charset="0"/>
              <a:buChar char="•"/>
            </a:pPr>
            <a:r>
              <a:rPr lang="fi-FI" sz="1600">
                <a:solidFill>
                  <a:prstClr val="black"/>
                </a:solidFill>
                <a:latin typeface="Calibri"/>
              </a:rPr>
              <a:t>Nuorilla ja työväestöllä</a:t>
            </a:r>
            <a:r>
              <a:rPr lang="fi-FI" sz="1600">
                <a:solidFill>
                  <a:srgbClr val="C00000"/>
                </a:solidFill>
                <a:latin typeface="Calibri"/>
              </a:rPr>
              <a:t> </a:t>
            </a:r>
            <a:r>
              <a:rPr lang="fi-FI" sz="1600">
                <a:solidFill>
                  <a:prstClr val="black"/>
                </a:solidFill>
                <a:latin typeface="Calibri"/>
              </a:rPr>
              <a:t>on muita vähemmän kotivakuutuksia. </a:t>
            </a:r>
          </a:p>
          <a:p>
            <a:pPr marL="285737" indent="-285737" defTabSz="1219170">
              <a:buFont typeface="Arial" panose="020B0604020202020204" pitchFamily="34" charset="0"/>
              <a:buChar char="•"/>
            </a:pPr>
            <a:r>
              <a:rPr lang="fi-FI" sz="1600">
                <a:solidFill>
                  <a:prstClr val="black"/>
                </a:solidFill>
                <a:latin typeface="Calibri"/>
              </a:rPr>
              <a:t>Omistusasunnossa asuvilla 94 prosentilla on kotivakuutus , kun taas vuokra-asunnossa asuvilla  se on 90 prosentilla, mikä on aiempaa enemmän. </a:t>
            </a:r>
          </a:p>
          <a:p>
            <a:pPr marL="285737" indent="-285737" defTabSz="1219170">
              <a:buFont typeface="Arial" panose="020B0604020202020204" pitchFamily="34" charset="0"/>
              <a:buChar char="•"/>
            </a:pPr>
            <a:r>
              <a:rPr lang="fi-FI" sz="1600">
                <a:solidFill>
                  <a:prstClr val="black"/>
                </a:solidFill>
                <a:latin typeface="Calibri"/>
              </a:rPr>
              <a:t>Kotivakuutusta pidetään tarpeellisena kaikille  asumismuodosta riippumatta . Se on tärkeää niin kaikille kotitalouksille (95 %), vuokralla asuville (92 %) kuin opiskelija-asunnossa asuville (83 %).</a:t>
            </a:r>
          </a:p>
          <a:p>
            <a:pPr marL="285737" indent="-285737" defTabSz="1219170">
              <a:buFont typeface="Arial" panose="020B0604020202020204" pitchFamily="34" charset="0"/>
              <a:buChar char="•"/>
            </a:pPr>
            <a:r>
              <a:rPr lang="fi-FI" sz="1600">
                <a:solidFill>
                  <a:prstClr val="black"/>
                </a:solidFill>
                <a:latin typeface="Calibri"/>
              </a:rPr>
              <a:t>Vuokra-asuntojen kotivakuutusten tärkeys on kasvanut tasaisesti jokaisella mittauskerralla, samoin kuin opiskelija-asuntojenkin kotivakuutusten tärkeys.</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1F5F73F6-DA89-4635-A327-4CD20332B16F}"/>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942239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Kotivakuutus</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1" name="Tekstiruutu 10"/>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C0942CC9-4B2C-4298-84E6-79C5F88EFA21}"/>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50586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43179-BE1D-491F-A7B1-34E658110E07}"/>
              </a:ext>
            </a:extLst>
          </p:cNvPr>
          <p:cNvSpPr>
            <a:spLocks noGrp="1"/>
          </p:cNvSpPr>
          <p:nvPr>
            <p:ph type="title"/>
          </p:nvPr>
        </p:nvSpPr>
        <p:spPr/>
        <p:txBody>
          <a:bodyPr>
            <a:normAutofit/>
          </a:bodyPr>
          <a:lstStyle/>
          <a:p>
            <a:pPr defTabSz="1219170"/>
            <a:r>
              <a:rPr lang="fi-FI" dirty="0">
                <a:solidFill>
                  <a:prstClr val="white"/>
                </a:solidFill>
                <a:latin typeface="Calibri"/>
              </a:rPr>
              <a:t>MIELIPITEET VAKUUTUKSISTA JA </a:t>
            </a:r>
            <a:br>
              <a:rPr lang="fi-FI" dirty="0">
                <a:solidFill>
                  <a:prstClr val="white"/>
                </a:solidFill>
                <a:latin typeface="Calibri"/>
              </a:rPr>
            </a:br>
            <a:r>
              <a:rPr lang="fi-FI" dirty="0">
                <a:solidFill>
                  <a:prstClr val="white"/>
                </a:solidFill>
                <a:latin typeface="Calibri"/>
              </a:rPr>
              <a:t>VAKUUTUSYHTIÖISTÄ</a:t>
            </a:r>
            <a:endParaRPr lang="fi-FI" dirty="0"/>
          </a:p>
        </p:txBody>
      </p:sp>
    </p:spTree>
    <p:extLst>
      <p:ext uri="{BB962C8B-B14F-4D97-AF65-F5344CB8AC3E}">
        <p14:creationId xmlns:p14="http://schemas.microsoft.com/office/powerpoint/2010/main" val="338715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Kotivakuutus</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kstiruutu 9"/>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AD65C54C-103D-47D9-88A2-297EE87301EB}"/>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34640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409089491"/>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KOTIVAKUUTUKSESTA</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kotivakuutusta koskevista väitteistä?</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9" name="Kuva 8">
            <a:extLst>
              <a:ext uri="{FF2B5EF4-FFF2-40B4-BE49-F238E27FC236}">
                <a16:creationId xmlns:a16="http://schemas.microsoft.com/office/drawing/2014/main" id="{D6E88C56-7D42-411C-AE5A-D28FB2A2963E}"/>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313094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205703189"/>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6"/>
          <p:cNvSpPr>
            <a:spLocks noChangeArrowheads="1"/>
          </p:cNvSpPr>
          <p:nvPr/>
        </p:nvSpPr>
        <p:spPr bwMode="auto">
          <a:xfrm>
            <a:off x="527382" y="6087009"/>
            <a:ext cx="4524863" cy="433983"/>
          </a:xfrm>
          <a:prstGeom prst="rect">
            <a:avLst/>
          </a:prstGeom>
          <a:noFill/>
          <a:ln w="12700">
            <a:noFill/>
            <a:miter lim="800000"/>
            <a:headEnd/>
            <a:tailEnd/>
          </a:ln>
        </p:spPr>
        <p:txBody>
          <a:bodyPr lIns="90487" tIns="44451" rIns="90487" bIns="44451" anchor="ctr"/>
          <a:lstStyle/>
          <a:p>
            <a:pPr defTabSz="1219170" eaLnBrk="0" hangingPunct="0">
              <a:spcAft>
                <a:spcPct val="150000"/>
              </a:spcAft>
            </a:pPr>
            <a:r>
              <a:rPr lang="fi-FI" sz="1067">
                <a:solidFill>
                  <a:prstClr val="black"/>
                </a:solidFill>
                <a:latin typeface="Calibri"/>
              </a:rPr>
              <a:t>*2010-2012: Opiskelijalla tulee olla kotivakuutus opiskelija-asunnolleen</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KOTIVAKUUTUKSESTA</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kotivakuutusta koskevista väitteistä?</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FFED99E2-CEB5-4E18-8FD4-E10C5B6302EC}"/>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65549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BB1171-86C5-4A04-8957-BE9E93955BB2}"/>
              </a:ext>
            </a:extLst>
          </p:cNvPr>
          <p:cNvSpPr>
            <a:spLocks noGrp="1"/>
          </p:cNvSpPr>
          <p:nvPr>
            <p:ph type="title"/>
          </p:nvPr>
        </p:nvSpPr>
        <p:spPr/>
        <p:txBody>
          <a:bodyPr/>
          <a:lstStyle/>
          <a:p>
            <a:r>
              <a:rPr lang="fi-FI" dirty="0">
                <a:solidFill>
                  <a:prstClr val="white"/>
                </a:solidFill>
                <a:latin typeface="Calibri"/>
              </a:rPr>
              <a:t>MATKAVAKUUTUS</a:t>
            </a:r>
            <a:endParaRPr lang="fi-FI" dirty="0"/>
          </a:p>
        </p:txBody>
      </p:sp>
    </p:spTree>
    <p:extLst>
      <p:ext uri="{BB962C8B-B14F-4D97-AF65-F5344CB8AC3E}">
        <p14:creationId xmlns:p14="http://schemas.microsoft.com/office/powerpoint/2010/main" val="1873277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926777" cy="3252876"/>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867">
                <a:solidFill>
                  <a:prstClr val="black"/>
                </a:solidFill>
                <a:latin typeface="Calibri"/>
              </a:rPr>
              <a:t>55%:lla vastaajista on itsellään tai alaikäisellä lapsellaan henkilövahingot korvaava matkavakuutus</a:t>
            </a:r>
          </a:p>
          <a:p>
            <a:pPr marL="285737" indent="-285737" defTabSz="1219170">
              <a:buFont typeface="Arial" panose="020B0604020202020204" pitchFamily="34" charset="0"/>
              <a:buChar char="•"/>
            </a:pPr>
            <a:r>
              <a:rPr lang="fi-FI" sz="1867">
                <a:solidFill>
                  <a:prstClr val="black"/>
                </a:solidFill>
                <a:latin typeface="Calibri"/>
              </a:rPr>
              <a:t>Mitä korkeampi koulutus ja mitä suuremmat tulot, sitä todennäköisemmin vastaajalla on matkavakuutus. Myös iän myötä matkavakuutusten yleisyys kasvaa. Miehillä on naisia useammin matkavakuutus. </a:t>
            </a:r>
          </a:p>
          <a:p>
            <a:pPr marL="285737" indent="-285737" defTabSz="1219170">
              <a:buFont typeface="Arial" panose="020B0604020202020204" pitchFamily="34" charset="0"/>
              <a:buChar char="•"/>
            </a:pPr>
            <a:r>
              <a:rPr lang="fi-FI" sz="1867">
                <a:solidFill>
                  <a:prstClr val="black"/>
                </a:solidFill>
                <a:latin typeface="Calibri"/>
              </a:rPr>
              <a:t>Vuosimatkavakuutus on selvästi suosituin matkavakuutus (50 % kaikista vastaajista) kuin matkakohtainen vakuutus (24 %) tai esim. luotokortin yhteydessä oleva matkavakuutus ( 22%). Joka kahdeksas ei ota lainkaan matkavakuutusta matkustaessaan. </a:t>
            </a:r>
          </a:p>
          <a:p>
            <a:pPr marL="285737" indent="-285737" defTabSz="1219170">
              <a:buFont typeface="Arial" panose="020B0604020202020204" pitchFamily="34" charset="0"/>
              <a:buChar char="•"/>
            </a:pPr>
            <a:r>
              <a:rPr lang="fi-FI" sz="1867">
                <a:solidFill>
                  <a:prstClr val="black"/>
                </a:solidFill>
                <a:latin typeface="Calibri"/>
              </a:rPr>
              <a:t>Lähes kaikki (92%) vastaajat uskovat, että matkasairaudet ja -tapaturmat korvaava vakuutus on tarpeellinen aina matkustettaessa. </a:t>
            </a:r>
          </a:p>
          <a:p>
            <a:pPr marL="285737" indent="-285737" defTabSz="1219170">
              <a:buFont typeface="Arial" panose="020B0604020202020204" pitchFamily="34" charset="0"/>
              <a:buChar char="•"/>
            </a:pPr>
            <a:r>
              <a:rPr lang="fi-FI" sz="1867">
                <a:solidFill>
                  <a:prstClr val="black"/>
                </a:solidFill>
                <a:latin typeface="Calibri"/>
              </a:rPr>
              <a:t>Runsas kolmannes vastaajista ajattelee virheellisesti, että vakavan matkasairauden tai -tapaturman tapahtuessa Suomen valtio järjestäisi tarvittaessa kotiinkuljetuksen. Huomioitavaa on, että 22 prosenttia vastaajista ei osaa sanoa onko väittämä totta vai ei. </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MATKAVAKUUTUS</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84A40E7C-E4C1-4361-B55A-F5776C0153C2}"/>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938247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719403"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03928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nvPr>
        </p:nvGraphicFramePr>
        <p:xfrm>
          <a:off x="6000584"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0800523"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MATKAVAKUUTUS</a:t>
            </a:r>
            <a:endParaRPr lang="fi-FI" sz="3200" b="1">
              <a:solidFill>
                <a:srgbClr val="1F497D"/>
              </a:solidFill>
              <a:latin typeface="Calibri"/>
            </a:endParaRPr>
          </a:p>
        </p:txBody>
      </p:sp>
      <p:sp>
        <p:nvSpPr>
          <p:cNvPr id="16" name="Tekstiruutu 1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Henkilövahingot korvaava matkavakuutus</a:t>
            </a:r>
            <a:endParaRPr lang="fi-FI" sz="1467" i="1">
              <a:solidFill>
                <a:prstClr val="black"/>
              </a:solidFill>
              <a:latin typeface="Calibri"/>
            </a:endParaRPr>
          </a:p>
          <a:p>
            <a:pPr defTabSz="1219170"/>
            <a:r>
              <a:rPr lang="fi-FI" sz="1467">
                <a:solidFill>
                  <a:prstClr val="black"/>
                </a:solidFill>
                <a:latin typeface="Calibri"/>
              </a:rPr>
              <a:t>Kaikki vastaajat</a:t>
            </a:r>
          </a:p>
        </p:txBody>
      </p:sp>
      <p:pic>
        <p:nvPicPr>
          <p:cNvPr id="13" name="Kuva 12">
            <a:extLst>
              <a:ext uri="{FF2B5EF4-FFF2-40B4-BE49-F238E27FC236}">
                <a16:creationId xmlns:a16="http://schemas.microsoft.com/office/drawing/2014/main" id="{B56D38FF-8357-40F5-8715-E89161269207}"/>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645571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MATKAVAKUUTUS</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Onko teillä matkustaessanne...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kstiruutu 8"/>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3E7C1CE0-2B52-46EC-AD90-839A493449AE}"/>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987684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903281454"/>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MATKAVAKUUTUKSESTA</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matkavakuutusta koskevista väitteistä?</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03EAF04E-7628-4784-A6DD-D0CBCC04A176}"/>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5554628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65621580"/>
              </p:ext>
            </p:extLst>
          </p:nvPr>
        </p:nvGraphicFramePr>
        <p:xfrm>
          <a:off x="143340" y="1619249"/>
          <a:ext cx="11207289" cy="488209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MATKAVAKUUTUKSESTA</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matkavakuutusta koskevista väitteistä?</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FC61D9E6-79E8-41FD-8398-1967E8CA6C70}"/>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691466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2E514-CF0E-4FD2-9E1F-749C63ADFA80}"/>
              </a:ext>
            </a:extLst>
          </p:cNvPr>
          <p:cNvSpPr>
            <a:spLocks noGrp="1"/>
          </p:cNvSpPr>
          <p:nvPr>
            <p:ph type="title"/>
          </p:nvPr>
        </p:nvSpPr>
        <p:spPr/>
        <p:txBody>
          <a:bodyPr/>
          <a:lstStyle/>
          <a:p>
            <a:r>
              <a:rPr lang="fi-FI" dirty="0">
                <a:solidFill>
                  <a:prstClr val="white"/>
                </a:solidFill>
                <a:latin typeface="Calibri"/>
              </a:rPr>
              <a:t>VAPAAEHTOINEN ELÄKEVAKUUTUS</a:t>
            </a:r>
            <a:endParaRPr lang="fi-FI" dirty="0"/>
          </a:p>
        </p:txBody>
      </p:sp>
    </p:spTree>
    <p:extLst>
      <p:ext uri="{BB962C8B-B14F-4D97-AF65-F5344CB8AC3E}">
        <p14:creationId xmlns:p14="http://schemas.microsoft.com/office/powerpoint/2010/main" val="264236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7" y="1591726"/>
            <a:ext cx="10926776" cy="4031871"/>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Vakuutusyhtiöiden korvaushalukkuuteen suhtaudutaan edelleen skeptisesti, peräti 72% on sitä mieltä, että vakuutusyhtiöt pyrkivät vakuutusehtoihin vetoamalla vapautumaan korvausten maksusta. Skeptisyys on kuitenkin hiljalleen heikentynyt. </a:t>
            </a:r>
          </a:p>
          <a:p>
            <a:pPr marL="285737" indent="-285737" defTabSz="1219170">
              <a:buFont typeface="Arial" panose="020B0604020202020204" pitchFamily="34" charset="0"/>
              <a:buChar char="•"/>
            </a:pPr>
            <a:r>
              <a:rPr lang="fi-FI" sz="1600" dirty="0">
                <a:solidFill>
                  <a:prstClr val="black"/>
                </a:solidFill>
                <a:latin typeface="Calibri"/>
              </a:rPr>
              <a:t>Omat ja perheensä riskit on kartoittanut  kolme neljästä, eli hieman aiempaa useampi. He pitävät nykyistä vakuutusturvaansa riittävänä. Pienituloisimmat olivat hieman harvemmin tätä mieltä kuin muut.</a:t>
            </a:r>
          </a:p>
          <a:p>
            <a:pPr marL="285737" indent="-285737" defTabSz="1219170">
              <a:buFont typeface="Arial" panose="020B0604020202020204" pitchFamily="34" charset="0"/>
              <a:buChar char="•"/>
            </a:pPr>
            <a:r>
              <a:rPr lang="fi-FI" sz="1600" dirty="0">
                <a:solidFill>
                  <a:prstClr val="black"/>
                </a:solidFill>
                <a:latin typeface="Calibri"/>
              </a:rPr>
              <a:t>Kolmasosa vastaajista ei oikein tiedä, mitä heidän vakuutuksensa korvaavat. Tietämys on kuitenkin parempaa kuin vuonna 2016. </a:t>
            </a:r>
          </a:p>
          <a:p>
            <a:pPr marL="285737" indent="-285737" defTabSz="1219170">
              <a:buFont typeface="Arial" panose="020B0604020202020204" pitchFamily="34" charset="0"/>
              <a:buChar char="•"/>
            </a:pPr>
            <a:r>
              <a:rPr lang="fi-FI" sz="1600" dirty="0">
                <a:solidFill>
                  <a:prstClr val="black"/>
                </a:solidFill>
                <a:latin typeface="Calibri"/>
              </a:rPr>
              <a:t>Vaikka enemmistö pitääkin vakuutusyhtiöiden verkkopalveluja pidetään melko kattavina ja helppokäyttöisinä, niin 30% vastaajista ja aiempaa hieman useampi kritisoi niiden käytettävyyttä. Nuorimmat ikäryhmät olivat muita tyytyväisempiä vakuutusyhtiöiden verkkopalveluihin.</a:t>
            </a:r>
          </a:p>
          <a:p>
            <a:pPr marL="285737" indent="-285737" defTabSz="1219170">
              <a:buFont typeface="Arial" panose="020B0604020202020204" pitchFamily="34" charset="0"/>
              <a:buChar char="•"/>
            </a:pPr>
            <a:r>
              <a:rPr lang="fi-FI" sz="1600" dirty="0" err="1">
                <a:solidFill>
                  <a:prstClr val="black"/>
                </a:solidFill>
                <a:latin typeface="Calibri"/>
              </a:rPr>
              <a:t>Mobiilipalvelujen</a:t>
            </a:r>
            <a:r>
              <a:rPr lang="fi-FI" sz="1600" dirty="0">
                <a:solidFill>
                  <a:prstClr val="black"/>
                </a:solidFill>
                <a:latin typeface="Calibri"/>
              </a:rPr>
              <a:t> tarpeiden vastaavuuteen runsas puolet ei osaa ottaa kantaa lainkaan, mutta kantaa ottavia on nyt aiempaa enemmän, mikä johtunee palvelun käytön kasvamisesta .</a:t>
            </a:r>
          </a:p>
          <a:p>
            <a:pPr marL="285737" indent="-285737" defTabSz="1219170">
              <a:buFont typeface="Arial" panose="020B0604020202020204" pitchFamily="34" charset="0"/>
              <a:buChar char="•"/>
            </a:pPr>
            <a:r>
              <a:rPr lang="fi-FI" sz="1600" dirty="0">
                <a:solidFill>
                  <a:prstClr val="black"/>
                </a:solidFill>
                <a:latin typeface="Calibri"/>
              </a:rPr>
              <a:t>Vakuutustuotteiden turvan ja vakuutusmaksujen vertailua pidetään pikemminkin vaikeana kuin helppona, mutta nyt edelleen hieman helpompana kuin kaksi vuotta sitten. Kaikkein nuorimmat vastaajat tuntuvat ymmärtävän vakuutusturvaa ja niiden vertailua selvästi muita paremmin. </a:t>
            </a:r>
          </a:p>
          <a:p>
            <a:pPr marL="285737" indent="-285737" defTabSz="1219170">
              <a:buFont typeface="Arial" panose="020B0604020202020204" pitchFamily="34" charset="0"/>
              <a:buChar char="•"/>
            </a:pPr>
            <a:r>
              <a:rPr lang="fi-FI" sz="1600" dirty="0">
                <a:solidFill>
                  <a:prstClr val="black"/>
                </a:solidFill>
                <a:latin typeface="Calibri"/>
              </a:rPr>
              <a:t>Vain hyvin harvat ovat sitä mieltä, että on hyväksyttävää liioitella vahingon määrää korvaushakemuksessa. Nuorempien mielestä se on hyväksyttävämpää kuin vanhempien ikäryhmien.</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1F497D"/>
                </a:solidFill>
                <a:latin typeface="Calibri"/>
                <a:cs typeface="Arial" pitchFamily="34" charset="0"/>
              </a:rPr>
              <a:t>MIELIPITEET VAKUUTUKSISTA JA VAKUUTUSYHTIÖISTÄ 1/2</a:t>
            </a:r>
            <a:endParaRPr lang="fi-FI" sz="3200" b="1" dirty="0">
              <a:solidFill>
                <a:srgbClr val="1F497D"/>
              </a:solidFill>
              <a:latin typeface="Calibri"/>
            </a:endParaRPr>
          </a:p>
        </p:txBody>
      </p:sp>
      <p:sp>
        <p:nvSpPr>
          <p:cNvPr id="6"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9" name="Kuva 8">
            <a:extLst>
              <a:ext uri="{FF2B5EF4-FFF2-40B4-BE49-F238E27FC236}">
                <a16:creationId xmlns:a16="http://schemas.microsoft.com/office/drawing/2014/main" id="{92767B70-5D53-4950-97C5-7A250AA76A8B}"/>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5820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6"/>
            <a:ext cx="10926777" cy="1323437"/>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a:solidFill>
                  <a:prstClr val="black"/>
                </a:solidFill>
                <a:latin typeface="Calibri"/>
              </a:rPr>
              <a:t>14% vastaajista on vapaaehtoinen eläkevakuutus.</a:t>
            </a:r>
          </a:p>
          <a:p>
            <a:pPr marL="285737" indent="-285737" defTabSz="1219170">
              <a:buFont typeface="Arial" panose="020B0604020202020204" pitchFamily="34" charset="0"/>
              <a:buChar char="•"/>
            </a:pPr>
            <a:r>
              <a:rPr lang="fi-FI" sz="1600">
                <a:solidFill>
                  <a:prstClr val="black"/>
                </a:solidFill>
                <a:latin typeface="Calibri"/>
              </a:rPr>
              <a:t>Eläkevakuutuksia on 40-59-vuotiailla selvästi enemmän kuin muilla ikäryhmillä. Eläkevakuutus on myös sitä yleisempi, mitä korkeammat tulot ja mitä korkeampi koulutus vastaajalla on. Yrittäjistä ja johtavassa asemassa olevista noin 34 %:lla on vapaaehtoinen eläkevakuutus.</a:t>
            </a:r>
          </a:p>
          <a:p>
            <a:pPr marL="285737" indent="-285737" defTabSz="1219170">
              <a:buFont typeface="Arial" panose="020B0604020202020204" pitchFamily="34" charset="0"/>
              <a:buChar char="•"/>
            </a:pPr>
            <a:r>
              <a:rPr lang="fi-FI" sz="1600">
                <a:solidFill>
                  <a:prstClr val="black"/>
                </a:solidFill>
                <a:latin typeface="Calibri"/>
              </a:rPr>
              <a:t>Suurin osa eläkevakuutuksista on vastaajien itsensä ottamia ja vain pieni osa työantajan ottamia.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ELÄKEVAKUUTUS</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EC55FEBD-F7D3-4117-BF5B-DF6E90D2F66E}"/>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631508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2256168"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7"/>
          <p:cNvGraphicFramePr>
            <a:graphicFrameLocks/>
          </p:cNvGraphicFramePr>
          <p:nvPr>
            <p:extLst/>
          </p:nvPr>
        </p:nvGraphicFramePr>
        <p:xfrm>
          <a:off x="6672659"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1472597"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sp>
        <p:nvSpPr>
          <p:cNvPr id="9" name="Tekstiruutu 8"/>
          <p:cNvSpPr txBox="1"/>
          <p:nvPr/>
        </p:nvSpPr>
        <p:spPr>
          <a:xfrm>
            <a:off x="6576053"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cxnSp>
        <p:nvCxnSpPr>
          <p:cNvPr id="15" name="Suora yhdysviiva 1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ELÄKEVAKUUTUS</a:t>
            </a:r>
            <a:endParaRPr lang="fi-FI" sz="3200" b="1">
              <a:solidFill>
                <a:srgbClr val="1F497D"/>
              </a:solidFill>
              <a:latin typeface="Calibri"/>
            </a:endParaRPr>
          </a:p>
        </p:txBody>
      </p:sp>
      <p:sp>
        <p:nvSpPr>
          <p:cNvPr id="18" name="Tekstiruutu 17"/>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Vapaaehtoinen eläkevakuutus</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9" name="Suorakulmio 18"/>
          <p:cNvSpPr/>
          <p:nvPr/>
        </p:nvSpPr>
        <p:spPr>
          <a:xfrm>
            <a:off x="396320" y="1892830"/>
            <a:ext cx="2531328" cy="1920213"/>
          </a:xfrm>
          <a:prstGeom prst="rect">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defTabSz="1219170"/>
            <a:r>
              <a:rPr lang="fi-FI" sz="1200" i="1">
                <a:solidFill>
                  <a:prstClr val="white"/>
                </a:solidFill>
                <a:latin typeface="Calibri"/>
              </a:rPr>
              <a:t>FA:n Säästäminen, luotonkäyttö ja maksutavat 2017 -tutkimus:</a:t>
            </a:r>
          </a:p>
          <a:p>
            <a:pPr defTabSz="1219170"/>
            <a:r>
              <a:rPr lang="fi-FI" sz="1200" i="1">
                <a:solidFill>
                  <a:prstClr val="white"/>
                </a:solidFill>
                <a:latin typeface="Calibri"/>
              </a:rPr>
              <a:t>- sijoituksia vapaaehtoisissa yksilöllisissä eläkevakuutuksissa 10 % suomalaisista</a:t>
            </a:r>
          </a:p>
          <a:p>
            <a:pPr defTabSz="1219170"/>
            <a:r>
              <a:rPr lang="fi-FI" sz="1200" i="1">
                <a:solidFill>
                  <a:prstClr val="white"/>
                </a:solidFill>
                <a:latin typeface="Calibri"/>
              </a:rPr>
              <a:t>- 3 % aikoo sijoittaa vapaaehtoisiin yksilöllisiin eläkevakuutuksiin</a:t>
            </a:r>
          </a:p>
          <a:p>
            <a:pPr defTabSz="1219170">
              <a:buFontTx/>
              <a:buChar char="-"/>
            </a:pPr>
            <a:r>
              <a:rPr lang="fi-FI" sz="1200" i="1">
                <a:solidFill>
                  <a:prstClr val="white"/>
                </a:solidFill>
                <a:latin typeface="Calibri"/>
              </a:rPr>
              <a:t> PS-tuotteita 2 % suomalaisista</a:t>
            </a:r>
          </a:p>
          <a:p>
            <a:pPr defTabSz="1219170">
              <a:buFontTx/>
              <a:buChar char="-"/>
            </a:pPr>
            <a:r>
              <a:rPr lang="fi-FI" sz="1200" i="1">
                <a:solidFill>
                  <a:prstClr val="white"/>
                </a:solidFill>
                <a:latin typeface="Calibri"/>
              </a:rPr>
              <a:t> 1 % aikoo sijoittaa PS-tuotteisiin</a:t>
            </a:r>
          </a:p>
        </p:txBody>
      </p:sp>
      <p:pic>
        <p:nvPicPr>
          <p:cNvPr id="13" name="Kuva 12">
            <a:extLst>
              <a:ext uri="{FF2B5EF4-FFF2-40B4-BE49-F238E27FC236}">
                <a16:creationId xmlns:a16="http://schemas.microsoft.com/office/drawing/2014/main" id="{85DCA56D-48B5-4BD1-B355-3D1D0ABD0840}"/>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307891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139095100"/>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ELÄKEVAKUUTUS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Eläkevakuutukseni on..</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kstiruutu 8"/>
          <p:cNvSpPr txBox="1"/>
          <p:nvPr/>
        </p:nvSpPr>
        <p:spPr>
          <a:xfrm>
            <a:off x="10128448" y="534921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494F9BF4-66F7-42EA-9146-F63F70064DD5}"/>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19770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807F7B-717C-4307-91FA-3260125C77BF}"/>
              </a:ext>
            </a:extLst>
          </p:cNvPr>
          <p:cNvSpPr>
            <a:spLocks noGrp="1"/>
          </p:cNvSpPr>
          <p:nvPr>
            <p:ph type="title"/>
          </p:nvPr>
        </p:nvSpPr>
        <p:spPr/>
        <p:txBody>
          <a:bodyPr>
            <a:normAutofit/>
          </a:bodyPr>
          <a:lstStyle/>
          <a:p>
            <a:r>
              <a:rPr lang="fi-FI" dirty="0">
                <a:solidFill>
                  <a:prstClr val="white"/>
                </a:solidFill>
                <a:latin typeface="Calibri"/>
                <a:cs typeface="Arial" pitchFamily="34" charset="0"/>
              </a:rPr>
              <a:t>VAPAAEHTOINEN HENKIVAKUUTUS</a:t>
            </a:r>
            <a:br>
              <a:rPr lang="fi-FI" dirty="0">
                <a:solidFill>
                  <a:prstClr val="white"/>
                </a:solidFill>
                <a:latin typeface="Calibri"/>
                <a:cs typeface="Arial" pitchFamily="34" charset="0"/>
              </a:rPr>
            </a:br>
            <a:r>
              <a:rPr lang="fi-FI" dirty="0">
                <a:solidFill>
                  <a:prstClr val="white"/>
                </a:solidFill>
                <a:latin typeface="Calibri"/>
                <a:cs typeface="Arial" pitchFamily="34" charset="0"/>
              </a:rPr>
              <a:t>VAPAAEHTOINEN LAINATURVAVAKUUTUS</a:t>
            </a:r>
            <a:endParaRPr lang="fi-FI" dirty="0"/>
          </a:p>
        </p:txBody>
      </p:sp>
    </p:spTree>
    <p:extLst>
      <p:ext uri="{BB962C8B-B14F-4D97-AF65-F5344CB8AC3E}">
        <p14:creationId xmlns:p14="http://schemas.microsoft.com/office/powerpoint/2010/main" val="17401133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8"/>
            <a:ext cx="10926777" cy="1815880"/>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Vastaajista 37 prosentilla on vapaaehtoinen henkivakuutus kuoleman varalta. Henkivakuutuksen suuruus on tyypillisimmin on 20 -50 000 € tai yli 50 000 €, joita on nyt selvästi enemmän kuin vuonna 2016.</a:t>
            </a:r>
          </a:p>
          <a:p>
            <a:pPr marL="285737" indent="-285737" defTabSz="1219170">
              <a:buFont typeface="Arial" panose="020B0604020202020204" pitchFamily="34" charset="0"/>
              <a:buChar char="•"/>
            </a:pPr>
            <a:r>
              <a:rPr lang="fi-FI" sz="1600" dirty="0">
                <a:solidFill>
                  <a:prstClr val="black"/>
                </a:solidFill>
                <a:latin typeface="Calibri"/>
              </a:rPr>
              <a:t>Muita  useammin henkivakuutus on 40-59-vuotiailla,  yli 50 000 euroa vuodessa ansaitsevilla, johtavassa asemassa olevilla, toimihenkilöillä, lapsiperheillä, omistusasunnossa asuvilla sekä amk-tutkinnon suorittaneilla.</a:t>
            </a:r>
          </a:p>
          <a:p>
            <a:pPr marL="285737" indent="-285737" defTabSz="1219170">
              <a:buFont typeface="Arial" panose="020B0604020202020204" pitchFamily="34" charset="0"/>
              <a:buChar char="•"/>
            </a:pPr>
            <a:r>
              <a:rPr lang="fi-FI" sz="1600" dirty="0">
                <a:solidFill>
                  <a:prstClr val="black"/>
                </a:solidFill>
                <a:latin typeface="Calibri"/>
              </a:rPr>
              <a:t>Vapaaehtoinen lainaturvavakuutus on seitsemällä prosentilla vastaajista.  Lainaturvan ottaneissa korostuvat 30 -39- ja 50-59 –vuotiaat, työväestö, lapsiperheet, omistusasunnossa asuvat, 50 -70 000 € ansaitsevat sekä yli 50 000 asuakkaan kaupungissa asuvat.</a:t>
            </a:r>
          </a:p>
        </p:txBody>
      </p:sp>
      <p:cxnSp>
        <p:nvCxnSpPr>
          <p:cNvPr id="5" name="Suora yhdysviiva 4"/>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890115"/>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VAPAAEHTOINEN HENKIVAKUUTUS</a:t>
            </a:r>
          </a:p>
          <a:p>
            <a:pPr defTabSz="1219170">
              <a:lnSpc>
                <a:spcPct val="80000"/>
              </a:lnSpc>
            </a:pPr>
            <a:r>
              <a:rPr lang="fi-FI" sz="3200" b="1">
                <a:solidFill>
                  <a:srgbClr val="1F497D"/>
                </a:solidFill>
                <a:latin typeface="Calibri"/>
                <a:cs typeface="Arial" pitchFamily="34" charset="0"/>
              </a:rPr>
              <a:t>VAPAAEHTOINEN LAINATURVAVAKUUTUS</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934283B5-C16F-41D0-87CE-80263F316988}"/>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253102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HENKIVAKUUTUS KUOLEMAN VARALTA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Henkivakuutus kuoleman varalta</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kstiruutu 9"/>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9"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1C76A805-06A0-473F-BD09-70435D4869B2}"/>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209682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704172591"/>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KORVAUKSEN SUURUUS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Miten suuren korvauksen vakuutuksen edunsaajat saisivat, jos menehtyisitte nyt?</a:t>
            </a:r>
            <a:endParaRPr lang="fi-FI" sz="1467" i="1">
              <a:solidFill>
                <a:prstClr val="black"/>
              </a:solidFill>
              <a:latin typeface="Calibri"/>
            </a:endParaRPr>
          </a:p>
          <a:p>
            <a:pPr defTabSz="1219170"/>
            <a:r>
              <a:rPr lang="fi-FI" sz="1467">
                <a:solidFill>
                  <a:prstClr val="black"/>
                </a:solidFill>
                <a:latin typeface="Calibri"/>
              </a:rPr>
              <a:t>On henkivakuutus kuoleman varalta</a:t>
            </a:r>
          </a:p>
        </p:txBody>
      </p:sp>
      <p:sp>
        <p:nvSpPr>
          <p:cNvPr id="9" name="Tekstiruutu 8"/>
          <p:cNvSpPr txBox="1"/>
          <p:nvPr/>
        </p:nvSpPr>
        <p:spPr>
          <a:xfrm>
            <a:off x="10128448" y="534921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B992384E-FCFA-4951-BEB7-87FBAFF9B6A0}"/>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1741218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4" name="Suorakulmio 3"/>
          <p:cNvSpPr/>
          <p:nvPr/>
        </p:nvSpPr>
        <p:spPr>
          <a:xfrm>
            <a:off x="390376" y="1803235"/>
            <a:ext cx="2736304" cy="2160240"/>
          </a:xfrm>
          <a:prstGeom prst="rect">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defTabSz="1219170"/>
            <a:r>
              <a:rPr lang="fi-FI" sz="1200" i="1">
                <a:solidFill>
                  <a:prstClr val="white"/>
                </a:solidFill>
                <a:latin typeface="Calibri"/>
              </a:rPr>
              <a:t>FA:n Säästäminen, luotonkäyttö ja maksutavat 2017 -tutkimus:</a:t>
            </a:r>
          </a:p>
          <a:p>
            <a:pPr defTabSz="1219170"/>
            <a:r>
              <a:rPr lang="fi-FI" sz="1200" i="1">
                <a:solidFill>
                  <a:prstClr val="white"/>
                </a:solidFill>
                <a:latin typeface="Calibri"/>
              </a:rPr>
              <a:t>Asuntolainan määrä  suomalaisilla keskimäärin  107 500 €</a:t>
            </a:r>
          </a:p>
          <a:p>
            <a:pPr defTabSz="1219170">
              <a:buFontTx/>
              <a:buChar char="-"/>
            </a:pPr>
            <a:endParaRPr lang="fi-FI" sz="1200" i="1">
              <a:solidFill>
                <a:prstClr val="white"/>
              </a:solidFill>
              <a:latin typeface="Calibri"/>
            </a:endParaRPr>
          </a:p>
          <a:p>
            <a:pPr defTabSz="1219170"/>
            <a:r>
              <a:rPr lang="fi-FI" sz="1200" i="1" err="1">
                <a:solidFill>
                  <a:prstClr val="white"/>
                </a:solidFill>
                <a:latin typeface="Calibri"/>
              </a:rPr>
              <a:t>Lainaturvakuutus</a:t>
            </a:r>
            <a:endParaRPr lang="fi-FI" sz="1200" i="1">
              <a:solidFill>
                <a:prstClr val="white"/>
              </a:solidFill>
              <a:latin typeface="Calibri"/>
            </a:endParaRPr>
          </a:p>
          <a:p>
            <a:pPr defTabSz="1219170"/>
            <a:r>
              <a:rPr lang="fi-FI" sz="1200" i="1">
                <a:solidFill>
                  <a:prstClr val="white"/>
                </a:solidFill>
                <a:latin typeface="Calibri"/>
              </a:rPr>
              <a:t>26 %:lla niistä, joilla on lainaa</a:t>
            </a:r>
          </a:p>
          <a:p>
            <a:pPr defTabSz="1219170"/>
            <a:r>
              <a:rPr lang="fi-FI" sz="1200" i="1">
                <a:solidFill>
                  <a:prstClr val="white"/>
                </a:solidFill>
                <a:latin typeface="Calibri"/>
              </a:rPr>
              <a:t>33 %:lla niistä, joilla on asuntolainaa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LAINATURVAVAKUUTUS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Lainaturvavakuutus</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9" name="Tekstiruutu 8"/>
          <p:cNvSpPr txBox="1"/>
          <p:nvPr/>
        </p:nvSpPr>
        <p:spPr>
          <a:xfrm>
            <a:off x="10128448"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9647EDF2-6A24-47BA-9866-1EF7B44DEE0F}"/>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113066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C8D61-AE24-4CEE-A4EA-7F83640D20EB}"/>
              </a:ext>
            </a:extLst>
          </p:cNvPr>
          <p:cNvSpPr>
            <a:spLocks noGrp="1"/>
          </p:cNvSpPr>
          <p:nvPr>
            <p:ph type="title"/>
          </p:nvPr>
        </p:nvSpPr>
        <p:spPr/>
        <p:txBody>
          <a:bodyPr/>
          <a:lstStyle/>
          <a:p>
            <a:r>
              <a:rPr lang="fi-FI" dirty="0">
                <a:solidFill>
                  <a:prstClr val="white"/>
                </a:solidFill>
                <a:latin typeface="Calibri"/>
                <a:cs typeface="Arial" pitchFamily="34" charset="0"/>
              </a:rPr>
              <a:t>VAPAAEHTOINEN SAIRAUSKULUVAKUUTUS</a:t>
            </a:r>
            <a:endParaRPr lang="fi-FI" dirty="0"/>
          </a:p>
        </p:txBody>
      </p:sp>
    </p:spTree>
    <p:extLst>
      <p:ext uri="{BB962C8B-B14F-4D97-AF65-F5344CB8AC3E}">
        <p14:creationId xmlns:p14="http://schemas.microsoft.com/office/powerpoint/2010/main" val="3376669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926777" cy="1077216"/>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27%:</a:t>
            </a:r>
            <a:r>
              <a:rPr lang="fi-FI" sz="1600" dirty="0" err="1">
                <a:solidFill>
                  <a:prstClr val="black"/>
                </a:solidFill>
                <a:latin typeface="Calibri"/>
              </a:rPr>
              <a:t>lla</a:t>
            </a:r>
            <a:r>
              <a:rPr lang="fi-FI" sz="1600" dirty="0">
                <a:solidFill>
                  <a:prstClr val="black"/>
                </a:solidFill>
                <a:latin typeface="Calibri"/>
              </a:rPr>
              <a:t> vastaajista on vapaaehtoinen sairauskuluvakuutus, tyypillisimmin itselle (19%) tai lapselle (10%) otettu.</a:t>
            </a:r>
            <a:br>
              <a:rPr lang="fi-FI" sz="1600" dirty="0">
                <a:solidFill>
                  <a:prstClr val="black"/>
                </a:solidFill>
                <a:latin typeface="Calibri"/>
              </a:rPr>
            </a:br>
            <a:r>
              <a:rPr lang="fi-FI" sz="1600" dirty="0">
                <a:solidFill>
                  <a:prstClr val="black"/>
                </a:solidFill>
                <a:latin typeface="Calibri"/>
              </a:rPr>
              <a:t>Vain pieni osa on työnantajan ottamia (3%).</a:t>
            </a:r>
          </a:p>
          <a:p>
            <a:pPr marL="285737" indent="-285737" defTabSz="1219170">
              <a:buFont typeface="Arial" panose="020B0604020202020204" pitchFamily="34" charset="0"/>
              <a:buChar char="•"/>
            </a:pPr>
            <a:r>
              <a:rPr lang="fi-FI" sz="1600" dirty="0">
                <a:solidFill>
                  <a:prstClr val="black"/>
                </a:solidFill>
                <a:latin typeface="Calibri"/>
              </a:rPr>
              <a:t>Muita useammin sairaskuluvakuutus on naisilla, 30 -49 –vuotiailla, amk-</a:t>
            </a:r>
            <a:r>
              <a:rPr lang="fi-FI" sz="1600" dirty="0" err="1">
                <a:solidFill>
                  <a:prstClr val="black"/>
                </a:solidFill>
                <a:latin typeface="Calibri"/>
              </a:rPr>
              <a:t>tutkinoon</a:t>
            </a:r>
            <a:r>
              <a:rPr lang="fi-FI" sz="1600" dirty="0">
                <a:solidFill>
                  <a:prstClr val="black"/>
                </a:solidFill>
                <a:latin typeface="Calibri"/>
              </a:rPr>
              <a:t> suorittaneilla, lapsiperheellisillä</a:t>
            </a:r>
            <a:br>
              <a:rPr lang="fi-FI" sz="1600" dirty="0">
                <a:solidFill>
                  <a:prstClr val="black"/>
                </a:solidFill>
                <a:latin typeface="Calibri"/>
              </a:rPr>
            </a:br>
            <a:r>
              <a:rPr lang="fi-FI" sz="1600" dirty="0">
                <a:solidFill>
                  <a:prstClr val="black"/>
                </a:solidFill>
                <a:latin typeface="Calibri"/>
              </a:rPr>
              <a:t>sekä yli 70 000 € ansaitsevilla.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SAIRAUSKULUVAKUUTUS</a:t>
            </a:r>
            <a:endParaRPr lang="fi-FI" sz="3200" b="1">
              <a:solidFill>
                <a:srgbClr val="1F497D"/>
              </a:solidFill>
              <a:latin typeface="Calibri"/>
            </a:endParaRPr>
          </a:p>
        </p:txBody>
      </p:sp>
      <p:sp>
        <p:nvSpPr>
          <p:cNvPr id="7"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8" name="Kuva 7">
            <a:extLst>
              <a:ext uri="{FF2B5EF4-FFF2-40B4-BE49-F238E27FC236}">
                <a16:creationId xmlns:a16="http://schemas.microsoft.com/office/drawing/2014/main" id="{936DA5EA-CAA7-4C9B-AD00-1D8A26592E1D}"/>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44043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7" y="1591725"/>
            <a:ext cx="10926776" cy="1569658"/>
          </a:xfrm>
          <a:prstGeom prst="rect">
            <a:avLst/>
          </a:prstGeom>
          <a:noFill/>
        </p:spPr>
        <p:txBody>
          <a:bodyPr wrap="square" lIns="91439" tIns="45719" rIns="91439" bIns="45719" rtlCol="0">
            <a:spAutoFit/>
          </a:bodyPr>
          <a:lstStyle/>
          <a:p>
            <a:pPr marL="285737" indent="-285737" defTabSz="1219170">
              <a:buFont typeface="Arial" panose="020B0604020202020204" pitchFamily="34" charset="0"/>
              <a:buChar char="•"/>
            </a:pPr>
            <a:r>
              <a:rPr lang="fi-FI" sz="1600" dirty="0">
                <a:solidFill>
                  <a:prstClr val="black"/>
                </a:solidFill>
                <a:latin typeface="Calibri"/>
              </a:rPr>
              <a:t>15% vastaajista tuntee jonkun, joka on huijannut vakuutusyhtiötä, mutta selvästi edelleen harvempi kuin vuonna 2012. Miehet tuntevat naisia useammin tällaisen henkilön, samoin 30-49 –</a:t>
            </a:r>
            <a:r>
              <a:rPr lang="fi-FI" sz="1600" dirty="0" err="1">
                <a:solidFill>
                  <a:prstClr val="black"/>
                </a:solidFill>
                <a:latin typeface="Calibri"/>
              </a:rPr>
              <a:t>vuotiaat</a:t>
            </a:r>
            <a:r>
              <a:rPr lang="fi-FI" sz="1600" dirty="0">
                <a:solidFill>
                  <a:prstClr val="black"/>
                </a:solidFill>
                <a:latin typeface="Calibri"/>
              </a:rPr>
              <a:t>,  johtavassa asemassa olevat ja toimihenkilöt, ammattikoulututkinnon suorittaneet sekä yli 30 000 € vuodessa ansaitsevat. </a:t>
            </a:r>
          </a:p>
          <a:p>
            <a:pPr marL="285737" indent="-285737" defTabSz="1219170">
              <a:buFont typeface="Arial" panose="020B0604020202020204" pitchFamily="34" charset="0"/>
              <a:buChar char="•"/>
            </a:pPr>
            <a:r>
              <a:rPr lang="fi-FI" sz="1600" dirty="0">
                <a:solidFill>
                  <a:prstClr val="black"/>
                </a:solidFill>
                <a:latin typeface="Calibri"/>
              </a:rPr>
              <a:t>Joka kolmas on vastaanottanut vakuutusyhtiön kotivakuutukseen liittyviä turvallisuusohjeita. Muita useammin ohjeita muistavat saaneensa miehet, yli 60-vuotiaat ja omistusasunnossa asuvat.  Lähes 90% on toiminut saatujen ohjeiden mukaisesti.</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1F497D"/>
                </a:solidFill>
                <a:latin typeface="Calibri"/>
                <a:cs typeface="Arial" pitchFamily="34" charset="0"/>
              </a:rPr>
              <a:t>MIELIPITEET VAKUUTUKSISTA JA VAKUUTUSYHTIÖISTÄ 2/2</a:t>
            </a:r>
            <a:endParaRPr lang="fi-FI" sz="3200" b="1" dirty="0">
              <a:solidFill>
                <a:srgbClr val="1F497D"/>
              </a:solidFill>
              <a:latin typeface="Calibri"/>
            </a:endParaRPr>
          </a:p>
        </p:txBody>
      </p:sp>
      <p:sp>
        <p:nvSpPr>
          <p:cNvPr id="6"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dirty="0">
              <a:solidFill>
                <a:prstClr val="black"/>
              </a:solidFill>
              <a:latin typeface="Calibri"/>
            </a:endParaRPr>
          </a:p>
        </p:txBody>
      </p:sp>
      <p:pic>
        <p:nvPicPr>
          <p:cNvPr id="9" name="Kuva 8">
            <a:extLst>
              <a:ext uri="{FF2B5EF4-FFF2-40B4-BE49-F238E27FC236}">
                <a16:creationId xmlns:a16="http://schemas.microsoft.com/office/drawing/2014/main" id="{B8BED20E-330E-4607-8C40-CE8B7A8E5E57}"/>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9485155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791626099"/>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SAIRAUSKULUVAKUUTUS</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Sairauskuluvakuutukseni on..</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9" name="Tekstiruutu 8"/>
          <p:cNvSpPr txBox="1"/>
          <p:nvPr/>
        </p:nvSpPr>
        <p:spPr>
          <a:xfrm>
            <a:off x="10128448" y="534921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0B25ABD2-24EE-490C-BB8B-5ADDE74F8723}"/>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2984103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37E386-1532-4CD2-823B-436BC8172FB8}"/>
              </a:ext>
            </a:extLst>
          </p:cNvPr>
          <p:cNvSpPr>
            <a:spLocks noGrp="1"/>
          </p:cNvSpPr>
          <p:nvPr>
            <p:ph type="title"/>
          </p:nvPr>
        </p:nvSpPr>
        <p:spPr/>
        <p:txBody>
          <a:bodyPr/>
          <a:lstStyle/>
          <a:p>
            <a:r>
              <a:rPr lang="fi-FI" dirty="0">
                <a:solidFill>
                  <a:prstClr val="white"/>
                </a:solidFill>
                <a:latin typeface="Calibri"/>
                <a:cs typeface="Arial" pitchFamily="34" charset="0"/>
              </a:rPr>
              <a:t>AINEISTON RAKENNE</a:t>
            </a:r>
            <a:endParaRPr lang="fi-FI" dirty="0"/>
          </a:p>
        </p:txBody>
      </p:sp>
    </p:spTree>
    <p:extLst>
      <p:ext uri="{BB962C8B-B14F-4D97-AF65-F5344CB8AC3E}">
        <p14:creationId xmlns:p14="http://schemas.microsoft.com/office/powerpoint/2010/main" val="356983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591727"/>
            <a:ext cx="10926777" cy="3827521"/>
          </a:xfrm>
          <a:prstGeom prst="rect">
            <a:avLst/>
          </a:prstGeom>
          <a:noFill/>
        </p:spPr>
        <p:txBody>
          <a:bodyPr wrap="square" lIns="91439" tIns="45719" rIns="91439" bIns="45719" rtlCol="0">
            <a:spAutoFit/>
          </a:bodyPr>
          <a:lstStyle/>
          <a:p>
            <a:pPr defTabSz="1219170"/>
            <a:r>
              <a:rPr lang="fi-FI" sz="1867">
                <a:solidFill>
                  <a:prstClr val="black"/>
                </a:solidFill>
                <a:latin typeface="Calibri"/>
              </a:rPr>
              <a:t>Seuraavien sivujen </a:t>
            </a:r>
            <a:r>
              <a:rPr lang="fi-FI" sz="1867" err="1">
                <a:solidFill>
                  <a:prstClr val="black"/>
                </a:solidFill>
                <a:latin typeface="Calibri"/>
              </a:rPr>
              <a:t>graafeissa</a:t>
            </a:r>
            <a:r>
              <a:rPr lang="fi-FI" sz="1867">
                <a:solidFill>
                  <a:prstClr val="black"/>
                </a:solidFill>
                <a:latin typeface="Calibri"/>
              </a:rPr>
              <a:t> on esitetty aineiston rakenne seuraavien tekijöiden osalta:</a:t>
            </a:r>
          </a:p>
          <a:p>
            <a:pPr defTabSz="1219170"/>
            <a:endParaRPr lang="fi-FI" sz="1867">
              <a:solidFill>
                <a:prstClr val="black"/>
              </a:solidFill>
              <a:latin typeface="Calibri"/>
            </a:endParaRPr>
          </a:p>
          <a:p>
            <a:pPr marL="742913" lvl="1" indent="-285737" defTabSz="1219170">
              <a:buFont typeface="Arial" panose="020B0604020202020204" pitchFamily="34" charset="0"/>
              <a:buChar char="•"/>
            </a:pPr>
            <a:r>
              <a:rPr lang="fi-FI" sz="1867">
                <a:solidFill>
                  <a:prstClr val="black"/>
                </a:solidFill>
                <a:latin typeface="Calibri"/>
              </a:rPr>
              <a:t>Sukupuoli</a:t>
            </a:r>
          </a:p>
          <a:p>
            <a:pPr marL="742913" lvl="1" indent="-285737" defTabSz="1219170">
              <a:buFont typeface="Arial" panose="020B0604020202020204" pitchFamily="34" charset="0"/>
              <a:buChar char="•"/>
            </a:pPr>
            <a:r>
              <a:rPr lang="fi-FI" sz="1867">
                <a:solidFill>
                  <a:prstClr val="black"/>
                </a:solidFill>
                <a:latin typeface="Calibri"/>
              </a:rPr>
              <a:t>Ikä </a:t>
            </a:r>
          </a:p>
          <a:p>
            <a:pPr marL="742913" lvl="1" indent="-285737" defTabSz="1219170">
              <a:buFont typeface="Arial" panose="020B0604020202020204" pitchFamily="34" charset="0"/>
              <a:buChar char="•"/>
            </a:pPr>
            <a:r>
              <a:rPr lang="fi-FI" sz="1867">
                <a:solidFill>
                  <a:prstClr val="black"/>
                </a:solidFill>
                <a:latin typeface="Calibri"/>
              </a:rPr>
              <a:t>Ammattiryhmä</a:t>
            </a:r>
          </a:p>
          <a:p>
            <a:pPr marL="742913" lvl="1" indent="-285737" defTabSz="1219170">
              <a:buFont typeface="Arial" panose="020B0604020202020204" pitchFamily="34" charset="0"/>
              <a:buChar char="•"/>
            </a:pPr>
            <a:r>
              <a:rPr lang="fi-FI" sz="1867">
                <a:solidFill>
                  <a:prstClr val="black"/>
                </a:solidFill>
                <a:latin typeface="Calibri"/>
              </a:rPr>
              <a:t>Koulutus</a:t>
            </a:r>
          </a:p>
          <a:p>
            <a:pPr marL="742913" lvl="1" indent="-285737" defTabSz="1219170">
              <a:buFont typeface="Arial" panose="020B0604020202020204" pitchFamily="34" charset="0"/>
              <a:buChar char="•"/>
            </a:pPr>
            <a:r>
              <a:rPr lang="fi-FI" sz="1867">
                <a:solidFill>
                  <a:prstClr val="black"/>
                </a:solidFill>
                <a:latin typeface="Calibri"/>
              </a:rPr>
              <a:t>Elämäntilanne</a:t>
            </a:r>
          </a:p>
          <a:p>
            <a:pPr marL="742913" lvl="1" indent="-285737" defTabSz="1219170">
              <a:buFont typeface="Arial" panose="020B0604020202020204" pitchFamily="34" charset="0"/>
              <a:buChar char="•"/>
            </a:pPr>
            <a:r>
              <a:rPr lang="fi-FI" sz="1867">
                <a:solidFill>
                  <a:prstClr val="black"/>
                </a:solidFill>
                <a:latin typeface="Calibri"/>
              </a:rPr>
              <a:t>Talouden koko</a:t>
            </a:r>
          </a:p>
          <a:p>
            <a:pPr marL="742913" lvl="1" indent="-285737" defTabSz="1219170">
              <a:buFont typeface="Arial" panose="020B0604020202020204" pitchFamily="34" charset="0"/>
              <a:buChar char="•"/>
            </a:pPr>
            <a:r>
              <a:rPr lang="fi-FI" sz="1867">
                <a:solidFill>
                  <a:prstClr val="black"/>
                </a:solidFill>
                <a:latin typeface="Calibri"/>
              </a:rPr>
              <a:t>Asumismuoto</a:t>
            </a:r>
          </a:p>
          <a:p>
            <a:pPr marL="742913" lvl="1" indent="-285737" defTabSz="1219170">
              <a:buFont typeface="Arial" panose="020B0604020202020204" pitchFamily="34" charset="0"/>
              <a:buChar char="•"/>
            </a:pPr>
            <a:r>
              <a:rPr lang="fi-FI" sz="1867">
                <a:solidFill>
                  <a:prstClr val="black"/>
                </a:solidFill>
                <a:latin typeface="Calibri"/>
              </a:rPr>
              <a:t>Talouden bruttotulot vuodessa</a:t>
            </a:r>
          </a:p>
          <a:p>
            <a:pPr marL="742913" lvl="1" indent="-285737" defTabSz="1219170">
              <a:buFont typeface="Arial" panose="020B0604020202020204" pitchFamily="34" charset="0"/>
              <a:buChar char="•"/>
            </a:pPr>
            <a:r>
              <a:rPr lang="fi-FI" sz="1867">
                <a:solidFill>
                  <a:prstClr val="black"/>
                </a:solidFill>
                <a:latin typeface="Calibri"/>
              </a:rPr>
              <a:t>Asuinpaikka</a:t>
            </a:r>
          </a:p>
          <a:p>
            <a:pPr marL="742913" lvl="1" indent="-285737" defTabSz="1219170">
              <a:buFont typeface="Arial" panose="020B0604020202020204" pitchFamily="34" charset="0"/>
              <a:buChar char="•"/>
            </a:pPr>
            <a:r>
              <a:rPr lang="fi-FI" sz="1867">
                <a:solidFill>
                  <a:prstClr val="black"/>
                </a:solidFill>
                <a:latin typeface="Calibri"/>
              </a:rPr>
              <a:t>Asuinalue (ent. lääni)</a:t>
            </a:r>
          </a:p>
          <a:p>
            <a:pPr marL="742913" lvl="1" indent="-285737" defTabSz="1219170">
              <a:buFont typeface="Arial" panose="020B0604020202020204" pitchFamily="34" charset="0"/>
              <a:buChar char="•"/>
            </a:pPr>
            <a:endParaRPr lang="fi-FI" sz="1867">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a:t>
            </a:r>
            <a:endParaRPr lang="fi-FI" sz="3200" b="1">
              <a:solidFill>
                <a:srgbClr val="1F497D"/>
              </a:solidFill>
              <a:latin typeface="Calibri"/>
            </a:endParaRPr>
          </a:p>
        </p:txBody>
      </p:sp>
      <p:sp>
        <p:nvSpPr>
          <p:cNvPr id="8"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7" name="Kuva 6">
            <a:extLst>
              <a:ext uri="{FF2B5EF4-FFF2-40B4-BE49-F238E27FC236}">
                <a16:creationId xmlns:a16="http://schemas.microsoft.com/office/drawing/2014/main" id="{790FBC43-58F8-4AE4-8FD9-EC816EBB9FB9}"/>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8276058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527382"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1/3</a:t>
            </a:r>
            <a:endParaRPr lang="fi-FI" sz="3200" b="1">
              <a:solidFill>
                <a:srgbClr val="1F497D"/>
              </a:solidFill>
              <a:latin typeface="Calibri"/>
            </a:endParaRPr>
          </a:p>
        </p:txBody>
      </p:sp>
      <p:sp>
        <p:nvSpPr>
          <p:cNvPr id="9" name="Tekstiruutu 8"/>
          <p:cNvSpPr txBox="1"/>
          <p:nvPr/>
        </p:nvSpPr>
        <p:spPr>
          <a:xfrm>
            <a:off x="4847267"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nvPr>
        </p:nvGraphicFramePr>
        <p:xfrm>
          <a:off x="5808563"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1089149"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3" name="Kuva 12">
            <a:extLst>
              <a:ext uri="{FF2B5EF4-FFF2-40B4-BE49-F238E27FC236}">
                <a16:creationId xmlns:a16="http://schemas.microsoft.com/office/drawing/2014/main" id="{0E552916-240E-4FAB-9F54-DAC4F5FFF897}"/>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8682525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527382" y="1619249"/>
          <a:ext cx="576004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2/3</a:t>
            </a:r>
            <a:endParaRPr lang="fi-FI" sz="3200" b="1">
              <a:solidFill>
                <a:srgbClr val="1F497D"/>
              </a:solidFill>
              <a:latin typeface="Calibri"/>
            </a:endParaRPr>
          </a:p>
        </p:txBody>
      </p:sp>
      <p:sp>
        <p:nvSpPr>
          <p:cNvPr id="9" name="Tekstiruutu 8"/>
          <p:cNvSpPr txBox="1"/>
          <p:nvPr/>
        </p:nvSpPr>
        <p:spPr>
          <a:xfrm>
            <a:off x="5039883"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graphicFrame>
        <p:nvGraphicFramePr>
          <p:cNvPr id="10" name="Sisällön paikkamerkki 7"/>
          <p:cNvGraphicFramePr>
            <a:graphicFrameLocks/>
          </p:cNvGraphicFramePr>
          <p:nvPr>
            <p:extLst/>
          </p:nvPr>
        </p:nvGraphicFramePr>
        <p:xfrm>
          <a:off x="5808563" y="1604797"/>
          <a:ext cx="6144088" cy="44640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0"/>
          <p:cNvSpPr txBox="1"/>
          <p:nvPr/>
        </p:nvSpPr>
        <p:spPr>
          <a:xfrm>
            <a:off x="11089149" y="5774552"/>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3" name="Kuva 12">
            <a:extLst>
              <a:ext uri="{FF2B5EF4-FFF2-40B4-BE49-F238E27FC236}">
                <a16:creationId xmlns:a16="http://schemas.microsoft.com/office/drawing/2014/main" id="{B4815F5E-0999-498E-B8BD-232286D82339}"/>
              </a:ext>
            </a:extLst>
          </p:cNvPr>
          <p:cNvPicPr>
            <a:picLocks noChangeAspect="1"/>
          </p:cNvPicPr>
          <p:nvPr/>
        </p:nvPicPr>
        <p:blipFill>
          <a:blip r:embed="rId4"/>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069241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527382" y="1619249"/>
          <a:ext cx="6816757"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3/3</a:t>
            </a:r>
            <a:endParaRPr lang="fi-FI" sz="3200" b="1">
              <a:solidFill>
                <a:srgbClr val="1F497D"/>
              </a:solidFill>
              <a:latin typeface="Calibri"/>
            </a:endParaRPr>
          </a:p>
        </p:txBody>
      </p:sp>
      <p:sp>
        <p:nvSpPr>
          <p:cNvPr id="9" name="Tekstiruutu 8"/>
          <p:cNvSpPr txBox="1"/>
          <p:nvPr/>
        </p:nvSpPr>
        <p:spPr>
          <a:xfrm>
            <a:off x="6672064" y="5789004"/>
            <a:ext cx="384043" cy="297454"/>
          </a:xfrm>
          <a:prstGeom prst="rect">
            <a:avLst/>
          </a:prstGeom>
          <a:noFill/>
        </p:spPr>
        <p:txBody>
          <a:bodyPr wrap="square" rtlCol="0">
            <a:spAutoFit/>
          </a:bodyPr>
          <a:lstStyle/>
          <a:p>
            <a:pPr algn="ctr" defTabSz="1219170"/>
            <a:r>
              <a:rPr lang="fi-FI" sz="1333">
                <a:solidFill>
                  <a:prstClr val="black"/>
                </a:solidFill>
                <a:latin typeface="Calibri"/>
              </a:rPr>
              <a:t>%</a:t>
            </a:r>
          </a:p>
        </p:txBody>
      </p:sp>
      <p:sp>
        <p:nvSpPr>
          <p:cNvPr id="12"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0" name="Kuva 9">
            <a:extLst>
              <a:ext uri="{FF2B5EF4-FFF2-40B4-BE49-F238E27FC236}">
                <a16:creationId xmlns:a16="http://schemas.microsoft.com/office/drawing/2014/main" id="{4189FB1D-E25F-4AF4-BD85-7B79FB72DA39}"/>
              </a:ext>
            </a:extLst>
          </p:cNvPr>
          <p:cNvPicPr>
            <a:picLocks noChangeAspect="1"/>
          </p:cNvPicPr>
          <p:nvPr/>
        </p:nvPicPr>
        <p:blipFill>
          <a:blip r:embed="rId3"/>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2003223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2997B-3E29-4B18-BAF1-47193305D542}"/>
              </a:ext>
            </a:extLst>
          </p:cNvPr>
          <p:cNvSpPr>
            <a:spLocks noGrp="1"/>
          </p:cNvSpPr>
          <p:nvPr>
            <p:ph type="title"/>
          </p:nvPr>
        </p:nvSpPr>
        <p:spPr/>
        <p:txBody>
          <a:bodyPr>
            <a:normAutofit/>
          </a:bodyPr>
          <a:lstStyle/>
          <a:p>
            <a:pPr defTabSz="1219170"/>
            <a:r>
              <a:rPr lang="fi-FI" dirty="0">
                <a:solidFill>
                  <a:prstClr val="white"/>
                </a:solidFill>
                <a:latin typeface="Calibri"/>
                <a:cs typeface="Arial" pitchFamily="34" charset="0"/>
              </a:rPr>
              <a:t>AINEISTON RAKENNE </a:t>
            </a:r>
            <a:br>
              <a:rPr lang="fi-FI" dirty="0">
                <a:solidFill>
                  <a:prstClr val="white"/>
                </a:solidFill>
                <a:latin typeface="Calibri"/>
                <a:cs typeface="Arial" pitchFamily="34" charset="0"/>
              </a:rPr>
            </a:br>
            <a:r>
              <a:rPr lang="fi-FI" dirty="0">
                <a:solidFill>
                  <a:prstClr val="white"/>
                </a:solidFill>
                <a:latin typeface="Calibri"/>
                <a:cs typeface="Arial" pitchFamily="34" charset="0"/>
              </a:rPr>
              <a:t>2014-2018</a:t>
            </a:r>
            <a:endParaRPr lang="fi-FI" dirty="0"/>
          </a:p>
        </p:txBody>
      </p:sp>
    </p:spTree>
    <p:extLst>
      <p:ext uri="{BB962C8B-B14F-4D97-AF65-F5344CB8AC3E}">
        <p14:creationId xmlns:p14="http://schemas.microsoft.com/office/powerpoint/2010/main" val="39537358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extLst>
              <p:ext uri="{D42A27DB-BD31-4B8C-83A1-F6EECF244321}">
                <p14:modId xmlns:p14="http://schemas.microsoft.com/office/powerpoint/2010/main" val="3929192558"/>
              </p:ext>
            </p:extLst>
          </p:nvPr>
        </p:nvGraphicFramePr>
        <p:xfrm>
          <a:off x="635339" y="1220755"/>
          <a:ext cx="3396000" cy="4964763"/>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2014</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u="none" strike="noStrike">
                          <a:latin typeface="+mn-lt"/>
                        </a:rPr>
                        <a:t>SUKUPUOLI</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latin typeface="+mn-lt"/>
                      </a:endParaRPr>
                    </a:p>
                  </a:txBody>
                  <a:tcPr marL="8855" marR="8855" marT="8855" marB="0" anchor="ctr"/>
                </a:tc>
                <a:extLst>
                  <a:ext uri="{0D108BD9-81ED-4DB2-BD59-A6C34878D82A}">
                    <a16:rowId xmlns:a16="http://schemas.microsoft.com/office/drawing/2014/main" val="10002"/>
                  </a:ext>
                </a:extLst>
              </a:tr>
              <a:tr h="206703">
                <a:tc>
                  <a:txBody>
                    <a:bodyPr/>
                    <a:lstStyle/>
                    <a:p>
                      <a:pPr algn="l" fontAlgn="b"/>
                      <a:r>
                        <a:rPr lang="fi-FI" sz="1200" u="none" strike="noStrike">
                          <a:latin typeface="+mn-lt"/>
                        </a:rPr>
                        <a:t>Nainen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50</a:t>
                      </a:r>
                      <a:endParaRPr lang="fi-FI" sz="1200" b="0" i="0" u="none" strike="noStrike">
                        <a:latin typeface="+mn-lt"/>
                      </a:endParaRPr>
                    </a:p>
                  </a:txBody>
                  <a:tcPr marL="8855" marR="8855" marT="8855" marB="0" anchor="ctr"/>
                </a:tc>
                <a:extLst>
                  <a:ext uri="{0D108BD9-81ED-4DB2-BD59-A6C34878D82A}">
                    <a16:rowId xmlns:a16="http://schemas.microsoft.com/office/drawing/2014/main" val="10003"/>
                  </a:ext>
                </a:extLst>
              </a:tr>
              <a:tr h="206703">
                <a:tc>
                  <a:txBody>
                    <a:bodyPr/>
                    <a:lstStyle/>
                    <a:p>
                      <a:pPr algn="l" fontAlgn="b"/>
                      <a:r>
                        <a:rPr lang="fi-FI" sz="1200" u="none" strike="noStrike">
                          <a:latin typeface="+mn-lt"/>
                        </a:rPr>
                        <a:t>Mies</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50</a:t>
                      </a:r>
                      <a:endParaRPr lang="fi-FI" sz="1200" b="0" i="0" u="none" strike="noStrike">
                        <a:latin typeface="+mn-lt"/>
                      </a:endParaRPr>
                    </a:p>
                  </a:txBody>
                  <a:tcPr marL="8855" marR="8855" marT="8855" marB="0" anchor="ctr"/>
                </a:tc>
                <a:extLst>
                  <a:ext uri="{0D108BD9-81ED-4DB2-BD59-A6C34878D82A}">
                    <a16:rowId xmlns:a16="http://schemas.microsoft.com/office/drawing/2014/main" val="10004"/>
                  </a:ext>
                </a:extLst>
              </a:tr>
              <a:tr h="206703">
                <a:tc>
                  <a:txBody>
                    <a:bodyPr/>
                    <a:lstStyle/>
                    <a:p>
                      <a:pPr algn="l" fontAlgn="b"/>
                      <a:r>
                        <a:rPr lang="fi-FI" sz="1200" b="1" u="none" strike="noStrike">
                          <a:latin typeface="+mn-lt"/>
                        </a:rPr>
                        <a:t>IKÄRYHMÄ</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latin typeface="+mn-lt"/>
                      </a:endParaRPr>
                    </a:p>
                  </a:txBody>
                  <a:tcPr marL="8855" marR="8855" marT="8855" marB="0" anchor="ctr"/>
                </a:tc>
                <a:extLst>
                  <a:ext uri="{0D108BD9-81ED-4DB2-BD59-A6C34878D82A}">
                    <a16:rowId xmlns:a16="http://schemas.microsoft.com/office/drawing/2014/main" val="10005"/>
                  </a:ext>
                </a:extLst>
              </a:tr>
              <a:tr h="206703">
                <a:tc>
                  <a:txBody>
                    <a:bodyPr/>
                    <a:lstStyle/>
                    <a:p>
                      <a:pPr algn="l" fontAlgn="b"/>
                      <a:r>
                        <a:rPr lang="fi-FI" sz="1200" u="none" strike="noStrike">
                          <a:latin typeface="+mn-lt"/>
                        </a:rPr>
                        <a:t>18-29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23</a:t>
                      </a:r>
                      <a:endParaRPr lang="fi-FI" sz="1200" b="0" i="0" u="none" strike="noStrike">
                        <a:latin typeface="+mn-lt"/>
                      </a:endParaRPr>
                    </a:p>
                  </a:txBody>
                  <a:tcPr marL="8855" marR="8855" marT="8855" marB="0" anchor="ctr"/>
                </a:tc>
                <a:extLst>
                  <a:ext uri="{0D108BD9-81ED-4DB2-BD59-A6C34878D82A}">
                    <a16:rowId xmlns:a16="http://schemas.microsoft.com/office/drawing/2014/main" val="10006"/>
                  </a:ext>
                </a:extLst>
              </a:tr>
              <a:tr h="206703">
                <a:tc>
                  <a:txBody>
                    <a:bodyPr/>
                    <a:lstStyle/>
                    <a:p>
                      <a:pPr algn="l" fontAlgn="b"/>
                      <a:r>
                        <a:rPr lang="fi-FI" sz="1200" u="none" strike="noStrike">
                          <a:latin typeface="+mn-lt"/>
                        </a:rPr>
                        <a:t>30-39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16</a:t>
                      </a:r>
                      <a:endParaRPr lang="fi-FI" sz="1200" b="0" i="0" u="none" strike="noStrike">
                        <a:latin typeface="+mn-lt"/>
                      </a:endParaRPr>
                    </a:p>
                  </a:txBody>
                  <a:tcPr marL="8855" marR="8855" marT="8855" marB="0" anchor="ctr"/>
                </a:tc>
                <a:extLst>
                  <a:ext uri="{0D108BD9-81ED-4DB2-BD59-A6C34878D82A}">
                    <a16:rowId xmlns:a16="http://schemas.microsoft.com/office/drawing/2014/main" val="10007"/>
                  </a:ext>
                </a:extLst>
              </a:tr>
              <a:tr h="206703">
                <a:tc>
                  <a:txBody>
                    <a:bodyPr/>
                    <a:lstStyle/>
                    <a:p>
                      <a:pPr algn="l" fontAlgn="b"/>
                      <a:r>
                        <a:rPr lang="fi-FI" sz="1200" u="none" strike="noStrike">
                          <a:latin typeface="+mn-lt"/>
                        </a:rPr>
                        <a:t>40-49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17</a:t>
                      </a:r>
                      <a:endParaRPr lang="fi-FI" sz="1200" b="0" i="0" u="none" strike="noStrike">
                        <a:latin typeface="+mn-lt"/>
                      </a:endParaRPr>
                    </a:p>
                  </a:txBody>
                  <a:tcPr marL="8855" marR="8855" marT="8855" marB="0" anchor="ctr"/>
                </a:tc>
                <a:extLst>
                  <a:ext uri="{0D108BD9-81ED-4DB2-BD59-A6C34878D82A}">
                    <a16:rowId xmlns:a16="http://schemas.microsoft.com/office/drawing/2014/main" val="10008"/>
                  </a:ext>
                </a:extLst>
              </a:tr>
              <a:tr h="206703">
                <a:tc>
                  <a:txBody>
                    <a:bodyPr/>
                    <a:lstStyle/>
                    <a:p>
                      <a:pPr algn="l" fontAlgn="b"/>
                      <a:r>
                        <a:rPr lang="fi-FI" sz="1200" u="none" strike="noStrike">
                          <a:latin typeface="+mn-lt"/>
                        </a:rPr>
                        <a:t>50-59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17</a:t>
                      </a:r>
                      <a:endParaRPr lang="fi-FI" sz="1200" b="0" i="0" u="none" strike="noStrike">
                        <a:latin typeface="+mn-lt"/>
                      </a:endParaRPr>
                    </a:p>
                  </a:txBody>
                  <a:tcPr marL="8855" marR="8855" marT="8855" marB="0" anchor="ctr"/>
                </a:tc>
                <a:extLst>
                  <a:ext uri="{0D108BD9-81ED-4DB2-BD59-A6C34878D82A}">
                    <a16:rowId xmlns:a16="http://schemas.microsoft.com/office/drawing/2014/main" val="10009"/>
                  </a:ext>
                </a:extLst>
              </a:tr>
              <a:tr h="206703">
                <a:tc>
                  <a:txBody>
                    <a:bodyPr/>
                    <a:lstStyle/>
                    <a:p>
                      <a:pPr algn="l" fontAlgn="b"/>
                      <a:r>
                        <a:rPr lang="fi-FI" sz="1200" u="none" strike="noStrike">
                          <a:latin typeface="+mn-lt"/>
                        </a:rPr>
                        <a:t>60-79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27</a:t>
                      </a:r>
                      <a:endParaRPr lang="fi-FI" sz="1200" b="0" i="0" u="none" strike="noStrike">
                        <a:latin typeface="+mn-lt"/>
                      </a:endParaRPr>
                    </a:p>
                  </a:txBody>
                  <a:tcPr marL="8855" marR="8855" marT="8855" marB="0" anchor="ctr"/>
                </a:tc>
                <a:extLst>
                  <a:ext uri="{0D108BD9-81ED-4DB2-BD59-A6C34878D82A}">
                    <a16:rowId xmlns:a16="http://schemas.microsoft.com/office/drawing/2014/main" val="10010"/>
                  </a:ext>
                </a:extLst>
              </a:tr>
              <a:tr h="206703">
                <a:tc>
                  <a:txBody>
                    <a:bodyPr/>
                    <a:lstStyle/>
                    <a:p>
                      <a:pPr algn="l" fontAlgn="ctr"/>
                      <a:r>
                        <a:rPr lang="fi-FI" sz="1200" b="1" u="none" strike="noStrike">
                          <a:latin typeface="+mn-lt"/>
                        </a:rPr>
                        <a:t>AMMATTI</a:t>
                      </a:r>
                      <a:endParaRPr lang="fi-FI" sz="1200" b="1" i="0" u="none" strike="noStrike">
                        <a:latin typeface="+mn-lt"/>
                      </a:endParaRPr>
                    </a:p>
                  </a:txBody>
                  <a:tcPr marL="72000" marR="8855" marT="8855" marB="0" anchor="ctr"/>
                </a:tc>
                <a:tc>
                  <a:txBody>
                    <a:bodyPr/>
                    <a:lstStyle/>
                    <a:p>
                      <a:pPr algn="ctr" fontAlgn="b"/>
                      <a:endParaRPr lang="fi-FI" sz="1200" b="1" i="0" u="none" strike="noStrike">
                        <a:latin typeface="+mn-lt"/>
                      </a:endParaRPr>
                    </a:p>
                  </a:txBody>
                  <a:tcPr marL="8855" marR="8855" marT="8855" marB="0" anchor="ctr"/>
                </a:tc>
                <a:extLst>
                  <a:ext uri="{0D108BD9-81ED-4DB2-BD59-A6C34878D82A}">
                    <a16:rowId xmlns:a16="http://schemas.microsoft.com/office/drawing/2014/main" val="10011"/>
                  </a:ext>
                </a:extLst>
              </a:tr>
              <a:tr h="206703">
                <a:tc>
                  <a:txBody>
                    <a:bodyPr/>
                    <a:lstStyle/>
                    <a:p>
                      <a:pPr algn="l" fontAlgn="b"/>
                      <a:r>
                        <a:rPr lang="fi-FI" sz="1200" u="none" strike="noStrike">
                          <a:latin typeface="+mn-lt"/>
                        </a:rPr>
                        <a:t>Johtavassa asemassa oleva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3</a:t>
                      </a:r>
                      <a:endParaRPr lang="fi-FI" sz="1200" b="0" i="0" u="none" strike="noStrike">
                        <a:latin typeface="+mn-lt"/>
                      </a:endParaRPr>
                    </a:p>
                  </a:txBody>
                  <a:tcPr marL="8855" marR="8855" marT="8855" marB="0" anchor="ctr"/>
                </a:tc>
                <a:extLst>
                  <a:ext uri="{0D108BD9-81ED-4DB2-BD59-A6C34878D82A}">
                    <a16:rowId xmlns:a16="http://schemas.microsoft.com/office/drawing/2014/main" val="10012"/>
                  </a:ext>
                </a:extLst>
              </a:tr>
              <a:tr h="206703">
                <a:tc>
                  <a:txBody>
                    <a:bodyPr/>
                    <a:lstStyle/>
                    <a:p>
                      <a:pPr algn="l" fontAlgn="b"/>
                      <a:r>
                        <a:rPr lang="fi-FI" sz="1200" u="none" strike="noStrike">
                          <a:latin typeface="+mn-lt"/>
                        </a:rPr>
                        <a:t>Ylempi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15</a:t>
                      </a:r>
                      <a:endParaRPr lang="fi-FI" sz="1200" b="0" i="0" u="none" strike="noStrike">
                        <a:latin typeface="+mn-lt"/>
                      </a:endParaRPr>
                    </a:p>
                  </a:txBody>
                  <a:tcPr marL="8855" marR="8855" marT="8855" marB="0" anchor="ctr"/>
                </a:tc>
                <a:extLst>
                  <a:ext uri="{0D108BD9-81ED-4DB2-BD59-A6C34878D82A}">
                    <a16:rowId xmlns:a16="http://schemas.microsoft.com/office/drawing/2014/main" val="10013"/>
                  </a:ext>
                </a:extLst>
              </a:tr>
              <a:tr h="206703">
                <a:tc>
                  <a:txBody>
                    <a:bodyPr/>
                    <a:lstStyle/>
                    <a:p>
                      <a:pPr algn="l" fontAlgn="b"/>
                      <a:r>
                        <a:rPr lang="fi-FI" sz="1200" u="none" strike="noStrike">
                          <a:latin typeface="+mn-lt"/>
                        </a:rPr>
                        <a:t>Alempi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14</a:t>
                      </a:r>
                      <a:endParaRPr lang="fi-FI" sz="1200" b="0" i="0" u="none" strike="noStrike">
                        <a:latin typeface="+mn-lt"/>
                      </a:endParaRPr>
                    </a:p>
                  </a:txBody>
                  <a:tcPr marL="8855" marR="8855" marT="8855" marB="0" anchor="ctr"/>
                </a:tc>
                <a:extLst>
                  <a:ext uri="{0D108BD9-81ED-4DB2-BD59-A6C34878D82A}">
                    <a16:rowId xmlns:a16="http://schemas.microsoft.com/office/drawing/2014/main" val="10014"/>
                  </a:ext>
                </a:extLst>
              </a:tr>
              <a:tr h="206703">
                <a:tc>
                  <a:txBody>
                    <a:bodyPr/>
                    <a:lstStyle/>
                    <a:p>
                      <a:pPr algn="l" fontAlgn="b"/>
                      <a:r>
                        <a:rPr lang="fi-FI" sz="1200" u="none" strike="noStrike">
                          <a:latin typeface="+mn-lt"/>
                        </a:rPr>
                        <a:t>Työväestö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25</a:t>
                      </a:r>
                      <a:endParaRPr lang="fi-FI" sz="1200" b="0" i="0" u="none" strike="noStrike">
                        <a:latin typeface="+mn-lt"/>
                      </a:endParaRPr>
                    </a:p>
                  </a:txBody>
                  <a:tcPr marL="8855" marR="8855" marT="8855" marB="0" anchor="ctr"/>
                </a:tc>
                <a:extLst>
                  <a:ext uri="{0D108BD9-81ED-4DB2-BD59-A6C34878D82A}">
                    <a16:rowId xmlns:a16="http://schemas.microsoft.com/office/drawing/2014/main" val="10015"/>
                  </a:ext>
                </a:extLst>
              </a:tr>
              <a:tr h="206703">
                <a:tc>
                  <a:txBody>
                    <a:bodyPr/>
                    <a:lstStyle/>
                    <a:p>
                      <a:pPr algn="l" fontAlgn="b"/>
                      <a:r>
                        <a:rPr lang="fi-FI" sz="1200" u="none" strike="noStrike">
                          <a:latin typeface="+mn-lt"/>
                        </a:rPr>
                        <a:t>Yksityisyrittäjä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5</a:t>
                      </a:r>
                      <a:endParaRPr lang="fi-FI" sz="1200" b="0" i="0" u="none" strike="noStrike">
                        <a:latin typeface="+mn-lt"/>
                      </a:endParaRPr>
                    </a:p>
                  </a:txBody>
                  <a:tcPr marL="8855" marR="8855" marT="8855" marB="0" anchor="ctr"/>
                </a:tc>
                <a:extLst>
                  <a:ext uri="{0D108BD9-81ED-4DB2-BD59-A6C34878D82A}">
                    <a16:rowId xmlns:a16="http://schemas.microsoft.com/office/drawing/2014/main" val="10016"/>
                  </a:ext>
                </a:extLst>
              </a:tr>
              <a:tr h="206703">
                <a:tc>
                  <a:txBody>
                    <a:bodyPr/>
                    <a:lstStyle/>
                    <a:p>
                      <a:pPr algn="l" fontAlgn="b"/>
                      <a:r>
                        <a:rPr lang="fi-FI" sz="1200" u="none" strike="noStrike">
                          <a:latin typeface="+mn-lt"/>
                        </a:rPr>
                        <a:t>Lomautettuna/työtön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5</a:t>
                      </a:r>
                      <a:endParaRPr lang="fi-FI" sz="1200" b="0" i="0" u="none" strike="noStrike">
                        <a:latin typeface="+mn-lt"/>
                      </a:endParaRPr>
                    </a:p>
                  </a:txBody>
                  <a:tcPr marL="8855" marR="8855" marT="8855" marB="0" anchor="ctr"/>
                </a:tc>
                <a:extLst>
                  <a:ext uri="{0D108BD9-81ED-4DB2-BD59-A6C34878D82A}">
                    <a16:rowId xmlns:a16="http://schemas.microsoft.com/office/drawing/2014/main" val="10017"/>
                  </a:ext>
                </a:extLst>
              </a:tr>
              <a:tr h="206703">
                <a:tc>
                  <a:txBody>
                    <a:bodyPr/>
                    <a:lstStyle/>
                    <a:p>
                      <a:pPr algn="l" fontAlgn="b"/>
                      <a:r>
                        <a:rPr lang="fi-FI" sz="1200" u="none" strike="noStrike">
                          <a:latin typeface="+mn-lt"/>
                        </a:rPr>
                        <a:t>Maanviljelijä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2</a:t>
                      </a:r>
                      <a:endParaRPr lang="fi-FI" sz="1200" b="0" i="0" u="none" strike="noStrike">
                        <a:latin typeface="+mn-lt"/>
                      </a:endParaRPr>
                    </a:p>
                  </a:txBody>
                  <a:tcPr marL="8855" marR="8855" marT="8855" marB="0" anchor="ctr"/>
                </a:tc>
                <a:extLst>
                  <a:ext uri="{0D108BD9-81ED-4DB2-BD59-A6C34878D82A}">
                    <a16:rowId xmlns:a16="http://schemas.microsoft.com/office/drawing/2014/main" val="10018"/>
                  </a:ext>
                </a:extLst>
              </a:tr>
              <a:tr h="206703">
                <a:tc>
                  <a:txBody>
                    <a:bodyPr/>
                    <a:lstStyle/>
                    <a:p>
                      <a:pPr algn="l" fontAlgn="b"/>
                      <a:r>
                        <a:rPr lang="fi-FI" sz="1200" u="none" strike="noStrike">
                          <a:latin typeface="+mn-lt"/>
                        </a:rPr>
                        <a:t>Opiskelija/koululainen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6</a:t>
                      </a:r>
                      <a:endParaRPr lang="fi-FI" sz="1200" b="0" i="0" u="none" strike="noStrike">
                        <a:latin typeface="+mn-lt"/>
                      </a:endParaRPr>
                    </a:p>
                  </a:txBody>
                  <a:tcPr marL="8855" marR="8855" marT="8855" marB="0" anchor="ctr"/>
                </a:tc>
                <a:extLst>
                  <a:ext uri="{0D108BD9-81ED-4DB2-BD59-A6C34878D82A}">
                    <a16:rowId xmlns:a16="http://schemas.microsoft.com/office/drawing/2014/main" val="10019"/>
                  </a:ext>
                </a:extLst>
              </a:tr>
              <a:tr h="206703">
                <a:tc>
                  <a:txBody>
                    <a:bodyPr/>
                    <a:lstStyle/>
                    <a:p>
                      <a:pPr algn="l" fontAlgn="b"/>
                      <a:r>
                        <a:rPr lang="fi-FI" sz="1200" u="none" strike="noStrike">
                          <a:latin typeface="+mn-lt"/>
                        </a:rPr>
                        <a:t>Eläkeläinen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a:latin typeface="+mn-lt"/>
                        </a:rPr>
                        <a:t>23</a:t>
                      </a:r>
                      <a:endParaRPr lang="fi-FI" sz="1200" b="0" i="0" u="none" strike="noStrike">
                        <a:latin typeface="+mn-lt"/>
                      </a:endParaRPr>
                    </a:p>
                  </a:txBody>
                  <a:tcPr marL="8855" marR="8855" marT="8855" marB="0" anchor="ctr"/>
                </a:tc>
                <a:extLst>
                  <a:ext uri="{0D108BD9-81ED-4DB2-BD59-A6C34878D82A}">
                    <a16:rowId xmlns:a16="http://schemas.microsoft.com/office/drawing/2014/main" val="10020"/>
                  </a:ext>
                </a:extLst>
              </a:tr>
              <a:tr h="206703">
                <a:tc>
                  <a:txBody>
                    <a:bodyPr/>
                    <a:lstStyle/>
                    <a:p>
                      <a:pPr algn="l" fontAlgn="b"/>
                      <a:r>
                        <a:rPr lang="fi-FI" sz="1200" u="none" strike="noStrike">
                          <a:latin typeface="+mn-lt"/>
                        </a:rPr>
                        <a:t>Muu</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u="none" strike="noStrike" dirty="0">
                          <a:latin typeface="+mn-lt"/>
                        </a:rPr>
                        <a:t>2</a:t>
                      </a:r>
                      <a:endParaRPr lang="fi-FI" sz="1200" b="0" i="0" u="none" strike="noStrike" dirty="0">
                        <a:latin typeface="+mn-lt"/>
                      </a:endParaRPr>
                    </a:p>
                  </a:txBody>
                  <a:tcPr marL="8855" marR="8855" marT="8855" marB="0" anchor="ctr"/>
                </a:tc>
                <a:extLst>
                  <a:ext uri="{0D108BD9-81ED-4DB2-BD59-A6C34878D82A}">
                    <a16:rowId xmlns:a16="http://schemas.microsoft.com/office/drawing/2014/main" val="10021"/>
                  </a:ext>
                </a:extLst>
              </a:tr>
            </a:tbl>
          </a:graphicData>
        </a:graphic>
      </p:graphicFrame>
      <p:graphicFrame>
        <p:nvGraphicFramePr>
          <p:cNvPr id="6" name="Taulukko 5"/>
          <p:cNvGraphicFramePr>
            <a:graphicFrameLocks noGrp="1"/>
          </p:cNvGraphicFramePr>
          <p:nvPr>
            <p:extLst>
              <p:ext uri="{D42A27DB-BD31-4B8C-83A1-F6EECF244321}">
                <p14:modId xmlns:p14="http://schemas.microsoft.com/office/powerpoint/2010/main" val="3500210748"/>
              </p:ext>
            </p:extLst>
          </p:nvPr>
        </p:nvGraphicFramePr>
        <p:xfrm>
          <a:off x="4451979" y="1220755"/>
          <a:ext cx="3396000" cy="4964763"/>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2016</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u="none" strike="noStrike">
                          <a:latin typeface="+mn-lt"/>
                        </a:rPr>
                        <a:t>SUKUPUOLI</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latin typeface="+mn-lt"/>
                      </a:endParaRPr>
                    </a:p>
                  </a:txBody>
                  <a:tcPr marL="8855" marR="8855" marT="8855" marB="0" anchor="ctr"/>
                </a:tc>
                <a:extLst>
                  <a:ext uri="{0D108BD9-81ED-4DB2-BD59-A6C34878D82A}">
                    <a16:rowId xmlns:a16="http://schemas.microsoft.com/office/drawing/2014/main" val="10002"/>
                  </a:ext>
                </a:extLst>
              </a:tr>
              <a:tr h="206703">
                <a:tc>
                  <a:txBody>
                    <a:bodyPr/>
                    <a:lstStyle/>
                    <a:p>
                      <a:pPr algn="l" fontAlgn="b"/>
                      <a:r>
                        <a:rPr lang="fi-FI" sz="1200" u="none" strike="noStrike">
                          <a:latin typeface="+mn-lt"/>
                        </a:rPr>
                        <a:t>Nainen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51</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u="none" strike="noStrike">
                          <a:latin typeface="+mn-lt"/>
                        </a:rPr>
                        <a:t>Mies</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49</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1" u="none" strike="noStrike">
                          <a:latin typeface="+mn-lt"/>
                        </a:rPr>
                        <a:t>IKÄRYHMÄ</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5"/>
                  </a:ext>
                </a:extLst>
              </a:tr>
              <a:tr h="206703">
                <a:tc>
                  <a:txBody>
                    <a:bodyPr/>
                    <a:lstStyle/>
                    <a:p>
                      <a:pPr algn="l" fontAlgn="b"/>
                      <a:r>
                        <a:rPr lang="fi-FI" sz="1200" u="none" strike="noStrike">
                          <a:latin typeface="+mn-lt"/>
                        </a:rPr>
                        <a:t>18-29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23</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u="none" strike="noStrike">
                          <a:latin typeface="+mn-lt"/>
                        </a:rPr>
                        <a:t>30-39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16</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u="none" strike="noStrike">
                          <a:latin typeface="+mn-lt"/>
                        </a:rPr>
                        <a:t>40-49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17</a:t>
                      </a: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200" u="none" strike="noStrike">
                          <a:latin typeface="+mn-lt"/>
                        </a:rPr>
                        <a:t>50-59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17</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u="none" strike="noStrike">
                          <a:latin typeface="+mn-lt"/>
                        </a:rPr>
                        <a:t>60-79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27</a:t>
                      </a:r>
                    </a:p>
                  </a:txBody>
                  <a:tcPr marL="9525" marR="9525" marT="9525" marB="0" anchor="ctr"/>
                </a:tc>
                <a:extLst>
                  <a:ext uri="{0D108BD9-81ED-4DB2-BD59-A6C34878D82A}">
                    <a16:rowId xmlns:a16="http://schemas.microsoft.com/office/drawing/2014/main" val="10010"/>
                  </a:ext>
                </a:extLst>
              </a:tr>
              <a:tr h="206703">
                <a:tc>
                  <a:txBody>
                    <a:bodyPr/>
                    <a:lstStyle/>
                    <a:p>
                      <a:pPr algn="l" fontAlgn="ctr"/>
                      <a:r>
                        <a:rPr lang="fi-FI" sz="1200" b="1" u="none" strike="noStrike">
                          <a:latin typeface="+mn-lt"/>
                        </a:rPr>
                        <a:t>AMMATTI</a:t>
                      </a:r>
                      <a:endParaRPr lang="fi-FI" sz="1200" b="1" i="0" u="none" strike="noStrike">
                        <a:latin typeface="+mn-lt"/>
                      </a:endParaRPr>
                    </a:p>
                  </a:txBody>
                  <a:tcPr marL="72000" marR="8855" marT="885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11"/>
                  </a:ext>
                </a:extLst>
              </a:tr>
              <a:tr h="206703">
                <a:tc>
                  <a:txBody>
                    <a:bodyPr/>
                    <a:lstStyle/>
                    <a:p>
                      <a:pPr algn="l" fontAlgn="b"/>
                      <a:r>
                        <a:rPr lang="fi-FI" sz="1200" u="none" strike="noStrike">
                          <a:latin typeface="+mn-lt"/>
                        </a:rPr>
                        <a:t>Johtavassa asemassa oleva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3</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u="none" strike="noStrike">
                          <a:latin typeface="+mn-lt"/>
                        </a:rPr>
                        <a:t>Ylempi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14</a:t>
                      </a:r>
                    </a:p>
                  </a:txBody>
                  <a:tcPr marL="9525" marR="9525" marT="9525" marB="0" anchor="ctr"/>
                </a:tc>
                <a:extLst>
                  <a:ext uri="{0D108BD9-81ED-4DB2-BD59-A6C34878D82A}">
                    <a16:rowId xmlns:a16="http://schemas.microsoft.com/office/drawing/2014/main" val="10013"/>
                  </a:ext>
                </a:extLst>
              </a:tr>
              <a:tr h="206703">
                <a:tc>
                  <a:txBody>
                    <a:bodyPr/>
                    <a:lstStyle/>
                    <a:p>
                      <a:pPr algn="l" fontAlgn="b"/>
                      <a:r>
                        <a:rPr lang="fi-FI" sz="1200" u="none" strike="noStrike">
                          <a:latin typeface="+mn-lt"/>
                        </a:rPr>
                        <a:t>Alempi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12</a:t>
                      </a:r>
                    </a:p>
                  </a:txBody>
                  <a:tcPr marL="9525" marR="9525" marT="9525" marB="0" anchor="ctr"/>
                </a:tc>
                <a:extLst>
                  <a:ext uri="{0D108BD9-81ED-4DB2-BD59-A6C34878D82A}">
                    <a16:rowId xmlns:a16="http://schemas.microsoft.com/office/drawing/2014/main" val="10014"/>
                  </a:ext>
                </a:extLst>
              </a:tr>
              <a:tr h="206703">
                <a:tc>
                  <a:txBody>
                    <a:bodyPr/>
                    <a:lstStyle/>
                    <a:p>
                      <a:pPr algn="l" fontAlgn="b"/>
                      <a:r>
                        <a:rPr lang="fi-FI" sz="1200" u="none" strike="noStrike">
                          <a:latin typeface="+mn-lt"/>
                        </a:rPr>
                        <a:t>Työväestö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23</a:t>
                      </a:r>
                    </a:p>
                  </a:txBody>
                  <a:tcPr marL="9525" marR="9525" marT="9525" marB="0" anchor="ctr"/>
                </a:tc>
                <a:extLst>
                  <a:ext uri="{0D108BD9-81ED-4DB2-BD59-A6C34878D82A}">
                    <a16:rowId xmlns:a16="http://schemas.microsoft.com/office/drawing/2014/main" val="10015"/>
                  </a:ext>
                </a:extLst>
              </a:tr>
              <a:tr h="206703">
                <a:tc>
                  <a:txBody>
                    <a:bodyPr/>
                    <a:lstStyle/>
                    <a:p>
                      <a:pPr algn="l" fontAlgn="b"/>
                      <a:r>
                        <a:rPr lang="fi-FI" sz="1200" u="none" strike="noStrike">
                          <a:latin typeface="+mn-lt"/>
                        </a:rPr>
                        <a:t>Yksityisyrittäjä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5</a:t>
                      </a:r>
                    </a:p>
                  </a:txBody>
                  <a:tcPr marL="9525" marR="9525" marT="9525" marB="0" anchor="ctr"/>
                </a:tc>
                <a:extLst>
                  <a:ext uri="{0D108BD9-81ED-4DB2-BD59-A6C34878D82A}">
                    <a16:rowId xmlns:a16="http://schemas.microsoft.com/office/drawing/2014/main" val="10016"/>
                  </a:ext>
                </a:extLst>
              </a:tr>
              <a:tr h="206703">
                <a:tc>
                  <a:txBody>
                    <a:bodyPr/>
                    <a:lstStyle/>
                    <a:p>
                      <a:pPr algn="l" fontAlgn="b"/>
                      <a:r>
                        <a:rPr lang="fi-FI" sz="1200" u="none" strike="noStrike">
                          <a:latin typeface="+mn-lt"/>
                        </a:rPr>
                        <a:t>Lomautettuna/työtön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6</a:t>
                      </a:r>
                    </a:p>
                  </a:txBody>
                  <a:tcPr marL="9525" marR="9525" marT="9525" marB="0" anchor="ctr"/>
                </a:tc>
                <a:extLst>
                  <a:ext uri="{0D108BD9-81ED-4DB2-BD59-A6C34878D82A}">
                    <a16:rowId xmlns:a16="http://schemas.microsoft.com/office/drawing/2014/main" val="10017"/>
                  </a:ext>
                </a:extLst>
              </a:tr>
              <a:tr h="206703">
                <a:tc>
                  <a:txBody>
                    <a:bodyPr/>
                    <a:lstStyle/>
                    <a:p>
                      <a:pPr algn="l" fontAlgn="b"/>
                      <a:r>
                        <a:rPr lang="fi-FI" sz="1200" u="none" strike="noStrike">
                          <a:latin typeface="+mn-lt"/>
                        </a:rPr>
                        <a:t>Maanviljelijä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8"/>
                  </a:ext>
                </a:extLst>
              </a:tr>
              <a:tr h="206703">
                <a:tc>
                  <a:txBody>
                    <a:bodyPr/>
                    <a:lstStyle/>
                    <a:p>
                      <a:pPr algn="l" fontAlgn="b"/>
                      <a:r>
                        <a:rPr lang="fi-FI" sz="1200" u="none" strike="noStrike">
                          <a:latin typeface="+mn-lt"/>
                        </a:rPr>
                        <a:t>Opiskelija/koululainen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10</a:t>
                      </a:r>
                    </a:p>
                  </a:txBody>
                  <a:tcPr marL="9525" marR="9525" marT="9525" marB="0" anchor="ctr"/>
                </a:tc>
                <a:extLst>
                  <a:ext uri="{0D108BD9-81ED-4DB2-BD59-A6C34878D82A}">
                    <a16:rowId xmlns:a16="http://schemas.microsoft.com/office/drawing/2014/main" val="10019"/>
                  </a:ext>
                </a:extLst>
              </a:tr>
              <a:tr h="206703">
                <a:tc>
                  <a:txBody>
                    <a:bodyPr/>
                    <a:lstStyle/>
                    <a:p>
                      <a:pPr algn="l" fontAlgn="b"/>
                      <a:r>
                        <a:rPr lang="fi-FI" sz="1200" u="none" strike="noStrike">
                          <a:latin typeface="+mn-lt"/>
                        </a:rPr>
                        <a:t>Eläkeläinen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22</a:t>
                      </a:r>
                    </a:p>
                  </a:txBody>
                  <a:tcPr marL="9525" marR="9525" marT="9525" marB="0" anchor="ctr"/>
                </a:tc>
                <a:extLst>
                  <a:ext uri="{0D108BD9-81ED-4DB2-BD59-A6C34878D82A}">
                    <a16:rowId xmlns:a16="http://schemas.microsoft.com/office/drawing/2014/main" val="10020"/>
                  </a:ext>
                </a:extLst>
              </a:tr>
              <a:tr h="206703">
                <a:tc>
                  <a:txBody>
                    <a:bodyPr/>
                    <a:lstStyle/>
                    <a:p>
                      <a:pPr algn="l" fontAlgn="b"/>
                      <a:r>
                        <a:rPr lang="fi-FI" sz="1200" u="none" strike="noStrike">
                          <a:latin typeface="+mn-lt"/>
                        </a:rPr>
                        <a:t>Muu</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dirty="0">
                          <a:effectLst/>
                          <a:latin typeface="+mn-lt"/>
                        </a:rPr>
                        <a:t>3</a:t>
                      </a:r>
                    </a:p>
                  </a:txBody>
                  <a:tcPr marL="9525" marR="9525" marT="9525" marB="0" anchor="ctr"/>
                </a:tc>
                <a:extLst>
                  <a:ext uri="{0D108BD9-81ED-4DB2-BD59-A6C34878D82A}">
                    <a16:rowId xmlns:a16="http://schemas.microsoft.com/office/drawing/2014/main" val="10021"/>
                  </a:ext>
                </a:extLst>
              </a:tr>
            </a:tbl>
          </a:graphicData>
        </a:graphic>
      </p:graphicFrame>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2014-2018</a:t>
            </a:r>
            <a:endParaRPr lang="fi-FI" sz="3200" b="1">
              <a:solidFill>
                <a:srgbClr val="1F497D"/>
              </a:solidFill>
              <a:latin typeface="Calibri"/>
            </a:endParaRPr>
          </a:p>
        </p:txBody>
      </p:sp>
      <p:graphicFrame>
        <p:nvGraphicFramePr>
          <p:cNvPr id="9" name="Taulukko 8"/>
          <p:cNvGraphicFramePr>
            <a:graphicFrameLocks noGrp="1"/>
          </p:cNvGraphicFramePr>
          <p:nvPr>
            <p:extLst>
              <p:ext uri="{D42A27DB-BD31-4B8C-83A1-F6EECF244321}">
                <p14:modId xmlns:p14="http://schemas.microsoft.com/office/powerpoint/2010/main" val="1184353240"/>
              </p:ext>
            </p:extLst>
          </p:nvPr>
        </p:nvGraphicFramePr>
        <p:xfrm>
          <a:off x="8268619" y="1220755"/>
          <a:ext cx="3396000" cy="4964763"/>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2018</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u="none" strike="noStrike">
                          <a:latin typeface="+mn-lt"/>
                        </a:rPr>
                        <a:t>SUKUPUOLI</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latin typeface="+mn-lt"/>
                      </a:endParaRPr>
                    </a:p>
                  </a:txBody>
                  <a:tcPr marL="8855" marR="8855" marT="8855" marB="0" anchor="ctr"/>
                </a:tc>
                <a:extLst>
                  <a:ext uri="{0D108BD9-81ED-4DB2-BD59-A6C34878D82A}">
                    <a16:rowId xmlns:a16="http://schemas.microsoft.com/office/drawing/2014/main" val="10002"/>
                  </a:ext>
                </a:extLst>
              </a:tr>
              <a:tr h="206703">
                <a:tc>
                  <a:txBody>
                    <a:bodyPr/>
                    <a:lstStyle/>
                    <a:p>
                      <a:pPr algn="l" fontAlgn="b"/>
                      <a:r>
                        <a:rPr lang="fi-FI" sz="1200" u="none" strike="noStrike">
                          <a:latin typeface="+mn-lt"/>
                        </a:rPr>
                        <a:t>Nainen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solidFill>
                            <a:schemeClr val="tx1"/>
                          </a:solidFill>
                          <a:effectLst/>
                          <a:latin typeface="+mn-lt"/>
                        </a:rPr>
                        <a:t>50</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u="none" strike="noStrike">
                          <a:latin typeface="+mn-lt"/>
                        </a:rPr>
                        <a:t>Mies</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solidFill>
                            <a:schemeClr val="tx1"/>
                          </a:solidFill>
                          <a:effectLst/>
                          <a:latin typeface="+mn-lt"/>
                        </a:rPr>
                        <a:t>50</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1" u="none" strike="noStrike">
                          <a:latin typeface="+mn-lt"/>
                        </a:rPr>
                        <a:t>IKÄRYHMÄ</a:t>
                      </a:r>
                      <a:endParaRPr lang="fi-FI" sz="1200" b="1" i="0" u="none" strike="noStrike">
                        <a:solidFill>
                          <a:srgbClr val="000000"/>
                        </a:solidFill>
                        <a:latin typeface="+mn-lt"/>
                      </a:endParaRPr>
                    </a:p>
                  </a:txBody>
                  <a:tcPr marL="72000" marR="8855" marT="8855" marB="0" anchor="ctr"/>
                </a:tc>
                <a:tc>
                  <a:txBody>
                    <a:bodyPr/>
                    <a:lstStyle/>
                    <a:p>
                      <a:pPr algn="ctr" fontAlgn="b"/>
                      <a:endParaRPr lang="fi-FI" sz="1200" b="1"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0005"/>
                  </a:ext>
                </a:extLst>
              </a:tr>
              <a:tr h="206703">
                <a:tc>
                  <a:txBody>
                    <a:bodyPr/>
                    <a:lstStyle/>
                    <a:p>
                      <a:pPr algn="l" fontAlgn="b"/>
                      <a:r>
                        <a:rPr lang="fi-FI" sz="1200" u="none" strike="noStrike">
                          <a:latin typeface="+mn-lt"/>
                        </a:rPr>
                        <a:t>18-29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19</a:t>
                      </a:r>
                    </a:p>
                  </a:txBody>
                  <a:tcPr marL="10160" marR="10160" marT="10160" marB="0" anchor="ctr"/>
                </a:tc>
                <a:extLst>
                  <a:ext uri="{0D108BD9-81ED-4DB2-BD59-A6C34878D82A}">
                    <a16:rowId xmlns:a16="http://schemas.microsoft.com/office/drawing/2014/main" val="10006"/>
                  </a:ext>
                </a:extLst>
              </a:tr>
              <a:tr h="206703">
                <a:tc>
                  <a:txBody>
                    <a:bodyPr/>
                    <a:lstStyle/>
                    <a:p>
                      <a:pPr algn="l" fontAlgn="b"/>
                      <a:r>
                        <a:rPr lang="fi-FI" sz="1200" u="none" strike="noStrike">
                          <a:latin typeface="+mn-lt"/>
                        </a:rPr>
                        <a:t>30-39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17</a:t>
                      </a:r>
                    </a:p>
                  </a:txBody>
                  <a:tcPr marL="10160" marR="10160" marT="10160" marB="0" anchor="ctr"/>
                </a:tc>
                <a:extLst>
                  <a:ext uri="{0D108BD9-81ED-4DB2-BD59-A6C34878D82A}">
                    <a16:rowId xmlns:a16="http://schemas.microsoft.com/office/drawing/2014/main" val="10007"/>
                  </a:ext>
                </a:extLst>
              </a:tr>
              <a:tr h="206703">
                <a:tc>
                  <a:txBody>
                    <a:bodyPr/>
                    <a:lstStyle/>
                    <a:p>
                      <a:pPr algn="l" fontAlgn="b"/>
                      <a:r>
                        <a:rPr lang="fi-FI" sz="1200" u="none" strike="noStrike">
                          <a:latin typeface="+mn-lt"/>
                        </a:rPr>
                        <a:t>40-49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16</a:t>
                      </a:r>
                    </a:p>
                  </a:txBody>
                  <a:tcPr marL="10160" marR="10160" marT="10160" marB="0" anchor="ctr"/>
                </a:tc>
                <a:extLst>
                  <a:ext uri="{0D108BD9-81ED-4DB2-BD59-A6C34878D82A}">
                    <a16:rowId xmlns:a16="http://schemas.microsoft.com/office/drawing/2014/main" val="10008"/>
                  </a:ext>
                </a:extLst>
              </a:tr>
              <a:tr h="206703">
                <a:tc>
                  <a:txBody>
                    <a:bodyPr/>
                    <a:lstStyle/>
                    <a:p>
                      <a:pPr algn="l" fontAlgn="b"/>
                      <a:r>
                        <a:rPr lang="fi-FI" sz="1200" u="none" strike="noStrike">
                          <a:latin typeface="+mn-lt"/>
                        </a:rPr>
                        <a:t>50-59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18</a:t>
                      </a:r>
                    </a:p>
                  </a:txBody>
                  <a:tcPr marL="10160" marR="10160" marT="10160" marB="0" anchor="ctr"/>
                </a:tc>
                <a:extLst>
                  <a:ext uri="{0D108BD9-81ED-4DB2-BD59-A6C34878D82A}">
                    <a16:rowId xmlns:a16="http://schemas.microsoft.com/office/drawing/2014/main" val="10009"/>
                  </a:ext>
                </a:extLst>
              </a:tr>
              <a:tr h="206703">
                <a:tc>
                  <a:txBody>
                    <a:bodyPr/>
                    <a:lstStyle/>
                    <a:p>
                      <a:pPr algn="l" fontAlgn="b"/>
                      <a:r>
                        <a:rPr lang="fi-FI" sz="1200" u="none" strike="noStrike">
                          <a:latin typeface="+mn-lt"/>
                        </a:rPr>
                        <a:t>60-79 vuotta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30</a:t>
                      </a:r>
                    </a:p>
                  </a:txBody>
                  <a:tcPr marL="10160" marR="10160" marT="10160" marB="0" anchor="ctr"/>
                </a:tc>
                <a:extLst>
                  <a:ext uri="{0D108BD9-81ED-4DB2-BD59-A6C34878D82A}">
                    <a16:rowId xmlns:a16="http://schemas.microsoft.com/office/drawing/2014/main" val="10010"/>
                  </a:ext>
                </a:extLst>
              </a:tr>
              <a:tr h="206703">
                <a:tc>
                  <a:txBody>
                    <a:bodyPr/>
                    <a:lstStyle/>
                    <a:p>
                      <a:pPr algn="l" fontAlgn="ctr"/>
                      <a:r>
                        <a:rPr lang="fi-FI" sz="1200" b="1" u="none" strike="noStrike">
                          <a:latin typeface="+mn-lt"/>
                        </a:rPr>
                        <a:t>AMMATTI</a:t>
                      </a:r>
                      <a:endParaRPr lang="fi-FI" sz="1200" b="1" i="0" u="none" strike="noStrike">
                        <a:latin typeface="+mn-lt"/>
                      </a:endParaRPr>
                    </a:p>
                  </a:txBody>
                  <a:tcPr marL="72000" marR="8855" marT="8855" marB="0" anchor="ctr"/>
                </a:tc>
                <a:tc>
                  <a:txBody>
                    <a:bodyPr/>
                    <a:lstStyle/>
                    <a:p>
                      <a:pPr algn="ctr" fontAlgn="b"/>
                      <a:endParaRPr lang="fi-FI" sz="1200" b="1"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0011"/>
                  </a:ext>
                </a:extLst>
              </a:tr>
              <a:tr h="206703">
                <a:tc>
                  <a:txBody>
                    <a:bodyPr/>
                    <a:lstStyle/>
                    <a:p>
                      <a:pPr algn="l" fontAlgn="b"/>
                      <a:r>
                        <a:rPr lang="fi-FI" sz="1200" u="none" strike="noStrike">
                          <a:latin typeface="+mn-lt"/>
                        </a:rPr>
                        <a:t>Johtavassa asemassa oleva</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3</a:t>
                      </a:r>
                    </a:p>
                  </a:txBody>
                  <a:tcPr marL="10160" marR="10160" marT="10160" marB="0" anchor="ctr"/>
                </a:tc>
                <a:extLst>
                  <a:ext uri="{0D108BD9-81ED-4DB2-BD59-A6C34878D82A}">
                    <a16:rowId xmlns:a16="http://schemas.microsoft.com/office/drawing/2014/main" val="10012"/>
                  </a:ext>
                </a:extLst>
              </a:tr>
              <a:tr h="206703">
                <a:tc>
                  <a:txBody>
                    <a:bodyPr/>
                    <a:lstStyle/>
                    <a:p>
                      <a:pPr algn="l" fontAlgn="b"/>
                      <a:r>
                        <a:rPr lang="fi-FI" sz="1200" u="none" strike="noStrike">
                          <a:latin typeface="+mn-lt"/>
                        </a:rPr>
                        <a:t>Ylempi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15</a:t>
                      </a:r>
                    </a:p>
                  </a:txBody>
                  <a:tcPr marL="10160" marR="10160" marT="10160" marB="0" anchor="ctr"/>
                </a:tc>
                <a:extLst>
                  <a:ext uri="{0D108BD9-81ED-4DB2-BD59-A6C34878D82A}">
                    <a16:rowId xmlns:a16="http://schemas.microsoft.com/office/drawing/2014/main" val="10013"/>
                  </a:ext>
                </a:extLst>
              </a:tr>
              <a:tr h="206703">
                <a:tc>
                  <a:txBody>
                    <a:bodyPr/>
                    <a:lstStyle/>
                    <a:p>
                      <a:pPr algn="l" fontAlgn="b"/>
                      <a:r>
                        <a:rPr lang="fi-FI" sz="1200" u="none" strike="noStrike">
                          <a:latin typeface="+mn-lt"/>
                        </a:rPr>
                        <a:t>Alempi toimihenkilö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11</a:t>
                      </a:r>
                    </a:p>
                  </a:txBody>
                  <a:tcPr marL="10160" marR="10160" marT="10160" marB="0" anchor="ctr"/>
                </a:tc>
                <a:extLst>
                  <a:ext uri="{0D108BD9-81ED-4DB2-BD59-A6C34878D82A}">
                    <a16:rowId xmlns:a16="http://schemas.microsoft.com/office/drawing/2014/main" val="10014"/>
                  </a:ext>
                </a:extLst>
              </a:tr>
              <a:tr h="206703">
                <a:tc>
                  <a:txBody>
                    <a:bodyPr/>
                    <a:lstStyle/>
                    <a:p>
                      <a:pPr algn="l" fontAlgn="b"/>
                      <a:r>
                        <a:rPr lang="fi-FI" sz="1200" u="none" strike="noStrike">
                          <a:latin typeface="+mn-lt"/>
                        </a:rPr>
                        <a:t>Työväestö</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24</a:t>
                      </a:r>
                    </a:p>
                  </a:txBody>
                  <a:tcPr marL="10160" marR="10160" marT="10160" marB="0" anchor="ctr"/>
                </a:tc>
                <a:extLst>
                  <a:ext uri="{0D108BD9-81ED-4DB2-BD59-A6C34878D82A}">
                    <a16:rowId xmlns:a16="http://schemas.microsoft.com/office/drawing/2014/main" val="10015"/>
                  </a:ext>
                </a:extLst>
              </a:tr>
              <a:tr h="206703">
                <a:tc>
                  <a:txBody>
                    <a:bodyPr/>
                    <a:lstStyle/>
                    <a:p>
                      <a:pPr algn="l" fontAlgn="b"/>
                      <a:r>
                        <a:rPr lang="fi-FI" sz="1200" u="none" strike="noStrike">
                          <a:latin typeface="+mn-lt"/>
                        </a:rPr>
                        <a:t>Yksityisyrittäjä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5</a:t>
                      </a:r>
                    </a:p>
                  </a:txBody>
                  <a:tcPr marL="10160" marR="10160" marT="10160" marB="0" anchor="ctr"/>
                </a:tc>
                <a:extLst>
                  <a:ext uri="{0D108BD9-81ED-4DB2-BD59-A6C34878D82A}">
                    <a16:rowId xmlns:a16="http://schemas.microsoft.com/office/drawing/2014/main" val="10016"/>
                  </a:ext>
                </a:extLst>
              </a:tr>
              <a:tr h="206703">
                <a:tc>
                  <a:txBody>
                    <a:bodyPr/>
                    <a:lstStyle/>
                    <a:p>
                      <a:pPr algn="l" fontAlgn="b"/>
                      <a:r>
                        <a:rPr lang="fi-FI" sz="1200" u="none" strike="noStrike">
                          <a:latin typeface="+mn-lt"/>
                        </a:rPr>
                        <a:t>Lomautettuna/työtön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5</a:t>
                      </a:r>
                    </a:p>
                  </a:txBody>
                  <a:tcPr marL="10160" marR="10160" marT="10160" marB="0" anchor="ctr"/>
                </a:tc>
                <a:extLst>
                  <a:ext uri="{0D108BD9-81ED-4DB2-BD59-A6C34878D82A}">
                    <a16:rowId xmlns:a16="http://schemas.microsoft.com/office/drawing/2014/main" val="10017"/>
                  </a:ext>
                </a:extLst>
              </a:tr>
              <a:tr h="206703">
                <a:tc>
                  <a:txBody>
                    <a:bodyPr/>
                    <a:lstStyle/>
                    <a:p>
                      <a:pPr algn="l" fontAlgn="b"/>
                      <a:r>
                        <a:rPr lang="fi-FI" sz="1200" u="none" strike="noStrike">
                          <a:latin typeface="+mn-lt"/>
                        </a:rPr>
                        <a:t>Maanviljelijä</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0</a:t>
                      </a:r>
                    </a:p>
                  </a:txBody>
                  <a:tcPr marL="10160" marR="10160" marT="10160" marB="0" anchor="ctr"/>
                </a:tc>
                <a:extLst>
                  <a:ext uri="{0D108BD9-81ED-4DB2-BD59-A6C34878D82A}">
                    <a16:rowId xmlns:a16="http://schemas.microsoft.com/office/drawing/2014/main" val="10018"/>
                  </a:ext>
                </a:extLst>
              </a:tr>
              <a:tr h="206703">
                <a:tc>
                  <a:txBody>
                    <a:bodyPr/>
                    <a:lstStyle/>
                    <a:p>
                      <a:pPr algn="l" fontAlgn="b"/>
                      <a:r>
                        <a:rPr lang="fi-FI" sz="1200" u="none" strike="noStrike">
                          <a:latin typeface="+mn-lt"/>
                        </a:rPr>
                        <a:t>Opiskelija/koululainen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8</a:t>
                      </a:r>
                    </a:p>
                  </a:txBody>
                  <a:tcPr marL="10160" marR="10160" marT="10160" marB="0" anchor="ctr"/>
                </a:tc>
                <a:extLst>
                  <a:ext uri="{0D108BD9-81ED-4DB2-BD59-A6C34878D82A}">
                    <a16:rowId xmlns:a16="http://schemas.microsoft.com/office/drawing/2014/main" val="10019"/>
                  </a:ext>
                </a:extLst>
              </a:tr>
              <a:tr h="206703">
                <a:tc>
                  <a:txBody>
                    <a:bodyPr/>
                    <a:lstStyle/>
                    <a:p>
                      <a:pPr algn="l" fontAlgn="b"/>
                      <a:r>
                        <a:rPr lang="fi-FI" sz="1200" u="none" strike="noStrike">
                          <a:latin typeface="+mn-lt"/>
                        </a:rPr>
                        <a:t>Eläkeläinen</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a:effectLst/>
                          <a:latin typeface="+mn-lt"/>
                        </a:rPr>
                        <a:t>26</a:t>
                      </a:r>
                    </a:p>
                  </a:txBody>
                  <a:tcPr marL="10160" marR="10160" marT="10160" marB="0" anchor="ctr"/>
                </a:tc>
                <a:extLst>
                  <a:ext uri="{0D108BD9-81ED-4DB2-BD59-A6C34878D82A}">
                    <a16:rowId xmlns:a16="http://schemas.microsoft.com/office/drawing/2014/main" val="10020"/>
                  </a:ext>
                </a:extLst>
              </a:tr>
              <a:tr h="206703">
                <a:tc>
                  <a:txBody>
                    <a:bodyPr/>
                    <a:lstStyle/>
                    <a:p>
                      <a:pPr algn="l" fontAlgn="b"/>
                      <a:r>
                        <a:rPr lang="fi-FI" sz="1200" u="none" strike="noStrike">
                          <a:latin typeface="+mn-lt"/>
                        </a:rPr>
                        <a:t>Muu</a:t>
                      </a:r>
                      <a:endParaRPr lang="fi-FI" sz="1200" b="0" i="0" u="none" strike="noStrike">
                        <a:solidFill>
                          <a:srgbClr val="000000"/>
                        </a:solidFill>
                        <a:latin typeface="+mn-lt"/>
                      </a:endParaRPr>
                    </a:p>
                  </a:txBody>
                  <a:tcPr marL="72000" marR="8855" marT="8855" marB="0" anchor="ctr"/>
                </a:tc>
                <a:tc>
                  <a:txBody>
                    <a:bodyPr/>
                    <a:lstStyle/>
                    <a:p>
                      <a:pPr algn="ctr" fontAlgn="ctr"/>
                      <a:r>
                        <a:rPr lang="fi-FI" sz="1200" b="0" i="0" u="none" strike="noStrike" dirty="0">
                          <a:effectLst/>
                          <a:latin typeface="+mn-lt"/>
                        </a:rPr>
                        <a:t>3</a:t>
                      </a:r>
                    </a:p>
                  </a:txBody>
                  <a:tcPr marL="10160" marR="10160" marT="10160" marB="0" anchor="ctr"/>
                </a:tc>
                <a:extLst>
                  <a:ext uri="{0D108BD9-81ED-4DB2-BD59-A6C34878D82A}">
                    <a16:rowId xmlns:a16="http://schemas.microsoft.com/office/drawing/2014/main" val="10021"/>
                  </a:ext>
                </a:extLst>
              </a:tr>
            </a:tbl>
          </a:graphicData>
        </a:graphic>
      </p:graphicFrame>
      <p:sp>
        <p:nvSpPr>
          <p:cNvPr id="10"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1" name="Kuva 10">
            <a:extLst>
              <a:ext uri="{FF2B5EF4-FFF2-40B4-BE49-F238E27FC236}">
                <a16:creationId xmlns:a16="http://schemas.microsoft.com/office/drawing/2014/main" id="{82C8CF80-0153-4146-8566-FDB98F8F1106}"/>
              </a:ext>
            </a:extLst>
          </p:cNvPr>
          <p:cNvPicPr>
            <a:picLocks noChangeAspect="1"/>
          </p:cNvPicPr>
          <p:nvPr/>
        </p:nvPicPr>
        <p:blipFill>
          <a:blip r:embed="rId2"/>
          <a:stretch>
            <a:fillRect/>
          </a:stretch>
        </p:blipFill>
        <p:spPr>
          <a:xfrm>
            <a:off x="465592" y="6270268"/>
            <a:ext cx="2341404" cy="455364"/>
          </a:xfrm>
          <a:prstGeom prst="rect">
            <a:avLst/>
          </a:prstGeom>
        </p:spPr>
      </p:pic>
    </p:spTree>
    <p:extLst>
      <p:ext uri="{BB962C8B-B14F-4D97-AF65-F5344CB8AC3E}">
        <p14:creationId xmlns:p14="http://schemas.microsoft.com/office/powerpoint/2010/main" val="39389009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6"/>
          <p:cNvGraphicFramePr>
            <a:graphicFrameLocks noGrp="1"/>
          </p:cNvGraphicFramePr>
          <p:nvPr>
            <p:extLst>
              <p:ext uri="{D42A27DB-BD31-4B8C-83A1-F6EECF244321}">
                <p14:modId xmlns:p14="http://schemas.microsoft.com/office/powerpoint/2010/main" val="3035698671"/>
              </p:ext>
            </p:extLst>
          </p:nvPr>
        </p:nvGraphicFramePr>
        <p:xfrm>
          <a:off x="623392" y="1124745"/>
          <a:ext cx="3396000" cy="5035164"/>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2014</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ctr"/>
                      <a:r>
                        <a:rPr lang="fi-FI" sz="1100" b="1" i="0" u="none" strike="noStrike">
                          <a:latin typeface="+mn-lt"/>
                        </a:rPr>
                        <a:t>KOULUTUS</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100" b="0" i="0" u="none" strike="noStrike">
                          <a:solidFill>
                            <a:srgbClr val="000000"/>
                          </a:solidFill>
                          <a:latin typeface="+mn-lt"/>
                        </a:rPr>
                        <a:t>Kansakoulu</a:t>
                      </a:r>
                    </a:p>
                  </a:txBody>
                  <a:tcPr marL="72000" marR="9525" marT="9525" marB="0" anchor="ctr"/>
                </a:tc>
                <a:tc>
                  <a:txBody>
                    <a:bodyPr/>
                    <a:lstStyle/>
                    <a:p>
                      <a:pPr algn="ctr" fontAlgn="ctr"/>
                      <a:r>
                        <a:rPr lang="fi-FI" sz="1200" b="0" i="0" u="none" strike="noStrike">
                          <a:latin typeface="+mn-lt"/>
                        </a:rPr>
                        <a:t>4</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100" b="0" i="0" u="none" strike="noStrike">
                          <a:solidFill>
                            <a:srgbClr val="000000"/>
                          </a:solidFill>
                          <a:latin typeface="+mn-lt"/>
                        </a:rPr>
                        <a:t>Perus-/keski-/ammattikoulu</a:t>
                      </a:r>
                    </a:p>
                  </a:txBody>
                  <a:tcPr marL="72000" marR="9525" marT="9525" marB="0" anchor="ctr"/>
                </a:tc>
                <a:tc>
                  <a:txBody>
                    <a:bodyPr/>
                    <a:lstStyle/>
                    <a:p>
                      <a:pPr algn="ctr" fontAlgn="ctr"/>
                      <a:r>
                        <a:rPr lang="fi-FI" sz="1200" b="0" i="0" u="none" strike="noStrike">
                          <a:latin typeface="+mn-lt"/>
                        </a:rPr>
                        <a:t>24</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100" b="0" i="0" u="none" strike="noStrike">
                          <a:solidFill>
                            <a:srgbClr val="000000"/>
                          </a:solidFill>
                          <a:latin typeface="+mn-lt"/>
                        </a:rPr>
                        <a:t>Ylioppilas/opisto</a:t>
                      </a:r>
                    </a:p>
                  </a:txBody>
                  <a:tcPr marL="72000" marR="9525" marT="9525" marB="0" anchor="ctr"/>
                </a:tc>
                <a:tc>
                  <a:txBody>
                    <a:bodyPr/>
                    <a:lstStyle/>
                    <a:p>
                      <a:pPr algn="ctr" fontAlgn="ctr"/>
                      <a:r>
                        <a:rPr lang="fi-FI" sz="1200" b="0" i="0" u="none" strike="noStrike">
                          <a:latin typeface="+mn-lt"/>
                        </a:rPr>
                        <a:t>25</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100" b="0" i="0" u="none" strike="noStrike">
                          <a:solidFill>
                            <a:srgbClr val="000000"/>
                          </a:solidFill>
                          <a:latin typeface="+mn-lt"/>
                        </a:rPr>
                        <a:t>Ammattikorkeakoulu</a:t>
                      </a:r>
                    </a:p>
                  </a:txBody>
                  <a:tcPr marL="72000" marR="9525" marT="9525" marB="0" anchor="ctr"/>
                </a:tc>
                <a:tc>
                  <a:txBody>
                    <a:bodyPr/>
                    <a:lstStyle/>
                    <a:p>
                      <a:pPr algn="ctr" fontAlgn="ctr"/>
                      <a:r>
                        <a:rPr lang="fi-FI" sz="1200" b="0" i="0" u="none" strike="noStrike">
                          <a:latin typeface="+mn-lt"/>
                        </a:rPr>
                        <a:t>21</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100" b="0" i="0" u="none" strike="noStrike">
                          <a:solidFill>
                            <a:srgbClr val="000000"/>
                          </a:solidFill>
                          <a:latin typeface="+mn-lt"/>
                        </a:rPr>
                        <a:t>Yliopisto/korkeakoulu</a:t>
                      </a:r>
                    </a:p>
                  </a:txBody>
                  <a:tcPr marL="72000" marR="9525" marT="9525" marB="0" anchor="ctr"/>
                </a:tc>
                <a:tc>
                  <a:txBody>
                    <a:bodyPr/>
                    <a:lstStyle/>
                    <a:p>
                      <a:pPr algn="ctr" fontAlgn="ctr"/>
                      <a:r>
                        <a:rPr lang="fi-FI" sz="1200" b="0" i="0" u="none" strike="noStrike">
                          <a:latin typeface="+mn-lt"/>
                        </a:rPr>
                        <a:t>26</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a:latin typeface="+mn-lt"/>
                        </a:rPr>
                        <a:t>1</a:t>
                      </a: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100" b="1" i="0" u="none" strike="noStrike">
                          <a:solidFill>
                            <a:srgbClr val="000000"/>
                          </a:solidFill>
                          <a:latin typeface="+mn-lt"/>
                        </a:rPr>
                        <a:t>ELÄMÄNVAIHE</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100" b="0" i="0" u="none" strike="noStrike">
                          <a:solidFill>
                            <a:srgbClr val="000000"/>
                          </a:solidFill>
                          <a:latin typeface="+mn-lt"/>
                        </a:rPr>
                        <a:t>Asun vanhempien luona</a:t>
                      </a:r>
                    </a:p>
                  </a:txBody>
                  <a:tcPr marL="72000" marR="9525" marT="9525" marB="0" anchor="ctr"/>
                </a:tc>
                <a:tc>
                  <a:txBody>
                    <a:bodyPr/>
                    <a:lstStyle/>
                    <a:p>
                      <a:pPr algn="ctr" fontAlgn="ctr"/>
                      <a:r>
                        <a:rPr lang="fi-FI" sz="1200" b="0" i="0" u="none" strike="noStrike">
                          <a:latin typeface="+mn-lt"/>
                        </a:rPr>
                        <a:t>1</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100" b="0" i="0" u="none" strike="noStrike">
                          <a:solidFill>
                            <a:srgbClr val="000000"/>
                          </a:solidFill>
                          <a:latin typeface="+mn-lt"/>
                        </a:rPr>
                        <a:t>Asun yksin omassa taloudessa</a:t>
                      </a:r>
                    </a:p>
                  </a:txBody>
                  <a:tcPr marL="72000" marR="9525" marT="9525" marB="0" anchor="ctr"/>
                </a:tc>
                <a:tc>
                  <a:txBody>
                    <a:bodyPr/>
                    <a:lstStyle/>
                    <a:p>
                      <a:pPr algn="ctr" fontAlgn="ctr"/>
                      <a:r>
                        <a:rPr lang="fi-FI" sz="1200" b="0" i="0" u="none" strike="noStrike">
                          <a:latin typeface="+mn-lt"/>
                        </a:rPr>
                        <a:t>26</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100" b="0" i="0" u="none" strike="noStrike">
                          <a:solidFill>
                            <a:srgbClr val="000000"/>
                          </a:solidFill>
                          <a:latin typeface="+mn-lt"/>
                        </a:rPr>
                        <a:t>Asun avo- tai avioliitossa, ei lapsia</a:t>
                      </a:r>
                    </a:p>
                  </a:txBody>
                  <a:tcPr marL="72000" marR="9525" marT="9525" marB="0" anchor="ctr"/>
                </a:tc>
                <a:tc>
                  <a:txBody>
                    <a:bodyPr/>
                    <a:lstStyle/>
                    <a:p>
                      <a:pPr algn="ctr" fontAlgn="ctr"/>
                      <a:r>
                        <a:rPr lang="fi-FI" sz="1200" b="0" i="0" u="none" strike="noStrike">
                          <a:latin typeface="+mn-lt"/>
                        </a:rPr>
                        <a:t>25</a:t>
                      </a:r>
                    </a:p>
                  </a:txBody>
                  <a:tcPr marL="9525" marR="9525" marT="9525" marB="0" anchor="ctr"/>
                </a:tc>
                <a:extLst>
                  <a:ext uri="{0D108BD9-81ED-4DB2-BD59-A6C34878D82A}">
                    <a16:rowId xmlns:a16="http://schemas.microsoft.com/office/drawing/2014/main" val="10012"/>
                  </a:ext>
                </a:extLst>
              </a:tr>
              <a:tr h="344805">
                <a:tc>
                  <a:txBody>
                    <a:bodyPr/>
                    <a:lstStyle/>
                    <a:p>
                      <a:pPr algn="l" fontAlgn="b"/>
                      <a:r>
                        <a:rPr lang="fi-FI" sz="1100" b="0" i="0" u="none" strike="noStrike">
                          <a:solidFill>
                            <a:srgbClr val="000000"/>
                          </a:solidFill>
                          <a:latin typeface="+mn-lt"/>
                        </a:rPr>
                        <a:t>Asun avo- tai avioliitossa, perheessä ALLE 18-vuotiaita lapsia kotona</a:t>
                      </a:r>
                    </a:p>
                  </a:txBody>
                  <a:tcPr marL="72000" marR="9525" marT="9525" marB="0" anchor="ctr"/>
                </a:tc>
                <a:tc>
                  <a:txBody>
                    <a:bodyPr/>
                    <a:lstStyle/>
                    <a:p>
                      <a:pPr algn="ctr" fontAlgn="ctr"/>
                      <a:r>
                        <a:rPr lang="fi-FI" sz="1200" b="0" i="0" u="none" strike="noStrike">
                          <a:latin typeface="+mn-lt"/>
                        </a:rPr>
                        <a:t>21</a:t>
                      </a:r>
                    </a:p>
                  </a:txBody>
                  <a:tcPr marL="9525" marR="9525" marT="9525" marB="0" anchor="ctr"/>
                </a:tc>
                <a:extLst>
                  <a:ext uri="{0D108BD9-81ED-4DB2-BD59-A6C34878D82A}">
                    <a16:rowId xmlns:a16="http://schemas.microsoft.com/office/drawing/2014/main" val="10013"/>
                  </a:ext>
                </a:extLst>
              </a:tr>
              <a:tr h="344805">
                <a:tc>
                  <a:txBody>
                    <a:bodyPr/>
                    <a:lstStyle/>
                    <a:p>
                      <a:pPr algn="l" fontAlgn="b"/>
                      <a:r>
                        <a:rPr lang="fi-FI" sz="1100" b="0" i="0" u="none" strike="noStrike">
                          <a:solidFill>
                            <a:srgbClr val="000000"/>
                          </a:solidFill>
                          <a:latin typeface="+mn-lt"/>
                        </a:rPr>
                        <a:t>Asun avo- tai avioliitossa, perheessä YLI 18-vuotiaita lapsia kotona</a:t>
                      </a:r>
                    </a:p>
                  </a:txBody>
                  <a:tcPr marL="72000" marR="9525" marT="9525" marB="0" anchor="ctr"/>
                </a:tc>
                <a:tc>
                  <a:txBody>
                    <a:bodyPr/>
                    <a:lstStyle/>
                    <a:p>
                      <a:pPr algn="ctr" fontAlgn="ctr"/>
                      <a:r>
                        <a:rPr lang="fi-FI" sz="1200" b="0" i="0" u="none" strike="noStrike">
                          <a:latin typeface="+mn-lt"/>
                        </a:rPr>
                        <a:t>3</a:t>
                      </a:r>
                    </a:p>
                  </a:txBody>
                  <a:tcPr marL="9525" marR="9525" marT="9525" marB="0" anchor="ctr"/>
                </a:tc>
                <a:extLst>
                  <a:ext uri="{0D108BD9-81ED-4DB2-BD59-A6C34878D82A}">
                    <a16:rowId xmlns:a16="http://schemas.microsoft.com/office/drawing/2014/main" val="10014"/>
                  </a:ext>
                </a:extLst>
              </a:tr>
              <a:tr h="334645">
                <a:tc>
                  <a:txBody>
                    <a:bodyPr/>
                    <a:lstStyle/>
                    <a:p>
                      <a:pPr algn="l" fontAlgn="b"/>
                      <a:r>
                        <a:rPr lang="fi-FI" sz="1100" b="0" i="0" u="none" strike="noStrike">
                          <a:solidFill>
                            <a:srgbClr val="000000"/>
                          </a:solidFill>
                          <a:latin typeface="+mn-lt"/>
                        </a:rPr>
                        <a:t>Asun avo- tai avioliitossa, lapset muuttaneet pois</a:t>
                      </a:r>
                    </a:p>
                  </a:txBody>
                  <a:tcPr marL="72000" marR="9525" marT="9525" marB="0" anchor="ctr"/>
                </a:tc>
                <a:tc>
                  <a:txBody>
                    <a:bodyPr/>
                    <a:lstStyle/>
                    <a:p>
                      <a:pPr algn="ctr" fontAlgn="ctr"/>
                      <a:r>
                        <a:rPr lang="fi-FI" sz="1200" b="0" i="0" u="none" strike="noStrike">
                          <a:latin typeface="+mn-lt"/>
                        </a:rPr>
                        <a:t>19</a:t>
                      </a:r>
                    </a:p>
                  </a:txBody>
                  <a:tcPr marL="9525" marR="9525" marT="9525" marB="0" anchor="ctr"/>
                </a:tc>
                <a:extLst>
                  <a:ext uri="{0D108BD9-81ED-4DB2-BD59-A6C34878D82A}">
                    <a16:rowId xmlns:a16="http://schemas.microsoft.com/office/drawing/2014/main" val="10015"/>
                  </a:ext>
                </a:extLst>
              </a:tr>
              <a:tr h="344805">
                <a:tc>
                  <a:txBody>
                    <a:bodyPr/>
                    <a:lstStyle/>
                    <a:p>
                      <a:pPr algn="l" fontAlgn="b"/>
                      <a:r>
                        <a:rPr lang="fi-FI" sz="1100" b="0" i="0" u="none" strike="noStrike">
                          <a:solidFill>
                            <a:srgbClr val="000000"/>
                          </a:solidFill>
                          <a:latin typeface="+mn-lt"/>
                        </a:rPr>
                        <a:t>Olen yksinhuoltaja, perheessä ALLE 18-vuotiaita lapsia kotona</a:t>
                      </a:r>
                    </a:p>
                  </a:txBody>
                  <a:tcPr marL="72000" marR="9525" marT="9525" marB="0" anchor="ctr"/>
                </a:tc>
                <a:tc>
                  <a:txBody>
                    <a:bodyPr/>
                    <a:lstStyle/>
                    <a:p>
                      <a:pPr algn="ctr" fontAlgn="ctr"/>
                      <a:r>
                        <a:rPr lang="fi-FI" sz="1200" b="0" i="0" u="none" strike="noStrike">
                          <a:latin typeface="+mn-lt"/>
                        </a:rPr>
                        <a:t>3</a:t>
                      </a:r>
                    </a:p>
                  </a:txBody>
                  <a:tcPr marL="9525" marR="9525" marT="9525" marB="0" anchor="ctr"/>
                </a:tc>
                <a:extLst>
                  <a:ext uri="{0D108BD9-81ED-4DB2-BD59-A6C34878D82A}">
                    <a16:rowId xmlns:a16="http://schemas.microsoft.com/office/drawing/2014/main" val="10016"/>
                  </a:ext>
                </a:extLst>
              </a:tr>
              <a:tr h="344805">
                <a:tc>
                  <a:txBody>
                    <a:bodyPr/>
                    <a:lstStyle/>
                    <a:p>
                      <a:pPr algn="l" fontAlgn="b"/>
                      <a:r>
                        <a:rPr lang="fi-FI" sz="1100" b="0" i="0" u="none" strike="noStrike">
                          <a:solidFill>
                            <a:srgbClr val="000000"/>
                          </a:solidFill>
                          <a:latin typeface="+mn-lt"/>
                        </a:rPr>
                        <a:t>Olen yksinhuoltaja, perheessä YLI 18-vuotiaita lapsia kotona</a:t>
                      </a:r>
                    </a:p>
                  </a:txBody>
                  <a:tcPr marL="72000" marR="9525" marT="9525" marB="0" anchor="ctr"/>
                </a:tc>
                <a:tc>
                  <a:txBody>
                    <a:bodyPr/>
                    <a:lstStyle/>
                    <a:p>
                      <a:pPr algn="ctr" fontAlgn="ctr"/>
                      <a:r>
                        <a:rPr lang="fi-FI" sz="1200" b="0" i="0" u="none" strike="noStrike">
                          <a:latin typeface="+mn-lt"/>
                        </a:rPr>
                        <a:t>1</a:t>
                      </a:r>
                    </a:p>
                  </a:txBody>
                  <a:tcPr marL="9525" marR="9525" marT="9525" marB="0" anchor="ctr"/>
                </a:tc>
                <a:extLst>
                  <a:ext uri="{0D108BD9-81ED-4DB2-BD59-A6C34878D82A}">
                    <a16:rowId xmlns:a16="http://schemas.microsoft.com/office/drawing/2014/main" val="1001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dirty="0">
                          <a:latin typeface="+mn-lt"/>
                        </a:rPr>
                        <a:t>1</a:t>
                      </a:r>
                    </a:p>
                  </a:txBody>
                  <a:tcPr marL="9525" marR="9525" marT="9525" marB="0" anchor="ctr"/>
                </a:tc>
                <a:extLst>
                  <a:ext uri="{0D108BD9-81ED-4DB2-BD59-A6C34878D82A}">
                    <a16:rowId xmlns:a16="http://schemas.microsoft.com/office/drawing/2014/main" val="10018"/>
                  </a:ext>
                </a:extLst>
              </a:tr>
            </a:tbl>
          </a:graphicData>
        </a:graphic>
      </p:graphicFrame>
      <p:graphicFrame>
        <p:nvGraphicFramePr>
          <p:cNvPr id="8" name="Taulukko 7"/>
          <p:cNvGraphicFramePr>
            <a:graphicFrameLocks noGrp="1"/>
          </p:cNvGraphicFramePr>
          <p:nvPr>
            <p:extLst>
              <p:ext uri="{D42A27DB-BD31-4B8C-83A1-F6EECF244321}">
                <p14:modId xmlns:p14="http://schemas.microsoft.com/office/powerpoint/2010/main" val="4188341332"/>
              </p:ext>
            </p:extLst>
          </p:nvPr>
        </p:nvGraphicFramePr>
        <p:xfrm>
          <a:off x="4446005" y="1124745"/>
          <a:ext cx="3396000" cy="5035164"/>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2016</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ctr"/>
                      <a:r>
                        <a:rPr lang="fi-FI" sz="1100" b="1" i="0" u="none" strike="noStrike">
                          <a:latin typeface="+mn-lt"/>
                        </a:rPr>
                        <a:t>KOULUTUS</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100" b="0" i="0" u="none" strike="noStrike">
                          <a:solidFill>
                            <a:srgbClr val="000000"/>
                          </a:solidFill>
                          <a:latin typeface="+mn-lt"/>
                        </a:rPr>
                        <a:t>Kansakoulu</a:t>
                      </a:r>
                    </a:p>
                  </a:txBody>
                  <a:tcPr marL="72000" marR="9525" marT="9525" marB="0" anchor="ctr"/>
                </a:tc>
                <a:tc>
                  <a:txBody>
                    <a:bodyPr/>
                    <a:lstStyle/>
                    <a:p>
                      <a:pPr algn="ctr" fontAlgn="ctr"/>
                      <a:r>
                        <a:rPr lang="fi-FI" sz="1200" b="0" i="0" u="none" strike="noStrike">
                          <a:effectLst/>
                          <a:latin typeface="+mn-lt"/>
                        </a:rPr>
                        <a:t>2</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100" b="0" i="0" u="none" strike="noStrike">
                          <a:solidFill>
                            <a:srgbClr val="000000"/>
                          </a:solidFill>
                          <a:latin typeface="+mn-lt"/>
                        </a:rPr>
                        <a:t>Perus-/keski-/ammattikoulu</a:t>
                      </a:r>
                    </a:p>
                  </a:txBody>
                  <a:tcPr marL="72000" marR="9525" marT="9525" marB="0" anchor="ctr"/>
                </a:tc>
                <a:tc>
                  <a:txBody>
                    <a:bodyPr/>
                    <a:lstStyle/>
                    <a:p>
                      <a:pPr algn="ctr" fontAlgn="ctr"/>
                      <a:r>
                        <a:rPr lang="fi-FI" sz="1200" b="0" i="0" u="none" strike="noStrike">
                          <a:effectLst/>
                          <a:latin typeface="+mn-lt"/>
                        </a:rPr>
                        <a:t>24</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100" b="0" i="0" u="none" strike="noStrike">
                          <a:solidFill>
                            <a:srgbClr val="000000"/>
                          </a:solidFill>
                          <a:latin typeface="+mn-lt"/>
                        </a:rPr>
                        <a:t>Ylioppilas/opisto</a:t>
                      </a:r>
                    </a:p>
                  </a:txBody>
                  <a:tcPr marL="72000" marR="9525" marT="9525" marB="0" anchor="ctr"/>
                </a:tc>
                <a:tc>
                  <a:txBody>
                    <a:bodyPr/>
                    <a:lstStyle/>
                    <a:p>
                      <a:pPr algn="ctr" fontAlgn="ctr"/>
                      <a:r>
                        <a:rPr lang="fi-FI" sz="1200" b="0" i="0" u="none" strike="noStrike">
                          <a:effectLst/>
                          <a:latin typeface="+mn-lt"/>
                        </a:rPr>
                        <a:t>25</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100" b="0" i="0" u="none" strike="noStrike">
                          <a:solidFill>
                            <a:srgbClr val="000000"/>
                          </a:solidFill>
                          <a:latin typeface="+mn-lt"/>
                        </a:rPr>
                        <a:t>Ammattikorkeakoulu</a:t>
                      </a:r>
                    </a:p>
                  </a:txBody>
                  <a:tcPr marL="72000" marR="9525" marT="9525" marB="0" anchor="ctr"/>
                </a:tc>
                <a:tc>
                  <a:txBody>
                    <a:bodyPr/>
                    <a:lstStyle/>
                    <a:p>
                      <a:pPr algn="ctr" fontAlgn="ctr"/>
                      <a:r>
                        <a:rPr lang="fi-FI" sz="1200" b="0" i="0" u="none" strike="noStrike">
                          <a:effectLst/>
                          <a:latin typeface="+mn-lt"/>
                        </a:rPr>
                        <a:t>22</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100" b="0" i="0" u="none" strike="noStrike">
                          <a:solidFill>
                            <a:srgbClr val="000000"/>
                          </a:solidFill>
                          <a:latin typeface="+mn-lt"/>
                        </a:rPr>
                        <a:t>Yliopisto/korkeakoulu</a:t>
                      </a:r>
                    </a:p>
                  </a:txBody>
                  <a:tcPr marL="72000" marR="9525" marT="9525" marB="0" anchor="ctr"/>
                </a:tc>
                <a:tc>
                  <a:txBody>
                    <a:bodyPr/>
                    <a:lstStyle/>
                    <a:p>
                      <a:pPr algn="ctr" fontAlgn="ctr"/>
                      <a:r>
                        <a:rPr lang="fi-FI" sz="1200" b="0" i="0" u="none" strike="noStrike">
                          <a:effectLst/>
                          <a:latin typeface="+mn-lt"/>
                        </a:rPr>
                        <a:t>26</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a:effectLst/>
                          <a:latin typeface="+mn-lt"/>
                        </a:rPr>
                        <a:t>0</a:t>
                      </a: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100" b="1" i="0" u="none" strike="noStrike">
                          <a:solidFill>
                            <a:srgbClr val="000000"/>
                          </a:solidFill>
                          <a:latin typeface="+mn-lt"/>
                        </a:rPr>
                        <a:t>ELÄMÄNVAIHE</a:t>
                      </a:r>
                    </a:p>
                  </a:txBody>
                  <a:tcPr marL="72000" marR="9525" marT="952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9"/>
                  </a:ext>
                </a:extLst>
              </a:tr>
              <a:tr h="206703">
                <a:tc>
                  <a:txBody>
                    <a:bodyPr/>
                    <a:lstStyle/>
                    <a:p>
                      <a:pPr algn="l" fontAlgn="b"/>
                      <a:r>
                        <a:rPr lang="fi-FI" sz="1100" b="0" i="0" u="none" strike="noStrike">
                          <a:solidFill>
                            <a:srgbClr val="000000"/>
                          </a:solidFill>
                          <a:latin typeface="+mn-lt"/>
                        </a:rPr>
                        <a:t>Asun vanhempien luona</a:t>
                      </a:r>
                    </a:p>
                  </a:txBody>
                  <a:tcPr marL="72000" marR="9525" marT="9525" marB="0" anchor="ctr"/>
                </a:tc>
                <a:tc>
                  <a:txBody>
                    <a:bodyPr/>
                    <a:lstStyle/>
                    <a:p>
                      <a:pPr algn="ctr" fontAlgn="ctr"/>
                      <a:r>
                        <a:rPr lang="fi-FI" sz="1200" b="0" i="0" u="none" strike="noStrike">
                          <a:effectLst/>
                          <a:latin typeface="+mn-lt"/>
                        </a:rPr>
                        <a:t>3</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100" b="0" i="0" u="none" strike="noStrike">
                          <a:solidFill>
                            <a:srgbClr val="000000"/>
                          </a:solidFill>
                          <a:latin typeface="+mn-lt"/>
                        </a:rPr>
                        <a:t>Asun yksin omassa taloudessa</a:t>
                      </a:r>
                    </a:p>
                  </a:txBody>
                  <a:tcPr marL="72000" marR="9525" marT="9525" marB="0" anchor="ctr"/>
                </a:tc>
                <a:tc>
                  <a:txBody>
                    <a:bodyPr/>
                    <a:lstStyle/>
                    <a:p>
                      <a:pPr algn="ctr" fontAlgn="ctr"/>
                      <a:r>
                        <a:rPr lang="fi-FI" sz="1200" b="0" i="0" u="none" strike="noStrike">
                          <a:effectLst/>
                          <a:latin typeface="+mn-lt"/>
                        </a:rPr>
                        <a:t>28</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100" b="0" i="0" u="none" strike="noStrike">
                          <a:solidFill>
                            <a:srgbClr val="000000"/>
                          </a:solidFill>
                          <a:latin typeface="+mn-lt"/>
                        </a:rPr>
                        <a:t>Asun avo- tai avioliitossa, ei lapsia</a:t>
                      </a:r>
                    </a:p>
                  </a:txBody>
                  <a:tcPr marL="72000" marR="9525" marT="9525" marB="0" anchor="ctr"/>
                </a:tc>
                <a:tc>
                  <a:txBody>
                    <a:bodyPr/>
                    <a:lstStyle/>
                    <a:p>
                      <a:pPr algn="ctr" fontAlgn="ctr"/>
                      <a:r>
                        <a:rPr lang="fi-FI" sz="1200" b="0" i="0" u="none" strike="noStrike">
                          <a:effectLst/>
                          <a:latin typeface="+mn-lt"/>
                        </a:rPr>
                        <a:t>24</a:t>
                      </a:r>
                    </a:p>
                  </a:txBody>
                  <a:tcPr marL="9525" marR="9525" marT="9525" marB="0" anchor="ctr"/>
                </a:tc>
                <a:extLst>
                  <a:ext uri="{0D108BD9-81ED-4DB2-BD59-A6C34878D82A}">
                    <a16:rowId xmlns:a16="http://schemas.microsoft.com/office/drawing/2014/main" val="10012"/>
                  </a:ext>
                </a:extLst>
              </a:tr>
              <a:tr h="344805">
                <a:tc>
                  <a:txBody>
                    <a:bodyPr/>
                    <a:lstStyle/>
                    <a:p>
                      <a:pPr algn="l" fontAlgn="b"/>
                      <a:r>
                        <a:rPr lang="fi-FI" sz="1100" b="0" i="0" u="none" strike="noStrike">
                          <a:solidFill>
                            <a:srgbClr val="000000"/>
                          </a:solidFill>
                          <a:latin typeface="+mn-lt"/>
                        </a:rPr>
                        <a:t>Asun avo- tai avioliitossa, perheessä ALLE 18-vuotiaita lapsia kotona</a:t>
                      </a:r>
                    </a:p>
                  </a:txBody>
                  <a:tcPr marL="72000" marR="9525" marT="9525" marB="0" anchor="ctr"/>
                </a:tc>
                <a:tc>
                  <a:txBody>
                    <a:bodyPr/>
                    <a:lstStyle/>
                    <a:p>
                      <a:pPr algn="ctr" fontAlgn="ctr"/>
                      <a:r>
                        <a:rPr lang="fi-FI" sz="1200" b="0" i="0" u="none" strike="noStrike">
                          <a:effectLst/>
                          <a:latin typeface="+mn-lt"/>
                        </a:rPr>
                        <a:t>18</a:t>
                      </a:r>
                    </a:p>
                  </a:txBody>
                  <a:tcPr marL="9525" marR="9525" marT="9525" marB="0" anchor="ctr"/>
                </a:tc>
                <a:extLst>
                  <a:ext uri="{0D108BD9-81ED-4DB2-BD59-A6C34878D82A}">
                    <a16:rowId xmlns:a16="http://schemas.microsoft.com/office/drawing/2014/main" val="10013"/>
                  </a:ext>
                </a:extLst>
              </a:tr>
              <a:tr h="344805">
                <a:tc>
                  <a:txBody>
                    <a:bodyPr/>
                    <a:lstStyle/>
                    <a:p>
                      <a:pPr algn="l" fontAlgn="b"/>
                      <a:r>
                        <a:rPr lang="fi-FI" sz="1100" b="0" i="0" u="none" strike="noStrike">
                          <a:solidFill>
                            <a:srgbClr val="000000"/>
                          </a:solidFill>
                          <a:latin typeface="+mn-lt"/>
                        </a:rPr>
                        <a:t>Asun avo- tai avioliitossa, perheessä YLI 18-vuotiaita lapsia kotona</a:t>
                      </a:r>
                    </a:p>
                  </a:txBody>
                  <a:tcPr marL="72000" marR="9525" marT="9525" marB="0" anchor="ctr"/>
                </a:tc>
                <a:tc>
                  <a:txBody>
                    <a:bodyPr/>
                    <a:lstStyle/>
                    <a:p>
                      <a:pPr algn="ctr" fontAlgn="ctr"/>
                      <a:r>
                        <a:rPr lang="fi-FI" sz="1200" b="0" i="0" u="none" strike="noStrike">
                          <a:effectLst/>
                          <a:latin typeface="+mn-lt"/>
                        </a:rPr>
                        <a:t>3</a:t>
                      </a:r>
                    </a:p>
                  </a:txBody>
                  <a:tcPr marL="9525" marR="9525" marT="9525" marB="0" anchor="ctr"/>
                </a:tc>
                <a:extLst>
                  <a:ext uri="{0D108BD9-81ED-4DB2-BD59-A6C34878D82A}">
                    <a16:rowId xmlns:a16="http://schemas.microsoft.com/office/drawing/2014/main" val="10014"/>
                  </a:ext>
                </a:extLst>
              </a:tr>
              <a:tr h="334645">
                <a:tc>
                  <a:txBody>
                    <a:bodyPr/>
                    <a:lstStyle/>
                    <a:p>
                      <a:pPr algn="l" fontAlgn="b"/>
                      <a:r>
                        <a:rPr lang="fi-FI" sz="1100" b="0" i="0" u="none" strike="noStrike">
                          <a:solidFill>
                            <a:srgbClr val="000000"/>
                          </a:solidFill>
                          <a:latin typeface="+mn-lt"/>
                        </a:rPr>
                        <a:t>Asun avo- tai avioliitossa, lapset muuttaneet pois</a:t>
                      </a:r>
                    </a:p>
                  </a:txBody>
                  <a:tcPr marL="72000" marR="9525" marT="9525" marB="0" anchor="ctr"/>
                </a:tc>
                <a:tc>
                  <a:txBody>
                    <a:bodyPr/>
                    <a:lstStyle/>
                    <a:p>
                      <a:pPr algn="ctr" fontAlgn="ctr"/>
                      <a:r>
                        <a:rPr lang="fi-FI" sz="1200" b="0" i="0" u="none" strike="noStrike">
                          <a:effectLst/>
                          <a:latin typeface="+mn-lt"/>
                        </a:rPr>
                        <a:t>19</a:t>
                      </a:r>
                    </a:p>
                  </a:txBody>
                  <a:tcPr marL="9525" marR="9525" marT="9525" marB="0" anchor="ctr"/>
                </a:tc>
                <a:extLst>
                  <a:ext uri="{0D108BD9-81ED-4DB2-BD59-A6C34878D82A}">
                    <a16:rowId xmlns:a16="http://schemas.microsoft.com/office/drawing/2014/main" val="10015"/>
                  </a:ext>
                </a:extLst>
              </a:tr>
              <a:tr h="344805">
                <a:tc>
                  <a:txBody>
                    <a:bodyPr/>
                    <a:lstStyle/>
                    <a:p>
                      <a:pPr algn="l" fontAlgn="b"/>
                      <a:r>
                        <a:rPr lang="fi-FI" sz="1100" b="0" i="0" u="none" strike="noStrike">
                          <a:solidFill>
                            <a:srgbClr val="000000"/>
                          </a:solidFill>
                          <a:latin typeface="+mn-lt"/>
                        </a:rPr>
                        <a:t>Olen yksinhuoltaja, perheessä ALLE 18-vuotiaita lapsia kotona</a:t>
                      </a:r>
                    </a:p>
                  </a:txBody>
                  <a:tcPr marL="72000" marR="9525" marT="9525" marB="0" anchor="ctr"/>
                </a:tc>
                <a:tc>
                  <a:txBody>
                    <a:bodyPr/>
                    <a:lstStyle/>
                    <a:p>
                      <a:pPr algn="ctr" fontAlgn="ctr"/>
                      <a:r>
                        <a:rPr lang="fi-FI" sz="1200" b="0" i="0" u="none" strike="noStrike">
                          <a:effectLst/>
                          <a:latin typeface="+mn-lt"/>
                        </a:rPr>
                        <a:t>2</a:t>
                      </a:r>
                    </a:p>
                  </a:txBody>
                  <a:tcPr marL="9525" marR="9525" marT="9525" marB="0" anchor="ctr"/>
                </a:tc>
                <a:extLst>
                  <a:ext uri="{0D108BD9-81ED-4DB2-BD59-A6C34878D82A}">
                    <a16:rowId xmlns:a16="http://schemas.microsoft.com/office/drawing/2014/main" val="10016"/>
                  </a:ext>
                </a:extLst>
              </a:tr>
              <a:tr h="344805">
                <a:tc>
                  <a:txBody>
                    <a:bodyPr/>
                    <a:lstStyle/>
                    <a:p>
                      <a:pPr algn="l" fontAlgn="b"/>
                      <a:r>
                        <a:rPr lang="fi-FI" sz="1100" b="0" i="0" u="none" strike="noStrike">
                          <a:solidFill>
                            <a:srgbClr val="000000"/>
                          </a:solidFill>
                          <a:latin typeface="+mn-lt"/>
                        </a:rPr>
                        <a:t>Olen yksinhuoltaja, perheessä YLI 18-vuotiaita lapsia kotona</a:t>
                      </a:r>
                    </a:p>
                  </a:txBody>
                  <a:tcPr marL="72000" marR="9525" marT="952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dirty="0">
                          <a:effectLst/>
                          <a:latin typeface="+mn-lt"/>
                        </a:rPr>
                        <a:t>2</a:t>
                      </a:r>
                    </a:p>
                  </a:txBody>
                  <a:tcPr marL="9525" marR="9525" marT="9525" marB="0" anchor="ctr"/>
                </a:tc>
                <a:extLst>
                  <a:ext uri="{0D108BD9-81ED-4DB2-BD59-A6C34878D82A}">
                    <a16:rowId xmlns:a16="http://schemas.microsoft.com/office/drawing/2014/main" val="10018"/>
                  </a:ext>
                </a:extLst>
              </a:tr>
            </a:tbl>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2014-2018</a:t>
            </a:r>
            <a:endParaRPr lang="fi-FI" sz="3200" b="1">
              <a:solidFill>
                <a:srgbClr val="1F497D"/>
              </a:solidFill>
              <a:latin typeface="Calibri"/>
            </a:endParaRPr>
          </a:p>
        </p:txBody>
      </p:sp>
      <p:graphicFrame>
        <p:nvGraphicFramePr>
          <p:cNvPr id="10" name="Taulukko 9"/>
          <p:cNvGraphicFramePr>
            <a:graphicFrameLocks noGrp="1"/>
          </p:cNvGraphicFramePr>
          <p:nvPr>
            <p:extLst>
              <p:ext uri="{D42A27DB-BD31-4B8C-83A1-F6EECF244321}">
                <p14:modId xmlns:p14="http://schemas.microsoft.com/office/powerpoint/2010/main" val="3818681945"/>
              </p:ext>
            </p:extLst>
          </p:nvPr>
        </p:nvGraphicFramePr>
        <p:xfrm>
          <a:off x="8268619" y="1124745"/>
          <a:ext cx="3396000" cy="5035164"/>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dirty="0">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2018</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ctr"/>
                      <a:r>
                        <a:rPr lang="fi-FI" sz="1100" b="1" i="0" u="none" strike="noStrike">
                          <a:latin typeface="+mn-lt"/>
                        </a:rPr>
                        <a:t>KOULUTUS</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100" b="0" i="0" u="none" strike="noStrike">
                          <a:solidFill>
                            <a:srgbClr val="000000"/>
                          </a:solidFill>
                          <a:latin typeface="+mn-lt"/>
                        </a:rPr>
                        <a:t>Kansakoulu</a:t>
                      </a:r>
                    </a:p>
                  </a:txBody>
                  <a:tcPr marL="72000" marR="9525" marT="9525" marB="0" anchor="ctr"/>
                </a:tc>
                <a:tc>
                  <a:txBody>
                    <a:bodyPr/>
                    <a:lstStyle/>
                    <a:p>
                      <a:pPr algn="ctr" fontAlgn="ctr"/>
                      <a:r>
                        <a:rPr lang="fi-FI" sz="1100" b="0" i="0" u="none" strike="noStrike">
                          <a:effectLst/>
                          <a:latin typeface="+mn-lt"/>
                        </a:rPr>
                        <a:t>2</a:t>
                      </a:r>
                    </a:p>
                  </a:txBody>
                  <a:tcPr marL="10160" marR="10160" marT="10160" marB="0" anchor="ctr"/>
                </a:tc>
                <a:extLst>
                  <a:ext uri="{0D108BD9-81ED-4DB2-BD59-A6C34878D82A}">
                    <a16:rowId xmlns:a16="http://schemas.microsoft.com/office/drawing/2014/main" val="10003"/>
                  </a:ext>
                </a:extLst>
              </a:tr>
              <a:tr h="206703">
                <a:tc>
                  <a:txBody>
                    <a:bodyPr/>
                    <a:lstStyle/>
                    <a:p>
                      <a:pPr algn="l" fontAlgn="b"/>
                      <a:r>
                        <a:rPr lang="fi-FI" sz="1100" b="0" i="0" u="none" strike="noStrike">
                          <a:solidFill>
                            <a:srgbClr val="000000"/>
                          </a:solidFill>
                          <a:latin typeface="+mn-lt"/>
                        </a:rPr>
                        <a:t>Perus-/keski-/ammattikoulu</a:t>
                      </a:r>
                    </a:p>
                  </a:txBody>
                  <a:tcPr marL="72000" marR="9525" marT="9525" marB="0" anchor="ctr"/>
                </a:tc>
                <a:tc>
                  <a:txBody>
                    <a:bodyPr/>
                    <a:lstStyle/>
                    <a:p>
                      <a:pPr algn="ctr" fontAlgn="ctr"/>
                      <a:r>
                        <a:rPr lang="fi-FI" sz="1100" b="0" i="0" u="none" strike="noStrike">
                          <a:effectLst/>
                          <a:latin typeface="+mn-lt"/>
                        </a:rPr>
                        <a:t>22</a:t>
                      </a:r>
                    </a:p>
                  </a:txBody>
                  <a:tcPr marL="10160" marR="10160" marT="10160" marB="0" anchor="ctr"/>
                </a:tc>
                <a:extLst>
                  <a:ext uri="{0D108BD9-81ED-4DB2-BD59-A6C34878D82A}">
                    <a16:rowId xmlns:a16="http://schemas.microsoft.com/office/drawing/2014/main" val="10004"/>
                  </a:ext>
                </a:extLst>
              </a:tr>
              <a:tr h="206703">
                <a:tc>
                  <a:txBody>
                    <a:bodyPr/>
                    <a:lstStyle/>
                    <a:p>
                      <a:pPr algn="l" fontAlgn="b"/>
                      <a:r>
                        <a:rPr lang="fi-FI" sz="1100" b="0" i="0" u="none" strike="noStrike">
                          <a:solidFill>
                            <a:srgbClr val="000000"/>
                          </a:solidFill>
                          <a:latin typeface="+mn-lt"/>
                        </a:rPr>
                        <a:t>Ylioppilas/opisto</a:t>
                      </a:r>
                    </a:p>
                  </a:txBody>
                  <a:tcPr marL="72000" marR="9525" marT="9525" marB="0" anchor="ctr"/>
                </a:tc>
                <a:tc>
                  <a:txBody>
                    <a:bodyPr/>
                    <a:lstStyle/>
                    <a:p>
                      <a:pPr algn="ctr" fontAlgn="ctr"/>
                      <a:r>
                        <a:rPr lang="fi-FI" sz="1100" b="0" i="0" u="none" strike="noStrike">
                          <a:effectLst/>
                          <a:latin typeface="+mn-lt"/>
                        </a:rPr>
                        <a:t>22</a:t>
                      </a:r>
                    </a:p>
                  </a:txBody>
                  <a:tcPr marL="10160" marR="10160" marT="10160" marB="0" anchor="ctr"/>
                </a:tc>
                <a:extLst>
                  <a:ext uri="{0D108BD9-81ED-4DB2-BD59-A6C34878D82A}">
                    <a16:rowId xmlns:a16="http://schemas.microsoft.com/office/drawing/2014/main" val="10005"/>
                  </a:ext>
                </a:extLst>
              </a:tr>
              <a:tr h="206703">
                <a:tc>
                  <a:txBody>
                    <a:bodyPr/>
                    <a:lstStyle/>
                    <a:p>
                      <a:pPr algn="l" fontAlgn="b"/>
                      <a:r>
                        <a:rPr lang="fi-FI" sz="1100" b="0" i="0" u="none" strike="noStrike">
                          <a:solidFill>
                            <a:srgbClr val="000000"/>
                          </a:solidFill>
                          <a:latin typeface="+mn-lt"/>
                        </a:rPr>
                        <a:t>Ammattikorkeakoulu</a:t>
                      </a:r>
                    </a:p>
                  </a:txBody>
                  <a:tcPr marL="72000" marR="9525" marT="9525" marB="0" anchor="ctr"/>
                </a:tc>
                <a:tc>
                  <a:txBody>
                    <a:bodyPr/>
                    <a:lstStyle/>
                    <a:p>
                      <a:pPr algn="ctr" fontAlgn="ctr"/>
                      <a:r>
                        <a:rPr lang="fi-FI" sz="1100" b="0" i="0" u="none" strike="noStrike">
                          <a:effectLst/>
                          <a:latin typeface="+mn-lt"/>
                        </a:rPr>
                        <a:t>22</a:t>
                      </a:r>
                    </a:p>
                  </a:txBody>
                  <a:tcPr marL="10160" marR="10160" marT="10160" marB="0" anchor="ctr"/>
                </a:tc>
                <a:extLst>
                  <a:ext uri="{0D108BD9-81ED-4DB2-BD59-A6C34878D82A}">
                    <a16:rowId xmlns:a16="http://schemas.microsoft.com/office/drawing/2014/main" val="10006"/>
                  </a:ext>
                </a:extLst>
              </a:tr>
              <a:tr h="206703">
                <a:tc>
                  <a:txBody>
                    <a:bodyPr/>
                    <a:lstStyle/>
                    <a:p>
                      <a:pPr algn="l" fontAlgn="b"/>
                      <a:r>
                        <a:rPr lang="fi-FI" sz="1100" b="0" i="0" u="none" strike="noStrike">
                          <a:solidFill>
                            <a:srgbClr val="000000"/>
                          </a:solidFill>
                          <a:latin typeface="+mn-lt"/>
                        </a:rPr>
                        <a:t>Yliopisto/korkeakoulu</a:t>
                      </a:r>
                    </a:p>
                  </a:txBody>
                  <a:tcPr marL="72000" marR="9525" marT="9525" marB="0" anchor="ctr"/>
                </a:tc>
                <a:tc>
                  <a:txBody>
                    <a:bodyPr/>
                    <a:lstStyle/>
                    <a:p>
                      <a:pPr algn="ctr" fontAlgn="ctr"/>
                      <a:r>
                        <a:rPr lang="fi-FI" sz="1100" b="0" i="0" u="none" strike="noStrike">
                          <a:effectLst/>
                          <a:latin typeface="+mn-lt"/>
                        </a:rPr>
                        <a:t>31</a:t>
                      </a:r>
                    </a:p>
                  </a:txBody>
                  <a:tcPr marL="10160" marR="10160" marT="10160" marB="0" anchor="ctr"/>
                </a:tc>
                <a:extLst>
                  <a:ext uri="{0D108BD9-81ED-4DB2-BD59-A6C34878D82A}">
                    <a16:rowId xmlns:a16="http://schemas.microsoft.com/office/drawing/2014/main" val="1000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100" b="0" i="0" u="none" strike="noStrike">
                          <a:effectLst/>
                          <a:latin typeface="+mn-lt"/>
                        </a:rPr>
                        <a:t>1</a:t>
                      </a:r>
                    </a:p>
                  </a:txBody>
                  <a:tcPr marL="10160" marR="10160" marT="10160" marB="0" anchor="ctr"/>
                </a:tc>
                <a:extLst>
                  <a:ext uri="{0D108BD9-81ED-4DB2-BD59-A6C34878D82A}">
                    <a16:rowId xmlns:a16="http://schemas.microsoft.com/office/drawing/2014/main" val="10008"/>
                  </a:ext>
                </a:extLst>
              </a:tr>
              <a:tr h="206703">
                <a:tc>
                  <a:txBody>
                    <a:bodyPr/>
                    <a:lstStyle/>
                    <a:p>
                      <a:pPr algn="l" fontAlgn="b"/>
                      <a:r>
                        <a:rPr lang="fi-FI" sz="1100" b="1" i="0" u="none" strike="noStrike">
                          <a:solidFill>
                            <a:srgbClr val="000000"/>
                          </a:solidFill>
                          <a:latin typeface="+mn-lt"/>
                        </a:rPr>
                        <a:t>ELÄMÄNVAIHE</a:t>
                      </a:r>
                    </a:p>
                  </a:txBody>
                  <a:tcPr marL="72000" marR="9525" marT="9525" marB="0" anchor="ctr"/>
                </a:tc>
                <a:tc>
                  <a:txBody>
                    <a:bodyPr/>
                    <a:lstStyle/>
                    <a:p>
                      <a:pPr algn="ctr" fontAlgn="b"/>
                      <a:endParaRPr lang="fi-FI" sz="1100" b="1" i="0" u="none" strike="noStrike">
                        <a:effectLst/>
                        <a:latin typeface="+mn-lt"/>
                      </a:endParaRPr>
                    </a:p>
                  </a:txBody>
                  <a:tcPr marL="9525" marR="9525" marT="9525" marB="0" anchor="b"/>
                </a:tc>
                <a:extLst>
                  <a:ext uri="{0D108BD9-81ED-4DB2-BD59-A6C34878D82A}">
                    <a16:rowId xmlns:a16="http://schemas.microsoft.com/office/drawing/2014/main" val="10009"/>
                  </a:ext>
                </a:extLst>
              </a:tr>
              <a:tr h="206703">
                <a:tc>
                  <a:txBody>
                    <a:bodyPr/>
                    <a:lstStyle/>
                    <a:p>
                      <a:pPr algn="l" fontAlgn="b"/>
                      <a:r>
                        <a:rPr lang="fi-FI" sz="1100" b="0" i="0" u="none" strike="noStrike">
                          <a:solidFill>
                            <a:srgbClr val="000000"/>
                          </a:solidFill>
                          <a:latin typeface="+mn-lt"/>
                        </a:rPr>
                        <a:t>Asun vanhempien luona</a:t>
                      </a:r>
                    </a:p>
                  </a:txBody>
                  <a:tcPr marL="72000" marR="9525" marT="9525" marB="0" anchor="ctr"/>
                </a:tc>
                <a:tc>
                  <a:txBody>
                    <a:bodyPr/>
                    <a:lstStyle/>
                    <a:p>
                      <a:pPr algn="ctr" fontAlgn="ctr"/>
                      <a:r>
                        <a:rPr lang="fi-FI" sz="1100" b="0" i="0" u="none" strike="noStrike">
                          <a:effectLst/>
                          <a:latin typeface="+mn-lt"/>
                        </a:rPr>
                        <a:t>3</a:t>
                      </a:r>
                    </a:p>
                  </a:txBody>
                  <a:tcPr marL="10160" marR="10160" marT="10160" marB="0" anchor="ctr"/>
                </a:tc>
                <a:extLst>
                  <a:ext uri="{0D108BD9-81ED-4DB2-BD59-A6C34878D82A}">
                    <a16:rowId xmlns:a16="http://schemas.microsoft.com/office/drawing/2014/main" val="10010"/>
                  </a:ext>
                </a:extLst>
              </a:tr>
              <a:tr h="206703">
                <a:tc>
                  <a:txBody>
                    <a:bodyPr/>
                    <a:lstStyle/>
                    <a:p>
                      <a:pPr algn="l" fontAlgn="b"/>
                      <a:r>
                        <a:rPr lang="fi-FI" sz="1100" b="0" i="0" u="none" strike="noStrike">
                          <a:solidFill>
                            <a:srgbClr val="000000"/>
                          </a:solidFill>
                          <a:latin typeface="+mn-lt"/>
                        </a:rPr>
                        <a:t>Asun yksin omassa taloudessa</a:t>
                      </a:r>
                    </a:p>
                  </a:txBody>
                  <a:tcPr marL="72000" marR="9525" marT="9525" marB="0" anchor="ctr"/>
                </a:tc>
                <a:tc>
                  <a:txBody>
                    <a:bodyPr/>
                    <a:lstStyle/>
                    <a:p>
                      <a:pPr algn="ctr" fontAlgn="ctr"/>
                      <a:r>
                        <a:rPr lang="fi-FI" sz="1100" b="0" i="0" u="none" strike="noStrike">
                          <a:effectLst/>
                          <a:latin typeface="+mn-lt"/>
                        </a:rPr>
                        <a:t>32</a:t>
                      </a:r>
                    </a:p>
                  </a:txBody>
                  <a:tcPr marL="10160" marR="10160" marT="10160" marB="0" anchor="ctr"/>
                </a:tc>
                <a:extLst>
                  <a:ext uri="{0D108BD9-81ED-4DB2-BD59-A6C34878D82A}">
                    <a16:rowId xmlns:a16="http://schemas.microsoft.com/office/drawing/2014/main" val="10011"/>
                  </a:ext>
                </a:extLst>
              </a:tr>
              <a:tr h="206703">
                <a:tc>
                  <a:txBody>
                    <a:bodyPr/>
                    <a:lstStyle/>
                    <a:p>
                      <a:pPr algn="l" fontAlgn="b"/>
                      <a:r>
                        <a:rPr lang="fi-FI" sz="1100" b="0" i="0" u="none" strike="noStrike">
                          <a:solidFill>
                            <a:srgbClr val="000000"/>
                          </a:solidFill>
                          <a:latin typeface="+mn-lt"/>
                        </a:rPr>
                        <a:t>Asun avo- tai avioliitossa, ei lapsia</a:t>
                      </a:r>
                    </a:p>
                  </a:txBody>
                  <a:tcPr marL="72000" marR="9525" marT="9525" marB="0" anchor="ctr"/>
                </a:tc>
                <a:tc>
                  <a:txBody>
                    <a:bodyPr/>
                    <a:lstStyle/>
                    <a:p>
                      <a:pPr algn="ctr" fontAlgn="ctr"/>
                      <a:r>
                        <a:rPr lang="fi-FI" sz="1100" b="0" i="0" u="none" strike="noStrike">
                          <a:effectLst/>
                          <a:latin typeface="+mn-lt"/>
                        </a:rPr>
                        <a:t>22</a:t>
                      </a:r>
                    </a:p>
                  </a:txBody>
                  <a:tcPr marL="10160" marR="10160" marT="10160" marB="0" anchor="ctr"/>
                </a:tc>
                <a:extLst>
                  <a:ext uri="{0D108BD9-81ED-4DB2-BD59-A6C34878D82A}">
                    <a16:rowId xmlns:a16="http://schemas.microsoft.com/office/drawing/2014/main" val="10012"/>
                  </a:ext>
                </a:extLst>
              </a:tr>
              <a:tr h="344805">
                <a:tc>
                  <a:txBody>
                    <a:bodyPr/>
                    <a:lstStyle/>
                    <a:p>
                      <a:pPr algn="l" fontAlgn="b"/>
                      <a:r>
                        <a:rPr lang="fi-FI" sz="1100" b="0" i="0" u="none" strike="noStrike">
                          <a:solidFill>
                            <a:srgbClr val="000000"/>
                          </a:solidFill>
                          <a:latin typeface="+mn-lt"/>
                        </a:rPr>
                        <a:t>Asun avo- tai avioliitossa, perheessä ALLE 18-vuotiaita lapsia kotona</a:t>
                      </a:r>
                    </a:p>
                  </a:txBody>
                  <a:tcPr marL="72000" marR="9525" marT="9525" marB="0" anchor="ctr"/>
                </a:tc>
                <a:tc>
                  <a:txBody>
                    <a:bodyPr/>
                    <a:lstStyle/>
                    <a:p>
                      <a:pPr algn="ctr" fontAlgn="ctr"/>
                      <a:r>
                        <a:rPr lang="fi-FI" sz="1100" b="0" i="0" u="none" strike="noStrike">
                          <a:effectLst/>
                          <a:latin typeface="+mn-lt"/>
                        </a:rPr>
                        <a:t>17</a:t>
                      </a:r>
                    </a:p>
                  </a:txBody>
                  <a:tcPr marL="10160" marR="10160" marT="10160" marB="0" anchor="ctr"/>
                </a:tc>
                <a:extLst>
                  <a:ext uri="{0D108BD9-81ED-4DB2-BD59-A6C34878D82A}">
                    <a16:rowId xmlns:a16="http://schemas.microsoft.com/office/drawing/2014/main" val="10013"/>
                  </a:ext>
                </a:extLst>
              </a:tr>
              <a:tr h="344805">
                <a:tc>
                  <a:txBody>
                    <a:bodyPr/>
                    <a:lstStyle/>
                    <a:p>
                      <a:pPr algn="l" fontAlgn="b"/>
                      <a:r>
                        <a:rPr lang="fi-FI" sz="1100" b="0" i="0" u="none" strike="noStrike">
                          <a:solidFill>
                            <a:srgbClr val="000000"/>
                          </a:solidFill>
                          <a:latin typeface="+mn-lt"/>
                        </a:rPr>
                        <a:t>Asun avo- tai avioliitossa, perheessä YLI 18-vuotiaita lapsia kotona</a:t>
                      </a:r>
                    </a:p>
                  </a:txBody>
                  <a:tcPr marL="72000" marR="9525" marT="9525" marB="0" anchor="ctr"/>
                </a:tc>
                <a:tc>
                  <a:txBody>
                    <a:bodyPr/>
                    <a:lstStyle/>
                    <a:p>
                      <a:pPr algn="ctr" fontAlgn="ctr"/>
                      <a:r>
                        <a:rPr lang="fi-FI" sz="1100" b="0" i="0" u="none" strike="noStrike">
                          <a:effectLst/>
                          <a:latin typeface="+mn-lt"/>
                        </a:rPr>
                        <a:t>4</a:t>
                      </a:r>
                    </a:p>
                  </a:txBody>
                  <a:tcPr marL="10160" marR="10160" marT="10160" marB="0" anchor="ctr"/>
                </a:tc>
                <a:extLst>
                  <a:ext uri="{0D108BD9-81ED-4DB2-BD59-A6C34878D82A}">
                    <a16:rowId xmlns:a16="http://schemas.microsoft.com/office/drawing/2014/main" val="10014"/>
                  </a:ext>
                </a:extLst>
              </a:tr>
              <a:tr h="334645">
                <a:tc>
                  <a:txBody>
                    <a:bodyPr/>
                    <a:lstStyle/>
                    <a:p>
                      <a:pPr algn="l" fontAlgn="b"/>
                      <a:r>
                        <a:rPr lang="fi-FI" sz="1100" b="0" i="0" u="none" strike="noStrike">
                          <a:solidFill>
                            <a:srgbClr val="000000"/>
                          </a:solidFill>
                          <a:latin typeface="+mn-lt"/>
                        </a:rPr>
                        <a:t>Asun avo- tai avioliitossa, lapset muuttaneet pois</a:t>
                      </a:r>
                    </a:p>
                  </a:txBody>
                  <a:tcPr marL="72000" marR="9525" marT="9525" marB="0" anchor="ctr"/>
                </a:tc>
                <a:tc>
                  <a:txBody>
                    <a:bodyPr/>
                    <a:lstStyle/>
                    <a:p>
                      <a:pPr algn="ctr" fontAlgn="ctr"/>
                      <a:r>
                        <a:rPr lang="fi-FI" sz="1100" b="0" i="0" u="none" strike="noStrike">
                          <a:effectLst/>
                          <a:latin typeface="+mn-lt"/>
                        </a:rPr>
                        <a:t>19</a:t>
                      </a:r>
                    </a:p>
                  </a:txBody>
                  <a:tcPr marL="10160" marR="10160" marT="10160" marB="0" anchor="ctr"/>
                </a:tc>
                <a:extLst>
                  <a:ext uri="{0D108BD9-81ED-4DB2-BD59-A6C34878D82A}">
                    <a16:rowId xmlns:a16="http://schemas.microsoft.com/office/drawing/2014/main" val="10015"/>
                  </a:ext>
                </a:extLst>
              </a:tr>
              <a:tr h="344805">
                <a:tc>
                  <a:txBody>
                    <a:bodyPr/>
                    <a:lstStyle/>
                    <a:p>
                      <a:pPr algn="l" fontAlgn="b"/>
                      <a:r>
                        <a:rPr lang="fi-FI" sz="1100" b="0" i="0" u="none" strike="noStrike">
                          <a:solidFill>
                            <a:srgbClr val="000000"/>
                          </a:solidFill>
                          <a:latin typeface="+mn-lt"/>
                        </a:rPr>
                        <a:t>Olen yksinhuoltaja, perheessä ALLE 18-vuotiaita lapsia kotona</a:t>
                      </a:r>
                    </a:p>
                  </a:txBody>
                  <a:tcPr marL="72000" marR="9525" marT="9525" marB="0" anchor="ctr"/>
                </a:tc>
                <a:tc>
                  <a:txBody>
                    <a:bodyPr/>
                    <a:lstStyle/>
                    <a:p>
                      <a:pPr algn="ctr" fontAlgn="ctr"/>
                      <a:r>
                        <a:rPr lang="fi-FI" sz="1100" b="0" i="0" u="none" strike="noStrike">
                          <a:effectLst/>
                          <a:latin typeface="+mn-lt"/>
                        </a:rPr>
                        <a:t>3</a:t>
                      </a:r>
                    </a:p>
                  </a:txBody>
                  <a:tcPr marL="10160" marR="10160" marT="10160" marB="0" anchor="ctr"/>
                </a:tc>
                <a:extLst>
                  <a:ext uri="{0D108BD9-81ED-4DB2-BD59-A6C34878D82A}">
                    <a16:rowId xmlns:a16="http://schemas.microsoft.com/office/drawing/2014/main" val="10016"/>
                  </a:ext>
                </a:extLst>
              </a:tr>
              <a:tr h="344805">
                <a:tc>
                  <a:txBody>
                    <a:bodyPr/>
                    <a:lstStyle/>
                    <a:p>
                      <a:pPr algn="l" fontAlgn="b"/>
                      <a:r>
                        <a:rPr lang="fi-FI" sz="1100" b="0" i="0" u="none" strike="noStrike">
                          <a:solidFill>
                            <a:srgbClr val="000000"/>
                          </a:solidFill>
                          <a:latin typeface="+mn-lt"/>
                        </a:rPr>
                        <a:t>Olen yksinhuoltaja, perheessä YLI 18-vuotiaita lapsia kotona</a:t>
                      </a:r>
                    </a:p>
                  </a:txBody>
                  <a:tcPr marL="72000" marR="9525" marT="9525" marB="0" anchor="ctr"/>
                </a:tc>
                <a:tc>
                  <a:txBody>
                    <a:bodyPr/>
                    <a:lstStyle/>
                    <a:p>
                      <a:pPr algn="ctr" fontAlgn="ctr"/>
                      <a:r>
                        <a:rPr lang="fi-FI" sz="1100" b="0" i="0" u="none" strike="noStrike">
                          <a:effectLst/>
                          <a:latin typeface="+mn-lt"/>
                        </a:rPr>
                        <a:t>1</a:t>
                      </a:r>
                    </a:p>
                  </a:txBody>
                  <a:tcPr marL="10160" marR="10160" marT="10160" marB="0" anchor="ctr"/>
                </a:tc>
                <a:extLst>
                  <a:ext uri="{0D108BD9-81ED-4DB2-BD59-A6C34878D82A}">
                    <a16:rowId xmlns:a16="http://schemas.microsoft.com/office/drawing/2014/main" val="10017"/>
                  </a:ext>
                </a:extLst>
              </a:tr>
              <a:tr h="206703">
                <a:tc>
                  <a:txBody>
                    <a:bodyPr/>
                    <a:lstStyle/>
                    <a:p>
                      <a:pPr algn="l" fontAlgn="b"/>
                      <a:r>
                        <a:rPr lang="fi-FI" sz="1100" b="0" i="0" u="none" strike="noStrike">
                          <a:solidFill>
                            <a:srgbClr val="000000"/>
                          </a:solidFill>
                          <a:latin typeface="+mn-lt"/>
                        </a:rPr>
                        <a:t>Muu</a:t>
                      </a:r>
                    </a:p>
                  </a:txBody>
                  <a:tcPr marL="72000" marR="9525" marT="9525" marB="0" anchor="ctr"/>
                </a:tc>
                <a:tc>
                  <a:txBody>
                    <a:bodyPr/>
                    <a:lstStyle/>
                    <a:p>
                      <a:pPr algn="ctr" fontAlgn="ctr"/>
                      <a:r>
                        <a:rPr lang="fi-FI" sz="1100" b="0" i="0" u="none" strike="noStrike" dirty="0">
                          <a:effectLst/>
                          <a:latin typeface="+mn-lt"/>
                        </a:rPr>
                        <a:t>1</a:t>
                      </a:r>
                    </a:p>
                  </a:txBody>
                  <a:tcPr marL="10160" marR="10160" marT="10160" marB="0" anchor="ctr"/>
                </a:tc>
                <a:extLst>
                  <a:ext uri="{0D108BD9-81ED-4DB2-BD59-A6C34878D82A}">
                    <a16:rowId xmlns:a16="http://schemas.microsoft.com/office/drawing/2014/main" val="10018"/>
                  </a:ext>
                </a:extLst>
              </a:tr>
            </a:tbl>
          </a:graphicData>
        </a:graphic>
      </p:graphicFrame>
      <p:sp>
        <p:nvSpPr>
          <p:cNvPr id="11"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2" name="Kuva 11">
            <a:extLst>
              <a:ext uri="{FF2B5EF4-FFF2-40B4-BE49-F238E27FC236}">
                <a16:creationId xmlns:a16="http://schemas.microsoft.com/office/drawing/2014/main" id="{DB96C19F-0A90-4149-907A-D94381BE254D}"/>
              </a:ext>
            </a:extLst>
          </p:cNvPr>
          <p:cNvPicPr>
            <a:picLocks noChangeAspect="1"/>
          </p:cNvPicPr>
          <p:nvPr/>
        </p:nvPicPr>
        <p:blipFill>
          <a:blip r:embed="rId2"/>
          <a:stretch>
            <a:fillRect/>
          </a:stretch>
        </p:blipFill>
        <p:spPr>
          <a:xfrm>
            <a:off x="167880" y="6257117"/>
            <a:ext cx="2511526" cy="488450"/>
          </a:xfrm>
          <a:prstGeom prst="rect">
            <a:avLst/>
          </a:prstGeom>
        </p:spPr>
      </p:pic>
    </p:spTree>
    <p:extLst>
      <p:ext uri="{BB962C8B-B14F-4D97-AF65-F5344CB8AC3E}">
        <p14:creationId xmlns:p14="http://schemas.microsoft.com/office/powerpoint/2010/main" val="3730074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6"/>
          <p:cNvGraphicFramePr>
            <a:graphicFrameLocks noGrp="1"/>
          </p:cNvGraphicFramePr>
          <p:nvPr>
            <p:extLst/>
          </p:nvPr>
        </p:nvGraphicFramePr>
        <p:xfrm>
          <a:off x="623392" y="1403147"/>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2014</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KOKO</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1 henkilö</a:t>
                      </a:r>
                    </a:p>
                  </a:txBody>
                  <a:tcPr marL="72000" marR="9525" marT="9525" marB="0" anchor="ctr"/>
                </a:tc>
                <a:tc>
                  <a:txBody>
                    <a:bodyPr/>
                    <a:lstStyle/>
                    <a:p>
                      <a:pPr algn="ctr" fontAlgn="ctr"/>
                      <a:r>
                        <a:rPr lang="fi-FI" sz="1200" b="0" i="0" u="none" strike="noStrike">
                          <a:latin typeface="+mn-lt"/>
                        </a:rPr>
                        <a:t>27</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2 henkilöä</a:t>
                      </a:r>
                    </a:p>
                  </a:txBody>
                  <a:tcPr marL="72000" marR="9525" marT="9525" marB="0" anchor="ctr"/>
                </a:tc>
                <a:tc>
                  <a:txBody>
                    <a:bodyPr/>
                    <a:lstStyle/>
                    <a:p>
                      <a:pPr algn="ctr" fontAlgn="ctr"/>
                      <a:r>
                        <a:rPr lang="fi-FI" sz="1200" b="0" i="0" u="none" strike="noStrike">
                          <a:latin typeface="+mn-lt"/>
                        </a:rPr>
                        <a:t>47</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3 henkilöä</a:t>
                      </a:r>
                    </a:p>
                  </a:txBody>
                  <a:tcPr marL="72000" marR="9525" marT="9525" marB="0" anchor="ctr"/>
                </a:tc>
                <a:tc>
                  <a:txBody>
                    <a:bodyPr/>
                    <a:lstStyle/>
                    <a:p>
                      <a:pPr algn="ctr" fontAlgn="ctr"/>
                      <a:r>
                        <a:rPr lang="fi-FI" sz="1200" b="0" i="0" u="none" strike="noStrike">
                          <a:latin typeface="+mn-lt"/>
                        </a:rPr>
                        <a:t>11</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4 henkilöä</a:t>
                      </a:r>
                    </a:p>
                  </a:txBody>
                  <a:tcPr marL="72000" marR="9525" marT="9525" marB="0" anchor="ctr"/>
                </a:tc>
                <a:tc>
                  <a:txBody>
                    <a:bodyPr/>
                    <a:lstStyle/>
                    <a:p>
                      <a:pPr algn="ctr" fontAlgn="ctr"/>
                      <a:r>
                        <a:rPr lang="fi-FI" sz="1200" b="0" i="0" u="none" strike="noStrike">
                          <a:latin typeface="+mn-lt"/>
                        </a:rPr>
                        <a:t>10</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5 henkilöä tai enemmän</a:t>
                      </a:r>
                    </a:p>
                  </a:txBody>
                  <a:tcPr marL="72000" marR="9525" marT="9525" marB="0" anchor="ctr"/>
                </a:tc>
                <a:tc>
                  <a:txBody>
                    <a:bodyPr/>
                    <a:lstStyle/>
                    <a:p>
                      <a:pPr algn="ctr" fontAlgn="ctr"/>
                      <a:r>
                        <a:rPr lang="fi-FI" sz="1200" b="0" i="0" u="none" strike="noStrike">
                          <a:latin typeface="+mn-lt"/>
                        </a:rPr>
                        <a:t>4</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ASUMISMUOTO</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Omistusasunto</a:t>
                      </a:r>
                    </a:p>
                  </a:txBody>
                  <a:tcPr marL="72000" marR="9525" marT="9525" marB="0" anchor="ctr"/>
                </a:tc>
                <a:tc>
                  <a:txBody>
                    <a:bodyPr/>
                    <a:lstStyle/>
                    <a:p>
                      <a:pPr algn="ctr" fontAlgn="ctr"/>
                      <a:r>
                        <a:rPr lang="fi-FI" sz="1200" b="0" i="0" u="none" strike="noStrike">
                          <a:latin typeface="+mn-lt"/>
                        </a:rPr>
                        <a:t>72</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Työsuhdeasunto</a:t>
                      </a:r>
                    </a:p>
                  </a:txBody>
                  <a:tcPr marL="72000" marR="9525" marT="9525" marB="0" anchor="ctr"/>
                </a:tc>
                <a:tc>
                  <a:txBody>
                    <a:bodyPr/>
                    <a:lstStyle/>
                    <a:p>
                      <a:pPr algn="ctr" fontAlgn="ctr"/>
                      <a:r>
                        <a:rPr lang="fi-FI" sz="1200" b="0" i="0" u="none" strike="noStrike">
                          <a:latin typeface="+mn-lt"/>
                        </a:rPr>
                        <a:t>0</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Vuokra-asunto</a:t>
                      </a:r>
                    </a:p>
                  </a:txBody>
                  <a:tcPr marL="72000" marR="9525" marT="9525" marB="0" anchor="ctr"/>
                </a:tc>
                <a:tc>
                  <a:txBody>
                    <a:bodyPr/>
                    <a:lstStyle/>
                    <a:p>
                      <a:pPr algn="ctr" fontAlgn="ctr"/>
                      <a:r>
                        <a:rPr lang="fi-FI" sz="1200" b="0" i="0" u="none" strike="noStrike">
                          <a:latin typeface="+mn-lt"/>
                        </a:rPr>
                        <a:t>23</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Asumisoikeusasunto</a:t>
                      </a:r>
                    </a:p>
                  </a:txBody>
                  <a:tcPr marL="72000" marR="9525" marT="9525" marB="0" anchor="ctr"/>
                </a:tc>
                <a:tc>
                  <a:txBody>
                    <a:bodyPr/>
                    <a:lstStyle/>
                    <a:p>
                      <a:pPr algn="ctr" fontAlgn="ctr"/>
                      <a:r>
                        <a:rPr lang="fi-FI" sz="1200" b="0" i="0" u="none" strike="noStrike">
                          <a:latin typeface="+mn-lt"/>
                        </a:rPr>
                        <a:t>2</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Osaomistusasunto</a:t>
                      </a:r>
                    </a:p>
                  </a:txBody>
                  <a:tcPr marL="72000" marR="9525" marT="9525" marB="0" anchor="ctr"/>
                </a:tc>
                <a:tc>
                  <a:txBody>
                    <a:bodyPr/>
                    <a:lstStyle/>
                    <a:p>
                      <a:pPr algn="ctr" fontAlgn="ctr"/>
                      <a:r>
                        <a:rPr lang="fi-FI" sz="1200" b="0" i="0" u="none" strike="noStrike">
                          <a:latin typeface="+mn-lt"/>
                        </a:rPr>
                        <a:t>1</a:t>
                      </a:r>
                    </a:p>
                  </a:txBody>
                  <a:tcPr marL="9525" marR="9525" marT="9525"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Opiskelija-asuntola / opiskelija-asunto</a:t>
                      </a:r>
                    </a:p>
                  </a:txBody>
                  <a:tcPr marL="72000" marR="9525" marT="9525" marB="0" anchor="ctr"/>
                </a:tc>
                <a:tc>
                  <a:txBody>
                    <a:bodyPr/>
                    <a:lstStyle/>
                    <a:p>
                      <a:pPr algn="ctr" fontAlgn="ctr"/>
                      <a:r>
                        <a:rPr lang="fi-FI" sz="1200" b="0" i="0" u="none" strike="noStrike">
                          <a:latin typeface="+mn-lt"/>
                        </a:rPr>
                        <a:t>1</a:t>
                      </a:r>
                    </a:p>
                  </a:txBody>
                  <a:tcPr marL="9525" marR="9525" marT="9525"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a:latin typeface="+mn-lt"/>
                        </a:rPr>
                        <a:t>0</a:t>
                      </a:r>
                    </a:p>
                  </a:txBody>
                  <a:tcPr marL="9525" marR="9525" marT="9525" marB="0" anchor="ctr"/>
                </a:tc>
                <a:extLst>
                  <a:ext uri="{0D108BD9-81ED-4DB2-BD59-A6C34878D82A}">
                    <a16:rowId xmlns:a16="http://schemas.microsoft.com/office/drawing/2014/main" val="10015"/>
                  </a:ext>
                </a:extLst>
              </a:tr>
            </a:tbl>
          </a:graphicData>
        </a:graphic>
      </p:graphicFrame>
      <p:graphicFrame>
        <p:nvGraphicFramePr>
          <p:cNvPr id="8" name="Taulukko 7"/>
          <p:cNvGraphicFramePr>
            <a:graphicFrameLocks noGrp="1"/>
          </p:cNvGraphicFramePr>
          <p:nvPr>
            <p:extLst/>
          </p:nvPr>
        </p:nvGraphicFramePr>
        <p:xfrm>
          <a:off x="4446005" y="1403147"/>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2016</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KOKO</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1 henkilö</a:t>
                      </a:r>
                    </a:p>
                  </a:txBody>
                  <a:tcPr marL="72000" marR="9525" marT="9525" marB="0" anchor="ctr"/>
                </a:tc>
                <a:tc>
                  <a:txBody>
                    <a:bodyPr/>
                    <a:lstStyle/>
                    <a:p>
                      <a:pPr algn="ctr" fontAlgn="ctr"/>
                      <a:r>
                        <a:rPr lang="fi-FI" sz="1200" b="0" i="0" u="none" strike="noStrike">
                          <a:effectLst/>
                          <a:latin typeface="+mn-lt"/>
                        </a:rPr>
                        <a:t>29</a:t>
                      </a:r>
                    </a:p>
                  </a:txBody>
                  <a:tcPr marL="9525" marR="9525" marT="9525"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2 henkilöä</a:t>
                      </a:r>
                    </a:p>
                  </a:txBody>
                  <a:tcPr marL="72000" marR="9525" marT="9525" marB="0" anchor="ctr"/>
                </a:tc>
                <a:tc>
                  <a:txBody>
                    <a:bodyPr/>
                    <a:lstStyle/>
                    <a:p>
                      <a:pPr algn="ctr" fontAlgn="ctr"/>
                      <a:r>
                        <a:rPr lang="fi-FI" sz="1200" b="0" i="0" u="none" strike="noStrike">
                          <a:effectLst/>
                          <a:latin typeface="+mn-lt"/>
                        </a:rPr>
                        <a:t>46</a:t>
                      </a:r>
                    </a:p>
                  </a:txBody>
                  <a:tcPr marL="9525" marR="9525" marT="9525"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3 henkilöä</a:t>
                      </a:r>
                    </a:p>
                  </a:txBody>
                  <a:tcPr marL="72000" marR="9525" marT="9525" marB="0" anchor="ctr"/>
                </a:tc>
                <a:tc>
                  <a:txBody>
                    <a:bodyPr/>
                    <a:lstStyle/>
                    <a:p>
                      <a:pPr algn="ctr" fontAlgn="ctr"/>
                      <a:r>
                        <a:rPr lang="fi-FI" sz="1200" b="0" i="0" u="none" strike="noStrike">
                          <a:effectLst/>
                          <a:latin typeface="+mn-lt"/>
                        </a:rPr>
                        <a:t>11</a:t>
                      </a:r>
                    </a:p>
                  </a:txBody>
                  <a:tcPr marL="9525" marR="9525" marT="9525"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4 henkilöä</a:t>
                      </a:r>
                    </a:p>
                  </a:txBody>
                  <a:tcPr marL="72000" marR="9525" marT="9525" marB="0" anchor="ctr"/>
                </a:tc>
                <a:tc>
                  <a:txBody>
                    <a:bodyPr/>
                    <a:lstStyle/>
                    <a:p>
                      <a:pPr algn="ctr" fontAlgn="ctr"/>
                      <a:r>
                        <a:rPr lang="fi-FI" sz="1200" b="0" i="0" u="none" strike="noStrike">
                          <a:effectLst/>
                          <a:latin typeface="+mn-lt"/>
                        </a:rPr>
                        <a:t>10</a:t>
                      </a:r>
                    </a:p>
                  </a:txBody>
                  <a:tcPr marL="9525" marR="9525" marT="9525"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5 henkilöä tai enemmän</a:t>
                      </a:r>
                    </a:p>
                  </a:txBody>
                  <a:tcPr marL="72000" marR="9525" marT="9525" marB="0" anchor="ctr"/>
                </a:tc>
                <a:tc>
                  <a:txBody>
                    <a:bodyPr/>
                    <a:lstStyle/>
                    <a:p>
                      <a:pPr algn="ctr" fontAlgn="ctr"/>
                      <a:r>
                        <a:rPr lang="fi-FI" sz="1200" b="0" i="0" u="none" strike="noStrike">
                          <a:effectLst/>
                          <a:latin typeface="+mn-lt"/>
                        </a:rPr>
                        <a:t>5</a:t>
                      </a:r>
                    </a:p>
                  </a:txBody>
                  <a:tcPr marL="9525" marR="9525" marT="9525"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ASUMISMUOTO</a:t>
                      </a:r>
                    </a:p>
                  </a:txBody>
                  <a:tcPr marL="72000" marR="9525" marT="952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Omistusasunto</a:t>
                      </a:r>
                    </a:p>
                  </a:txBody>
                  <a:tcPr marL="72000" marR="9525" marT="9525" marB="0" anchor="ctr"/>
                </a:tc>
                <a:tc>
                  <a:txBody>
                    <a:bodyPr/>
                    <a:lstStyle/>
                    <a:p>
                      <a:pPr algn="ctr" fontAlgn="ctr"/>
                      <a:r>
                        <a:rPr lang="fi-FI" sz="1200" b="0" i="0" u="none" strike="noStrike">
                          <a:effectLst/>
                          <a:latin typeface="+mn-lt"/>
                        </a:rPr>
                        <a:t>68</a:t>
                      </a:r>
                    </a:p>
                  </a:txBody>
                  <a:tcPr marL="9525" marR="9525" marT="9525"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Työsuhdeasunto</a:t>
                      </a:r>
                    </a:p>
                  </a:txBody>
                  <a:tcPr marL="72000" marR="9525" marT="952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Vuokra-asunto</a:t>
                      </a:r>
                    </a:p>
                  </a:txBody>
                  <a:tcPr marL="72000" marR="9525" marT="9525" marB="0" anchor="ctr"/>
                </a:tc>
                <a:tc>
                  <a:txBody>
                    <a:bodyPr/>
                    <a:lstStyle/>
                    <a:p>
                      <a:pPr algn="ctr" fontAlgn="ctr"/>
                      <a:r>
                        <a:rPr lang="fi-FI" sz="1200" b="0" i="0" u="none" strike="noStrike">
                          <a:effectLst/>
                          <a:latin typeface="+mn-lt"/>
                        </a:rPr>
                        <a:t>26</a:t>
                      </a:r>
                    </a:p>
                  </a:txBody>
                  <a:tcPr marL="9525" marR="9525" marT="9525"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Asumisoikeusasunto</a:t>
                      </a:r>
                    </a:p>
                  </a:txBody>
                  <a:tcPr marL="72000" marR="9525" marT="9525" marB="0" anchor="ctr"/>
                </a:tc>
                <a:tc>
                  <a:txBody>
                    <a:bodyPr/>
                    <a:lstStyle/>
                    <a:p>
                      <a:pPr algn="ctr" fontAlgn="ctr"/>
                      <a:r>
                        <a:rPr lang="fi-FI" sz="1200" b="0" i="0" u="none" strike="noStrike">
                          <a:effectLst/>
                          <a:latin typeface="+mn-lt"/>
                        </a:rPr>
                        <a:t>3</a:t>
                      </a:r>
                    </a:p>
                  </a:txBody>
                  <a:tcPr marL="9525" marR="9525" marT="9525"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Osaomistusasunto</a:t>
                      </a:r>
                    </a:p>
                  </a:txBody>
                  <a:tcPr marL="72000" marR="9525" marT="952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Opiskelija-asuntola / opiskelija-asunto</a:t>
                      </a:r>
                    </a:p>
                  </a:txBody>
                  <a:tcPr marL="72000" marR="9525" marT="952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a:effectLst/>
                          <a:latin typeface="+mn-lt"/>
                        </a:rPr>
                        <a:t>1</a:t>
                      </a:r>
                    </a:p>
                  </a:txBody>
                  <a:tcPr marL="9525" marR="9525" marT="9525" marB="0" anchor="ctr"/>
                </a:tc>
                <a:extLst>
                  <a:ext uri="{0D108BD9-81ED-4DB2-BD59-A6C34878D82A}">
                    <a16:rowId xmlns:a16="http://schemas.microsoft.com/office/drawing/2014/main" val="10015"/>
                  </a:ext>
                </a:extLst>
              </a:tr>
            </a:tbl>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2014-2018</a:t>
            </a:r>
            <a:endParaRPr lang="fi-FI" sz="3200" b="1">
              <a:solidFill>
                <a:srgbClr val="1F497D"/>
              </a:solidFill>
              <a:latin typeface="Calibri"/>
            </a:endParaRPr>
          </a:p>
        </p:txBody>
      </p:sp>
      <p:graphicFrame>
        <p:nvGraphicFramePr>
          <p:cNvPr id="10" name="Taulukko 9"/>
          <p:cNvGraphicFramePr>
            <a:graphicFrameLocks noGrp="1"/>
          </p:cNvGraphicFramePr>
          <p:nvPr>
            <p:extLst/>
          </p:nvPr>
        </p:nvGraphicFramePr>
        <p:xfrm>
          <a:off x="8268619" y="1403147"/>
          <a:ext cx="3396000" cy="3724545"/>
        </p:xfrm>
        <a:graphic>
          <a:graphicData uri="http://schemas.openxmlformats.org/drawingml/2006/table">
            <a:tbl>
              <a:tblPr firstRow="1" bandRow="1">
                <a:tableStyleId>{5C22544A-7EE6-4342-B048-85BDC9FD1C3A}</a:tableStyleId>
              </a:tblPr>
              <a:tblGrid>
                <a:gridCol w="2640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624000">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Kaikki</a:t>
                      </a:r>
                      <a:r>
                        <a:rPr lang="fi-FI" sz="1200" b="1" i="0" u="none" strike="noStrike" baseline="0">
                          <a:latin typeface="+mn-lt"/>
                        </a:rPr>
                        <a:t> </a:t>
                      </a:r>
                    </a:p>
                    <a:p>
                      <a:pPr algn="ctr" fontAlgn="b"/>
                      <a:r>
                        <a:rPr lang="fi-FI" sz="1200" b="1" i="0" u="none" strike="noStrike" baseline="0">
                          <a:latin typeface="+mn-lt"/>
                        </a:rPr>
                        <a:t>2018</a:t>
                      </a:r>
                    </a:p>
                    <a:p>
                      <a:pPr algn="ctr" fontAlgn="b"/>
                      <a:r>
                        <a:rPr lang="fi-FI" sz="1200" b="1" i="0" u="none" strike="noStrike" baseline="0">
                          <a:latin typeface="+mn-lt"/>
                        </a:rPr>
                        <a:t>n=1000</a:t>
                      </a:r>
                      <a:endParaRPr lang="fi-FI" sz="1200" b="1" i="0" u="none" strike="noStrike">
                        <a:latin typeface="+mn-lt"/>
                      </a:endParaRPr>
                    </a:p>
                  </a:txBody>
                  <a:tcPr marL="8855" marR="8855" marT="8855" marB="0" anchor="ctr"/>
                </a:tc>
                <a:extLst>
                  <a:ext uri="{0D108BD9-81ED-4DB2-BD59-A6C34878D82A}">
                    <a16:rowId xmlns:a16="http://schemas.microsoft.com/office/drawing/2014/main" val="10000"/>
                  </a:ext>
                </a:extLst>
              </a:tr>
              <a:tr h="206703">
                <a:tc>
                  <a:txBody>
                    <a:bodyPr/>
                    <a:lstStyle/>
                    <a:p>
                      <a:pPr algn="l" fontAlgn="b"/>
                      <a:endParaRPr lang="fi-FI" sz="1200" b="0" i="0" u="none" strike="noStrike">
                        <a:solidFill>
                          <a:srgbClr val="000000"/>
                        </a:solidFill>
                        <a:latin typeface="+mn-lt"/>
                      </a:endParaRPr>
                    </a:p>
                  </a:txBody>
                  <a:tcPr marL="8855" marR="8855" marT="8855" marB="0" anchor="ctr"/>
                </a:tc>
                <a:tc>
                  <a:txBody>
                    <a:bodyPr/>
                    <a:lstStyle/>
                    <a:p>
                      <a:pPr algn="ctr" fontAlgn="b"/>
                      <a:r>
                        <a:rPr lang="fi-FI" sz="1200" b="1" i="0" u="none" strike="noStrike">
                          <a:latin typeface="+mn-lt"/>
                        </a:rPr>
                        <a:t>%</a:t>
                      </a:r>
                    </a:p>
                  </a:txBody>
                  <a:tcPr marL="8855" marR="8855" marT="8855" marB="0" anchor="ctr"/>
                </a:tc>
                <a:extLst>
                  <a:ext uri="{0D108BD9-81ED-4DB2-BD59-A6C34878D82A}">
                    <a16:rowId xmlns:a16="http://schemas.microsoft.com/office/drawing/2014/main" val="10001"/>
                  </a:ext>
                </a:extLst>
              </a:tr>
              <a:tr h="206703">
                <a:tc>
                  <a:txBody>
                    <a:bodyPr/>
                    <a:lstStyle/>
                    <a:p>
                      <a:pPr algn="l" fontAlgn="b"/>
                      <a:r>
                        <a:rPr lang="fi-FI" sz="1200" b="1" i="0" u="none" strike="noStrike">
                          <a:solidFill>
                            <a:srgbClr val="000000"/>
                          </a:solidFill>
                          <a:latin typeface="+mn-lt"/>
                        </a:rPr>
                        <a:t>TALOUDEN KOKO</a:t>
                      </a:r>
                    </a:p>
                  </a:txBody>
                  <a:tcPr marL="72000" marR="9525" marT="9525" marB="0" anchor="ctr"/>
                </a:tc>
                <a:tc>
                  <a:txBody>
                    <a:bodyPr/>
                    <a:lstStyle/>
                    <a:p>
                      <a:pPr algn="ctr" fontAlgn="b"/>
                      <a:endParaRPr lang="fi-FI" sz="1200" b="1" i="0" u="none" strike="noStrike">
                        <a:latin typeface="+mn-lt"/>
                      </a:endParaRPr>
                    </a:p>
                  </a:txBody>
                  <a:tcPr marL="9525" marR="9525" marT="9525" marB="0" anchor="ctr"/>
                </a:tc>
                <a:extLst>
                  <a:ext uri="{0D108BD9-81ED-4DB2-BD59-A6C34878D82A}">
                    <a16:rowId xmlns:a16="http://schemas.microsoft.com/office/drawing/2014/main" val="10002"/>
                  </a:ext>
                </a:extLst>
              </a:tr>
              <a:tr h="206703">
                <a:tc>
                  <a:txBody>
                    <a:bodyPr/>
                    <a:lstStyle/>
                    <a:p>
                      <a:pPr algn="l" fontAlgn="b"/>
                      <a:r>
                        <a:rPr lang="fi-FI" sz="1200" b="0" i="0" u="none" strike="noStrike">
                          <a:solidFill>
                            <a:srgbClr val="000000"/>
                          </a:solidFill>
                          <a:latin typeface="+mn-lt"/>
                        </a:rPr>
                        <a:t>1 henkilö</a:t>
                      </a:r>
                    </a:p>
                  </a:txBody>
                  <a:tcPr marL="72000" marR="9525" marT="9525" marB="0" anchor="ctr"/>
                </a:tc>
                <a:tc>
                  <a:txBody>
                    <a:bodyPr/>
                    <a:lstStyle/>
                    <a:p>
                      <a:pPr algn="ctr" fontAlgn="ctr"/>
                      <a:r>
                        <a:rPr lang="fi-FI" sz="1200" b="0" i="0" u="none" strike="noStrike">
                          <a:effectLst/>
                          <a:latin typeface="+mn-lt"/>
                        </a:rPr>
                        <a:t>32</a:t>
                      </a:r>
                    </a:p>
                  </a:txBody>
                  <a:tcPr marL="10160" marR="10160" marT="10160" marB="0" anchor="ctr"/>
                </a:tc>
                <a:extLst>
                  <a:ext uri="{0D108BD9-81ED-4DB2-BD59-A6C34878D82A}">
                    <a16:rowId xmlns:a16="http://schemas.microsoft.com/office/drawing/2014/main" val="10003"/>
                  </a:ext>
                </a:extLst>
              </a:tr>
              <a:tr h="206703">
                <a:tc>
                  <a:txBody>
                    <a:bodyPr/>
                    <a:lstStyle/>
                    <a:p>
                      <a:pPr algn="l" fontAlgn="b"/>
                      <a:r>
                        <a:rPr lang="fi-FI" sz="1200" b="0" i="0" u="none" strike="noStrike">
                          <a:solidFill>
                            <a:srgbClr val="000000"/>
                          </a:solidFill>
                          <a:latin typeface="+mn-lt"/>
                        </a:rPr>
                        <a:t>2 henkilöä</a:t>
                      </a:r>
                    </a:p>
                  </a:txBody>
                  <a:tcPr marL="72000" marR="9525" marT="9525" marB="0" anchor="ctr"/>
                </a:tc>
                <a:tc>
                  <a:txBody>
                    <a:bodyPr/>
                    <a:lstStyle/>
                    <a:p>
                      <a:pPr algn="ctr" fontAlgn="ctr"/>
                      <a:r>
                        <a:rPr lang="fi-FI" sz="1200" b="0" i="0" u="none" strike="noStrike">
                          <a:effectLst/>
                          <a:latin typeface="+mn-lt"/>
                        </a:rPr>
                        <a:t>43</a:t>
                      </a:r>
                    </a:p>
                  </a:txBody>
                  <a:tcPr marL="10160" marR="10160" marT="10160" marB="0" anchor="ctr"/>
                </a:tc>
                <a:extLst>
                  <a:ext uri="{0D108BD9-81ED-4DB2-BD59-A6C34878D82A}">
                    <a16:rowId xmlns:a16="http://schemas.microsoft.com/office/drawing/2014/main" val="10004"/>
                  </a:ext>
                </a:extLst>
              </a:tr>
              <a:tr h="206703">
                <a:tc>
                  <a:txBody>
                    <a:bodyPr/>
                    <a:lstStyle/>
                    <a:p>
                      <a:pPr algn="l" fontAlgn="b"/>
                      <a:r>
                        <a:rPr lang="fi-FI" sz="1200" b="0" i="0" u="none" strike="noStrike">
                          <a:solidFill>
                            <a:srgbClr val="000000"/>
                          </a:solidFill>
                          <a:latin typeface="+mn-lt"/>
                        </a:rPr>
                        <a:t>3 henkilöä</a:t>
                      </a:r>
                    </a:p>
                  </a:txBody>
                  <a:tcPr marL="72000" marR="9525" marT="9525" marB="0" anchor="ctr"/>
                </a:tc>
                <a:tc>
                  <a:txBody>
                    <a:bodyPr/>
                    <a:lstStyle/>
                    <a:p>
                      <a:pPr algn="ctr" fontAlgn="ctr"/>
                      <a:r>
                        <a:rPr lang="fi-FI" sz="1200" b="0" i="0" u="none" strike="noStrike">
                          <a:effectLst/>
                          <a:latin typeface="+mn-lt"/>
                        </a:rPr>
                        <a:t>13</a:t>
                      </a:r>
                    </a:p>
                  </a:txBody>
                  <a:tcPr marL="10160" marR="10160" marT="10160" marB="0" anchor="ctr"/>
                </a:tc>
                <a:extLst>
                  <a:ext uri="{0D108BD9-81ED-4DB2-BD59-A6C34878D82A}">
                    <a16:rowId xmlns:a16="http://schemas.microsoft.com/office/drawing/2014/main" val="10005"/>
                  </a:ext>
                </a:extLst>
              </a:tr>
              <a:tr h="206703">
                <a:tc>
                  <a:txBody>
                    <a:bodyPr/>
                    <a:lstStyle/>
                    <a:p>
                      <a:pPr algn="l" fontAlgn="b"/>
                      <a:r>
                        <a:rPr lang="fi-FI" sz="1200" b="0" i="0" u="none" strike="noStrike">
                          <a:solidFill>
                            <a:srgbClr val="000000"/>
                          </a:solidFill>
                          <a:latin typeface="+mn-lt"/>
                        </a:rPr>
                        <a:t>4 henkilöä</a:t>
                      </a:r>
                    </a:p>
                  </a:txBody>
                  <a:tcPr marL="72000" marR="9525" marT="9525" marB="0" anchor="ctr"/>
                </a:tc>
                <a:tc>
                  <a:txBody>
                    <a:bodyPr/>
                    <a:lstStyle/>
                    <a:p>
                      <a:pPr algn="ctr" fontAlgn="ctr"/>
                      <a:r>
                        <a:rPr lang="fi-FI" sz="1200" b="0" i="0" u="none" strike="noStrike">
                          <a:effectLst/>
                          <a:latin typeface="+mn-lt"/>
                        </a:rPr>
                        <a:t>9</a:t>
                      </a:r>
                    </a:p>
                  </a:txBody>
                  <a:tcPr marL="10160" marR="10160" marT="10160" marB="0" anchor="ctr"/>
                </a:tc>
                <a:extLst>
                  <a:ext uri="{0D108BD9-81ED-4DB2-BD59-A6C34878D82A}">
                    <a16:rowId xmlns:a16="http://schemas.microsoft.com/office/drawing/2014/main" val="10006"/>
                  </a:ext>
                </a:extLst>
              </a:tr>
              <a:tr h="206703">
                <a:tc>
                  <a:txBody>
                    <a:bodyPr/>
                    <a:lstStyle/>
                    <a:p>
                      <a:pPr algn="l" fontAlgn="b"/>
                      <a:r>
                        <a:rPr lang="fi-FI" sz="1200" b="0" i="0" u="none" strike="noStrike">
                          <a:solidFill>
                            <a:srgbClr val="000000"/>
                          </a:solidFill>
                          <a:latin typeface="+mn-lt"/>
                        </a:rPr>
                        <a:t>5 henkilöä tai enemmän</a:t>
                      </a:r>
                    </a:p>
                  </a:txBody>
                  <a:tcPr marL="72000" marR="9525" marT="9525" marB="0" anchor="ctr"/>
                </a:tc>
                <a:tc>
                  <a:txBody>
                    <a:bodyPr/>
                    <a:lstStyle/>
                    <a:p>
                      <a:pPr algn="ctr" fontAlgn="ctr"/>
                      <a:r>
                        <a:rPr lang="fi-FI" sz="1200" b="0" i="0" u="none" strike="noStrike">
                          <a:effectLst/>
                          <a:latin typeface="+mn-lt"/>
                        </a:rPr>
                        <a:t>3</a:t>
                      </a:r>
                    </a:p>
                  </a:txBody>
                  <a:tcPr marL="10160" marR="10160" marT="10160" marB="0" anchor="ctr"/>
                </a:tc>
                <a:extLst>
                  <a:ext uri="{0D108BD9-81ED-4DB2-BD59-A6C34878D82A}">
                    <a16:rowId xmlns:a16="http://schemas.microsoft.com/office/drawing/2014/main" val="10007"/>
                  </a:ext>
                </a:extLst>
              </a:tr>
              <a:tr h="206703">
                <a:tc>
                  <a:txBody>
                    <a:bodyPr/>
                    <a:lstStyle/>
                    <a:p>
                      <a:pPr algn="l" fontAlgn="b"/>
                      <a:r>
                        <a:rPr lang="fi-FI" sz="1200" b="1" i="0" u="none" strike="noStrike">
                          <a:solidFill>
                            <a:srgbClr val="000000"/>
                          </a:solidFill>
                          <a:latin typeface="+mn-lt"/>
                        </a:rPr>
                        <a:t>ASUMISMUOTO</a:t>
                      </a:r>
                    </a:p>
                  </a:txBody>
                  <a:tcPr marL="72000" marR="9525" marT="9525" marB="0" anchor="ctr"/>
                </a:tc>
                <a:tc>
                  <a:txBody>
                    <a:bodyPr/>
                    <a:lstStyle/>
                    <a:p>
                      <a:pPr algn="ctr" fontAlgn="b"/>
                      <a:endParaRPr lang="fi-FI" sz="1200" b="1" i="0" u="none" strike="noStrike">
                        <a:effectLst/>
                        <a:latin typeface="+mn-lt"/>
                      </a:endParaRPr>
                    </a:p>
                  </a:txBody>
                  <a:tcPr marL="9525" marR="9525" marT="9525" marB="0" anchor="b"/>
                </a:tc>
                <a:extLst>
                  <a:ext uri="{0D108BD9-81ED-4DB2-BD59-A6C34878D82A}">
                    <a16:rowId xmlns:a16="http://schemas.microsoft.com/office/drawing/2014/main" val="10008"/>
                  </a:ext>
                </a:extLst>
              </a:tr>
              <a:tr h="206703">
                <a:tc>
                  <a:txBody>
                    <a:bodyPr/>
                    <a:lstStyle/>
                    <a:p>
                      <a:pPr algn="l" fontAlgn="b"/>
                      <a:r>
                        <a:rPr lang="fi-FI" sz="1200" b="0" i="0" u="none" strike="noStrike">
                          <a:solidFill>
                            <a:srgbClr val="000000"/>
                          </a:solidFill>
                          <a:latin typeface="+mn-lt"/>
                        </a:rPr>
                        <a:t>Omistusasunto</a:t>
                      </a:r>
                    </a:p>
                  </a:txBody>
                  <a:tcPr marL="72000" marR="9525" marT="9525" marB="0" anchor="ctr"/>
                </a:tc>
                <a:tc>
                  <a:txBody>
                    <a:bodyPr/>
                    <a:lstStyle/>
                    <a:p>
                      <a:pPr algn="ctr" fontAlgn="ctr"/>
                      <a:r>
                        <a:rPr lang="fi-FI" sz="1200" b="0" i="0" u="none" strike="noStrike">
                          <a:effectLst/>
                          <a:latin typeface="+mn-lt"/>
                        </a:rPr>
                        <a:t>68</a:t>
                      </a:r>
                    </a:p>
                  </a:txBody>
                  <a:tcPr marL="10160" marR="10160" marT="10160" marB="0" anchor="ctr"/>
                </a:tc>
                <a:extLst>
                  <a:ext uri="{0D108BD9-81ED-4DB2-BD59-A6C34878D82A}">
                    <a16:rowId xmlns:a16="http://schemas.microsoft.com/office/drawing/2014/main" val="10009"/>
                  </a:ext>
                </a:extLst>
              </a:tr>
              <a:tr h="206703">
                <a:tc>
                  <a:txBody>
                    <a:bodyPr/>
                    <a:lstStyle/>
                    <a:p>
                      <a:pPr algn="l" fontAlgn="b"/>
                      <a:r>
                        <a:rPr lang="fi-FI" sz="1200" b="0" i="0" u="none" strike="noStrike">
                          <a:solidFill>
                            <a:srgbClr val="000000"/>
                          </a:solidFill>
                          <a:latin typeface="+mn-lt"/>
                        </a:rPr>
                        <a:t>Työsuhdeasunto</a:t>
                      </a:r>
                    </a:p>
                  </a:txBody>
                  <a:tcPr marL="72000" marR="9525" marT="9525" marB="0" anchor="ctr"/>
                </a:tc>
                <a:tc>
                  <a:txBody>
                    <a:bodyPr/>
                    <a:lstStyle/>
                    <a:p>
                      <a:pPr algn="ctr" fontAlgn="ctr"/>
                      <a:r>
                        <a:rPr lang="fi-FI" sz="1200" b="0" i="0" u="none" strike="noStrike">
                          <a:effectLst/>
                          <a:latin typeface="+mn-lt"/>
                        </a:rPr>
                        <a:t>0</a:t>
                      </a:r>
                    </a:p>
                  </a:txBody>
                  <a:tcPr marL="10160" marR="10160" marT="10160" marB="0" anchor="ctr"/>
                </a:tc>
                <a:extLst>
                  <a:ext uri="{0D108BD9-81ED-4DB2-BD59-A6C34878D82A}">
                    <a16:rowId xmlns:a16="http://schemas.microsoft.com/office/drawing/2014/main" val="10010"/>
                  </a:ext>
                </a:extLst>
              </a:tr>
              <a:tr h="206703">
                <a:tc>
                  <a:txBody>
                    <a:bodyPr/>
                    <a:lstStyle/>
                    <a:p>
                      <a:pPr algn="l" fontAlgn="b"/>
                      <a:r>
                        <a:rPr lang="fi-FI" sz="1200" b="0" i="0" u="none" strike="noStrike">
                          <a:solidFill>
                            <a:srgbClr val="000000"/>
                          </a:solidFill>
                          <a:latin typeface="+mn-lt"/>
                        </a:rPr>
                        <a:t>Vuokra-asunto</a:t>
                      </a:r>
                    </a:p>
                  </a:txBody>
                  <a:tcPr marL="72000" marR="9525" marT="9525" marB="0" anchor="ctr"/>
                </a:tc>
                <a:tc>
                  <a:txBody>
                    <a:bodyPr/>
                    <a:lstStyle/>
                    <a:p>
                      <a:pPr algn="ctr" fontAlgn="ctr"/>
                      <a:r>
                        <a:rPr lang="fi-FI" sz="1200" b="0" i="0" u="none" strike="noStrike">
                          <a:effectLst/>
                          <a:latin typeface="+mn-lt"/>
                        </a:rPr>
                        <a:t>26</a:t>
                      </a:r>
                    </a:p>
                  </a:txBody>
                  <a:tcPr marL="10160" marR="10160" marT="10160" marB="0" anchor="ctr"/>
                </a:tc>
                <a:extLst>
                  <a:ext uri="{0D108BD9-81ED-4DB2-BD59-A6C34878D82A}">
                    <a16:rowId xmlns:a16="http://schemas.microsoft.com/office/drawing/2014/main" val="10011"/>
                  </a:ext>
                </a:extLst>
              </a:tr>
              <a:tr h="206703">
                <a:tc>
                  <a:txBody>
                    <a:bodyPr/>
                    <a:lstStyle/>
                    <a:p>
                      <a:pPr algn="l" fontAlgn="b"/>
                      <a:r>
                        <a:rPr lang="fi-FI" sz="1200" b="0" i="0" u="none" strike="noStrike">
                          <a:solidFill>
                            <a:srgbClr val="000000"/>
                          </a:solidFill>
                          <a:latin typeface="+mn-lt"/>
                        </a:rPr>
                        <a:t>Asumisoikeusasunto</a:t>
                      </a:r>
                    </a:p>
                  </a:txBody>
                  <a:tcPr marL="72000" marR="9525" marT="9525" marB="0" anchor="ctr"/>
                </a:tc>
                <a:tc>
                  <a:txBody>
                    <a:bodyPr/>
                    <a:lstStyle/>
                    <a:p>
                      <a:pPr algn="ctr" fontAlgn="ctr"/>
                      <a:r>
                        <a:rPr lang="fi-FI" sz="1200" b="0" i="0" u="none" strike="noStrike">
                          <a:effectLst/>
                          <a:latin typeface="+mn-lt"/>
                        </a:rPr>
                        <a:t>3</a:t>
                      </a:r>
                    </a:p>
                  </a:txBody>
                  <a:tcPr marL="10160" marR="10160" marT="10160" marB="0" anchor="ctr"/>
                </a:tc>
                <a:extLst>
                  <a:ext uri="{0D108BD9-81ED-4DB2-BD59-A6C34878D82A}">
                    <a16:rowId xmlns:a16="http://schemas.microsoft.com/office/drawing/2014/main" val="10012"/>
                  </a:ext>
                </a:extLst>
              </a:tr>
              <a:tr h="206703">
                <a:tc>
                  <a:txBody>
                    <a:bodyPr/>
                    <a:lstStyle/>
                    <a:p>
                      <a:pPr algn="l" fontAlgn="b"/>
                      <a:r>
                        <a:rPr lang="fi-FI" sz="1200" b="0" i="0" u="none" strike="noStrike">
                          <a:solidFill>
                            <a:srgbClr val="000000"/>
                          </a:solidFill>
                          <a:latin typeface="+mn-lt"/>
                        </a:rPr>
                        <a:t>Osaomistusasunto</a:t>
                      </a:r>
                    </a:p>
                  </a:txBody>
                  <a:tcPr marL="72000" marR="9525" marT="9525" marB="0" anchor="ctr"/>
                </a:tc>
                <a:tc>
                  <a:txBody>
                    <a:bodyPr/>
                    <a:lstStyle/>
                    <a:p>
                      <a:pPr algn="ctr" fontAlgn="ctr"/>
                      <a:r>
                        <a:rPr lang="fi-FI" sz="1200" b="0" i="0" u="none" strike="noStrike">
                          <a:effectLst/>
                          <a:latin typeface="+mn-lt"/>
                        </a:rPr>
                        <a:t>1</a:t>
                      </a:r>
                    </a:p>
                  </a:txBody>
                  <a:tcPr marL="10160" marR="10160" marT="10160" marB="0" anchor="ctr"/>
                </a:tc>
                <a:extLst>
                  <a:ext uri="{0D108BD9-81ED-4DB2-BD59-A6C34878D82A}">
                    <a16:rowId xmlns:a16="http://schemas.microsoft.com/office/drawing/2014/main" val="10013"/>
                  </a:ext>
                </a:extLst>
              </a:tr>
              <a:tr h="206703">
                <a:tc>
                  <a:txBody>
                    <a:bodyPr/>
                    <a:lstStyle/>
                    <a:p>
                      <a:pPr algn="l" fontAlgn="b"/>
                      <a:r>
                        <a:rPr lang="fi-FI" sz="1200" b="0" i="0" u="none" strike="noStrike">
                          <a:solidFill>
                            <a:srgbClr val="000000"/>
                          </a:solidFill>
                          <a:latin typeface="+mn-lt"/>
                        </a:rPr>
                        <a:t>Opiskelija-asuntola / opiskelija-asunto</a:t>
                      </a:r>
                    </a:p>
                  </a:txBody>
                  <a:tcPr marL="72000" marR="9525" marT="9525" marB="0" anchor="ctr"/>
                </a:tc>
                <a:tc>
                  <a:txBody>
                    <a:bodyPr/>
                    <a:lstStyle/>
                    <a:p>
                      <a:pPr algn="ctr" fontAlgn="ctr"/>
                      <a:r>
                        <a:rPr lang="fi-FI" sz="1200" b="0" i="0" u="none" strike="noStrike">
                          <a:effectLst/>
                          <a:latin typeface="+mn-lt"/>
                        </a:rPr>
                        <a:t>2</a:t>
                      </a:r>
                    </a:p>
                  </a:txBody>
                  <a:tcPr marL="10160" marR="10160" marT="10160" marB="0" anchor="ctr"/>
                </a:tc>
                <a:extLst>
                  <a:ext uri="{0D108BD9-81ED-4DB2-BD59-A6C34878D82A}">
                    <a16:rowId xmlns:a16="http://schemas.microsoft.com/office/drawing/2014/main" val="10014"/>
                  </a:ext>
                </a:extLst>
              </a:tr>
              <a:tr h="206703">
                <a:tc>
                  <a:txBody>
                    <a:bodyPr/>
                    <a:lstStyle/>
                    <a:p>
                      <a:pPr algn="l" fontAlgn="b"/>
                      <a:r>
                        <a:rPr lang="fi-FI" sz="1200" b="0" i="0" u="none" strike="noStrike">
                          <a:solidFill>
                            <a:srgbClr val="000000"/>
                          </a:solidFill>
                          <a:latin typeface="+mn-lt"/>
                        </a:rPr>
                        <a:t>Muu</a:t>
                      </a:r>
                    </a:p>
                  </a:txBody>
                  <a:tcPr marL="72000" marR="9525" marT="9525" marB="0" anchor="ctr"/>
                </a:tc>
                <a:tc>
                  <a:txBody>
                    <a:bodyPr/>
                    <a:lstStyle/>
                    <a:p>
                      <a:pPr algn="ctr" fontAlgn="ctr"/>
                      <a:r>
                        <a:rPr lang="fi-FI" sz="1200" b="0" i="0" u="none" strike="noStrike">
                          <a:effectLst/>
                          <a:latin typeface="+mn-lt"/>
                        </a:rPr>
                        <a:t>0</a:t>
                      </a:r>
                    </a:p>
                  </a:txBody>
                  <a:tcPr marL="10160" marR="10160" marT="10160" marB="0" anchor="ctr"/>
                </a:tc>
                <a:extLst>
                  <a:ext uri="{0D108BD9-81ED-4DB2-BD59-A6C34878D82A}">
                    <a16:rowId xmlns:a16="http://schemas.microsoft.com/office/drawing/2014/main" val="10015"/>
                  </a:ext>
                </a:extLst>
              </a:tr>
            </a:tbl>
          </a:graphicData>
        </a:graphic>
      </p:graphicFrame>
      <p:sp>
        <p:nvSpPr>
          <p:cNvPr id="11" name="Text Box 7"/>
          <p:cNvSpPr txBox="1">
            <a:spLocks noChangeArrowheads="1"/>
          </p:cNvSpPr>
          <p:nvPr/>
        </p:nvSpPr>
        <p:spPr bwMode="auto">
          <a:xfrm>
            <a:off x="4804143" y="6501342"/>
            <a:ext cx="2540474" cy="330910"/>
          </a:xfrm>
          <a:prstGeom prst="rect">
            <a:avLst/>
          </a:prstGeom>
          <a:noFill/>
          <a:ln w="9525">
            <a:noFill/>
            <a:miter lim="800000"/>
            <a:headEnd/>
            <a:tailEnd/>
          </a:ln>
          <a:effectLst/>
        </p:spPr>
        <p:txBody>
          <a:bodyPr wrap="none" lIns="144829" tIns="72415" rIns="144829" bIns="72415">
            <a:spAutoFit/>
          </a:bodyPr>
          <a:lstStyle/>
          <a:p>
            <a:pPr defTabSz="1219170"/>
            <a:r>
              <a:rPr lang="fi-FI" sz="1200">
                <a:solidFill>
                  <a:prstClr val="black"/>
                </a:solidFill>
                <a:latin typeface="Calibri"/>
              </a:rPr>
              <a:t>Finanssiala/ Vakuutustutkimus 2018</a:t>
            </a:r>
            <a:endParaRPr lang="en-US" sz="1200">
              <a:solidFill>
                <a:prstClr val="black"/>
              </a:solidFill>
              <a:latin typeface="Calibri"/>
            </a:endParaRPr>
          </a:p>
        </p:txBody>
      </p:sp>
      <p:pic>
        <p:nvPicPr>
          <p:cNvPr id="12" name="Kuva 11">
            <a:extLst>
              <a:ext uri="{FF2B5EF4-FFF2-40B4-BE49-F238E27FC236}">
                <a16:creationId xmlns:a16="http://schemas.microsoft.com/office/drawing/2014/main" id="{D6ADE5DE-9A56-4207-99BB-D97595205FDA}"/>
              </a:ext>
            </a:extLst>
          </p:cNvPr>
          <p:cNvPicPr>
            <a:picLocks noChangeAspect="1"/>
          </p:cNvPicPr>
          <p:nvPr/>
        </p:nvPicPr>
        <p:blipFill>
          <a:blip r:embed="rId2"/>
          <a:stretch>
            <a:fillRect/>
          </a:stretch>
        </p:blipFill>
        <p:spPr>
          <a:xfrm>
            <a:off x="221379" y="6116442"/>
            <a:ext cx="2829829" cy="550355"/>
          </a:xfrm>
          <a:prstGeom prst="rect">
            <a:avLst/>
          </a:prstGeom>
        </p:spPr>
      </p:pic>
    </p:spTree>
    <p:extLst>
      <p:ext uri="{BB962C8B-B14F-4D97-AF65-F5344CB8AC3E}">
        <p14:creationId xmlns:p14="http://schemas.microsoft.com/office/powerpoint/2010/main" val="3152556022"/>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6</Value>
      <Value>25</Value>
      <Value>412</Value>
    </TaxCatchAll>
    <TaxKeywordTaxHTField xmlns="3f7baa18-e8c3-4a96-b5df-b125792204c2">
      <Terms xmlns="http://schemas.microsoft.com/office/infopath/2007/PartnerControls">
        <TermInfo xmlns="http://schemas.microsoft.com/office/infopath/2007/PartnerControls">
          <TermName xmlns="http://schemas.microsoft.com/office/infopath/2007/PartnerControls">vakuutustutkimus</TermName>
          <TermId xmlns="http://schemas.microsoft.com/office/infopath/2007/PartnerControls">f6818ca5-c577-4879-ac7a-3afd882bb4f0</TermId>
        </TermInfo>
      </Terms>
    </TaxKeywordTaxHTField>
    <FKLanguage xmlns="879095ad-9298-46b1-abb4-88acdd8ab572">Suomi</FKLanguage>
    <FKPublishDate xmlns="879095ad-9298-46b1-abb4-88acdd8ab572">2018-09-04T21:00:00+00:00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vakuutus</TermName>
          <TermId xmlns="http://schemas.microsoft.com/office/infopath/2007/PartnerControls">d435bfef-5764-4d80-921f-a0afc585a587</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EEADE0-7456-44E2-8EEB-00034FC536A9}"/>
</file>

<file path=customXml/itemProps2.xml><?xml version="1.0" encoding="utf-8"?>
<ds:datastoreItem xmlns:ds="http://schemas.openxmlformats.org/officeDocument/2006/customXml" ds:itemID="{8D182EF0-0FD4-41C9-AE08-85228F7C962B}"/>
</file>

<file path=customXml/itemProps3.xml><?xml version="1.0" encoding="utf-8"?>
<ds:datastoreItem xmlns:ds="http://schemas.openxmlformats.org/officeDocument/2006/customXml" ds:itemID="{00610F5D-34DE-4B83-85CC-D417DD2A0E86}"/>
</file>

<file path=customXml/itemProps4.xml><?xml version="1.0" encoding="utf-8"?>
<ds:datastoreItem xmlns:ds="http://schemas.openxmlformats.org/officeDocument/2006/customXml" ds:itemID="{45D39064-E829-407F-BF6B-751363DF265E}"/>
</file>

<file path=docProps/app.xml><?xml version="1.0" encoding="utf-8"?>
<Properties xmlns="http://schemas.openxmlformats.org/officeDocument/2006/extended-properties" xmlns:vt="http://schemas.openxmlformats.org/officeDocument/2006/docPropsVTypes">
  <Template>FA_Esityspohja</Template>
  <TotalTime>137</TotalTime>
  <Words>4646</Words>
  <Application>Microsoft Office PowerPoint</Application>
  <PresentationFormat>Laajakuva</PresentationFormat>
  <Paragraphs>996</Paragraphs>
  <Slides>102</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102</vt:i4>
      </vt:variant>
    </vt:vector>
  </HeadingPairs>
  <TitlesOfParts>
    <vt:vector size="108" baseType="lpstr">
      <vt:lpstr>Arial</vt:lpstr>
      <vt:lpstr>Calibri</vt:lpstr>
      <vt:lpstr>Merriweather Sans</vt:lpstr>
      <vt:lpstr>Courier New</vt:lpstr>
      <vt:lpstr>FA_Theme</vt:lpstr>
      <vt:lpstr>Office-teema</vt:lpstr>
      <vt:lpstr>Vakuutustutkimus 2018 Finanssiala ry  IROResearch Oy / Sylva Vahtera Toukokuu 2018</vt:lpstr>
      <vt:lpstr>PowerPoint-esitys</vt:lpstr>
      <vt:lpstr>PowerPoint-esitys</vt:lpstr>
      <vt:lpstr>PowerPoint-esitys</vt:lpstr>
      <vt:lpstr>PowerPoint-esitys</vt:lpstr>
      <vt:lpstr>Yhteenveto</vt:lpstr>
      <vt:lpstr>MIELIPITEET VAKUUTUKSISTA JA  VAKUUTUSYHTIÖISTÄ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KORVAUSMENETTELY</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VAKUUTUSASIOIDEN HOITO</vt:lpstr>
      <vt:lpstr>PowerPoint-esitys</vt:lpstr>
      <vt:lpstr>PowerPoint-esitys</vt:lpstr>
      <vt:lpstr>PowerPoint-esitys</vt:lpstr>
      <vt:lpstr>PowerPoint-esitys</vt:lpstr>
      <vt:lpstr>PowerPoint-esitys</vt:lpstr>
      <vt:lpstr>RISKITIETOISUUS</vt:lpstr>
      <vt:lpstr>PowerPoint-esitys</vt:lpstr>
      <vt:lpstr>PowerPoint-esitys</vt:lpstr>
      <vt:lpstr>PowerPoint-esitys</vt:lpstr>
      <vt:lpstr>LAKISÄÄTEISEN SOSIAALITURVAN  RIITTÄVYYS</vt:lpstr>
      <vt:lpstr>PowerPoint-esitys</vt:lpstr>
      <vt:lpstr>PowerPoint-esitys</vt:lpstr>
      <vt:lpstr>PowerPoint-esitys</vt:lpstr>
      <vt:lpstr>PowerPoint-esitys</vt:lpstr>
      <vt:lpstr>PowerPoint-esitys</vt:lpstr>
      <vt:lpstr>YHTEISKUNNAN JA YKSILÖN  VASTUUNJAKO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VAPAAEHTOISET VAKUUTUKSET</vt:lpstr>
      <vt:lpstr>PowerPoint-esitys</vt:lpstr>
      <vt:lpstr>PowerPoint-esitys</vt:lpstr>
      <vt:lpstr>PowerPoint-esitys</vt:lpstr>
      <vt:lpstr>KOTIVAKUUTUS</vt:lpstr>
      <vt:lpstr>PowerPoint-esitys</vt:lpstr>
      <vt:lpstr>PowerPoint-esitys</vt:lpstr>
      <vt:lpstr>PowerPoint-esitys</vt:lpstr>
      <vt:lpstr>PowerPoint-esitys</vt:lpstr>
      <vt:lpstr>PowerPoint-esitys</vt:lpstr>
      <vt:lpstr>MATKAVAKUUTUS</vt:lpstr>
      <vt:lpstr>PowerPoint-esitys</vt:lpstr>
      <vt:lpstr>PowerPoint-esitys</vt:lpstr>
      <vt:lpstr>PowerPoint-esitys</vt:lpstr>
      <vt:lpstr>PowerPoint-esitys</vt:lpstr>
      <vt:lpstr>PowerPoint-esitys</vt:lpstr>
      <vt:lpstr>VAPAAEHTOINEN ELÄKEVAKUUTUS</vt:lpstr>
      <vt:lpstr>PowerPoint-esitys</vt:lpstr>
      <vt:lpstr>PowerPoint-esitys</vt:lpstr>
      <vt:lpstr>PowerPoint-esitys</vt:lpstr>
      <vt:lpstr>VAPAAEHTOINEN HENKIVAKUUTUS VAPAAEHTOINEN LAINATURVAVAKUUTUS</vt:lpstr>
      <vt:lpstr>PowerPoint-esitys</vt:lpstr>
      <vt:lpstr>PowerPoint-esitys</vt:lpstr>
      <vt:lpstr>PowerPoint-esitys</vt:lpstr>
      <vt:lpstr>PowerPoint-esitys</vt:lpstr>
      <vt:lpstr>VAPAAEHTOINEN SAIRAUSKULUVAKUUTUS</vt:lpstr>
      <vt:lpstr>PowerPoint-esitys</vt:lpstr>
      <vt:lpstr>PowerPoint-esitys</vt:lpstr>
      <vt:lpstr>AINEISTON RAKENNE</vt:lpstr>
      <vt:lpstr>PowerPoint-esitys</vt:lpstr>
      <vt:lpstr>PowerPoint-esitys</vt:lpstr>
      <vt:lpstr>PowerPoint-esitys</vt:lpstr>
      <vt:lpstr>PowerPoint-esitys</vt:lpstr>
      <vt:lpstr>AINEISTON RAKENNE  2014-2018</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Vakuutustutkimus 2018</dc:title>
  <dc:creator>Koivisto Kimmo</dc:creator>
  <cp:keywords>vakuutustutkimus</cp:keywords>
  <cp:lastModifiedBy>Koivisto Kimmo</cp:lastModifiedBy>
  <cp:revision>5</cp:revision>
  <cp:lastPrinted>2018-09-04T09:06:00Z</cp:lastPrinted>
  <dcterms:created xsi:type="dcterms:W3CDTF">2018-09-04T07:13:24Z</dcterms:created>
  <dcterms:modified xsi:type="dcterms:W3CDTF">2018-09-05T11:21:25Z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_dlc_DocIdItemGuid">
    <vt:lpwstr>fe13d736-de87-427a-ab66-1a7929add439</vt:lpwstr>
  </property>
  <property fmtid="{D5CDD505-2E9C-101B-9397-08002B2CF9AE}" pid="8" name="TaxKeyword">
    <vt:lpwstr>412;#vakuutustutkimus|f6818ca5-c577-4879-ac7a-3afd882bb4f0</vt:lpwstr>
  </property>
  <property fmtid="{D5CDD505-2E9C-101B-9397-08002B2CF9AE}" pid="9" name="FKTopic">
    <vt:lpwstr>25;#vakuutus|d435bfef-5764-4d80-921f-a0afc585a587</vt:lpwstr>
  </property>
  <property fmtid="{D5CDD505-2E9C-101B-9397-08002B2CF9AE}" pid="10" name="FKDocType">
    <vt:lpwstr>6;#Tutkimus|71029c67-c76d-4a80-85bc-a4a475795028</vt:lpwstr>
  </property>
  <property fmtid="{D5CDD505-2E9C-101B-9397-08002B2CF9AE}" pid="11" name="FKDocumentState">
    <vt:lpwstr>27;#Valmis|40aa8d17-dadd-4ab0-93da-3124749a5963</vt:lpwstr>
  </property>
  <property fmtid="{D5CDD505-2E9C-101B-9397-08002B2CF9AE}" pid="12" name="FKDocumentPublicity">
    <vt:lpwstr>28;#Julkinen|0806a4a5-db6a-4fa4-8ed3-7457b5b4e8de</vt:lpwstr>
  </property>
  <property fmtid="{D5CDD505-2E9C-101B-9397-08002B2CF9AE}" pid="13" name="C Organisaatiot">
    <vt:lpwstr>408;#Finanssiala ry|ee048018-529f-44c2-b621-1ffdf097d9ae</vt:lpwstr>
  </property>
  <property fmtid="{D5CDD505-2E9C-101B-9397-08002B2CF9AE}" pid="14" name="Order">
    <vt:r8>41600</vt:r8>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TemplateUrl">
    <vt:lpwstr/>
  </property>
  <property fmtid="{D5CDD505-2E9C-101B-9397-08002B2CF9AE}" pid="19" name="_CopySource">
    <vt:lpwstr>http://majakka/tietopankki/materiaalit/FA-tutkimus-Vakuutustutkimus-2018.pptx</vt:lpwstr>
  </property>
</Properties>
</file>