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7" r:id="rId4"/>
  </p:sldMasterIdLst>
  <p:sldIdLst>
    <p:sldId id="258" r:id="rId5"/>
    <p:sldId id="264" r:id="rId6"/>
    <p:sldId id="289" r:id="rId7"/>
    <p:sldId id="286" r:id="rId8"/>
    <p:sldId id="288" r:id="rId9"/>
    <p:sldId id="388" r:id="rId10"/>
  </p:sldIdLst>
  <p:sldSz cx="12192000" cy="6858000"/>
  <p:notesSz cx="6858000" cy="9144000"/>
  <p:embeddedFontLst>
    <p:embeddedFont>
      <p:font typeface="Merriweather Sans" panose="00000500000000000000" pitchFamily="2" charset="0"/>
      <p:regular r:id="rId11"/>
      <p:bold r:id="rId12"/>
      <p:italic r:id="rId13"/>
      <p:boldItalic r:id="rId14"/>
    </p:embeddedFont>
    <p:embeddedFont>
      <p:font typeface="Tahoma" panose="020B0604030504040204" pitchFamily="3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280"/>
    <a:srgbClr val="EE2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6"/>
  </p:normalViewPr>
  <p:slideViewPr>
    <p:cSldViewPr snapToGrid="0" snapToObjects="1">
      <p:cViewPr varScale="1">
        <p:scale>
          <a:sx n="60" d="100"/>
          <a:sy n="60" d="100"/>
        </p:scale>
        <p:origin x="72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Taul1!$A$2:$A$38</c:f>
              <c:strCache>
                <c:ptCount val="37"/>
                <c:pt idx="0">
                  <c:v>Adaptability</c:v>
                </c:pt>
                <c:pt idx="1">
                  <c:v>Professional self-improvement</c:v>
                </c:pt>
                <c:pt idx="2">
                  <c:v>Social skills</c:v>
                </c:pt>
                <c:pt idx="3">
                  <c:v>Self-direction</c:v>
                </c:pt>
                <c:pt idx="4">
                  <c:v>Digital skills</c:v>
                </c:pt>
                <c:pt idx="5">
                  <c:v>Problem solving</c:v>
                </c:pt>
                <c:pt idx="6">
                  <c:v>Ability to manage personal well-being</c:v>
                </c:pt>
                <c:pt idx="7">
                  <c:v>Ability to work under pressure</c:v>
                </c:pt>
                <c:pt idx="8">
                  <c:v>Customer experience skills</c:v>
                </c:pt>
                <c:pt idx="9">
                  <c:v>Process management</c:v>
                </c:pt>
                <c:pt idx="10">
                  <c:v>Social networking</c:v>
                </c:pt>
                <c:pt idx="11">
                  <c:v>Ability to utilise technology</c:v>
                </c:pt>
                <c:pt idx="12">
                  <c:v>Negotiation skills</c:v>
                </c:pt>
                <c:pt idx="13">
                  <c:v>Processing and utilising data</c:v>
                </c:pt>
                <c:pt idx="14">
                  <c:v>Ability to set and pursue goals</c:v>
                </c:pt>
                <c:pt idx="15">
                  <c:v>Responsibility</c:v>
                </c:pt>
                <c:pt idx="16">
                  <c:v>Languages</c:v>
                </c:pt>
                <c:pt idx="17">
                  <c:v>Decision-making skills</c:v>
                </c:pt>
                <c:pt idx="18">
                  <c:v>Sales skills</c:v>
                </c:pt>
                <c:pt idx="19">
                  <c:v>Service skills</c:v>
                </c:pt>
                <c:pt idx="20">
                  <c:v>Empathy</c:v>
                </c:pt>
                <c:pt idx="21">
                  <c:v>Open-mindedness</c:v>
                </c:pt>
                <c:pt idx="22">
                  <c:v>Creativity</c:v>
                </c:pt>
                <c:pt idx="23">
                  <c:v>Business skills</c:v>
                </c:pt>
                <c:pt idx="24">
                  <c:v>Understanding law and regulation</c:v>
                </c:pt>
                <c:pt idx="25">
                  <c:v>Analytical thinking</c:v>
                </c:pt>
                <c:pt idx="26">
                  <c:v>Recognising own strengths</c:v>
                </c:pt>
                <c:pt idx="27">
                  <c:v>Product skills</c:v>
                </c:pt>
                <c:pt idx="28">
                  <c:v>Leadership</c:v>
                </c:pt>
                <c:pt idx="29">
                  <c:v>Critical thinking</c:v>
                </c:pt>
                <c:pt idx="30">
                  <c:v>Other (specify)</c:v>
                </c:pt>
                <c:pt idx="31">
                  <c:v>International skills</c:v>
                </c:pt>
                <c:pt idx="32">
                  <c:v>Media skills</c:v>
                </c:pt>
                <c:pt idx="33">
                  <c:v>Understanding markets</c:v>
                </c:pt>
                <c:pt idx="34">
                  <c:v>Understanding global economy</c:v>
                </c:pt>
                <c:pt idx="35">
                  <c:v>Cultural knowledge</c:v>
                </c:pt>
                <c:pt idx="36">
                  <c:v>Improving work environment</c:v>
                </c:pt>
              </c:strCache>
            </c:strRef>
          </c:cat>
          <c:val>
            <c:numRef>
              <c:f>Taul1!$B$2:$B$38</c:f>
              <c:numCache>
                <c:formatCode>General</c:formatCode>
                <c:ptCount val="37"/>
                <c:pt idx="0">
                  <c:v>348</c:v>
                </c:pt>
                <c:pt idx="1">
                  <c:v>306</c:v>
                </c:pt>
                <c:pt idx="2">
                  <c:v>258</c:v>
                </c:pt>
                <c:pt idx="3">
                  <c:v>247</c:v>
                </c:pt>
                <c:pt idx="4">
                  <c:v>191</c:v>
                </c:pt>
                <c:pt idx="5">
                  <c:v>174</c:v>
                </c:pt>
                <c:pt idx="6">
                  <c:v>156</c:v>
                </c:pt>
                <c:pt idx="7">
                  <c:v>135</c:v>
                </c:pt>
                <c:pt idx="8">
                  <c:v>131</c:v>
                </c:pt>
                <c:pt idx="9">
                  <c:v>125</c:v>
                </c:pt>
                <c:pt idx="10">
                  <c:v>117</c:v>
                </c:pt>
                <c:pt idx="11">
                  <c:v>109</c:v>
                </c:pt>
                <c:pt idx="12">
                  <c:v>93</c:v>
                </c:pt>
                <c:pt idx="13">
                  <c:v>91</c:v>
                </c:pt>
                <c:pt idx="14">
                  <c:v>84</c:v>
                </c:pt>
                <c:pt idx="15">
                  <c:v>74</c:v>
                </c:pt>
                <c:pt idx="16">
                  <c:v>68</c:v>
                </c:pt>
                <c:pt idx="17">
                  <c:v>65</c:v>
                </c:pt>
                <c:pt idx="18">
                  <c:v>60</c:v>
                </c:pt>
                <c:pt idx="19">
                  <c:v>56</c:v>
                </c:pt>
                <c:pt idx="20">
                  <c:v>53</c:v>
                </c:pt>
                <c:pt idx="21">
                  <c:v>45</c:v>
                </c:pt>
                <c:pt idx="22">
                  <c:v>40</c:v>
                </c:pt>
                <c:pt idx="23">
                  <c:v>39</c:v>
                </c:pt>
                <c:pt idx="24">
                  <c:v>38</c:v>
                </c:pt>
                <c:pt idx="25">
                  <c:v>30</c:v>
                </c:pt>
                <c:pt idx="26">
                  <c:v>24</c:v>
                </c:pt>
                <c:pt idx="27">
                  <c:v>16</c:v>
                </c:pt>
                <c:pt idx="28">
                  <c:v>15</c:v>
                </c:pt>
                <c:pt idx="29">
                  <c:v>13</c:v>
                </c:pt>
                <c:pt idx="30">
                  <c:v>12</c:v>
                </c:pt>
                <c:pt idx="31">
                  <c:v>11</c:v>
                </c:pt>
                <c:pt idx="32">
                  <c:v>10</c:v>
                </c:pt>
                <c:pt idx="33">
                  <c:v>9</c:v>
                </c:pt>
                <c:pt idx="34">
                  <c:v>7</c:v>
                </c:pt>
                <c:pt idx="35">
                  <c:v>4</c:v>
                </c:pt>
                <c:pt idx="3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EC-458C-9A04-64C41891B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0614928"/>
        <c:axId val="640615256"/>
      </c:barChart>
      <c:catAx>
        <c:axId val="640614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0615256"/>
        <c:crosses val="autoZero"/>
        <c:auto val="1"/>
        <c:lblAlgn val="ctr"/>
        <c:lblOffset val="100"/>
        <c:noMultiLvlLbl val="0"/>
      </c:catAx>
      <c:valAx>
        <c:axId val="6406152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061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All respondents (n=656)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Adaptability</c:v>
                </c:pt>
                <c:pt idx="1">
                  <c:v>Professional self-improvement</c:v>
                </c:pt>
                <c:pt idx="2">
                  <c:v>Social skills</c:v>
                </c:pt>
                <c:pt idx="3">
                  <c:v>Self-direction</c:v>
                </c:pt>
                <c:pt idx="4">
                  <c:v>Digital skills</c:v>
                </c:pt>
                <c:pt idx="5">
                  <c:v>Problem solving</c:v>
                </c:pt>
                <c:pt idx="6">
                  <c:v>Ability to manage personal well-being</c:v>
                </c:pt>
              </c:strCache>
            </c:strRef>
          </c:cat>
          <c:val>
            <c:numRef>
              <c:f>Taul1!$B$2:$B$8</c:f>
              <c:numCache>
                <c:formatCode>0.00%</c:formatCode>
                <c:ptCount val="7"/>
                <c:pt idx="0">
                  <c:v>0.53049999999999997</c:v>
                </c:pt>
                <c:pt idx="1">
                  <c:v>0.46650000000000003</c:v>
                </c:pt>
                <c:pt idx="2">
                  <c:v>0.39329999999999998</c:v>
                </c:pt>
                <c:pt idx="3">
                  <c:v>0.3765</c:v>
                </c:pt>
                <c:pt idx="4">
                  <c:v>0.29120000000000001</c:v>
                </c:pt>
                <c:pt idx="5">
                  <c:v>0.26519999999999999</c:v>
                </c:pt>
                <c:pt idx="6">
                  <c:v>0.23780000000000001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0C-4979-ADBF-DC3531607D8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Financial sector (n=301)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Adaptability</c:v>
                </c:pt>
                <c:pt idx="1">
                  <c:v>Professional self-improvement</c:v>
                </c:pt>
                <c:pt idx="2">
                  <c:v>Social skills</c:v>
                </c:pt>
                <c:pt idx="3">
                  <c:v>Self-direction</c:v>
                </c:pt>
                <c:pt idx="4">
                  <c:v>Digital skills</c:v>
                </c:pt>
                <c:pt idx="5">
                  <c:v>Problem solving</c:v>
                </c:pt>
                <c:pt idx="6">
                  <c:v>Ability to manage personal well-being</c:v>
                </c:pt>
              </c:strCache>
            </c:strRef>
          </c:cat>
          <c:val>
            <c:numRef>
              <c:f>Taul1!$C$2:$C$8</c:f>
              <c:numCache>
                <c:formatCode>0.00%</c:formatCode>
                <c:ptCount val="7"/>
                <c:pt idx="0">
                  <c:v>0.54490000000000005</c:v>
                </c:pt>
                <c:pt idx="1">
                  <c:v>0.4551</c:v>
                </c:pt>
                <c:pt idx="2">
                  <c:v>0.39200000000000002</c:v>
                </c:pt>
                <c:pt idx="3">
                  <c:v>0.37209999999999999</c:v>
                </c:pt>
                <c:pt idx="4">
                  <c:v>0.28570000000000001</c:v>
                </c:pt>
                <c:pt idx="5">
                  <c:v>0.26910000000000001</c:v>
                </c:pt>
                <c:pt idx="6">
                  <c:v>0.2392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0C-4979-ADBF-DC3531607D82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Educational institutions (n=355)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Adaptability</c:v>
                </c:pt>
                <c:pt idx="1">
                  <c:v>Professional self-improvement</c:v>
                </c:pt>
                <c:pt idx="2">
                  <c:v>Social skills</c:v>
                </c:pt>
                <c:pt idx="3">
                  <c:v>Self-direction</c:v>
                </c:pt>
                <c:pt idx="4">
                  <c:v>Digital skills</c:v>
                </c:pt>
                <c:pt idx="5">
                  <c:v>Problem solving</c:v>
                </c:pt>
                <c:pt idx="6">
                  <c:v>Ability to manage personal well-being</c:v>
                </c:pt>
              </c:strCache>
            </c:strRef>
          </c:cat>
          <c:val>
            <c:numRef>
              <c:f>Taul1!$D$2:$D$8</c:f>
              <c:numCache>
                <c:formatCode>0.00%</c:formatCode>
                <c:ptCount val="7"/>
                <c:pt idx="0">
                  <c:v>0.51829999999999998</c:v>
                </c:pt>
                <c:pt idx="1">
                  <c:v>0.47610000000000002</c:v>
                </c:pt>
                <c:pt idx="2">
                  <c:v>0.39439999999999997</c:v>
                </c:pt>
                <c:pt idx="3">
                  <c:v>0.38030000000000003</c:v>
                </c:pt>
                <c:pt idx="4">
                  <c:v>0.29580000000000001</c:v>
                </c:pt>
                <c:pt idx="5">
                  <c:v>0.26200000000000001</c:v>
                </c:pt>
                <c:pt idx="6">
                  <c:v>0.2366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0C-4979-ADBF-DC3531607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0759816"/>
        <c:axId val="640760800"/>
      </c:barChart>
      <c:catAx>
        <c:axId val="640759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0760800"/>
        <c:crosses val="autoZero"/>
        <c:auto val="1"/>
        <c:lblAlgn val="ctr"/>
        <c:lblOffset val="100"/>
        <c:noMultiLvlLbl val="0"/>
      </c:catAx>
      <c:valAx>
        <c:axId val="6407608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/>
                  <a:t>% of </a:t>
                </a:r>
                <a:r>
                  <a:rPr lang="fi-FI" dirty="0" err="1"/>
                  <a:t>respondents</a:t>
                </a:r>
                <a:endParaRPr lang="fi-FI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075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All respondents (n=656)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Adaptability</c:v>
                </c:pt>
                <c:pt idx="1">
                  <c:v>Professional self-improvement</c:v>
                </c:pt>
                <c:pt idx="2">
                  <c:v>Social skills</c:v>
                </c:pt>
                <c:pt idx="3">
                  <c:v>Self-direction</c:v>
                </c:pt>
                <c:pt idx="4">
                  <c:v>Digital skills</c:v>
                </c:pt>
                <c:pt idx="5">
                  <c:v>Problem solving</c:v>
                </c:pt>
                <c:pt idx="6">
                  <c:v>Ability to manage personal well-being</c:v>
                </c:pt>
              </c:strCache>
            </c:strRef>
          </c:cat>
          <c:val>
            <c:numRef>
              <c:f>Taul1!$B$2:$B$8</c:f>
              <c:numCache>
                <c:formatCode>0.00%</c:formatCode>
                <c:ptCount val="7"/>
                <c:pt idx="0">
                  <c:v>0.53049999999999997</c:v>
                </c:pt>
                <c:pt idx="1">
                  <c:v>0.46650000000000003</c:v>
                </c:pt>
                <c:pt idx="2">
                  <c:v>0.39329999999999998</c:v>
                </c:pt>
                <c:pt idx="3">
                  <c:v>0.3765</c:v>
                </c:pt>
                <c:pt idx="4">
                  <c:v>0.29120000000000001</c:v>
                </c:pt>
                <c:pt idx="5">
                  <c:v>0.26519999999999999</c:v>
                </c:pt>
                <c:pt idx="6">
                  <c:v>0.23780000000000001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0C-4979-ADBF-DC3531607D8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Experts and employees (n=533)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Adaptability</c:v>
                </c:pt>
                <c:pt idx="1">
                  <c:v>Professional self-improvement</c:v>
                </c:pt>
                <c:pt idx="2">
                  <c:v>Social skills</c:v>
                </c:pt>
                <c:pt idx="3">
                  <c:v>Self-direction</c:v>
                </c:pt>
                <c:pt idx="4">
                  <c:v>Digital skills</c:v>
                </c:pt>
                <c:pt idx="5">
                  <c:v>Problem solving</c:v>
                </c:pt>
                <c:pt idx="6">
                  <c:v>Ability to manage personal well-being</c:v>
                </c:pt>
              </c:strCache>
            </c:strRef>
          </c:cat>
          <c:val>
            <c:numRef>
              <c:f>Taul1!$C$2:$C$8</c:f>
              <c:numCache>
                <c:formatCode>0.00%</c:formatCode>
                <c:ptCount val="7"/>
                <c:pt idx="0">
                  <c:v>0.53100000000000003</c:v>
                </c:pt>
                <c:pt idx="1">
                  <c:v>0.45779999999999998</c:v>
                </c:pt>
                <c:pt idx="2">
                  <c:v>0.3921</c:v>
                </c:pt>
                <c:pt idx="3">
                  <c:v>0.34329999999999999</c:v>
                </c:pt>
                <c:pt idx="4">
                  <c:v>0.31330000000000002</c:v>
                </c:pt>
                <c:pt idx="5">
                  <c:v>0.25700000000000001</c:v>
                </c:pt>
                <c:pt idx="6">
                  <c:v>0.2702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0C-4979-ADBF-DC3531607D82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Directors and managers (n=102)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Adaptability</c:v>
                </c:pt>
                <c:pt idx="1">
                  <c:v>Professional self-improvement</c:v>
                </c:pt>
                <c:pt idx="2">
                  <c:v>Social skills</c:v>
                </c:pt>
                <c:pt idx="3">
                  <c:v>Self-direction</c:v>
                </c:pt>
                <c:pt idx="4">
                  <c:v>Digital skills</c:v>
                </c:pt>
                <c:pt idx="5">
                  <c:v>Problem solving</c:v>
                </c:pt>
                <c:pt idx="6">
                  <c:v>Ability to manage personal well-being</c:v>
                </c:pt>
              </c:strCache>
            </c:strRef>
          </c:cat>
          <c:val>
            <c:numRef>
              <c:f>Taul1!$D$2:$D$8</c:f>
              <c:numCache>
                <c:formatCode>0.00%</c:formatCode>
                <c:ptCount val="7"/>
                <c:pt idx="0">
                  <c:v>0.56859999999999999</c:v>
                </c:pt>
                <c:pt idx="1">
                  <c:v>0.52939999999999998</c:v>
                </c:pt>
                <c:pt idx="2">
                  <c:v>0.39219999999999999</c:v>
                </c:pt>
                <c:pt idx="3">
                  <c:v>0.5</c:v>
                </c:pt>
                <c:pt idx="4">
                  <c:v>0.17649999999999999</c:v>
                </c:pt>
                <c:pt idx="5">
                  <c:v>0.2843</c:v>
                </c:pt>
                <c:pt idx="6">
                  <c:v>0.10780000000000001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0C-4979-ADBF-DC3531607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0759816"/>
        <c:axId val="640760800"/>
      </c:barChart>
      <c:catAx>
        <c:axId val="640759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0760800"/>
        <c:crosses val="autoZero"/>
        <c:auto val="1"/>
        <c:lblAlgn val="ctr"/>
        <c:lblOffset val="100"/>
        <c:noMultiLvlLbl val="0"/>
      </c:catAx>
      <c:valAx>
        <c:axId val="6407608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/>
                  <a:t>% of </a:t>
                </a:r>
                <a:r>
                  <a:rPr lang="fi-FI" dirty="0" err="1"/>
                  <a:t>respondents</a:t>
                </a:r>
                <a:endParaRPr lang="fi-FI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075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Taul1!$A$2:$A$6</cx:f>
        <cx:lvl ptCount="5">
          <cx:pt idx="0">Digitaaliset taidot</cx:pt>
          <cx:pt idx="1">Kansainvälisyys </cx:pt>
          <cx:pt idx="2">Itsensä johtaminen</cx:pt>
          <cx:pt idx="3">Sosiaaliset taidot</cx:pt>
          <cx:pt idx="4">Lisäarvon tuottaminen</cx:pt>
        </cx:lvl>
      </cx:strDim>
      <cx:numDim type="size">
        <cx:f>Taul1!$B$2:$B$6</cx:f>
        <cx:lvl ptCount="5" formatCode="Yleinen">
          <cx:pt idx="0">391</cx:pt>
          <cx:pt idx="1">90</cx:pt>
          <cx:pt idx="2">1216</cx:pt>
          <cx:pt idx="3">577</cx:pt>
          <cx:pt idx="4">314</cx:pt>
        </cx:lvl>
      </cx:numDim>
    </cx:data>
  </cx:chartData>
  <cx:chart>
    <cx:plotArea>
      <cx:plotAreaRegion>
        <cx:series layoutId="treemap" uniqueId="{BBB0687F-44FE-4D46-9AD5-6284906C3D26}">
          <cx:tx>
            <cx:txData>
              <cx:f>Taul1!$B$1</cx:f>
              <cx:v>Sarja1</cx:v>
            </cx:txData>
          </cx:tx>
          <cx:dataId val="0"/>
          <cx:layoutPr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llinen_Otsikkodia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8" y="-59873"/>
            <a:ext cx="12192000" cy="696685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92" y="5713431"/>
            <a:ext cx="2241829" cy="762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037" y="469207"/>
            <a:ext cx="9144000" cy="782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 dirty="0"/>
              <a:t>Lisää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037" y="1281590"/>
            <a:ext cx="6380136" cy="47401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tähän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5328" y="5688534"/>
            <a:ext cx="5330125" cy="31939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Merriweather Sans" panose="0200050306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Lisää oma nimesi tähän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35328" y="6050201"/>
            <a:ext cx="5346700" cy="27937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800" b="1"/>
            </a:lvl4pPr>
            <a:lvl5pPr marL="1828800" indent="0" algn="l">
              <a:buNone/>
              <a:defRPr sz="1800" b="1"/>
            </a:lvl5pPr>
          </a:lstStyle>
          <a:p>
            <a:pPr lvl="0"/>
            <a:r>
              <a:rPr lang="en-US" dirty="0" err="1"/>
              <a:t>Tilaisuus</a:t>
            </a:r>
            <a:r>
              <a:rPr lang="en-US" dirty="0"/>
              <a:t> ja </a:t>
            </a:r>
            <a:r>
              <a:rPr lang="en-US" dirty="0" err="1"/>
              <a:t>päiväys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1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_sisältökohdetta_Ei_tasakoko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38264"/>
            <a:ext cx="6172200" cy="3897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300"/>
            </a:lvl1pPr>
            <a:lvl2pPr>
              <a:lnSpc>
                <a:spcPct val="100000"/>
              </a:lnSpc>
              <a:defRPr sz="2300" i="0"/>
            </a:lvl2pPr>
            <a:lvl3pPr>
              <a:lnSpc>
                <a:spcPct val="100000"/>
              </a:lnSpc>
              <a:defRPr sz="2300" i="0"/>
            </a:lvl3pPr>
            <a:lvl4pPr>
              <a:lnSpc>
                <a:spcPct val="100000"/>
              </a:lnSpc>
              <a:defRPr sz="2300" i="0"/>
            </a:lvl4pPr>
            <a:lvl5pPr>
              <a:lnSpc>
                <a:spcPct val="100000"/>
              </a:lnSpc>
              <a:defRPr sz="230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3"/>
          </p:nvPr>
        </p:nvSpPr>
        <p:spPr>
          <a:xfrm>
            <a:off x="748992" y="1814474"/>
            <a:ext cx="4090637" cy="3923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49300" y="728420"/>
            <a:ext cx="10606088" cy="83685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1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93328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-sivun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6345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0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5878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58781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73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Financial sector – better finances for everyone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6" hasCustomPrompt="1"/>
          </p:nvPr>
        </p:nvSpPr>
        <p:spPr>
          <a:xfrm>
            <a:off x="3465334" y="2705167"/>
            <a:ext cx="5263031" cy="20677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etunimi.sukunimi@financefinland.fi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  <p:sp>
        <p:nvSpPr>
          <p:cNvPr id="11" name="TextBox 6"/>
          <p:cNvSpPr txBox="1"/>
          <p:nvPr userDrawn="1"/>
        </p:nvSpPr>
        <p:spPr>
          <a:xfrm>
            <a:off x="4437511" y="4957760"/>
            <a:ext cx="332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WWW.FINANCEFINLAND.FI</a:t>
            </a:r>
            <a:endParaRPr lang="en-US" sz="1800" dirty="0">
              <a:latin typeface="+mj-lt"/>
            </a:endParaRPr>
          </a:p>
        </p:txBody>
      </p:sp>
      <p:pic>
        <p:nvPicPr>
          <p:cNvPr id="1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92" y="5713431"/>
            <a:ext cx="2241829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09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+mj-lt"/>
                <a:ea typeface="Merriweather Sans" charset="0"/>
                <a:cs typeface="Merriweather Sans" charset="0"/>
              </a:rPr>
              <a:t>Financial sector – better finances for everyone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6" hasCustomPrompt="1"/>
          </p:nvPr>
        </p:nvSpPr>
        <p:spPr>
          <a:xfrm>
            <a:off x="3465334" y="2705167"/>
            <a:ext cx="5263031" cy="20677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etunimi.sukunimi@financefinland.fi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  <p:sp>
        <p:nvSpPr>
          <p:cNvPr id="11" name="TextBox 6"/>
          <p:cNvSpPr txBox="1"/>
          <p:nvPr userDrawn="1"/>
        </p:nvSpPr>
        <p:spPr>
          <a:xfrm>
            <a:off x="4437511" y="4957760"/>
            <a:ext cx="334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  <a:latin typeface="+mj-lt"/>
                <a:ea typeface="Merriweather Sans" charset="0"/>
                <a:cs typeface="Merriweather Sans" charset="0"/>
              </a:rPr>
              <a:t>WWW.FINANCEFINLAND.FI</a:t>
            </a:r>
            <a:endParaRPr lang="en-US" sz="18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972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väripohj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037" y="469207"/>
            <a:ext cx="9144000" cy="782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 dirty="0"/>
              <a:t>Lisää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037" y="1281590"/>
            <a:ext cx="6380136" cy="47401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tähän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5328" y="5688534"/>
            <a:ext cx="5330125" cy="31939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Merriweather Sans" panose="0200050306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Lisää oma nimesi tähän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35328" y="6050201"/>
            <a:ext cx="5346700" cy="27937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800" b="1"/>
            </a:lvl4pPr>
            <a:lvl5pPr marL="1828800" indent="0" algn="l">
              <a:buNone/>
              <a:defRPr sz="1800" b="1"/>
            </a:lvl5pPr>
          </a:lstStyle>
          <a:p>
            <a:pPr lvl="0"/>
            <a:r>
              <a:rPr lang="en-US" dirty="0" err="1"/>
              <a:t>Tilaisuus</a:t>
            </a:r>
            <a:r>
              <a:rPr lang="en-US" dirty="0"/>
              <a:t> ja </a:t>
            </a:r>
            <a:r>
              <a:rPr lang="en-US" dirty="0" err="1"/>
              <a:t>päiväys</a:t>
            </a:r>
            <a:endParaRPr lang="en-US" dirty="0"/>
          </a:p>
        </p:txBody>
      </p:sp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92" y="5713431"/>
            <a:ext cx="2241829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2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42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6273" y="2536909"/>
            <a:ext cx="8978183" cy="906936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 dirty="0"/>
              <a:t>Väliotsikko tähän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92" y="5713431"/>
            <a:ext cx="2241829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4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8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80" y="412596"/>
            <a:ext cx="10514012" cy="90324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5257" y="1709271"/>
            <a:ext cx="7030131" cy="40146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732" y="1709271"/>
            <a:ext cx="2924898" cy="40146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5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ommentti_tai_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" y="-235376"/>
            <a:ext cx="12192000" cy="7107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0400" y="2827339"/>
            <a:ext cx="8297333" cy="12931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 dirty="0"/>
              <a:t>”Lainaus”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30400" y="4459112"/>
            <a:ext cx="8297333" cy="913447"/>
          </a:xfrm>
        </p:spPr>
        <p:txBody>
          <a:bodyPr>
            <a:normAutofit/>
          </a:bodyPr>
          <a:lstStyle>
            <a:lvl1pPr marL="0" indent="0" algn="ctr">
              <a:buNone/>
              <a:defRPr sz="2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- Keneltä lainattu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92" y="5713431"/>
            <a:ext cx="2241829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2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9828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9828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4258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4258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1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3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992" y="353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992" y="1814474"/>
            <a:ext cx="10515600" cy="3935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Ensimmäinen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30" y="6356350"/>
            <a:ext cx="11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438DB005-EEDD-B94B-B84A-0A18DE5B30E1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93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0891" y="6356350"/>
            <a:ext cx="2348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FFC254BE-F317-D644-A658-DB860BDC17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049" y="5865832"/>
            <a:ext cx="1618986" cy="5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0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7" r:id="rId3"/>
    <p:sldLayoutId id="2147483799" r:id="rId4"/>
    <p:sldLayoutId id="2147483806" r:id="rId5"/>
    <p:sldLayoutId id="2147483800" r:id="rId6"/>
    <p:sldLayoutId id="2147483801" r:id="rId7"/>
    <p:sldLayoutId id="2147483802" r:id="rId8"/>
    <p:sldLayoutId id="2147483803" r:id="rId9"/>
    <p:sldLayoutId id="2147483809" r:id="rId10"/>
    <p:sldLayoutId id="2147483804" r:id="rId11"/>
    <p:sldLayoutId id="2147483807" r:id="rId12"/>
    <p:sldLayoutId id="2147483808" r:id="rId13"/>
    <p:sldLayoutId id="2147483815" r:id="rId14"/>
    <p:sldLayoutId id="214748381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8037" y="706851"/>
            <a:ext cx="9144000" cy="782996"/>
          </a:xfrm>
        </p:spPr>
        <p:txBody>
          <a:bodyPr>
            <a:normAutofit fontScale="90000"/>
          </a:bodyPr>
          <a:lstStyle/>
          <a:p>
            <a:r>
              <a:rPr lang="en-GB" dirty="0"/>
              <a:t>Future skills and competencies in the financial sector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18037" y="1890474"/>
            <a:ext cx="9701450" cy="2842532"/>
          </a:xfrm>
        </p:spPr>
        <p:txBody>
          <a:bodyPr>
            <a:norm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 requirement survey  </a:t>
            </a:r>
          </a:p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GB"/>
              <a:t>Tarja Kallonen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635328" y="6050201"/>
            <a:ext cx="5346700" cy="279373"/>
          </a:xfrm>
        </p:spPr>
        <p:txBody>
          <a:bodyPr/>
          <a:lstStyle/>
          <a:p>
            <a:r>
              <a:rPr lang="en-GB" b="0" dirty="0"/>
              <a:t>Nordic Meeting, Brussels 27 Sept 2018</a:t>
            </a:r>
          </a:p>
        </p:txBody>
      </p:sp>
    </p:spTree>
    <p:extLst>
      <p:ext uri="{BB962C8B-B14F-4D97-AF65-F5344CB8AC3E}">
        <p14:creationId xmlns:p14="http://schemas.microsoft.com/office/powerpoint/2010/main" val="161077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Skills requirement survey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Financial Academy conducted the survey in autumn 2018 as one of several ways to predict the future and determine the types of training employees and students should receive.</a:t>
            </a:r>
          </a:p>
          <a:p>
            <a:r>
              <a:rPr lang="en-GB" dirty="0"/>
              <a:t>656 responses from financial sector experts, students and teachers   </a:t>
            </a:r>
          </a:p>
          <a:p>
            <a:pPr lvl="1"/>
            <a:r>
              <a:rPr lang="en-GB" dirty="0"/>
              <a:t>355 educators</a:t>
            </a:r>
          </a:p>
          <a:p>
            <a:pPr lvl="1"/>
            <a:r>
              <a:rPr lang="en-GB" dirty="0"/>
              <a:t>192 banking</a:t>
            </a:r>
          </a:p>
          <a:p>
            <a:pPr lvl="1"/>
            <a:r>
              <a:rPr lang="en-GB" dirty="0"/>
              <a:t>95 insurance</a:t>
            </a:r>
          </a:p>
          <a:p>
            <a:pPr lvl="1"/>
            <a:r>
              <a:rPr lang="en-GB" dirty="0"/>
              <a:t>14 other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499 women, 146 men, 11 other</a:t>
            </a:r>
          </a:p>
          <a:p>
            <a:pPr lvl="1"/>
            <a:r>
              <a:rPr lang="en-GB" dirty="0"/>
              <a:t>largest age group 45–54 years (29%), second 35–44 years (26%)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59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7F70CE-3F81-415A-89CB-A839C809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39" y="0"/>
            <a:ext cx="10515600" cy="1325563"/>
          </a:xfrm>
        </p:spPr>
        <p:txBody>
          <a:bodyPr>
            <a:normAutofit/>
          </a:bodyPr>
          <a:lstStyle/>
          <a:p>
            <a:r>
              <a:rPr lang="fi-FI" sz="2400" dirty="0"/>
              <a:t>Top </a:t>
            </a:r>
            <a:r>
              <a:rPr lang="fi-FI" sz="2400" dirty="0" err="1"/>
              <a:t>skill</a:t>
            </a:r>
            <a:r>
              <a:rPr lang="fi-FI" sz="2400" dirty="0"/>
              <a:t> </a:t>
            </a:r>
            <a:r>
              <a:rPr lang="fi-FI" sz="2400" dirty="0" err="1"/>
              <a:t>requirements</a:t>
            </a:r>
            <a:r>
              <a:rPr lang="fi-FI" sz="2400" dirty="0"/>
              <a:t>, </a:t>
            </a:r>
            <a:r>
              <a:rPr lang="fi-FI" sz="2400" dirty="0" err="1"/>
              <a:t>all</a:t>
            </a:r>
            <a:r>
              <a:rPr lang="fi-FI" sz="2400" dirty="0"/>
              <a:t> </a:t>
            </a:r>
            <a:r>
              <a:rPr lang="fi-FI" sz="2400" dirty="0" err="1"/>
              <a:t>responses</a:t>
            </a:r>
            <a:r>
              <a:rPr lang="fi-FI" sz="2400" dirty="0"/>
              <a:t> (3</a:t>
            </a:r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 </a:t>
            </a:r>
            <a:r>
              <a:rPr lang="fi-FI" sz="2400" dirty="0"/>
              <a:t>256)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EDBBC5C9-0AF0-400C-916A-74785D10D19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03729" y="859972"/>
          <a:ext cx="10515600" cy="5784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602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7F70CE-3F81-415A-89CB-A839C809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Same skills valued most highly in the financial sector and educational institutions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58442E11-28D8-4371-B3FC-5A819EF379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992921"/>
              </p:ext>
            </p:extLst>
          </p:nvPr>
        </p:nvGraphicFramePr>
        <p:xfrm>
          <a:off x="749300" y="1814513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932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7F70CE-3F81-415A-89CB-A839C809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Employees value digital skills and personal well-being more than directors and managers do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58442E11-28D8-4371-B3FC-5A819EF379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431073"/>
              </p:ext>
            </p:extLst>
          </p:nvPr>
        </p:nvGraphicFramePr>
        <p:xfrm>
          <a:off x="749300" y="1814513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925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18A1A2-2FAD-4F39-A583-8ADE46AF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Areas of focus in the future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Sisällön paikkamerkki 5">
                <a:extLst>
                  <a:ext uri="{FF2B5EF4-FFF2-40B4-BE49-F238E27FC236}">
                    <a16:creationId xmlns:a16="http://schemas.microsoft.com/office/drawing/2014/main" id="{50D8FC2E-43F0-4B0E-9853-FC05A2F35A8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748992" y="1470637"/>
              <a:ext cx="11000956" cy="4270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Sisällön paikkamerkki 5">
                <a:extLst>
                  <a:ext uri="{FF2B5EF4-FFF2-40B4-BE49-F238E27FC236}">
                    <a16:creationId xmlns:a16="http://schemas.microsoft.com/office/drawing/2014/main" id="{50D8FC2E-43F0-4B0E-9853-FC05A2F35A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8992" y="1470637"/>
                <a:ext cx="11000956" cy="42708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kstiruutu 6">
            <a:extLst>
              <a:ext uri="{FF2B5EF4-FFF2-40B4-BE49-F238E27FC236}">
                <a16:creationId xmlns:a16="http://schemas.microsoft.com/office/drawing/2014/main" id="{AA613FC6-A13B-4C1E-AB36-CCF0503FDA06}"/>
              </a:ext>
            </a:extLst>
          </p:cNvPr>
          <p:cNvSpPr txBox="1"/>
          <p:nvPr/>
        </p:nvSpPr>
        <p:spPr>
          <a:xfrm>
            <a:off x="1103166" y="2059656"/>
            <a:ext cx="3800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</a:rPr>
              <a:t>SELF-DIRECTION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6F97786-431F-4516-ABDC-EAD695C70710}"/>
              </a:ext>
            </a:extLst>
          </p:cNvPr>
          <p:cNvSpPr txBox="1"/>
          <p:nvPr/>
        </p:nvSpPr>
        <p:spPr>
          <a:xfrm>
            <a:off x="1103166" y="2470202"/>
            <a:ext cx="32905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Self-direction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Professional self-improvement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Adaptability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Recognising own strengths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Ability to manage personal 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well-being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Ability to work under pressure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B97CC2E-C28D-43CA-8568-BE0F0B33549E}"/>
              </a:ext>
            </a:extLst>
          </p:cNvPr>
          <p:cNvSpPr txBox="1"/>
          <p:nvPr/>
        </p:nvSpPr>
        <p:spPr>
          <a:xfrm>
            <a:off x="5974100" y="2059656"/>
            <a:ext cx="2288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/>
              <a:t>SOCIAL SKILLS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2FD8BB9-E2FE-4B07-AE53-BC30DD8AC2C2}"/>
              </a:ext>
            </a:extLst>
          </p:cNvPr>
          <p:cNvSpPr txBox="1"/>
          <p:nvPr/>
        </p:nvSpPr>
        <p:spPr>
          <a:xfrm>
            <a:off x="5974100" y="2470202"/>
            <a:ext cx="32905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Empathy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Negotiating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Service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Social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Social networking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ADABD16-8848-46B7-9971-1AE9183D6E30}"/>
              </a:ext>
            </a:extLst>
          </p:cNvPr>
          <p:cNvSpPr txBox="1"/>
          <p:nvPr/>
        </p:nvSpPr>
        <p:spPr>
          <a:xfrm>
            <a:off x="8393096" y="2059656"/>
            <a:ext cx="2136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bg1"/>
                </a:solidFill>
              </a:rPr>
              <a:t>DIGITALISATION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158C8AE-A4D1-4542-9548-285BBC4112D6}"/>
              </a:ext>
            </a:extLst>
          </p:cNvPr>
          <p:cNvSpPr txBox="1"/>
          <p:nvPr/>
        </p:nvSpPr>
        <p:spPr>
          <a:xfrm>
            <a:off x="8393095" y="2470202"/>
            <a:ext cx="16861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Digital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Processing and utilising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Ability to utilise technology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4001A7D7-6865-4AC1-A9B7-C89B3EF92585}"/>
              </a:ext>
            </a:extLst>
          </p:cNvPr>
          <p:cNvSpPr txBox="1"/>
          <p:nvPr/>
        </p:nvSpPr>
        <p:spPr>
          <a:xfrm>
            <a:off x="10257667" y="2059656"/>
            <a:ext cx="2136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/>
              <a:t>VALUE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ACAECB70-EE0A-4AFB-9C88-639735F27216}"/>
              </a:ext>
            </a:extLst>
          </p:cNvPr>
          <p:cNvSpPr txBox="1"/>
          <p:nvPr/>
        </p:nvSpPr>
        <p:spPr>
          <a:xfrm>
            <a:off x="10200679" y="2474530"/>
            <a:ext cx="15492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1400" dirty="0"/>
              <a:t>Customer experience skills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1400" dirty="0"/>
              <a:t>Ability to set and pursue goals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1400" dirty="0"/>
              <a:t>Business skills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1400" dirty="0"/>
              <a:t>Sales skills</a:t>
            </a:r>
          </a:p>
          <a:p>
            <a:endParaRPr lang="en-GB" sz="1400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D3BBB3E8-D171-4EBE-BDCD-3A062FB3B625}"/>
              </a:ext>
            </a:extLst>
          </p:cNvPr>
          <p:cNvSpPr txBox="1"/>
          <p:nvPr/>
        </p:nvSpPr>
        <p:spPr>
          <a:xfrm>
            <a:off x="4903836" y="5202155"/>
            <a:ext cx="3290596" cy="1494807"/>
          </a:xfrm>
          <a:prstGeom prst="wedgeRoundRectCallout">
            <a:avLst>
              <a:gd name="adj1" fmla="val 61020"/>
              <a:gd name="adj2" fmla="val -41691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International skills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Languages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Cultural knowledge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Understanding global economy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DF9CFCBC-CE65-45FF-812B-4039539FEFC8}"/>
              </a:ext>
            </a:extLst>
          </p:cNvPr>
          <p:cNvSpPr txBox="1"/>
          <p:nvPr/>
        </p:nvSpPr>
        <p:spPr>
          <a:xfrm>
            <a:off x="8377432" y="5277637"/>
            <a:ext cx="2693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bg1"/>
                </a:solidFill>
              </a:rPr>
              <a:t>INTERNATIONALITY</a:t>
            </a:r>
          </a:p>
        </p:txBody>
      </p:sp>
    </p:spTree>
    <p:extLst>
      <p:ext uri="{BB962C8B-B14F-4D97-AF65-F5344CB8AC3E}">
        <p14:creationId xmlns:p14="http://schemas.microsoft.com/office/powerpoint/2010/main" val="305170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 animBg="1"/>
      <p:bldP spid="17" grpId="0"/>
    </p:bldLst>
  </p:timing>
</p:sld>
</file>

<file path=ppt/theme/theme1.xml><?xml version="1.0" encoding="utf-8"?>
<a:theme xmlns:a="http://schemas.openxmlformats.org/drawingml/2006/main" name="FA_Theme">
  <a:themeElements>
    <a:clrScheme name="FA_varit_uusi">
      <a:dk1>
        <a:srgbClr val="164180"/>
      </a:dk1>
      <a:lt1>
        <a:srgbClr val="FFFFFF"/>
      </a:lt1>
      <a:dk2>
        <a:srgbClr val="164180"/>
      </a:dk2>
      <a:lt2>
        <a:srgbClr val="FFFFFF"/>
      </a:lt2>
      <a:accent1>
        <a:srgbClr val="E6007E"/>
      </a:accent1>
      <a:accent2>
        <a:srgbClr val="164180"/>
      </a:accent2>
      <a:accent3>
        <a:srgbClr val="7F539C"/>
      </a:accent3>
      <a:accent4>
        <a:srgbClr val="FFD600"/>
      </a:accent4>
      <a:accent5>
        <a:srgbClr val="F4B5D3"/>
      </a:accent5>
      <a:accent6>
        <a:srgbClr val="BCE3FA"/>
      </a:accent6>
      <a:hlink>
        <a:srgbClr val="15417F"/>
      </a:hlink>
      <a:folHlink>
        <a:srgbClr val="164180"/>
      </a:folHlink>
    </a:clrScheme>
    <a:fontScheme name="Mukautettu 1">
      <a:majorFont>
        <a:latin typeface="Merriweather Sans"/>
        <a:ea typeface=""/>
        <a:cs typeface=""/>
      </a:majorFont>
      <a:minorFont>
        <a:latin typeface="Merriweather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_slide_temp" id="{E5582411-65E5-4EAB-8F8B-A02210F6F3F5}" vid="{EC6F0314-9142-4F61-9346-56A78DD0FA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1A6CFE1C52F7409AB75A244AB51D0B" ma:contentTypeVersion="9" ma:contentTypeDescription="Create a new document." ma:contentTypeScope="" ma:versionID="3841d1c962dc5fa8b226b91773f4d83f">
  <xsd:schema xmlns:xsd="http://www.w3.org/2001/XMLSchema" xmlns:xs="http://www.w3.org/2001/XMLSchema" xmlns:p="http://schemas.microsoft.com/office/2006/metadata/properties" xmlns:ns2="78df7a42-1559-4403-81cd-01b7cf0f81cb" xmlns:ns3="e3638b2a-a7ee-4119-8c70-3fa56c71838e" targetNamespace="http://schemas.microsoft.com/office/2006/metadata/properties" ma:root="true" ma:fieldsID="a3c4ad19bb11a3b8c7686d018c801d64" ns2:_="" ns3:_="">
    <xsd:import namespace="78df7a42-1559-4403-81cd-01b7cf0f81cb"/>
    <xsd:import namespace="e3638b2a-a7ee-4119-8c70-3fa56c71838e"/>
    <xsd:element name="properties">
      <xsd:complexType>
        <xsd:sequence>
          <xsd:element name="documentManagement">
            <xsd:complexType>
              <xsd:all>
                <xsd:element ref="ns2:jbd353bdd2bc4c038ec0a5ed33498980" minOccurs="0"/>
                <xsd:element ref="ns3:TaxCatchAll" minOccurs="0"/>
                <xsd:element ref="ns2:g33c8685a84a4e4ea832681b57a70527" minOccurs="0"/>
                <xsd:element ref="ns2:Julkaisup_x00e4_iv_x00e4_" minOccurs="0"/>
                <xsd:element ref="ns2:Kieli" minOccurs="0"/>
                <xsd:element ref="ns2:Otsikko" minOccurs="0"/>
                <xsd:element ref="ns2:Lis_x00e4_tiedo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f7a42-1559-4403-81cd-01b7cf0f81cb" elementFormDefault="qualified">
    <xsd:import namespace="http://schemas.microsoft.com/office/2006/documentManagement/types"/>
    <xsd:import namespace="http://schemas.microsoft.com/office/infopath/2007/PartnerControls"/>
    <xsd:element name="jbd353bdd2bc4c038ec0a5ed33498980" ma:index="9" nillable="true" ma:taxonomy="true" ma:internalName="jbd353bdd2bc4c038ec0a5ed33498980" ma:taxonomyFieldName="Aiheluokittelu" ma:displayName="Aiheluokittelu" ma:default="" ma:fieldId="{3bd353bd-d2bc-4c03-8ec0-a5ed33498980}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c8685a84a4e4ea832681b57a70527" ma:index="12" nillable="true" ma:taxonomy="true" ma:internalName="g33c8685a84a4e4ea832681b57a70527" ma:taxonomyFieldName="Asiakirjatyyppi" ma:displayName="Asiakirjatyyppi" ma:default="" ma:fieldId="{033c8685-a84a-4e4e-a832-681b57a70527}" ma:sspId="d92eb3bd-95d3-4ebe-8301-9f6701864dbf" ma:termSetId="f0126561-3e6b-4118-8629-5272a7a08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up_x00e4_iv_x00e4_" ma:index="13" nillable="true" ma:displayName="Julkaisupäivä" ma:format="DateOnly" ma:internalName="Julkaisup_x00e4_iv_x00e4_">
      <xsd:simpleType>
        <xsd:restriction base="dms:DateTime"/>
      </xsd:simpleType>
    </xsd:element>
    <xsd:element name="Kieli" ma:index="14" nillable="true" ma:displayName="Kieli" ma:format="Dropdown" ma:internalName="Kieli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  <xsd:element name="Otsikko" ma:index="15" nillable="true" ma:displayName="Otsikko" ma:internalName="Otsikko">
      <xsd:simpleType>
        <xsd:restriction base="dms:Text">
          <xsd:maxLength value="255"/>
        </xsd:restriction>
      </xsd:simpleType>
    </xsd:element>
    <xsd:element name="Lis_x00e4_tiedot" ma:index="16" nillable="true" ma:displayName="Lisätiedot" ma:internalName="Lis_x00e4_tiedo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38b2a-a7ee-4119-8c70-3fa56c71838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28398af-aa29-41cf-85d7-4a77f4f4f87f}" ma:internalName="TaxCatchAll" ma:showField="CatchAllData" ma:web="e3638b2a-a7ee-4119-8c70-3fa56c7183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ulkaisup_x00e4_iv_x00e4_ xmlns="78df7a42-1559-4403-81cd-01b7cf0f81cb">2019-01-08T22:00:00+00:00</Julkaisup_x00e4_iv_x00e4_>
    <TaxCatchAll xmlns="e3638b2a-a7ee-4119-8c70-3fa56c71838e">
      <Value>2</Value>
      <Value>62</Value>
    </TaxCatchAll>
    <Lis_x00e4_tiedot xmlns="78df7a42-1559-4403-81cd-01b7cf0f81cb">Skills requirement survey</Lis_x00e4_tiedot>
    <jbd353bdd2bc4c038ec0a5ed33498980 xmlns="78df7a42-1559-4403-81cd-01b7cf0f81cb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Working life</TermName>
          <TermId xmlns="http://schemas.microsoft.com/office/infopath/2007/PartnerControls">98ef1ff8-7057-41dc-9d8a-5ed9db3d836f</TermId>
        </TermInfo>
      </Terms>
    </jbd353bdd2bc4c038ec0a5ed33498980>
    <Otsikko xmlns="78df7a42-1559-4403-81cd-01b7cf0f81cb" xsi:nil="true"/>
    <g33c8685a84a4e4ea832681b57a70527 xmlns="78df7a42-1559-4403-81cd-01b7cf0f81cb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Report</TermName>
          <TermId xmlns="http://schemas.microsoft.com/office/infopath/2007/PartnerControls">408c0bd1-394e-427d-95d6-b2a919bd9b55</TermId>
        </TermInfo>
      </Terms>
    </g33c8685a84a4e4ea832681b57a70527>
    <Kieli xmlns="78df7a42-1559-4403-81cd-01b7cf0f81cb">Englanti</Kieli>
  </documentManagement>
</p:properties>
</file>

<file path=customXml/itemProps1.xml><?xml version="1.0" encoding="utf-8"?>
<ds:datastoreItem xmlns:ds="http://schemas.openxmlformats.org/officeDocument/2006/customXml" ds:itemID="{4B0437AB-C2BD-4419-A34A-BBD8EA08E9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f7a42-1559-4403-81cd-01b7cf0f81cb"/>
    <ds:schemaRef ds:uri="e3638b2a-a7ee-4119-8c70-3fa56c7183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EE83C1-BE6C-4D53-88DF-041F44940D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9E6A72-7167-4692-A8AA-71431D689DA5}">
  <ds:schemaRefs>
    <ds:schemaRef ds:uri="http://schemas.microsoft.com/office/2006/metadata/properties"/>
    <ds:schemaRef ds:uri="http://schemas.microsoft.com/office/infopath/2007/PartnerControls"/>
    <ds:schemaRef ds:uri="78df7a42-1559-4403-81cd-01b7cf0f81cb"/>
    <ds:schemaRef ds:uri="e3638b2a-a7ee-4119-8c70-3fa56c71838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FA_Slide Template</Template>
  <TotalTime>69</TotalTime>
  <Words>195</Words>
  <Application>Microsoft Office PowerPoint</Application>
  <PresentationFormat>Laajakuva</PresentationFormat>
  <Paragraphs>61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Merriweather Sans</vt:lpstr>
      <vt:lpstr>Arial</vt:lpstr>
      <vt:lpstr>Tahoma</vt:lpstr>
      <vt:lpstr>FA_Theme</vt:lpstr>
      <vt:lpstr>Future skills and competencies in the financial sector</vt:lpstr>
      <vt:lpstr>Skills requirement survey</vt:lpstr>
      <vt:lpstr>Top skill requirements, all responses (3 256)</vt:lpstr>
      <vt:lpstr>Same skills valued most highly in the financial sector and educational institutions</vt:lpstr>
      <vt:lpstr>Employees value digital skills and personal well-being more than directors and managers do</vt:lpstr>
      <vt:lpstr>Areas of focus in the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competencies in the financial sector survey</dc:title>
  <dc:creator>Honkanen Juhana</dc:creator>
  <cp:lastModifiedBy>Lampinen Anu</cp:lastModifiedBy>
  <cp:revision>7</cp:revision>
  <cp:lastPrinted>2017-05-10T19:51:23Z</cp:lastPrinted>
  <dcterms:created xsi:type="dcterms:W3CDTF">2018-09-21T12:23:04Z</dcterms:created>
  <dcterms:modified xsi:type="dcterms:W3CDTF">2019-05-08T12:28:46Z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0x0101000A1A6CFE1C52F7409AB75A244AB51D0B</vt:lpwstr>
  </property>
  <property fmtid="{D5CDD505-2E9C-101B-9397-08002B2CF9AE}" pid="3" name="_dlc_DocIdItemGuid">
    <vt:lpwstr>c3962b2a-915c-4ba0-992c-85ac0c215d2c</vt:lpwstr>
  </property>
  <property fmtid="{D5CDD505-2E9C-101B-9397-08002B2CF9AE}" pid="4" name="C Dokumentin tila">
    <vt:lpwstr>27;#Valmis|40aa8d17-dadd-4ab0-93da-3124749a5963</vt:lpwstr>
  </property>
  <property fmtid="{D5CDD505-2E9C-101B-9397-08002B2CF9AE}" pid="5" name="Asiakirjatyyppi">
    <vt:lpwstr>62;#Report|408c0bd1-394e-427d-95d6-b2a919bd9b55</vt:lpwstr>
  </property>
  <property fmtid="{D5CDD505-2E9C-101B-9397-08002B2CF9AE}" pid="6" name="C Julkisuus">
    <vt:lpwstr>28;#Julkinen|0806a4a5-db6a-4fa4-8ed3-7457b5b4e8de</vt:lpwstr>
  </property>
  <property fmtid="{D5CDD505-2E9C-101B-9397-08002B2CF9AE}" pid="7" name="C Asiasanat">
    <vt:lpwstr>428;#financial academy|2f7ed8a9-131d-4528-ba66-32931399ff75</vt:lpwstr>
  </property>
  <property fmtid="{D5CDD505-2E9C-101B-9397-08002B2CF9AE}" pid="8" name="Aiheluokittelu">
    <vt:lpwstr>2;#Working life|98ef1ff8-7057-41dc-9d8a-5ed9db3d836f</vt:lpwstr>
  </property>
  <property fmtid="{D5CDD505-2E9C-101B-9397-08002B2CF9AE}" pid="9" name="C Organisaatiot">
    <vt:lpwstr>408;#Finanssiala ry|ee048018-529f-44c2-b621-1ffdf097d9ae</vt:lpwstr>
  </property>
  <property fmtid="{D5CDD505-2E9C-101B-9397-08002B2CF9AE}" pid="10" name="Order">
    <vt:r8>9200</vt:r8>
  </property>
  <property fmtid="{D5CDD505-2E9C-101B-9397-08002B2CF9AE}" pid="11" name="_CopySource">
    <vt:lpwstr>http://majakka/tietopankki/materials/Future-competencies-in-financial-sector.pptx</vt:lpwstr>
  </property>
  <property fmtid="{D5CDD505-2E9C-101B-9397-08002B2CF9AE}" pid="12" name="xd_ProgID">
    <vt:lpwstr/>
  </property>
  <property fmtid="{D5CDD505-2E9C-101B-9397-08002B2CF9AE}" pid="13" name="_SharedFileIndex">
    <vt:lpwstr/>
  </property>
  <property fmtid="{D5CDD505-2E9C-101B-9397-08002B2CF9AE}" pid="14" name="_SourceUrl">
    <vt:lpwstr/>
  </property>
  <property fmtid="{D5CDD505-2E9C-101B-9397-08002B2CF9AE}" pid="15" name="TemplateUrl">
    <vt:lpwstr/>
  </property>
</Properties>
</file>