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97" r:id="rId4"/>
  </p:sldMasterIdLst>
  <p:notesMasterIdLst>
    <p:notesMasterId r:id="rId19"/>
  </p:notesMasterIdLst>
  <p:sldIdLst>
    <p:sldId id="343" r:id="rId5"/>
    <p:sldId id="262" r:id="rId6"/>
    <p:sldId id="283" r:id="rId7"/>
    <p:sldId id="285" r:id="rId8"/>
    <p:sldId id="290" r:id="rId9"/>
    <p:sldId id="293" r:id="rId10"/>
    <p:sldId id="289" r:id="rId11"/>
    <p:sldId id="278" r:id="rId12"/>
    <p:sldId id="269" r:id="rId13"/>
    <p:sldId id="270" r:id="rId14"/>
    <p:sldId id="264" r:id="rId15"/>
    <p:sldId id="1036" r:id="rId16"/>
    <p:sldId id="287" r:id="rId17"/>
    <p:sldId id="291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erriweather Sans" panose="020B060402020202020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2C90"/>
    <a:srgbClr val="164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Normaali tyyl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Normaali tyyli 1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32" Type="http://schemas.microsoft.com/office/2016/11/relationships/changesInfo" Target="changesInfos/changesInfo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lonen Tarja" userId="e53aeea9-b34b-4f5a-b8b7-dc465bfbf957" providerId="ADAL" clId="{2C188328-C034-4EBF-B637-F1B06E8B7B20}"/>
    <pc:docChg chg="undo custSel addSld delSld modSld sldOrd">
      <pc:chgData name="Kallonen Tarja" userId="e53aeea9-b34b-4f5a-b8b7-dc465bfbf957" providerId="ADAL" clId="{2C188328-C034-4EBF-B637-F1B06E8B7B20}" dt="2019-04-23T07:34:04.453" v="127"/>
      <pc:docMkLst>
        <pc:docMk/>
      </pc:docMkLst>
      <pc:sldChg chg="ord">
        <pc:chgData name="Kallonen Tarja" userId="e53aeea9-b34b-4f5a-b8b7-dc465bfbf957" providerId="ADAL" clId="{2C188328-C034-4EBF-B637-F1B06E8B7B20}" dt="2019-04-09T08:56:41.390" v="89"/>
        <pc:sldMkLst>
          <pc:docMk/>
          <pc:sldMk cId="1944247521" sldId="262"/>
        </pc:sldMkLst>
      </pc:sldChg>
      <pc:sldChg chg="ord">
        <pc:chgData name="Kallonen Tarja" userId="e53aeea9-b34b-4f5a-b8b7-dc465bfbf957" providerId="ADAL" clId="{2C188328-C034-4EBF-B637-F1B06E8B7B20}" dt="2019-04-09T08:58:39.091" v="98"/>
        <pc:sldMkLst>
          <pc:docMk/>
          <pc:sldMk cId="4146492654" sldId="269"/>
        </pc:sldMkLst>
      </pc:sldChg>
      <pc:sldChg chg="ord">
        <pc:chgData name="Kallonen Tarja" userId="e53aeea9-b34b-4f5a-b8b7-dc465bfbf957" providerId="ADAL" clId="{2C188328-C034-4EBF-B637-F1B06E8B7B20}" dt="2019-04-09T08:58:28.432" v="97"/>
        <pc:sldMkLst>
          <pc:docMk/>
          <pc:sldMk cId="234250870" sldId="278"/>
        </pc:sldMkLst>
      </pc:sldChg>
      <pc:sldChg chg="ord">
        <pc:chgData name="Kallonen Tarja" userId="e53aeea9-b34b-4f5a-b8b7-dc465bfbf957" providerId="ADAL" clId="{2C188328-C034-4EBF-B637-F1B06E8B7B20}" dt="2019-04-09T08:56:44.590" v="90"/>
        <pc:sldMkLst>
          <pc:docMk/>
          <pc:sldMk cId="694602987" sldId="285"/>
        </pc:sldMkLst>
      </pc:sldChg>
      <pc:sldChg chg="add ord">
        <pc:chgData name="Kallonen Tarja" userId="e53aeea9-b34b-4f5a-b8b7-dc465bfbf957" providerId="ADAL" clId="{2C188328-C034-4EBF-B637-F1B06E8B7B20}" dt="2019-04-23T07:34:04.453" v="127"/>
        <pc:sldMkLst>
          <pc:docMk/>
          <pc:sldMk cId="1677378775" sldId="289"/>
        </pc:sldMkLst>
      </pc:sldChg>
      <pc:sldChg chg="ord">
        <pc:chgData name="Kallonen Tarja" userId="e53aeea9-b34b-4f5a-b8b7-dc465bfbf957" providerId="ADAL" clId="{2C188328-C034-4EBF-B637-F1B06E8B7B20}" dt="2019-04-09T08:58:21.244" v="96"/>
        <pc:sldMkLst>
          <pc:docMk/>
          <pc:sldMk cId="3763188958" sldId="290"/>
        </pc:sldMkLst>
      </pc:sldChg>
      <pc:sldChg chg="addSp delSp modSp">
        <pc:chgData name="Kallonen Tarja" userId="e53aeea9-b34b-4f5a-b8b7-dc465bfbf957" providerId="ADAL" clId="{2C188328-C034-4EBF-B637-F1B06E8B7B20}" dt="2019-04-23T07:29:57.923" v="126" actId="20577"/>
        <pc:sldMkLst>
          <pc:docMk/>
          <pc:sldMk cId="3536035854" sldId="343"/>
        </pc:sldMkLst>
        <pc:spChg chg="mod">
          <ac:chgData name="Kallonen Tarja" userId="e53aeea9-b34b-4f5a-b8b7-dc465bfbf957" providerId="ADAL" clId="{2C188328-C034-4EBF-B637-F1B06E8B7B20}" dt="2019-04-09T08:55:57.582" v="83" actId="6549"/>
          <ac:spMkLst>
            <pc:docMk/>
            <pc:sldMk cId="3536035854" sldId="343"/>
            <ac:spMk id="2" creationId="{00000000-0000-0000-0000-000000000000}"/>
          </ac:spMkLst>
        </pc:spChg>
        <pc:spChg chg="add del mod">
          <ac:chgData name="Kallonen Tarja" userId="e53aeea9-b34b-4f5a-b8b7-dc465bfbf957" providerId="ADAL" clId="{2C188328-C034-4EBF-B637-F1B06E8B7B20}" dt="2019-04-23T07:29:57.923" v="126" actId="20577"/>
          <ac:spMkLst>
            <pc:docMk/>
            <pc:sldMk cId="3536035854" sldId="343"/>
            <ac:spMk id="4" creationId="{6446E42A-0412-4518-B9A3-9FFF59144246}"/>
          </ac:spMkLst>
        </pc:spChg>
      </pc:sldChg>
      <pc:sldMasterChg chg="delSldLayout">
        <pc:chgData name="Kallonen Tarja" userId="e53aeea9-b34b-4f5a-b8b7-dc465bfbf957" providerId="ADAL" clId="{2C188328-C034-4EBF-B637-F1B06E8B7B20}" dt="2019-04-09T08:55:39.499" v="4" actId="2696"/>
        <pc:sldMasterMkLst>
          <pc:docMk/>
          <pc:sldMasterMk cId="1397404423" sldId="2147483797"/>
        </pc:sldMasterMkLst>
      </pc:sldMasterChg>
    </pc:docChg>
  </pc:docChgLst>
  <pc:docChgLst>
    <pc:chgData name="Urpilainen Satu" userId="cf553101-4808-4ae1-bda5-9de03ec1f30a" providerId="ADAL" clId="{80A7A9DA-9EF9-4CAC-A7A7-C4387382791B}"/>
    <pc:docChg chg="modSld">
      <pc:chgData name="Urpilainen Satu" userId="cf553101-4808-4ae1-bda5-9de03ec1f30a" providerId="ADAL" clId="{80A7A9DA-9EF9-4CAC-A7A7-C4387382791B}" dt="2019-04-23T08:26:09.063" v="38"/>
      <pc:docMkLst>
        <pc:docMk/>
      </pc:docMkLst>
      <pc:sldChg chg="addSp">
        <pc:chgData name="Urpilainen Satu" userId="cf553101-4808-4ae1-bda5-9de03ec1f30a" providerId="ADAL" clId="{80A7A9DA-9EF9-4CAC-A7A7-C4387382791B}" dt="2019-04-23T08:26:09.063" v="38"/>
        <pc:sldMkLst>
          <pc:docMk/>
          <pc:sldMk cId="1680330685" sldId="287"/>
        </pc:sldMkLst>
        <pc:spChg chg="add">
          <ac:chgData name="Urpilainen Satu" userId="cf553101-4808-4ae1-bda5-9de03ec1f30a" providerId="ADAL" clId="{80A7A9DA-9EF9-4CAC-A7A7-C4387382791B}" dt="2019-04-23T08:26:09.063" v="38"/>
          <ac:spMkLst>
            <pc:docMk/>
            <pc:sldMk cId="1680330685" sldId="287"/>
            <ac:spMk id="15" creationId="{59169C59-5C5C-4BD9-854C-05A0FA3F1794}"/>
          </ac:spMkLst>
        </pc:spChg>
        <pc:spChg chg="add">
          <ac:chgData name="Urpilainen Satu" userId="cf553101-4808-4ae1-bda5-9de03ec1f30a" providerId="ADAL" clId="{80A7A9DA-9EF9-4CAC-A7A7-C4387382791B}" dt="2019-04-23T08:26:09.063" v="38"/>
          <ac:spMkLst>
            <pc:docMk/>
            <pc:sldMk cId="1680330685" sldId="287"/>
            <ac:spMk id="16" creationId="{6EFB8303-70F7-4638-A048-BB44292B2657}"/>
          </ac:spMkLst>
        </pc:spChg>
        <pc:spChg chg="add">
          <ac:chgData name="Urpilainen Satu" userId="cf553101-4808-4ae1-bda5-9de03ec1f30a" providerId="ADAL" clId="{80A7A9DA-9EF9-4CAC-A7A7-C4387382791B}" dt="2019-04-23T08:26:09.063" v="38"/>
          <ac:spMkLst>
            <pc:docMk/>
            <pc:sldMk cId="1680330685" sldId="287"/>
            <ac:spMk id="19" creationId="{3B29C79D-0079-46CC-9DFE-BD9EB60EDEA5}"/>
          </ac:spMkLst>
        </pc:spChg>
        <pc:spChg chg="add">
          <ac:chgData name="Urpilainen Satu" userId="cf553101-4808-4ae1-bda5-9de03ec1f30a" providerId="ADAL" clId="{80A7A9DA-9EF9-4CAC-A7A7-C4387382791B}" dt="2019-04-23T08:26:09.063" v="38"/>
          <ac:spMkLst>
            <pc:docMk/>
            <pc:sldMk cId="1680330685" sldId="287"/>
            <ac:spMk id="20" creationId="{0D27BA66-49BE-41C8-A02A-BE5E7EF22AAD}"/>
          </ac:spMkLst>
        </pc:spChg>
        <pc:spChg chg="add">
          <ac:chgData name="Urpilainen Satu" userId="cf553101-4808-4ae1-bda5-9de03ec1f30a" providerId="ADAL" clId="{80A7A9DA-9EF9-4CAC-A7A7-C4387382791B}" dt="2019-04-23T08:26:09.063" v="38"/>
          <ac:spMkLst>
            <pc:docMk/>
            <pc:sldMk cId="1680330685" sldId="287"/>
            <ac:spMk id="21" creationId="{2B2D475F-E176-4AA8-ADA8-3F50933CF702}"/>
          </ac:spMkLst>
        </pc:spChg>
      </pc:sldChg>
      <pc:sldChg chg="modSp mod">
        <pc:chgData name="Urpilainen Satu" userId="cf553101-4808-4ae1-bda5-9de03ec1f30a" providerId="ADAL" clId="{80A7A9DA-9EF9-4CAC-A7A7-C4387382791B}" dt="2019-04-23T08:24:28.849" v="37" actId="207"/>
        <pc:sldMkLst>
          <pc:docMk/>
          <pc:sldMk cId="1192364937" sldId="291"/>
        </pc:sldMkLst>
        <pc:spChg chg="mod">
          <ac:chgData name="Urpilainen Satu" userId="cf553101-4808-4ae1-bda5-9de03ec1f30a" providerId="ADAL" clId="{80A7A9DA-9EF9-4CAC-A7A7-C4387382791B}" dt="2019-04-09T09:27:05.534" v="28" actId="255"/>
          <ac:spMkLst>
            <pc:docMk/>
            <pc:sldMk cId="1192364937" sldId="291"/>
            <ac:spMk id="2" creationId="{00000000-0000-0000-0000-000000000000}"/>
          </ac:spMkLst>
        </pc:spChg>
        <pc:graphicFrameChg chg="mod">
          <ac:chgData name="Urpilainen Satu" userId="cf553101-4808-4ae1-bda5-9de03ec1f30a" providerId="ADAL" clId="{80A7A9DA-9EF9-4CAC-A7A7-C4387382791B}" dt="2019-04-23T08:24:28.849" v="37" actId="207"/>
          <ac:graphicFrameMkLst>
            <pc:docMk/>
            <pc:sldMk cId="1192364937" sldId="291"/>
            <ac:graphicFrameMk id="9" creationId="{3F738B10-4EE1-4DB9-AB61-299890220EE1}"/>
          </ac:graphicFrameMkLst>
        </pc:graphicFrameChg>
      </pc:sldChg>
      <pc:sldChg chg="modSp">
        <pc:chgData name="Urpilainen Satu" userId="cf553101-4808-4ae1-bda5-9de03ec1f30a" providerId="ADAL" clId="{80A7A9DA-9EF9-4CAC-A7A7-C4387382791B}" dt="2019-04-09T09:25:52.837" v="23" actId="1076"/>
        <pc:sldMkLst>
          <pc:docMk/>
          <pc:sldMk cId="3536035854" sldId="343"/>
        </pc:sldMkLst>
        <pc:spChg chg="mod">
          <ac:chgData name="Urpilainen Satu" userId="cf553101-4808-4ae1-bda5-9de03ec1f30a" providerId="ADAL" clId="{80A7A9DA-9EF9-4CAC-A7A7-C4387382791B}" dt="2019-04-09T09:25:52.837" v="23" actId="1076"/>
          <ac:spMkLst>
            <pc:docMk/>
            <pc:sldMk cId="3536035854" sldId="343"/>
            <ac:spMk id="2" creationId="{00000000-0000-0000-0000-000000000000}"/>
          </ac:spMkLst>
        </pc:spChg>
        <pc:spChg chg="mod">
          <ac:chgData name="Urpilainen Satu" userId="cf553101-4808-4ae1-bda5-9de03ec1f30a" providerId="ADAL" clId="{80A7A9DA-9EF9-4CAC-A7A7-C4387382791B}" dt="2019-04-09T09:25:48.398" v="22" actId="1076"/>
          <ac:spMkLst>
            <pc:docMk/>
            <pc:sldMk cId="3536035854" sldId="343"/>
            <ac:spMk id="4" creationId="{6446E42A-0412-4518-B9A3-9FFF59144246}"/>
          </ac:spMkLst>
        </pc:spChg>
        <pc:picChg chg="mod">
          <ac:chgData name="Urpilainen Satu" userId="cf553101-4808-4ae1-bda5-9de03ec1f30a" providerId="ADAL" clId="{80A7A9DA-9EF9-4CAC-A7A7-C4387382791B}" dt="2019-04-09T09:24:47.421" v="13" actId="1076"/>
          <ac:picMkLst>
            <pc:docMk/>
            <pc:sldMk cId="3536035854" sldId="343"/>
            <ac:picMk id="5" creationId="{ABC768F4-4B07-4066-907B-53BF1BB7B63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B_34D719A8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_40C_250AA1F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_123_47120B8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_11D_2966CCEB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_122_E04DB4DE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_122_E04DB4DE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_125_4C4C896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_121_63FAC4D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_116_DF6627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_10D_F72674EE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_10E_20998C8A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package" Target="../embeddings/Microsoft_Excel_Worksheet10_11F_6427CFBD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Pankit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50</c:v>
                </c:pt>
                <c:pt idx="1">
                  <c:v>52</c:v>
                </c:pt>
                <c:pt idx="2">
                  <c:v>53</c:v>
                </c:pt>
                <c:pt idx="3">
                  <c:v>50</c:v>
                </c:pt>
                <c:pt idx="4">
                  <c:v>46</c:v>
                </c:pt>
                <c:pt idx="5">
                  <c:v>42</c:v>
                </c:pt>
                <c:pt idx="6">
                  <c:v>38</c:v>
                </c:pt>
                <c:pt idx="7">
                  <c:v>36</c:v>
                </c:pt>
                <c:pt idx="8">
                  <c:v>32</c:v>
                </c:pt>
                <c:pt idx="9">
                  <c:v>29</c:v>
                </c:pt>
                <c:pt idx="10">
                  <c:v>27</c:v>
                </c:pt>
                <c:pt idx="11">
                  <c:v>25</c:v>
                </c:pt>
                <c:pt idx="12">
                  <c:v>24.3</c:v>
                </c:pt>
                <c:pt idx="13">
                  <c:v>24.6</c:v>
                </c:pt>
                <c:pt idx="14">
                  <c:v>24.8</c:v>
                </c:pt>
                <c:pt idx="15">
                  <c:v>24.5</c:v>
                </c:pt>
                <c:pt idx="16">
                  <c:v>23.4</c:v>
                </c:pt>
                <c:pt idx="17">
                  <c:v>22.8</c:v>
                </c:pt>
                <c:pt idx="18">
                  <c:v>23.6</c:v>
                </c:pt>
                <c:pt idx="19">
                  <c:v>24.8</c:v>
                </c:pt>
                <c:pt idx="20">
                  <c:v>25</c:v>
                </c:pt>
                <c:pt idx="21">
                  <c:v>25.7</c:v>
                </c:pt>
                <c:pt idx="22">
                  <c:v>24.9</c:v>
                </c:pt>
                <c:pt idx="23">
                  <c:v>24.7</c:v>
                </c:pt>
                <c:pt idx="24">
                  <c:v>24.3</c:v>
                </c:pt>
                <c:pt idx="25">
                  <c:v>23.9</c:v>
                </c:pt>
                <c:pt idx="26">
                  <c:v>23.4</c:v>
                </c:pt>
                <c:pt idx="27">
                  <c:v>21.3</c:v>
                </c:pt>
                <c:pt idx="28">
                  <c:v>21.2</c:v>
                </c:pt>
                <c:pt idx="29">
                  <c:v>22</c:v>
                </c:pt>
                <c:pt idx="30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A3-47EA-88FF-E12211884D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Vakuutusyhtiöt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12.2</c:v>
                </c:pt>
                <c:pt idx="1">
                  <c:v>12.1</c:v>
                </c:pt>
                <c:pt idx="2">
                  <c:v>12.3</c:v>
                </c:pt>
                <c:pt idx="3">
                  <c:v>12.8</c:v>
                </c:pt>
                <c:pt idx="4">
                  <c:v>12.6</c:v>
                </c:pt>
                <c:pt idx="5">
                  <c:v>12.2</c:v>
                </c:pt>
                <c:pt idx="6">
                  <c:v>11.8</c:v>
                </c:pt>
                <c:pt idx="7">
                  <c:v>10.8</c:v>
                </c:pt>
                <c:pt idx="8">
                  <c:v>10.4</c:v>
                </c:pt>
                <c:pt idx="9">
                  <c:v>10.8</c:v>
                </c:pt>
                <c:pt idx="10">
                  <c:v>10.8</c:v>
                </c:pt>
                <c:pt idx="11">
                  <c:v>11</c:v>
                </c:pt>
                <c:pt idx="12">
                  <c:v>11.3</c:v>
                </c:pt>
                <c:pt idx="13">
                  <c:v>11.6</c:v>
                </c:pt>
                <c:pt idx="14">
                  <c:v>10.9</c:v>
                </c:pt>
                <c:pt idx="15">
                  <c:v>11.3</c:v>
                </c:pt>
                <c:pt idx="16">
                  <c:v>11.5</c:v>
                </c:pt>
                <c:pt idx="17">
                  <c:v>11.2</c:v>
                </c:pt>
                <c:pt idx="18">
                  <c:v>10.4</c:v>
                </c:pt>
                <c:pt idx="19">
                  <c:v>10.6</c:v>
                </c:pt>
                <c:pt idx="20">
                  <c:v>10.7</c:v>
                </c:pt>
                <c:pt idx="21">
                  <c:v>10.8</c:v>
                </c:pt>
                <c:pt idx="22">
                  <c:v>10.6</c:v>
                </c:pt>
                <c:pt idx="23">
                  <c:v>10.5</c:v>
                </c:pt>
                <c:pt idx="24">
                  <c:v>10.7</c:v>
                </c:pt>
                <c:pt idx="25">
                  <c:v>10.9</c:v>
                </c:pt>
                <c:pt idx="26">
                  <c:v>11.2</c:v>
                </c:pt>
                <c:pt idx="27">
                  <c:v>10.9</c:v>
                </c:pt>
                <c:pt idx="28">
                  <c:v>9.6999999999999993</c:v>
                </c:pt>
                <c:pt idx="29">
                  <c:v>9.5</c:v>
                </c:pt>
                <c:pt idx="30">
                  <c:v>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A3-47EA-88FF-E12211884D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2952928"/>
        <c:axId val="562488600"/>
      </c:lineChart>
      <c:catAx>
        <c:axId val="56295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6428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en-US"/>
          </a:p>
        </c:txPr>
        <c:crossAx val="562488600"/>
        <c:crosses val="autoZero"/>
        <c:auto val="1"/>
        <c:lblAlgn val="ctr"/>
        <c:lblOffset val="100"/>
        <c:noMultiLvlLbl val="0"/>
      </c:catAx>
      <c:valAx>
        <c:axId val="562488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164280"/>
                    </a:solidFill>
                    <a:latin typeface="Merriweather Sans" charset="0"/>
                    <a:ea typeface="Merriweather Sans" charset="0"/>
                    <a:cs typeface="Merriweather Sans" charset="0"/>
                  </a:defRPr>
                </a:pPr>
                <a:r>
                  <a:rPr lang="fi-FI"/>
                  <a:t>1000 henkilöä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164280"/>
                  </a:solidFill>
                  <a:latin typeface="Merriweather Sans" charset="0"/>
                  <a:ea typeface="Merriweather Sans" charset="0"/>
                  <a:cs typeface="Merriweather Sans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en-US"/>
          </a:p>
        </c:txPr>
        <c:crossAx val="562952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64280"/>
              </a:solidFill>
              <a:latin typeface="Merriweather Sans" charset="0"/>
              <a:ea typeface="Merriweather Sans" charset="0"/>
              <a:cs typeface="Merriweather Sans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164280"/>
          </a:solidFill>
          <a:latin typeface="Merriweather Sans" charset="0"/>
          <a:ea typeface="Merriweather Sans" charset="0"/>
          <a:cs typeface="Merriweather Sans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Taul1!$A$2:$A$38</c:f>
              <c:strCache>
                <c:ptCount val="37"/>
                <c:pt idx="0">
                  <c:v>Kyky sopeutua muutokseen</c:v>
                </c:pt>
                <c:pt idx="1">
                  <c:v>Kyky kehittää omaa osaamistaan</c:v>
                </c:pt>
                <c:pt idx="2">
                  <c:v>Sosiaaliset kyvyt</c:v>
                </c:pt>
                <c:pt idx="3">
                  <c:v>Itsensä johtaminen</c:v>
                </c:pt>
                <c:pt idx="4">
                  <c:v>Digitaaliset taidot</c:v>
                </c:pt>
                <c:pt idx="5">
                  <c:v>Ongelmanratkaisukyky</c:v>
                </c:pt>
                <c:pt idx="6">
                  <c:v>Omasta jaksamisesta huolehtiminen</c:v>
                </c:pt>
                <c:pt idx="7">
                  <c:v>Paineensietokyky</c:v>
                </c:pt>
                <c:pt idx="8">
                  <c:v>Asiakaskokemuksen ymmärrys</c:v>
                </c:pt>
                <c:pt idx="9">
                  <c:v>Laajojen kokonaisuuksien hallinta</c:v>
                </c:pt>
                <c:pt idx="10">
                  <c:v>Verkostojen hallinta</c:v>
                </c:pt>
                <c:pt idx="11">
                  <c:v>Kyky soveltaa teknologiaa</c:v>
                </c:pt>
                <c:pt idx="12">
                  <c:v>Neuvottelutaidot</c:v>
                </c:pt>
                <c:pt idx="13">
                  <c:v>Datan käsittely ja hyödyntäminen</c:v>
                </c:pt>
                <c:pt idx="14">
                  <c:v>Kyky tavoitteelliseen työskentelyyn</c:v>
                </c:pt>
                <c:pt idx="15">
                  <c:v>Vastuullisuus</c:v>
                </c:pt>
                <c:pt idx="16">
                  <c:v>Kielitaito</c:v>
                </c:pt>
                <c:pt idx="17">
                  <c:v>Päätöksentekokyky</c:v>
                </c:pt>
                <c:pt idx="18">
                  <c:v>Myyntitaidot</c:v>
                </c:pt>
                <c:pt idx="19">
                  <c:v>Palveluosaaminen</c:v>
                </c:pt>
                <c:pt idx="20">
                  <c:v>Empatia</c:v>
                </c:pt>
                <c:pt idx="21">
                  <c:v>Ennakkoluulottomuus</c:v>
                </c:pt>
                <c:pt idx="22">
                  <c:v>Luovuus</c:v>
                </c:pt>
                <c:pt idx="23">
                  <c:v>Liiketoimintaosaaminen</c:v>
                </c:pt>
                <c:pt idx="24">
                  <c:v>Sääntelyn ja juridiikan osaaminen</c:v>
                </c:pt>
                <c:pt idx="25">
                  <c:v>Analyyttisyys</c:v>
                </c:pt>
                <c:pt idx="26">
                  <c:v>Oman osaamisen tunnistaminen</c:v>
                </c:pt>
                <c:pt idx="27">
                  <c:v>Tuoteosaaminen</c:v>
                </c:pt>
                <c:pt idx="28">
                  <c:v>Johtaminen</c:v>
                </c:pt>
                <c:pt idx="29">
                  <c:v>Kriittisyys</c:v>
                </c:pt>
                <c:pt idx="30">
                  <c:v>Joku muu, mikä?</c:v>
                </c:pt>
                <c:pt idx="31">
                  <c:v>Kansainvälisyystaidot</c:v>
                </c:pt>
                <c:pt idx="32">
                  <c:v>Mediataidot</c:v>
                </c:pt>
                <c:pt idx="33">
                  <c:v>Markkinaosaaminen</c:v>
                </c:pt>
                <c:pt idx="34">
                  <c:v>Maailmantalouden ymmärtäminen</c:v>
                </c:pt>
                <c:pt idx="35">
                  <c:v>Kulttuurien tuntemus</c:v>
                </c:pt>
                <c:pt idx="36">
                  <c:v>Lähiympäristöön vaikuttamisen taidot</c:v>
                </c:pt>
              </c:strCache>
            </c:strRef>
          </c:cat>
          <c:val>
            <c:numRef>
              <c:f>Taul1!$B$2:$B$38</c:f>
              <c:numCache>
                <c:formatCode>General</c:formatCode>
                <c:ptCount val="37"/>
                <c:pt idx="0">
                  <c:v>348</c:v>
                </c:pt>
                <c:pt idx="1">
                  <c:v>306</c:v>
                </c:pt>
                <c:pt idx="2">
                  <c:v>258</c:v>
                </c:pt>
                <c:pt idx="3">
                  <c:v>247</c:v>
                </c:pt>
                <c:pt idx="4">
                  <c:v>191</c:v>
                </c:pt>
                <c:pt idx="5">
                  <c:v>174</c:v>
                </c:pt>
                <c:pt idx="6">
                  <c:v>156</c:v>
                </c:pt>
                <c:pt idx="7">
                  <c:v>135</c:v>
                </c:pt>
                <c:pt idx="8">
                  <c:v>131</c:v>
                </c:pt>
                <c:pt idx="9">
                  <c:v>125</c:v>
                </c:pt>
                <c:pt idx="10">
                  <c:v>117</c:v>
                </c:pt>
                <c:pt idx="11">
                  <c:v>109</c:v>
                </c:pt>
                <c:pt idx="12">
                  <c:v>93</c:v>
                </c:pt>
                <c:pt idx="13">
                  <c:v>91</c:v>
                </c:pt>
                <c:pt idx="14">
                  <c:v>84</c:v>
                </c:pt>
                <c:pt idx="15">
                  <c:v>74</c:v>
                </c:pt>
                <c:pt idx="16">
                  <c:v>68</c:v>
                </c:pt>
                <c:pt idx="17">
                  <c:v>65</c:v>
                </c:pt>
                <c:pt idx="18">
                  <c:v>60</c:v>
                </c:pt>
                <c:pt idx="19">
                  <c:v>56</c:v>
                </c:pt>
                <c:pt idx="20">
                  <c:v>53</c:v>
                </c:pt>
                <c:pt idx="21">
                  <c:v>45</c:v>
                </c:pt>
                <c:pt idx="22">
                  <c:v>40</c:v>
                </c:pt>
                <c:pt idx="23">
                  <c:v>39</c:v>
                </c:pt>
                <c:pt idx="24">
                  <c:v>38</c:v>
                </c:pt>
                <c:pt idx="25">
                  <c:v>30</c:v>
                </c:pt>
                <c:pt idx="26">
                  <c:v>24</c:v>
                </c:pt>
                <c:pt idx="27">
                  <c:v>16</c:v>
                </c:pt>
                <c:pt idx="28">
                  <c:v>15</c:v>
                </c:pt>
                <c:pt idx="29">
                  <c:v>13</c:v>
                </c:pt>
                <c:pt idx="30">
                  <c:v>12</c:v>
                </c:pt>
                <c:pt idx="31">
                  <c:v>11</c:v>
                </c:pt>
                <c:pt idx="32">
                  <c:v>10</c:v>
                </c:pt>
                <c:pt idx="33">
                  <c:v>9</c:v>
                </c:pt>
                <c:pt idx="34">
                  <c:v>7</c:v>
                </c:pt>
                <c:pt idx="35">
                  <c:v>4</c:v>
                </c:pt>
                <c:pt idx="3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EC-458C-9A04-64C41891B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40614928"/>
        <c:axId val="640615256"/>
      </c:barChart>
      <c:catAx>
        <c:axId val="640614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615256"/>
        <c:crosses val="autoZero"/>
        <c:auto val="1"/>
        <c:lblAlgn val="ctr"/>
        <c:lblOffset val="100"/>
        <c:noMultiLvlLbl val="0"/>
      </c:catAx>
      <c:valAx>
        <c:axId val="64061525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614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863479021644033E-2"/>
          <c:y val="1.5466017283375797E-2"/>
          <c:w val="0.93096019247594053"/>
          <c:h val="0.925684318312858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FFB-47DD-B4CE-C6A73264EFF1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B81-4336-8B22-538B5BE73422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FFB-47DD-B4CE-C6A73264EFF1}"/>
              </c:ext>
            </c:extLst>
          </c:dPt>
          <c:dPt>
            <c:idx val="1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B81-4336-8B22-538B5BE73422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63D-43AE-9C3F-CA48E5C501C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FB-47DD-B4CE-C6A73264EFF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FB-47DD-B4CE-C6A73264EFF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FB-47DD-B4CE-C6A73264EFF1}"/>
                </c:ext>
              </c:extLst>
            </c:dLbl>
            <c:dLbl>
              <c:idx val="3"/>
              <c:layout>
                <c:manualLayout>
                  <c:x val="9.2887861677540165E-2"/>
                  <c:y val="-1.7347234759768071E-18"/>
                </c:manualLayout>
              </c:layout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77132048144713"/>
                      <c:h val="2.94283004074431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63D-43AE-9C3F-CA48E5C501C8}"/>
                </c:ext>
              </c:extLst>
            </c:dLbl>
            <c:dLbl>
              <c:idx val="1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317BD97-4354-482F-9093-608B639372F0}" type="CATEGORYNAME">
                      <a:rPr lang="en-US">
                        <a:solidFill>
                          <a:schemeClr val="tx2"/>
                        </a:solidFill>
                      </a:rPr>
                      <a:pPr>
                        <a:defRPr sz="900">
                          <a:solidFill>
                            <a:schemeClr val="tx2"/>
                          </a:solidFill>
                        </a:defRPr>
                      </a:pPr>
                      <a:t>[CATEGORY NAME]</a:t>
                    </a:fld>
                    <a:r>
                      <a:rPr lang="en-US" baseline="0">
                        <a:solidFill>
                          <a:schemeClr val="tx2"/>
                        </a:solidFill>
                      </a:rPr>
                      <a:t>; </a:t>
                    </a:r>
                    <a:fld id="{0858715C-3016-4040-8918-E14AA235EFCD}" type="VALUE">
                      <a:rPr lang="en-US" baseline="0">
                        <a:solidFill>
                          <a:schemeClr val="tx2"/>
                        </a:solidFill>
                      </a:rPr>
                      <a:pPr>
                        <a:defRPr sz="900">
                          <a:solidFill>
                            <a:schemeClr val="tx2"/>
                          </a:solidFill>
                        </a:defRPr>
                      </a:pPr>
                      <a:t>[VALUE]</a:t>
                    </a:fld>
                    <a:endParaRPr lang="en-US" baseline="0">
                      <a:solidFill>
                        <a:schemeClr val="tx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FFB-47DD-B4CE-C6A73264EFF1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B81-4336-8B22-538B5BE73422}"/>
                </c:ext>
              </c:extLst>
            </c:dLbl>
            <c:dLbl>
              <c:idx val="1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59C645F-420E-4905-AC9D-5C8FF712BF29}" type="CATEGORYNAME">
                      <a:rPr lang="en-US">
                        <a:solidFill>
                          <a:schemeClr val="tx2"/>
                        </a:solidFill>
                      </a:rPr>
                      <a:pPr>
                        <a:defRPr sz="900">
                          <a:solidFill>
                            <a:schemeClr val="tx2"/>
                          </a:solidFill>
                        </a:defRPr>
                      </a:pPr>
                      <a:t>[CATEGORY NAME]</a:t>
                    </a:fld>
                    <a:r>
                      <a:rPr lang="en-US" baseline="0">
                        <a:solidFill>
                          <a:schemeClr val="tx2"/>
                        </a:solidFill>
                      </a:rPr>
                      <a:t>; </a:t>
                    </a:r>
                    <a:fld id="{19F55CD1-E9B4-4394-95F6-8FF5E9709BF6}" type="VALUE">
                      <a:rPr lang="en-US" baseline="0">
                        <a:solidFill>
                          <a:schemeClr val="tx2"/>
                        </a:solidFill>
                      </a:rPr>
                      <a:pPr>
                        <a:defRPr sz="900">
                          <a:solidFill>
                            <a:schemeClr val="tx2"/>
                          </a:solidFill>
                        </a:defRPr>
                      </a:pPr>
                      <a:t>[VALUE]</a:t>
                    </a:fld>
                    <a:endParaRPr lang="en-US" baseline="0">
                      <a:solidFill>
                        <a:schemeClr val="tx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FFB-47DD-B4CE-C6A73264EFF1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FB81-4336-8B22-538B5BE734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Taul1!$A$2:$A$32</c:f>
              <c:strCache>
                <c:ptCount val="30"/>
                <c:pt idx="1">
                  <c:v>Irlanti</c:v>
                </c:pt>
                <c:pt idx="2">
                  <c:v>Kreikka</c:v>
                </c:pt>
                <c:pt idx="3">
                  <c:v>Espanja</c:v>
                </c:pt>
                <c:pt idx="4">
                  <c:v>Latvia</c:v>
                </c:pt>
                <c:pt idx="5">
                  <c:v>Alankomaat</c:v>
                </c:pt>
                <c:pt idx="6">
                  <c:v>Portugali</c:v>
                </c:pt>
                <c:pt idx="7">
                  <c:v>Iso-Britannia</c:v>
                </c:pt>
                <c:pt idx="8">
                  <c:v>Viro</c:v>
                </c:pt>
                <c:pt idx="9">
                  <c:v>Belgia</c:v>
                </c:pt>
                <c:pt idx="10">
                  <c:v>Tanska</c:v>
                </c:pt>
                <c:pt idx="11">
                  <c:v>Slovenia</c:v>
                </c:pt>
                <c:pt idx="12">
                  <c:v>Romania</c:v>
                </c:pt>
                <c:pt idx="13">
                  <c:v>Liettua</c:v>
                </c:pt>
                <c:pt idx="14">
                  <c:v>EU 28</c:v>
                </c:pt>
                <c:pt idx="15">
                  <c:v>Italia</c:v>
                </c:pt>
                <c:pt idx="16">
                  <c:v>Suomi</c:v>
                </c:pt>
                <c:pt idx="17">
                  <c:v>Unkari</c:v>
                </c:pt>
                <c:pt idx="18">
                  <c:v>Saksa</c:v>
                </c:pt>
                <c:pt idx="19">
                  <c:v>Itävalta</c:v>
                </c:pt>
                <c:pt idx="20">
                  <c:v>Kypros</c:v>
                </c:pt>
                <c:pt idx="21">
                  <c:v>Ranska</c:v>
                </c:pt>
                <c:pt idx="22">
                  <c:v>Bulgaria</c:v>
                </c:pt>
                <c:pt idx="23">
                  <c:v>Puola</c:v>
                </c:pt>
                <c:pt idx="24">
                  <c:v>Luxembourg</c:v>
                </c:pt>
                <c:pt idx="25">
                  <c:v>Kroatia</c:v>
                </c:pt>
                <c:pt idx="26">
                  <c:v>Slovakia</c:v>
                </c:pt>
                <c:pt idx="27">
                  <c:v>Tšekki</c:v>
                </c:pt>
                <c:pt idx="28">
                  <c:v>Ruotsi</c:v>
                </c:pt>
                <c:pt idx="29">
                  <c:v>Malta</c:v>
                </c:pt>
              </c:strCache>
            </c:strRef>
          </c:cat>
          <c:val>
            <c:numRef>
              <c:f>Taul1!$B$2:$B$32</c:f>
              <c:numCache>
                <c:formatCode>0%</c:formatCode>
                <c:ptCount val="31"/>
                <c:pt idx="1">
                  <c:v>-0.35</c:v>
                </c:pt>
                <c:pt idx="2">
                  <c:v>-0.34</c:v>
                </c:pt>
                <c:pt idx="3">
                  <c:v>-0.32</c:v>
                </c:pt>
                <c:pt idx="4">
                  <c:v>-0.31</c:v>
                </c:pt>
                <c:pt idx="5">
                  <c:v>-0.25</c:v>
                </c:pt>
                <c:pt idx="6">
                  <c:v>-0.24</c:v>
                </c:pt>
                <c:pt idx="7">
                  <c:v>-0.23</c:v>
                </c:pt>
                <c:pt idx="8">
                  <c:v>-0.22</c:v>
                </c:pt>
                <c:pt idx="9">
                  <c:v>-0.18</c:v>
                </c:pt>
                <c:pt idx="10">
                  <c:v>-0.17</c:v>
                </c:pt>
                <c:pt idx="11">
                  <c:v>-0.17</c:v>
                </c:pt>
                <c:pt idx="12">
                  <c:v>-0.16</c:v>
                </c:pt>
                <c:pt idx="13">
                  <c:v>-0.16</c:v>
                </c:pt>
                <c:pt idx="14">
                  <c:v>-0.14000000000000001</c:v>
                </c:pt>
                <c:pt idx="15">
                  <c:v>-0.13</c:v>
                </c:pt>
                <c:pt idx="16">
                  <c:v>-0.12</c:v>
                </c:pt>
                <c:pt idx="17">
                  <c:v>-0.1</c:v>
                </c:pt>
                <c:pt idx="18">
                  <c:v>-0.09</c:v>
                </c:pt>
                <c:pt idx="19">
                  <c:v>-0.06</c:v>
                </c:pt>
                <c:pt idx="20">
                  <c:v>-0.06</c:v>
                </c:pt>
                <c:pt idx="21">
                  <c:v>-0.05</c:v>
                </c:pt>
                <c:pt idx="22">
                  <c:v>-0.02</c:v>
                </c:pt>
                <c:pt idx="23">
                  <c:v>-0.01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0.03</c:v>
                </c:pt>
                <c:pt idx="28">
                  <c:v>0.14000000000000001</c:v>
                </c:pt>
                <c:pt idx="29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FB-47DD-B4CE-C6A73264E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2"/>
        <c:axId val="529169792"/>
        <c:axId val="529170120"/>
      </c:barChart>
      <c:catAx>
        <c:axId val="529169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9170120"/>
        <c:crosses val="autoZero"/>
        <c:auto val="1"/>
        <c:lblAlgn val="ctr"/>
        <c:lblOffset val="1000"/>
        <c:noMultiLvlLbl val="0"/>
      </c:catAx>
      <c:valAx>
        <c:axId val="529170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1697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Vakuutusyhtiöt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Sheet1!$A$2:$A$54</c:f>
              <c:numCache>
                <c:formatCode>General</c:formatCode>
                <c:ptCount val="53"/>
                <c:pt idx="2">
                  <c:v>20</c:v>
                </c:pt>
                <c:pt idx="7">
                  <c:v>25</c:v>
                </c:pt>
                <c:pt idx="12">
                  <c:v>30</c:v>
                </c:pt>
                <c:pt idx="17">
                  <c:v>35</c:v>
                </c:pt>
                <c:pt idx="22">
                  <c:v>40</c:v>
                </c:pt>
                <c:pt idx="27">
                  <c:v>45</c:v>
                </c:pt>
                <c:pt idx="32">
                  <c:v>50</c:v>
                </c:pt>
                <c:pt idx="37">
                  <c:v>55</c:v>
                </c:pt>
                <c:pt idx="42">
                  <c:v>60</c:v>
                </c:pt>
                <c:pt idx="47">
                  <c:v>65</c:v>
                </c:pt>
                <c:pt idx="52">
                  <c:v>70</c:v>
                </c:pt>
              </c:numCache>
            </c:numRef>
          </c:cat>
          <c:val>
            <c:numRef>
              <c:f>Sheet1!$B$2:$B$54</c:f>
              <c:numCache>
                <c:formatCode>General</c:formatCode>
                <c:ptCount val="53"/>
                <c:pt idx="0">
                  <c:v>1</c:v>
                </c:pt>
                <c:pt idx="1">
                  <c:v>5</c:v>
                </c:pt>
                <c:pt idx="2">
                  <c:v>8</c:v>
                </c:pt>
                <c:pt idx="3">
                  <c:v>20</c:v>
                </c:pt>
                <c:pt idx="4">
                  <c:v>44</c:v>
                </c:pt>
                <c:pt idx="5">
                  <c:v>63</c:v>
                </c:pt>
                <c:pt idx="6">
                  <c:v>103</c:v>
                </c:pt>
                <c:pt idx="7">
                  <c:v>159</c:v>
                </c:pt>
                <c:pt idx="8">
                  <c:v>206</c:v>
                </c:pt>
                <c:pt idx="9">
                  <c:v>205</c:v>
                </c:pt>
                <c:pt idx="10">
                  <c:v>218</c:v>
                </c:pt>
                <c:pt idx="11">
                  <c:v>204</c:v>
                </c:pt>
                <c:pt idx="12">
                  <c:v>218</c:v>
                </c:pt>
                <c:pt idx="13">
                  <c:v>229</c:v>
                </c:pt>
                <c:pt idx="14">
                  <c:v>251</c:v>
                </c:pt>
                <c:pt idx="15">
                  <c:v>252</c:v>
                </c:pt>
                <c:pt idx="16">
                  <c:v>272</c:v>
                </c:pt>
                <c:pt idx="17">
                  <c:v>230</c:v>
                </c:pt>
                <c:pt idx="18">
                  <c:v>288</c:v>
                </c:pt>
                <c:pt idx="19">
                  <c:v>281</c:v>
                </c:pt>
                <c:pt idx="20">
                  <c:v>265</c:v>
                </c:pt>
                <c:pt idx="21">
                  <c:v>255</c:v>
                </c:pt>
                <c:pt idx="22">
                  <c:v>266</c:v>
                </c:pt>
                <c:pt idx="23">
                  <c:v>268</c:v>
                </c:pt>
                <c:pt idx="24">
                  <c:v>290</c:v>
                </c:pt>
                <c:pt idx="25">
                  <c:v>276</c:v>
                </c:pt>
                <c:pt idx="26">
                  <c:v>302</c:v>
                </c:pt>
                <c:pt idx="27">
                  <c:v>203</c:v>
                </c:pt>
                <c:pt idx="28">
                  <c:v>252</c:v>
                </c:pt>
                <c:pt idx="29">
                  <c:v>225</c:v>
                </c:pt>
                <c:pt idx="30">
                  <c:v>236</c:v>
                </c:pt>
                <c:pt idx="31">
                  <c:v>256</c:v>
                </c:pt>
                <c:pt idx="32">
                  <c:v>318</c:v>
                </c:pt>
                <c:pt idx="33">
                  <c:v>344</c:v>
                </c:pt>
                <c:pt idx="34">
                  <c:v>301</c:v>
                </c:pt>
                <c:pt idx="35">
                  <c:v>298</c:v>
                </c:pt>
                <c:pt idx="36">
                  <c:v>306</c:v>
                </c:pt>
                <c:pt idx="37">
                  <c:v>313</c:v>
                </c:pt>
                <c:pt idx="38">
                  <c:v>278</c:v>
                </c:pt>
                <c:pt idx="39">
                  <c:v>267</c:v>
                </c:pt>
                <c:pt idx="40">
                  <c:v>226</c:v>
                </c:pt>
                <c:pt idx="41">
                  <c:v>240</c:v>
                </c:pt>
                <c:pt idx="42">
                  <c:v>188</c:v>
                </c:pt>
                <c:pt idx="43">
                  <c:v>199</c:v>
                </c:pt>
                <c:pt idx="44">
                  <c:v>179</c:v>
                </c:pt>
                <c:pt idx="45">
                  <c:v>114</c:v>
                </c:pt>
                <c:pt idx="46">
                  <c:v>34</c:v>
                </c:pt>
                <c:pt idx="47">
                  <c:v>14</c:v>
                </c:pt>
                <c:pt idx="48">
                  <c:v>7</c:v>
                </c:pt>
                <c:pt idx="49">
                  <c:v>5</c:v>
                </c:pt>
                <c:pt idx="50">
                  <c:v>1</c:v>
                </c:pt>
                <c:pt idx="51">
                  <c:v>0</c:v>
                </c:pt>
                <c:pt idx="5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3D-4A5B-B280-75166D6096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Pankit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Sheet1!$A$2:$A$54</c:f>
              <c:numCache>
                <c:formatCode>General</c:formatCode>
                <c:ptCount val="53"/>
                <c:pt idx="2">
                  <c:v>20</c:v>
                </c:pt>
                <c:pt idx="7">
                  <c:v>25</c:v>
                </c:pt>
                <c:pt idx="12">
                  <c:v>30</c:v>
                </c:pt>
                <c:pt idx="17">
                  <c:v>35</c:v>
                </c:pt>
                <c:pt idx="22">
                  <c:v>40</c:v>
                </c:pt>
                <c:pt idx="27">
                  <c:v>45</c:v>
                </c:pt>
                <c:pt idx="32">
                  <c:v>50</c:v>
                </c:pt>
                <c:pt idx="37">
                  <c:v>55</c:v>
                </c:pt>
                <c:pt idx="42">
                  <c:v>60</c:v>
                </c:pt>
                <c:pt idx="47">
                  <c:v>65</c:v>
                </c:pt>
                <c:pt idx="52">
                  <c:v>70</c:v>
                </c:pt>
              </c:numCache>
            </c:numRef>
          </c:cat>
          <c:val>
            <c:numRef>
              <c:f>Sheet1!$C$2:$C$54</c:f>
              <c:numCache>
                <c:formatCode>General</c:formatCode>
                <c:ptCount val="5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30</c:v>
                </c:pt>
                <c:pt idx="4">
                  <c:v>59</c:v>
                </c:pt>
                <c:pt idx="5">
                  <c:v>132</c:v>
                </c:pt>
                <c:pt idx="6">
                  <c:v>234</c:v>
                </c:pt>
                <c:pt idx="7">
                  <c:v>337</c:v>
                </c:pt>
                <c:pt idx="8">
                  <c:v>449</c:v>
                </c:pt>
                <c:pt idx="9">
                  <c:v>474</c:v>
                </c:pt>
                <c:pt idx="10">
                  <c:v>504</c:v>
                </c:pt>
                <c:pt idx="11">
                  <c:v>472</c:v>
                </c:pt>
                <c:pt idx="12">
                  <c:v>501</c:v>
                </c:pt>
                <c:pt idx="13">
                  <c:v>504</c:v>
                </c:pt>
                <c:pt idx="14">
                  <c:v>541</c:v>
                </c:pt>
                <c:pt idx="15">
                  <c:v>564</c:v>
                </c:pt>
                <c:pt idx="16">
                  <c:v>612</c:v>
                </c:pt>
                <c:pt idx="17">
                  <c:v>601</c:v>
                </c:pt>
                <c:pt idx="18">
                  <c:v>618</c:v>
                </c:pt>
                <c:pt idx="19">
                  <c:v>587</c:v>
                </c:pt>
                <c:pt idx="20">
                  <c:v>574</c:v>
                </c:pt>
                <c:pt idx="21">
                  <c:v>575</c:v>
                </c:pt>
                <c:pt idx="22">
                  <c:v>557</c:v>
                </c:pt>
                <c:pt idx="23">
                  <c:v>553</c:v>
                </c:pt>
                <c:pt idx="24">
                  <c:v>555</c:v>
                </c:pt>
                <c:pt idx="25">
                  <c:v>531</c:v>
                </c:pt>
                <c:pt idx="26">
                  <c:v>457</c:v>
                </c:pt>
                <c:pt idx="27">
                  <c:v>330</c:v>
                </c:pt>
                <c:pt idx="28">
                  <c:v>338</c:v>
                </c:pt>
                <c:pt idx="29">
                  <c:v>345</c:v>
                </c:pt>
                <c:pt idx="30">
                  <c:v>356</c:v>
                </c:pt>
                <c:pt idx="31">
                  <c:v>438</c:v>
                </c:pt>
                <c:pt idx="32">
                  <c:v>465</c:v>
                </c:pt>
                <c:pt idx="33">
                  <c:v>539</c:v>
                </c:pt>
                <c:pt idx="34">
                  <c:v>617</c:v>
                </c:pt>
                <c:pt idx="35">
                  <c:v>693</c:v>
                </c:pt>
                <c:pt idx="36">
                  <c:v>734</c:v>
                </c:pt>
                <c:pt idx="37">
                  <c:v>741</c:v>
                </c:pt>
                <c:pt idx="38">
                  <c:v>686</c:v>
                </c:pt>
                <c:pt idx="39">
                  <c:v>667</c:v>
                </c:pt>
                <c:pt idx="40">
                  <c:v>663</c:v>
                </c:pt>
                <c:pt idx="41">
                  <c:v>548</c:v>
                </c:pt>
                <c:pt idx="42">
                  <c:v>525</c:v>
                </c:pt>
                <c:pt idx="43">
                  <c:v>458</c:v>
                </c:pt>
                <c:pt idx="44">
                  <c:v>386</c:v>
                </c:pt>
                <c:pt idx="45">
                  <c:v>200</c:v>
                </c:pt>
                <c:pt idx="46">
                  <c:v>61</c:v>
                </c:pt>
                <c:pt idx="47">
                  <c:v>32</c:v>
                </c:pt>
                <c:pt idx="48">
                  <c:v>11</c:v>
                </c:pt>
                <c:pt idx="49">
                  <c:v>12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3D-4A5B-B280-75166D6096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1524632"/>
        <c:axId val="551525024"/>
      </c:barChart>
      <c:catAx>
        <c:axId val="551524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6428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en-US"/>
          </a:p>
        </c:txPr>
        <c:crossAx val="551525024"/>
        <c:crosses val="autoZero"/>
        <c:auto val="1"/>
        <c:lblAlgn val="ctr"/>
        <c:lblOffset val="100"/>
        <c:noMultiLvlLbl val="0"/>
      </c:catAx>
      <c:valAx>
        <c:axId val="551525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en-US"/>
          </a:p>
        </c:txPr>
        <c:crossAx val="551524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64280"/>
              </a:solidFill>
              <a:latin typeface="Merriweather Sans" charset="0"/>
              <a:ea typeface="Merriweather Sans" charset="0"/>
              <a:cs typeface="Merriweather Sans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164280"/>
          </a:solidFill>
          <a:latin typeface="Merriweather Sans" charset="0"/>
          <a:ea typeface="Merriweather Sans" charset="0"/>
          <a:cs typeface="Merriweather Sans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Johto, pankki</c:v>
                </c:pt>
                <c:pt idx="1">
                  <c:v>Johto, vakuutus</c:v>
                </c:pt>
                <c:pt idx="2">
                  <c:v>Esimies, pankki</c:v>
                </c:pt>
                <c:pt idx="3">
                  <c:v>Esimies, vakuutus</c:v>
                </c:pt>
                <c:pt idx="4">
                  <c:v>Suorittava, pankki</c:v>
                </c:pt>
                <c:pt idx="5">
                  <c:v>Suorittava, vakuutus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761</c:v>
                </c:pt>
                <c:pt idx="1">
                  <c:v>277</c:v>
                </c:pt>
                <c:pt idx="2">
                  <c:v>4841</c:v>
                </c:pt>
                <c:pt idx="3">
                  <c:v>1304</c:v>
                </c:pt>
                <c:pt idx="4">
                  <c:v>1748</c:v>
                </c:pt>
                <c:pt idx="5">
                  <c:v>2066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42-49D9-B954-35AB1FADA2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Nainen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Johto, pankki</c:v>
                </c:pt>
                <c:pt idx="1">
                  <c:v>Johto, vakuutus</c:v>
                </c:pt>
                <c:pt idx="2">
                  <c:v>Esimies, pankki</c:v>
                </c:pt>
                <c:pt idx="3">
                  <c:v>Esimies, vakuutus</c:v>
                </c:pt>
                <c:pt idx="4">
                  <c:v>Suorittava, pankki</c:v>
                </c:pt>
                <c:pt idx="5">
                  <c:v>Suorittava, vakuutus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570</c:v>
                </c:pt>
                <c:pt idx="1">
                  <c:v>191</c:v>
                </c:pt>
                <c:pt idx="2">
                  <c:v>4894</c:v>
                </c:pt>
                <c:pt idx="3">
                  <c:v>1454</c:v>
                </c:pt>
                <c:pt idx="4">
                  <c:v>8067</c:v>
                </c:pt>
                <c:pt idx="5">
                  <c:v>4693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42-49D9-B954-35AB1FADA2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9840424"/>
        <c:axId val="559843168"/>
      </c:barChart>
      <c:catAx>
        <c:axId val="559840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6428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en-US"/>
          </a:p>
        </c:txPr>
        <c:crossAx val="559843168"/>
        <c:crosses val="autoZero"/>
        <c:auto val="1"/>
        <c:lblAlgn val="ctr"/>
        <c:lblOffset val="100"/>
        <c:noMultiLvlLbl val="0"/>
      </c:catAx>
      <c:valAx>
        <c:axId val="559843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en-US"/>
          </a:p>
        </c:txPr>
        <c:crossAx val="559840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64280"/>
              </a:solidFill>
              <a:latin typeface="Merriweather Sans" charset="0"/>
              <a:ea typeface="Merriweather Sans" charset="0"/>
              <a:cs typeface="Merriweather Sans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164280"/>
          </a:solidFill>
          <a:latin typeface="Merriweather Sans" charset="0"/>
          <a:ea typeface="Merriweather Sans" charset="0"/>
          <a:cs typeface="Merriweather Sans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Mies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567E-44C6-8A5C-F3CC7D39E143}"/>
              </c:ext>
            </c:extLst>
          </c:dPt>
          <c:cat>
            <c:strRef>
              <c:f>Taul1!$A$2</c:f>
              <c:strCache>
                <c:ptCount val="1"/>
                <c:pt idx="0">
                  <c:v>Yhteensä</c:v>
                </c:pt>
              </c:strCache>
            </c:strRef>
          </c:cat>
          <c:val>
            <c:numRef>
              <c:f>Taul1!$B$2</c:f>
              <c:numCache>
                <c:formatCode>General</c:formatCode>
                <c:ptCount val="1"/>
                <c:pt idx="0">
                  <c:v>10997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7E-44C6-8A5C-F3CC7D39E14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Nainen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Taul1!$A$2</c:f>
              <c:strCache>
                <c:ptCount val="1"/>
                <c:pt idx="0">
                  <c:v>Yhteensä</c:v>
                </c:pt>
              </c:strCache>
            </c:strRef>
          </c:cat>
          <c:val>
            <c:numRef>
              <c:f>Taul1!$C$2</c:f>
              <c:numCache>
                <c:formatCode>General</c:formatCode>
                <c:ptCount val="1"/>
                <c:pt idx="0">
                  <c:v>19869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7E-44C6-8A5C-F3CC7D39E1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81857912"/>
        <c:axId val="181858696"/>
      </c:barChart>
      <c:catAx>
        <c:axId val="1818579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81858696"/>
        <c:crosses val="autoZero"/>
        <c:auto val="1"/>
        <c:lblAlgn val="ctr"/>
        <c:lblOffset val="100"/>
        <c:noMultiLvlLbl val="0"/>
      </c:catAx>
      <c:valAx>
        <c:axId val="18185869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81857912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rgbClr val="E6007E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Suorittava taso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Sheet1!$B$2:$B$20</c:f>
              <c:numCache>
                <c:formatCode>0.0</c:formatCode>
                <c:ptCount val="19"/>
                <c:pt idx="0">
                  <c:v>85.8</c:v>
                </c:pt>
                <c:pt idx="1">
                  <c:v>85.4</c:v>
                </c:pt>
                <c:pt idx="2">
                  <c:v>86</c:v>
                </c:pt>
                <c:pt idx="3">
                  <c:v>85.5</c:v>
                </c:pt>
                <c:pt idx="4">
                  <c:v>85.6</c:v>
                </c:pt>
                <c:pt idx="5">
                  <c:v>85.8</c:v>
                </c:pt>
                <c:pt idx="6">
                  <c:v>84.7</c:v>
                </c:pt>
                <c:pt idx="7">
                  <c:v>83.7</c:v>
                </c:pt>
                <c:pt idx="8">
                  <c:v>82.6</c:v>
                </c:pt>
                <c:pt idx="9">
                  <c:v>81.400000000000006</c:v>
                </c:pt>
                <c:pt idx="10">
                  <c:v>81.7</c:v>
                </c:pt>
                <c:pt idx="11">
                  <c:v>81.3</c:v>
                </c:pt>
                <c:pt idx="12">
                  <c:v>80.900000000000006</c:v>
                </c:pt>
                <c:pt idx="13">
                  <c:v>80.7</c:v>
                </c:pt>
                <c:pt idx="14">
                  <c:v>80</c:v>
                </c:pt>
                <c:pt idx="15">
                  <c:v>79.8</c:v>
                </c:pt>
                <c:pt idx="16">
                  <c:v>79</c:v>
                </c:pt>
                <c:pt idx="17">
                  <c:v>77.856749311294777</c:v>
                </c:pt>
                <c:pt idx="18">
                  <c:v>76.988053577893083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F9-4D36-8270-B10DCBBBDB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Esimiestaso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Sheet1!$C$2:$C$20</c:f>
              <c:numCache>
                <c:formatCode>0.0</c:formatCode>
                <c:ptCount val="19"/>
                <c:pt idx="0">
                  <c:v>52.1</c:v>
                </c:pt>
                <c:pt idx="1">
                  <c:v>53</c:v>
                </c:pt>
                <c:pt idx="2">
                  <c:v>53.2</c:v>
                </c:pt>
                <c:pt idx="3">
                  <c:v>53.3</c:v>
                </c:pt>
                <c:pt idx="4">
                  <c:v>54.2</c:v>
                </c:pt>
                <c:pt idx="5">
                  <c:v>55.2</c:v>
                </c:pt>
                <c:pt idx="6">
                  <c:v>54.5</c:v>
                </c:pt>
                <c:pt idx="7">
                  <c:v>55.6</c:v>
                </c:pt>
                <c:pt idx="8">
                  <c:v>53.5</c:v>
                </c:pt>
                <c:pt idx="9">
                  <c:v>52.6</c:v>
                </c:pt>
                <c:pt idx="10">
                  <c:v>52.4</c:v>
                </c:pt>
                <c:pt idx="11">
                  <c:v>52</c:v>
                </c:pt>
                <c:pt idx="12">
                  <c:v>51.4</c:v>
                </c:pt>
                <c:pt idx="13">
                  <c:v>51.1</c:v>
                </c:pt>
                <c:pt idx="14">
                  <c:v>51.7</c:v>
                </c:pt>
                <c:pt idx="15">
                  <c:v>51.1</c:v>
                </c:pt>
                <c:pt idx="16">
                  <c:v>51.2</c:v>
                </c:pt>
                <c:pt idx="17">
                  <c:v>52.671391034318013</c:v>
                </c:pt>
                <c:pt idx="18">
                  <c:v>50.812454974785879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F9-4D36-8270-B10DCBBBDBE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Johtotaso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Sheet1!$D$2:$D$20</c:f>
              <c:numCache>
                <c:formatCode>0.0</c:formatCode>
                <c:ptCount val="19"/>
                <c:pt idx="0">
                  <c:v>27.6</c:v>
                </c:pt>
                <c:pt idx="1">
                  <c:v>29.4</c:v>
                </c:pt>
                <c:pt idx="2">
                  <c:v>30.5</c:v>
                </c:pt>
                <c:pt idx="3">
                  <c:v>31.9</c:v>
                </c:pt>
                <c:pt idx="4">
                  <c:v>32.1</c:v>
                </c:pt>
                <c:pt idx="5">
                  <c:v>32.1</c:v>
                </c:pt>
                <c:pt idx="6">
                  <c:v>34.5</c:v>
                </c:pt>
                <c:pt idx="7">
                  <c:v>35.4</c:v>
                </c:pt>
                <c:pt idx="8">
                  <c:v>34.1</c:v>
                </c:pt>
                <c:pt idx="9">
                  <c:v>34.799999999999997</c:v>
                </c:pt>
                <c:pt idx="10">
                  <c:v>37.4</c:v>
                </c:pt>
                <c:pt idx="11">
                  <c:v>40</c:v>
                </c:pt>
                <c:pt idx="12">
                  <c:v>42.5</c:v>
                </c:pt>
                <c:pt idx="13">
                  <c:v>42.9</c:v>
                </c:pt>
                <c:pt idx="14">
                  <c:v>42.2</c:v>
                </c:pt>
                <c:pt idx="15">
                  <c:v>41.5</c:v>
                </c:pt>
                <c:pt idx="16">
                  <c:v>41.8</c:v>
                </c:pt>
                <c:pt idx="17">
                  <c:v>40.734557595993323</c:v>
                </c:pt>
                <c:pt idx="18">
                  <c:v>42.301278488048915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0F9-4D36-8270-B10DCBBBD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1702104"/>
        <c:axId val="551706416"/>
      </c:lineChart>
      <c:catAx>
        <c:axId val="551702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6428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en-US"/>
          </a:p>
        </c:txPr>
        <c:crossAx val="551706416"/>
        <c:crosses val="autoZero"/>
        <c:auto val="1"/>
        <c:lblAlgn val="ctr"/>
        <c:lblOffset val="100"/>
        <c:noMultiLvlLbl val="0"/>
      </c:catAx>
      <c:valAx>
        <c:axId val="55170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164280"/>
                    </a:solidFill>
                    <a:latin typeface="Merriweather Sans" charset="0"/>
                    <a:ea typeface="Merriweather Sans" charset="0"/>
                    <a:cs typeface="Merriweather Sans" charset="0"/>
                  </a:defRPr>
                </a:pPr>
                <a:r>
                  <a:rPr lang="fi-FI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164280"/>
                  </a:solidFill>
                  <a:latin typeface="Merriweather Sans" charset="0"/>
                  <a:ea typeface="Merriweather Sans" charset="0"/>
                  <a:cs typeface="Merriweather Sans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en-US"/>
          </a:p>
        </c:txPr>
        <c:crossAx val="551702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517507322454254"/>
          <c:y val="0.30916203945101556"/>
          <c:w val="0.1648249267754574"/>
          <c:h val="0.226774731590999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64280"/>
              </a:solidFill>
              <a:latin typeface="Merriweather Sans" charset="0"/>
              <a:ea typeface="Merriweather Sans" charset="0"/>
              <a:cs typeface="Merriweather Sans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164280"/>
          </a:solidFill>
          <a:latin typeface="Merriweather Sans" charset="0"/>
          <a:ea typeface="Merriweather Sans" charset="0"/>
          <a:cs typeface="Merriweather Sans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Merkonomi, merkantti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Sheet1!$B$2:$B$20</c:f>
              <c:numCache>
                <c:formatCode>0.0</c:formatCode>
                <c:ptCount val="19"/>
                <c:pt idx="0">
                  <c:v>32.5</c:v>
                </c:pt>
                <c:pt idx="1">
                  <c:v>33</c:v>
                </c:pt>
                <c:pt idx="2">
                  <c:v>34.299999999999997</c:v>
                </c:pt>
                <c:pt idx="3">
                  <c:v>35.1</c:v>
                </c:pt>
                <c:pt idx="4">
                  <c:v>36.5</c:v>
                </c:pt>
                <c:pt idx="5">
                  <c:v>37.299999999999997</c:v>
                </c:pt>
                <c:pt idx="6">
                  <c:v>38.200000000000003</c:v>
                </c:pt>
                <c:pt idx="7">
                  <c:v>41.1</c:v>
                </c:pt>
                <c:pt idx="8">
                  <c:v>38.299999999999997</c:v>
                </c:pt>
                <c:pt idx="9">
                  <c:v>37.6</c:v>
                </c:pt>
                <c:pt idx="10">
                  <c:v>36.6</c:v>
                </c:pt>
                <c:pt idx="11">
                  <c:v>35.1</c:v>
                </c:pt>
                <c:pt idx="12">
                  <c:v>34</c:v>
                </c:pt>
                <c:pt idx="13">
                  <c:v>33.5</c:v>
                </c:pt>
                <c:pt idx="14">
                  <c:v>32.9</c:v>
                </c:pt>
                <c:pt idx="15">
                  <c:v>31.8</c:v>
                </c:pt>
                <c:pt idx="16">
                  <c:v>30.1</c:v>
                </c:pt>
                <c:pt idx="17">
                  <c:v>28.164897708044919</c:v>
                </c:pt>
                <c:pt idx="18">
                  <c:v>27.071859003434202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D5-4510-B940-7C2BD60569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Tradenomi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Sheet1!$C$2:$C$20</c:f>
              <c:numCache>
                <c:formatCode>0.0</c:formatCode>
                <c:ptCount val="19"/>
                <c:pt idx="0">
                  <c:v>2.2000000000000002</c:v>
                </c:pt>
                <c:pt idx="1">
                  <c:v>3</c:v>
                </c:pt>
                <c:pt idx="2">
                  <c:v>4.0999999999999996</c:v>
                </c:pt>
                <c:pt idx="3">
                  <c:v>4.8</c:v>
                </c:pt>
                <c:pt idx="4">
                  <c:v>5.3</c:v>
                </c:pt>
                <c:pt idx="5">
                  <c:v>6.3</c:v>
                </c:pt>
                <c:pt idx="6">
                  <c:v>7.2</c:v>
                </c:pt>
                <c:pt idx="7">
                  <c:v>8.9</c:v>
                </c:pt>
                <c:pt idx="8">
                  <c:v>10.4</c:v>
                </c:pt>
                <c:pt idx="9">
                  <c:v>11.7</c:v>
                </c:pt>
                <c:pt idx="10">
                  <c:v>13</c:v>
                </c:pt>
                <c:pt idx="11">
                  <c:v>14</c:v>
                </c:pt>
                <c:pt idx="12">
                  <c:v>15.1</c:v>
                </c:pt>
                <c:pt idx="13">
                  <c:v>16.2</c:v>
                </c:pt>
                <c:pt idx="14">
                  <c:v>17</c:v>
                </c:pt>
                <c:pt idx="15">
                  <c:v>17.899999999999999</c:v>
                </c:pt>
                <c:pt idx="16">
                  <c:v>18.899999999999999</c:v>
                </c:pt>
                <c:pt idx="17">
                  <c:v>20.372250423011845</c:v>
                </c:pt>
                <c:pt idx="18">
                  <c:v>20.699151169571696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D5-4510-B940-7C2BD605692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Yliopistotutkinto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Sheet1!$D$2:$D$20</c:f>
              <c:numCache>
                <c:formatCode>0.0</c:formatCode>
                <c:ptCount val="19"/>
                <c:pt idx="0">
                  <c:v>7.6</c:v>
                </c:pt>
                <c:pt idx="1">
                  <c:v>8.1</c:v>
                </c:pt>
                <c:pt idx="2">
                  <c:v>8.6999999999999993</c:v>
                </c:pt>
                <c:pt idx="3">
                  <c:v>9.3000000000000007</c:v>
                </c:pt>
                <c:pt idx="4">
                  <c:v>10</c:v>
                </c:pt>
                <c:pt idx="5">
                  <c:v>11.1</c:v>
                </c:pt>
                <c:pt idx="6">
                  <c:v>12</c:v>
                </c:pt>
                <c:pt idx="7">
                  <c:v>14</c:v>
                </c:pt>
                <c:pt idx="8">
                  <c:v>15.2</c:v>
                </c:pt>
                <c:pt idx="9">
                  <c:v>17.399999999999999</c:v>
                </c:pt>
                <c:pt idx="10">
                  <c:v>17.7</c:v>
                </c:pt>
                <c:pt idx="11">
                  <c:v>18.3</c:v>
                </c:pt>
                <c:pt idx="12">
                  <c:v>18.899999999999999</c:v>
                </c:pt>
                <c:pt idx="13">
                  <c:v>19.7</c:v>
                </c:pt>
                <c:pt idx="14">
                  <c:v>20.6</c:v>
                </c:pt>
                <c:pt idx="15">
                  <c:v>21.5</c:v>
                </c:pt>
                <c:pt idx="16">
                  <c:v>22.6</c:v>
                </c:pt>
                <c:pt idx="17">
                  <c:v>23.288724811567452</c:v>
                </c:pt>
                <c:pt idx="18">
                  <c:v>24.66467958271237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D5-4510-B940-7C2BD605692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Muu koulutus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Sheet1!$E$2:$E$20</c:f>
              <c:numCache>
                <c:formatCode>0.0</c:formatCode>
                <c:ptCount val="19"/>
                <c:pt idx="0">
                  <c:v>57.6</c:v>
                </c:pt>
                <c:pt idx="1">
                  <c:v>55.8</c:v>
                </c:pt>
                <c:pt idx="2">
                  <c:v>53</c:v>
                </c:pt>
                <c:pt idx="3">
                  <c:v>50.8</c:v>
                </c:pt>
                <c:pt idx="4">
                  <c:v>48.2</c:v>
                </c:pt>
                <c:pt idx="5">
                  <c:v>45.3</c:v>
                </c:pt>
                <c:pt idx="6">
                  <c:v>42.6</c:v>
                </c:pt>
                <c:pt idx="7">
                  <c:v>36</c:v>
                </c:pt>
                <c:pt idx="8">
                  <c:v>36.1</c:v>
                </c:pt>
                <c:pt idx="9">
                  <c:v>33.299999999999997</c:v>
                </c:pt>
                <c:pt idx="10">
                  <c:v>32.799999999999997</c:v>
                </c:pt>
                <c:pt idx="11">
                  <c:v>32.6</c:v>
                </c:pt>
                <c:pt idx="12">
                  <c:v>31.9</c:v>
                </c:pt>
                <c:pt idx="13">
                  <c:v>30.6</c:v>
                </c:pt>
                <c:pt idx="14">
                  <c:v>29.5</c:v>
                </c:pt>
                <c:pt idx="15">
                  <c:v>28.8</c:v>
                </c:pt>
                <c:pt idx="16">
                  <c:v>28.4</c:v>
                </c:pt>
                <c:pt idx="17">
                  <c:v>28.174127057375784</c:v>
                </c:pt>
                <c:pt idx="18">
                  <c:v>27.564310244281735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D5-4510-B940-7C2BD60569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6927856"/>
        <c:axId val="326930600"/>
      </c:lineChart>
      <c:catAx>
        <c:axId val="32692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6428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en-US"/>
          </a:p>
        </c:txPr>
        <c:crossAx val="326930600"/>
        <c:crosses val="autoZero"/>
        <c:auto val="1"/>
        <c:lblAlgn val="ctr"/>
        <c:lblOffset val="100"/>
        <c:noMultiLvlLbl val="0"/>
      </c:catAx>
      <c:valAx>
        <c:axId val="326930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en-US"/>
          </a:p>
        </c:txPr>
        <c:crossAx val="326927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64280"/>
              </a:solidFill>
              <a:latin typeface="Merriweather Sans" charset="0"/>
              <a:ea typeface="Merriweather Sans" charset="0"/>
              <a:cs typeface="Merriweather Sans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164280"/>
          </a:solidFill>
          <a:latin typeface="Merriweather Sans" charset="0"/>
          <a:ea typeface="Merriweather Sans" charset="0"/>
          <a:cs typeface="Merriweather Sans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536869032675261"/>
          <c:y val="0.1073981580581652"/>
          <c:w val="0.56294895203316975"/>
          <c:h val="0.85710365267982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Vakuutus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Oikeustieteen maisteri, kandidaatti</c:v>
                </c:pt>
                <c:pt idx="1">
                  <c:v>Filosorian maisteri, kandidaatti</c:v>
                </c:pt>
                <c:pt idx="2">
                  <c:v>Insinööri (AMK)</c:v>
                </c:pt>
                <c:pt idx="3">
                  <c:v>Valtiotieteen maisteri, kandidaatti</c:v>
                </c:pt>
                <c:pt idx="4">
                  <c:v>Restonomi (AMK)</c:v>
                </c:pt>
                <c:pt idx="5">
                  <c:v>Diplomi-insinööri</c:v>
                </c:pt>
                <c:pt idx="6">
                  <c:v>Datanomi (opisto)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313</c:v>
                </c:pt>
                <c:pt idx="1">
                  <c:v>219</c:v>
                </c:pt>
                <c:pt idx="2">
                  <c:v>206</c:v>
                </c:pt>
                <c:pt idx="3">
                  <c:v>177</c:v>
                </c:pt>
                <c:pt idx="4">
                  <c:v>175</c:v>
                </c:pt>
                <c:pt idx="5">
                  <c:v>127</c:v>
                </c:pt>
                <c:pt idx="6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36-4AAA-B7E2-F59DDC1DF9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Rahoitus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Oikeustieteen maisteri, kandidaatti</c:v>
                </c:pt>
                <c:pt idx="1">
                  <c:v>Filosorian maisteri, kandidaatti</c:v>
                </c:pt>
                <c:pt idx="2">
                  <c:v>Insinööri (AMK)</c:v>
                </c:pt>
                <c:pt idx="3">
                  <c:v>Valtiotieteen maisteri, kandidaatti</c:v>
                </c:pt>
                <c:pt idx="4">
                  <c:v>Restonomi (AMK)</c:v>
                </c:pt>
                <c:pt idx="5">
                  <c:v>Diplomi-insinööri</c:v>
                </c:pt>
                <c:pt idx="6">
                  <c:v>Datanomi (opisto)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714</c:v>
                </c:pt>
                <c:pt idx="1">
                  <c:v>218</c:v>
                </c:pt>
                <c:pt idx="2">
                  <c:v>193</c:v>
                </c:pt>
                <c:pt idx="3">
                  <c:v>128</c:v>
                </c:pt>
                <c:pt idx="4">
                  <c:v>188</c:v>
                </c:pt>
                <c:pt idx="5">
                  <c:v>453</c:v>
                </c:pt>
                <c:pt idx="6">
                  <c:v>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36-4AAA-B7E2-F59DDC1DF9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1604120"/>
        <c:axId val="551608432"/>
      </c:barChart>
      <c:catAx>
        <c:axId val="5516041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6428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en-US"/>
          </a:p>
        </c:txPr>
        <c:crossAx val="551608432"/>
        <c:crosses val="autoZero"/>
        <c:auto val="1"/>
        <c:lblAlgn val="ctr"/>
        <c:lblOffset val="100"/>
        <c:noMultiLvlLbl val="0"/>
      </c:catAx>
      <c:valAx>
        <c:axId val="551608432"/>
        <c:scaling>
          <c:orientation val="minMax"/>
          <c:max val="800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en-US"/>
          </a:p>
        </c:txPr>
        <c:crossAx val="55160412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210744037430099"/>
          <c:y val="0.23078193591928878"/>
          <c:w val="0.10253024078511926"/>
          <c:h val="0.151183154393999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64280"/>
              </a:solidFill>
              <a:latin typeface="Merriweather Sans" charset="0"/>
              <a:ea typeface="Merriweather Sans" charset="0"/>
              <a:cs typeface="Merriweather Sans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164280"/>
          </a:solidFill>
          <a:latin typeface="Merriweather Sans" charset="0"/>
          <a:ea typeface="Merriweather Sans" charset="0"/>
          <a:cs typeface="Merriweather Sans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741B-4DDA-B21B-5B2A1F7E760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741B-4DDA-B21B-5B2A1F7E760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5-741B-4DDA-B21B-5B2A1F7E760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7-741B-4DDA-B21B-5B2A1F7E760F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9-741B-4DDA-B21B-5B2A1F7E760F}"/>
              </c:ext>
            </c:extLst>
          </c:dPt>
          <c:cat>
            <c:strRef>
              <c:f>Taul1!$A$2:$A$12</c:f>
              <c:strCache>
                <c:ptCount val="11"/>
                <c:pt idx="0">
                  <c:v>Matkailu- ja ravintolapalvelut</c:v>
                </c:pt>
                <c:pt idx="1">
                  <c:v>Yksityinen sosiaalipalveluala</c:v>
                </c:pt>
                <c:pt idx="2">
                  <c:v>Kauppa</c:v>
                </c:pt>
                <c:pt idx="3">
                  <c:v>Terveyspalveluala</c:v>
                </c:pt>
                <c:pt idx="4">
                  <c:v>Teollisuus, toimihenkilöt</c:v>
                </c:pt>
                <c:pt idx="5">
                  <c:v>Rakentaminen, toimihenkilöt</c:v>
                </c:pt>
                <c:pt idx="6">
                  <c:v>Vakuutusala, konttori</c:v>
                </c:pt>
                <c:pt idx="7">
                  <c:v>Rahoitusala</c:v>
                </c:pt>
                <c:pt idx="8">
                  <c:v>Tietotekniikka</c:v>
                </c:pt>
                <c:pt idx="9">
                  <c:v>Teollisuus, ylemmät toimihenkilöt</c:v>
                </c:pt>
                <c:pt idx="10">
                  <c:v>Vakuutusala, kenttä</c:v>
                </c:pt>
              </c:strCache>
            </c:strRef>
          </c:cat>
          <c:val>
            <c:numRef>
              <c:f>Taul1!$B$2:$B$12</c:f>
              <c:numCache>
                <c:formatCode>General</c:formatCode>
                <c:ptCount val="11"/>
                <c:pt idx="0">
                  <c:v>2487</c:v>
                </c:pt>
                <c:pt idx="1">
                  <c:v>2619</c:v>
                </c:pt>
                <c:pt idx="2">
                  <c:v>2718</c:v>
                </c:pt>
                <c:pt idx="3">
                  <c:v>3332</c:v>
                </c:pt>
                <c:pt idx="4">
                  <c:v>3405</c:v>
                </c:pt>
                <c:pt idx="5">
                  <c:v>3931</c:v>
                </c:pt>
                <c:pt idx="6">
                  <c:v>3980</c:v>
                </c:pt>
                <c:pt idx="7">
                  <c:v>4364</c:v>
                </c:pt>
                <c:pt idx="8">
                  <c:v>4834</c:v>
                </c:pt>
                <c:pt idx="9">
                  <c:v>4988</c:v>
                </c:pt>
                <c:pt idx="10">
                  <c:v>5710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41B-4DDA-B21B-5B2A1F7E76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6185160"/>
        <c:axId val="576193000"/>
      </c:barChart>
      <c:catAx>
        <c:axId val="5761851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76193000"/>
        <c:crosses val="autoZero"/>
        <c:auto val="1"/>
        <c:lblAlgn val="ctr"/>
        <c:lblOffset val="100"/>
        <c:noMultiLvlLbl val="0"/>
      </c:catAx>
      <c:valAx>
        <c:axId val="57619300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i-FI"/>
                  <a:t>€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76185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invertIfNegative val="0"/>
          <c:cat>
            <c:strRef>
              <c:f>Taul1!$A$2:$A$10</c:f>
              <c:strCache>
                <c:ptCount val="9"/>
                <c:pt idx="0">
                  <c:v>Rahoitusala yhteensä</c:v>
                </c:pt>
                <c:pt idx="1">
                  <c:v>Suorittava taso</c:v>
                </c:pt>
                <c:pt idx="2">
                  <c:v>Esimiestaso</c:v>
                </c:pt>
                <c:pt idx="3">
                  <c:v>Johtotaso</c:v>
                </c:pt>
                <c:pt idx="5">
                  <c:v>Vakuutusala, konttori</c:v>
                </c:pt>
                <c:pt idx="6">
                  <c:v>Suorittava taso</c:v>
                </c:pt>
                <c:pt idx="7">
                  <c:v>Esimiestaso</c:v>
                </c:pt>
                <c:pt idx="8">
                  <c:v>Johtotaso</c:v>
                </c:pt>
              </c:strCache>
            </c:strRef>
          </c:cat>
          <c:val>
            <c:numRef>
              <c:f>Taul1!$B$2:$B$10</c:f>
              <c:numCache>
                <c:formatCode>#,##0</c:formatCode>
                <c:ptCount val="9"/>
                <c:pt idx="0">
                  <c:v>4364</c:v>
                </c:pt>
                <c:pt idx="1">
                  <c:v>2915</c:v>
                </c:pt>
                <c:pt idx="2">
                  <c:v>5211</c:v>
                </c:pt>
                <c:pt idx="3">
                  <c:v>8683</c:v>
                </c:pt>
                <c:pt idx="5" formatCode="General">
                  <c:v>3980</c:v>
                </c:pt>
                <c:pt idx="6" formatCode="General">
                  <c:v>3044</c:v>
                </c:pt>
                <c:pt idx="7" formatCode="General">
                  <c:v>4971</c:v>
                </c:pt>
                <c:pt idx="8" formatCode="General">
                  <c:v>8788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65-49F8-9F99-066F3BF113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89390152"/>
        <c:axId val="489392112"/>
      </c:barChart>
      <c:catAx>
        <c:axId val="48939015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crossAx val="489392112"/>
        <c:crosses val="autoZero"/>
        <c:auto val="1"/>
        <c:lblAlgn val="ctr"/>
        <c:lblOffset val="100"/>
        <c:noMultiLvlLbl val="0"/>
      </c:catAx>
      <c:valAx>
        <c:axId val="489392112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i-FI"/>
                  <a:t>€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489390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Taul1!$A$2:$A$6</cx:f>
        <cx:lvl ptCount="5">
          <cx:pt idx="0">Digitaaliset taidot</cx:pt>
          <cx:pt idx="1">Kansainvälisyys </cx:pt>
          <cx:pt idx="2">Itsensä johtaminen</cx:pt>
          <cx:pt idx="3">Sosiaaliset taidot</cx:pt>
          <cx:pt idx="4">Lisäarvon tuottaminen</cx:pt>
        </cx:lvl>
      </cx:strDim>
      <cx:numDim type="size">
        <cx:f>Taul1!$B$2:$B$6</cx:f>
        <cx:lvl ptCount="5" formatCode="Yleinen">
          <cx:pt idx="0">391</cx:pt>
          <cx:pt idx="1">90</cx:pt>
          <cx:pt idx="2">1216</cx:pt>
          <cx:pt idx="3">577</cx:pt>
          <cx:pt idx="4">314</cx:pt>
        </cx:lvl>
      </cx:numDim>
    </cx:data>
  </cx:chartData>
  <cx:chart>
    <cx:plotArea>
      <cx:plotAreaRegion>
        <cx:series layoutId="treemap" uniqueId="{BBB0687F-44FE-4D46-9AD5-6284906C3D26}">
          <cx:tx>
            <cx:txData>
              <cx:f>Taul1!$B$1</cx:f>
              <cx:v>Sarja1</cx:v>
            </cx:txData>
          </cx:tx>
          <cx:dataId val="0"/>
          <cx:layoutPr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A9534-EC75-4F40-A094-A1D233B295B4}" type="datetimeFigureOut">
              <a:rPr lang="fi-FI" smtClean="0"/>
              <a:t>24.4.2019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E0F70-9F41-4AF9-AEC8-6AD42F7A99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1082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D625A-784F-4FF2-9E31-A3C87CCEC373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4099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8037" y="469207"/>
            <a:ext cx="9144000" cy="78299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fi-FI"/>
              <a:t>Lisää otsikko tähän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8037" y="1281590"/>
            <a:ext cx="6380136" cy="474016"/>
          </a:xfr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tähän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35328" y="5688534"/>
            <a:ext cx="5330125" cy="31939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Lisää oma nimesi tähän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35328" y="6050201"/>
            <a:ext cx="5346700" cy="279373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800" b="1"/>
            </a:lvl2pPr>
            <a:lvl3pPr marL="914400" indent="0" algn="l">
              <a:buNone/>
              <a:defRPr sz="1800" b="1"/>
            </a:lvl3pPr>
            <a:lvl4pPr marL="1371600" indent="0" algn="l">
              <a:buNone/>
              <a:defRPr sz="1800" b="1"/>
            </a:lvl4pPr>
            <a:lvl5pPr marL="1828800" indent="0" algn="l">
              <a:buNone/>
              <a:defRPr sz="1800" b="1"/>
            </a:lvl5pPr>
          </a:lstStyle>
          <a:p>
            <a:pPr lvl="0"/>
            <a:r>
              <a:rPr lang="en-US" err="1"/>
              <a:t>Tilaisuus</a:t>
            </a:r>
            <a:r>
              <a:rPr lang="en-US"/>
              <a:t> ja </a:t>
            </a:r>
            <a:r>
              <a:rPr lang="en-US" err="1"/>
              <a:t>päiväys</a:t>
            </a:r>
            <a:endParaRPr lang="en-US"/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0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-sivun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94634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08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388561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388561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73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dia_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/>
          <p:nvPr userDrawn="1"/>
        </p:nvSpPr>
        <p:spPr>
          <a:xfrm>
            <a:off x="0" y="175568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Finanssiala</a:t>
            </a:r>
            <a:r>
              <a:rPr lang="en-US" sz="3600" b="1" baseline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 -  </a:t>
            </a:r>
            <a:r>
              <a:rPr lang="en-US" sz="3600" b="1" baseline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uudistuvan</a:t>
            </a:r>
            <a:r>
              <a:rPr lang="en-US" sz="3600" b="1" baseline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alan</a:t>
            </a:r>
            <a:r>
              <a:rPr lang="en-US" sz="3600" b="1" baseline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ääni</a:t>
            </a:r>
            <a:endParaRPr lang="en-US" sz="3600" b="1">
              <a:solidFill>
                <a:schemeClr val="accent1"/>
              </a:solidFill>
              <a:latin typeface="+mj-lt"/>
              <a:ea typeface="Merriweather Sans" charset="0"/>
              <a:cs typeface="Merriweather Sans" charset="0"/>
            </a:endParaRPr>
          </a:p>
        </p:txBody>
      </p:sp>
      <p:sp>
        <p:nvSpPr>
          <p:cNvPr id="9" name="TextBox 6"/>
          <p:cNvSpPr txBox="1"/>
          <p:nvPr userDrawn="1"/>
        </p:nvSpPr>
        <p:spPr>
          <a:xfrm>
            <a:off x="4425647" y="5007324"/>
            <a:ext cx="3333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spc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WWW.FINANSSIALA.FI</a:t>
            </a:r>
            <a:endParaRPr lang="en-US" sz="1800" spc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Tekstin paikkamerkki 2"/>
          <p:cNvSpPr>
            <a:spLocks noGrp="1"/>
          </p:cNvSpPr>
          <p:nvPr>
            <p:ph type="body" sz="quarter" idx="16" hasCustomPrompt="1"/>
          </p:nvPr>
        </p:nvSpPr>
        <p:spPr>
          <a:xfrm>
            <a:off x="3773933" y="2756164"/>
            <a:ext cx="4637327" cy="211125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ETUNIMI SUKUNIMI</a:t>
            </a:r>
            <a:br>
              <a:rPr lang="fi-FI"/>
            </a:br>
            <a:r>
              <a:rPr lang="fi-FI"/>
              <a:t>Titteli</a:t>
            </a:r>
            <a:br>
              <a:rPr lang="fi-FI"/>
            </a:br>
            <a:r>
              <a:rPr lang="fi-FI"/>
              <a:t>etunimi.sukunimi@finanssiala.fi </a:t>
            </a:r>
            <a:br>
              <a:rPr lang="fi-FI"/>
            </a:br>
            <a:r>
              <a:rPr lang="fi-FI"/>
              <a:t>+358 20 793 XXXX</a:t>
            </a:r>
            <a:br>
              <a:rPr lang="fi-FI"/>
            </a:br>
            <a:r>
              <a:rPr lang="fi-FI" err="1"/>
              <a:t>Twitter.käyttäjätunnus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810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  <p:sp>
        <p:nvSpPr>
          <p:cNvPr id="8" name="TextBox 6"/>
          <p:cNvSpPr txBox="1"/>
          <p:nvPr userDrawn="1"/>
        </p:nvSpPr>
        <p:spPr>
          <a:xfrm>
            <a:off x="0" y="175568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Finanssiala</a:t>
            </a:r>
            <a:r>
              <a:rPr lang="en-US" sz="3600" b="1" baseline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 -  </a:t>
            </a:r>
            <a:r>
              <a:rPr lang="en-US" sz="3600" b="1" baseline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uudistuvan</a:t>
            </a:r>
            <a:r>
              <a:rPr lang="en-US" sz="3600" b="1" baseline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alan</a:t>
            </a:r>
            <a:r>
              <a:rPr lang="en-US" sz="3600" b="1" baseline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ääni</a:t>
            </a:r>
            <a:endParaRPr lang="en-US" sz="3600" b="1">
              <a:solidFill>
                <a:schemeClr val="bg1"/>
              </a:solidFill>
              <a:latin typeface="+mj-lt"/>
              <a:ea typeface="Merriweather Sans" charset="0"/>
              <a:cs typeface="Merriweather Sans" charset="0"/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5" hasCustomPrompt="1"/>
          </p:nvPr>
        </p:nvSpPr>
        <p:spPr>
          <a:xfrm>
            <a:off x="3773933" y="2756164"/>
            <a:ext cx="4637327" cy="20677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ETUNIMI SUKUNIMI</a:t>
            </a:r>
            <a:br>
              <a:rPr lang="fi-FI"/>
            </a:br>
            <a:r>
              <a:rPr lang="fi-FI"/>
              <a:t>Titteli</a:t>
            </a:r>
            <a:br>
              <a:rPr lang="fi-FI"/>
            </a:br>
            <a:r>
              <a:rPr lang="fi-FI"/>
              <a:t>etunimi.sukunimi@finanssiala.fi </a:t>
            </a:r>
            <a:br>
              <a:rPr lang="fi-FI"/>
            </a:br>
            <a:r>
              <a:rPr lang="fi-FI"/>
              <a:t>+358 20 793 XXXX</a:t>
            </a:r>
            <a:br>
              <a:rPr lang="fi-FI"/>
            </a:br>
            <a:r>
              <a:rPr lang="fi-FI" err="1"/>
              <a:t>Twitter.käyttäjätunnus</a:t>
            </a:r>
            <a:endParaRPr lang="fi-FI"/>
          </a:p>
        </p:txBody>
      </p:sp>
      <p:sp>
        <p:nvSpPr>
          <p:cNvPr id="7" name="TextBox 6"/>
          <p:cNvSpPr txBox="1"/>
          <p:nvPr userDrawn="1"/>
        </p:nvSpPr>
        <p:spPr>
          <a:xfrm>
            <a:off x="4646320" y="5008757"/>
            <a:ext cx="289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WWW.FINANSSIALA.FI</a:t>
            </a:r>
            <a:endParaRPr lang="en-US" sz="1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421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äliotsikko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8992" y="2459865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 tähän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9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i="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i="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defRPr i="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defRPr i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8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580" y="412596"/>
            <a:ext cx="10514012" cy="90324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25257" y="1709271"/>
            <a:ext cx="7030131" cy="39740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732" y="1709271"/>
            <a:ext cx="2924898" cy="397407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5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ommentti_tai_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444"/>
            <a:ext cx="12192000" cy="7107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0400" y="2827339"/>
            <a:ext cx="8297333" cy="12931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fi-FI"/>
              <a:t>”Lainaus”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30400" y="4459112"/>
            <a:ext cx="8297333" cy="737177"/>
          </a:xfrm>
        </p:spPr>
        <p:txBody>
          <a:bodyPr>
            <a:normAutofit/>
          </a:bodyPr>
          <a:lstStyle>
            <a:lvl1pPr marL="0" indent="0" algn="ctr">
              <a:buNone/>
              <a:defRPr sz="23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- Keneltä lainattu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2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5772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5772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8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3454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3454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1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3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_sisältökohdetta_Ei_tasakokoi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838265"/>
            <a:ext cx="6172200" cy="387321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300"/>
            </a:lvl1pPr>
            <a:lvl2pPr>
              <a:lnSpc>
                <a:spcPct val="100000"/>
              </a:lnSpc>
              <a:defRPr sz="2300" i="0"/>
            </a:lvl2pPr>
            <a:lvl3pPr>
              <a:lnSpc>
                <a:spcPct val="100000"/>
              </a:lnSpc>
              <a:defRPr sz="2300" i="0"/>
            </a:lvl3pPr>
            <a:lvl4pPr>
              <a:lnSpc>
                <a:spcPct val="100000"/>
              </a:lnSpc>
              <a:defRPr sz="2300" i="0"/>
            </a:lvl4pPr>
            <a:lvl5pPr>
              <a:lnSpc>
                <a:spcPct val="100000"/>
              </a:lnSpc>
              <a:defRPr sz="2300" i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idx="13"/>
          </p:nvPr>
        </p:nvSpPr>
        <p:spPr>
          <a:xfrm>
            <a:off x="748992" y="1814474"/>
            <a:ext cx="4090637" cy="3898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49300" y="728420"/>
            <a:ext cx="10606088" cy="83685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600" b="1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93328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8992" y="3539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992" y="1814474"/>
            <a:ext cx="10515600" cy="3935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err="1"/>
              <a:t>Ensimmäinen</a:t>
            </a:r>
            <a:r>
              <a:rPr lang="en-US"/>
              <a:t> </a:t>
            </a:r>
            <a:r>
              <a:rPr lang="en-US" err="1"/>
              <a:t>taso</a:t>
            </a:r>
            <a:endParaRPr lang="en-US"/>
          </a:p>
          <a:p>
            <a:pPr lvl="1"/>
            <a:r>
              <a:rPr lang="en-US" err="1"/>
              <a:t>Toinen</a:t>
            </a:r>
            <a:r>
              <a:rPr lang="en-US"/>
              <a:t> </a:t>
            </a:r>
            <a:r>
              <a:rPr lang="en-US" err="1"/>
              <a:t>taso</a:t>
            </a:r>
            <a:endParaRPr lang="en-US"/>
          </a:p>
          <a:p>
            <a:pPr lvl="2"/>
            <a:r>
              <a:rPr lang="en-US" err="1"/>
              <a:t>Kolmas</a:t>
            </a:r>
            <a:r>
              <a:rPr lang="en-US"/>
              <a:t> </a:t>
            </a:r>
            <a:r>
              <a:rPr lang="en-US" err="1"/>
              <a:t>taso</a:t>
            </a:r>
            <a:endParaRPr lang="en-US"/>
          </a:p>
          <a:p>
            <a:pPr lvl="3"/>
            <a:r>
              <a:rPr lang="en-US" err="1"/>
              <a:t>Neljäs</a:t>
            </a:r>
            <a:r>
              <a:rPr lang="en-US"/>
              <a:t> </a:t>
            </a:r>
            <a:r>
              <a:rPr lang="en-US" err="1"/>
              <a:t>taso</a:t>
            </a:r>
            <a:endParaRPr lang="en-US"/>
          </a:p>
          <a:p>
            <a:pPr lvl="4"/>
            <a:r>
              <a:rPr lang="en-US" err="1"/>
              <a:t>Viides</a:t>
            </a:r>
            <a:r>
              <a:rPr lang="en-US"/>
              <a:t> </a:t>
            </a:r>
            <a:r>
              <a:rPr lang="en-US" err="1"/>
              <a:t>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30" y="6356350"/>
            <a:ext cx="1170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fld id="{438DB005-EEDD-B94B-B84A-0A18DE5B30E1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935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30891" y="6356350"/>
            <a:ext cx="2348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fld id="{FFC254BE-F317-D644-A658-DB860BDC17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197" y="5865832"/>
            <a:ext cx="2810691" cy="54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0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817" r:id="rId2"/>
    <p:sldLayoutId id="2147483799" r:id="rId3"/>
    <p:sldLayoutId id="2147483806" r:id="rId4"/>
    <p:sldLayoutId id="2147483800" r:id="rId5"/>
    <p:sldLayoutId id="2147483801" r:id="rId6"/>
    <p:sldLayoutId id="2147483802" r:id="rId7"/>
    <p:sldLayoutId id="2147483803" r:id="rId8"/>
    <p:sldLayoutId id="2147483809" r:id="rId9"/>
    <p:sldLayoutId id="2147483804" r:id="rId10"/>
    <p:sldLayoutId id="2147483807" r:id="rId11"/>
    <p:sldLayoutId id="2147483808" r:id="rId12"/>
    <p:sldLayoutId id="2147483815" r:id="rId13"/>
    <p:sldLayoutId id="214748381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300" b="0" i="0" kern="1200" baseline="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 baseline="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3">
            <a:extLst>
              <a:ext uri="{FF2B5EF4-FFF2-40B4-BE49-F238E27FC236}">
                <a16:creationId xmlns:a16="http://schemas.microsoft.com/office/drawing/2014/main" id="{ABC768F4-4B07-4066-907B-53BF1BB7B6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05083" y="4255446"/>
            <a:ext cx="9670537" cy="1348947"/>
          </a:xfrm>
          <a:noFill/>
        </p:spPr>
        <p:txBody>
          <a:bodyPr>
            <a:noAutofit/>
          </a:bodyPr>
          <a:lstStyle/>
          <a:p>
            <a:pPr lvl="0" algn="ctr">
              <a:spcBef>
                <a:spcPts val="1000"/>
              </a:spcBef>
            </a:pPr>
            <a:br>
              <a:rPr lang="fi-FI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fi-FI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Finanssialan </a:t>
            </a:r>
            <a:br>
              <a:rPr lang="fi-FI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fi-FI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henkilöstö ja osaaminen</a:t>
            </a:r>
            <a:br>
              <a:rPr lang="fi-FI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fi-FI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kstin paikkamerkki 4">
            <a:extLst>
              <a:ext uri="{FF2B5EF4-FFF2-40B4-BE49-F238E27FC236}">
                <a16:creationId xmlns:a16="http://schemas.microsoft.com/office/drawing/2014/main" id="{6446E42A-0412-4518-B9A3-9FFF59144246}"/>
              </a:ext>
            </a:extLst>
          </p:cNvPr>
          <p:cNvSpPr txBox="1">
            <a:spLocks/>
          </p:cNvSpPr>
          <p:nvPr/>
        </p:nvSpPr>
        <p:spPr>
          <a:xfrm>
            <a:off x="328171" y="5985786"/>
            <a:ext cx="3340205" cy="49082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300" b="0" i="0" kern="1200" baseline="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300" b="0" i="0" kern="120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300" b="0" i="0" kern="1200" baseline="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300" b="0" i="0" kern="120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300" b="0" i="0" kern="120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Kevät 2019, Finanssiala ry</a:t>
            </a:r>
          </a:p>
        </p:txBody>
      </p:sp>
    </p:spTree>
    <p:extLst>
      <p:ext uri="{BB962C8B-B14F-4D97-AF65-F5344CB8AC3E}">
        <p14:creationId xmlns:p14="http://schemas.microsoft.com/office/powerpoint/2010/main" val="3536035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err="1"/>
              <a:t>Kuukausiansio</a:t>
            </a:r>
            <a:r>
              <a:rPr lang="fi-FI" sz="2800"/>
              <a:t> rahoitus- ja vakuutusalalla vuonna 2018 </a:t>
            </a:r>
          </a:p>
        </p:txBody>
      </p:sp>
      <p:graphicFrame>
        <p:nvGraphicFramePr>
          <p:cNvPr id="4" name="Sisällön paikkamerkki 4"/>
          <p:cNvGraphicFramePr>
            <a:graphicFrameLocks noGrp="1"/>
          </p:cNvGraphicFramePr>
          <p:nvPr>
            <p:ph idx="1"/>
          </p:nvPr>
        </p:nvGraphicFramePr>
        <p:xfrm>
          <a:off x="838200" y="1391830"/>
          <a:ext cx="10512425" cy="4289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748992" y="5985645"/>
            <a:ext cx="8990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solidFill>
                  <a:srgbClr val="000000"/>
                </a:solidFill>
              </a:rPr>
              <a:t>Säännöllisen työajan ansio ilman tulospalkkioita, lähde EK</a:t>
            </a:r>
          </a:p>
        </p:txBody>
      </p:sp>
    </p:spTree>
    <p:extLst>
      <p:ext uri="{BB962C8B-B14F-4D97-AF65-F5344CB8AC3E}">
        <p14:creationId xmlns:p14="http://schemas.microsoft.com/office/powerpoint/2010/main" val="546933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TOP5, -  mitä osaamista tarvitaan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48992" y="1452880"/>
            <a:ext cx="10515600" cy="4296991"/>
          </a:xfrm>
        </p:spPr>
        <p:txBody>
          <a:bodyPr>
            <a:normAutofit/>
          </a:bodyPr>
          <a:lstStyle/>
          <a:p>
            <a:r>
              <a:rPr lang="fi-FI"/>
              <a:t>Finanssialan Top5-osaamiskyselyy suoritettiin </a:t>
            </a:r>
            <a:r>
              <a:rPr lang="fi-FI" err="1"/>
              <a:t>webropol</a:t>
            </a:r>
            <a:r>
              <a:rPr lang="fi-FI"/>
              <a:t>-kyselynä ajalla 27.8.-12.9.2018</a:t>
            </a:r>
          </a:p>
          <a:p>
            <a:r>
              <a:rPr lang="fi-FI"/>
              <a:t>Kyselyyn vastasi alalla toimivat – työntekijät, esimiehet, johto, oppilaitosten edustajat.</a:t>
            </a:r>
          </a:p>
          <a:p>
            <a:r>
              <a:rPr lang="fi-FI"/>
              <a:t>Top5-kyselyssä haettiin 35 ominaisuuden joukosta viittä tärkeimmäksi koettua osaamista. </a:t>
            </a:r>
          </a:p>
          <a:p>
            <a:r>
              <a:rPr lang="fi-FI"/>
              <a:t>Kyselyyn vastasi </a:t>
            </a:r>
            <a:r>
              <a:rPr lang="fi-FI" b="1"/>
              <a:t>656 </a:t>
            </a:r>
            <a:r>
              <a:rPr lang="fi-FI"/>
              <a:t>henkilöä, Joista 95 vakuutusalalla, joista 64 naista ja 31 miestä.</a:t>
            </a:r>
          </a:p>
          <a:p>
            <a:r>
              <a:rPr lang="fi-FI"/>
              <a:t>Ikäjakaumaltaan suurin vastaajaryhmä on 45-54 vuotiaat (34%), toiseksi suurin ryhmä oli 35-44 vuotiaat (30 %).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059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7F70CE-3F81-415A-89CB-A839C8095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39" y="0"/>
            <a:ext cx="10515600" cy="1325563"/>
          </a:xfrm>
        </p:spPr>
        <p:txBody>
          <a:bodyPr>
            <a:normAutofit/>
          </a:bodyPr>
          <a:lstStyle/>
          <a:p>
            <a:r>
              <a:rPr lang="fi-FI" sz="2400"/>
              <a:t>TOP–osaamistarpeet, kaikki vastaukset, yhteensä 3256 vastausta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EDBBC5C9-0AF0-400C-916A-74785D10D19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3729" y="859972"/>
          <a:ext cx="10515600" cy="5784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1453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18A1A2-2FAD-4F39-A583-8ADE46AF0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Tulevaisuuden osaamistarpeet</a:t>
            </a: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6" name="Sisällön paikkamerkki 5">
                <a:extLst>
                  <a:ext uri="{FF2B5EF4-FFF2-40B4-BE49-F238E27FC236}">
                    <a16:creationId xmlns:a16="http://schemas.microsoft.com/office/drawing/2014/main" id="{50D8FC2E-43F0-4B0E-9853-FC05A2F35A8D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748992" y="1470637"/>
              <a:ext cx="11000956" cy="4270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6" name="Sisällön paikkamerkki 5">
                <a:extLst>
                  <a:ext uri="{FF2B5EF4-FFF2-40B4-BE49-F238E27FC236}">
                    <a16:creationId xmlns:a16="http://schemas.microsoft.com/office/drawing/2014/main" id="{50D8FC2E-43F0-4B0E-9853-FC05A2F35A8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8992" y="1470637"/>
                <a:ext cx="11000956" cy="42708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kstiruutu 6">
            <a:extLst>
              <a:ext uri="{FF2B5EF4-FFF2-40B4-BE49-F238E27FC236}">
                <a16:creationId xmlns:a16="http://schemas.microsoft.com/office/drawing/2014/main" id="{AA613FC6-A13B-4C1E-AB36-CCF0503FDA06}"/>
              </a:ext>
            </a:extLst>
          </p:cNvPr>
          <p:cNvSpPr txBox="1"/>
          <p:nvPr/>
        </p:nvSpPr>
        <p:spPr>
          <a:xfrm>
            <a:off x="1103166" y="2059656"/>
            <a:ext cx="3800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chemeClr val="bg1"/>
                </a:solidFill>
              </a:rPr>
              <a:t>ITSENSÄ JOHTAMINEN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6F97786-431F-4516-ABDC-EAD695C70710}"/>
              </a:ext>
            </a:extLst>
          </p:cNvPr>
          <p:cNvSpPr txBox="1"/>
          <p:nvPr/>
        </p:nvSpPr>
        <p:spPr>
          <a:xfrm>
            <a:off x="1103166" y="2470202"/>
            <a:ext cx="3290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Itsensä johtaminen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Kyky kehittää omaa osaamistaan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Kyky sopeutua muutokseen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Oman osaamisen tunnistaminen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Omasta jaksamisesta huolehtiminen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Paineensietokyky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CB97CC2E-C28D-43CA-8568-BE0F0B33549E}"/>
              </a:ext>
            </a:extLst>
          </p:cNvPr>
          <p:cNvSpPr txBox="1"/>
          <p:nvPr/>
        </p:nvSpPr>
        <p:spPr>
          <a:xfrm>
            <a:off x="5974100" y="2059656"/>
            <a:ext cx="2288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/>
              <a:t>SOSIAALISET TAIDOT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E2FD8BB9-E2FE-4B07-AE53-BC30DD8AC2C2}"/>
              </a:ext>
            </a:extLst>
          </p:cNvPr>
          <p:cNvSpPr txBox="1"/>
          <p:nvPr/>
        </p:nvSpPr>
        <p:spPr>
          <a:xfrm>
            <a:off x="5974100" y="2470202"/>
            <a:ext cx="3290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/>
              <a:t>Empatia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/>
              <a:t>Neuvottelutaidot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/>
              <a:t>Palveluosaaminen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/>
              <a:t>Sosiaaliset kyvyt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/>
              <a:t>Verkostojen hallinta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7ADABD16-8848-46B7-9971-1AE9183D6E30}"/>
              </a:ext>
            </a:extLst>
          </p:cNvPr>
          <p:cNvSpPr txBox="1"/>
          <p:nvPr/>
        </p:nvSpPr>
        <p:spPr>
          <a:xfrm>
            <a:off x="8393096" y="2059656"/>
            <a:ext cx="2136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chemeClr val="bg1"/>
                </a:solidFill>
              </a:rPr>
              <a:t>DIGITALISAATIO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2158C8AE-A4D1-4542-9548-285BBC4112D6}"/>
              </a:ext>
            </a:extLst>
          </p:cNvPr>
          <p:cNvSpPr txBox="1"/>
          <p:nvPr/>
        </p:nvSpPr>
        <p:spPr>
          <a:xfrm>
            <a:off x="8393095" y="2470202"/>
            <a:ext cx="1686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Digitaaliset taidot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Datan käsittely ja hyödyntäminen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Kyky soveltaa teknologiaa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20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20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4001A7D7-6865-4AC1-A9B7-C89B3EF92585}"/>
              </a:ext>
            </a:extLst>
          </p:cNvPr>
          <p:cNvSpPr txBox="1"/>
          <p:nvPr/>
        </p:nvSpPr>
        <p:spPr>
          <a:xfrm>
            <a:off x="10257667" y="2059656"/>
            <a:ext cx="2136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/>
              <a:t>LISÄARVO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ACAECB70-EE0A-4AFB-9C88-639735F27216}"/>
              </a:ext>
            </a:extLst>
          </p:cNvPr>
          <p:cNvSpPr txBox="1"/>
          <p:nvPr/>
        </p:nvSpPr>
        <p:spPr>
          <a:xfrm>
            <a:off x="10200679" y="2474530"/>
            <a:ext cx="15492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buFont typeface="Arial" panose="020B0604020202020204" pitchFamily="34" charset="0"/>
              <a:buChar char="•"/>
            </a:pPr>
            <a:r>
              <a:rPr lang="fi-FI" sz="1000"/>
              <a:t>Asiakaskokemuksen ymmärrys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fi-FI" sz="1000"/>
              <a:t>Kyky tavoitteelliseen työskentelyyn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fi-FI" sz="1000"/>
              <a:t>Liiketoiminta-osaaminen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fi-FI" sz="1000"/>
              <a:t>Myyntitaidot</a:t>
            </a:r>
          </a:p>
          <a:p>
            <a:endParaRPr lang="fi-FI" sz="1000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D3BBB3E8-D171-4EBE-BDCD-3A062FB3B625}"/>
              </a:ext>
            </a:extLst>
          </p:cNvPr>
          <p:cNvSpPr txBox="1"/>
          <p:nvPr/>
        </p:nvSpPr>
        <p:spPr>
          <a:xfrm>
            <a:off x="4898650" y="5202155"/>
            <a:ext cx="3290596" cy="919401"/>
          </a:xfrm>
          <a:prstGeom prst="wedgeRoundRectCallout">
            <a:avLst>
              <a:gd name="adj1" fmla="val 61020"/>
              <a:gd name="adj2" fmla="val -41691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Kansainvälisyystaidot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Kielitaito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Kulttuurien tuntemus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bg1"/>
                </a:solidFill>
              </a:rPr>
              <a:t>Maailmantalouden ymmärtäminen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DF9CFCBC-CE65-45FF-812B-4039539FEFC8}"/>
              </a:ext>
            </a:extLst>
          </p:cNvPr>
          <p:cNvSpPr txBox="1"/>
          <p:nvPr/>
        </p:nvSpPr>
        <p:spPr>
          <a:xfrm>
            <a:off x="8377432" y="5277637"/>
            <a:ext cx="2693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chemeClr val="bg1"/>
                </a:solidFill>
              </a:rPr>
              <a:t>KANSAINVÄLISYYS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59169C59-5C5C-4BD9-854C-05A0FA3F1794}"/>
              </a:ext>
            </a:extLst>
          </p:cNvPr>
          <p:cNvSpPr txBox="1"/>
          <p:nvPr/>
        </p:nvSpPr>
        <p:spPr>
          <a:xfrm>
            <a:off x="1163324" y="4553953"/>
            <a:ext cx="1513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>
                <a:solidFill>
                  <a:schemeClr val="bg1"/>
                </a:solidFill>
              </a:rPr>
              <a:t>46 %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6EFB8303-70F7-4638-A048-BB44292B2657}"/>
              </a:ext>
            </a:extLst>
          </p:cNvPr>
          <p:cNvSpPr txBox="1"/>
          <p:nvPr/>
        </p:nvSpPr>
        <p:spPr>
          <a:xfrm>
            <a:off x="6088485" y="4553953"/>
            <a:ext cx="1513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>
                <a:solidFill>
                  <a:schemeClr val="tx2"/>
                </a:solidFill>
              </a:rPr>
              <a:t>22 %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3B29C79D-0079-46CC-9DFE-BD9EB60EDEA5}"/>
              </a:ext>
            </a:extLst>
          </p:cNvPr>
          <p:cNvSpPr txBox="1"/>
          <p:nvPr/>
        </p:nvSpPr>
        <p:spPr>
          <a:xfrm>
            <a:off x="8479303" y="4550029"/>
            <a:ext cx="1513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>
                <a:solidFill>
                  <a:schemeClr val="bg1"/>
                </a:solidFill>
              </a:rPr>
              <a:t>15 %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0D27BA66-49BE-41C8-A02A-BE5E7EF22AAD}"/>
              </a:ext>
            </a:extLst>
          </p:cNvPr>
          <p:cNvSpPr txBox="1"/>
          <p:nvPr/>
        </p:nvSpPr>
        <p:spPr>
          <a:xfrm>
            <a:off x="10271825" y="4553953"/>
            <a:ext cx="1513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>
                <a:solidFill>
                  <a:schemeClr val="tx2"/>
                </a:solidFill>
              </a:rPr>
              <a:t>12 %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2B2D475F-E176-4AA8-ADA8-3F50933CF702}"/>
              </a:ext>
            </a:extLst>
          </p:cNvPr>
          <p:cNvSpPr txBox="1"/>
          <p:nvPr/>
        </p:nvSpPr>
        <p:spPr>
          <a:xfrm>
            <a:off x="10653752" y="5271766"/>
            <a:ext cx="1513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>
                <a:solidFill>
                  <a:schemeClr val="bg1"/>
                </a:solidFill>
              </a:rPr>
              <a:t>3,5 %</a:t>
            </a:r>
          </a:p>
        </p:txBody>
      </p:sp>
    </p:spTree>
    <p:extLst>
      <p:ext uri="{BB962C8B-B14F-4D97-AF65-F5344CB8AC3E}">
        <p14:creationId xmlns:p14="http://schemas.microsoft.com/office/powerpoint/2010/main" val="168033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8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1253" y="324412"/>
            <a:ext cx="11515095" cy="477477"/>
          </a:xfrm>
        </p:spPr>
        <p:txBody>
          <a:bodyPr>
            <a:noAutofit/>
          </a:bodyPr>
          <a:lstStyle/>
          <a:p>
            <a:r>
              <a:rPr lang="fi-FI" sz="2300"/>
              <a:t>Pankkitoimihenkilöiden määrän muutos (%) maittain vuosina 2007 -2016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3F738B10-4EE1-4DB9-AB61-299890220E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113107"/>
              </p:ext>
            </p:extLst>
          </p:nvPr>
        </p:nvGraphicFramePr>
        <p:xfrm>
          <a:off x="763952" y="631768"/>
          <a:ext cx="10171135" cy="6104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Ryhmä 2">
            <a:extLst>
              <a:ext uri="{FF2B5EF4-FFF2-40B4-BE49-F238E27FC236}">
                <a16:creationId xmlns:a16="http://schemas.microsoft.com/office/drawing/2014/main" id="{39775F6F-EB32-405B-B415-A83E692ECF74}"/>
              </a:ext>
            </a:extLst>
          </p:cNvPr>
          <p:cNvGrpSpPr/>
          <p:nvPr/>
        </p:nvGrpSpPr>
        <p:grpSpPr>
          <a:xfrm>
            <a:off x="788020" y="4117836"/>
            <a:ext cx="6686519" cy="2177013"/>
            <a:chOff x="788020" y="4117836"/>
            <a:chExt cx="6686519" cy="2177013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45D45DC5-E6B7-41A6-BB96-60FD76A3ABA1}"/>
                </a:ext>
              </a:extLst>
            </p:cNvPr>
            <p:cNvSpPr/>
            <p:nvPr/>
          </p:nvSpPr>
          <p:spPr>
            <a:xfrm>
              <a:off x="6446685" y="4117836"/>
              <a:ext cx="1027854" cy="3140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8932" tIns="14466" rIns="28932" bIns="1446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570"/>
            </a:p>
          </p:txBody>
        </p:sp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01FFAC88-3F66-4561-BEFC-8536807B2DC6}"/>
                </a:ext>
              </a:extLst>
            </p:cNvPr>
            <p:cNvSpPr txBox="1"/>
            <p:nvPr/>
          </p:nvSpPr>
          <p:spPr>
            <a:xfrm>
              <a:off x="788020" y="6064017"/>
              <a:ext cx="103022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fld id="{A439B798-4E8A-4700-B2ED-63A76416BC71}" type="CATEGORYNAME">
                <a:rPr lang="en-US" sz="900"/>
                <a:pPr/>
                <a:t>Irlanti</a:t>
              </a:fld>
              <a:r>
                <a:rPr lang="en-US" sz="900"/>
                <a:t>; </a:t>
              </a:r>
              <a:fld id="{CC9942C3-B467-4639-AF6B-9A8D0562F2B9}" type="VALUE">
                <a:rPr lang="en-US" sz="900"/>
                <a:pPr/>
                <a:t>-35 %</a:t>
              </a:fld>
              <a:endParaRPr lang="fi-FI" sz="90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B219B806-FAD3-4F18-A8FF-7D51B2EB4E6E}"/>
                </a:ext>
              </a:extLst>
            </p:cNvPr>
            <p:cNvSpPr/>
            <p:nvPr/>
          </p:nvSpPr>
          <p:spPr>
            <a:xfrm>
              <a:off x="811152" y="5878080"/>
              <a:ext cx="1032655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 sz="900" b="0" i="0" u="none" strike="noStrike" kern="1200" baseline="0">
                  <a:solidFill>
                    <a:srgbClr val="164180"/>
                  </a:solidFill>
                  <a:latin typeface="+mn-lt"/>
                  <a:ea typeface="+mn-ea"/>
                  <a:cs typeface="+mn-cs"/>
                </a:defRPr>
              </a:pPr>
              <a:fld id="{6322B97D-6CA7-4056-9B2F-E931CEBC040B}" type="CATEGORYNAME">
                <a:rPr lang="en-US" sz="900"/>
                <a:pPr algn="ctr">
                  <a:defRPr sz="900" b="0" i="0" u="none" strike="noStrike" kern="1200" baseline="0">
                    <a:solidFill>
                      <a:srgbClr val="164180"/>
                    </a:solidFill>
                    <a:latin typeface="+mn-lt"/>
                    <a:ea typeface="+mn-ea"/>
                    <a:cs typeface="+mn-cs"/>
                  </a:defRPr>
                </a:pPr>
                <a:t>Kreikka</a:t>
              </a:fld>
              <a:r>
                <a:rPr lang="en-US" sz="900"/>
                <a:t>; </a:t>
              </a:r>
              <a:fld id="{348B1AB0-1F59-4596-83C7-82CE47327166}" type="VALUE">
                <a:rPr lang="en-US" sz="900"/>
                <a:pPr algn="ctr">
                  <a:defRPr sz="900" b="0" i="0" u="none" strike="noStrike" kern="1200" baseline="0">
                    <a:solidFill>
                      <a:srgbClr val="164180"/>
                    </a:solidFill>
                    <a:latin typeface="+mn-lt"/>
                    <a:ea typeface="+mn-ea"/>
                    <a:cs typeface="+mn-cs"/>
                  </a:defRPr>
                </a:pPr>
                <a:t>-34 %</a:t>
              </a:fld>
              <a:endParaRPr lang="en-US" sz="900"/>
            </a:p>
          </p:txBody>
        </p:sp>
        <p:sp>
          <p:nvSpPr>
            <p:cNvPr id="8" name="Tekstiruutu 7">
              <a:extLst>
                <a:ext uri="{FF2B5EF4-FFF2-40B4-BE49-F238E27FC236}">
                  <a16:creationId xmlns:a16="http://schemas.microsoft.com/office/drawing/2014/main" id="{98C09176-2C9D-4119-ADD6-5F2726B558DA}"/>
                </a:ext>
              </a:extLst>
            </p:cNvPr>
            <p:cNvSpPr txBox="1"/>
            <p:nvPr/>
          </p:nvSpPr>
          <p:spPr>
            <a:xfrm>
              <a:off x="1035816" y="5691839"/>
              <a:ext cx="110461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err="1"/>
                <a:t>Espanja</a:t>
              </a:r>
              <a:r>
                <a:rPr lang="en-US" sz="900"/>
                <a:t>; -32 %</a:t>
              </a:r>
              <a:endParaRPr lang="fi-FI" sz="900"/>
            </a:p>
          </p:txBody>
        </p:sp>
      </p:grpSp>
    </p:spTree>
    <p:extLst>
      <p:ext uri="{BB962C8B-B14F-4D97-AF65-F5344CB8AC3E}">
        <p14:creationId xmlns:p14="http://schemas.microsoft.com/office/powerpoint/2010/main" val="1192364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Työn muutos finanssialalla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AA5087F-DD0A-4DA3-853F-48590EB7A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21" b="5969"/>
          <a:stretch/>
        </p:blipFill>
        <p:spPr>
          <a:xfrm>
            <a:off x="1086338" y="1508370"/>
            <a:ext cx="9649655" cy="4298462"/>
          </a:xfrm>
        </p:spPr>
      </p:pic>
    </p:spTree>
    <p:extLst>
      <p:ext uri="{BB962C8B-B14F-4D97-AF65-F5344CB8AC3E}">
        <p14:creationId xmlns:p14="http://schemas.microsoft.com/office/powerpoint/2010/main" val="1944247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/>
              <a:t>Pankkien ja vakuutusyhtiöiden henkilöstö Suomessa</a:t>
            </a:r>
            <a:endParaRPr lang="en-US" sz="280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49300" y="1515570"/>
          <a:ext cx="10515600" cy="393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6512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Finanssialan henkilöstö 2018</a:t>
            </a:r>
            <a:br>
              <a:rPr lang="fi-FI"/>
            </a:br>
            <a:r>
              <a:rPr lang="fi-FI" sz="2400"/>
              <a:t>iän mukaan</a:t>
            </a: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49300" y="1515570"/>
          <a:ext cx="10515600" cy="393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uorakulmio 2"/>
          <p:cNvSpPr/>
          <p:nvPr/>
        </p:nvSpPr>
        <p:spPr>
          <a:xfrm>
            <a:off x="748992" y="5889880"/>
            <a:ext cx="2444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>
                <a:solidFill>
                  <a:srgbClr val="164180"/>
                </a:solidFill>
                <a:latin typeface="Merriweather Sans" panose="00000500000000000000" pitchFamily="2" charset="0"/>
              </a:rPr>
              <a:t>Lähde: </a:t>
            </a:r>
            <a:r>
              <a:rPr lang="fi-FI" sz="1400" err="1">
                <a:solidFill>
                  <a:srgbClr val="164180"/>
                </a:solidFill>
                <a:latin typeface="Merriweather Sans" panose="00000500000000000000" pitchFamily="2" charset="0"/>
              </a:rPr>
              <a:t>EK:n</a:t>
            </a:r>
            <a:r>
              <a:rPr lang="fi-FI" sz="1400">
                <a:solidFill>
                  <a:srgbClr val="164180"/>
                </a:solidFill>
                <a:latin typeface="Merriweather Sans" panose="00000500000000000000" pitchFamily="2" charset="0"/>
              </a:rPr>
              <a:t> palkkatilastot</a:t>
            </a:r>
          </a:p>
        </p:txBody>
      </p:sp>
    </p:spTree>
    <p:extLst>
      <p:ext uri="{BB962C8B-B14F-4D97-AF65-F5344CB8AC3E}">
        <p14:creationId xmlns:p14="http://schemas.microsoft.com/office/powerpoint/2010/main" val="694602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Finanssialan henkilöstö tehtävittäin 2018</a:t>
            </a: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49300" y="1515570"/>
          <a:ext cx="10515600" cy="3258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Sisällön paikkamerkki 9"/>
          <p:cNvGraphicFramePr>
            <a:graphicFrameLocks/>
          </p:cNvGraphicFramePr>
          <p:nvPr/>
        </p:nvGraphicFramePr>
        <p:xfrm>
          <a:off x="748992" y="4922018"/>
          <a:ext cx="9816994" cy="840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uorakulmio 2"/>
          <p:cNvSpPr/>
          <p:nvPr/>
        </p:nvSpPr>
        <p:spPr>
          <a:xfrm>
            <a:off x="748992" y="5910359"/>
            <a:ext cx="2444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>
                <a:solidFill>
                  <a:srgbClr val="164180"/>
                </a:solidFill>
                <a:latin typeface="Merriweather Sans" panose="00000500000000000000" pitchFamily="2" charset="0"/>
              </a:rPr>
              <a:t>Lähde: </a:t>
            </a:r>
            <a:r>
              <a:rPr lang="fi-FI" sz="1400" err="1">
                <a:solidFill>
                  <a:srgbClr val="164180"/>
                </a:solidFill>
                <a:latin typeface="Merriweather Sans" panose="00000500000000000000" pitchFamily="2" charset="0"/>
              </a:rPr>
              <a:t>EK:n</a:t>
            </a:r>
            <a:r>
              <a:rPr lang="fi-FI" sz="1400">
                <a:solidFill>
                  <a:srgbClr val="164180"/>
                </a:solidFill>
                <a:latin typeface="Merriweather Sans" panose="00000500000000000000" pitchFamily="2" charset="0"/>
              </a:rPr>
              <a:t> palkkatilastot</a:t>
            </a:r>
          </a:p>
        </p:txBody>
      </p:sp>
    </p:spTree>
    <p:extLst>
      <p:ext uri="{BB962C8B-B14F-4D97-AF65-F5344CB8AC3E}">
        <p14:creationId xmlns:p14="http://schemas.microsoft.com/office/powerpoint/2010/main" val="3763188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Finanssiala on naisten ala</a:t>
            </a:r>
            <a:br>
              <a:rPr lang="fi-FI"/>
            </a:br>
            <a:r>
              <a:rPr lang="fi-FI" sz="2400"/>
              <a:t>Naisten osuus </a:t>
            </a:r>
            <a:r>
              <a:rPr lang="fi-FI" sz="2400" err="1"/>
              <a:t>finanssialan</a:t>
            </a:r>
            <a:r>
              <a:rPr lang="fi-FI" sz="2400"/>
              <a:t> henkilöstöstä</a:t>
            </a:r>
            <a:endParaRPr lang="en-US" sz="240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49300" y="1515570"/>
          <a:ext cx="10515600" cy="393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895149" y="5921944"/>
            <a:ext cx="3012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>
                <a:solidFill>
                  <a:srgbClr val="164180"/>
                </a:solidFill>
                <a:latin typeface="Merriweather Sans" panose="00000500000000000000" pitchFamily="2" charset="0"/>
              </a:rPr>
              <a:t>Lähde: </a:t>
            </a:r>
            <a:r>
              <a:rPr lang="fi-FI" sz="1400" err="1">
                <a:solidFill>
                  <a:srgbClr val="164180"/>
                </a:solidFill>
                <a:latin typeface="Merriweather Sans" panose="00000500000000000000" pitchFamily="2" charset="0"/>
              </a:rPr>
              <a:t>EK:n</a:t>
            </a:r>
            <a:r>
              <a:rPr lang="fi-FI" sz="1400">
                <a:solidFill>
                  <a:srgbClr val="164180"/>
                </a:solidFill>
                <a:latin typeface="Merriweather Sans" panose="00000500000000000000" pitchFamily="2" charset="0"/>
              </a:rPr>
              <a:t> palkkatilastot</a:t>
            </a:r>
          </a:p>
        </p:txBody>
      </p:sp>
    </p:spTree>
    <p:extLst>
      <p:ext uri="{BB962C8B-B14F-4D97-AF65-F5344CB8AC3E}">
        <p14:creationId xmlns:p14="http://schemas.microsoft.com/office/powerpoint/2010/main" val="1280084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Yhä koulutetumpaa henkilöstöä</a:t>
            </a:r>
            <a:br>
              <a:rPr lang="fi-FI" sz="2800"/>
            </a:br>
            <a:r>
              <a:rPr lang="fi-FI" sz="2800"/>
              <a:t>2000-2018 </a:t>
            </a:r>
            <a:r>
              <a:rPr lang="fi-FI" sz="2400"/>
              <a:t>koulutusjakaumat, %</a:t>
            </a: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49300" y="1515570"/>
          <a:ext cx="10515600" cy="393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uorakulmio 2"/>
          <p:cNvSpPr/>
          <p:nvPr/>
        </p:nvSpPr>
        <p:spPr>
          <a:xfrm>
            <a:off x="748992" y="5898757"/>
            <a:ext cx="2444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>
                <a:solidFill>
                  <a:srgbClr val="164180"/>
                </a:solidFill>
                <a:latin typeface="Merriweather Sans" panose="00000500000000000000" pitchFamily="2" charset="0"/>
              </a:rPr>
              <a:t>Lähde: </a:t>
            </a:r>
            <a:r>
              <a:rPr lang="fi-FI" sz="1400" err="1">
                <a:solidFill>
                  <a:srgbClr val="164180"/>
                </a:solidFill>
                <a:latin typeface="Merriweather Sans" panose="00000500000000000000" pitchFamily="2" charset="0"/>
              </a:rPr>
              <a:t>EK:n</a:t>
            </a:r>
            <a:r>
              <a:rPr lang="fi-FI" sz="1400">
                <a:solidFill>
                  <a:srgbClr val="164180"/>
                </a:solidFill>
                <a:latin typeface="Merriweather Sans" panose="00000500000000000000" pitchFamily="2" charset="0"/>
              </a:rPr>
              <a:t> palkkatilastot</a:t>
            </a:r>
          </a:p>
        </p:txBody>
      </p:sp>
    </p:spTree>
    <p:extLst>
      <p:ext uri="{BB962C8B-B14F-4D97-AF65-F5344CB8AC3E}">
        <p14:creationId xmlns:p14="http://schemas.microsoft.com/office/powerpoint/2010/main" val="1677378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Finanssialan henkilöstö 2018</a:t>
            </a:r>
            <a:br>
              <a:rPr lang="fi-FI" sz="2800"/>
            </a:br>
            <a:r>
              <a:rPr lang="fi-FI" sz="2400"/>
              <a:t>yleisimmät muut kuin liiketalouden tutkinnot</a:t>
            </a: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49300" y="1515570"/>
          <a:ext cx="10515600" cy="393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uorakulmio 2"/>
          <p:cNvSpPr/>
          <p:nvPr/>
        </p:nvSpPr>
        <p:spPr>
          <a:xfrm>
            <a:off x="748992" y="5891281"/>
            <a:ext cx="2444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>
                <a:solidFill>
                  <a:srgbClr val="164180"/>
                </a:solidFill>
                <a:latin typeface="Merriweather Sans" panose="00000500000000000000" pitchFamily="2" charset="0"/>
              </a:rPr>
              <a:t>Lähde: </a:t>
            </a:r>
            <a:r>
              <a:rPr lang="fi-FI" sz="1400" err="1">
                <a:solidFill>
                  <a:srgbClr val="164180"/>
                </a:solidFill>
                <a:latin typeface="Merriweather Sans" panose="00000500000000000000" pitchFamily="2" charset="0"/>
              </a:rPr>
              <a:t>EK:n</a:t>
            </a:r>
            <a:r>
              <a:rPr lang="fi-FI" sz="1400">
                <a:solidFill>
                  <a:srgbClr val="164180"/>
                </a:solidFill>
                <a:latin typeface="Merriweather Sans" panose="00000500000000000000" pitchFamily="2" charset="0"/>
              </a:rPr>
              <a:t> palkkatilastot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A8B3A00-B7D3-4EF1-98DC-1702FAE39DC5}"/>
              </a:ext>
            </a:extLst>
          </p:cNvPr>
          <p:cNvSpPr txBox="1"/>
          <p:nvPr/>
        </p:nvSpPr>
        <p:spPr>
          <a:xfrm>
            <a:off x="7588331" y="3483276"/>
            <a:ext cx="3676261" cy="830997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600" b="1"/>
              <a:t>Liiketalouden tutkintojen osuus</a:t>
            </a:r>
          </a:p>
          <a:p>
            <a:pPr algn="ctr"/>
            <a:r>
              <a:rPr lang="fi-FI" sz="1600"/>
              <a:t>Rahoitus 64 %</a:t>
            </a:r>
            <a:br>
              <a:rPr lang="fi-FI" sz="1600"/>
            </a:br>
            <a:r>
              <a:rPr lang="fi-FI" sz="1600">
                <a:solidFill>
                  <a:schemeClr val="accent1"/>
                </a:solidFill>
              </a:rPr>
              <a:t>Vakuutus 55 %</a:t>
            </a:r>
          </a:p>
        </p:txBody>
      </p:sp>
    </p:spTree>
    <p:extLst>
      <p:ext uri="{BB962C8B-B14F-4D97-AF65-F5344CB8AC3E}">
        <p14:creationId xmlns:p14="http://schemas.microsoft.com/office/powerpoint/2010/main" val="234250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/>
              <a:t>Kilpailukykyinen palkkaus</a:t>
            </a:r>
            <a:br>
              <a:rPr lang="fi-FI" sz="3200"/>
            </a:br>
            <a:r>
              <a:rPr lang="en-US" sz="2400" b="0" err="1"/>
              <a:t>Keskiansioita</a:t>
            </a:r>
            <a:r>
              <a:rPr lang="en-US" sz="2400" b="0"/>
              <a:t> </a:t>
            </a:r>
            <a:r>
              <a:rPr lang="en-US" sz="2400" b="0" err="1"/>
              <a:t>toimialoittain</a:t>
            </a:r>
            <a:r>
              <a:rPr lang="en-US" sz="2400" b="0"/>
              <a:t> </a:t>
            </a:r>
            <a:r>
              <a:rPr lang="en-US" sz="2400" b="0" err="1"/>
              <a:t>syyskuussa</a:t>
            </a:r>
            <a:r>
              <a:rPr lang="en-US" sz="2400" b="0"/>
              <a:t> 2018</a:t>
            </a:r>
            <a:endParaRPr lang="fi-FI" sz="3200"/>
          </a:p>
        </p:txBody>
      </p:sp>
      <p:graphicFrame>
        <p:nvGraphicFramePr>
          <p:cNvPr id="4" name="Sisällön paikkamerkki 8"/>
          <p:cNvGraphicFramePr>
            <a:graphicFrameLocks noGrp="1"/>
          </p:cNvGraphicFramePr>
          <p:nvPr>
            <p:ph idx="1"/>
          </p:nvPr>
        </p:nvGraphicFramePr>
        <p:xfrm>
          <a:off x="797740" y="1497026"/>
          <a:ext cx="10512425" cy="4504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797740" y="6001305"/>
            <a:ext cx="5308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solidFill>
                  <a:srgbClr val="000000"/>
                </a:solidFill>
                <a:cs typeface="Tahoma"/>
              </a:rPr>
              <a:t>Lähde: EK:n palkkatilasto</a:t>
            </a:r>
            <a:r>
              <a:rPr lang="fi-FI">
                <a:solidFill>
                  <a:srgbClr val="000000"/>
                </a:solidFill>
              </a:rPr>
              <a:t>t</a:t>
            </a:r>
            <a:endParaRPr lang="fi-FI">
              <a:solidFill>
                <a:srgbClr val="000000"/>
              </a:solidFill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46492654"/>
      </p:ext>
    </p:extLst>
  </p:cSld>
  <p:clrMapOvr>
    <a:masterClrMapping/>
  </p:clrMapOvr>
</p:sld>
</file>

<file path=ppt/theme/theme1.xml><?xml version="1.0" encoding="utf-8"?>
<a:theme xmlns:a="http://schemas.openxmlformats.org/drawingml/2006/main" name="FA_Theme">
  <a:themeElements>
    <a:clrScheme name="FA_varit_uusi">
      <a:dk1>
        <a:srgbClr val="164180"/>
      </a:dk1>
      <a:lt1>
        <a:srgbClr val="FFFFFF"/>
      </a:lt1>
      <a:dk2>
        <a:srgbClr val="164180"/>
      </a:dk2>
      <a:lt2>
        <a:srgbClr val="FFFFFF"/>
      </a:lt2>
      <a:accent1>
        <a:srgbClr val="E6007E"/>
      </a:accent1>
      <a:accent2>
        <a:srgbClr val="164180"/>
      </a:accent2>
      <a:accent3>
        <a:srgbClr val="7F539C"/>
      </a:accent3>
      <a:accent4>
        <a:srgbClr val="FFD600"/>
      </a:accent4>
      <a:accent5>
        <a:srgbClr val="F4B5D3"/>
      </a:accent5>
      <a:accent6>
        <a:srgbClr val="BCE3FA"/>
      </a:accent6>
      <a:hlink>
        <a:srgbClr val="15417F"/>
      </a:hlink>
      <a:folHlink>
        <a:srgbClr val="164180"/>
      </a:folHlink>
    </a:clrScheme>
    <a:fontScheme name="Mukautettu 2">
      <a:majorFont>
        <a:latin typeface="Merriweather Sans"/>
        <a:ea typeface=""/>
        <a:cs typeface=""/>
      </a:majorFont>
      <a:minorFont>
        <a:latin typeface="Merriweather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_esityspohja" id="{3BADB047-5EFA-43AD-BDCF-4773CE634A9B}" vid="{2131AB1A-998C-4084-9D50-EA0D58D0831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E106A4F9CAD6E4D891E4C99C177D26F" ma:contentTypeVersion="12" ma:contentTypeDescription="Luo uusi asiakirja." ma:contentTypeScope="" ma:versionID="6bf8c22eb7e77b08554aec714589a006">
  <xsd:schema xmlns:xsd="http://www.w3.org/2001/XMLSchema" xmlns:xs="http://www.w3.org/2001/XMLSchema" xmlns:p="http://schemas.microsoft.com/office/2006/metadata/properties" xmlns:ns2="879095ad-9298-46b1-abb4-88acdd8ab572" xmlns:ns3="3f7baa18-e8c3-4a96-b5df-b125792204c2" targetNamespace="http://schemas.microsoft.com/office/2006/metadata/properties" ma:root="true" ma:fieldsID="4481d166ca6ec69d426333bd419f0696" ns2:_="" ns3:_="">
    <xsd:import namespace="879095ad-9298-46b1-abb4-88acdd8ab572"/>
    <xsd:import namespace="3f7baa18-e8c3-4a96-b5df-b125792204c2"/>
    <xsd:element name="properties">
      <xsd:complexType>
        <xsd:sequence>
          <xsd:element name="documentManagement">
            <xsd:complexType>
              <xsd:all>
                <xsd:element ref="ns2:p37d2282c7114a85bbb1d37773b53136" minOccurs="0"/>
                <xsd:element ref="ns3:TaxCatchAll" minOccurs="0"/>
                <xsd:element ref="ns2:h91f5f5c8ce94f5ebd3ee7c0d8a6ec47" minOccurs="0"/>
                <xsd:element ref="ns3:TaxKeywordTaxHTField" minOccurs="0"/>
                <xsd:element ref="ns2:FKPublishDate" minOccurs="0"/>
                <xsd:element ref="ns2:FKLangu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095ad-9298-46b1-abb4-88acdd8ab572" elementFormDefault="qualified">
    <xsd:import namespace="http://schemas.microsoft.com/office/2006/documentManagement/types"/>
    <xsd:import namespace="http://schemas.microsoft.com/office/infopath/2007/PartnerControls"/>
    <xsd:element name="p37d2282c7114a85bbb1d37773b53136" ma:index="9" nillable="true" ma:taxonomy="true" ma:internalName="p37d2282c7114a85bbb1d37773b53136" ma:taxonomyFieldName="FKDocType" ma:displayName="Asiakirjatyyppi" ma:readOnly="false" ma:default="" ma:fieldId="{937d2282-c711-4a85-bbb1-d37773b53136}" ma:taxonomyMulti="true" ma:sspId="d92eb3bd-95d3-4ebe-8301-9f6701864dbf" ma:termSetId="f0126561-3e6b-4118-8629-5272a7a08fe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h91f5f5c8ce94f5ebd3ee7c0d8a6ec47" ma:index="12" nillable="true" ma:taxonomy="true" ma:internalName="h91f5f5c8ce94f5ebd3ee7c0d8a6ec47" ma:taxonomyFieldName="FKTopic" ma:displayName="Aiheluokittelu" ma:readOnly="false" ma:default="" ma:fieldId="{191f5f5c-8ce9-4f5e-bd3e-e7c0d8a6ec47}" ma:taxonomyMulti="true" ma:sspId="d92eb3bd-95d3-4ebe-8301-9f6701864dbf" ma:termSetId="78f64962-903a-4089-a952-f0c4852607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KPublishDate" ma:index="15" nillable="true" ma:displayName="Julkaisupäivä" ma:default="[today]" ma:format="DateOnly" ma:internalName="FKPublishDate">
      <xsd:simpleType>
        <xsd:restriction base="dms:DateTime"/>
      </xsd:simpleType>
    </xsd:element>
    <xsd:element name="FKLanguage" ma:index="16" nillable="true" ma:displayName="Kieli" ma:default="Suomi" ma:format="Dropdown" ma:internalName="FKLanguage">
      <xsd:simpleType>
        <xsd:restriction base="dms:Choice">
          <xsd:enumeration value="Suomi"/>
          <xsd:enumeration value="Englanti"/>
          <xsd:enumeration value="Ruotsi"/>
          <xsd:enumeration value="Muu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baa18-e8c3-4a96-b5df-b125792204c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20aaa1b-80d6-4c91-97e9-f720dfbeb0a9}" ma:internalName="TaxCatchAll" ma:showField="CatchAllData" ma:web="3f7baa18-e8c3-4a96-b5df-b12579220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Asiasanat" ma:readOnly="false" ma:fieldId="{23f27201-bee3-471e-b2e7-b64fd8b7ca38}" ma:taxonomyMulti="true" ma:sspId="d92eb3bd-95d3-4ebe-8301-9f6701864db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7baa18-e8c3-4a96-b5df-b125792204c2">
      <Value>45</Value>
      <Value>35</Value>
      <Value>78</Value>
      <Value>77</Value>
    </TaxCatchAll>
    <TaxKeywordTaxHTField xmlns="3f7baa18-e8c3-4a96-b5df-b125792204c2">
      <Terms xmlns="http://schemas.microsoft.com/office/infopath/2007/PartnerControls"/>
    </TaxKeywordTaxHTField>
    <FKLanguage xmlns="879095ad-9298-46b1-abb4-88acdd8ab572">Suomi</FKLanguage>
    <FKPublishDate xmlns="879095ad-9298-46b1-abb4-88acdd8ab572">2019-04-29T21:00:00+00:00</FKPublishDate>
    <h91f5f5c8ce94f5ebd3ee7c0d8a6ec47 xmlns="879095ad-9298-46b1-abb4-88acdd8ab5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työelämä</TermName>
          <TermId xmlns="http://schemas.microsoft.com/office/infopath/2007/PartnerControls">98ef1ff8-7057-41dc-9d8a-5ed9db3d836f</TermId>
        </TermInfo>
        <TermInfo xmlns="http://schemas.microsoft.com/office/infopath/2007/PartnerControls">
          <TermName xmlns="http://schemas.microsoft.com/office/infopath/2007/PartnerControls">työmarkkinat</TermName>
          <TermId xmlns="http://schemas.microsoft.com/office/infopath/2007/PartnerControls">2d3dd029-2eb9-42cb-bb05-486e9750ba2d</TermId>
        </TermInfo>
        <TermInfo xmlns="http://schemas.microsoft.com/office/infopath/2007/PartnerControls">
          <TermName xmlns="http://schemas.microsoft.com/office/infopath/2007/PartnerControls">finanssiala</TermName>
          <TermId xmlns="http://schemas.microsoft.com/office/infopath/2007/PartnerControls">c509b3bd-2ed8-408c-9f38-93537ce757c0</TermId>
        </TermInfo>
      </Terms>
    </h91f5f5c8ce94f5ebd3ee7c0d8a6ec47>
    <p37d2282c7114a85bbb1d37773b53136 xmlns="879095ad-9298-46b1-abb4-88acdd8ab5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Diaesitys</TermName>
          <TermId xmlns="http://schemas.microsoft.com/office/infopath/2007/PartnerControls">fc209ee7-fe67-4bc6-a4f4-93f5714eb903</TermId>
        </TermInfo>
      </Terms>
    </p37d2282c7114a85bbb1d37773b53136>
  </documentManagement>
</p:properties>
</file>

<file path=customXml/itemProps1.xml><?xml version="1.0" encoding="utf-8"?>
<ds:datastoreItem xmlns:ds="http://schemas.openxmlformats.org/officeDocument/2006/customXml" ds:itemID="{4285439E-88A0-4F9E-8423-3B38A8AD2434}"/>
</file>

<file path=customXml/itemProps2.xml><?xml version="1.0" encoding="utf-8"?>
<ds:datastoreItem xmlns:ds="http://schemas.openxmlformats.org/officeDocument/2006/customXml" ds:itemID="{F678D619-1654-4E6A-AE6D-A00214ED0943}"/>
</file>

<file path=customXml/itemProps3.xml><?xml version="1.0" encoding="utf-8"?>
<ds:datastoreItem xmlns:ds="http://schemas.openxmlformats.org/officeDocument/2006/customXml" ds:itemID="{FADD2BE3-3231-427C-8891-F4653C77354D}"/>
</file>

<file path=customXml/itemProps4.xml><?xml version="1.0" encoding="utf-8"?>
<ds:datastoreItem xmlns:ds="http://schemas.openxmlformats.org/officeDocument/2006/customXml" ds:itemID="{7A9D12ED-1C94-4857-AB76-28DBF0C7F72E}"/>
</file>

<file path=docProps/app.xml><?xml version="1.0" encoding="utf-8"?>
<Properties xmlns="http://schemas.openxmlformats.org/officeDocument/2006/extended-properties" xmlns:vt="http://schemas.openxmlformats.org/officeDocument/2006/docPropsVTypes">
  <Template>FA_Esityspohja</Template>
  <Application>Microsoft Office PowerPoint</Application>
  <PresentationFormat>Widescreen</PresentationFormat>
  <Slides>14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FA_Theme</vt:lpstr>
      <vt:lpstr> Finanssialan  henkilöstö ja osaaminen </vt:lpstr>
      <vt:lpstr>Työn muutos finanssialalla</vt:lpstr>
      <vt:lpstr>Pankkien ja vakuutusyhtiöiden henkilöstö Suomessa</vt:lpstr>
      <vt:lpstr>Finanssialan henkilöstö 2018 iän mukaan</vt:lpstr>
      <vt:lpstr>Finanssialan henkilöstö tehtävittäin 2018</vt:lpstr>
      <vt:lpstr>Finanssiala on naisten ala Naisten osuus finanssialan henkilöstöstä</vt:lpstr>
      <vt:lpstr>Yhä koulutetumpaa henkilöstöä 2000-2018 koulutusjakaumat, %</vt:lpstr>
      <vt:lpstr>Finanssialan henkilöstö 2018 yleisimmät muut kuin liiketalouden tutkinnot</vt:lpstr>
      <vt:lpstr>Kilpailukykyinen palkkaus Keskiansioita toimialoittain syyskuussa 2018</vt:lpstr>
      <vt:lpstr>Kuukausiansio rahoitus- ja vakuutusalalla vuonna 2018 </vt:lpstr>
      <vt:lpstr>TOP5, -  mitä osaamista tarvitaan</vt:lpstr>
      <vt:lpstr>TOP–osaamistarpeet, kaikki vastaukset, yhteensä 3256 vastausta</vt:lpstr>
      <vt:lpstr>Tulevaisuuden osaamistarpeet</vt:lpstr>
      <vt:lpstr>Pankkitoimihenkilöiden määrän muutos (%) maittain vuosina 2007 -2016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Töissä finanssialalla 2019 kalvopaketti</dc:title>
  <dc:creator>Urpilainen Satu</dc:creator>
  <cp:keywords/>
  <cp:revision>1</cp:revision>
  <cp:lastPrinted>2017-05-10T19:51:23Z</cp:lastPrinted>
  <dcterms:created xsi:type="dcterms:W3CDTF">2019-04-09T04:17:10Z</dcterms:created>
  <dcterms:modified xsi:type="dcterms:W3CDTF">2019-04-24T13:58:27Z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0x0101006E106A4F9CAD6E4D891E4C99C177D26F</vt:lpwstr>
  </property>
  <property fmtid="{D5CDD505-2E9C-101B-9397-08002B2CF9AE}" pid="3" name="AuthorIds_UIVersion_512">
    <vt:lpwstr>23</vt:lpwstr>
  </property>
  <property fmtid="{D5CDD505-2E9C-101B-9397-08002B2CF9AE}" pid="4" name="Dokumentin tila">
    <vt:lpwstr/>
  </property>
  <property fmtid="{D5CDD505-2E9C-101B-9397-08002B2CF9AE}" pid="5" name="Asiakirjatyyppi">
    <vt:lpwstr/>
  </property>
  <property fmtid="{D5CDD505-2E9C-101B-9397-08002B2CF9AE}" pid="6" name="Asiasanat">
    <vt:lpwstr/>
  </property>
  <property fmtid="{D5CDD505-2E9C-101B-9397-08002B2CF9AE}" pid="7" name="Julkisuus">
    <vt:lpwstr/>
  </property>
  <property fmtid="{D5CDD505-2E9C-101B-9397-08002B2CF9AE}" pid="8" name="AuthorIds_UIVersion_3584">
    <vt:lpwstr>22</vt:lpwstr>
  </property>
  <property fmtid="{D5CDD505-2E9C-101B-9397-08002B2CF9AE}" pid="9" name="_dlc_DocIdItemGuid">
    <vt:lpwstr>00e96aa0-817e-43f3-899d-7b018582aa01</vt:lpwstr>
  </property>
  <property fmtid="{D5CDD505-2E9C-101B-9397-08002B2CF9AE}" pid="10" name="TaxKeyword">
    <vt:lpwstr/>
  </property>
  <property fmtid="{D5CDD505-2E9C-101B-9397-08002B2CF9AE}" pid="11" name="FKTopic">
    <vt:lpwstr>77;#työelämä|98ef1ff8-7057-41dc-9d8a-5ed9db3d836f;#45;#työmarkkinat|2d3dd029-2eb9-42cb-bb05-486e9750ba2d;#35;#finanssiala|c509b3bd-2ed8-408c-9f38-93537ce757c0</vt:lpwstr>
  </property>
  <property fmtid="{D5CDD505-2E9C-101B-9397-08002B2CF9AE}" pid="12" name="FKDocType">
    <vt:lpwstr>78;#Diaesitys|fc209ee7-fe67-4bc6-a4f4-93f5714eb903</vt:lpwstr>
  </property>
  <property fmtid="{D5CDD505-2E9C-101B-9397-08002B2CF9AE}" pid="13" name="FKDocumentState">
    <vt:lpwstr>27;#Valmis|40aa8d17-dadd-4ab0-93da-3124749a5963</vt:lpwstr>
  </property>
  <property fmtid="{D5CDD505-2E9C-101B-9397-08002B2CF9AE}" pid="14" name="FKDocumentPublicity">
    <vt:lpwstr>28;#Julkinen|0806a4a5-db6a-4fa4-8ed3-7457b5b4e8de</vt:lpwstr>
  </property>
  <property fmtid="{D5CDD505-2E9C-101B-9397-08002B2CF9AE}" pid="15" name="C Organisaatiot">
    <vt:lpwstr>408;#Finanssiala ry|ee048018-529f-44c2-b621-1ffdf097d9ae</vt:lpwstr>
  </property>
  <property fmtid="{D5CDD505-2E9C-101B-9397-08002B2CF9AE}" pid="16" name="Order">
    <vt:r8>44000</vt:r8>
  </property>
  <property fmtid="{D5CDD505-2E9C-101B-9397-08002B2CF9AE}" pid="17" name="xd_ProgID">
    <vt:lpwstr/>
  </property>
  <property fmtid="{D5CDD505-2E9C-101B-9397-08002B2CF9AE}" pid="18" name="_SourceUrl">
    <vt:lpwstr/>
  </property>
  <property fmtid="{D5CDD505-2E9C-101B-9397-08002B2CF9AE}" pid="19" name="_SharedFileIndex">
    <vt:lpwstr/>
  </property>
  <property fmtid="{D5CDD505-2E9C-101B-9397-08002B2CF9AE}" pid="20" name="TemplateUrl">
    <vt:lpwstr/>
  </property>
  <property fmtid="{D5CDD505-2E9C-101B-9397-08002B2CF9AE}" pid="21" name="_CopySource">
    <vt:lpwstr/>
  </property>
</Properties>
</file>