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87.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presentation.xml" ContentType="application/vnd.openxmlformats-officedocument.presentationml.presentation.main+xml"/>
  <Override PartName="/ppt/slides/slide8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1.xml" ContentType="application/vnd.openxmlformats-officedocument.presentationml.slide+xml"/>
  <Override PartName="/ppt/slides/slide72.xml" ContentType="application/vnd.openxmlformats-officedocument.presentationml.slide+xml"/>
  <Override PartName="/ppt/slides/slide85.xml" ContentType="application/vnd.openxmlformats-officedocument.presentationml.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1.xml" ContentType="application/vnd.openxmlformats-officedocument.presentationml.notesSlide+xml"/>
  <Override PartName="/ppt/notesSlides/notesSlide1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1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13.xml" ContentType="application/vnd.openxmlformats-officedocument.presentationml.notesSlide+xml"/>
  <Override PartName="/ppt/notesSlides/notesSlide70.xml" ContentType="application/vnd.openxmlformats-officedocument.presentationml.notesSlide+xml"/>
  <Override PartName="/ppt/notesSlides/notesSlide63.xml" ContentType="application/vnd.openxmlformats-officedocument.presentationml.notesSlide+xml"/>
  <Override PartName="/ppt/notesSlides/notesSlide14.xml" ContentType="application/vnd.openxmlformats-officedocument.presentationml.notesSlide+xml"/>
  <Override PartName="/ppt/notesSlides/notesSlide57.xml" ContentType="application/vnd.openxmlformats-officedocument.presentationml.notesSlide+xml"/>
  <Override PartName="/ppt/notesSlides/notesSlide55.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10.xml" ContentType="application/vnd.openxmlformats-officedocument.presentationml.notesSlide+xml"/>
  <Override PartName="/ppt/notesSlides/notesSlide7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89.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notesSlides/notesSlide88.xml" ContentType="application/vnd.openxmlformats-officedocument.presentationml.notesSlide+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notesSlides/notesSlide87.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6.xml" ContentType="application/vnd.openxmlformats-officedocument.presentationml.notesSlide+xml"/>
  <Override PartName="/ppt/notesSlides/notesSlide1.xml" ContentType="application/vnd.openxmlformats-officedocument.presentationml.notesSlide+xml"/>
  <Override PartName="/ppt/notesSlides/notesSlide77.xml" ContentType="application/vnd.openxmlformats-officedocument.presentationml.notesSlide+xml"/>
  <Override PartName="/ppt/notesSlides/notesSlide7.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9.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2.xml" ContentType="application/vnd.openxmlformats-officedocument.presentationml.notesSlide+xml"/>
  <Override PartName="/ppt/notesSlides/notesSlide5.xml" ContentType="application/vnd.openxmlformats-officedocument.presentationml.notesSlide+xml"/>
  <Override PartName="/ppt/notesSlides/notesSlide81.xml" ContentType="application/vnd.openxmlformats-officedocument.presentationml.notesSlide+xml"/>
  <Override PartName="/ppt/notesSlides/notesSlide4.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2.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73.xml" ContentType="application/vnd.openxmlformats-officedocument.themeOverride+xml"/>
  <Override PartName="/ppt/theme/themeOverride30.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29.xml" ContentType="application/vnd.openxmlformats-officedocument.drawingml.chart+xml"/>
  <Override PartName="/ppt/charts/chart31.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2.xml" ContentType="application/vnd.openxmlformats-officedocument.drawingml.chart+xml"/>
  <Override PartName="/ppt/theme/themeOverride28.xml" ContentType="application/vnd.openxmlformats-officedocument.themeOverride+xml"/>
  <Override PartName="/ppt/charts/chart28.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theme/themeOverride27.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6.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41.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0.xml" ContentType="application/vnd.openxmlformats-officedocument.drawingml.chart+xml"/>
  <Override PartName="/ppt/charts/chart42.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3.xml" ContentType="application/vnd.openxmlformats-officedocument.drawingml.chart+xml"/>
  <Override PartName="/ppt/theme/themeOverride39.xml" ContentType="application/vnd.openxmlformats-officedocument.themeOverride+xml"/>
  <Override PartName="/ppt/charts/chart39.xml" ContentType="application/vnd.openxmlformats-officedocument.drawingml.chart+xml"/>
  <Override PartName="/ppt/theme/themeOverride35.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theme/themeOverride38.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7.xml" ContentType="application/vnd.openxmlformats-officedocument.drawingml.chart+xml"/>
  <Override PartName="/ppt/charts/chart23.xml" ContentType="application/vnd.openxmlformats-officedocument.drawingml.chart+xml"/>
  <Override PartName="/ppt/theme/themeOverride22.xml" ContentType="application/vnd.openxmlformats-officedocument.themeOverride+xml"/>
  <Override PartName="/ppt/theme/themeOverride8.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charts/chart9.xml" ContentType="application/vnd.openxmlformats-officedocument.drawingml.chart+xml"/>
  <Override PartName="/ppt/theme/themeOverride9.xml" ContentType="application/vnd.openxmlformats-officedocument.themeOverride+xml"/>
  <Override PartName="/ppt/theme/themeOverride11.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charts/chart4.xml" ContentType="application/vnd.openxmlformats-officedocument.drawingml.chart+xml"/>
  <Override PartName="/ppt/theme/themeOverride4.xml" ContentType="application/vnd.openxmlformats-officedocument.themeOverride+xml"/>
  <Override PartName="/ppt/theme/themeOverride5.xml" ContentType="application/vnd.openxmlformats-officedocument.themeOverride+xml"/>
  <Override PartName="/ppt/charts/chart5.xml" ContentType="application/vnd.openxmlformats-officedocument.drawingml.chart+xml"/>
  <Override PartName="/ppt/charts/chart12.xml" ContentType="application/vnd.openxmlformats-officedocument.drawingml.chart+xml"/>
  <Override PartName="/ppt/theme/themeOverride12.xml" ContentType="application/vnd.openxmlformats-officedocument.themeOverride+xml"/>
  <Override PartName="/ppt/theme/themeOverride19.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charts/chart20.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charts/chart14.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theme/themeOverride44.xml" ContentType="application/vnd.openxmlformats-officedocument.themeOverride+xml"/>
  <Override PartName="/ppt/charts/chart45.xml" ContentType="application/vnd.openxmlformats-officedocument.drawingml.chart+xml"/>
  <Override PartName="/ppt/theme/themeOverride70.xml" ContentType="application/vnd.openxmlformats-officedocument.themeOverride+xml"/>
  <Override PartName="/ppt/charts/chart72.xml" ContentType="application/vnd.openxmlformats-officedocument.drawingml.chart+xml"/>
  <Override PartName="/ppt/theme/themeOverride69.xml" ContentType="application/vnd.openxmlformats-officedocument.themeOverride+xml"/>
  <Override PartName="/ppt/charts/chart71.xml" ContentType="application/vnd.openxmlformats-officedocument.drawingml.chart+xml"/>
  <Override PartName="/ppt/charts/chart73.xml" ContentType="application/vnd.openxmlformats-officedocument.drawingml.chart+xml"/>
  <Override PartName="/ppt/theme/themeOverride71.xml" ContentType="application/vnd.openxmlformats-officedocument.themeOverride+xml"/>
  <Override PartName="/ppt/charts/chart75.xml" ContentType="application/vnd.openxmlformats-officedocument.drawingml.chart+xml"/>
  <Override PartName="/ppt/theme/themeOverride72.xml" ContentType="application/vnd.openxmlformats-officedocument.themeOverride+xml"/>
  <Override PartName="/ppt/charts/chart74.xml" ContentType="application/vnd.openxmlformats-officedocument.drawingml.chart+xml"/>
  <Override PartName="/ppt/theme/themeOverride68.xml" ContentType="application/vnd.openxmlformats-officedocument.themeOverride+xml"/>
  <Override PartName="/ppt/charts/chart70.xml" ContentType="application/vnd.openxmlformats-officedocument.drawingml.chart+xml"/>
  <Override PartName="/ppt/charts/chart67.xml" ContentType="application/vnd.openxmlformats-officedocument.drawingml.chart+xml"/>
  <Override PartName="/ppt/theme/themeOverride64.xml" ContentType="application/vnd.openxmlformats-officedocument.themeOverride+xml"/>
  <Override PartName="/ppt/charts/chart66.xml" ContentType="application/vnd.openxmlformats-officedocument.drawingml.chart+xml"/>
  <Override PartName="/ppt/theme/themeOverride1.xml" ContentType="application/vnd.openxmlformats-officedocument.themeOverride+xml"/>
  <Override PartName="/ppt/theme/themeOverride65.xml" ContentType="application/vnd.openxmlformats-officedocument.themeOverride+xml"/>
  <Override PartName="/ppt/charts/chart68.xml" ContentType="application/vnd.openxmlformats-officedocument.drawingml.chart+xml"/>
  <Override PartName="/ppt/theme/themeOverride67.xml" ContentType="application/vnd.openxmlformats-officedocument.themeOverride+xml"/>
  <Override PartName="/ppt/charts/chart69.xml" ContentType="application/vnd.openxmlformats-officedocument.drawingml.chart+xml"/>
  <Override PartName="/ppt/theme/themeOverride66.xml" ContentType="application/vnd.openxmlformats-officedocument.themeOverride+xml"/>
  <Override PartName="/ppt/charts/chart76.xml" ContentType="application/vnd.openxmlformats-officedocument.drawingml.chart+xml"/>
  <Override PartName="/ppt/charts/chart83.xml" ContentType="application/vnd.openxmlformats-officedocument.drawingml.chart+xml"/>
  <Override PartName="/ppt/theme/themeOverride80.xml" ContentType="application/vnd.openxmlformats-officedocument.themeOverride+xml"/>
  <Override PartName="/ppt/charts/chart82.xml" ContentType="application/vnd.openxmlformats-officedocument.drawingml.chart+xml"/>
  <Override PartName="/ppt/theme/themeOverride81.xml" ContentType="application/vnd.openxmlformats-officedocument.themeOverride+xml"/>
  <Override PartName="/ppt/charts/chart84.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Override82.xml" ContentType="application/vnd.openxmlformats-officedocument.themeOverride+xml"/>
  <Override PartName="/ppt/theme/themeOverride79.xml" ContentType="application/vnd.openxmlformats-officedocument.themeOverride+xml"/>
  <Override PartName="/ppt/charts/chart81.xml" ContentType="application/vnd.openxmlformats-officedocument.drawingml.chart+xml"/>
  <Override PartName="/ppt/theme/themeOverride75.xml" ContentType="application/vnd.openxmlformats-officedocument.themeOverride+xml"/>
  <Override PartName="/ppt/charts/chart77.xml" ContentType="application/vnd.openxmlformats-officedocument.drawingml.chart+xml"/>
  <Override PartName="/ppt/theme/themeOverride74.xml" ContentType="application/vnd.openxmlformats-officedocument.themeOverride+xml"/>
  <Override PartName="/ppt/charts/chart78.xml" ContentType="application/vnd.openxmlformats-officedocument.drawingml.chart+xml"/>
  <Override PartName="/ppt/theme/themeOverride76.xml" ContentType="application/vnd.openxmlformats-officedocument.themeOverride+xml"/>
  <Override PartName="/ppt/theme/themeOverride78.xml" ContentType="application/vnd.openxmlformats-officedocument.themeOverride+xml"/>
  <Override PartName="/ppt/charts/chart80.xml" ContentType="application/vnd.openxmlformats-officedocument.drawingml.chart+xml"/>
  <Override PartName="/ppt/theme/themeOverride77.xml" ContentType="application/vnd.openxmlformats-officedocument.themeOverride+xml"/>
  <Override PartName="/ppt/charts/chart79.xml" ContentType="application/vnd.openxmlformats-officedocument.drawingml.chart+xml"/>
  <Override PartName="/ppt/theme/themeOverride63.xml" ContentType="application/vnd.openxmlformats-officedocument.themeOverride+xml"/>
  <Override PartName="/ppt/charts/chart52.xml" ContentType="application/vnd.openxmlformats-officedocument.drawingml.chart+xml"/>
  <Override PartName="/ppt/theme/themeOverride51.xml" ContentType="application/vnd.openxmlformats-officedocument.themeOverride+xml"/>
  <Override PartName="/ppt/charts/chart51.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charts/chart65.xml" ContentType="application/vnd.openxmlformats-officedocument.drawingml.chart+xml"/>
  <Override PartName="/ppt/theme/themeOverride54.xml" ContentType="application/vnd.openxmlformats-officedocument.themeOverride+xml"/>
  <Override PartName="/ppt/charts/chart54.xml" ContentType="application/vnd.openxmlformats-officedocument.drawingml.chart+xml"/>
  <Override PartName="/ppt/theme/themeOverride53.xml" ContentType="application/vnd.openxmlformats-officedocument.themeOverride+xml"/>
  <Override PartName="/ppt/theme/themeOverride50.xml" ContentType="application/vnd.openxmlformats-officedocument.themeOverride+xml"/>
  <Override PartName="/ppt/charts/chart50.xml" ContentType="application/vnd.openxmlformats-officedocument.drawingml.chart+xml"/>
  <Override PartName="/ppt/theme/themeOverride46.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theme/themeOverride49.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charts/chart48.xml" ContentType="application/vnd.openxmlformats-officedocument.drawingml.chart+xml"/>
  <Override PartName="/ppt/charts/chart55.xml" ContentType="application/vnd.openxmlformats-officedocument.drawingml.chart+xml"/>
  <Override PartName="/ppt/charts/chart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55.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Override62.xml" ContentType="application/vnd.openxmlformats-officedocument.themeOverride+xml"/>
  <Override PartName="/ppt/charts/chart64.xml" ContentType="application/vnd.openxmlformats-officedocument.drawingml.chart+xml"/>
  <Override PartName="/ppt/charts/chart63.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charts/chart57.xml" ContentType="application/vnd.openxmlformats-officedocument.drawingml.chart+xml"/>
  <Override PartName="/ppt/theme/themeOverride56.xml" ContentType="application/vnd.openxmlformats-officedocument.themeOverride+xml"/>
  <Override PartName="/ppt/charts/chart56.xml" ContentType="application/vnd.openxmlformats-officedocument.drawingml.chart+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charts/chart58.xml" ContentType="application/vnd.openxmlformats-officedocument.drawingml.chart+xml"/>
  <Override PartName="/ppt/charts/chart60.xml" ContentType="application/vnd.openxmlformats-officedocument.drawingml.chart+xml"/>
  <Override PartName="/ppt/charts/chart59.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95"/>
  </p:notesMasterIdLst>
  <p:sldIdLst>
    <p:sldId id="465" r:id="rId6"/>
    <p:sldId id="375" r:id="rId7"/>
    <p:sldId id="376" r:id="rId8"/>
    <p:sldId id="377" r:id="rId9"/>
    <p:sldId id="378" r:id="rId10"/>
    <p:sldId id="379" r:id="rId11"/>
    <p:sldId id="455" r:id="rId12"/>
    <p:sldId id="381" r:id="rId13"/>
    <p:sldId id="383" r:id="rId14"/>
    <p:sldId id="384" r:id="rId15"/>
    <p:sldId id="385" r:id="rId16"/>
    <p:sldId id="484" r:id="rId17"/>
    <p:sldId id="466" r:id="rId18"/>
    <p:sldId id="387" r:id="rId19"/>
    <p:sldId id="388" r:id="rId20"/>
    <p:sldId id="483" r:id="rId21"/>
    <p:sldId id="389" r:id="rId22"/>
    <p:sldId id="390" r:id="rId23"/>
    <p:sldId id="391" r:id="rId24"/>
    <p:sldId id="456" r:id="rId25"/>
    <p:sldId id="393" r:id="rId26"/>
    <p:sldId id="458" r:id="rId27"/>
    <p:sldId id="482" r:id="rId28"/>
    <p:sldId id="485" r:id="rId29"/>
    <p:sldId id="394" r:id="rId30"/>
    <p:sldId id="395" r:id="rId31"/>
    <p:sldId id="396" r:id="rId32"/>
    <p:sldId id="457" r:id="rId33"/>
    <p:sldId id="397" r:id="rId34"/>
    <p:sldId id="398" r:id="rId35"/>
    <p:sldId id="399" r:id="rId36"/>
    <p:sldId id="400" r:id="rId37"/>
    <p:sldId id="402" r:id="rId38"/>
    <p:sldId id="403" r:id="rId39"/>
    <p:sldId id="404" r:id="rId40"/>
    <p:sldId id="405" r:id="rId41"/>
    <p:sldId id="406" r:id="rId42"/>
    <p:sldId id="408" r:id="rId43"/>
    <p:sldId id="410" r:id="rId44"/>
    <p:sldId id="481" r:id="rId45"/>
    <p:sldId id="409" r:id="rId46"/>
    <p:sldId id="459" r:id="rId47"/>
    <p:sldId id="411" r:id="rId48"/>
    <p:sldId id="412" r:id="rId49"/>
    <p:sldId id="413" r:id="rId50"/>
    <p:sldId id="414" r:id="rId51"/>
    <p:sldId id="415" r:id="rId52"/>
    <p:sldId id="416" r:id="rId53"/>
    <p:sldId id="460" r:id="rId54"/>
    <p:sldId id="419" r:id="rId55"/>
    <p:sldId id="420" r:id="rId56"/>
    <p:sldId id="421" r:id="rId57"/>
    <p:sldId id="422" r:id="rId58"/>
    <p:sldId id="423" r:id="rId59"/>
    <p:sldId id="424" r:id="rId60"/>
    <p:sldId id="426" r:id="rId61"/>
    <p:sldId id="427" r:id="rId62"/>
    <p:sldId id="428" r:id="rId63"/>
    <p:sldId id="429" r:id="rId64"/>
    <p:sldId id="430" r:id="rId65"/>
    <p:sldId id="431" r:id="rId66"/>
    <p:sldId id="432" r:id="rId67"/>
    <p:sldId id="433" r:id="rId68"/>
    <p:sldId id="461" r:id="rId69"/>
    <p:sldId id="468" r:id="rId70"/>
    <p:sldId id="470" r:id="rId71"/>
    <p:sldId id="471" r:id="rId72"/>
    <p:sldId id="467" r:id="rId73"/>
    <p:sldId id="435" r:id="rId74"/>
    <p:sldId id="436" r:id="rId75"/>
    <p:sldId id="437" r:id="rId76"/>
    <p:sldId id="438" r:id="rId77"/>
    <p:sldId id="463" r:id="rId78"/>
    <p:sldId id="472" r:id="rId79"/>
    <p:sldId id="445" r:id="rId80"/>
    <p:sldId id="473" r:id="rId81"/>
    <p:sldId id="474" r:id="rId82"/>
    <p:sldId id="475" r:id="rId83"/>
    <p:sldId id="477" r:id="rId84"/>
    <p:sldId id="478" r:id="rId85"/>
    <p:sldId id="441" r:id="rId86"/>
    <p:sldId id="442" r:id="rId87"/>
    <p:sldId id="444" r:id="rId88"/>
    <p:sldId id="464" r:id="rId89"/>
    <p:sldId id="448" r:id="rId90"/>
    <p:sldId id="479" r:id="rId91"/>
    <p:sldId id="480" r:id="rId92"/>
    <p:sldId id="446" r:id="rId93"/>
    <p:sldId id="447" r:id="rId94"/>
  </p:sldIdLst>
  <p:sldSz cx="12190413" cy="6859588"/>
  <p:notesSz cx="6797675" cy="9928225"/>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8">
          <p15:clr>
            <a:srgbClr val="A4A3A4"/>
          </p15:clr>
        </p15:guide>
        <p15:guide id="2" orient="horz" pos="1132">
          <p15:clr>
            <a:srgbClr val="A4A3A4"/>
          </p15:clr>
        </p15:guide>
        <p15:guide id="3" orient="horz" pos="588">
          <p15:clr>
            <a:srgbClr val="A4A3A4"/>
          </p15:clr>
        </p15:guide>
        <p15:guide id="4" orient="horz" pos="232">
          <p15:clr>
            <a:srgbClr val="A4A3A4"/>
          </p15:clr>
        </p15:guide>
        <p15:guide id="5" orient="horz" pos="3543">
          <p15:clr>
            <a:srgbClr val="A4A3A4"/>
          </p15:clr>
        </p15:guide>
        <p15:guide id="6" orient="horz" pos="3885">
          <p15:clr>
            <a:srgbClr val="A4A3A4"/>
          </p15:clr>
        </p15:guide>
        <p15:guide id="7" orient="horz" pos="2161">
          <p15:clr>
            <a:srgbClr val="A4A3A4"/>
          </p15:clr>
        </p15:guide>
        <p15:guide id="8" orient="horz" pos="1011">
          <p15:clr>
            <a:srgbClr val="A4A3A4"/>
          </p15:clr>
        </p15:guide>
        <p15:guide id="9" orient="horz" pos="3226">
          <p15:clr>
            <a:srgbClr val="A4A3A4"/>
          </p15:clr>
        </p15:guide>
        <p15:guide id="10" orient="horz" pos="4178">
          <p15:clr>
            <a:srgbClr val="A4A3A4"/>
          </p15:clr>
        </p15:guide>
        <p15:guide id="11" orient="horz" pos="3838">
          <p15:clr>
            <a:srgbClr val="A4A3A4"/>
          </p15:clr>
        </p15:guide>
        <p15:guide id="12" pos="332">
          <p15:clr>
            <a:srgbClr val="A4A3A4"/>
          </p15:clr>
        </p15:guide>
        <p15:guide id="13" pos="6629">
          <p15:clr>
            <a:srgbClr val="A4A3A4"/>
          </p15:clr>
        </p15:guide>
        <p15:guide id="14" pos="5948">
          <p15:clr>
            <a:srgbClr val="A4A3A4"/>
          </p15:clr>
        </p15:guide>
        <p15:guide id="15" pos="2660">
          <p15:clr>
            <a:srgbClr val="A4A3A4"/>
          </p15:clr>
        </p15:guide>
        <p15:guide id="16" pos="7347">
          <p15:clr>
            <a:srgbClr val="A4A3A4"/>
          </p15:clr>
        </p15:guide>
        <p15:guide id="17" pos="3840">
          <p15:clr>
            <a:srgbClr val="A4A3A4"/>
          </p15:clr>
        </p15:guide>
        <p15:guide id="18" pos="3356">
          <p15:clr>
            <a:srgbClr val="A4A3A4"/>
          </p15:clr>
        </p15:guide>
        <p15:guide id="19" pos="6803">
          <p15:clr>
            <a:srgbClr val="A4A3A4"/>
          </p15:clr>
        </p15:guide>
        <p15:guide id="20" pos="937">
          <p15:clr>
            <a:srgbClr val="A4A3A4"/>
          </p15:clr>
        </p15:guide>
        <p15:guide id="21" pos="3658">
          <p15:clr>
            <a:srgbClr val="A4A3A4"/>
          </p15:clr>
        </p15:guide>
        <p15:guide id="22" pos="5170">
          <p15:clr>
            <a:srgbClr val="A4A3A4"/>
          </p15:clr>
        </p15:guide>
        <p15:guide id="23" pos="6229">
          <p15:clr>
            <a:srgbClr val="A4A3A4"/>
          </p15:clr>
        </p15:guide>
        <p15:guide id="24" pos="1911">
          <p15:clr>
            <a:srgbClr val="A4A3A4"/>
          </p15:clr>
        </p15:guide>
        <p15:guide id="25" pos="665">
          <p15:clr>
            <a:srgbClr val="A4A3A4"/>
          </p15:clr>
        </p15:guide>
        <p15:guide id="26" pos="69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280"/>
    <a:srgbClr val="D9D9D9"/>
    <a:srgbClr val="BFBFBF"/>
    <a:srgbClr val="008000"/>
    <a:srgbClr val="FFFFFF"/>
    <a:srgbClr val="4A7EBB"/>
    <a:srgbClr val="A6A6A6"/>
    <a:srgbClr val="7F7F7F"/>
    <a:srgbClr val="EDF2F9"/>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502F1-6D19-40C1-8A77-CD2F613815F0}" v="3" dt="2019-04-26T12:05:40.27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umma tyyli 1 - Korostu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52"/>
      </p:cViewPr>
      <p:guideLst>
        <p:guide orient="horz" pos="4248"/>
        <p:guide orient="horz" pos="1132"/>
        <p:guide orient="horz" pos="588"/>
        <p:guide orient="horz" pos="232"/>
        <p:guide orient="horz" pos="3543"/>
        <p:guide orient="horz" pos="3885"/>
        <p:guide orient="horz" pos="2161"/>
        <p:guide orient="horz" pos="1011"/>
        <p:guide orient="horz" pos="3226"/>
        <p:guide orient="horz" pos="4178"/>
        <p:guide orient="horz" pos="3838"/>
        <p:guide pos="332"/>
        <p:guide pos="6629"/>
        <p:guide pos="5948"/>
        <p:guide pos="2660"/>
        <p:guide pos="7347"/>
        <p:guide pos="3840"/>
        <p:guide pos="3356"/>
        <p:guide pos="6803"/>
        <p:guide pos="937"/>
        <p:guide pos="3658"/>
        <p:guide pos="5170"/>
        <p:guide pos="6229"/>
        <p:guide pos="1911"/>
        <p:guide pos="665"/>
        <p:guide pos="69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bleStyles" Target="tableStyles.xml"/><Relationship Id="rId10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9.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0.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1.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2.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3.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4.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5.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6.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8.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9.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0.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71.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2.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3.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4.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5.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6.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78.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79.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80.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81.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8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99"/>
          <c:y val="8.956499513786649E-2"/>
          <c:w val="0.51601943264760664"/>
          <c:h val="0.69970418099339515"/>
        </c:manualLayout>
      </c:layout>
      <c:barChart>
        <c:barDir val="bar"/>
        <c:grouping val="stacked"/>
        <c:varyColors val="0"/>
        <c:ser>
          <c:idx val="2"/>
          <c:order val="0"/>
          <c:tx>
            <c:strRef>
              <c:f>Sheet1!$B$1</c:f>
              <c:strCache>
                <c:ptCount val="1"/>
                <c:pt idx="0">
                  <c:v>Max 1 kk</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Sheet1!$B$5:$B$9</c:f>
              <c:numCache>
                <c:formatCode>General</c:formatCode>
                <c:ptCount val="5"/>
                <c:pt idx="0">
                  <c:v>22</c:v>
                </c:pt>
                <c:pt idx="1">
                  <c:v>22</c:v>
                </c:pt>
                <c:pt idx="2">
                  <c:v>23</c:v>
                </c:pt>
                <c:pt idx="3">
                  <c:v>22</c:v>
                </c:pt>
                <c:pt idx="4">
                  <c:v>24</c:v>
                </c:pt>
              </c:numCache>
            </c:numRef>
          </c:val>
          <c:extLst>
            <c:ext xmlns:c16="http://schemas.microsoft.com/office/drawing/2014/chart" uri="{C3380CC4-5D6E-409C-BE32-E72D297353CC}">
              <c16:uniqueId val="{00000000-7A92-46CB-AEC6-274B8D68B31A}"/>
            </c:ext>
          </c:extLst>
        </c:ser>
        <c:ser>
          <c:idx val="3"/>
          <c:order val="1"/>
          <c:tx>
            <c:strRef>
              <c:f>Sheet1!$C$1</c:f>
              <c:strCache>
                <c:ptCount val="1"/>
                <c:pt idx="0">
                  <c:v>1-3 kk</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Sheet1!$C$5:$C$9</c:f>
              <c:numCache>
                <c:formatCode>General</c:formatCode>
                <c:ptCount val="5"/>
                <c:pt idx="0">
                  <c:v>20</c:v>
                </c:pt>
                <c:pt idx="1">
                  <c:v>19</c:v>
                </c:pt>
                <c:pt idx="2">
                  <c:v>18</c:v>
                </c:pt>
                <c:pt idx="3">
                  <c:v>16</c:v>
                </c:pt>
                <c:pt idx="4">
                  <c:v>20</c:v>
                </c:pt>
              </c:numCache>
            </c:numRef>
          </c:val>
          <c:extLst>
            <c:ext xmlns:c16="http://schemas.microsoft.com/office/drawing/2014/chart" uri="{C3380CC4-5D6E-409C-BE32-E72D297353CC}">
              <c16:uniqueId val="{00000001-7A92-46CB-AEC6-274B8D68B31A}"/>
            </c:ext>
          </c:extLst>
        </c:ser>
        <c:ser>
          <c:idx val="4"/>
          <c:order val="2"/>
          <c:tx>
            <c:strRef>
              <c:f>Sheet1!$D$1</c:f>
              <c:strCache>
                <c:ptCount val="1"/>
                <c:pt idx="0">
                  <c:v>3-6 kk</c:v>
                </c:pt>
              </c:strCache>
            </c:strRef>
          </c:tx>
          <c:spPr>
            <a:solidFill>
              <a:srgbClr val="7F539C"/>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Sheet1!$D$5:$D$9</c:f>
              <c:numCache>
                <c:formatCode>General</c:formatCode>
                <c:ptCount val="5"/>
                <c:pt idx="0">
                  <c:v>13</c:v>
                </c:pt>
                <c:pt idx="1">
                  <c:v>15</c:v>
                </c:pt>
                <c:pt idx="2">
                  <c:v>14</c:v>
                </c:pt>
                <c:pt idx="3">
                  <c:v>14</c:v>
                </c:pt>
                <c:pt idx="4">
                  <c:v>13</c:v>
                </c:pt>
              </c:numCache>
            </c:numRef>
          </c:val>
          <c:extLst>
            <c:ext xmlns:c16="http://schemas.microsoft.com/office/drawing/2014/chart" uri="{C3380CC4-5D6E-409C-BE32-E72D297353CC}">
              <c16:uniqueId val="{00000002-7A92-46CB-AEC6-274B8D68B31A}"/>
            </c:ext>
          </c:extLst>
        </c:ser>
        <c:ser>
          <c:idx val="5"/>
          <c:order val="3"/>
          <c:tx>
            <c:strRef>
              <c:f>Sheet1!$E$1</c:f>
              <c:strCache>
                <c:ptCount val="1"/>
                <c:pt idx="0">
                  <c:v>6-12 kk</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Sheet1!$E$5:$E$9</c:f>
              <c:numCache>
                <c:formatCode>General</c:formatCode>
                <c:ptCount val="5"/>
                <c:pt idx="0">
                  <c:v>15</c:v>
                </c:pt>
                <c:pt idx="1">
                  <c:v>16</c:v>
                </c:pt>
                <c:pt idx="2">
                  <c:v>15</c:v>
                </c:pt>
                <c:pt idx="3">
                  <c:v>17</c:v>
                </c:pt>
                <c:pt idx="4">
                  <c:v>15</c:v>
                </c:pt>
              </c:numCache>
            </c:numRef>
          </c:val>
          <c:extLst>
            <c:ext xmlns:c16="http://schemas.microsoft.com/office/drawing/2014/chart" uri="{C3380CC4-5D6E-409C-BE32-E72D297353CC}">
              <c16:uniqueId val="{00000003-7A92-46CB-AEC6-274B8D68B31A}"/>
            </c:ext>
          </c:extLst>
        </c:ser>
        <c:ser>
          <c:idx val="6"/>
          <c:order val="4"/>
          <c:tx>
            <c:strRef>
              <c:f>Sheet1!$F$1</c:f>
              <c:strCache>
                <c:ptCount val="1"/>
                <c:pt idx="0">
                  <c:v>1-2 vuotta</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Sheet1!$F$5:$F$9</c:f>
              <c:numCache>
                <c:formatCode>General</c:formatCode>
                <c:ptCount val="5"/>
                <c:pt idx="0">
                  <c:v>14</c:v>
                </c:pt>
                <c:pt idx="1">
                  <c:v>14</c:v>
                </c:pt>
                <c:pt idx="2">
                  <c:v>16</c:v>
                </c:pt>
                <c:pt idx="3">
                  <c:v>12</c:v>
                </c:pt>
                <c:pt idx="4">
                  <c:v>11</c:v>
                </c:pt>
              </c:numCache>
            </c:numRef>
          </c:val>
          <c:extLst>
            <c:ext xmlns:c16="http://schemas.microsoft.com/office/drawing/2014/chart" uri="{C3380CC4-5D6E-409C-BE32-E72D297353CC}">
              <c16:uniqueId val="{00000004-7A92-46CB-AEC6-274B8D68B31A}"/>
            </c:ext>
          </c:extLst>
        </c:ser>
        <c:ser>
          <c:idx val="0"/>
          <c:order val="5"/>
          <c:tx>
            <c:strRef>
              <c:f>Sheet1!$G$1</c:f>
              <c:strCache>
                <c:ptCount val="1"/>
                <c:pt idx="0">
                  <c:v>3-5 vuotta</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Sheet1!$G$5:$G$9</c:f>
              <c:numCache>
                <c:formatCode>General</c:formatCode>
                <c:ptCount val="5"/>
                <c:pt idx="3">
                  <c:v>4</c:v>
                </c:pt>
                <c:pt idx="4">
                  <c:v>4</c:v>
                </c:pt>
              </c:numCache>
            </c:numRef>
          </c:val>
          <c:extLst>
            <c:ext xmlns:c16="http://schemas.microsoft.com/office/drawing/2014/chart" uri="{C3380CC4-5D6E-409C-BE32-E72D297353CC}">
              <c16:uniqueId val="{00000005-7A92-46CB-AEC6-274B8D68B31A}"/>
            </c:ext>
          </c:extLst>
        </c:ser>
        <c:ser>
          <c:idx val="1"/>
          <c:order val="6"/>
          <c:tx>
            <c:strRef>
              <c:f>Sheet1!$H$1</c:f>
              <c:strCache>
                <c:ptCount val="1"/>
                <c:pt idx="0">
                  <c:v>6-10 vuotta</c:v>
                </c:pt>
              </c:strCache>
            </c:strRef>
          </c:tx>
          <c:spPr>
            <a:solidFill>
              <a:srgbClr val="00B05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Sheet1!$H$5:$H$9</c:f>
              <c:numCache>
                <c:formatCode>General</c:formatCode>
                <c:ptCount val="5"/>
                <c:pt idx="3">
                  <c:v>2</c:v>
                </c:pt>
                <c:pt idx="4">
                  <c:v>1</c:v>
                </c:pt>
              </c:numCache>
            </c:numRef>
          </c:val>
          <c:extLst>
            <c:ext xmlns:c16="http://schemas.microsoft.com/office/drawing/2014/chart" uri="{C3380CC4-5D6E-409C-BE32-E72D297353CC}">
              <c16:uniqueId val="{00000006-7A92-46CB-AEC6-274B8D68B31A}"/>
            </c:ext>
          </c:extLst>
        </c:ser>
        <c:ser>
          <c:idx val="7"/>
          <c:order val="7"/>
          <c:tx>
            <c:strRef>
              <c:f>Sheet1!$I$1</c:f>
              <c:strCache>
                <c:ptCount val="1"/>
                <c:pt idx="0">
                  <c:v>Yli 10 vuotta</c:v>
                </c:pt>
              </c:strCache>
            </c:strRef>
          </c:tx>
          <c:spPr>
            <a:solidFill>
              <a:srgbClr val="00800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Sheet1!$I$5:$I$9</c:f>
              <c:numCache>
                <c:formatCode>General</c:formatCode>
                <c:ptCount val="5"/>
                <c:pt idx="3">
                  <c:v>2</c:v>
                </c:pt>
                <c:pt idx="4">
                  <c:v>2</c:v>
                </c:pt>
              </c:numCache>
            </c:numRef>
          </c:val>
          <c:extLst>
            <c:ext xmlns:c16="http://schemas.microsoft.com/office/drawing/2014/chart" uri="{C3380CC4-5D6E-409C-BE32-E72D297353CC}">
              <c16:uniqueId val="{00000007-7A92-46CB-AEC6-274B8D68B31A}"/>
            </c:ext>
          </c:extLst>
        </c:ser>
        <c:ser>
          <c:idx val="8"/>
          <c:order val="8"/>
          <c:tx>
            <c:strRef>
              <c:f>Sheet1!$J$1</c:f>
              <c:strCache>
                <c:ptCount val="1"/>
                <c:pt idx="0">
                  <c:v>Ei suunnittele lainkaan</c:v>
                </c:pt>
              </c:strCache>
            </c:strRef>
          </c:tx>
          <c:spPr>
            <a:solidFill>
              <a:srgbClr val="BCE3F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Sheet1!$J$5:$J$9</c:f>
              <c:numCache>
                <c:formatCode>General</c:formatCode>
                <c:ptCount val="5"/>
                <c:pt idx="0">
                  <c:v>13</c:v>
                </c:pt>
                <c:pt idx="1">
                  <c:v>12</c:v>
                </c:pt>
                <c:pt idx="2">
                  <c:v>13</c:v>
                </c:pt>
                <c:pt idx="3">
                  <c:v>10</c:v>
                </c:pt>
                <c:pt idx="4">
                  <c:v>9</c:v>
                </c:pt>
              </c:numCache>
            </c:numRef>
          </c:val>
          <c:extLst>
            <c:ext xmlns:c16="http://schemas.microsoft.com/office/drawing/2014/chart" uri="{C3380CC4-5D6E-409C-BE32-E72D297353CC}">
              <c16:uniqueId val="{00000008-7A92-46CB-AEC6-274B8D68B31A}"/>
            </c:ext>
          </c:extLst>
        </c:ser>
        <c:ser>
          <c:idx val="9"/>
          <c:order val="9"/>
          <c:tx>
            <c:strRef>
              <c:f>Sheet1!$K$1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Kevät 2013</c:v>
                </c:pt>
                <c:pt idx="1">
                  <c:v>Kevät 2014</c:v>
                </c:pt>
                <c:pt idx="2">
                  <c:v>Kevät 2015</c:v>
                </c:pt>
                <c:pt idx="3">
                  <c:v>Kevät 2017</c:v>
                </c:pt>
                <c:pt idx="4">
                  <c:v>Kevät 2019</c:v>
                </c:pt>
              </c:strCache>
            </c:strRef>
          </c:cat>
          <c:val>
            <c:numRef>
              <c:f>Sheet1!$K$5:$K$9</c:f>
              <c:numCache>
                <c:formatCode>General</c:formatCode>
                <c:ptCount val="5"/>
                <c:pt idx="0">
                  <c:v>3</c:v>
                </c:pt>
                <c:pt idx="1">
                  <c:v>2</c:v>
                </c:pt>
                <c:pt idx="2">
                  <c:v>1</c:v>
                </c:pt>
                <c:pt idx="3">
                  <c:v>1</c:v>
                </c:pt>
                <c:pt idx="4">
                  <c:v>1</c:v>
                </c:pt>
              </c:numCache>
            </c:numRef>
          </c:val>
          <c:extLst>
            <c:ext xmlns:c16="http://schemas.microsoft.com/office/drawing/2014/chart" uri="{C3380CC4-5D6E-409C-BE32-E72D297353CC}">
              <c16:uniqueId val="{00000009-7A92-46CB-AEC6-274B8D68B31A}"/>
            </c:ext>
          </c:extLst>
        </c:ser>
        <c:dLbls>
          <c:showLegendKey val="0"/>
          <c:showVal val="1"/>
          <c:showCatName val="0"/>
          <c:showSerName val="0"/>
          <c:showPercent val="0"/>
          <c:showBubbleSize val="0"/>
        </c:dLbls>
        <c:gapWidth val="28"/>
        <c:overlap val="100"/>
        <c:axId val="147113088"/>
        <c:axId val="147114624"/>
      </c:barChart>
      <c:catAx>
        <c:axId val="1471130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47114624"/>
        <c:crosses val="autoZero"/>
        <c:auto val="0"/>
        <c:lblAlgn val="ctr"/>
        <c:lblOffset val="100"/>
        <c:noMultiLvlLbl val="0"/>
      </c:catAx>
      <c:valAx>
        <c:axId val="14711462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47113088"/>
        <c:crosses val="max"/>
        <c:crossBetween val="between"/>
        <c:majorUnit val="20"/>
        <c:minorUnit val="5"/>
      </c:valAx>
    </c:plotArea>
    <c:legend>
      <c:legendPos val="b"/>
      <c:layout>
        <c:manualLayout>
          <c:xMode val="edge"/>
          <c:yMode val="edge"/>
          <c:x val="0.24765835520559931"/>
          <c:y val="0.85962500845368517"/>
          <c:w val="0.52690551181102352"/>
          <c:h val="0.14037499154631741"/>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61E-2"/>
          <c:w val="0.74123099849037277"/>
          <c:h val="0.63474111692970447"/>
        </c:manualLayout>
      </c:layout>
      <c:barChart>
        <c:barDir val="col"/>
        <c:grouping val="clustered"/>
        <c:varyColors val="0"/>
        <c:ser>
          <c:idx val="0"/>
          <c:order val="0"/>
          <c:tx>
            <c:strRef>
              <c:f>Sheet1!$A$2</c:f>
              <c:strCache>
                <c:ptCount val="1"/>
                <c:pt idx="0">
                  <c:v>Käyttelytilillä (palkka- tai eläketilillä)</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Sheet1!$B$2:$D$2</c:f>
              <c:numCache>
                <c:formatCode>General</c:formatCode>
                <c:ptCount val="3"/>
                <c:pt idx="0">
                  <c:v>21</c:v>
                </c:pt>
                <c:pt idx="1">
                  <c:v>20</c:v>
                </c:pt>
                <c:pt idx="2">
                  <c:v>21</c:v>
                </c:pt>
              </c:numCache>
            </c:numRef>
          </c:val>
          <c:extLst>
            <c:ext xmlns:c16="http://schemas.microsoft.com/office/drawing/2014/chart" uri="{C3380CC4-5D6E-409C-BE32-E72D297353CC}">
              <c16:uniqueId val="{00000000-4A49-48F9-84D7-A2A768ED94F7}"/>
            </c:ext>
          </c:extLst>
        </c:ser>
        <c:ser>
          <c:idx val="1"/>
          <c:order val="1"/>
          <c:tx>
            <c:strRef>
              <c:f>Sheet1!$A$3</c:f>
              <c:strCache>
                <c:ptCount val="1"/>
                <c:pt idx="0">
                  <c:v>Säästö-, sijoitus- tai muulla pankkitilillä</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Sheet1!$B$3:$D$3</c:f>
              <c:numCache>
                <c:formatCode>0</c:formatCode>
                <c:ptCount val="3"/>
                <c:pt idx="0" formatCode="General">
                  <c:v>36</c:v>
                </c:pt>
                <c:pt idx="1">
                  <c:v>38</c:v>
                </c:pt>
                <c:pt idx="2">
                  <c:v>35</c:v>
                </c:pt>
              </c:numCache>
            </c:numRef>
          </c:val>
          <c:extLst>
            <c:ext xmlns:c16="http://schemas.microsoft.com/office/drawing/2014/chart" uri="{C3380CC4-5D6E-409C-BE32-E72D297353CC}">
              <c16:uniqueId val="{00000001-4A49-48F9-84D7-A2A768ED94F7}"/>
            </c:ext>
          </c:extLst>
        </c:ser>
        <c:ser>
          <c:idx val="2"/>
          <c:order val="2"/>
          <c:tx>
            <c:strRef>
              <c:f>Sheet1!$A$4</c:f>
              <c:strCache>
                <c:ptCount val="1"/>
                <c:pt idx="0">
                  <c:v>Pörssiosakkeissa</c:v>
                </c:pt>
              </c:strCache>
            </c:strRef>
          </c:tx>
          <c:spPr>
            <a:solidFill>
              <a:srgbClr val="7F539C"/>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Sheet1!$B$4:$D$4</c:f>
              <c:numCache>
                <c:formatCode>0</c:formatCode>
                <c:ptCount val="3"/>
                <c:pt idx="0" formatCode="General">
                  <c:v>16</c:v>
                </c:pt>
                <c:pt idx="1">
                  <c:v>11</c:v>
                </c:pt>
                <c:pt idx="2">
                  <c:v>21</c:v>
                </c:pt>
              </c:numCache>
            </c:numRef>
          </c:val>
          <c:extLst>
            <c:ext xmlns:c16="http://schemas.microsoft.com/office/drawing/2014/chart" uri="{C3380CC4-5D6E-409C-BE32-E72D297353CC}">
              <c16:uniqueId val="{00000002-4A49-48F9-84D7-A2A768ED94F7}"/>
            </c:ext>
          </c:extLst>
        </c:ser>
        <c:ser>
          <c:idx val="3"/>
          <c:order val="3"/>
          <c:tx>
            <c:strRef>
              <c:f>Sheet1!$A$5</c:f>
              <c:strCache>
                <c:ptCount val="1"/>
                <c:pt idx="0">
                  <c:v>Sijoitusrahastoissa</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Sheet1!$B$5:$D$5</c:f>
              <c:numCache>
                <c:formatCode>0</c:formatCode>
                <c:ptCount val="3"/>
                <c:pt idx="0" formatCode="General">
                  <c:v>24</c:v>
                </c:pt>
                <c:pt idx="1">
                  <c:v>23</c:v>
                </c:pt>
                <c:pt idx="2">
                  <c:v>26</c:v>
                </c:pt>
              </c:numCache>
            </c:numRef>
          </c:val>
          <c:extLst>
            <c:ext xmlns:c16="http://schemas.microsoft.com/office/drawing/2014/chart" uri="{C3380CC4-5D6E-409C-BE32-E72D297353CC}">
              <c16:uniqueId val="{00000003-4A49-48F9-84D7-A2A768ED94F7}"/>
            </c:ext>
          </c:extLst>
        </c:ser>
        <c:ser>
          <c:idx val="4"/>
          <c:order val="4"/>
          <c:tx>
            <c:strRef>
              <c:f>Sheet1!$A$6</c:f>
              <c:strCache>
                <c:ptCount val="1"/>
                <c:pt idx="0">
                  <c:v>Vapaaehtoisissa eläkevakuutuksissa</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Sheet1!$B$6:$D$6</c:f>
              <c:numCache>
                <c:formatCode>0</c:formatCode>
                <c:ptCount val="3"/>
                <c:pt idx="0" formatCode="General">
                  <c:v>7</c:v>
                </c:pt>
                <c:pt idx="1">
                  <c:v>7</c:v>
                </c:pt>
                <c:pt idx="2">
                  <c:v>7</c:v>
                </c:pt>
              </c:numCache>
            </c:numRef>
          </c:val>
          <c:extLst>
            <c:ext xmlns:c16="http://schemas.microsoft.com/office/drawing/2014/chart" uri="{C3380CC4-5D6E-409C-BE32-E72D297353CC}">
              <c16:uniqueId val="{00000004-4A49-48F9-84D7-A2A768ED94F7}"/>
            </c:ext>
          </c:extLst>
        </c:ser>
        <c:ser>
          <c:idx val="5"/>
          <c:order val="5"/>
          <c:tx>
            <c:strRef>
              <c:f>Sheet1!$A$7</c:f>
              <c:strCache>
                <c:ptCount val="1"/>
                <c:pt idx="0">
                  <c:v>Muissa säästö- ja sijoitusvakuutuksissa</c:v>
                </c:pt>
              </c:strCache>
            </c:strRef>
          </c:tx>
          <c:spPr>
            <a:solidFill>
              <a:srgbClr val="BCE3F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KAIKKI  n=2500</c:v>
                </c:pt>
                <c:pt idx="1">
                  <c:v>Naiset, n=1252</c:v>
                </c:pt>
                <c:pt idx="2">
                  <c:v>Miehet, n=1248</c:v>
                </c:pt>
              </c:strCache>
            </c:strRef>
          </c:cat>
          <c:val>
            <c:numRef>
              <c:f>Sheet1!$B$7:$D$7</c:f>
              <c:numCache>
                <c:formatCode>0</c:formatCode>
                <c:ptCount val="3"/>
                <c:pt idx="0" formatCode="General">
                  <c:v>4</c:v>
                </c:pt>
                <c:pt idx="1">
                  <c:v>3</c:v>
                </c:pt>
                <c:pt idx="2">
                  <c:v>5</c:v>
                </c:pt>
              </c:numCache>
            </c:numRef>
          </c:val>
          <c:extLst>
            <c:ext xmlns:c16="http://schemas.microsoft.com/office/drawing/2014/chart" uri="{C3380CC4-5D6E-409C-BE32-E72D297353CC}">
              <c16:uniqueId val="{00000005-4A49-48F9-84D7-A2A768ED94F7}"/>
            </c:ext>
          </c:extLst>
        </c:ser>
        <c:dLbls>
          <c:showLegendKey val="0"/>
          <c:showVal val="1"/>
          <c:showCatName val="0"/>
          <c:showSerName val="0"/>
          <c:showPercent val="0"/>
          <c:showBubbleSize val="0"/>
        </c:dLbls>
        <c:gapWidth val="80"/>
        <c:axId val="265949568"/>
        <c:axId val="265951104"/>
      </c:barChart>
      <c:catAx>
        <c:axId val="265949568"/>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265951104"/>
        <c:crosses val="autoZero"/>
        <c:auto val="1"/>
        <c:lblAlgn val="ctr"/>
        <c:lblOffset val="100"/>
        <c:noMultiLvlLbl val="0"/>
      </c:catAx>
      <c:valAx>
        <c:axId val="265951104"/>
        <c:scaling>
          <c:orientation val="minMax"/>
          <c:max val="5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265949568"/>
        <c:crosses val="autoZero"/>
        <c:crossBetween val="between"/>
        <c:majorUnit val="10"/>
      </c:valAx>
      <c:spPr>
        <a:noFill/>
      </c:spPr>
    </c:plotArea>
    <c:legend>
      <c:legendPos val="b"/>
      <c:layout>
        <c:manualLayout>
          <c:xMode val="edge"/>
          <c:yMode val="edge"/>
          <c:x val="0.12176476377952813"/>
          <c:y val="0.8220774452275299"/>
          <c:w val="0.65341814096044148"/>
          <c:h val="0.12900367633292859"/>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clustered"/>
        <c:varyColors val="0"/>
        <c:ser>
          <c:idx val="5"/>
          <c:order val="0"/>
          <c:spPr>
            <a:solidFill>
              <a:srgbClr val="0B488B"/>
            </a:solidFill>
          </c:spPr>
          <c:invertIfNegative val="0"/>
          <c:dPt>
            <c:idx val="7"/>
            <c:invertIfNegative val="0"/>
            <c:bubble3D val="0"/>
            <c:spPr>
              <a:solidFill>
                <a:srgbClr val="E6007E">
                  <a:lumMod val="60000"/>
                  <a:lumOff val="40000"/>
                </a:srgbClr>
              </a:solidFill>
            </c:spPr>
            <c:extLst>
              <c:ext xmlns:c16="http://schemas.microsoft.com/office/drawing/2014/chart" uri="{C3380CC4-5D6E-409C-BE32-E72D297353CC}">
                <c16:uniqueId val="{00000001-2DCF-467D-A17E-37773CC1228F}"/>
              </c:ext>
            </c:extLst>
          </c:dPt>
          <c:dPt>
            <c:idx val="10"/>
            <c:invertIfNegative val="0"/>
            <c:bubble3D val="0"/>
            <c:spPr>
              <a:solidFill>
                <a:srgbClr val="E6007E">
                  <a:lumMod val="60000"/>
                  <a:lumOff val="40000"/>
                </a:srgbClr>
              </a:solidFill>
            </c:spPr>
            <c:extLst>
              <c:ext xmlns:c16="http://schemas.microsoft.com/office/drawing/2014/chart" uri="{C3380CC4-5D6E-409C-BE32-E72D297353CC}">
                <c16:uniqueId val="{00000003-2DCF-467D-A17E-37773CC1228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Muut arvopaperit, n=41 ***)</c:v>
                </c:pt>
                <c:pt idx="1">
                  <c:v>Vakuutussäästöt, n=278 **)</c:v>
                </c:pt>
                <c:pt idx="2">
                  <c:v>Joukkovelkakirja- ja indeksilainat, n=17</c:v>
                </c:pt>
                <c:pt idx="3">
                  <c:v>Pörssiosakkeet, n=399</c:v>
                </c:pt>
                <c:pt idx="4">
                  <c:v>Talletukset, n=1091 *)</c:v>
                </c:pt>
                <c:pt idx="5">
                  <c:v>PS-tuotteet, n=35</c:v>
                </c:pt>
                <c:pt idx="6">
                  <c:v>Sijoitusrahastot, n=605</c:v>
                </c:pt>
                <c:pt idx="7">
                  <c:v>Talouden yhteenlaskettu keskim. varallisuus, n=1389</c:v>
                </c:pt>
              </c:strCache>
            </c:strRef>
          </c:cat>
          <c:val>
            <c:numRef>
              <c:f>Sheet1!$B$2:$I$2</c:f>
              <c:numCache>
                <c:formatCode>General</c:formatCode>
                <c:ptCount val="8"/>
                <c:pt idx="0">
                  <c:v>35100</c:v>
                </c:pt>
                <c:pt idx="1">
                  <c:v>34000</c:v>
                </c:pt>
                <c:pt idx="2">
                  <c:v>27300</c:v>
                </c:pt>
                <c:pt idx="3">
                  <c:v>24700</c:v>
                </c:pt>
                <c:pt idx="4">
                  <c:v>23600</c:v>
                </c:pt>
                <c:pt idx="5">
                  <c:v>20100</c:v>
                </c:pt>
                <c:pt idx="6">
                  <c:v>20000</c:v>
                </c:pt>
                <c:pt idx="7">
                  <c:v>39000</c:v>
                </c:pt>
              </c:numCache>
            </c:numRef>
          </c:val>
          <c:extLst>
            <c:ext xmlns:c16="http://schemas.microsoft.com/office/drawing/2014/chart" uri="{C3380CC4-5D6E-409C-BE32-E72D297353CC}">
              <c16:uniqueId val="{00000000-D5B6-476A-9C3E-14B792F2B976}"/>
            </c:ext>
          </c:extLst>
        </c:ser>
        <c:dLbls>
          <c:showLegendKey val="0"/>
          <c:showVal val="1"/>
          <c:showCatName val="0"/>
          <c:showSerName val="0"/>
          <c:showPercent val="0"/>
          <c:showBubbleSize val="0"/>
        </c:dLbls>
        <c:gapWidth val="28"/>
        <c:axId val="258027520"/>
        <c:axId val="265664768"/>
      </c:barChart>
      <c:catAx>
        <c:axId val="2580275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65664768"/>
        <c:crosses val="autoZero"/>
        <c:auto val="0"/>
        <c:lblAlgn val="ctr"/>
        <c:lblOffset val="100"/>
        <c:noMultiLvlLbl val="0"/>
      </c:catAx>
      <c:valAx>
        <c:axId val="265664768"/>
        <c:scaling>
          <c:orientation val="minMax"/>
          <c:max val="50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258027520"/>
        <c:crosses val="max"/>
        <c:crossBetween val="between"/>
        <c:majorUnit val="1000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76"/>
          <c:y val="8.956499513786649E-2"/>
          <c:w val="0.51601943264760664"/>
          <c:h val="0.69970418099339393"/>
        </c:manualLayout>
      </c:layout>
      <c:barChart>
        <c:barDir val="bar"/>
        <c:grouping val="clustered"/>
        <c:varyColors val="0"/>
        <c:ser>
          <c:idx val="5"/>
          <c:order val="0"/>
          <c:tx>
            <c:strRef>
              <c:f>Sheet1!$A$2</c:f>
              <c:strCache>
                <c:ptCount val="1"/>
                <c:pt idx="0">
                  <c:v>Aikoo säästää/sijoittaa</c:v>
                </c:pt>
              </c:strCache>
            </c:strRef>
          </c:tx>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(Sheet1!$G$1;Sheet1!$I$1:$S$1)</c:f>
              <c:strCache>
                <c:ptCount val="12"/>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pt idx="11">
                  <c:v>Kevät 2019</c:v>
                </c:pt>
              </c:strCache>
            </c:strRef>
          </c:cat>
          <c:val>
            <c:numRef>
              <c:f>(Sheet1!$G$2;Sheet1!$I$2:$S$2)</c:f>
              <c:numCache>
                <c:formatCode>General</c:formatCode>
                <c:ptCount val="12"/>
                <c:pt idx="0">
                  <c:v>39</c:v>
                </c:pt>
                <c:pt idx="1">
                  <c:v>43</c:v>
                </c:pt>
                <c:pt idx="2">
                  <c:v>44</c:v>
                </c:pt>
                <c:pt idx="3">
                  <c:v>48</c:v>
                </c:pt>
                <c:pt idx="4">
                  <c:v>51</c:v>
                </c:pt>
                <c:pt idx="5">
                  <c:v>43</c:v>
                </c:pt>
                <c:pt idx="6">
                  <c:v>46</c:v>
                </c:pt>
                <c:pt idx="7">
                  <c:v>48</c:v>
                </c:pt>
                <c:pt idx="8">
                  <c:v>47</c:v>
                </c:pt>
                <c:pt idx="9">
                  <c:v>46</c:v>
                </c:pt>
                <c:pt idx="10">
                  <c:v>48</c:v>
                </c:pt>
                <c:pt idx="11">
                  <c:v>50</c:v>
                </c:pt>
              </c:numCache>
            </c:numRef>
          </c:val>
          <c:extLst>
            <c:ext xmlns:c16="http://schemas.microsoft.com/office/drawing/2014/chart" uri="{C3380CC4-5D6E-409C-BE32-E72D297353CC}">
              <c16:uniqueId val="{00000000-9E77-40FD-BA98-B25F202E8679}"/>
            </c:ext>
          </c:extLst>
        </c:ser>
        <c:dLbls>
          <c:showLegendKey val="0"/>
          <c:showVal val="1"/>
          <c:showCatName val="0"/>
          <c:showSerName val="0"/>
          <c:showPercent val="0"/>
          <c:showBubbleSize val="0"/>
        </c:dLbls>
        <c:gapWidth val="28"/>
        <c:axId val="265772416"/>
        <c:axId val="265799936"/>
      </c:barChart>
      <c:catAx>
        <c:axId val="2657724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65799936"/>
        <c:crosses val="autoZero"/>
        <c:auto val="0"/>
        <c:lblAlgn val="ctr"/>
        <c:lblOffset val="100"/>
        <c:noMultiLvlLbl val="0"/>
      </c:catAx>
      <c:valAx>
        <c:axId val="265799936"/>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65772416"/>
        <c:crosses val="max"/>
        <c:crossBetween val="between"/>
        <c:majorUnit val="2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5958132216516"/>
          <c:y val="3.6840603590829787E-2"/>
          <c:w val="0.29514109547988632"/>
          <c:h val="0.74543143463374473"/>
        </c:manualLayout>
      </c:layout>
      <c:barChart>
        <c:barDir val="bar"/>
        <c:grouping val="clustered"/>
        <c:varyColors val="0"/>
        <c:ser>
          <c:idx val="0"/>
          <c:order val="0"/>
          <c:tx>
            <c:strRef>
              <c:f>Sheet1!$O$1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 eläke- tms. tili)</c:v>
                </c:pt>
                <c:pt idx="3">
                  <c:v>Pörssiosakkeisiin</c:v>
                </c:pt>
                <c:pt idx="4">
                  <c:v>Vapaaehtoisiin yksilöllisiin eläkevakuutuksiin</c:v>
                </c:pt>
                <c:pt idx="5">
                  <c:v>Sijoitusasunnon ostamiseen </c:v>
                </c:pt>
              </c:strCache>
            </c:strRef>
          </c:cat>
          <c:val>
            <c:numRef>
              <c:f>Sheet1!$O$2:$O$7</c:f>
              <c:numCache>
                <c:formatCode>General</c:formatCode>
                <c:ptCount val="6"/>
                <c:pt idx="0">
                  <c:v>26</c:v>
                </c:pt>
                <c:pt idx="1">
                  <c:v>10</c:v>
                </c:pt>
                <c:pt idx="2">
                  <c:v>13</c:v>
                </c:pt>
                <c:pt idx="3">
                  <c:v>9</c:v>
                </c:pt>
                <c:pt idx="4">
                  <c:v>4</c:v>
                </c:pt>
                <c:pt idx="5">
                  <c:v>2</c:v>
                </c:pt>
              </c:numCache>
            </c:numRef>
          </c:val>
          <c:extLst>
            <c:ext xmlns:c16="http://schemas.microsoft.com/office/drawing/2014/chart" uri="{C3380CC4-5D6E-409C-BE32-E72D297353CC}">
              <c16:uniqueId val="{00000000-70D6-45D0-A2F0-47F811510625}"/>
            </c:ext>
          </c:extLst>
        </c:ser>
        <c:ser>
          <c:idx val="1"/>
          <c:order val="1"/>
          <c:tx>
            <c:strRef>
              <c:f>Sheet1!$P$1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 eläke- tms. tili)</c:v>
                </c:pt>
                <c:pt idx="3">
                  <c:v>Pörssiosakkeisiin</c:v>
                </c:pt>
                <c:pt idx="4">
                  <c:v>Vapaaehtoisiin yksilöllisiin eläkevakuutuksiin</c:v>
                </c:pt>
                <c:pt idx="5">
                  <c:v>Sijoitusasunnon ostamiseen </c:v>
                </c:pt>
              </c:strCache>
            </c:strRef>
          </c:cat>
          <c:val>
            <c:numRef>
              <c:f>Sheet1!$P$2:$P$7</c:f>
              <c:numCache>
                <c:formatCode>General</c:formatCode>
                <c:ptCount val="6"/>
                <c:pt idx="0">
                  <c:v>24</c:v>
                </c:pt>
                <c:pt idx="1">
                  <c:v>13</c:v>
                </c:pt>
                <c:pt idx="2">
                  <c:v>14</c:v>
                </c:pt>
                <c:pt idx="3">
                  <c:v>7</c:v>
                </c:pt>
                <c:pt idx="4">
                  <c:v>4</c:v>
                </c:pt>
                <c:pt idx="5">
                  <c:v>3</c:v>
                </c:pt>
              </c:numCache>
            </c:numRef>
          </c:val>
          <c:extLst>
            <c:ext xmlns:c16="http://schemas.microsoft.com/office/drawing/2014/chart" uri="{C3380CC4-5D6E-409C-BE32-E72D297353CC}">
              <c16:uniqueId val="{00000001-70D6-45D0-A2F0-47F811510625}"/>
            </c:ext>
          </c:extLst>
        </c:ser>
        <c:ser>
          <c:idx val="2"/>
          <c:order val="2"/>
          <c:tx>
            <c:strRef>
              <c:f>Sheet1!$Q$1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 eläke- tms. tili)</c:v>
                </c:pt>
                <c:pt idx="3">
                  <c:v>Pörssiosakkeisiin</c:v>
                </c:pt>
                <c:pt idx="4">
                  <c:v>Vapaaehtoisiin yksilöllisiin eläkevakuutuksiin</c:v>
                </c:pt>
                <c:pt idx="5">
                  <c:v>Sijoitusasunnon ostamiseen </c:v>
                </c:pt>
              </c:strCache>
            </c:strRef>
          </c:cat>
          <c:val>
            <c:numRef>
              <c:f>Sheet1!$Q$2:$Q$7</c:f>
              <c:numCache>
                <c:formatCode>General</c:formatCode>
                <c:ptCount val="6"/>
                <c:pt idx="0">
                  <c:v>24</c:v>
                </c:pt>
                <c:pt idx="1">
                  <c:v>14</c:v>
                </c:pt>
                <c:pt idx="2">
                  <c:v>12</c:v>
                </c:pt>
                <c:pt idx="3">
                  <c:v>7</c:v>
                </c:pt>
                <c:pt idx="4">
                  <c:v>3</c:v>
                </c:pt>
                <c:pt idx="5">
                  <c:v>2</c:v>
                </c:pt>
              </c:numCache>
            </c:numRef>
          </c:val>
          <c:extLst>
            <c:ext xmlns:c16="http://schemas.microsoft.com/office/drawing/2014/chart" uri="{C3380CC4-5D6E-409C-BE32-E72D297353CC}">
              <c16:uniqueId val="{00000002-70D6-45D0-A2F0-47F811510625}"/>
            </c:ext>
          </c:extLst>
        </c:ser>
        <c:ser>
          <c:idx val="3"/>
          <c:order val="3"/>
          <c:tx>
            <c:strRef>
              <c:f>Sheet1!$R$1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 eläke- tms. tili)</c:v>
                </c:pt>
                <c:pt idx="3">
                  <c:v>Pörssiosakkeisiin</c:v>
                </c:pt>
                <c:pt idx="4">
                  <c:v>Vapaaehtoisiin yksilöllisiin eläkevakuutuksiin</c:v>
                </c:pt>
                <c:pt idx="5">
                  <c:v>Sijoitusasunnon ostamiseen </c:v>
                </c:pt>
              </c:strCache>
            </c:strRef>
          </c:cat>
          <c:val>
            <c:numRef>
              <c:f>Sheet1!$R$2:$R$7</c:f>
              <c:numCache>
                <c:formatCode>General</c:formatCode>
                <c:ptCount val="6"/>
                <c:pt idx="0">
                  <c:v>24</c:v>
                </c:pt>
                <c:pt idx="1">
                  <c:v>18</c:v>
                </c:pt>
                <c:pt idx="2">
                  <c:v>15</c:v>
                </c:pt>
                <c:pt idx="3">
                  <c:v>11</c:v>
                </c:pt>
                <c:pt idx="4">
                  <c:v>3</c:v>
                </c:pt>
                <c:pt idx="5">
                  <c:v>3</c:v>
                </c:pt>
              </c:numCache>
            </c:numRef>
          </c:val>
          <c:extLst>
            <c:ext xmlns:c16="http://schemas.microsoft.com/office/drawing/2014/chart" uri="{C3380CC4-5D6E-409C-BE32-E72D297353CC}">
              <c16:uniqueId val="{00000003-70D6-45D0-A2F0-47F811510625}"/>
            </c:ext>
          </c:extLst>
        </c:ser>
        <c:ser>
          <c:idx val="4"/>
          <c:order val="4"/>
          <c:tx>
            <c:strRef>
              <c:f>Sheet1!$S$1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 eläke- tms. tili)</c:v>
                </c:pt>
                <c:pt idx="3">
                  <c:v>Pörssiosakkeisiin</c:v>
                </c:pt>
                <c:pt idx="4">
                  <c:v>Vapaaehtoisiin yksilöllisiin eläkevakuutuksiin</c:v>
                </c:pt>
                <c:pt idx="5">
                  <c:v>Sijoitusasunnon ostamiseen </c:v>
                </c:pt>
              </c:strCache>
            </c:strRef>
          </c:cat>
          <c:val>
            <c:numRef>
              <c:f>Sheet1!$S$2:$S$7</c:f>
              <c:numCache>
                <c:formatCode>General</c:formatCode>
                <c:ptCount val="6"/>
                <c:pt idx="0">
                  <c:v>24</c:v>
                </c:pt>
                <c:pt idx="1">
                  <c:v>16</c:v>
                </c:pt>
                <c:pt idx="2">
                  <c:v>9</c:v>
                </c:pt>
                <c:pt idx="3">
                  <c:v>9</c:v>
                </c:pt>
                <c:pt idx="4">
                  <c:v>3</c:v>
                </c:pt>
                <c:pt idx="5">
                  <c:v>2</c:v>
                </c:pt>
              </c:numCache>
            </c:numRef>
          </c:val>
          <c:extLst>
            <c:ext xmlns:c16="http://schemas.microsoft.com/office/drawing/2014/chart" uri="{C3380CC4-5D6E-409C-BE32-E72D297353CC}">
              <c16:uniqueId val="{00000004-70D6-45D0-A2F0-47F811510625}"/>
            </c:ext>
          </c:extLst>
        </c:ser>
        <c:dLbls>
          <c:showLegendKey val="0"/>
          <c:showVal val="1"/>
          <c:showCatName val="0"/>
          <c:showSerName val="0"/>
          <c:showPercent val="0"/>
          <c:showBubbleSize val="0"/>
        </c:dLbls>
        <c:gapWidth val="28"/>
        <c:axId val="265923968"/>
        <c:axId val="267912320"/>
      </c:barChart>
      <c:catAx>
        <c:axId val="2659239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fi-FI"/>
          </a:p>
        </c:txPr>
        <c:crossAx val="267912320"/>
        <c:crosses val="autoZero"/>
        <c:auto val="0"/>
        <c:lblAlgn val="ctr"/>
        <c:lblOffset val="100"/>
        <c:noMultiLvlLbl val="0"/>
      </c:catAx>
      <c:valAx>
        <c:axId val="267912320"/>
        <c:scaling>
          <c:orientation val="minMax"/>
          <c:max val="4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200"/>
            </a:pPr>
            <a:endParaRPr lang="fi-FI"/>
          </a:p>
        </c:txPr>
        <c:crossAx val="265923968"/>
        <c:crosses val="max"/>
        <c:crossBetween val="between"/>
        <c:majorUnit val="10"/>
        <c:minorUnit val="5"/>
      </c:valAx>
    </c:plotArea>
    <c:legend>
      <c:legendPos val="b"/>
      <c:layout>
        <c:manualLayout>
          <c:xMode val="edge"/>
          <c:yMode val="edge"/>
          <c:x val="0.31517024375804847"/>
          <c:y val="0.85164682251585466"/>
          <c:w val="0.68309763873175033"/>
          <c:h val="0.14835317748414889"/>
        </c:manualLayout>
      </c:layout>
      <c:overlay val="0"/>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19358342900184"/>
          <c:y val="3.6840603590829787E-2"/>
          <c:w val="0.46462182852143474"/>
          <c:h val="0.74543143463374473"/>
        </c:manualLayout>
      </c:layout>
      <c:barChart>
        <c:barDir val="bar"/>
        <c:grouping val="clustered"/>
        <c:varyColors val="0"/>
        <c:ser>
          <c:idx val="1"/>
          <c:order val="0"/>
          <c:tx>
            <c:strRef>
              <c:f>Sheet1!$O$1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Maa- ja metsäomaisuuteen</c:v>
                </c:pt>
                <c:pt idx="1">
                  <c:v>Muihin säästö- ja sijoitusvakuutuksiin</c:v>
                </c:pt>
                <c:pt idx="2">
                  <c:v>PS-tuotteisiin</c:v>
                </c:pt>
                <c:pt idx="3">
                  <c:v>Joukkovelkakirjalainoihin ja indeksilainoihin</c:v>
                </c:pt>
                <c:pt idx="4">
                  <c:v>Kapitalisaatiosopimukseen</c:v>
                </c:pt>
              </c:strCache>
            </c:strRef>
          </c:cat>
          <c:val>
            <c:numRef>
              <c:f>Sheet1!$O$8:$O$12</c:f>
              <c:numCache>
                <c:formatCode>General</c:formatCode>
                <c:ptCount val="5"/>
                <c:pt idx="0">
                  <c:v>1</c:v>
                </c:pt>
                <c:pt idx="1">
                  <c:v>1</c:v>
                </c:pt>
                <c:pt idx="2">
                  <c:v>1</c:v>
                </c:pt>
                <c:pt idx="3">
                  <c:v>1</c:v>
                </c:pt>
              </c:numCache>
            </c:numRef>
          </c:val>
          <c:extLst>
            <c:ext xmlns:c16="http://schemas.microsoft.com/office/drawing/2014/chart" uri="{C3380CC4-5D6E-409C-BE32-E72D297353CC}">
              <c16:uniqueId val="{00000000-351D-427C-AA14-166C10E0A7AE}"/>
            </c:ext>
          </c:extLst>
        </c:ser>
        <c:ser>
          <c:idx val="2"/>
          <c:order val="1"/>
          <c:tx>
            <c:strRef>
              <c:f>Sheet1!$P$1</c:f>
              <c:strCache>
                <c:ptCount val="1"/>
                <c:pt idx="0">
                  <c:v>Kevät 2014</c:v>
                </c:pt>
              </c:strCache>
            </c:strRef>
          </c:tx>
          <c:spPr>
            <a:solidFill>
              <a:srgbClr val="FFD600"/>
            </a:solidFill>
          </c:spPr>
          <c:invertIfNegative val="0"/>
          <c:dPt>
            <c:idx val="4"/>
            <c:invertIfNegative val="0"/>
            <c:bubble3D val="0"/>
            <c:spPr>
              <a:solidFill>
                <a:srgbClr val="E6007E"/>
              </a:solidFill>
            </c:spPr>
            <c:extLst>
              <c:ext xmlns:c16="http://schemas.microsoft.com/office/drawing/2014/chart" uri="{C3380CC4-5D6E-409C-BE32-E72D297353CC}">
                <c16:uniqueId val="{00000001-351D-427C-AA14-166C10E0A7A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Maa- ja metsäomaisuuteen</c:v>
                </c:pt>
                <c:pt idx="1">
                  <c:v>Muihin säästö- ja sijoitusvakuutuksiin</c:v>
                </c:pt>
                <c:pt idx="2">
                  <c:v>PS-tuotteisiin</c:v>
                </c:pt>
                <c:pt idx="3">
                  <c:v>Joukkovelkakirjalainoihin ja indeksilainoihin</c:v>
                </c:pt>
                <c:pt idx="4">
                  <c:v>Kapitalisaatiosopimukseen</c:v>
                </c:pt>
              </c:strCache>
            </c:strRef>
          </c:cat>
          <c:val>
            <c:numRef>
              <c:f>Sheet1!$P$8:$P$12</c:f>
              <c:numCache>
                <c:formatCode>General</c:formatCode>
                <c:ptCount val="5"/>
                <c:pt idx="0">
                  <c:v>2</c:v>
                </c:pt>
                <c:pt idx="1">
                  <c:v>3</c:v>
                </c:pt>
                <c:pt idx="2">
                  <c:v>1</c:v>
                </c:pt>
                <c:pt idx="3">
                  <c:v>1</c:v>
                </c:pt>
                <c:pt idx="4">
                  <c:v>1</c:v>
                </c:pt>
              </c:numCache>
            </c:numRef>
          </c:val>
          <c:extLst>
            <c:ext xmlns:c16="http://schemas.microsoft.com/office/drawing/2014/chart" uri="{C3380CC4-5D6E-409C-BE32-E72D297353CC}">
              <c16:uniqueId val="{00000002-351D-427C-AA14-166C10E0A7AE}"/>
            </c:ext>
          </c:extLst>
        </c:ser>
        <c:ser>
          <c:idx val="3"/>
          <c:order val="2"/>
          <c:tx>
            <c:strRef>
              <c:f>Sheet1!$Q$1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Maa- ja metsäomaisuuteen</c:v>
                </c:pt>
                <c:pt idx="1">
                  <c:v>Muihin säästö- ja sijoitusvakuutuksiin</c:v>
                </c:pt>
                <c:pt idx="2">
                  <c:v>PS-tuotteisiin</c:v>
                </c:pt>
                <c:pt idx="3">
                  <c:v>Joukkovelkakirjalainoihin ja indeksilainoihin</c:v>
                </c:pt>
                <c:pt idx="4">
                  <c:v>Kapitalisaatiosopimukseen</c:v>
                </c:pt>
              </c:strCache>
            </c:strRef>
          </c:cat>
          <c:val>
            <c:numRef>
              <c:f>Sheet1!$Q$8:$Q$12</c:f>
              <c:numCache>
                <c:formatCode>General</c:formatCode>
                <c:ptCount val="5"/>
                <c:pt idx="0">
                  <c:v>1</c:v>
                </c:pt>
                <c:pt idx="1">
                  <c:v>2</c:v>
                </c:pt>
                <c:pt idx="2">
                  <c:v>1</c:v>
                </c:pt>
                <c:pt idx="3">
                  <c:v>0</c:v>
                </c:pt>
                <c:pt idx="4">
                  <c:v>0</c:v>
                </c:pt>
              </c:numCache>
            </c:numRef>
          </c:val>
          <c:extLst>
            <c:ext xmlns:c16="http://schemas.microsoft.com/office/drawing/2014/chart" uri="{C3380CC4-5D6E-409C-BE32-E72D297353CC}">
              <c16:uniqueId val="{00000003-351D-427C-AA14-166C10E0A7AE}"/>
            </c:ext>
          </c:extLst>
        </c:ser>
        <c:ser>
          <c:idx val="4"/>
          <c:order val="3"/>
          <c:tx>
            <c:strRef>
              <c:f>Sheet1!$R$1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Maa- ja metsäomaisuuteen</c:v>
                </c:pt>
                <c:pt idx="1">
                  <c:v>Muihin säästö- ja sijoitusvakuutuksiin</c:v>
                </c:pt>
                <c:pt idx="2">
                  <c:v>PS-tuotteisiin</c:v>
                </c:pt>
                <c:pt idx="3">
                  <c:v>Joukkovelkakirjalainoihin ja indeksilainoihin</c:v>
                </c:pt>
                <c:pt idx="4">
                  <c:v>Kapitalisaatiosopimukseen</c:v>
                </c:pt>
              </c:strCache>
            </c:strRef>
          </c:cat>
          <c:val>
            <c:numRef>
              <c:f>Sheet1!$R$8:$R$12</c:f>
              <c:numCache>
                <c:formatCode>General</c:formatCode>
                <c:ptCount val="5"/>
                <c:pt idx="0">
                  <c:v>2</c:v>
                </c:pt>
                <c:pt idx="1">
                  <c:v>2</c:v>
                </c:pt>
                <c:pt idx="2">
                  <c:v>1</c:v>
                </c:pt>
                <c:pt idx="3">
                  <c:v>1</c:v>
                </c:pt>
              </c:numCache>
            </c:numRef>
          </c:val>
          <c:extLst>
            <c:ext xmlns:c16="http://schemas.microsoft.com/office/drawing/2014/chart" uri="{C3380CC4-5D6E-409C-BE32-E72D297353CC}">
              <c16:uniqueId val="{00000004-351D-427C-AA14-166C10E0A7AE}"/>
            </c:ext>
          </c:extLst>
        </c:ser>
        <c:ser>
          <c:idx val="5"/>
          <c:order val="4"/>
          <c:tx>
            <c:strRef>
              <c:f>Sheet1!$S$1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Maa- ja metsäomaisuuteen</c:v>
                </c:pt>
                <c:pt idx="1">
                  <c:v>Muihin säästö- ja sijoitusvakuutuksiin</c:v>
                </c:pt>
                <c:pt idx="2">
                  <c:v>PS-tuotteisiin</c:v>
                </c:pt>
                <c:pt idx="3">
                  <c:v>Joukkovelkakirjalainoihin ja indeksilainoihin</c:v>
                </c:pt>
                <c:pt idx="4">
                  <c:v>Kapitalisaatiosopimukseen</c:v>
                </c:pt>
              </c:strCache>
            </c:strRef>
          </c:cat>
          <c:val>
            <c:numRef>
              <c:f>Sheet1!$S$8:$S$12</c:f>
              <c:numCache>
                <c:formatCode>General</c:formatCode>
                <c:ptCount val="5"/>
                <c:pt idx="0">
                  <c:v>1</c:v>
                </c:pt>
                <c:pt idx="1">
                  <c:v>1</c:v>
                </c:pt>
                <c:pt idx="2">
                  <c:v>1</c:v>
                </c:pt>
                <c:pt idx="3">
                  <c:v>0</c:v>
                </c:pt>
              </c:numCache>
            </c:numRef>
          </c:val>
          <c:extLst>
            <c:ext xmlns:c16="http://schemas.microsoft.com/office/drawing/2014/chart" uri="{C3380CC4-5D6E-409C-BE32-E72D297353CC}">
              <c16:uniqueId val="{00000005-351D-427C-AA14-166C10E0A7AE}"/>
            </c:ext>
          </c:extLst>
        </c:ser>
        <c:dLbls>
          <c:showLegendKey val="0"/>
          <c:showVal val="1"/>
          <c:showCatName val="0"/>
          <c:showSerName val="0"/>
          <c:showPercent val="0"/>
          <c:showBubbleSize val="0"/>
        </c:dLbls>
        <c:gapWidth val="28"/>
        <c:axId val="267965184"/>
        <c:axId val="267966720"/>
      </c:barChart>
      <c:catAx>
        <c:axId val="2679651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fi-FI"/>
          </a:p>
        </c:txPr>
        <c:crossAx val="267966720"/>
        <c:crosses val="autoZero"/>
        <c:auto val="0"/>
        <c:lblAlgn val="ctr"/>
        <c:lblOffset val="100"/>
        <c:noMultiLvlLbl val="0"/>
      </c:catAx>
      <c:valAx>
        <c:axId val="267966720"/>
        <c:scaling>
          <c:orientation val="minMax"/>
          <c:max val="4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200"/>
            </a:pPr>
            <a:endParaRPr lang="fi-FI"/>
          </a:p>
        </c:txPr>
        <c:crossAx val="267965184"/>
        <c:crosses val="max"/>
        <c:crossBetween val="between"/>
        <c:majorUnit val="10"/>
        <c:minorUnit val="5"/>
      </c:valAx>
    </c:plotArea>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clustered"/>
        <c:varyColors val="0"/>
        <c:ser>
          <c:idx val="2"/>
          <c:order val="0"/>
          <c:tx>
            <c:strRef>
              <c:f>Sheet1!$F$1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Asunnon hankintaa varten</c:v>
                </c:pt>
                <c:pt idx="3">
                  <c:v>Erilaisten kulutustavaroiden hankkimiseksi</c:v>
                </c:pt>
                <c:pt idx="4">
                  <c:v>Perinnöksi</c:v>
                </c:pt>
                <c:pt idx="5">
                  <c:v>Lomamatkaan</c:v>
                </c:pt>
                <c:pt idx="6">
                  <c:v>Remonttiin</c:v>
                </c:pt>
                <c:pt idx="7">
                  <c:v>Opiskeluun</c:v>
                </c:pt>
              </c:strCache>
            </c:strRef>
          </c:cat>
          <c:val>
            <c:numRef>
              <c:f>Sheet1!$F$2:$F$9</c:f>
              <c:numCache>
                <c:formatCode>General</c:formatCode>
                <c:ptCount val="8"/>
                <c:pt idx="0">
                  <c:v>56</c:v>
                </c:pt>
                <c:pt idx="1">
                  <c:v>21</c:v>
                </c:pt>
                <c:pt idx="2">
                  <c:v>19</c:v>
                </c:pt>
                <c:pt idx="3">
                  <c:v>23</c:v>
                </c:pt>
                <c:pt idx="4">
                  <c:v>9</c:v>
                </c:pt>
                <c:pt idx="5">
                  <c:v>6</c:v>
                </c:pt>
                <c:pt idx="6">
                  <c:v>3</c:v>
                </c:pt>
                <c:pt idx="7">
                  <c:v>1</c:v>
                </c:pt>
              </c:numCache>
            </c:numRef>
          </c:val>
          <c:extLst>
            <c:ext xmlns:c16="http://schemas.microsoft.com/office/drawing/2014/chart" uri="{C3380CC4-5D6E-409C-BE32-E72D297353CC}">
              <c16:uniqueId val="{00000000-EFE4-4AAA-BA29-7680330F7A41}"/>
            </c:ext>
          </c:extLst>
        </c:ser>
        <c:ser>
          <c:idx val="3"/>
          <c:order val="1"/>
          <c:tx>
            <c:strRef>
              <c:f>Sheet1!$G$1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Asunnon hankintaa varten</c:v>
                </c:pt>
                <c:pt idx="3">
                  <c:v>Erilaisten kulutustavaroiden hankkimiseksi</c:v>
                </c:pt>
                <c:pt idx="4">
                  <c:v>Perinnöksi</c:v>
                </c:pt>
                <c:pt idx="5">
                  <c:v>Lomamatkaan</c:v>
                </c:pt>
                <c:pt idx="6">
                  <c:v>Remonttiin</c:v>
                </c:pt>
                <c:pt idx="7">
                  <c:v>Opiskeluun</c:v>
                </c:pt>
              </c:strCache>
            </c:strRef>
          </c:cat>
          <c:val>
            <c:numRef>
              <c:f>Sheet1!$G$2:$G$9</c:f>
              <c:numCache>
                <c:formatCode>General</c:formatCode>
                <c:ptCount val="8"/>
                <c:pt idx="0">
                  <c:v>57</c:v>
                </c:pt>
                <c:pt idx="1">
                  <c:v>26</c:v>
                </c:pt>
                <c:pt idx="2">
                  <c:v>20</c:v>
                </c:pt>
                <c:pt idx="3">
                  <c:v>24</c:v>
                </c:pt>
                <c:pt idx="4">
                  <c:v>12</c:v>
                </c:pt>
                <c:pt idx="5">
                  <c:v>5</c:v>
                </c:pt>
                <c:pt idx="6">
                  <c:v>3</c:v>
                </c:pt>
                <c:pt idx="7">
                  <c:v>1</c:v>
                </c:pt>
              </c:numCache>
            </c:numRef>
          </c:val>
          <c:extLst>
            <c:ext xmlns:c16="http://schemas.microsoft.com/office/drawing/2014/chart" uri="{C3380CC4-5D6E-409C-BE32-E72D297353CC}">
              <c16:uniqueId val="{00000001-EFE4-4AAA-BA29-7680330F7A41}"/>
            </c:ext>
          </c:extLst>
        </c:ser>
        <c:ser>
          <c:idx val="4"/>
          <c:order val="2"/>
          <c:tx>
            <c:strRef>
              <c:f>Sheet1!$H$1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Asunnon hankintaa varten</c:v>
                </c:pt>
                <c:pt idx="3">
                  <c:v>Erilaisten kulutustavaroiden hankkimiseksi</c:v>
                </c:pt>
                <c:pt idx="4">
                  <c:v>Perinnöksi</c:v>
                </c:pt>
                <c:pt idx="5">
                  <c:v>Lomamatkaan</c:v>
                </c:pt>
                <c:pt idx="6">
                  <c:v>Remonttiin</c:v>
                </c:pt>
                <c:pt idx="7">
                  <c:v>Opiskeluun</c:v>
                </c:pt>
              </c:strCache>
            </c:strRef>
          </c:cat>
          <c:val>
            <c:numRef>
              <c:f>Sheet1!$H$2:$H$9</c:f>
              <c:numCache>
                <c:formatCode>General</c:formatCode>
                <c:ptCount val="8"/>
                <c:pt idx="0">
                  <c:v>59</c:v>
                </c:pt>
                <c:pt idx="1">
                  <c:v>24</c:v>
                </c:pt>
                <c:pt idx="2">
                  <c:v>20</c:v>
                </c:pt>
                <c:pt idx="3">
                  <c:v>22</c:v>
                </c:pt>
                <c:pt idx="4">
                  <c:v>9</c:v>
                </c:pt>
                <c:pt idx="5">
                  <c:v>4</c:v>
                </c:pt>
                <c:pt idx="6">
                  <c:v>3</c:v>
                </c:pt>
                <c:pt idx="7">
                  <c:v>1</c:v>
                </c:pt>
              </c:numCache>
            </c:numRef>
          </c:val>
          <c:extLst>
            <c:ext xmlns:c16="http://schemas.microsoft.com/office/drawing/2014/chart" uri="{C3380CC4-5D6E-409C-BE32-E72D297353CC}">
              <c16:uniqueId val="{00000002-EFE4-4AAA-BA29-7680330F7A41}"/>
            </c:ext>
          </c:extLst>
        </c:ser>
        <c:ser>
          <c:idx val="5"/>
          <c:order val="3"/>
          <c:tx>
            <c:strRef>
              <c:f>Sheet1!$I$1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Asunnon hankintaa varten</c:v>
                </c:pt>
                <c:pt idx="3">
                  <c:v>Erilaisten kulutustavaroiden hankkimiseksi</c:v>
                </c:pt>
                <c:pt idx="4">
                  <c:v>Perinnöksi</c:v>
                </c:pt>
                <c:pt idx="5">
                  <c:v>Lomamatkaan</c:v>
                </c:pt>
                <c:pt idx="6">
                  <c:v>Remonttiin</c:v>
                </c:pt>
                <c:pt idx="7">
                  <c:v>Opiskeluun</c:v>
                </c:pt>
              </c:strCache>
            </c:strRef>
          </c:cat>
          <c:val>
            <c:numRef>
              <c:f>Sheet1!$I$2:$I$9</c:f>
              <c:numCache>
                <c:formatCode>General</c:formatCode>
                <c:ptCount val="8"/>
                <c:pt idx="0">
                  <c:v>57</c:v>
                </c:pt>
                <c:pt idx="1">
                  <c:v>28</c:v>
                </c:pt>
                <c:pt idx="2">
                  <c:v>22</c:v>
                </c:pt>
                <c:pt idx="3">
                  <c:v>22</c:v>
                </c:pt>
                <c:pt idx="4">
                  <c:v>10</c:v>
                </c:pt>
                <c:pt idx="5">
                  <c:v>6</c:v>
                </c:pt>
                <c:pt idx="6">
                  <c:v>4</c:v>
                </c:pt>
                <c:pt idx="7">
                  <c:v>1</c:v>
                </c:pt>
              </c:numCache>
            </c:numRef>
          </c:val>
          <c:extLst>
            <c:ext xmlns:c16="http://schemas.microsoft.com/office/drawing/2014/chart" uri="{C3380CC4-5D6E-409C-BE32-E72D297353CC}">
              <c16:uniqueId val="{00000003-EFE4-4AAA-BA29-7680330F7A41}"/>
            </c:ext>
          </c:extLst>
        </c:ser>
        <c:ser>
          <c:idx val="6"/>
          <c:order val="4"/>
          <c:tx>
            <c:strRef>
              <c:f>Sheet1!$J$1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Asunnon hankintaa varten</c:v>
                </c:pt>
                <c:pt idx="3">
                  <c:v>Erilaisten kulutustavaroiden hankkimiseksi</c:v>
                </c:pt>
                <c:pt idx="4">
                  <c:v>Perinnöksi</c:v>
                </c:pt>
                <c:pt idx="5">
                  <c:v>Lomamatkaan</c:v>
                </c:pt>
                <c:pt idx="6">
                  <c:v>Remonttiin</c:v>
                </c:pt>
                <c:pt idx="7">
                  <c:v>Opiskeluun</c:v>
                </c:pt>
              </c:strCache>
            </c:strRef>
          </c:cat>
          <c:val>
            <c:numRef>
              <c:f>Sheet1!$J$2:$J$9</c:f>
              <c:numCache>
                <c:formatCode>General</c:formatCode>
                <c:ptCount val="8"/>
                <c:pt idx="0">
                  <c:v>59</c:v>
                </c:pt>
                <c:pt idx="1">
                  <c:v>24</c:v>
                </c:pt>
                <c:pt idx="2">
                  <c:v>18</c:v>
                </c:pt>
                <c:pt idx="3">
                  <c:v>15</c:v>
                </c:pt>
                <c:pt idx="4">
                  <c:v>8</c:v>
                </c:pt>
                <c:pt idx="5">
                  <c:v>5</c:v>
                </c:pt>
                <c:pt idx="6">
                  <c:v>2</c:v>
                </c:pt>
                <c:pt idx="7">
                  <c:v>0</c:v>
                </c:pt>
              </c:numCache>
            </c:numRef>
          </c:val>
          <c:extLst>
            <c:ext xmlns:c16="http://schemas.microsoft.com/office/drawing/2014/chart" uri="{C3380CC4-5D6E-409C-BE32-E72D297353CC}">
              <c16:uniqueId val="{00000004-EFE4-4AAA-BA29-7680330F7A41}"/>
            </c:ext>
          </c:extLst>
        </c:ser>
        <c:dLbls>
          <c:showLegendKey val="0"/>
          <c:showVal val="1"/>
          <c:showCatName val="0"/>
          <c:showSerName val="0"/>
          <c:showPercent val="0"/>
          <c:showBubbleSize val="0"/>
        </c:dLbls>
        <c:gapWidth val="28"/>
        <c:axId val="282509312"/>
        <c:axId val="282510848"/>
      </c:barChart>
      <c:catAx>
        <c:axId val="28250931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282510848"/>
        <c:crosses val="autoZero"/>
        <c:auto val="0"/>
        <c:lblAlgn val="ctr"/>
        <c:lblOffset val="100"/>
        <c:noMultiLvlLbl val="0"/>
      </c:catAx>
      <c:valAx>
        <c:axId val="282510848"/>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282509312"/>
        <c:crosses val="max"/>
        <c:crossBetween val="between"/>
        <c:majorUnit val="20"/>
        <c:minorUnit val="5"/>
      </c:valAx>
    </c:plotArea>
    <c:legend>
      <c:legendPos val="b"/>
      <c:layout>
        <c:manualLayout>
          <c:xMode val="edge"/>
          <c:yMode val="edge"/>
          <c:x val="0.24765835520559931"/>
          <c:y val="0.8760071762586783"/>
          <c:w val="0.52631627296587924"/>
          <c:h val="0.10442744473594953"/>
        </c:manualLayout>
      </c:layout>
      <c:overlay val="0"/>
      <c:spPr>
        <a:noFill/>
        <a:ln w="25450">
          <a:noFill/>
        </a:ln>
      </c:spPr>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06"/>
          <c:y val="8.9564995137866046E-2"/>
          <c:w val="0.51601943264760664"/>
          <c:h val="0.69970418099339393"/>
        </c:manualLayout>
      </c:layout>
      <c:barChart>
        <c:barDir val="bar"/>
        <c:grouping val="stacked"/>
        <c:varyColors val="0"/>
        <c:ser>
          <c:idx val="2"/>
          <c:order val="0"/>
          <c:tx>
            <c:strRef>
              <c:f>Sheet1!$B$1</c:f>
              <c:strCache>
                <c:ptCount val="1"/>
                <c:pt idx="0">
                  <c:v>Paljon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TURVALLISUUS</c:v>
                </c:pt>
                <c:pt idx="1">
                  <c:v>VAIVATTOMUUS</c:v>
                </c:pt>
                <c:pt idx="2">
                  <c:v>SIJOITUSKOHTEEN RISKITTÖMYYS</c:v>
                </c:pt>
                <c:pt idx="3">
                  <c:v>TUOTTO</c:v>
                </c:pt>
                <c:pt idx="4">
                  <c:v>KOTIMAISUUS</c:v>
                </c:pt>
                <c:pt idx="5">
                  <c:v>RAHAKSI MUUTTAMISEN HELPPOUS</c:v>
                </c:pt>
                <c:pt idx="6">
                  <c:v>EETTISYYS, VASTUULLISUUS</c:v>
                </c:pt>
                <c:pt idx="7">
                  <c:v>EKOLOGISUUS</c:v>
                </c:pt>
                <c:pt idx="8">
                  <c:v>ELÄKETURVA/ELÄKEVUOSIIN VARAUTUMINEN</c:v>
                </c:pt>
                <c:pt idx="9">
                  <c:v>VEROTTOMUUS TAI MUUT VEROEDUT</c:v>
                </c:pt>
                <c:pt idx="10">
                  <c:v>SIJOITUSAIKA</c:v>
                </c:pt>
              </c:strCache>
            </c:strRef>
          </c:cat>
          <c:val>
            <c:numRef>
              <c:f>Sheet1!$B$2:$B$12</c:f>
              <c:numCache>
                <c:formatCode>General</c:formatCode>
                <c:ptCount val="11"/>
                <c:pt idx="0">
                  <c:v>64</c:v>
                </c:pt>
                <c:pt idx="1">
                  <c:v>48</c:v>
                </c:pt>
                <c:pt idx="2">
                  <c:v>47</c:v>
                </c:pt>
                <c:pt idx="3">
                  <c:v>38</c:v>
                </c:pt>
                <c:pt idx="4">
                  <c:v>38</c:v>
                </c:pt>
                <c:pt idx="5">
                  <c:v>35</c:v>
                </c:pt>
                <c:pt idx="6">
                  <c:v>28</c:v>
                </c:pt>
                <c:pt idx="7">
                  <c:v>28</c:v>
                </c:pt>
                <c:pt idx="8">
                  <c:v>24</c:v>
                </c:pt>
                <c:pt idx="9">
                  <c:v>21</c:v>
                </c:pt>
                <c:pt idx="10">
                  <c:v>18</c:v>
                </c:pt>
              </c:numCache>
            </c:numRef>
          </c:val>
          <c:extLst>
            <c:ext xmlns:c16="http://schemas.microsoft.com/office/drawing/2014/chart" uri="{C3380CC4-5D6E-409C-BE32-E72D297353CC}">
              <c16:uniqueId val="{00000000-B4B8-4959-ACDC-0B3D0717AD50}"/>
            </c:ext>
          </c:extLst>
        </c:ser>
        <c:ser>
          <c:idx val="4"/>
          <c:order val="1"/>
          <c:tx>
            <c:strRef>
              <c:f>Sheet1!$C$1</c:f>
              <c:strCache>
                <c:ptCount val="1"/>
                <c:pt idx="0">
                  <c:v>Jonkin verran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TURVALLISUUS</c:v>
                </c:pt>
                <c:pt idx="1">
                  <c:v>VAIVATTOMUUS</c:v>
                </c:pt>
                <c:pt idx="2">
                  <c:v>SIJOITUSKOHTEEN RISKITTÖMYYS</c:v>
                </c:pt>
                <c:pt idx="3">
                  <c:v>TUOTTO</c:v>
                </c:pt>
                <c:pt idx="4">
                  <c:v>KOTIMAISUUS</c:v>
                </c:pt>
                <c:pt idx="5">
                  <c:v>RAHAKSI MUUTTAMISEN HELPPOUS</c:v>
                </c:pt>
                <c:pt idx="6">
                  <c:v>EETTISYYS, VASTUULLISUUS</c:v>
                </c:pt>
                <c:pt idx="7">
                  <c:v>EKOLOGISUUS</c:v>
                </c:pt>
                <c:pt idx="8">
                  <c:v>ELÄKETURVA/ELÄKEVUOSIIN VARAUTUMINEN</c:v>
                </c:pt>
                <c:pt idx="9">
                  <c:v>VEROTTOMUUS TAI MUUT VEROEDUT</c:v>
                </c:pt>
                <c:pt idx="10">
                  <c:v>SIJOITUSAIKA</c:v>
                </c:pt>
              </c:strCache>
            </c:strRef>
          </c:cat>
          <c:val>
            <c:numRef>
              <c:f>Sheet1!$C$2:$C$12</c:f>
              <c:numCache>
                <c:formatCode>General</c:formatCode>
                <c:ptCount val="11"/>
                <c:pt idx="0">
                  <c:v>25</c:v>
                </c:pt>
                <c:pt idx="1">
                  <c:v>38</c:v>
                </c:pt>
                <c:pt idx="2">
                  <c:v>39</c:v>
                </c:pt>
                <c:pt idx="3">
                  <c:v>43</c:v>
                </c:pt>
                <c:pt idx="4">
                  <c:v>39</c:v>
                </c:pt>
                <c:pt idx="5">
                  <c:v>43</c:v>
                </c:pt>
                <c:pt idx="6">
                  <c:v>47</c:v>
                </c:pt>
                <c:pt idx="7">
                  <c:v>47</c:v>
                </c:pt>
                <c:pt idx="8">
                  <c:v>37</c:v>
                </c:pt>
                <c:pt idx="9">
                  <c:v>48</c:v>
                </c:pt>
                <c:pt idx="10">
                  <c:v>53</c:v>
                </c:pt>
              </c:numCache>
            </c:numRef>
          </c:val>
          <c:extLst>
            <c:ext xmlns:c16="http://schemas.microsoft.com/office/drawing/2014/chart" uri="{C3380CC4-5D6E-409C-BE32-E72D297353CC}">
              <c16:uniqueId val="{00000001-B4B8-4959-ACDC-0B3D0717AD50}"/>
            </c:ext>
          </c:extLst>
        </c:ser>
        <c:ser>
          <c:idx val="5"/>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TURVALLISUUS</c:v>
                </c:pt>
                <c:pt idx="1">
                  <c:v>VAIVATTOMUUS</c:v>
                </c:pt>
                <c:pt idx="2">
                  <c:v>SIJOITUSKOHTEEN RISKITTÖMYYS</c:v>
                </c:pt>
                <c:pt idx="3">
                  <c:v>TUOTTO</c:v>
                </c:pt>
                <c:pt idx="4">
                  <c:v>KOTIMAISUUS</c:v>
                </c:pt>
                <c:pt idx="5">
                  <c:v>RAHAKSI MUUTTAMISEN HELPPOUS</c:v>
                </c:pt>
                <c:pt idx="6">
                  <c:v>EETTISYYS, VASTUULLISUUS</c:v>
                </c:pt>
                <c:pt idx="7">
                  <c:v>EKOLOGISUUS</c:v>
                </c:pt>
                <c:pt idx="8">
                  <c:v>ELÄKETURVA/ELÄKEVUOSIIN VARAUTUMINEN</c:v>
                </c:pt>
                <c:pt idx="9">
                  <c:v>VEROTTOMUUS TAI MUUT VEROEDUT</c:v>
                </c:pt>
                <c:pt idx="10">
                  <c:v>SIJOITUSAIKA</c:v>
                </c:pt>
              </c:strCache>
            </c:strRef>
          </c:cat>
          <c:val>
            <c:numRef>
              <c:f>Sheet1!$D$2:$D$12</c:f>
              <c:numCache>
                <c:formatCode>General</c:formatCode>
                <c:ptCount val="11"/>
                <c:pt idx="0">
                  <c:v>9</c:v>
                </c:pt>
                <c:pt idx="1">
                  <c:v>13</c:v>
                </c:pt>
                <c:pt idx="2">
                  <c:v>13</c:v>
                </c:pt>
                <c:pt idx="3">
                  <c:v>18</c:v>
                </c:pt>
                <c:pt idx="4">
                  <c:v>22</c:v>
                </c:pt>
                <c:pt idx="5">
                  <c:v>20</c:v>
                </c:pt>
                <c:pt idx="6">
                  <c:v>23</c:v>
                </c:pt>
                <c:pt idx="7">
                  <c:v>24</c:v>
                </c:pt>
                <c:pt idx="8">
                  <c:v>36</c:v>
                </c:pt>
                <c:pt idx="9">
                  <c:v>29</c:v>
                </c:pt>
                <c:pt idx="10">
                  <c:v>27</c:v>
                </c:pt>
              </c:numCache>
            </c:numRef>
          </c:val>
          <c:extLst>
            <c:ext xmlns:c16="http://schemas.microsoft.com/office/drawing/2014/chart" uri="{C3380CC4-5D6E-409C-BE32-E72D297353CC}">
              <c16:uniqueId val="{00000002-B4B8-4959-ACDC-0B3D0717AD50}"/>
            </c:ext>
          </c:extLst>
        </c:ser>
        <c:ser>
          <c:idx val="0"/>
          <c:order val="3"/>
          <c:tx>
            <c:strRef>
              <c:f>Sheet1!$E$1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TURVALLISUUS</c:v>
                </c:pt>
                <c:pt idx="1">
                  <c:v>VAIVATTOMUUS</c:v>
                </c:pt>
                <c:pt idx="2">
                  <c:v>SIJOITUSKOHTEEN RISKITTÖMYYS</c:v>
                </c:pt>
                <c:pt idx="3">
                  <c:v>TUOTTO</c:v>
                </c:pt>
                <c:pt idx="4">
                  <c:v>KOTIMAISUUS</c:v>
                </c:pt>
                <c:pt idx="5">
                  <c:v>RAHAKSI MUUTTAMISEN HELPPOUS</c:v>
                </c:pt>
                <c:pt idx="6">
                  <c:v>EETTISYYS, VASTUULLISUUS</c:v>
                </c:pt>
                <c:pt idx="7">
                  <c:v>EKOLOGISUUS</c:v>
                </c:pt>
                <c:pt idx="8">
                  <c:v>ELÄKETURVA/ELÄKEVUOSIIN VARAUTUMINEN</c:v>
                </c:pt>
                <c:pt idx="9">
                  <c:v>VEROTTOMUUS TAI MUUT VEROEDUT</c:v>
                </c:pt>
                <c:pt idx="10">
                  <c:v>SIJOITUSAIKA</c:v>
                </c:pt>
              </c:strCache>
            </c:strRef>
          </c:cat>
          <c:val>
            <c:numRef>
              <c:f>Sheet1!$E$2:$E$12</c:f>
              <c:numCache>
                <c:formatCode>General</c:formatCode>
                <c:ptCount val="11"/>
                <c:pt idx="0">
                  <c:v>2</c:v>
                </c:pt>
                <c:pt idx="1">
                  <c:v>1</c:v>
                </c:pt>
                <c:pt idx="2">
                  <c:v>1</c:v>
                </c:pt>
                <c:pt idx="3">
                  <c:v>1</c:v>
                </c:pt>
                <c:pt idx="4">
                  <c:v>1</c:v>
                </c:pt>
                <c:pt idx="5">
                  <c:v>2</c:v>
                </c:pt>
                <c:pt idx="6">
                  <c:v>2</c:v>
                </c:pt>
                <c:pt idx="7">
                  <c:v>1</c:v>
                </c:pt>
                <c:pt idx="8">
                  <c:v>3</c:v>
                </c:pt>
                <c:pt idx="9">
                  <c:v>2</c:v>
                </c:pt>
                <c:pt idx="10">
                  <c:v>2</c:v>
                </c:pt>
              </c:numCache>
            </c:numRef>
          </c:val>
          <c:extLst>
            <c:ext xmlns:c16="http://schemas.microsoft.com/office/drawing/2014/chart" uri="{C3380CC4-5D6E-409C-BE32-E72D297353CC}">
              <c16:uniqueId val="{00000003-B4B8-4959-ACDC-0B3D0717AD50}"/>
            </c:ext>
          </c:extLst>
        </c:ser>
        <c:dLbls>
          <c:showLegendKey val="0"/>
          <c:showVal val="1"/>
          <c:showCatName val="0"/>
          <c:showSerName val="0"/>
          <c:showPercent val="0"/>
          <c:showBubbleSize val="0"/>
        </c:dLbls>
        <c:gapWidth val="28"/>
        <c:overlap val="100"/>
        <c:axId val="84542976"/>
        <c:axId val="84544512"/>
      </c:barChart>
      <c:catAx>
        <c:axId val="8454297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84544512"/>
        <c:crosses val="autoZero"/>
        <c:auto val="0"/>
        <c:lblAlgn val="ctr"/>
        <c:lblOffset val="100"/>
        <c:noMultiLvlLbl val="0"/>
      </c:catAx>
      <c:valAx>
        <c:axId val="8454451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84542976"/>
        <c:crosses val="max"/>
        <c:crossBetween val="between"/>
        <c:majorUnit val="20"/>
        <c:minorUnit val="5"/>
      </c:valAx>
    </c:plotArea>
    <c:legend>
      <c:legendPos val="b"/>
      <c:layout>
        <c:manualLayout>
          <c:xMode val="edge"/>
          <c:yMode val="edge"/>
          <c:x val="0.24834277558930948"/>
          <c:y val="0.8760071762586773"/>
          <c:w val="0.5260492815132678"/>
          <c:h val="0.10260168251311536"/>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stacked"/>
        <c:varyColors val="0"/>
        <c:ser>
          <c:idx val="2"/>
          <c:order val="0"/>
          <c:tx>
            <c:strRef>
              <c:f>Sheet1!$B$1</c:f>
              <c:strCache>
                <c:ptCount val="1"/>
                <c:pt idx="0">
                  <c:v>Paljon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TURVALLISUUS</c:v>
                </c:pt>
                <c:pt idx="1">
                  <c:v>Kevät 2014</c:v>
                </c:pt>
                <c:pt idx="2">
                  <c:v>Kevät 2015</c:v>
                </c:pt>
                <c:pt idx="3">
                  <c:v>Kevät 2017</c:v>
                </c:pt>
                <c:pt idx="4">
                  <c:v>Kevät 2019</c:v>
                </c:pt>
                <c:pt idx="5">
                  <c:v>VAIVATTOMUUS</c:v>
                </c:pt>
                <c:pt idx="6">
                  <c:v>Kevät 2014</c:v>
                </c:pt>
                <c:pt idx="7">
                  <c:v>Kevät 2015</c:v>
                </c:pt>
                <c:pt idx="8">
                  <c:v>Kevät 2017</c:v>
                </c:pt>
                <c:pt idx="9">
                  <c:v>Kevät 2019</c:v>
                </c:pt>
                <c:pt idx="10">
                  <c:v>SIJOITUSKOHTEEN RISKITTÖMYYS</c:v>
                </c:pt>
                <c:pt idx="11">
                  <c:v>Kevät 2014</c:v>
                </c:pt>
                <c:pt idx="12">
                  <c:v>Kevät 2015</c:v>
                </c:pt>
                <c:pt idx="13">
                  <c:v>Kevät 2017</c:v>
                </c:pt>
                <c:pt idx="14">
                  <c:v>Kevät 2019</c:v>
                </c:pt>
              </c:strCache>
            </c:strRef>
          </c:cat>
          <c:val>
            <c:numRef>
              <c:f>Sheet1!$B$2:$B$16</c:f>
              <c:numCache>
                <c:formatCode>General</c:formatCode>
                <c:ptCount val="15"/>
                <c:pt idx="1">
                  <c:v>66</c:v>
                </c:pt>
                <c:pt idx="2">
                  <c:v>67</c:v>
                </c:pt>
                <c:pt idx="3">
                  <c:v>63</c:v>
                </c:pt>
                <c:pt idx="4">
                  <c:v>64</c:v>
                </c:pt>
                <c:pt idx="6">
                  <c:v>46</c:v>
                </c:pt>
                <c:pt idx="7">
                  <c:v>50</c:v>
                </c:pt>
                <c:pt idx="8">
                  <c:v>47</c:v>
                </c:pt>
                <c:pt idx="9">
                  <c:v>48</c:v>
                </c:pt>
                <c:pt idx="11">
                  <c:v>52</c:v>
                </c:pt>
                <c:pt idx="12">
                  <c:v>55</c:v>
                </c:pt>
                <c:pt idx="13">
                  <c:v>49</c:v>
                </c:pt>
                <c:pt idx="14">
                  <c:v>47</c:v>
                </c:pt>
              </c:numCache>
            </c:numRef>
          </c:val>
          <c:extLst>
            <c:ext xmlns:c16="http://schemas.microsoft.com/office/drawing/2014/chart" uri="{C3380CC4-5D6E-409C-BE32-E72D297353CC}">
              <c16:uniqueId val="{00000000-B4B8-4959-ACDC-0B3D0717AD50}"/>
            </c:ext>
          </c:extLst>
        </c:ser>
        <c:ser>
          <c:idx val="4"/>
          <c:order val="1"/>
          <c:tx>
            <c:strRef>
              <c:f>Sheet1!$C$1</c:f>
              <c:strCache>
                <c:ptCount val="1"/>
                <c:pt idx="0">
                  <c:v>Jonkin verran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TURVALLISUUS</c:v>
                </c:pt>
                <c:pt idx="1">
                  <c:v>Kevät 2014</c:v>
                </c:pt>
                <c:pt idx="2">
                  <c:v>Kevät 2015</c:v>
                </c:pt>
                <c:pt idx="3">
                  <c:v>Kevät 2017</c:v>
                </c:pt>
                <c:pt idx="4">
                  <c:v>Kevät 2019</c:v>
                </c:pt>
                <c:pt idx="5">
                  <c:v>VAIVATTOMUUS</c:v>
                </c:pt>
                <c:pt idx="6">
                  <c:v>Kevät 2014</c:v>
                </c:pt>
                <c:pt idx="7">
                  <c:v>Kevät 2015</c:v>
                </c:pt>
                <c:pt idx="8">
                  <c:v>Kevät 2017</c:v>
                </c:pt>
                <c:pt idx="9">
                  <c:v>Kevät 2019</c:v>
                </c:pt>
                <c:pt idx="10">
                  <c:v>SIJOITUSKOHTEEN RISKITTÖMYYS</c:v>
                </c:pt>
                <c:pt idx="11">
                  <c:v>Kevät 2014</c:v>
                </c:pt>
                <c:pt idx="12">
                  <c:v>Kevät 2015</c:v>
                </c:pt>
                <c:pt idx="13">
                  <c:v>Kevät 2017</c:v>
                </c:pt>
                <c:pt idx="14">
                  <c:v>Kevät 2019</c:v>
                </c:pt>
              </c:strCache>
            </c:strRef>
          </c:cat>
          <c:val>
            <c:numRef>
              <c:f>Sheet1!$C$2:$C$16</c:f>
              <c:numCache>
                <c:formatCode>General</c:formatCode>
                <c:ptCount val="15"/>
                <c:pt idx="1">
                  <c:v>27</c:v>
                </c:pt>
                <c:pt idx="2">
                  <c:v>25</c:v>
                </c:pt>
                <c:pt idx="3">
                  <c:v>28</c:v>
                </c:pt>
                <c:pt idx="4">
                  <c:v>25</c:v>
                </c:pt>
                <c:pt idx="6">
                  <c:v>42</c:v>
                </c:pt>
                <c:pt idx="7">
                  <c:v>38</c:v>
                </c:pt>
                <c:pt idx="8">
                  <c:v>39</c:v>
                </c:pt>
                <c:pt idx="9">
                  <c:v>38</c:v>
                </c:pt>
                <c:pt idx="11">
                  <c:v>37</c:v>
                </c:pt>
                <c:pt idx="12">
                  <c:v>34</c:v>
                </c:pt>
                <c:pt idx="13">
                  <c:v>39</c:v>
                </c:pt>
                <c:pt idx="14">
                  <c:v>39</c:v>
                </c:pt>
              </c:numCache>
            </c:numRef>
          </c:val>
          <c:extLst>
            <c:ext xmlns:c16="http://schemas.microsoft.com/office/drawing/2014/chart" uri="{C3380CC4-5D6E-409C-BE32-E72D297353CC}">
              <c16:uniqueId val="{00000001-B4B8-4959-ACDC-0B3D0717AD50}"/>
            </c:ext>
          </c:extLst>
        </c:ser>
        <c:ser>
          <c:idx val="5"/>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TURVALLISUUS</c:v>
                </c:pt>
                <c:pt idx="1">
                  <c:v>Kevät 2014</c:v>
                </c:pt>
                <c:pt idx="2">
                  <c:v>Kevät 2015</c:v>
                </c:pt>
                <c:pt idx="3">
                  <c:v>Kevät 2017</c:v>
                </c:pt>
                <c:pt idx="4">
                  <c:v>Kevät 2019</c:v>
                </c:pt>
                <c:pt idx="5">
                  <c:v>VAIVATTOMUUS</c:v>
                </c:pt>
                <c:pt idx="6">
                  <c:v>Kevät 2014</c:v>
                </c:pt>
                <c:pt idx="7">
                  <c:v>Kevät 2015</c:v>
                </c:pt>
                <c:pt idx="8">
                  <c:v>Kevät 2017</c:v>
                </c:pt>
                <c:pt idx="9">
                  <c:v>Kevät 2019</c:v>
                </c:pt>
                <c:pt idx="10">
                  <c:v>SIJOITUSKOHTEEN RISKITTÖMYYS</c:v>
                </c:pt>
                <c:pt idx="11">
                  <c:v>Kevät 2014</c:v>
                </c:pt>
                <c:pt idx="12">
                  <c:v>Kevät 2015</c:v>
                </c:pt>
                <c:pt idx="13">
                  <c:v>Kevät 2017</c:v>
                </c:pt>
                <c:pt idx="14">
                  <c:v>Kevät 2019</c:v>
                </c:pt>
              </c:strCache>
            </c:strRef>
          </c:cat>
          <c:val>
            <c:numRef>
              <c:f>Sheet1!$D$2:$D$16</c:f>
              <c:numCache>
                <c:formatCode>General</c:formatCode>
                <c:ptCount val="15"/>
                <c:pt idx="1">
                  <c:v>5</c:v>
                </c:pt>
                <c:pt idx="2">
                  <c:v>6</c:v>
                </c:pt>
                <c:pt idx="3">
                  <c:v>8</c:v>
                </c:pt>
                <c:pt idx="4">
                  <c:v>9</c:v>
                </c:pt>
                <c:pt idx="6">
                  <c:v>10</c:v>
                </c:pt>
                <c:pt idx="7">
                  <c:v>11</c:v>
                </c:pt>
                <c:pt idx="8">
                  <c:v>12</c:v>
                </c:pt>
                <c:pt idx="9">
                  <c:v>13</c:v>
                </c:pt>
                <c:pt idx="11">
                  <c:v>8</c:v>
                </c:pt>
                <c:pt idx="12">
                  <c:v>9</c:v>
                </c:pt>
                <c:pt idx="13">
                  <c:v>10</c:v>
                </c:pt>
                <c:pt idx="14">
                  <c:v>13</c:v>
                </c:pt>
              </c:numCache>
            </c:numRef>
          </c:val>
          <c:extLst>
            <c:ext xmlns:c16="http://schemas.microsoft.com/office/drawing/2014/chart" uri="{C3380CC4-5D6E-409C-BE32-E72D297353CC}">
              <c16:uniqueId val="{00000002-B4B8-4959-ACDC-0B3D0717AD50}"/>
            </c:ext>
          </c:extLst>
        </c:ser>
        <c:ser>
          <c:idx val="0"/>
          <c:order val="3"/>
          <c:tx>
            <c:strRef>
              <c:f>Sheet1!$E$1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TURVALLISUUS</c:v>
                </c:pt>
                <c:pt idx="1">
                  <c:v>Kevät 2014</c:v>
                </c:pt>
                <c:pt idx="2">
                  <c:v>Kevät 2015</c:v>
                </c:pt>
                <c:pt idx="3">
                  <c:v>Kevät 2017</c:v>
                </c:pt>
                <c:pt idx="4">
                  <c:v>Kevät 2019</c:v>
                </c:pt>
                <c:pt idx="5">
                  <c:v>VAIVATTOMUUS</c:v>
                </c:pt>
                <c:pt idx="6">
                  <c:v>Kevät 2014</c:v>
                </c:pt>
                <c:pt idx="7">
                  <c:v>Kevät 2015</c:v>
                </c:pt>
                <c:pt idx="8">
                  <c:v>Kevät 2017</c:v>
                </c:pt>
                <c:pt idx="9">
                  <c:v>Kevät 2019</c:v>
                </c:pt>
                <c:pt idx="10">
                  <c:v>SIJOITUSKOHTEEN RISKITTÖMYYS</c:v>
                </c:pt>
                <c:pt idx="11">
                  <c:v>Kevät 2014</c:v>
                </c:pt>
                <c:pt idx="12">
                  <c:v>Kevät 2015</c:v>
                </c:pt>
                <c:pt idx="13">
                  <c:v>Kevät 2017</c:v>
                </c:pt>
                <c:pt idx="14">
                  <c:v>Kevät 2019</c:v>
                </c:pt>
              </c:strCache>
            </c:strRef>
          </c:cat>
          <c:val>
            <c:numRef>
              <c:f>Sheet1!$E$2:$E$16</c:f>
              <c:numCache>
                <c:formatCode>General</c:formatCode>
                <c:ptCount val="15"/>
                <c:pt idx="1">
                  <c:v>2</c:v>
                </c:pt>
                <c:pt idx="2">
                  <c:v>2</c:v>
                </c:pt>
                <c:pt idx="3">
                  <c:v>1</c:v>
                </c:pt>
                <c:pt idx="4">
                  <c:v>2</c:v>
                </c:pt>
                <c:pt idx="6">
                  <c:v>2</c:v>
                </c:pt>
                <c:pt idx="7">
                  <c:v>1</c:v>
                </c:pt>
                <c:pt idx="8">
                  <c:v>2</c:v>
                </c:pt>
                <c:pt idx="9">
                  <c:v>1</c:v>
                </c:pt>
                <c:pt idx="11">
                  <c:v>3</c:v>
                </c:pt>
                <c:pt idx="12">
                  <c:v>2</c:v>
                </c:pt>
                <c:pt idx="13">
                  <c:v>2</c:v>
                </c:pt>
                <c:pt idx="14">
                  <c:v>1</c:v>
                </c:pt>
              </c:numCache>
            </c:numRef>
          </c:val>
          <c:extLst>
            <c:ext xmlns:c16="http://schemas.microsoft.com/office/drawing/2014/chart" uri="{C3380CC4-5D6E-409C-BE32-E72D297353CC}">
              <c16:uniqueId val="{00000003-B4B8-4959-ACDC-0B3D0717AD50}"/>
            </c:ext>
          </c:extLst>
        </c:ser>
        <c:dLbls>
          <c:showLegendKey val="0"/>
          <c:showVal val="1"/>
          <c:showCatName val="0"/>
          <c:showSerName val="0"/>
          <c:showPercent val="0"/>
          <c:showBubbleSize val="0"/>
        </c:dLbls>
        <c:gapWidth val="28"/>
        <c:overlap val="100"/>
        <c:axId val="282613248"/>
        <c:axId val="282614784"/>
      </c:barChart>
      <c:catAx>
        <c:axId val="2826132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282614784"/>
        <c:crosses val="autoZero"/>
        <c:auto val="0"/>
        <c:lblAlgn val="ctr"/>
        <c:lblOffset val="100"/>
        <c:noMultiLvlLbl val="0"/>
      </c:catAx>
      <c:valAx>
        <c:axId val="28261478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82613248"/>
        <c:crosses val="max"/>
        <c:crossBetween val="between"/>
        <c:majorUnit val="20"/>
        <c:minorUnit val="5"/>
      </c:valAx>
    </c:plotArea>
    <c:legend>
      <c:legendPos val="b"/>
      <c:layout>
        <c:manualLayout>
          <c:xMode val="edge"/>
          <c:yMode val="edge"/>
          <c:x val="0.24834277558930967"/>
          <c:y val="0.87600717625867852"/>
          <c:w val="0.5260492815132678"/>
          <c:h val="0.10260168251311551"/>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stacked"/>
        <c:varyColors val="0"/>
        <c:ser>
          <c:idx val="11"/>
          <c:order val="0"/>
          <c:tx>
            <c:strRef>
              <c:f>Sheet1!$B$1</c:f>
              <c:strCache>
                <c:ptCount val="1"/>
                <c:pt idx="0">
                  <c:v>Paljon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Sheet1!$A$17:$A$34</c:f>
              <c:strCache>
                <c:ptCount val="18"/>
                <c:pt idx="0">
                  <c:v>TUOTTO</c:v>
                </c:pt>
                <c:pt idx="1">
                  <c:v>Kevät 2014</c:v>
                </c:pt>
                <c:pt idx="2">
                  <c:v>Kevät 2015</c:v>
                </c:pt>
                <c:pt idx="3">
                  <c:v>Kevät 2017</c:v>
                </c:pt>
                <c:pt idx="4">
                  <c:v>Kevät 2019</c:v>
                </c:pt>
                <c:pt idx="5">
                  <c:v>KOTIMAISUUS</c:v>
                </c:pt>
                <c:pt idx="6">
                  <c:v>Kevät 2017</c:v>
                </c:pt>
                <c:pt idx="7">
                  <c:v>Kevät 2019</c:v>
                </c:pt>
                <c:pt idx="8">
                  <c:v>RAHAKSI MUUTTAMISEN HELPPOUS</c:v>
                </c:pt>
                <c:pt idx="9">
                  <c:v>Kevät 2014</c:v>
                </c:pt>
                <c:pt idx="10">
                  <c:v>Kevät 2015</c:v>
                </c:pt>
                <c:pt idx="11">
                  <c:v>Kevät 2017</c:v>
                </c:pt>
                <c:pt idx="12">
                  <c:v>Kevät 2019</c:v>
                </c:pt>
                <c:pt idx="13">
                  <c:v>EETTISYYS, VASTUULLISUUS</c:v>
                </c:pt>
                <c:pt idx="14">
                  <c:v>Kevät 2014</c:v>
                </c:pt>
                <c:pt idx="15">
                  <c:v>Kevät 2015</c:v>
                </c:pt>
                <c:pt idx="16">
                  <c:v>Kevät 2017</c:v>
                </c:pt>
                <c:pt idx="17">
                  <c:v>Kevät 2019</c:v>
                </c:pt>
              </c:strCache>
            </c:strRef>
          </c:cat>
          <c:val>
            <c:numRef>
              <c:f>Sheet1!$B$17:$B$34</c:f>
              <c:numCache>
                <c:formatCode>General</c:formatCode>
                <c:ptCount val="18"/>
                <c:pt idx="1">
                  <c:v>38</c:v>
                </c:pt>
                <c:pt idx="2">
                  <c:v>38</c:v>
                </c:pt>
                <c:pt idx="3">
                  <c:v>40</c:v>
                </c:pt>
                <c:pt idx="4">
                  <c:v>38</c:v>
                </c:pt>
                <c:pt idx="6">
                  <c:v>37</c:v>
                </c:pt>
                <c:pt idx="7">
                  <c:v>38</c:v>
                </c:pt>
                <c:pt idx="9">
                  <c:v>41</c:v>
                </c:pt>
                <c:pt idx="10">
                  <c:v>41</c:v>
                </c:pt>
                <c:pt idx="11">
                  <c:v>41</c:v>
                </c:pt>
                <c:pt idx="12">
                  <c:v>35</c:v>
                </c:pt>
                <c:pt idx="14">
                  <c:v>26</c:v>
                </c:pt>
                <c:pt idx="15">
                  <c:v>31</c:v>
                </c:pt>
                <c:pt idx="16">
                  <c:v>29</c:v>
                </c:pt>
                <c:pt idx="17">
                  <c:v>28</c:v>
                </c:pt>
              </c:numCache>
            </c:numRef>
          </c:val>
          <c:extLst>
            <c:ext xmlns:c16="http://schemas.microsoft.com/office/drawing/2014/chart" uri="{C3380CC4-5D6E-409C-BE32-E72D297353CC}">
              <c16:uniqueId val="{00000000-AF72-4DA8-9931-15F7F88EAD10}"/>
            </c:ext>
          </c:extLst>
        </c:ser>
        <c:ser>
          <c:idx val="12"/>
          <c:order val="1"/>
          <c:tx>
            <c:strRef>
              <c:f>Sheet1!$C$1</c:f>
              <c:strCache>
                <c:ptCount val="1"/>
                <c:pt idx="0">
                  <c:v>Jonkin verran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Sheet1!$A$17:$A$34</c:f>
              <c:strCache>
                <c:ptCount val="18"/>
                <c:pt idx="0">
                  <c:v>TUOTTO</c:v>
                </c:pt>
                <c:pt idx="1">
                  <c:v>Kevät 2014</c:v>
                </c:pt>
                <c:pt idx="2">
                  <c:v>Kevät 2015</c:v>
                </c:pt>
                <c:pt idx="3">
                  <c:v>Kevät 2017</c:v>
                </c:pt>
                <c:pt idx="4">
                  <c:v>Kevät 2019</c:v>
                </c:pt>
                <c:pt idx="5">
                  <c:v>KOTIMAISUUS</c:v>
                </c:pt>
                <c:pt idx="6">
                  <c:v>Kevät 2017</c:v>
                </c:pt>
                <c:pt idx="7">
                  <c:v>Kevät 2019</c:v>
                </c:pt>
                <c:pt idx="8">
                  <c:v>RAHAKSI MUUTTAMISEN HELPPOUS</c:v>
                </c:pt>
                <c:pt idx="9">
                  <c:v>Kevät 2014</c:v>
                </c:pt>
                <c:pt idx="10">
                  <c:v>Kevät 2015</c:v>
                </c:pt>
                <c:pt idx="11">
                  <c:v>Kevät 2017</c:v>
                </c:pt>
                <c:pt idx="12">
                  <c:v>Kevät 2019</c:v>
                </c:pt>
                <c:pt idx="13">
                  <c:v>EETTISYYS, VASTUULLISUUS</c:v>
                </c:pt>
                <c:pt idx="14">
                  <c:v>Kevät 2014</c:v>
                </c:pt>
                <c:pt idx="15">
                  <c:v>Kevät 2015</c:v>
                </c:pt>
                <c:pt idx="16">
                  <c:v>Kevät 2017</c:v>
                </c:pt>
                <c:pt idx="17">
                  <c:v>Kevät 2019</c:v>
                </c:pt>
              </c:strCache>
            </c:strRef>
          </c:cat>
          <c:val>
            <c:numRef>
              <c:f>Sheet1!$C$17:$C$34</c:f>
              <c:numCache>
                <c:formatCode>General</c:formatCode>
                <c:ptCount val="18"/>
                <c:pt idx="1">
                  <c:v>48</c:v>
                </c:pt>
                <c:pt idx="2">
                  <c:v>46</c:v>
                </c:pt>
                <c:pt idx="3">
                  <c:v>45</c:v>
                </c:pt>
                <c:pt idx="4">
                  <c:v>43</c:v>
                </c:pt>
                <c:pt idx="6">
                  <c:v>42</c:v>
                </c:pt>
                <c:pt idx="7">
                  <c:v>39</c:v>
                </c:pt>
                <c:pt idx="9">
                  <c:v>43</c:v>
                </c:pt>
                <c:pt idx="10">
                  <c:v>41</c:v>
                </c:pt>
                <c:pt idx="11">
                  <c:v>42</c:v>
                </c:pt>
                <c:pt idx="12">
                  <c:v>43</c:v>
                </c:pt>
                <c:pt idx="14">
                  <c:v>51</c:v>
                </c:pt>
                <c:pt idx="15">
                  <c:v>46</c:v>
                </c:pt>
                <c:pt idx="16">
                  <c:v>47</c:v>
                </c:pt>
                <c:pt idx="17">
                  <c:v>47</c:v>
                </c:pt>
              </c:numCache>
            </c:numRef>
          </c:val>
          <c:extLst>
            <c:ext xmlns:c16="http://schemas.microsoft.com/office/drawing/2014/chart" uri="{C3380CC4-5D6E-409C-BE32-E72D297353CC}">
              <c16:uniqueId val="{00000001-AF72-4DA8-9931-15F7F88EAD10}"/>
            </c:ext>
          </c:extLst>
        </c:ser>
        <c:ser>
          <c:idx val="13"/>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Sheet1!$A$17:$A$34</c:f>
              <c:strCache>
                <c:ptCount val="18"/>
                <c:pt idx="0">
                  <c:v>TUOTTO</c:v>
                </c:pt>
                <c:pt idx="1">
                  <c:v>Kevät 2014</c:v>
                </c:pt>
                <c:pt idx="2">
                  <c:v>Kevät 2015</c:v>
                </c:pt>
                <c:pt idx="3">
                  <c:v>Kevät 2017</c:v>
                </c:pt>
                <c:pt idx="4">
                  <c:v>Kevät 2019</c:v>
                </c:pt>
                <c:pt idx="5">
                  <c:v>KOTIMAISUUS</c:v>
                </c:pt>
                <c:pt idx="6">
                  <c:v>Kevät 2017</c:v>
                </c:pt>
                <c:pt idx="7">
                  <c:v>Kevät 2019</c:v>
                </c:pt>
                <c:pt idx="8">
                  <c:v>RAHAKSI MUUTTAMISEN HELPPOUS</c:v>
                </c:pt>
                <c:pt idx="9">
                  <c:v>Kevät 2014</c:v>
                </c:pt>
                <c:pt idx="10">
                  <c:v>Kevät 2015</c:v>
                </c:pt>
                <c:pt idx="11">
                  <c:v>Kevät 2017</c:v>
                </c:pt>
                <c:pt idx="12">
                  <c:v>Kevät 2019</c:v>
                </c:pt>
                <c:pt idx="13">
                  <c:v>EETTISYYS, VASTUULLISUUS</c:v>
                </c:pt>
                <c:pt idx="14">
                  <c:v>Kevät 2014</c:v>
                </c:pt>
                <c:pt idx="15">
                  <c:v>Kevät 2015</c:v>
                </c:pt>
                <c:pt idx="16">
                  <c:v>Kevät 2017</c:v>
                </c:pt>
                <c:pt idx="17">
                  <c:v>Kevät 2019</c:v>
                </c:pt>
              </c:strCache>
            </c:strRef>
          </c:cat>
          <c:val>
            <c:numRef>
              <c:f>Sheet1!$D$17:$D$34</c:f>
              <c:numCache>
                <c:formatCode>General</c:formatCode>
                <c:ptCount val="18"/>
                <c:pt idx="1">
                  <c:v>12</c:v>
                </c:pt>
                <c:pt idx="2">
                  <c:v>14</c:v>
                </c:pt>
                <c:pt idx="3">
                  <c:v>14</c:v>
                </c:pt>
                <c:pt idx="4">
                  <c:v>18</c:v>
                </c:pt>
                <c:pt idx="6">
                  <c:v>19</c:v>
                </c:pt>
                <c:pt idx="7">
                  <c:v>22</c:v>
                </c:pt>
                <c:pt idx="9">
                  <c:v>14</c:v>
                </c:pt>
                <c:pt idx="10">
                  <c:v>15</c:v>
                </c:pt>
                <c:pt idx="11">
                  <c:v>15</c:v>
                </c:pt>
                <c:pt idx="12">
                  <c:v>20</c:v>
                </c:pt>
                <c:pt idx="14">
                  <c:v>21</c:v>
                </c:pt>
                <c:pt idx="15">
                  <c:v>21</c:v>
                </c:pt>
                <c:pt idx="16">
                  <c:v>21</c:v>
                </c:pt>
                <c:pt idx="17">
                  <c:v>23</c:v>
                </c:pt>
              </c:numCache>
            </c:numRef>
          </c:val>
          <c:extLst>
            <c:ext xmlns:c16="http://schemas.microsoft.com/office/drawing/2014/chart" uri="{C3380CC4-5D6E-409C-BE32-E72D297353CC}">
              <c16:uniqueId val="{00000002-AF72-4DA8-9931-15F7F88EAD10}"/>
            </c:ext>
          </c:extLst>
        </c:ser>
        <c:ser>
          <c:idx val="14"/>
          <c:order val="3"/>
          <c:tx>
            <c:strRef>
              <c:f>Sheet1!$E$1</c:f>
              <c:strCache>
                <c:ptCount val="1"/>
                <c:pt idx="0">
                  <c:v>Ei osaa sanoa</c:v>
                </c:pt>
              </c:strCache>
            </c:strRef>
          </c:tx>
          <c:spPr>
            <a:solidFill>
              <a:srgbClr val="D9D9D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Sheet1!$A$17:$A$34</c:f>
              <c:strCache>
                <c:ptCount val="18"/>
                <c:pt idx="0">
                  <c:v>TUOTTO</c:v>
                </c:pt>
                <c:pt idx="1">
                  <c:v>Kevät 2014</c:v>
                </c:pt>
                <c:pt idx="2">
                  <c:v>Kevät 2015</c:v>
                </c:pt>
                <c:pt idx="3">
                  <c:v>Kevät 2017</c:v>
                </c:pt>
                <c:pt idx="4">
                  <c:v>Kevät 2019</c:v>
                </c:pt>
                <c:pt idx="5">
                  <c:v>KOTIMAISUUS</c:v>
                </c:pt>
                <c:pt idx="6">
                  <c:v>Kevät 2017</c:v>
                </c:pt>
                <c:pt idx="7">
                  <c:v>Kevät 2019</c:v>
                </c:pt>
                <c:pt idx="8">
                  <c:v>RAHAKSI MUUTTAMISEN HELPPOUS</c:v>
                </c:pt>
                <c:pt idx="9">
                  <c:v>Kevät 2014</c:v>
                </c:pt>
                <c:pt idx="10">
                  <c:v>Kevät 2015</c:v>
                </c:pt>
                <c:pt idx="11">
                  <c:v>Kevät 2017</c:v>
                </c:pt>
                <c:pt idx="12">
                  <c:v>Kevät 2019</c:v>
                </c:pt>
                <c:pt idx="13">
                  <c:v>EETTISYYS, VASTUULLISUUS</c:v>
                </c:pt>
                <c:pt idx="14">
                  <c:v>Kevät 2014</c:v>
                </c:pt>
                <c:pt idx="15">
                  <c:v>Kevät 2015</c:v>
                </c:pt>
                <c:pt idx="16">
                  <c:v>Kevät 2017</c:v>
                </c:pt>
                <c:pt idx="17">
                  <c:v>Kevät 2019</c:v>
                </c:pt>
              </c:strCache>
            </c:strRef>
          </c:cat>
          <c:val>
            <c:numRef>
              <c:f>Sheet1!$E$17:$E$34</c:f>
              <c:numCache>
                <c:formatCode>General</c:formatCode>
                <c:ptCount val="18"/>
                <c:pt idx="1">
                  <c:v>2</c:v>
                </c:pt>
                <c:pt idx="2">
                  <c:v>2</c:v>
                </c:pt>
                <c:pt idx="3">
                  <c:v>1</c:v>
                </c:pt>
                <c:pt idx="4">
                  <c:v>1</c:v>
                </c:pt>
                <c:pt idx="6">
                  <c:v>2</c:v>
                </c:pt>
                <c:pt idx="7">
                  <c:v>1</c:v>
                </c:pt>
                <c:pt idx="9">
                  <c:v>2</c:v>
                </c:pt>
                <c:pt idx="10">
                  <c:v>3</c:v>
                </c:pt>
                <c:pt idx="11">
                  <c:v>2</c:v>
                </c:pt>
                <c:pt idx="12">
                  <c:v>2</c:v>
                </c:pt>
                <c:pt idx="14">
                  <c:v>2</c:v>
                </c:pt>
                <c:pt idx="15">
                  <c:v>2</c:v>
                </c:pt>
                <c:pt idx="16">
                  <c:v>3</c:v>
                </c:pt>
                <c:pt idx="17">
                  <c:v>2</c:v>
                </c:pt>
              </c:numCache>
            </c:numRef>
          </c:val>
          <c:extLst>
            <c:ext xmlns:c16="http://schemas.microsoft.com/office/drawing/2014/chart" uri="{C3380CC4-5D6E-409C-BE32-E72D297353CC}">
              <c16:uniqueId val="{00000003-AF72-4DA8-9931-15F7F88EAD10}"/>
            </c:ext>
          </c:extLst>
        </c:ser>
        <c:dLbls>
          <c:showLegendKey val="0"/>
          <c:showVal val="1"/>
          <c:showCatName val="0"/>
          <c:showSerName val="0"/>
          <c:showPercent val="0"/>
          <c:showBubbleSize val="0"/>
        </c:dLbls>
        <c:gapWidth val="28"/>
        <c:overlap val="100"/>
        <c:axId val="282778240"/>
        <c:axId val="282780032"/>
      </c:barChart>
      <c:catAx>
        <c:axId val="2827782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82780032"/>
        <c:crosses val="autoZero"/>
        <c:auto val="0"/>
        <c:lblAlgn val="ctr"/>
        <c:lblOffset val="100"/>
        <c:noMultiLvlLbl val="0"/>
      </c:catAx>
      <c:valAx>
        <c:axId val="28278003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82778240"/>
        <c:crosses val="max"/>
        <c:crossBetween val="between"/>
        <c:majorUnit val="20"/>
        <c:minorUnit val="5"/>
      </c:valAx>
    </c:plotArea>
    <c:legend>
      <c:legendPos val="b"/>
      <c:layout>
        <c:manualLayout>
          <c:xMode val="edge"/>
          <c:yMode val="edge"/>
          <c:x val="0.24834277558930967"/>
          <c:y val="0.87600717625867874"/>
          <c:w val="0.52710199400135149"/>
          <c:h val="0.1038624530993365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stacked"/>
        <c:varyColors val="0"/>
        <c:ser>
          <c:idx val="33"/>
          <c:order val="0"/>
          <c:tx>
            <c:strRef>
              <c:f>Sheet1!$B$1</c:f>
              <c:strCache>
                <c:ptCount val="1"/>
                <c:pt idx="0">
                  <c:v>Paljon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Sheet1!$A$35:$A$54</c:f>
              <c:strCache>
                <c:ptCount val="20"/>
                <c:pt idx="0">
                  <c:v>EKOLOGISUUS</c:v>
                </c:pt>
                <c:pt idx="1">
                  <c:v>Kevät 2014</c:v>
                </c:pt>
                <c:pt idx="2">
                  <c:v>Kevät 2015</c:v>
                </c:pt>
                <c:pt idx="3">
                  <c:v>Kevät 2017</c:v>
                </c:pt>
                <c:pt idx="4">
                  <c:v>Kevät 2019</c:v>
                </c:pt>
                <c:pt idx="5">
                  <c:v>ELÄKETURVA/ELÄKEVUOSIIN VARAUTUMINEN</c:v>
                </c:pt>
                <c:pt idx="6">
                  <c:v>Kevät 2014</c:v>
                </c:pt>
                <c:pt idx="7">
                  <c:v>Kevät 2015</c:v>
                </c:pt>
                <c:pt idx="8">
                  <c:v>Kevät 2017</c:v>
                </c:pt>
                <c:pt idx="9">
                  <c:v>Kevät 2019</c:v>
                </c:pt>
                <c:pt idx="10">
                  <c:v>VEROTTOMUUS TAI MUUT VEROEDUT</c:v>
                </c:pt>
                <c:pt idx="11">
                  <c:v>Kevät 2014</c:v>
                </c:pt>
                <c:pt idx="12">
                  <c:v>Kevät 2015</c:v>
                </c:pt>
                <c:pt idx="13">
                  <c:v>Kevät 2017</c:v>
                </c:pt>
                <c:pt idx="14">
                  <c:v>Kevät 2019</c:v>
                </c:pt>
                <c:pt idx="15">
                  <c:v>SIJOITUSAIKA</c:v>
                </c:pt>
                <c:pt idx="16">
                  <c:v>Kevät 2014</c:v>
                </c:pt>
                <c:pt idx="17">
                  <c:v>Kevät 2015</c:v>
                </c:pt>
                <c:pt idx="18">
                  <c:v>Kevät 2017</c:v>
                </c:pt>
                <c:pt idx="19">
                  <c:v>Kevät 2019</c:v>
                </c:pt>
              </c:strCache>
            </c:strRef>
          </c:cat>
          <c:val>
            <c:numRef>
              <c:f>Sheet1!$B$35:$B$54</c:f>
              <c:numCache>
                <c:formatCode>General</c:formatCode>
                <c:ptCount val="20"/>
                <c:pt idx="1">
                  <c:v>24</c:v>
                </c:pt>
                <c:pt idx="2">
                  <c:v>27</c:v>
                </c:pt>
                <c:pt idx="3">
                  <c:v>27</c:v>
                </c:pt>
                <c:pt idx="4">
                  <c:v>28</c:v>
                </c:pt>
                <c:pt idx="6">
                  <c:v>25</c:v>
                </c:pt>
                <c:pt idx="7">
                  <c:v>25</c:v>
                </c:pt>
                <c:pt idx="8">
                  <c:v>25</c:v>
                </c:pt>
                <c:pt idx="9">
                  <c:v>24</c:v>
                </c:pt>
                <c:pt idx="11">
                  <c:v>23</c:v>
                </c:pt>
                <c:pt idx="12">
                  <c:v>24</c:v>
                </c:pt>
                <c:pt idx="13">
                  <c:v>24</c:v>
                </c:pt>
                <c:pt idx="14">
                  <c:v>21</c:v>
                </c:pt>
                <c:pt idx="16">
                  <c:v>19</c:v>
                </c:pt>
                <c:pt idx="17">
                  <c:v>20</c:v>
                </c:pt>
                <c:pt idx="18">
                  <c:v>21</c:v>
                </c:pt>
                <c:pt idx="19">
                  <c:v>18</c:v>
                </c:pt>
              </c:numCache>
            </c:numRef>
          </c:val>
          <c:extLst>
            <c:ext xmlns:c16="http://schemas.microsoft.com/office/drawing/2014/chart" uri="{C3380CC4-5D6E-409C-BE32-E72D297353CC}">
              <c16:uniqueId val="{00000000-2B39-413F-983B-6AF00B59F18B}"/>
            </c:ext>
          </c:extLst>
        </c:ser>
        <c:ser>
          <c:idx val="34"/>
          <c:order val="1"/>
          <c:tx>
            <c:strRef>
              <c:f>Sheet1!$C$1</c:f>
              <c:strCache>
                <c:ptCount val="1"/>
                <c:pt idx="0">
                  <c:v>Jonkin verran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Sheet1!$A$35:$A$54</c:f>
              <c:strCache>
                <c:ptCount val="20"/>
                <c:pt idx="0">
                  <c:v>EKOLOGISUUS</c:v>
                </c:pt>
                <c:pt idx="1">
                  <c:v>Kevät 2014</c:v>
                </c:pt>
                <c:pt idx="2">
                  <c:v>Kevät 2015</c:v>
                </c:pt>
                <c:pt idx="3">
                  <c:v>Kevät 2017</c:v>
                </c:pt>
                <c:pt idx="4">
                  <c:v>Kevät 2019</c:v>
                </c:pt>
                <c:pt idx="5">
                  <c:v>ELÄKETURVA/ELÄKEVUOSIIN VARAUTUMINEN</c:v>
                </c:pt>
                <c:pt idx="6">
                  <c:v>Kevät 2014</c:v>
                </c:pt>
                <c:pt idx="7">
                  <c:v>Kevät 2015</c:v>
                </c:pt>
                <c:pt idx="8">
                  <c:v>Kevät 2017</c:v>
                </c:pt>
                <c:pt idx="9">
                  <c:v>Kevät 2019</c:v>
                </c:pt>
                <c:pt idx="10">
                  <c:v>VEROTTOMUUS TAI MUUT VEROEDUT</c:v>
                </c:pt>
                <c:pt idx="11">
                  <c:v>Kevät 2014</c:v>
                </c:pt>
                <c:pt idx="12">
                  <c:v>Kevät 2015</c:v>
                </c:pt>
                <c:pt idx="13">
                  <c:v>Kevät 2017</c:v>
                </c:pt>
                <c:pt idx="14">
                  <c:v>Kevät 2019</c:v>
                </c:pt>
                <c:pt idx="15">
                  <c:v>SIJOITUSAIKA</c:v>
                </c:pt>
                <c:pt idx="16">
                  <c:v>Kevät 2014</c:v>
                </c:pt>
                <c:pt idx="17">
                  <c:v>Kevät 2015</c:v>
                </c:pt>
                <c:pt idx="18">
                  <c:v>Kevät 2017</c:v>
                </c:pt>
                <c:pt idx="19">
                  <c:v>Kevät 2019</c:v>
                </c:pt>
              </c:strCache>
            </c:strRef>
          </c:cat>
          <c:val>
            <c:numRef>
              <c:f>Sheet1!$C$35:$C$54</c:f>
              <c:numCache>
                <c:formatCode>General</c:formatCode>
                <c:ptCount val="20"/>
                <c:pt idx="1">
                  <c:v>51</c:v>
                </c:pt>
                <c:pt idx="2">
                  <c:v>49</c:v>
                </c:pt>
                <c:pt idx="3">
                  <c:v>48</c:v>
                </c:pt>
                <c:pt idx="4">
                  <c:v>47</c:v>
                </c:pt>
                <c:pt idx="6">
                  <c:v>40</c:v>
                </c:pt>
                <c:pt idx="7">
                  <c:v>38</c:v>
                </c:pt>
                <c:pt idx="8">
                  <c:v>38</c:v>
                </c:pt>
                <c:pt idx="9">
                  <c:v>37</c:v>
                </c:pt>
                <c:pt idx="11">
                  <c:v>52</c:v>
                </c:pt>
                <c:pt idx="12">
                  <c:v>47</c:v>
                </c:pt>
                <c:pt idx="13">
                  <c:v>49</c:v>
                </c:pt>
                <c:pt idx="14">
                  <c:v>48</c:v>
                </c:pt>
                <c:pt idx="16">
                  <c:v>58</c:v>
                </c:pt>
                <c:pt idx="17">
                  <c:v>56</c:v>
                </c:pt>
                <c:pt idx="18">
                  <c:v>54</c:v>
                </c:pt>
                <c:pt idx="19">
                  <c:v>53</c:v>
                </c:pt>
              </c:numCache>
            </c:numRef>
          </c:val>
          <c:extLst>
            <c:ext xmlns:c16="http://schemas.microsoft.com/office/drawing/2014/chart" uri="{C3380CC4-5D6E-409C-BE32-E72D297353CC}">
              <c16:uniqueId val="{00000001-2B39-413F-983B-6AF00B59F18B}"/>
            </c:ext>
          </c:extLst>
        </c:ser>
        <c:ser>
          <c:idx val="35"/>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Sheet1!$A$35:$A$54</c:f>
              <c:strCache>
                <c:ptCount val="20"/>
                <c:pt idx="0">
                  <c:v>EKOLOGISUUS</c:v>
                </c:pt>
                <c:pt idx="1">
                  <c:v>Kevät 2014</c:v>
                </c:pt>
                <c:pt idx="2">
                  <c:v>Kevät 2015</c:v>
                </c:pt>
                <c:pt idx="3">
                  <c:v>Kevät 2017</c:v>
                </c:pt>
                <c:pt idx="4">
                  <c:v>Kevät 2019</c:v>
                </c:pt>
                <c:pt idx="5">
                  <c:v>ELÄKETURVA/ELÄKEVUOSIIN VARAUTUMINEN</c:v>
                </c:pt>
                <c:pt idx="6">
                  <c:v>Kevät 2014</c:v>
                </c:pt>
                <c:pt idx="7">
                  <c:v>Kevät 2015</c:v>
                </c:pt>
                <c:pt idx="8">
                  <c:v>Kevät 2017</c:v>
                </c:pt>
                <c:pt idx="9">
                  <c:v>Kevät 2019</c:v>
                </c:pt>
                <c:pt idx="10">
                  <c:v>VEROTTOMUUS TAI MUUT VEROEDUT</c:v>
                </c:pt>
                <c:pt idx="11">
                  <c:v>Kevät 2014</c:v>
                </c:pt>
                <c:pt idx="12">
                  <c:v>Kevät 2015</c:v>
                </c:pt>
                <c:pt idx="13">
                  <c:v>Kevät 2017</c:v>
                </c:pt>
                <c:pt idx="14">
                  <c:v>Kevät 2019</c:v>
                </c:pt>
                <c:pt idx="15">
                  <c:v>SIJOITUSAIKA</c:v>
                </c:pt>
                <c:pt idx="16">
                  <c:v>Kevät 2014</c:v>
                </c:pt>
                <c:pt idx="17">
                  <c:v>Kevät 2015</c:v>
                </c:pt>
                <c:pt idx="18">
                  <c:v>Kevät 2017</c:v>
                </c:pt>
                <c:pt idx="19">
                  <c:v>Kevät 2019</c:v>
                </c:pt>
              </c:strCache>
            </c:strRef>
          </c:cat>
          <c:val>
            <c:numRef>
              <c:f>Sheet1!$D$35:$D$54</c:f>
              <c:numCache>
                <c:formatCode>General</c:formatCode>
                <c:ptCount val="20"/>
                <c:pt idx="1">
                  <c:v>23</c:v>
                </c:pt>
                <c:pt idx="2">
                  <c:v>22</c:v>
                </c:pt>
                <c:pt idx="3">
                  <c:v>23</c:v>
                </c:pt>
                <c:pt idx="4">
                  <c:v>24</c:v>
                </c:pt>
                <c:pt idx="6">
                  <c:v>33</c:v>
                </c:pt>
                <c:pt idx="7">
                  <c:v>35</c:v>
                </c:pt>
                <c:pt idx="8">
                  <c:v>34</c:v>
                </c:pt>
                <c:pt idx="9">
                  <c:v>36</c:v>
                </c:pt>
                <c:pt idx="11">
                  <c:v>22</c:v>
                </c:pt>
                <c:pt idx="12">
                  <c:v>26</c:v>
                </c:pt>
                <c:pt idx="13">
                  <c:v>25</c:v>
                </c:pt>
                <c:pt idx="14">
                  <c:v>29</c:v>
                </c:pt>
                <c:pt idx="16">
                  <c:v>19</c:v>
                </c:pt>
                <c:pt idx="17">
                  <c:v>21</c:v>
                </c:pt>
                <c:pt idx="18">
                  <c:v>23</c:v>
                </c:pt>
                <c:pt idx="19">
                  <c:v>27</c:v>
                </c:pt>
              </c:numCache>
            </c:numRef>
          </c:val>
          <c:extLst>
            <c:ext xmlns:c16="http://schemas.microsoft.com/office/drawing/2014/chart" uri="{C3380CC4-5D6E-409C-BE32-E72D297353CC}">
              <c16:uniqueId val="{00000002-2B39-413F-983B-6AF00B59F18B}"/>
            </c:ext>
          </c:extLst>
        </c:ser>
        <c:ser>
          <c:idx val="36"/>
          <c:order val="3"/>
          <c:tx>
            <c:strRef>
              <c:f>Sheet1!$E$1</c:f>
              <c:strCache>
                <c:ptCount val="1"/>
                <c:pt idx="0">
                  <c:v>Ei osaa sanoa</c:v>
                </c:pt>
              </c:strCache>
            </c:strRef>
          </c:tx>
          <c:spPr>
            <a:solidFill>
              <a:srgbClr val="D9D9D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Sheet1!$A$35:$A$54</c:f>
              <c:strCache>
                <c:ptCount val="20"/>
                <c:pt idx="0">
                  <c:v>EKOLOGISUUS</c:v>
                </c:pt>
                <c:pt idx="1">
                  <c:v>Kevät 2014</c:v>
                </c:pt>
                <c:pt idx="2">
                  <c:v>Kevät 2015</c:v>
                </c:pt>
                <c:pt idx="3">
                  <c:v>Kevät 2017</c:v>
                </c:pt>
                <c:pt idx="4">
                  <c:v>Kevät 2019</c:v>
                </c:pt>
                <c:pt idx="5">
                  <c:v>ELÄKETURVA/ELÄKEVUOSIIN VARAUTUMINEN</c:v>
                </c:pt>
                <c:pt idx="6">
                  <c:v>Kevät 2014</c:v>
                </c:pt>
                <c:pt idx="7">
                  <c:v>Kevät 2015</c:v>
                </c:pt>
                <c:pt idx="8">
                  <c:v>Kevät 2017</c:v>
                </c:pt>
                <c:pt idx="9">
                  <c:v>Kevät 2019</c:v>
                </c:pt>
                <c:pt idx="10">
                  <c:v>VEROTTOMUUS TAI MUUT VEROEDUT</c:v>
                </c:pt>
                <c:pt idx="11">
                  <c:v>Kevät 2014</c:v>
                </c:pt>
                <c:pt idx="12">
                  <c:v>Kevät 2015</c:v>
                </c:pt>
                <c:pt idx="13">
                  <c:v>Kevät 2017</c:v>
                </c:pt>
                <c:pt idx="14">
                  <c:v>Kevät 2019</c:v>
                </c:pt>
                <c:pt idx="15">
                  <c:v>SIJOITUSAIKA</c:v>
                </c:pt>
                <c:pt idx="16">
                  <c:v>Kevät 2014</c:v>
                </c:pt>
                <c:pt idx="17">
                  <c:v>Kevät 2015</c:v>
                </c:pt>
                <c:pt idx="18">
                  <c:v>Kevät 2017</c:v>
                </c:pt>
                <c:pt idx="19">
                  <c:v>Kevät 2019</c:v>
                </c:pt>
              </c:strCache>
            </c:strRef>
          </c:cat>
          <c:val>
            <c:numRef>
              <c:f>Sheet1!$E$35:$E$54</c:f>
              <c:numCache>
                <c:formatCode>General</c:formatCode>
                <c:ptCount val="20"/>
                <c:pt idx="1">
                  <c:v>2</c:v>
                </c:pt>
                <c:pt idx="2">
                  <c:v>2</c:v>
                </c:pt>
                <c:pt idx="3">
                  <c:v>2</c:v>
                </c:pt>
                <c:pt idx="4">
                  <c:v>1</c:v>
                </c:pt>
                <c:pt idx="6">
                  <c:v>2</c:v>
                </c:pt>
                <c:pt idx="7">
                  <c:v>2</c:v>
                </c:pt>
                <c:pt idx="8">
                  <c:v>3</c:v>
                </c:pt>
                <c:pt idx="9">
                  <c:v>3</c:v>
                </c:pt>
                <c:pt idx="11">
                  <c:v>3</c:v>
                </c:pt>
                <c:pt idx="12">
                  <c:v>3</c:v>
                </c:pt>
                <c:pt idx="13">
                  <c:v>2</c:v>
                </c:pt>
                <c:pt idx="14">
                  <c:v>2</c:v>
                </c:pt>
                <c:pt idx="16">
                  <c:v>4</c:v>
                </c:pt>
                <c:pt idx="17">
                  <c:v>3</c:v>
                </c:pt>
                <c:pt idx="18">
                  <c:v>2</c:v>
                </c:pt>
                <c:pt idx="19">
                  <c:v>2</c:v>
                </c:pt>
              </c:numCache>
            </c:numRef>
          </c:val>
          <c:extLst>
            <c:ext xmlns:c16="http://schemas.microsoft.com/office/drawing/2014/chart" uri="{C3380CC4-5D6E-409C-BE32-E72D297353CC}">
              <c16:uniqueId val="{00000003-2B39-413F-983B-6AF00B59F18B}"/>
            </c:ext>
          </c:extLst>
        </c:ser>
        <c:dLbls>
          <c:showLegendKey val="0"/>
          <c:showVal val="1"/>
          <c:showCatName val="0"/>
          <c:showSerName val="0"/>
          <c:showPercent val="0"/>
          <c:showBubbleSize val="0"/>
        </c:dLbls>
        <c:gapWidth val="28"/>
        <c:overlap val="100"/>
        <c:axId val="283148672"/>
        <c:axId val="283150208"/>
      </c:barChart>
      <c:catAx>
        <c:axId val="28314867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83150208"/>
        <c:crosses val="autoZero"/>
        <c:auto val="0"/>
        <c:lblAlgn val="ctr"/>
        <c:lblOffset val="100"/>
        <c:tickLblSkip val="1"/>
        <c:noMultiLvlLbl val="0"/>
      </c:catAx>
      <c:valAx>
        <c:axId val="28315020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83148672"/>
        <c:crosses val="max"/>
        <c:crossBetween val="between"/>
        <c:majorUnit val="20"/>
        <c:minorUnit val="5"/>
      </c:valAx>
    </c:plotArea>
    <c:legend>
      <c:legendPos val="b"/>
      <c:layout>
        <c:manualLayout>
          <c:xMode val="edge"/>
          <c:yMode val="edge"/>
          <c:x val="0.24834277558930967"/>
          <c:y val="0.87600717625867885"/>
          <c:w val="0.52710199400135149"/>
          <c:h val="0.1038624530993365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stacked"/>
        <c:varyColors val="0"/>
        <c:ser>
          <c:idx val="2"/>
          <c:order val="0"/>
          <c:tx>
            <c:strRef>
              <c:f>Sheet1!$B$1</c:f>
              <c:strCache>
                <c:ptCount val="1"/>
                <c:pt idx="0">
                  <c:v>Max 1 kk</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Sheet1!$B$2:$B$10</c:f>
              <c:numCache>
                <c:formatCode>General</c:formatCode>
                <c:ptCount val="9"/>
                <c:pt idx="0">
                  <c:v>24</c:v>
                </c:pt>
                <c:pt idx="1">
                  <c:v>41</c:v>
                </c:pt>
                <c:pt idx="2">
                  <c:v>34</c:v>
                </c:pt>
                <c:pt idx="3">
                  <c:v>19</c:v>
                </c:pt>
                <c:pt idx="4">
                  <c:v>20</c:v>
                </c:pt>
                <c:pt idx="5">
                  <c:v>25</c:v>
                </c:pt>
                <c:pt idx="6">
                  <c:v>20</c:v>
                </c:pt>
                <c:pt idx="7">
                  <c:v>22</c:v>
                </c:pt>
                <c:pt idx="8">
                  <c:v>30</c:v>
                </c:pt>
              </c:numCache>
            </c:numRef>
          </c:val>
          <c:extLst>
            <c:ext xmlns:c16="http://schemas.microsoft.com/office/drawing/2014/chart" uri="{C3380CC4-5D6E-409C-BE32-E72D297353CC}">
              <c16:uniqueId val="{00000000-3469-49EE-9384-9D1D3A1780BF}"/>
            </c:ext>
          </c:extLst>
        </c:ser>
        <c:ser>
          <c:idx val="3"/>
          <c:order val="1"/>
          <c:tx>
            <c:strRef>
              <c:f>Sheet1!$C$1</c:f>
              <c:strCache>
                <c:ptCount val="1"/>
                <c:pt idx="0">
                  <c:v>1-3 kk</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Sheet1!$C$2:$C$10</c:f>
              <c:numCache>
                <c:formatCode>General</c:formatCode>
                <c:ptCount val="9"/>
                <c:pt idx="0">
                  <c:v>20</c:v>
                </c:pt>
                <c:pt idx="1">
                  <c:v>22</c:v>
                </c:pt>
                <c:pt idx="2">
                  <c:v>23</c:v>
                </c:pt>
                <c:pt idx="3">
                  <c:v>24</c:v>
                </c:pt>
                <c:pt idx="4">
                  <c:v>23</c:v>
                </c:pt>
                <c:pt idx="5">
                  <c:v>17</c:v>
                </c:pt>
                <c:pt idx="6">
                  <c:v>19</c:v>
                </c:pt>
                <c:pt idx="7">
                  <c:v>16</c:v>
                </c:pt>
                <c:pt idx="8">
                  <c:v>16</c:v>
                </c:pt>
              </c:numCache>
            </c:numRef>
          </c:val>
          <c:extLst>
            <c:ext xmlns:c16="http://schemas.microsoft.com/office/drawing/2014/chart" uri="{C3380CC4-5D6E-409C-BE32-E72D297353CC}">
              <c16:uniqueId val="{00000001-3469-49EE-9384-9D1D3A1780BF}"/>
            </c:ext>
          </c:extLst>
        </c:ser>
        <c:ser>
          <c:idx val="4"/>
          <c:order val="2"/>
          <c:tx>
            <c:strRef>
              <c:f>Sheet1!$D$1</c:f>
              <c:strCache>
                <c:ptCount val="1"/>
                <c:pt idx="0">
                  <c:v>3-6 kk</c:v>
                </c:pt>
              </c:strCache>
            </c:strRef>
          </c:tx>
          <c:spPr>
            <a:solidFill>
              <a:srgbClr val="7F539C"/>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Sheet1!$D$2:$D$10</c:f>
              <c:numCache>
                <c:formatCode>General</c:formatCode>
                <c:ptCount val="9"/>
                <c:pt idx="0">
                  <c:v>13</c:v>
                </c:pt>
                <c:pt idx="1">
                  <c:v>9</c:v>
                </c:pt>
                <c:pt idx="2">
                  <c:v>17</c:v>
                </c:pt>
                <c:pt idx="3">
                  <c:v>18</c:v>
                </c:pt>
                <c:pt idx="4">
                  <c:v>13</c:v>
                </c:pt>
                <c:pt idx="5">
                  <c:v>15</c:v>
                </c:pt>
                <c:pt idx="6">
                  <c:v>10</c:v>
                </c:pt>
                <c:pt idx="7">
                  <c:v>8</c:v>
                </c:pt>
                <c:pt idx="8">
                  <c:v>5</c:v>
                </c:pt>
              </c:numCache>
            </c:numRef>
          </c:val>
          <c:extLst>
            <c:ext xmlns:c16="http://schemas.microsoft.com/office/drawing/2014/chart" uri="{C3380CC4-5D6E-409C-BE32-E72D297353CC}">
              <c16:uniqueId val="{00000002-3469-49EE-9384-9D1D3A1780BF}"/>
            </c:ext>
          </c:extLst>
        </c:ser>
        <c:ser>
          <c:idx val="5"/>
          <c:order val="3"/>
          <c:tx>
            <c:strRef>
              <c:f>Sheet1!$E$1</c:f>
              <c:strCache>
                <c:ptCount val="1"/>
                <c:pt idx="0">
                  <c:v>6-12 kk</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Sheet1!$E$2:$E$10</c:f>
              <c:numCache>
                <c:formatCode>General</c:formatCode>
                <c:ptCount val="9"/>
                <c:pt idx="0">
                  <c:v>15</c:v>
                </c:pt>
                <c:pt idx="1">
                  <c:v>8</c:v>
                </c:pt>
                <c:pt idx="2">
                  <c:v>14</c:v>
                </c:pt>
                <c:pt idx="3">
                  <c:v>14</c:v>
                </c:pt>
                <c:pt idx="4">
                  <c:v>17</c:v>
                </c:pt>
                <c:pt idx="5">
                  <c:v>16</c:v>
                </c:pt>
                <c:pt idx="6">
                  <c:v>17</c:v>
                </c:pt>
                <c:pt idx="7">
                  <c:v>15</c:v>
                </c:pt>
                <c:pt idx="8">
                  <c:v>14</c:v>
                </c:pt>
              </c:numCache>
            </c:numRef>
          </c:val>
          <c:extLst>
            <c:ext xmlns:c16="http://schemas.microsoft.com/office/drawing/2014/chart" uri="{C3380CC4-5D6E-409C-BE32-E72D297353CC}">
              <c16:uniqueId val="{00000003-3469-49EE-9384-9D1D3A1780BF}"/>
            </c:ext>
          </c:extLst>
        </c:ser>
        <c:ser>
          <c:idx val="6"/>
          <c:order val="4"/>
          <c:tx>
            <c:strRef>
              <c:f>Sheet1!$F$1</c:f>
              <c:strCache>
                <c:ptCount val="1"/>
                <c:pt idx="0">
                  <c:v>1-2 vuotta</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Sheet1!$F$2:$F$10</c:f>
              <c:numCache>
                <c:formatCode>General</c:formatCode>
                <c:ptCount val="9"/>
                <c:pt idx="0">
                  <c:v>11</c:v>
                </c:pt>
                <c:pt idx="1">
                  <c:v>3</c:v>
                </c:pt>
                <c:pt idx="2">
                  <c:v>5</c:v>
                </c:pt>
                <c:pt idx="3">
                  <c:v>14</c:v>
                </c:pt>
                <c:pt idx="4">
                  <c:v>13</c:v>
                </c:pt>
                <c:pt idx="5">
                  <c:v>9</c:v>
                </c:pt>
                <c:pt idx="6">
                  <c:v>12</c:v>
                </c:pt>
                <c:pt idx="7">
                  <c:v>12</c:v>
                </c:pt>
                <c:pt idx="8">
                  <c:v>10</c:v>
                </c:pt>
              </c:numCache>
            </c:numRef>
          </c:val>
          <c:extLst>
            <c:ext xmlns:c16="http://schemas.microsoft.com/office/drawing/2014/chart" uri="{C3380CC4-5D6E-409C-BE32-E72D297353CC}">
              <c16:uniqueId val="{00000004-3469-49EE-9384-9D1D3A1780BF}"/>
            </c:ext>
          </c:extLst>
        </c:ser>
        <c:ser>
          <c:idx val="0"/>
          <c:order val="5"/>
          <c:tx>
            <c:strRef>
              <c:f>Sheet1!$G$1</c:f>
              <c:strCache>
                <c:ptCount val="1"/>
                <c:pt idx="0">
                  <c:v>3-5 vuotta</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Sheet1!$G$2:$G$10</c:f>
              <c:numCache>
                <c:formatCode>General</c:formatCode>
                <c:ptCount val="9"/>
                <c:pt idx="0">
                  <c:v>4</c:v>
                </c:pt>
                <c:pt idx="2">
                  <c:v>4</c:v>
                </c:pt>
                <c:pt idx="3">
                  <c:v>3</c:v>
                </c:pt>
                <c:pt idx="4">
                  <c:v>5</c:v>
                </c:pt>
                <c:pt idx="5">
                  <c:v>4</c:v>
                </c:pt>
                <c:pt idx="6">
                  <c:v>6</c:v>
                </c:pt>
                <c:pt idx="7">
                  <c:v>3</c:v>
                </c:pt>
                <c:pt idx="8">
                  <c:v>4</c:v>
                </c:pt>
              </c:numCache>
            </c:numRef>
          </c:val>
          <c:extLst>
            <c:ext xmlns:c16="http://schemas.microsoft.com/office/drawing/2014/chart" uri="{C3380CC4-5D6E-409C-BE32-E72D297353CC}">
              <c16:uniqueId val="{00000005-3469-49EE-9384-9D1D3A1780BF}"/>
            </c:ext>
          </c:extLst>
        </c:ser>
        <c:ser>
          <c:idx val="1"/>
          <c:order val="6"/>
          <c:tx>
            <c:strRef>
              <c:f>Sheet1!$H$1</c:f>
              <c:strCache>
                <c:ptCount val="1"/>
                <c:pt idx="0">
                  <c:v>6-10 vuotta</c:v>
                </c:pt>
              </c:strCache>
            </c:strRef>
          </c:tx>
          <c:spPr>
            <a:solidFill>
              <a:srgbClr val="00B05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Sheet1!$H$2:$H$10</c:f>
              <c:numCache>
                <c:formatCode>General</c:formatCode>
                <c:ptCount val="9"/>
                <c:pt idx="0">
                  <c:v>1</c:v>
                </c:pt>
                <c:pt idx="2" formatCode="0">
                  <c:v>0.5</c:v>
                </c:pt>
                <c:pt idx="3">
                  <c:v>1</c:v>
                </c:pt>
                <c:pt idx="4">
                  <c:v>1</c:v>
                </c:pt>
                <c:pt idx="5">
                  <c:v>2</c:v>
                </c:pt>
                <c:pt idx="6" formatCode="0">
                  <c:v>2</c:v>
                </c:pt>
                <c:pt idx="7">
                  <c:v>1</c:v>
                </c:pt>
                <c:pt idx="8" formatCode="0">
                  <c:v>0.5</c:v>
                </c:pt>
              </c:numCache>
            </c:numRef>
          </c:val>
          <c:extLst>
            <c:ext xmlns:c16="http://schemas.microsoft.com/office/drawing/2014/chart" uri="{C3380CC4-5D6E-409C-BE32-E72D297353CC}">
              <c16:uniqueId val="{00000006-3469-49EE-9384-9D1D3A1780BF}"/>
            </c:ext>
          </c:extLst>
        </c:ser>
        <c:ser>
          <c:idx val="7"/>
          <c:order val="7"/>
          <c:tx>
            <c:strRef>
              <c:f>Sheet1!$I$1</c:f>
              <c:strCache>
                <c:ptCount val="1"/>
                <c:pt idx="0">
                  <c:v>Yli 10 vuotta</c:v>
                </c:pt>
              </c:strCache>
            </c:strRef>
          </c:tx>
          <c:spPr>
            <a:solidFill>
              <a:srgbClr val="00800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Sheet1!$I$2:$I$10</c:f>
              <c:numCache>
                <c:formatCode>General</c:formatCode>
                <c:ptCount val="9"/>
                <c:pt idx="0">
                  <c:v>2</c:v>
                </c:pt>
                <c:pt idx="2" formatCode="0">
                  <c:v>0.5</c:v>
                </c:pt>
                <c:pt idx="3">
                  <c:v>2</c:v>
                </c:pt>
                <c:pt idx="4">
                  <c:v>4</c:v>
                </c:pt>
                <c:pt idx="5">
                  <c:v>3</c:v>
                </c:pt>
                <c:pt idx="6" formatCode="0">
                  <c:v>2</c:v>
                </c:pt>
                <c:pt idx="7">
                  <c:v>1</c:v>
                </c:pt>
                <c:pt idx="8" formatCode="0">
                  <c:v>0.5</c:v>
                </c:pt>
              </c:numCache>
            </c:numRef>
          </c:val>
          <c:extLst>
            <c:ext xmlns:c16="http://schemas.microsoft.com/office/drawing/2014/chart" uri="{C3380CC4-5D6E-409C-BE32-E72D297353CC}">
              <c16:uniqueId val="{00000007-3469-49EE-9384-9D1D3A1780BF}"/>
            </c:ext>
          </c:extLst>
        </c:ser>
        <c:ser>
          <c:idx val="8"/>
          <c:order val="8"/>
          <c:tx>
            <c:strRef>
              <c:f>Sheet1!$J$1</c:f>
              <c:strCache>
                <c:ptCount val="1"/>
                <c:pt idx="0">
                  <c:v>Ei suunnittele lainkaan</c:v>
                </c:pt>
              </c:strCache>
            </c:strRef>
          </c:tx>
          <c:spPr>
            <a:solidFill>
              <a:srgbClr val="BCE3F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Sheet1!$J$2:$J$10</c:f>
              <c:numCache>
                <c:formatCode>General</c:formatCode>
                <c:ptCount val="9"/>
                <c:pt idx="0">
                  <c:v>9</c:v>
                </c:pt>
                <c:pt idx="1">
                  <c:v>14</c:v>
                </c:pt>
                <c:pt idx="2">
                  <c:v>2</c:v>
                </c:pt>
                <c:pt idx="3">
                  <c:v>4</c:v>
                </c:pt>
                <c:pt idx="4">
                  <c:v>4</c:v>
                </c:pt>
                <c:pt idx="5">
                  <c:v>8</c:v>
                </c:pt>
                <c:pt idx="6">
                  <c:v>11</c:v>
                </c:pt>
                <c:pt idx="7">
                  <c:v>20</c:v>
                </c:pt>
                <c:pt idx="8">
                  <c:v>20</c:v>
                </c:pt>
              </c:numCache>
            </c:numRef>
          </c:val>
          <c:extLst>
            <c:ext xmlns:c16="http://schemas.microsoft.com/office/drawing/2014/chart" uri="{C3380CC4-5D6E-409C-BE32-E72D297353CC}">
              <c16:uniqueId val="{00000008-3469-49EE-9384-9D1D3A1780BF}"/>
            </c:ext>
          </c:extLst>
        </c:ser>
        <c:ser>
          <c:idx val="9"/>
          <c:order val="9"/>
          <c:tx>
            <c:strRef>
              <c:f>Sheet1!$K$1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Sheet1!$K$2:$K$10</c:f>
              <c:numCache>
                <c:formatCode>General</c:formatCode>
                <c:ptCount val="9"/>
                <c:pt idx="0">
                  <c:v>1</c:v>
                </c:pt>
                <c:pt idx="1">
                  <c:v>3</c:v>
                </c:pt>
                <c:pt idx="3">
                  <c:v>1</c:v>
                </c:pt>
                <c:pt idx="5">
                  <c:v>1</c:v>
                </c:pt>
                <c:pt idx="6">
                  <c:v>1</c:v>
                </c:pt>
                <c:pt idx="7">
                  <c:v>2</c:v>
                </c:pt>
              </c:numCache>
            </c:numRef>
          </c:val>
          <c:extLst>
            <c:ext xmlns:c16="http://schemas.microsoft.com/office/drawing/2014/chart" uri="{C3380CC4-5D6E-409C-BE32-E72D297353CC}">
              <c16:uniqueId val="{00000009-3469-49EE-9384-9D1D3A1780BF}"/>
            </c:ext>
          </c:extLst>
        </c:ser>
        <c:dLbls>
          <c:showLegendKey val="0"/>
          <c:showVal val="1"/>
          <c:showCatName val="0"/>
          <c:showSerName val="0"/>
          <c:showPercent val="0"/>
          <c:showBubbleSize val="0"/>
        </c:dLbls>
        <c:gapWidth val="28"/>
        <c:overlap val="100"/>
        <c:axId val="193421696"/>
        <c:axId val="193423232"/>
      </c:barChart>
      <c:catAx>
        <c:axId val="19342169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93423232"/>
        <c:crosses val="autoZero"/>
        <c:auto val="0"/>
        <c:lblAlgn val="ctr"/>
        <c:lblOffset val="100"/>
        <c:noMultiLvlLbl val="0"/>
      </c:catAx>
      <c:valAx>
        <c:axId val="19342323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93421696"/>
        <c:crosses val="max"/>
        <c:crossBetween val="between"/>
        <c:majorUnit val="20"/>
        <c:minorUnit val="5"/>
      </c:valAx>
    </c:plotArea>
    <c:legend>
      <c:legendPos val="b"/>
      <c:layout>
        <c:manualLayout>
          <c:xMode val="edge"/>
          <c:yMode val="edge"/>
          <c:x val="0.2476583853229585"/>
          <c:y val="0.85962500845368517"/>
          <c:w val="0.52690552813920244"/>
          <c:h val="0.14037499154631741"/>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75E-2"/>
          <c:w val="0.74123099849037277"/>
          <c:h val="0.63568694546479965"/>
        </c:manualLayout>
      </c:layout>
      <c:barChart>
        <c:barDir val="col"/>
        <c:grouping val="clustered"/>
        <c:varyColors val="0"/>
        <c:ser>
          <c:idx val="3"/>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Sheet1!$E$1:$R$1</c:f>
              <c:strCache>
                <c:ptCount val="14"/>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pt idx="13">
                  <c:v>Kevät 2019</c:v>
                </c:pt>
              </c:strCache>
            </c:strRef>
          </c:cat>
          <c:val>
            <c:numRef>
              <c:f>Sheet1!$E$2:$R$2</c:f>
              <c:numCache>
                <c:formatCode>General</c:formatCode>
                <c:ptCount val="14"/>
                <c:pt idx="0">
                  <c:v>52</c:v>
                </c:pt>
                <c:pt idx="1">
                  <c:v>50</c:v>
                </c:pt>
                <c:pt idx="2">
                  <c:v>51</c:v>
                </c:pt>
                <c:pt idx="3">
                  <c:v>51</c:v>
                </c:pt>
                <c:pt idx="4" formatCode="0">
                  <c:v>51</c:v>
                </c:pt>
                <c:pt idx="5" formatCode="0">
                  <c:v>50</c:v>
                </c:pt>
                <c:pt idx="6">
                  <c:v>49</c:v>
                </c:pt>
                <c:pt idx="7">
                  <c:v>50</c:v>
                </c:pt>
                <c:pt idx="8">
                  <c:v>53</c:v>
                </c:pt>
                <c:pt idx="9" formatCode="0">
                  <c:v>53</c:v>
                </c:pt>
                <c:pt idx="10" formatCode="0">
                  <c:v>52</c:v>
                </c:pt>
                <c:pt idx="11">
                  <c:v>55</c:v>
                </c:pt>
                <c:pt idx="12">
                  <c:v>52</c:v>
                </c:pt>
                <c:pt idx="13">
                  <c:v>50</c:v>
                </c:pt>
              </c:numCache>
            </c:numRef>
          </c:val>
          <c:extLst>
            <c:ext xmlns:c16="http://schemas.microsoft.com/office/drawing/2014/chart" uri="{C3380CC4-5D6E-409C-BE32-E72D297353CC}">
              <c16:uniqueId val="{00000000-F329-490E-A8B1-0627E74EC94A}"/>
            </c:ext>
          </c:extLst>
        </c:ser>
        <c:ser>
          <c:idx val="4"/>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Sheet1!$E$1:$R$1</c:f>
              <c:strCache>
                <c:ptCount val="14"/>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pt idx="13">
                  <c:v>Kevät 2019</c:v>
                </c:pt>
              </c:strCache>
            </c:strRef>
          </c:cat>
          <c:val>
            <c:numRef>
              <c:f>Sheet1!$E$3:$R$3</c:f>
              <c:numCache>
                <c:formatCode>General</c:formatCode>
                <c:ptCount val="14"/>
                <c:pt idx="0">
                  <c:v>28</c:v>
                </c:pt>
                <c:pt idx="1">
                  <c:v>29</c:v>
                </c:pt>
                <c:pt idx="2">
                  <c:v>29</c:v>
                </c:pt>
                <c:pt idx="3">
                  <c:v>31</c:v>
                </c:pt>
                <c:pt idx="4" formatCode="0">
                  <c:v>30</c:v>
                </c:pt>
                <c:pt idx="5" formatCode="0">
                  <c:v>30</c:v>
                </c:pt>
                <c:pt idx="6">
                  <c:v>28</c:v>
                </c:pt>
                <c:pt idx="7">
                  <c:v>30</c:v>
                </c:pt>
                <c:pt idx="8">
                  <c:v>32</c:v>
                </c:pt>
                <c:pt idx="9" formatCode="0">
                  <c:v>31</c:v>
                </c:pt>
                <c:pt idx="10" formatCode="0">
                  <c:v>32</c:v>
                </c:pt>
                <c:pt idx="11">
                  <c:v>31</c:v>
                </c:pt>
                <c:pt idx="12">
                  <c:v>34</c:v>
                </c:pt>
                <c:pt idx="13">
                  <c:v>29</c:v>
                </c:pt>
              </c:numCache>
            </c:numRef>
          </c:val>
          <c:extLst>
            <c:ext xmlns:c16="http://schemas.microsoft.com/office/drawing/2014/chart" uri="{C3380CC4-5D6E-409C-BE32-E72D297353CC}">
              <c16:uniqueId val="{00000001-F329-490E-A8B1-0627E74EC94A}"/>
            </c:ext>
          </c:extLst>
        </c:ser>
        <c:dLbls>
          <c:showLegendKey val="0"/>
          <c:showVal val="1"/>
          <c:showCatName val="0"/>
          <c:showSerName val="0"/>
          <c:showPercent val="0"/>
          <c:showBubbleSize val="0"/>
        </c:dLbls>
        <c:gapWidth val="50"/>
        <c:axId val="265474816"/>
        <c:axId val="265476352"/>
      </c:barChart>
      <c:catAx>
        <c:axId val="265474816"/>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265476352"/>
        <c:crosses val="autoZero"/>
        <c:auto val="1"/>
        <c:lblAlgn val="ctr"/>
        <c:lblOffset val="100"/>
        <c:noMultiLvlLbl val="0"/>
      </c:catAx>
      <c:valAx>
        <c:axId val="265476352"/>
        <c:scaling>
          <c:orientation val="minMax"/>
          <c:max val="7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265474816"/>
        <c:crosses val="autoZero"/>
        <c:crossBetween val="between"/>
        <c:majorUnit val="10"/>
      </c:valAx>
      <c:spPr>
        <a:noFill/>
      </c:spPr>
    </c:plotArea>
    <c:legend>
      <c:legendPos val="b"/>
      <c:layout>
        <c:manualLayout>
          <c:xMode val="edge"/>
          <c:yMode val="edge"/>
          <c:x val="0.15926966543299326"/>
          <c:y val="0.7693372447785739"/>
          <c:w val="0.54993788971710633"/>
          <c:h val="0.20951183189756764"/>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338"/>
          <c:y val="8.6490652804375179E-2"/>
          <c:w val="0.51823802372575256"/>
          <c:h val="0.70745908740029961"/>
        </c:manualLayout>
      </c:layout>
      <c:barChart>
        <c:barDir val="bar"/>
        <c:grouping val="clustered"/>
        <c:varyColors val="0"/>
        <c:ser>
          <c:idx val="0"/>
          <c:order val="0"/>
          <c:tx>
            <c:strRef>
              <c:f>Sheet1!$B$1</c:f>
              <c:strCache>
                <c:ptCount val="1"/>
                <c:pt idx="0">
                  <c:v>Kaikki vastaajat, n=2500</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On säästöjä tai sijoituksia</c:v>
                </c:pt>
                <c:pt idx="1">
                  <c:v>MISSÄ KOHTEISSA</c:v>
                </c:pt>
                <c:pt idx="2">
                  <c:v>Säästö-, sijoitus- tai muulla pankkitilillä</c:v>
                </c:pt>
                <c:pt idx="3">
                  <c:v>Sijoitusrahastoissa</c:v>
                </c:pt>
                <c:pt idx="4">
                  <c:v>Käyttötilillä (esim. palkkatilillä)</c:v>
                </c:pt>
                <c:pt idx="5">
                  <c:v>Pörssiosakkeissa</c:v>
                </c:pt>
                <c:pt idx="6">
                  <c:v>Maa- ja metsäomaisuudessa</c:v>
                </c:pt>
                <c:pt idx="7">
                  <c:v>Sijoitusasunnon muodossa </c:v>
                </c:pt>
                <c:pt idx="8">
                  <c:v>Vapaaehtoisissa yksilöllisissä eläkevakuutuksissa</c:v>
                </c:pt>
                <c:pt idx="9">
                  <c:v>Muissa säästö- ja sijoitusvakuutuksissa</c:v>
                </c:pt>
              </c:strCache>
            </c:strRef>
          </c:cat>
          <c:val>
            <c:numRef>
              <c:f>Sheet1!$B$2:$B$11</c:f>
              <c:numCache>
                <c:formatCode>General</c:formatCode>
                <c:ptCount val="10"/>
                <c:pt idx="0">
                  <c:v>58</c:v>
                </c:pt>
                <c:pt idx="2">
                  <c:v>36</c:v>
                </c:pt>
                <c:pt idx="3">
                  <c:v>24</c:v>
                </c:pt>
                <c:pt idx="4">
                  <c:v>21</c:v>
                </c:pt>
                <c:pt idx="5">
                  <c:v>16</c:v>
                </c:pt>
                <c:pt idx="6">
                  <c:v>7</c:v>
                </c:pt>
                <c:pt idx="7">
                  <c:v>7</c:v>
                </c:pt>
                <c:pt idx="8">
                  <c:v>7</c:v>
                </c:pt>
                <c:pt idx="9">
                  <c:v>4</c:v>
                </c:pt>
              </c:numCache>
            </c:numRef>
          </c:val>
          <c:extLst>
            <c:ext xmlns:c16="http://schemas.microsoft.com/office/drawing/2014/chart" uri="{C3380CC4-5D6E-409C-BE32-E72D297353CC}">
              <c16:uniqueId val="{00000000-0E35-4B14-85EA-43B1154439D4}"/>
            </c:ext>
          </c:extLst>
        </c:ser>
        <c:ser>
          <c:idx val="2"/>
          <c:order val="1"/>
          <c:tx>
            <c:strRef>
              <c:f>Sheet1!$C$1</c:f>
              <c:strCache>
                <c:ptCount val="1"/>
                <c:pt idx="0">
                  <c:v>On asuntolainaa, n=735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On säästöjä tai sijoituksia</c:v>
                </c:pt>
                <c:pt idx="1">
                  <c:v>MISSÄ KOHTEISSA</c:v>
                </c:pt>
                <c:pt idx="2">
                  <c:v>Säästö-, sijoitus- tai muulla pankkitilillä</c:v>
                </c:pt>
                <c:pt idx="3">
                  <c:v>Sijoitusrahastoissa</c:v>
                </c:pt>
                <c:pt idx="4">
                  <c:v>Käyttötilillä (esim. palkkatilillä)</c:v>
                </c:pt>
                <c:pt idx="5">
                  <c:v>Pörssiosakkeissa</c:v>
                </c:pt>
                <c:pt idx="6">
                  <c:v>Maa- ja metsäomaisuudessa</c:v>
                </c:pt>
                <c:pt idx="7">
                  <c:v>Sijoitusasunnon muodossa </c:v>
                </c:pt>
                <c:pt idx="8">
                  <c:v>Vapaaehtoisissa yksilöllisissä eläkevakuutuksissa</c:v>
                </c:pt>
                <c:pt idx="9">
                  <c:v>Muissa säästö- ja sijoitusvakuutuksissa</c:v>
                </c:pt>
              </c:strCache>
            </c:strRef>
          </c:cat>
          <c:val>
            <c:numRef>
              <c:f>Sheet1!$C$2:$C$11</c:f>
              <c:numCache>
                <c:formatCode>General</c:formatCode>
                <c:ptCount val="10"/>
                <c:pt idx="0">
                  <c:v>65</c:v>
                </c:pt>
                <c:pt idx="2">
                  <c:v>39</c:v>
                </c:pt>
                <c:pt idx="3">
                  <c:v>32</c:v>
                </c:pt>
                <c:pt idx="4">
                  <c:v>23</c:v>
                </c:pt>
                <c:pt idx="5">
                  <c:v>18</c:v>
                </c:pt>
                <c:pt idx="6">
                  <c:v>7</c:v>
                </c:pt>
                <c:pt idx="7">
                  <c:v>13</c:v>
                </c:pt>
                <c:pt idx="8">
                  <c:v>12</c:v>
                </c:pt>
                <c:pt idx="9">
                  <c:v>5</c:v>
                </c:pt>
              </c:numCache>
            </c:numRef>
          </c:val>
          <c:extLst>
            <c:ext xmlns:c16="http://schemas.microsoft.com/office/drawing/2014/chart" uri="{C3380CC4-5D6E-409C-BE32-E72D297353CC}">
              <c16:uniqueId val="{00000001-0E35-4B14-85EA-43B1154439D4}"/>
            </c:ext>
          </c:extLst>
        </c:ser>
        <c:dLbls>
          <c:showLegendKey val="0"/>
          <c:showVal val="1"/>
          <c:showCatName val="0"/>
          <c:showSerName val="0"/>
          <c:showPercent val="0"/>
          <c:showBubbleSize val="0"/>
        </c:dLbls>
        <c:gapWidth val="28"/>
        <c:axId val="265575424"/>
        <c:axId val="265577216"/>
      </c:barChart>
      <c:catAx>
        <c:axId val="26557542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265577216"/>
        <c:crosses val="autoZero"/>
        <c:auto val="0"/>
        <c:lblAlgn val="ctr"/>
        <c:lblOffset val="100"/>
        <c:noMultiLvlLbl val="0"/>
      </c:catAx>
      <c:valAx>
        <c:axId val="265577216"/>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265575424"/>
        <c:crosses val="max"/>
        <c:crossBetween val="between"/>
        <c:majorUnit val="20"/>
        <c:minorUnit val="5"/>
      </c:valAx>
    </c:plotArea>
    <c:legend>
      <c:legendPos val="b"/>
      <c:layout>
        <c:manualLayout>
          <c:xMode val="edge"/>
          <c:yMode val="edge"/>
          <c:x val="0.34265951373834602"/>
          <c:y val="0.87962029466175184"/>
          <c:w val="0.43095284133563494"/>
          <c:h val="9.9181830930398965E-2"/>
        </c:manualLayout>
      </c:layout>
      <c:overlay val="0"/>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fi-FI" sz="1600"/>
              <a:t>Vuosivertailu</a:t>
            </a:r>
          </a:p>
          <a:p>
            <a:pPr>
              <a:defRPr sz="900"/>
            </a:pPr>
            <a:r>
              <a:rPr lang="fi-FI" sz="800"/>
              <a:t>% asuntolainaa omaavista (n=735 vuonna 2019)</a:t>
            </a:r>
          </a:p>
        </c:rich>
      </c:tx>
      <c:overlay val="1"/>
    </c:title>
    <c:autoTitleDeleted val="0"/>
    <c:plotArea>
      <c:layout>
        <c:manualLayout>
          <c:layoutTarget val="inner"/>
          <c:xMode val="edge"/>
          <c:yMode val="edge"/>
          <c:x val="0.42441104674766172"/>
          <c:y val="0.23657788023552939"/>
          <c:w val="0.52649055172468551"/>
          <c:h val="0.65828796800355505"/>
        </c:manualLayout>
      </c:layout>
      <c:barChart>
        <c:barDir val="bar"/>
        <c:grouping val="clustered"/>
        <c:varyColors val="0"/>
        <c:ser>
          <c:idx val="1"/>
          <c:order val="0"/>
          <c:tx>
            <c:strRef>
              <c:f>Sheet1!$B$1</c:f>
              <c:strCache>
                <c:ptCount val="1"/>
                <c:pt idx="0">
                  <c:v>2017</c:v>
                </c:pt>
              </c:strCache>
            </c:strRef>
          </c:tx>
          <c:spPr>
            <a:solidFill>
              <a:srgbClr val="E6007E">
                <a:lumMod val="40000"/>
                <a:lumOff val="6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On säästöjä tai sijoituksia</c:v>
                </c:pt>
                <c:pt idx="1">
                  <c:v>MISSÄ KOHTEISSA</c:v>
                </c:pt>
                <c:pt idx="2">
                  <c:v>Säästö-, sijoitus- tai muulla pankkitilillä</c:v>
                </c:pt>
                <c:pt idx="3">
                  <c:v>Sijoitusrahastoissa</c:v>
                </c:pt>
                <c:pt idx="4">
                  <c:v>Käyttötilillä (esim. palkkatilillä)</c:v>
                </c:pt>
                <c:pt idx="5">
                  <c:v>Pörssiosakkeissa</c:v>
                </c:pt>
              </c:strCache>
            </c:strRef>
          </c:cat>
          <c:val>
            <c:numRef>
              <c:f>Sheet1!$B$2:$B$7</c:f>
              <c:numCache>
                <c:formatCode>General</c:formatCode>
                <c:ptCount val="6"/>
                <c:pt idx="0">
                  <c:v>66</c:v>
                </c:pt>
                <c:pt idx="2">
                  <c:v>39</c:v>
                </c:pt>
                <c:pt idx="3">
                  <c:v>34</c:v>
                </c:pt>
                <c:pt idx="4">
                  <c:v>39</c:v>
                </c:pt>
                <c:pt idx="5">
                  <c:v>22</c:v>
                </c:pt>
              </c:numCache>
            </c:numRef>
          </c:val>
          <c:extLst>
            <c:ext xmlns:c16="http://schemas.microsoft.com/office/drawing/2014/chart" uri="{C3380CC4-5D6E-409C-BE32-E72D297353CC}">
              <c16:uniqueId val="{00000000-CB81-44E3-8C95-798ED4C0EC51}"/>
            </c:ext>
          </c:extLst>
        </c:ser>
        <c:ser>
          <c:idx val="0"/>
          <c:order val="1"/>
          <c:tx>
            <c:strRef>
              <c:f>Sheet1!$C$1</c:f>
              <c:strCache>
                <c:ptCount val="1"/>
                <c:pt idx="0">
                  <c:v>2019</c:v>
                </c:pt>
              </c:strCache>
            </c:strRef>
          </c:tx>
          <c:spPr>
            <a:solidFill>
              <a:srgbClr val="E6007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On säästöjä tai sijoituksia</c:v>
                </c:pt>
                <c:pt idx="1">
                  <c:v>MISSÄ KOHTEISSA</c:v>
                </c:pt>
                <c:pt idx="2">
                  <c:v>Säästö-, sijoitus- tai muulla pankkitilillä</c:v>
                </c:pt>
                <c:pt idx="3">
                  <c:v>Sijoitusrahastoissa</c:v>
                </c:pt>
                <c:pt idx="4">
                  <c:v>Käyttötilillä (esim. palkkatilillä)</c:v>
                </c:pt>
                <c:pt idx="5">
                  <c:v>Pörssiosakkeissa</c:v>
                </c:pt>
              </c:strCache>
            </c:strRef>
          </c:cat>
          <c:val>
            <c:numRef>
              <c:f>Sheet1!$C$2:$C$7</c:f>
              <c:numCache>
                <c:formatCode>General</c:formatCode>
                <c:ptCount val="6"/>
                <c:pt idx="0">
                  <c:v>65</c:v>
                </c:pt>
                <c:pt idx="2">
                  <c:v>39</c:v>
                </c:pt>
                <c:pt idx="3">
                  <c:v>32</c:v>
                </c:pt>
                <c:pt idx="4">
                  <c:v>23</c:v>
                </c:pt>
                <c:pt idx="5">
                  <c:v>18</c:v>
                </c:pt>
              </c:numCache>
            </c:numRef>
          </c:val>
          <c:extLst>
            <c:ext xmlns:c16="http://schemas.microsoft.com/office/drawing/2014/chart" uri="{C3380CC4-5D6E-409C-BE32-E72D297353CC}">
              <c16:uniqueId val="{00000001-CB81-44E3-8C95-798ED4C0EC51}"/>
            </c:ext>
          </c:extLst>
        </c:ser>
        <c:dLbls>
          <c:showLegendKey val="0"/>
          <c:showVal val="0"/>
          <c:showCatName val="0"/>
          <c:showSerName val="0"/>
          <c:showPercent val="0"/>
          <c:showBubbleSize val="0"/>
        </c:dLbls>
        <c:gapWidth val="28"/>
        <c:axId val="265632384"/>
        <c:axId val="265638272"/>
      </c:barChart>
      <c:catAx>
        <c:axId val="2656323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65638272"/>
        <c:crosses val="autoZero"/>
        <c:auto val="0"/>
        <c:lblAlgn val="ctr"/>
        <c:lblOffset val="100"/>
        <c:noMultiLvlLbl val="0"/>
      </c:catAx>
      <c:valAx>
        <c:axId val="265638272"/>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65632384"/>
        <c:crosses val="max"/>
        <c:crossBetween val="between"/>
        <c:majorUnit val="20"/>
        <c:minorUnit val="5"/>
      </c:valAx>
      <c:spPr>
        <a:solidFill>
          <a:srgbClr val="FFFFFF"/>
        </a:solidFill>
      </c:spPr>
    </c:plotArea>
    <c:legend>
      <c:legendPos val="r"/>
      <c:layout>
        <c:manualLayout>
          <c:xMode val="edge"/>
          <c:yMode val="edge"/>
          <c:x val="0.80281696661474711"/>
          <c:y val="0.71885599312494752"/>
          <c:w val="0.13684657957336074"/>
          <c:h val="0.13899624765478424"/>
        </c:manualLayout>
      </c:layout>
      <c:overlay val="1"/>
      <c:spPr>
        <a:noFill/>
        <a:ln>
          <a:solidFill>
            <a:srgbClr val="FFFFFF">
              <a:lumMod val="85000"/>
            </a:srgbClr>
          </a:solidFill>
        </a:ln>
      </c:spPr>
    </c:legend>
    <c:plotVisOnly val="1"/>
    <c:dispBlanksAs val="gap"/>
    <c:showDLblsOverMax val="0"/>
  </c:chart>
  <c:spPr>
    <a:solidFill>
      <a:srgbClr val="FFFFFF"/>
    </a:solidFill>
    <a:ln>
      <a:solidFill>
        <a:srgbClr val="FFFFFF">
          <a:lumMod val="75000"/>
        </a:srgbClr>
      </a:solidFill>
    </a:ln>
  </c:spPr>
  <c:txPr>
    <a:bodyPr/>
    <a:lstStyle/>
    <a:p>
      <a:pPr>
        <a:defRPr sz="9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326"/>
          <c:y val="8.9564995137867073E-2"/>
          <c:w val="0.51601943264760664"/>
          <c:h val="0.69970418099339404"/>
        </c:manualLayout>
      </c:layout>
      <c:barChart>
        <c:barDir val="bar"/>
        <c:grouping val="clustered"/>
        <c:varyColors val="0"/>
        <c:ser>
          <c:idx val="5"/>
          <c:order val="0"/>
          <c:tx>
            <c:strRef>
              <c:f>Sheet1!$A$2</c:f>
              <c:strCache>
                <c:ptCount val="1"/>
                <c:pt idx="0">
                  <c:v>On säästö- ja sijoitusvarallisuutta</c:v>
                </c:pt>
              </c:strCache>
            </c:strRef>
          </c:tx>
          <c:spPr>
            <a:solidFill>
              <a:srgbClr val="0B488B"/>
            </a:solidFill>
          </c:spPr>
          <c:invertIfNegative val="0"/>
          <c:dPt>
            <c:idx val="0"/>
            <c:invertIfNegative val="0"/>
            <c:bubble3D val="0"/>
            <c:spPr>
              <a:solidFill>
                <a:srgbClr val="164180"/>
              </a:solidFill>
            </c:spPr>
            <c:extLst>
              <c:ext xmlns:c16="http://schemas.microsoft.com/office/drawing/2014/chart" uri="{C3380CC4-5D6E-409C-BE32-E72D297353CC}">
                <c16:uniqueId val="{00000000-4DE3-42DB-8A06-83D65A07BB14}"/>
              </c:ext>
            </c:extLst>
          </c:dPt>
          <c:dPt>
            <c:idx val="10"/>
            <c:invertIfNegative val="0"/>
            <c:bubble3D val="0"/>
            <c:spPr>
              <a:solidFill>
                <a:srgbClr val="FFFFFF">
                  <a:lumMod val="65000"/>
                </a:srgbClr>
              </a:solidFill>
            </c:spPr>
            <c:extLst>
              <c:ext xmlns:c16="http://schemas.microsoft.com/office/drawing/2014/chart" uri="{C3380CC4-5D6E-409C-BE32-E72D297353CC}">
                <c16:uniqueId val="{00000001-4DE3-42DB-8A06-83D65A07BB1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Yli 250 000 euroa, n=35</c:v>
                </c:pt>
                <c:pt idx="1">
                  <c:v>200 001- 250 000 euroa, n=47</c:v>
                </c:pt>
                <c:pt idx="2">
                  <c:v>150 001- 200 000 euroa, n=61</c:v>
                </c:pt>
                <c:pt idx="3">
                  <c:v>100 001- 150 000 euroa, n=128</c:v>
                </c:pt>
                <c:pt idx="4">
                  <c:v>80 001- 100 000 euroa, n=77</c:v>
                </c:pt>
                <c:pt idx="5">
                  <c:v>60 001- 80 000 euroa, n=78</c:v>
                </c:pt>
                <c:pt idx="6">
                  <c:v>40 001- 60 000 euroa, n=86</c:v>
                </c:pt>
                <c:pt idx="7">
                  <c:v>20 001- 40 000 euroa, n=84</c:v>
                </c:pt>
                <c:pt idx="8">
                  <c:v>10 001- 20 000 euroa, n=57</c:v>
                </c:pt>
                <c:pt idx="9">
                  <c:v>Korkeintaan 10 000 euroa, n=44</c:v>
                </c:pt>
                <c:pt idx="10">
                  <c:v>KAIKKI ASUNTOLAINAA OMAAVAT, n=735</c:v>
                </c:pt>
              </c:strCache>
            </c:strRef>
          </c:cat>
          <c:val>
            <c:numRef>
              <c:f>Sheet1!$B$2:$L$2</c:f>
              <c:numCache>
                <c:formatCode>General</c:formatCode>
                <c:ptCount val="11"/>
                <c:pt idx="0">
                  <c:v>80</c:v>
                </c:pt>
                <c:pt idx="1">
                  <c:v>68</c:v>
                </c:pt>
                <c:pt idx="2">
                  <c:v>64</c:v>
                </c:pt>
                <c:pt idx="3">
                  <c:v>63</c:v>
                </c:pt>
                <c:pt idx="4">
                  <c:v>61</c:v>
                </c:pt>
                <c:pt idx="5">
                  <c:v>58</c:v>
                </c:pt>
                <c:pt idx="6">
                  <c:v>52</c:v>
                </c:pt>
                <c:pt idx="7">
                  <c:v>60</c:v>
                </c:pt>
                <c:pt idx="8">
                  <c:v>65</c:v>
                </c:pt>
                <c:pt idx="9">
                  <c:v>68</c:v>
                </c:pt>
                <c:pt idx="10">
                  <c:v>62</c:v>
                </c:pt>
              </c:numCache>
            </c:numRef>
          </c:val>
          <c:extLst>
            <c:ext xmlns:c16="http://schemas.microsoft.com/office/drawing/2014/chart" uri="{C3380CC4-5D6E-409C-BE32-E72D297353CC}">
              <c16:uniqueId val="{00000000-D5B6-476A-9C3E-14B792F2B976}"/>
            </c:ext>
          </c:extLst>
        </c:ser>
        <c:dLbls>
          <c:showLegendKey val="0"/>
          <c:showVal val="1"/>
          <c:showCatName val="0"/>
          <c:showSerName val="0"/>
          <c:showPercent val="0"/>
          <c:showBubbleSize val="0"/>
        </c:dLbls>
        <c:gapWidth val="28"/>
        <c:axId val="131418752"/>
        <c:axId val="134316800"/>
      </c:barChart>
      <c:catAx>
        <c:axId val="13141875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34316800"/>
        <c:crosses val="autoZero"/>
        <c:auto val="0"/>
        <c:lblAlgn val="ctr"/>
        <c:lblOffset val="100"/>
        <c:noMultiLvlLbl val="0"/>
      </c:catAx>
      <c:valAx>
        <c:axId val="134316800"/>
        <c:scaling>
          <c:orientation val="minMax"/>
          <c:max val="1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131418752"/>
        <c:crosses val="max"/>
        <c:crossBetween val="between"/>
        <c:majorUnit val="2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359"/>
          <c:y val="8.9564995137867198E-2"/>
          <c:w val="0.51601943264760664"/>
          <c:h val="0.6997041809933946"/>
        </c:manualLayout>
      </c:layout>
      <c:barChart>
        <c:barDir val="bar"/>
        <c:grouping val="clustered"/>
        <c:varyColors val="0"/>
        <c:ser>
          <c:idx val="5"/>
          <c:order val="0"/>
          <c:spPr>
            <a:solidFill>
              <a:srgbClr val="164180"/>
            </a:solidFill>
          </c:spPr>
          <c:invertIfNegative val="0"/>
          <c:dPt>
            <c:idx val="2"/>
            <c:invertIfNegative val="0"/>
            <c:bubble3D val="0"/>
            <c:spPr>
              <a:solidFill>
                <a:srgbClr val="E6007E">
                  <a:lumMod val="60000"/>
                  <a:lumOff val="40000"/>
                </a:srgbClr>
              </a:solidFill>
            </c:spPr>
            <c:extLst>
              <c:ext xmlns:c16="http://schemas.microsoft.com/office/drawing/2014/chart" uri="{C3380CC4-5D6E-409C-BE32-E72D297353CC}">
                <c16:uniqueId val="{00000000-E83D-4E7A-B619-7EC1A84FBB7A}"/>
              </c:ext>
            </c:extLst>
          </c:dPt>
          <c:dPt>
            <c:idx val="5"/>
            <c:invertIfNegative val="0"/>
            <c:bubble3D val="0"/>
            <c:spPr>
              <a:solidFill>
                <a:srgbClr val="E6007E">
                  <a:lumMod val="60000"/>
                  <a:lumOff val="40000"/>
                </a:srgbClr>
              </a:solidFill>
            </c:spPr>
            <c:extLst>
              <c:ext xmlns:c16="http://schemas.microsoft.com/office/drawing/2014/chart" uri="{C3380CC4-5D6E-409C-BE32-E72D297353CC}">
                <c16:uniqueId val="{00000001-E83D-4E7A-B619-7EC1A84FBB7A}"/>
              </c:ext>
            </c:extLst>
          </c:dPt>
          <c:dPt>
            <c:idx val="8"/>
            <c:invertIfNegative val="0"/>
            <c:bubble3D val="0"/>
            <c:spPr>
              <a:solidFill>
                <a:srgbClr val="E6007E">
                  <a:lumMod val="60000"/>
                  <a:lumOff val="40000"/>
                </a:srgbClr>
              </a:solidFill>
            </c:spPr>
            <c:extLst>
              <c:ext xmlns:c16="http://schemas.microsoft.com/office/drawing/2014/chart" uri="{C3380CC4-5D6E-409C-BE32-E72D297353CC}">
                <c16:uniqueId val="{00000002-E83D-4E7A-B619-7EC1A84FBB7A}"/>
              </c:ext>
            </c:extLst>
          </c:dPt>
          <c:dPt>
            <c:idx val="11"/>
            <c:invertIfNegative val="0"/>
            <c:bubble3D val="0"/>
            <c:spPr>
              <a:solidFill>
                <a:srgbClr val="E6007E">
                  <a:lumMod val="60000"/>
                  <a:lumOff val="40000"/>
                </a:srgbClr>
              </a:solidFill>
            </c:spPr>
            <c:extLst>
              <c:ext xmlns:c16="http://schemas.microsoft.com/office/drawing/2014/chart" uri="{C3380CC4-5D6E-409C-BE32-E72D297353CC}">
                <c16:uniqueId val="{00000003-E83D-4E7A-B619-7EC1A84FBB7A}"/>
              </c:ext>
            </c:extLst>
          </c:dPt>
          <c:dPt>
            <c:idx val="14"/>
            <c:invertIfNegative val="0"/>
            <c:bubble3D val="0"/>
            <c:spPr>
              <a:solidFill>
                <a:srgbClr val="E6007E">
                  <a:lumMod val="60000"/>
                  <a:lumOff val="40000"/>
                </a:srgbClr>
              </a:solidFill>
            </c:spPr>
            <c:extLst>
              <c:ext xmlns:c16="http://schemas.microsoft.com/office/drawing/2014/chart" uri="{C3380CC4-5D6E-409C-BE32-E72D297353CC}">
                <c16:uniqueId val="{00000004-E83D-4E7A-B619-7EC1A84FBB7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YLI 250 000 €</c:v>
                </c:pt>
                <c:pt idx="1">
                  <c:v>Kaikki, n=35</c:v>
                </c:pt>
                <c:pt idx="2">
                  <c:v>On säästö/sijoituksia, n=28</c:v>
                </c:pt>
                <c:pt idx="3">
                  <c:v>150 001 - 250 000 €</c:v>
                </c:pt>
                <c:pt idx="4">
                  <c:v>Kaikki, n=108</c:v>
                </c:pt>
                <c:pt idx="5">
                  <c:v>On säästö/sijoituksia, n=71</c:v>
                </c:pt>
                <c:pt idx="6">
                  <c:v>60 001 - 150 000 €</c:v>
                </c:pt>
                <c:pt idx="7">
                  <c:v>Kaikki, n=283</c:v>
                </c:pt>
                <c:pt idx="8">
                  <c:v>On säästö/sijoituksia, n=173</c:v>
                </c:pt>
                <c:pt idx="9">
                  <c:v>KORKEINTAAN 60 000 €</c:v>
                </c:pt>
                <c:pt idx="10">
                  <c:v>Kaikki, n=271</c:v>
                </c:pt>
                <c:pt idx="11">
                  <c:v>On säästö/sijoituksia, n=162</c:v>
                </c:pt>
                <c:pt idx="12">
                  <c:v>KAIKKIEN ASUNTOLAINAA OMAAVIEN KESKIARVO</c:v>
                </c:pt>
                <c:pt idx="13">
                  <c:v>Kaikki, n=735</c:v>
                </c:pt>
                <c:pt idx="14">
                  <c:v>On säästö/sijoituksia, n=453</c:v>
                </c:pt>
              </c:strCache>
            </c:strRef>
          </c:cat>
          <c:val>
            <c:numRef>
              <c:f>Sheet1!$B$2:$P$2</c:f>
              <c:numCache>
                <c:formatCode>General</c:formatCode>
                <c:ptCount val="15"/>
                <c:pt idx="1">
                  <c:v>38900</c:v>
                </c:pt>
                <c:pt idx="2">
                  <c:v>51800</c:v>
                </c:pt>
                <c:pt idx="4">
                  <c:v>22500</c:v>
                </c:pt>
                <c:pt idx="5">
                  <c:v>35200</c:v>
                </c:pt>
                <c:pt idx="7">
                  <c:v>15900</c:v>
                </c:pt>
                <c:pt idx="8">
                  <c:v>27400</c:v>
                </c:pt>
                <c:pt idx="10">
                  <c:v>20400</c:v>
                </c:pt>
                <c:pt idx="11">
                  <c:v>37700</c:v>
                </c:pt>
                <c:pt idx="13">
                  <c:v>19300</c:v>
                </c:pt>
                <c:pt idx="14">
                  <c:v>33900</c:v>
                </c:pt>
              </c:numCache>
            </c:numRef>
          </c:val>
          <c:extLst>
            <c:ext xmlns:c16="http://schemas.microsoft.com/office/drawing/2014/chart" uri="{C3380CC4-5D6E-409C-BE32-E72D297353CC}">
              <c16:uniqueId val="{00000000-D5B6-476A-9C3E-14B792F2B976}"/>
            </c:ext>
          </c:extLst>
        </c:ser>
        <c:dLbls>
          <c:showLegendKey val="0"/>
          <c:showVal val="1"/>
          <c:showCatName val="0"/>
          <c:showSerName val="0"/>
          <c:showPercent val="0"/>
          <c:showBubbleSize val="0"/>
        </c:dLbls>
        <c:gapWidth val="28"/>
        <c:axId val="141146368"/>
        <c:axId val="146539648"/>
      </c:barChart>
      <c:catAx>
        <c:axId val="1411463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46539648"/>
        <c:crosses val="autoZero"/>
        <c:auto val="0"/>
        <c:lblAlgn val="ctr"/>
        <c:lblOffset val="100"/>
        <c:noMultiLvlLbl val="0"/>
      </c:catAx>
      <c:valAx>
        <c:axId val="146539648"/>
        <c:scaling>
          <c:orientation val="minMax"/>
          <c:max val="60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141146368"/>
        <c:crosses val="max"/>
        <c:crossBetween val="between"/>
        <c:majorUnit val="1000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75E-2"/>
          <c:w val="0.74123099849037277"/>
          <c:h val="0.63568694546479965"/>
        </c:manualLayout>
      </c:layout>
      <c:barChart>
        <c:barDir val="col"/>
        <c:grouping val="clustered"/>
        <c:varyColors val="0"/>
        <c:ser>
          <c:idx val="0"/>
          <c:order val="0"/>
          <c:tx>
            <c:strRef>
              <c:f>Sheet1!$A$2</c:f>
              <c:strCache>
                <c:ptCount val="1"/>
                <c:pt idx="0">
                  <c:v>On säästöjä tai sijoituksia</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Sheet1!$B$2:$J$2</c:f>
              <c:numCache>
                <c:formatCode>General</c:formatCode>
                <c:ptCount val="9"/>
                <c:pt idx="0">
                  <c:v>58</c:v>
                </c:pt>
                <c:pt idx="1">
                  <c:v>44</c:v>
                </c:pt>
                <c:pt idx="2">
                  <c:v>45</c:v>
                </c:pt>
                <c:pt idx="3">
                  <c:v>58</c:v>
                </c:pt>
                <c:pt idx="4">
                  <c:v>62</c:v>
                </c:pt>
                <c:pt idx="5">
                  <c:v>55</c:v>
                </c:pt>
                <c:pt idx="6">
                  <c:v>64</c:v>
                </c:pt>
                <c:pt idx="7">
                  <c:v>60</c:v>
                </c:pt>
                <c:pt idx="8">
                  <c:v>67</c:v>
                </c:pt>
              </c:numCache>
            </c:numRef>
          </c:val>
          <c:extLst>
            <c:ext xmlns:c16="http://schemas.microsoft.com/office/drawing/2014/chart" uri="{C3380CC4-5D6E-409C-BE32-E72D297353CC}">
              <c16:uniqueId val="{00000000-D4A8-4661-838F-5C4A524738A9}"/>
            </c:ext>
          </c:extLst>
        </c:ser>
        <c:ser>
          <c:idx val="1"/>
          <c:order val="1"/>
          <c:tx>
            <c:strRef>
              <c:f>Sheet1!$A$3</c:f>
              <c:strCache>
                <c:ptCount val="1"/>
                <c:pt idx="0">
                  <c:v>On lainaa</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Sheet1!$B$3:$J$3</c:f>
              <c:numCache>
                <c:formatCode>0</c:formatCode>
                <c:ptCount val="9"/>
                <c:pt idx="0">
                  <c:v>50</c:v>
                </c:pt>
                <c:pt idx="1">
                  <c:v>3</c:v>
                </c:pt>
                <c:pt idx="2">
                  <c:v>44</c:v>
                </c:pt>
                <c:pt idx="3">
                  <c:v>73</c:v>
                </c:pt>
                <c:pt idx="4">
                  <c:v>73</c:v>
                </c:pt>
                <c:pt idx="5">
                  <c:v>62</c:v>
                </c:pt>
                <c:pt idx="6">
                  <c:v>43</c:v>
                </c:pt>
                <c:pt idx="7">
                  <c:v>26</c:v>
                </c:pt>
                <c:pt idx="8">
                  <c:v>16</c:v>
                </c:pt>
              </c:numCache>
            </c:numRef>
          </c:val>
          <c:extLst>
            <c:ext xmlns:c16="http://schemas.microsoft.com/office/drawing/2014/chart" uri="{C3380CC4-5D6E-409C-BE32-E72D297353CC}">
              <c16:uniqueId val="{00000001-D4A8-4661-838F-5C4A524738A9}"/>
            </c:ext>
          </c:extLst>
        </c:ser>
        <c:dLbls>
          <c:showLegendKey val="0"/>
          <c:showVal val="1"/>
          <c:showCatName val="0"/>
          <c:showSerName val="0"/>
          <c:showPercent val="0"/>
          <c:showBubbleSize val="0"/>
        </c:dLbls>
        <c:gapWidth val="50"/>
        <c:axId val="317430016"/>
        <c:axId val="317452288"/>
      </c:barChart>
      <c:catAx>
        <c:axId val="317430016"/>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317452288"/>
        <c:crosses val="autoZero"/>
        <c:auto val="1"/>
        <c:lblAlgn val="ctr"/>
        <c:lblOffset val="100"/>
        <c:noMultiLvlLbl val="0"/>
      </c:catAx>
      <c:valAx>
        <c:axId val="317452288"/>
        <c:scaling>
          <c:orientation val="minMax"/>
          <c:max val="1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17430016"/>
        <c:crosses val="autoZero"/>
        <c:crossBetween val="between"/>
        <c:majorUnit val="20"/>
      </c:valAx>
      <c:spPr>
        <a:noFill/>
      </c:spPr>
    </c:plotArea>
    <c:legend>
      <c:legendPos val="b"/>
      <c:layout>
        <c:manualLayout>
          <c:xMode val="edge"/>
          <c:yMode val="edge"/>
          <c:x val="0.12176476377952815"/>
          <c:y val="0.7693372447785739"/>
          <c:w val="0.73934634733158644"/>
          <c:h val="0.20951183189756764"/>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95E-2"/>
          <c:w val="0.74123099849037277"/>
          <c:h val="0.63568694546479965"/>
        </c:manualLayout>
      </c:layout>
      <c:barChart>
        <c:barDir val="col"/>
        <c:grouping val="clustered"/>
        <c:varyColors val="0"/>
        <c:ser>
          <c:idx val="0"/>
          <c:order val="0"/>
          <c:tx>
            <c:strRef>
              <c:f>Sheet1!$A$2</c:f>
              <c:strCache>
                <c:ptCount val="1"/>
                <c:pt idx="0">
                  <c:v>On asuntolaina</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Sheet1!$B$2:$J$2</c:f>
              <c:numCache>
                <c:formatCode>General</c:formatCode>
                <c:ptCount val="9"/>
                <c:pt idx="0">
                  <c:v>29</c:v>
                </c:pt>
                <c:pt idx="1">
                  <c:v>0</c:v>
                </c:pt>
                <c:pt idx="2">
                  <c:v>4</c:v>
                </c:pt>
                <c:pt idx="3">
                  <c:v>42</c:v>
                </c:pt>
                <c:pt idx="4">
                  <c:v>59</c:v>
                </c:pt>
                <c:pt idx="5">
                  <c:v>40</c:v>
                </c:pt>
                <c:pt idx="6">
                  <c:v>25</c:v>
                </c:pt>
                <c:pt idx="7">
                  <c:v>12</c:v>
                </c:pt>
                <c:pt idx="8">
                  <c:v>8</c:v>
                </c:pt>
              </c:numCache>
            </c:numRef>
          </c:val>
          <c:extLst>
            <c:ext xmlns:c16="http://schemas.microsoft.com/office/drawing/2014/chart" uri="{C3380CC4-5D6E-409C-BE32-E72D297353CC}">
              <c16:uniqueId val="{00000000-0C31-4D2D-A0C0-3784C232C44E}"/>
            </c:ext>
          </c:extLst>
        </c:ser>
        <c:ser>
          <c:idx val="1"/>
          <c:order val="1"/>
          <c:tx>
            <c:strRef>
              <c:f>Sheet1!$A$3</c:f>
              <c:strCache>
                <c:ptCount val="1"/>
                <c:pt idx="0">
                  <c:v>On jotain kulutusluottoa</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Sheet1!$B$3:$J$3</c:f>
              <c:numCache>
                <c:formatCode>0</c:formatCode>
                <c:ptCount val="9"/>
                <c:pt idx="0">
                  <c:v>24</c:v>
                </c:pt>
                <c:pt idx="1">
                  <c:v>3</c:v>
                </c:pt>
                <c:pt idx="2">
                  <c:v>14</c:v>
                </c:pt>
                <c:pt idx="3">
                  <c:v>28</c:v>
                </c:pt>
                <c:pt idx="4">
                  <c:v>35</c:v>
                </c:pt>
                <c:pt idx="5">
                  <c:v>34</c:v>
                </c:pt>
                <c:pt idx="6">
                  <c:v>22</c:v>
                </c:pt>
                <c:pt idx="7">
                  <c:v>15</c:v>
                </c:pt>
                <c:pt idx="8">
                  <c:v>8</c:v>
                </c:pt>
              </c:numCache>
            </c:numRef>
          </c:val>
          <c:extLst>
            <c:ext xmlns:c16="http://schemas.microsoft.com/office/drawing/2014/chart" uri="{C3380CC4-5D6E-409C-BE32-E72D297353CC}">
              <c16:uniqueId val="{00000001-0C31-4D2D-A0C0-3784C232C44E}"/>
            </c:ext>
          </c:extLst>
        </c:ser>
        <c:dLbls>
          <c:showLegendKey val="0"/>
          <c:showVal val="1"/>
          <c:showCatName val="0"/>
          <c:showSerName val="0"/>
          <c:showPercent val="0"/>
          <c:showBubbleSize val="0"/>
        </c:dLbls>
        <c:gapWidth val="50"/>
        <c:axId val="320221952"/>
        <c:axId val="320223488"/>
      </c:barChart>
      <c:catAx>
        <c:axId val="320221952"/>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320223488"/>
        <c:crosses val="autoZero"/>
        <c:auto val="1"/>
        <c:lblAlgn val="ctr"/>
        <c:lblOffset val="100"/>
        <c:noMultiLvlLbl val="0"/>
      </c:catAx>
      <c:valAx>
        <c:axId val="320223488"/>
        <c:scaling>
          <c:orientation val="minMax"/>
          <c:max val="1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20221952"/>
        <c:crosses val="autoZero"/>
        <c:crossBetween val="between"/>
        <c:majorUnit val="20"/>
      </c:valAx>
      <c:spPr>
        <a:noFill/>
      </c:spPr>
    </c:plotArea>
    <c:legend>
      <c:legendPos val="b"/>
      <c:layout>
        <c:manualLayout>
          <c:xMode val="edge"/>
          <c:yMode val="edge"/>
          <c:x val="0.12176476377952818"/>
          <c:y val="0.7693372447785739"/>
          <c:w val="0.73934634733158655"/>
          <c:h val="0.20951183189756764"/>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305"/>
          <c:y val="8.6490652804375179E-2"/>
          <c:w val="0.51823802372575256"/>
          <c:h val="0.70745908740029961"/>
        </c:manualLayout>
      </c:layout>
      <c:barChart>
        <c:barDir val="bar"/>
        <c:grouping val="clustered"/>
        <c:varyColors val="0"/>
        <c:ser>
          <c:idx val="0"/>
          <c:order val="0"/>
          <c:tx>
            <c:strRef>
              <c:f>Sheet1!$X$1</c:f>
              <c:strCache>
                <c:ptCount val="1"/>
                <c:pt idx="0">
                  <c:v>Kevät 2017</c:v>
                </c:pt>
              </c:strCache>
            </c:strRef>
          </c:tx>
          <c:spPr>
            <a:solidFill>
              <a:srgbClr val="E6007E"/>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(Sheet1!$A$3;Sheet1!$A$5:$A$6;Sheet1!$A$8:$A$10)</c:f>
              <c:strCache>
                <c:ptCount val="6"/>
                <c:pt idx="0">
                  <c:v>Kulutusluotto pankista</c:v>
                </c:pt>
                <c:pt idx="1">
                  <c:v>Osamaksuluotto (ei pankin myöntämä)</c:v>
                </c:pt>
                <c:pt idx="2">
                  <c:v>Sijoituslaina</c:v>
                </c:pt>
                <c:pt idx="3">
                  <c:v>Jotain muuta kulutusluottoa</c:v>
                </c:pt>
                <c:pt idx="4">
                  <c:v>Maatila-/yritysluotto</c:v>
                </c:pt>
                <c:pt idx="5">
                  <c:v>Pikavippi</c:v>
                </c:pt>
              </c:strCache>
            </c:strRef>
          </c:cat>
          <c:val>
            <c:numRef>
              <c:f>(Sheet1!$X$3;Sheet1!$X$5:$X$6;Sheet1!$X$8:$X$10)</c:f>
              <c:numCache>
                <c:formatCode>General</c:formatCode>
                <c:ptCount val="6"/>
                <c:pt idx="0">
                  <c:v>20</c:v>
                </c:pt>
                <c:pt idx="1">
                  <c:v>6</c:v>
                </c:pt>
                <c:pt idx="2">
                  <c:v>3</c:v>
                </c:pt>
                <c:pt idx="3">
                  <c:v>2</c:v>
                </c:pt>
                <c:pt idx="4">
                  <c:v>1</c:v>
                </c:pt>
                <c:pt idx="5">
                  <c:v>0.8</c:v>
                </c:pt>
              </c:numCache>
            </c:numRef>
          </c:val>
          <c:extLst>
            <c:ext xmlns:c16="http://schemas.microsoft.com/office/drawing/2014/chart" uri="{C3380CC4-5D6E-409C-BE32-E72D297353CC}">
              <c16:uniqueId val="{00000000-280F-4D3C-B584-C38728777BD4}"/>
            </c:ext>
          </c:extLst>
        </c:ser>
        <c:ser>
          <c:idx val="3"/>
          <c:order val="1"/>
          <c:tx>
            <c:strRef>
              <c:f>Sheet1!$Y$1</c:f>
              <c:strCache>
                <c:ptCount val="1"/>
                <c:pt idx="0">
                  <c:v>Kevät 2019</c:v>
                </c:pt>
              </c:strCache>
            </c:strRef>
          </c:tx>
          <c:spPr>
            <a:solidFill>
              <a:srgbClr val="164180"/>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(Sheet1!$A$3;Sheet1!$A$5:$A$6;Sheet1!$A$8:$A$10)</c:f>
              <c:strCache>
                <c:ptCount val="6"/>
                <c:pt idx="0">
                  <c:v>Kulutusluotto pankista</c:v>
                </c:pt>
                <c:pt idx="1">
                  <c:v>Osamaksuluotto (ei pankin myöntämä)</c:v>
                </c:pt>
                <c:pt idx="2">
                  <c:v>Sijoituslaina</c:v>
                </c:pt>
                <c:pt idx="3">
                  <c:v>Jotain muuta kulutusluottoa</c:v>
                </c:pt>
                <c:pt idx="4">
                  <c:v>Maatila-/yritysluotto</c:v>
                </c:pt>
                <c:pt idx="5">
                  <c:v>Pikavippi</c:v>
                </c:pt>
              </c:strCache>
            </c:strRef>
          </c:cat>
          <c:val>
            <c:numRef>
              <c:f>(Sheet1!$Y$3;Sheet1!$Y$5:$Y$6;Sheet1!$Y$8:$Y$10)</c:f>
              <c:numCache>
                <c:formatCode>General</c:formatCode>
                <c:ptCount val="6"/>
                <c:pt idx="0">
                  <c:v>18</c:v>
                </c:pt>
                <c:pt idx="1">
                  <c:v>7</c:v>
                </c:pt>
                <c:pt idx="2">
                  <c:v>2</c:v>
                </c:pt>
                <c:pt idx="3">
                  <c:v>1</c:v>
                </c:pt>
                <c:pt idx="4">
                  <c:v>1</c:v>
                </c:pt>
                <c:pt idx="5">
                  <c:v>0.5</c:v>
                </c:pt>
              </c:numCache>
            </c:numRef>
          </c:val>
          <c:extLst>
            <c:ext xmlns:c16="http://schemas.microsoft.com/office/drawing/2014/chart" uri="{C3380CC4-5D6E-409C-BE32-E72D297353CC}">
              <c16:uniqueId val="{00000001-280F-4D3C-B584-C38728777BD4}"/>
            </c:ext>
          </c:extLst>
        </c:ser>
        <c:dLbls>
          <c:showLegendKey val="0"/>
          <c:showVal val="1"/>
          <c:showCatName val="0"/>
          <c:showSerName val="0"/>
          <c:showPercent val="0"/>
          <c:showBubbleSize val="0"/>
        </c:dLbls>
        <c:gapWidth val="28"/>
        <c:axId val="320277504"/>
        <c:axId val="320295680"/>
      </c:barChart>
      <c:catAx>
        <c:axId val="32027750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320295680"/>
        <c:crosses val="autoZero"/>
        <c:auto val="0"/>
        <c:lblAlgn val="ctr"/>
        <c:lblOffset val="100"/>
        <c:noMultiLvlLbl val="0"/>
      </c:catAx>
      <c:valAx>
        <c:axId val="320295680"/>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320277504"/>
        <c:crosses val="max"/>
        <c:crossBetween val="between"/>
        <c:majorUnit val="5"/>
        <c:minorUnit val="5"/>
      </c:valAx>
    </c:plotArea>
    <c:legend>
      <c:legendPos val="b"/>
      <c:layout>
        <c:manualLayout>
          <c:xMode val="edge"/>
          <c:yMode val="edge"/>
          <c:x val="0.49783374778021938"/>
          <c:y val="0.88025328431333649"/>
          <c:w val="0.27625665687124834"/>
          <c:h val="9.8683915926443544E-2"/>
        </c:manualLayout>
      </c:layout>
      <c:overlay val="0"/>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316"/>
          <c:y val="8.6490652804375179E-2"/>
          <c:w val="0.51823802372575256"/>
          <c:h val="0.70745908740029961"/>
        </c:manualLayout>
      </c:layout>
      <c:barChart>
        <c:barDir val="bar"/>
        <c:grouping val="clustered"/>
        <c:varyColors val="0"/>
        <c:ser>
          <c:idx val="20"/>
          <c:order val="0"/>
          <c:tx>
            <c:strRef>
              <c:f>Sheet1!$U$1</c:f>
              <c:strCache>
                <c:ptCount val="1"/>
                <c:pt idx="0">
                  <c:v>Kevät 2013</c:v>
                </c:pt>
              </c:strCache>
            </c:strRef>
          </c:tx>
          <c:spPr>
            <a:solidFill>
              <a:srgbClr val="F4B5D3"/>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(Sheet1!$U$3;Sheet1!$U$5;Sheet1!$U$10)</c:f>
              <c:numCache>
                <c:formatCode>General</c:formatCode>
                <c:ptCount val="3"/>
                <c:pt idx="0">
                  <c:v>16</c:v>
                </c:pt>
                <c:pt idx="1">
                  <c:v>5</c:v>
                </c:pt>
                <c:pt idx="2">
                  <c:v>0.4</c:v>
                </c:pt>
              </c:numCache>
            </c:numRef>
          </c:val>
          <c:extLst>
            <c:ext xmlns:c16="http://schemas.microsoft.com/office/drawing/2014/chart" uri="{C3380CC4-5D6E-409C-BE32-E72D297353CC}">
              <c16:uniqueId val="{00000000-DFFC-44E3-878B-528397F53AD0}"/>
            </c:ext>
          </c:extLst>
        </c:ser>
        <c:ser>
          <c:idx val="22"/>
          <c:order val="1"/>
          <c:tx>
            <c:strRef>
              <c:f>Sheet1!$V$1</c:f>
              <c:strCache>
                <c:ptCount val="1"/>
                <c:pt idx="0">
                  <c:v>Kevät 2014</c:v>
                </c:pt>
              </c:strCache>
            </c:strRef>
          </c:tx>
          <c:spPr>
            <a:solidFill>
              <a:srgbClr val="FFD600"/>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(Sheet1!$V$3;Sheet1!$V$5;Sheet1!$V$10)</c:f>
              <c:numCache>
                <c:formatCode>General</c:formatCode>
                <c:ptCount val="3"/>
                <c:pt idx="0">
                  <c:v>17</c:v>
                </c:pt>
                <c:pt idx="1">
                  <c:v>5</c:v>
                </c:pt>
                <c:pt idx="2">
                  <c:v>0.5</c:v>
                </c:pt>
              </c:numCache>
            </c:numRef>
          </c:val>
          <c:extLst>
            <c:ext xmlns:c16="http://schemas.microsoft.com/office/drawing/2014/chart" uri="{C3380CC4-5D6E-409C-BE32-E72D297353CC}">
              <c16:uniqueId val="{00000001-DFFC-44E3-878B-528397F53AD0}"/>
            </c:ext>
          </c:extLst>
        </c:ser>
        <c:ser>
          <c:idx val="3"/>
          <c:order val="2"/>
          <c:tx>
            <c:strRef>
              <c:f>Sheet1!$W$1</c:f>
              <c:strCache>
                <c:ptCount val="1"/>
                <c:pt idx="0">
                  <c:v>Kevät 2015</c:v>
                </c:pt>
              </c:strCache>
            </c:strRef>
          </c:tx>
          <c:spPr>
            <a:solidFill>
              <a:srgbClr val="7F539C"/>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(Sheet1!$W$3;Sheet1!$W$5;Sheet1!$W$10)</c:f>
              <c:numCache>
                <c:formatCode>General</c:formatCode>
                <c:ptCount val="3"/>
                <c:pt idx="0">
                  <c:v>18</c:v>
                </c:pt>
                <c:pt idx="1">
                  <c:v>4</c:v>
                </c:pt>
                <c:pt idx="2">
                  <c:v>0.2</c:v>
                </c:pt>
              </c:numCache>
            </c:numRef>
          </c:val>
          <c:extLst>
            <c:ext xmlns:c16="http://schemas.microsoft.com/office/drawing/2014/chart" uri="{C3380CC4-5D6E-409C-BE32-E72D297353CC}">
              <c16:uniqueId val="{00000002-DFFC-44E3-878B-528397F53AD0}"/>
            </c:ext>
          </c:extLst>
        </c:ser>
        <c:ser>
          <c:idx val="0"/>
          <c:order val="3"/>
          <c:tx>
            <c:strRef>
              <c:f>Sheet1!$X$1</c:f>
              <c:strCache>
                <c:ptCount val="1"/>
                <c:pt idx="0">
                  <c:v>Kevät 2017</c:v>
                </c:pt>
              </c:strCache>
            </c:strRef>
          </c:tx>
          <c:spPr>
            <a:solidFill>
              <a:srgbClr val="E6007E"/>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(Sheet1!$X$3;Sheet1!$X$5;Sheet1!$X$10)</c:f>
              <c:numCache>
                <c:formatCode>General</c:formatCode>
                <c:ptCount val="3"/>
                <c:pt idx="0">
                  <c:v>20</c:v>
                </c:pt>
                <c:pt idx="1">
                  <c:v>6</c:v>
                </c:pt>
                <c:pt idx="2">
                  <c:v>0.8</c:v>
                </c:pt>
              </c:numCache>
            </c:numRef>
          </c:val>
          <c:extLst>
            <c:ext xmlns:c16="http://schemas.microsoft.com/office/drawing/2014/chart" uri="{C3380CC4-5D6E-409C-BE32-E72D297353CC}">
              <c16:uniqueId val="{00000003-DFFC-44E3-878B-528397F53AD0}"/>
            </c:ext>
          </c:extLst>
        </c:ser>
        <c:ser>
          <c:idx val="1"/>
          <c:order val="4"/>
          <c:tx>
            <c:strRef>
              <c:f>Sheet1!$Y$1</c:f>
              <c:strCache>
                <c:ptCount val="1"/>
                <c:pt idx="0">
                  <c:v>Kevät 2019</c:v>
                </c:pt>
              </c:strCache>
            </c:strRef>
          </c:tx>
          <c:spPr>
            <a:solidFill>
              <a:srgbClr val="164180"/>
            </a:solidFill>
          </c:spPr>
          <c:invertIfNegative val="0"/>
          <c:dLbls>
            <c:spPr>
              <a:noFill/>
              <a:ln>
                <a:noFill/>
              </a:ln>
              <a:effectLst/>
            </c:spPr>
            <c:txPr>
              <a:bodyPr/>
              <a:lstStyle/>
              <a:p>
                <a:pPr>
                  <a:defRPr sz="13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(Sheet1!$Y$3;Sheet1!$Y$5;Sheet1!$Y$10)</c:f>
              <c:numCache>
                <c:formatCode>General</c:formatCode>
                <c:ptCount val="3"/>
                <c:pt idx="0">
                  <c:v>18</c:v>
                </c:pt>
                <c:pt idx="1">
                  <c:v>7</c:v>
                </c:pt>
                <c:pt idx="2">
                  <c:v>0.5</c:v>
                </c:pt>
              </c:numCache>
            </c:numRef>
          </c:val>
          <c:extLst>
            <c:ext xmlns:c16="http://schemas.microsoft.com/office/drawing/2014/chart" uri="{C3380CC4-5D6E-409C-BE32-E72D297353CC}">
              <c16:uniqueId val="{00000004-DFFC-44E3-878B-528397F53AD0}"/>
            </c:ext>
          </c:extLst>
        </c:ser>
        <c:dLbls>
          <c:showLegendKey val="0"/>
          <c:showVal val="1"/>
          <c:showCatName val="0"/>
          <c:showSerName val="0"/>
          <c:showPercent val="0"/>
          <c:showBubbleSize val="0"/>
        </c:dLbls>
        <c:gapWidth val="28"/>
        <c:axId val="344672896"/>
        <c:axId val="344686976"/>
      </c:barChart>
      <c:catAx>
        <c:axId val="34467289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344686976"/>
        <c:crosses val="autoZero"/>
        <c:auto val="0"/>
        <c:lblAlgn val="ctr"/>
        <c:lblOffset val="100"/>
        <c:noMultiLvlLbl val="0"/>
      </c:catAx>
      <c:valAx>
        <c:axId val="344686976"/>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344672896"/>
        <c:crosses val="max"/>
        <c:crossBetween val="between"/>
        <c:majorUnit val="5"/>
        <c:minorUnit val="5"/>
      </c:valAx>
    </c:plotArea>
    <c:legend>
      <c:legendPos val="b"/>
      <c:layout>
        <c:manualLayout>
          <c:xMode val="edge"/>
          <c:yMode val="edge"/>
          <c:x val="0.24434844137429981"/>
          <c:y val="0.87962029466175184"/>
          <c:w val="0.53030974318567292"/>
          <c:h val="9.9181830930398965E-2"/>
        </c:manualLayout>
      </c:layout>
      <c:overlay val="0"/>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109E-2"/>
          <c:w val="0.74123099849037277"/>
          <c:h val="0.63474111692970425"/>
        </c:manualLayout>
      </c:layout>
      <c:barChart>
        <c:barDir val="col"/>
        <c:grouping val="clustered"/>
        <c:varyColors val="0"/>
        <c:ser>
          <c:idx val="2"/>
          <c:order val="0"/>
          <c:tx>
            <c:strRef>
              <c:f>Sheet1!$A$2</c:f>
              <c:strCache>
                <c:ptCount val="1"/>
                <c:pt idx="0">
                  <c:v>Kyllä</c:v>
                </c:pt>
              </c:strCache>
            </c:strRef>
          </c:tx>
          <c:spPr>
            <a:solidFill>
              <a:srgbClr val="164180"/>
            </a:solidFill>
          </c:spPr>
          <c:invertIfNegative val="0"/>
          <c:dPt>
            <c:idx val="6"/>
            <c:invertIfNegative val="0"/>
            <c:bubble3D val="0"/>
            <c:spPr>
              <a:solidFill>
                <a:srgbClr val="E6007E"/>
              </a:solidFill>
            </c:spPr>
            <c:extLst>
              <c:ext xmlns:c16="http://schemas.microsoft.com/office/drawing/2014/chart" uri="{C3380CC4-5D6E-409C-BE32-E72D297353CC}">
                <c16:uniqueId val="{00000000-66ED-4BEC-96F9-D972520B8B52}"/>
              </c:ext>
            </c:extLst>
          </c:dPt>
          <c:dPt>
            <c:idx val="7"/>
            <c:invertIfNegative val="0"/>
            <c:bubble3D val="0"/>
            <c:spPr>
              <a:solidFill>
                <a:srgbClr val="E6007E"/>
              </a:solidFill>
            </c:spPr>
            <c:extLst>
              <c:ext xmlns:c16="http://schemas.microsoft.com/office/drawing/2014/chart" uri="{C3380CC4-5D6E-409C-BE32-E72D297353CC}">
                <c16:uniqueId val="{00000001-66ED-4BEC-96F9-D972520B8B52}"/>
              </c:ext>
            </c:extLst>
          </c:dPt>
          <c:dPt>
            <c:idx val="8"/>
            <c:invertIfNegative val="0"/>
            <c:bubble3D val="0"/>
            <c:spPr>
              <a:solidFill>
                <a:srgbClr val="E6007E"/>
              </a:solidFill>
            </c:spPr>
            <c:extLst>
              <c:ext xmlns:c16="http://schemas.microsoft.com/office/drawing/2014/chart" uri="{C3380CC4-5D6E-409C-BE32-E72D297353CC}">
                <c16:uniqueId val="{00000002-66ED-4BEC-96F9-D972520B8B52}"/>
              </c:ext>
            </c:extLst>
          </c:dPt>
          <c:dPt>
            <c:idx val="9"/>
            <c:invertIfNegative val="0"/>
            <c:bubble3D val="0"/>
            <c:spPr>
              <a:solidFill>
                <a:srgbClr val="E6007E"/>
              </a:solidFill>
            </c:spPr>
            <c:extLst>
              <c:ext xmlns:c16="http://schemas.microsoft.com/office/drawing/2014/chart" uri="{C3380CC4-5D6E-409C-BE32-E72D297353CC}">
                <c16:uniqueId val="{00000003-66ED-4BEC-96F9-D972520B8B52}"/>
              </c:ext>
            </c:extLst>
          </c:dPt>
          <c:dPt>
            <c:idx val="10"/>
            <c:invertIfNegative val="0"/>
            <c:bubble3D val="0"/>
            <c:spPr>
              <a:solidFill>
                <a:srgbClr val="E6007E"/>
              </a:solidFill>
            </c:spPr>
            <c:extLst>
              <c:ext xmlns:c16="http://schemas.microsoft.com/office/drawing/2014/chart" uri="{C3380CC4-5D6E-409C-BE32-E72D297353CC}">
                <c16:uniqueId val="{00000004-66ED-4BEC-96F9-D972520B8B52}"/>
              </c:ext>
            </c:extLst>
          </c:dPt>
          <c:dPt>
            <c:idx val="11"/>
            <c:invertIfNegative val="0"/>
            <c:bubble3D val="0"/>
            <c:spPr>
              <a:solidFill>
                <a:srgbClr val="E6007E"/>
              </a:solidFill>
            </c:spPr>
            <c:extLst>
              <c:ext xmlns:c16="http://schemas.microsoft.com/office/drawing/2014/chart" uri="{C3380CC4-5D6E-409C-BE32-E72D297353CC}">
                <c16:uniqueId val="{00000005-66ED-4BEC-96F9-D972520B8B5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Sheet1!$E$1:$Q$1</c:f>
              <c:strCache>
                <c:ptCount val="13"/>
                <c:pt idx="0">
                  <c:v>Kaikki 
2013</c:v>
                </c:pt>
                <c:pt idx="1">
                  <c:v>Kaikki 
2014</c:v>
                </c:pt>
                <c:pt idx="2">
                  <c:v>Kaikki 
2015</c:v>
                </c:pt>
                <c:pt idx="3">
                  <c:v>Kaikki 
2017</c:v>
                </c:pt>
                <c:pt idx="4">
                  <c:v>Kaikki 2019</c:v>
                </c:pt>
                <c:pt idx="5">
                  <c:v>15-17 
vuotta</c:v>
                </c:pt>
                <c:pt idx="6">
                  <c:v>18-24 
vuotta</c:v>
                </c:pt>
                <c:pt idx="7">
                  <c:v>25-34 
vuotta</c:v>
                </c:pt>
                <c:pt idx="8">
                  <c:v>35-44 
vuotta</c:v>
                </c:pt>
                <c:pt idx="9">
                  <c:v>45-54 
vuotta</c:v>
                </c:pt>
                <c:pt idx="10">
                  <c:v>55-64 
vuotta</c:v>
                </c:pt>
                <c:pt idx="11">
                  <c:v>65-74 
vuotta</c:v>
                </c:pt>
                <c:pt idx="12">
                  <c:v>75-79 
vuotta</c:v>
                </c:pt>
              </c:strCache>
            </c:strRef>
          </c:cat>
          <c:val>
            <c:numRef>
              <c:f>Sheet1!$E$2:$Q$2</c:f>
              <c:numCache>
                <c:formatCode>General</c:formatCode>
                <c:ptCount val="13"/>
                <c:pt idx="0">
                  <c:v>2.4</c:v>
                </c:pt>
                <c:pt idx="1">
                  <c:v>1.6</c:v>
                </c:pt>
                <c:pt idx="2">
                  <c:v>1.8</c:v>
                </c:pt>
                <c:pt idx="3">
                  <c:v>1.6</c:v>
                </c:pt>
                <c:pt idx="4">
                  <c:v>1.5</c:v>
                </c:pt>
                <c:pt idx="5">
                  <c:v>0</c:v>
                </c:pt>
                <c:pt idx="6">
                  <c:v>2.2999999999999998</c:v>
                </c:pt>
                <c:pt idx="7">
                  <c:v>1</c:v>
                </c:pt>
                <c:pt idx="8">
                  <c:v>1</c:v>
                </c:pt>
                <c:pt idx="9">
                  <c:v>2.8</c:v>
                </c:pt>
                <c:pt idx="10">
                  <c:v>2.2999999999999998</c:v>
                </c:pt>
                <c:pt idx="11">
                  <c:v>0.5</c:v>
                </c:pt>
                <c:pt idx="12">
                  <c:v>0</c:v>
                </c:pt>
              </c:numCache>
            </c:numRef>
          </c:val>
          <c:extLst>
            <c:ext xmlns:c16="http://schemas.microsoft.com/office/drawing/2014/chart" uri="{C3380CC4-5D6E-409C-BE32-E72D297353CC}">
              <c16:uniqueId val="{00000006-66ED-4BEC-96F9-D972520B8B52}"/>
            </c:ext>
          </c:extLst>
        </c:ser>
        <c:dLbls>
          <c:showLegendKey val="0"/>
          <c:showVal val="1"/>
          <c:showCatName val="0"/>
          <c:showSerName val="0"/>
          <c:showPercent val="0"/>
          <c:showBubbleSize val="0"/>
        </c:dLbls>
        <c:gapWidth val="30"/>
        <c:axId val="347182208"/>
        <c:axId val="347195648"/>
      </c:barChart>
      <c:catAx>
        <c:axId val="347182208"/>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347195648"/>
        <c:crosses val="autoZero"/>
        <c:auto val="1"/>
        <c:lblAlgn val="ctr"/>
        <c:lblOffset val="100"/>
        <c:noMultiLvlLbl val="0"/>
      </c:catAx>
      <c:valAx>
        <c:axId val="347195648"/>
        <c:scaling>
          <c:orientation val="minMax"/>
          <c:max val="4"/>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47182208"/>
        <c:crosses val="autoZero"/>
        <c:crossBetween val="between"/>
        <c:majorUnit val="1"/>
      </c:valAx>
      <c:spPr>
        <a:noFill/>
      </c:spPr>
    </c:plotArea>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clustered"/>
        <c:varyColors val="0"/>
        <c:ser>
          <c:idx val="5"/>
          <c:order val="0"/>
          <c:tx>
            <c:strRef>
              <c:f>Sheet1!$A$5</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Sheet1!$B$5:$F$5</c:f>
              <c:numCache>
                <c:formatCode>General</c:formatCode>
                <c:ptCount val="5"/>
                <c:pt idx="0">
                  <c:v>57</c:v>
                </c:pt>
                <c:pt idx="1">
                  <c:v>33</c:v>
                </c:pt>
                <c:pt idx="2">
                  <c:v>7</c:v>
                </c:pt>
                <c:pt idx="3">
                  <c:v>2</c:v>
                </c:pt>
                <c:pt idx="4">
                  <c:v>1</c:v>
                </c:pt>
              </c:numCache>
            </c:numRef>
          </c:val>
          <c:extLst>
            <c:ext xmlns:c16="http://schemas.microsoft.com/office/drawing/2014/chart" uri="{C3380CC4-5D6E-409C-BE32-E72D297353CC}">
              <c16:uniqueId val="{00000000-E67E-429B-935A-9D7C7606E842}"/>
            </c:ext>
          </c:extLst>
        </c:ser>
        <c:ser>
          <c:idx val="6"/>
          <c:order val="1"/>
          <c:tx>
            <c:strRef>
              <c:f>Sheet1!$A$6</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Sheet1!$B$6:$F$6</c:f>
              <c:numCache>
                <c:formatCode>General</c:formatCode>
                <c:ptCount val="5"/>
                <c:pt idx="0">
                  <c:v>58</c:v>
                </c:pt>
                <c:pt idx="1">
                  <c:v>35</c:v>
                </c:pt>
                <c:pt idx="2">
                  <c:v>5</c:v>
                </c:pt>
                <c:pt idx="3">
                  <c:v>1</c:v>
                </c:pt>
                <c:pt idx="4">
                  <c:v>1</c:v>
                </c:pt>
              </c:numCache>
            </c:numRef>
          </c:val>
          <c:extLst>
            <c:ext xmlns:c16="http://schemas.microsoft.com/office/drawing/2014/chart" uri="{C3380CC4-5D6E-409C-BE32-E72D297353CC}">
              <c16:uniqueId val="{00000001-E67E-429B-935A-9D7C7606E842}"/>
            </c:ext>
          </c:extLst>
        </c:ser>
        <c:ser>
          <c:idx val="0"/>
          <c:order val="2"/>
          <c:tx>
            <c:strRef>
              <c:f>Sheet1!$A$7</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Sheet1!$B$7:$F$7</c:f>
              <c:numCache>
                <c:formatCode>General</c:formatCode>
                <c:ptCount val="5"/>
                <c:pt idx="0">
                  <c:v>57</c:v>
                </c:pt>
                <c:pt idx="1">
                  <c:v>34</c:v>
                </c:pt>
                <c:pt idx="2">
                  <c:v>6</c:v>
                </c:pt>
                <c:pt idx="3">
                  <c:v>2</c:v>
                </c:pt>
                <c:pt idx="4">
                  <c:v>1</c:v>
                </c:pt>
              </c:numCache>
            </c:numRef>
          </c:val>
          <c:extLst>
            <c:ext xmlns:c16="http://schemas.microsoft.com/office/drawing/2014/chart" uri="{C3380CC4-5D6E-409C-BE32-E72D297353CC}">
              <c16:uniqueId val="{00000002-E67E-429B-935A-9D7C7606E842}"/>
            </c:ext>
          </c:extLst>
        </c:ser>
        <c:ser>
          <c:idx val="1"/>
          <c:order val="3"/>
          <c:tx>
            <c:strRef>
              <c:f>Sheet1!$A$8</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Sheet1!$B$8:$F$8</c:f>
              <c:numCache>
                <c:formatCode>General</c:formatCode>
                <c:ptCount val="5"/>
                <c:pt idx="0">
                  <c:v>58</c:v>
                </c:pt>
                <c:pt idx="1">
                  <c:v>35</c:v>
                </c:pt>
                <c:pt idx="2">
                  <c:v>5</c:v>
                </c:pt>
                <c:pt idx="3">
                  <c:v>1</c:v>
                </c:pt>
                <c:pt idx="4">
                  <c:v>1</c:v>
                </c:pt>
              </c:numCache>
            </c:numRef>
          </c:val>
          <c:extLst>
            <c:ext xmlns:c16="http://schemas.microsoft.com/office/drawing/2014/chart" uri="{C3380CC4-5D6E-409C-BE32-E72D297353CC}">
              <c16:uniqueId val="{00000003-E67E-429B-935A-9D7C7606E842}"/>
            </c:ext>
          </c:extLst>
        </c:ser>
        <c:ser>
          <c:idx val="7"/>
          <c:order val="4"/>
          <c:tx>
            <c:strRef>
              <c:f>Sheet1!$A$9</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Sheet1!$B$9:$F$9</c:f>
              <c:numCache>
                <c:formatCode>General</c:formatCode>
                <c:ptCount val="5"/>
                <c:pt idx="0">
                  <c:v>60</c:v>
                </c:pt>
                <c:pt idx="1">
                  <c:v>32</c:v>
                </c:pt>
                <c:pt idx="2">
                  <c:v>6</c:v>
                </c:pt>
                <c:pt idx="3">
                  <c:v>2</c:v>
                </c:pt>
              </c:numCache>
            </c:numRef>
          </c:val>
          <c:extLst>
            <c:ext xmlns:c16="http://schemas.microsoft.com/office/drawing/2014/chart" uri="{C3380CC4-5D6E-409C-BE32-E72D297353CC}">
              <c16:uniqueId val="{00000004-E67E-429B-935A-9D7C7606E842}"/>
            </c:ext>
          </c:extLst>
        </c:ser>
        <c:dLbls>
          <c:showLegendKey val="0"/>
          <c:showVal val="1"/>
          <c:showCatName val="0"/>
          <c:showSerName val="0"/>
          <c:showPercent val="0"/>
          <c:showBubbleSize val="0"/>
        </c:dLbls>
        <c:gapWidth val="28"/>
        <c:axId val="197979520"/>
        <c:axId val="197993600"/>
      </c:barChart>
      <c:catAx>
        <c:axId val="1979795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97993600"/>
        <c:crosses val="autoZero"/>
        <c:auto val="0"/>
        <c:lblAlgn val="ctr"/>
        <c:lblOffset val="100"/>
        <c:noMultiLvlLbl val="0"/>
      </c:catAx>
      <c:valAx>
        <c:axId val="197993600"/>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97979520"/>
        <c:crosses val="max"/>
        <c:crossBetween val="between"/>
        <c:majorUnit val="20"/>
        <c:minorUnit val="5"/>
      </c:valAx>
    </c:plotArea>
    <c:legend>
      <c:legendPos val="b"/>
      <c:layout>
        <c:manualLayout>
          <c:xMode val="edge"/>
          <c:yMode val="edge"/>
          <c:x val="0.24765838532295856"/>
          <c:y val="0.88068780821390225"/>
          <c:w val="0.5272093734642137"/>
          <c:h val="9.8249392025878554E-2"/>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43"/>
          <c:y val="8.9564995137866352E-2"/>
          <c:w val="0.51601943264760664"/>
          <c:h val="0.70438480316233154"/>
        </c:manualLayout>
      </c:layout>
      <c:barChart>
        <c:barDir val="bar"/>
        <c:grouping val="clustered"/>
        <c:varyColors val="0"/>
        <c:ser>
          <c:idx val="5"/>
          <c:order val="0"/>
          <c:tx>
            <c:strRef>
              <c:f>Sheet1!$A$2</c:f>
              <c:strCache>
                <c:ptCount val="1"/>
                <c:pt idx="0">
                  <c:v>Aikoo ottaa lainaa/luottoa</c:v>
                </c:pt>
              </c:strCache>
            </c:strRef>
          </c:tx>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Kevät 2003</c:v>
                </c:pt>
                <c:pt idx="1">
                  <c:v>Kevät 2004</c:v>
                </c:pt>
                <c:pt idx="2">
                  <c:v>Kevät 2005</c:v>
                </c:pt>
                <c:pt idx="3">
                  <c:v>Kevät 2006</c:v>
                </c:pt>
                <c:pt idx="4">
                  <c:v>Kevät 2007</c:v>
                </c:pt>
                <c:pt idx="5">
                  <c:v>Kevät 2008</c:v>
                </c:pt>
                <c:pt idx="6">
                  <c:v>Kevät 2009</c:v>
                </c:pt>
                <c:pt idx="7">
                  <c:v>Kevät 2010</c:v>
                </c:pt>
                <c:pt idx="8">
                  <c:v>Kevät 2011</c:v>
                </c:pt>
                <c:pt idx="9">
                  <c:v>Kevät 2012</c:v>
                </c:pt>
                <c:pt idx="10">
                  <c:v>Kevät 2013</c:v>
                </c:pt>
                <c:pt idx="11">
                  <c:v>Kevät 2014</c:v>
                </c:pt>
                <c:pt idx="12">
                  <c:v>Kevät 2015</c:v>
                </c:pt>
                <c:pt idx="13">
                  <c:v>Kevät 2017</c:v>
                </c:pt>
                <c:pt idx="14">
                  <c:v>Kevät 2019</c:v>
                </c:pt>
              </c:strCache>
            </c:strRef>
          </c:cat>
          <c:val>
            <c:numRef>
              <c:f>Sheet1!$B$2:$P$2</c:f>
              <c:numCache>
                <c:formatCode>General</c:formatCode>
                <c:ptCount val="15"/>
                <c:pt idx="0">
                  <c:v>12</c:v>
                </c:pt>
                <c:pt idx="1">
                  <c:v>13</c:v>
                </c:pt>
                <c:pt idx="2">
                  <c:v>12</c:v>
                </c:pt>
                <c:pt idx="3">
                  <c:v>12</c:v>
                </c:pt>
                <c:pt idx="4">
                  <c:v>11</c:v>
                </c:pt>
                <c:pt idx="5">
                  <c:v>10</c:v>
                </c:pt>
                <c:pt idx="6">
                  <c:v>9</c:v>
                </c:pt>
                <c:pt idx="7">
                  <c:v>11</c:v>
                </c:pt>
                <c:pt idx="8">
                  <c:v>7</c:v>
                </c:pt>
                <c:pt idx="9">
                  <c:v>9</c:v>
                </c:pt>
                <c:pt idx="10">
                  <c:v>10</c:v>
                </c:pt>
                <c:pt idx="11">
                  <c:v>8</c:v>
                </c:pt>
                <c:pt idx="12">
                  <c:v>8</c:v>
                </c:pt>
                <c:pt idx="13">
                  <c:v>9</c:v>
                </c:pt>
                <c:pt idx="14">
                  <c:v>7</c:v>
                </c:pt>
              </c:numCache>
            </c:numRef>
          </c:val>
          <c:extLst>
            <c:ext xmlns:c16="http://schemas.microsoft.com/office/drawing/2014/chart" uri="{C3380CC4-5D6E-409C-BE32-E72D297353CC}">
              <c16:uniqueId val="{00000000-F1A5-41AA-B306-87BE94D45D69}"/>
            </c:ext>
          </c:extLst>
        </c:ser>
        <c:dLbls>
          <c:showLegendKey val="0"/>
          <c:showVal val="1"/>
          <c:showCatName val="0"/>
          <c:showSerName val="0"/>
          <c:showPercent val="0"/>
          <c:showBubbleSize val="0"/>
        </c:dLbls>
        <c:gapWidth val="28"/>
        <c:axId val="319979904"/>
        <c:axId val="319982592"/>
      </c:barChart>
      <c:catAx>
        <c:axId val="31997990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19982592"/>
        <c:crosses val="autoZero"/>
        <c:auto val="0"/>
        <c:lblAlgn val="ctr"/>
        <c:lblOffset val="100"/>
        <c:noMultiLvlLbl val="0"/>
      </c:catAx>
      <c:valAx>
        <c:axId val="319982592"/>
        <c:scaling>
          <c:orientation val="minMax"/>
          <c:max val="2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19979904"/>
        <c:crosses val="max"/>
        <c:crossBetween val="between"/>
        <c:majorUnit val="5"/>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94"/>
          <c:y val="8.9564995137866296E-2"/>
          <c:w val="0.51823802372575256"/>
          <c:h val="0.70438480316233154"/>
        </c:manualLayout>
      </c:layout>
      <c:barChart>
        <c:barDir val="bar"/>
        <c:grouping val="clustered"/>
        <c:varyColors val="0"/>
        <c:ser>
          <c:idx val="9"/>
          <c:order val="0"/>
          <c:tx>
            <c:strRef>
              <c:f>Sheet1!$O$1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Sheet1!$O$2:$O$5</c:f>
              <c:numCache>
                <c:formatCode>General</c:formatCode>
                <c:ptCount val="4"/>
                <c:pt idx="0">
                  <c:v>5</c:v>
                </c:pt>
                <c:pt idx="1">
                  <c:v>3</c:v>
                </c:pt>
                <c:pt idx="2">
                  <c:v>1</c:v>
                </c:pt>
                <c:pt idx="3">
                  <c:v>1</c:v>
                </c:pt>
              </c:numCache>
            </c:numRef>
          </c:val>
          <c:extLst>
            <c:ext xmlns:c16="http://schemas.microsoft.com/office/drawing/2014/chart" uri="{C3380CC4-5D6E-409C-BE32-E72D297353CC}">
              <c16:uniqueId val="{00000000-797F-4FC4-905D-13D72085450B}"/>
            </c:ext>
          </c:extLst>
        </c:ser>
        <c:ser>
          <c:idx val="10"/>
          <c:order val="1"/>
          <c:tx>
            <c:strRef>
              <c:f>Sheet1!$P$1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Sheet1!$P$2:$P$5</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1-797F-4FC4-905D-13D72085450B}"/>
            </c:ext>
          </c:extLst>
        </c:ser>
        <c:ser>
          <c:idx val="11"/>
          <c:order val="2"/>
          <c:tx>
            <c:strRef>
              <c:f>Sheet1!$Q$1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Sheet1!$Q$2:$Q$5</c:f>
              <c:numCache>
                <c:formatCode>General</c:formatCode>
                <c:ptCount val="4"/>
                <c:pt idx="0">
                  <c:v>4</c:v>
                </c:pt>
                <c:pt idx="1">
                  <c:v>3</c:v>
                </c:pt>
                <c:pt idx="2">
                  <c:v>1</c:v>
                </c:pt>
                <c:pt idx="3">
                  <c:v>2</c:v>
                </c:pt>
              </c:numCache>
            </c:numRef>
          </c:val>
          <c:extLst>
            <c:ext xmlns:c16="http://schemas.microsoft.com/office/drawing/2014/chart" uri="{C3380CC4-5D6E-409C-BE32-E72D297353CC}">
              <c16:uniqueId val="{00000002-797F-4FC4-905D-13D72085450B}"/>
            </c:ext>
          </c:extLst>
        </c:ser>
        <c:ser>
          <c:idx val="12"/>
          <c:order val="3"/>
          <c:tx>
            <c:strRef>
              <c:f>Sheet1!$R$1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Sheet1!$R$2:$R$5</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3-797F-4FC4-905D-13D72085450B}"/>
            </c:ext>
          </c:extLst>
        </c:ser>
        <c:ser>
          <c:idx val="0"/>
          <c:order val="4"/>
          <c:tx>
            <c:strRef>
              <c:f>Sheet1!$S$1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Sheet1!$S$2:$S$5</c:f>
              <c:numCache>
                <c:formatCode>General</c:formatCode>
                <c:ptCount val="4"/>
                <c:pt idx="0">
                  <c:v>3</c:v>
                </c:pt>
                <c:pt idx="1">
                  <c:v>1</c:v>
                </c:pt>
                <c:pt idx="2">
                  <c:v>1</c:v>
                </c:pt>
                <c:pt idx="3">
                  <c:v>2</c:v>
                </c:pt>
              </c:numCache>
            </c:numRef>
          </c:val>
          <c:extLst>
            <c:ext xmlns:c16="http://schemas.microsoft.com/office/drawing/2014/chart" uri="{C3380CC4-5D6E-409C-BE32-E72D297353CC}">
              <c16:uniqueId val="{00000004-797F-4FC4-905D-13D72085450B}"/>
            </c:ext>
          </c:extLst>
        </c:ser>
        <c:dLbls>
          <c:showLegendKey val="0"/>
          <c:showVal val="1"/>
          <c:showCatName val="0"/>
          <c:showSerName val="0"/>
          <c:showPercent val="0"/>
          <c:showBubbleSize val="0"/>
        </c:dLbls>
        <c:gapWidth val="28"/>
        <c:axId val="320127360"/>
        <c:axId val="320128896"/>
      </c:barChart>
      <c:catAx>
        <c:axId val="32012736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20128896"/>
        <c:crosses val="autoZero"/>
        <c:auto val="0"/>
        <c:lblAlgn val="ctr"/>
        <c:lblOffset val="100"/>
        <c:noMultiLvlLbl val="0"/>
      </c:catAx>
      <c:valAx>
        <c:axId val="320128896"/>
        <c:scaling>
          <c:orientation val="minMax"/>
          <c:max val="8"/>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20127360"/>
        <c:crosses val="max"/>
        <c:crossBetween val="between"/>
        <c:majorUnit val="2"/>
        <c:minorUnit val="1"/>
      </c:valAx>
    </c:plotArea>
    <c:legend>
      <c:legendPos val="b"/>
      <c:layout>
        <c:manualLayout>
          <c:xMode val="edge"/>
          <c:yMode val="edge"/>
          <c:x val="0.24434844137429931"/>
          <c:y val="0.87962029466175184"/>
          <c:w val="0.52996995665040858"/>
          <c:h val="0.10018816469672043"/>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94"/>
          <c:y val="8.9564995137866296E-2"/>
          <c:w val="0.51823802372575256"/>
          <c:h val="0.70438480316233154"/>
        </c:manualLayout>
      </c:layout>
      <c:barChart>
        <c:barDir val="bar"/>
        <c:grouping val="clustered"/>
        <c:varyColors val="0"/>
        <c:ser>
          <c:idx val="9"/>
          <c:order val="0"/>
          <c:tx>
            <c:strRef>
              <c:f>Sheet1!$B$1</c:f>
              <c:strCache>
                <c:ptCount val="1"/>
                <c:pt idx="0">
                  <c:v>Aikoo ottaa asuntolainaa (n=83)</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Yhdestä pankista</c:v>
                </c:pt>
                <c:pt idx="1">
                  <c:v>Yhdestä tai kahdesta pankista</c:v>
                </c:pt>
                <c:pt idx="2">
                  <c:v>Kahdesta pankista</c:v>
                </c:pt>
                <c:pt idx="3">
                  <c:v>Kahdesta tai kolmesta pankista</c:v>
                </c:pt>
                <c:pt idx="4">
                  <c:v>Kolmesta pankista</c:v>
                </c:pt>
                <c:pt idx="5">
                  <c:v>Vielä useammasta pankista</c:v>
                </c:pt>
                <c:pt idx="6">
                  <c:v>Muu vastaus</c:v>
                </c:pt>
                <c:pt idx="7">
                  <c:v>Ei osaa sanoa</c:v>
                </c:pt>
              </c:strCache>
            </c:strRef>
          </c:cat>
          <c:val>
            <c:numRef>
              <c:f>Sheet1!$B$2:$B$9</c:f>
              <c:numCache>
                <c:formatCode>General</c:formatCode>
                <c:ptCount val="8"/>
                <c:pt idx="0">
                  <c:v>20</c:v>
                </c:pt>
                <c:pt idx="1">
                  <c:v>6</c:v>
                </c:pt>
                <c:pt idx="2">
                  <c:v>12</c:v>
                </c:pt>
                <c:pt idx="3">
                  <c:v>23</c:v>
                </c:pt>
                <c:pt idx="4">
                  <c:v>22</c:v>
                </c:pt>
                <c:pt idx="5">
                  <c:v>12</c:v>
                </c:pt>
                <c:pt idx="6">
                  <c:v>0</c:v>
                </c:pt>
                <c:pt idx="7">
                  <c:v>5</c:v>
                </c:pt>
              </c:numCache>
            </c:numRef>
          </c:val>
          <c:extLst>
            <c:ext xmlns:c16="http://schemas.microsoft.com/office/drawing/2014/chart" uri="{C3380CC4-5D6E-409C-BE32-E72D297353CC}">
              <c16:uniqueId val="{00000000-13D4-441D-9C82-0DF218C18B1E}"/>
            </c:ext>
          </c:extLst>
        </c:ser>
        <c:ser>
          <c:idx val="0"/>
          <c:order val="1"/>
          <c:tx>
            <c:strRef>
              <c:f>Sheet1!$C$1</c:f>
              <c:strCache>
                <c:ptCount val="1"/>
                <c:pt idx="0">
                  <c:v>Aikoo ottaa pankin kulutusluottoa (n=33)</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Yhdestä pankista</c:v>
                </c:pt>
                <c:pt idx="1">
                  <c:v>Yhdestä tai kahdesta pankista</c:v>
                </c:pt>
                <c:pt idx="2">
                  <c:v>Kahdesta pankista</c:v>
                </c:pt>
                <c:pt idx="3">
                  <c:v>Kahdesta tai kolmesta pankista</c:v>
                </c:pt>
                <c:pt idx="4">
                  <c:v>Kolmesta pankista</c:v>
                </c:pt>
                <c:pt idx="5">
                  <c:v>Vielä useammasta pankista</c:v>
                </c:pt>
                <c:pt idx="6">
                  <c:v>Muu vastaus</c:v>
                </c:pt>
                <c:pt idx="7">
                  <c:v>Ei osaa sanoa</c:v>
                </c:pt>
              </c:strCache>
            </c:strRef>
          </c:cat>
          <c:val>
            <c:numRef>
              <c:f>Sheet1!$C$2:$C$9</c:f>
              <c:numCache>
                <c:formatCode>General</c:formatCode>
                <c:ptCount val="8"/>
                <c:pt idx="0">
                  <c:v>58</c:v>
                </c:pt>
                <c:pt idx="1">
                  <c:v>15</c:v>
                </c:pt>
                <c:pt idx="2">
                  <c:v>3</c:v>
                </c:pt>
                <c:pt idx="3">
                  <c:v>6</c:v>
                </c:pt>
                <c:pt idx="4">
                  <c:v>6</c:v>
                </c:pt>
                <c:pt idx="5">
                  <c:v>3</c:v>
                </c:pt>
                <c:pt idx="6">
                  <c:v>3</c:v>
                </c:pt>
                <c:pt idx="7">
                  <c:v>6</c:v>
                </c:pt>
              </c:numCache>
            </c:numRef>
          </c:val>
          <c:extLst>
            <c:ext xmlns:c16="http://schemas.microsoft.com/office/drawing/2014/chart" uri="{C3380CC4-5D6E-409C-BE32-E72D297353CC}">
              <c16:uniqueId val="{00000001-13D4-441D-9C82-0DF218C18B1E}"/>
            </c:ext>
          </c:extLst>
        </c:ser>
        <c:dLbls>
          <c:showLegendKey val="0"/>
          <c:showVal val="1"/>
          <c:showCatName val="0"/>
          <c:showSerName val="0"/>
          <c:showPercent val="0"/>
          <c:showBubbleSize val="0"/>
        </c:dLbls>
        <c:gapWidth val="28"/>
        <c:axId val="320171008"/>
        <c:axId val="320193280"/>
      </c:barChart>
      <c:catAx>
        <c:axId val="3201710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20193280"/>
        <c:crosses val="autoZero"/>
        <c:auto val="0"/>
        <c:lblAlgn val="ctr"/>
        <c:lblOffset val="100"/>
        <c:noMultiLvlLbl val="0"/>
      </c:catAx>
      <c:valAx>
        <c:axId val="320193280"/>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20171008"/>
        <c:crosses val="max"/>
        <c:crossBetween val="between"/>
        <c:majorUnit val="10"/>
        <c:minorUnit val="1"/>
      </c:valAx>
    </c:plotArea>
    <c:legend>
      <c:legendPos val="b"/>
      <c:layout>
        <c:manualLayout>
          <c:xMode val="edge"/>
          <c:yMode val="edge"/>
          <c:x val="0.2442691747987184"/>
          <c:y val="0.8791362003925457"/>
          <c:w val="0.52958745699760756"/>
          <c:h val="0.1025284757811897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94"/>
          <c:y val="8.9564995137866296E-2"/>
          <c:w val="0.51823802372575256"/>
          <c:h val="0.70438480316233154"/>
        </c:manualLayout>
      </c:layout>
      <c:barChart>
        <c:barDir val="bar"/>
        <c:grouping val="clustered"/>
        <c:varyColors val="0"/>
        <c:ser>
          <c:idx val="9"/>
          <c:order val="0"/>
          <c:tx>
            <c:strRef>
              <c:f>Sheet1!$D$1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Jättäisi lainahakemuksen 
verkkopankin kautta</c:v>
                </c:pt>
                <c:pt idx="2">
                  <c:v>Soittaisi pankkiin</c:v>
                </c:pt>
                <c:pt idx="3">
                  <c:v>Lähettäisi sähköpostiviestin 
tutulle henkilölle pankkiin</c:v>
                </c:pt>
                <c:pt idx="4">
                  <c:v>Kävisi pankin konttorissa</c:v>
                </c:pt>
              </c:strCache>
            </c:strRef>
          </c:cat>
          <c:val>
            <c:numRef>
              <c:f>Sheet1!$D$2:$D$6</c:f>
              <c:numCache>
                <c:formatCode>0</c:formatCode>
                <c:ptCount val="5"/>
                <c:pt idx="0">
                  <c:v>19</c:v>
                </c:pt>
                <c:pt idx="1">
                  <c:v>18</c:v>
                </c:pt>
                <c:pt idx="2">
                  <c:v>32</c:v>
                </c:pt>
                <c:pt idx="3">
                  <c:v>12</c:v>
                </c:pt>
                <c:pt idx="4">
                  <c:v>35</c:v>
                </c:pt>
              </c:numCache>
            </c:numRef>
          </c:val>
          <c:extLst>
            <c:ext xmlns:c16="http://schemas.microsoft.com/office/drawing/2014/chart" uri="{C3380CC4-5D6E-409C-BE32-E72D297353CC}">
              <c16:uniqueId val="{00000000-D81D-4051-B322-5D0F0A7CB7EE}"/>
            </c:ext>
          </c:extLst>
        </c:ser>
        <c:ser>
          <c:idx val="0"/>
          <c:order val="1"/>
          <c:tx>
            <c:strRef>
              <c:f>Sheet1!$E$1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Jättäisi lainahakemuksen 
verkkopankin kautta</c:v>
                </c:pt>
                <c:pt idx="2">
                  <c:v>Soittaisi pankkiin</c:v>
                </c:pt>
                <c:pt idx="3">
                  <c:v>Lähettäisi sähköpostiviestin 
tutulle henkilölle pankkiin</c:v>
                </c:pt>
                <c:pt idx="4">
                  <c:v>Kävisi pankin konttorissa</c:v>
                </c:pt>
              </c:strCache>
            </c:strRef>
          </c:cat>
          <c:val>
            <c:numRef>
              <c:f>Sheet1!$E$2:$E$6</c:f>
              <c:numCache>
                <c:formatCode>0</c:formatCode>
                <c:ptCount val="5"/>
                <c:pt idx="0">
                  <c:v>21</c:v>
                </c:pt>
                <c:pt idx="1">
                  <c:v>9</c:v>
                </c:pt>
                <c:pt idx="2">
                  <c:v>30</c:v>
                </c:pt>
                <c:pt idx="3">
                  <c:v>21</c:v>
                </c:pt>
                <c:pt idx="4">
                  <c:v>38</c:v>
                </c:pt>
              </c:numCache>
            </c:numRef>
          </c:val>
          <c:extLst>
            <c:ext xmlns:c16="http://schemas.microsoft.com/office/drawing/2014/chart" uri="{C3380CC4-5D6E-409C-BE32-E72D297353CC}">
              <c16:uniqueId val="{00000001-D81D-4051-B322-5D0F0A7CB7EE}"/>
            </c:ext>
          </c:extLst>
        </c:ser>
        <c:ser>
          <c:idx val="1"/>
          <c:order val="2"/>
          <c:tx>
            <c:strRef>
              <c:f>Sheet1!$F$1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Jättäisi lainahakemuksen 
verkkopankin kautta</c:v>
                </c:pt>
                <c:pt idx="2">
                  <c:v>Soittaisi pankkiin</c:v>
                </c:pt>
                <c:pt idx="3">
                  <c:v>Lähettäisi sähköpostiviestin 
tutulle henkilölle pankkiin</c:v>
                </c:pt>
                <c:pt idx="4">
                  <c:v>Kävisi pankin konttorissa</c:v>
                </c:pt>
              </c:strCache>
            </c:strRef>
          </c:cat>
          <c:val>
            <c:numRef>
              <c:f>Sheet1!$F$2:$F$6</c:f>
              <c:numCache>
                <c:formatCode>General</c:formatCode>
                <c:ptCount val="5"/>
                <c:pt idx="0">
                  <c:v>14</c:v>
                </c:pt>
                <c:pt idx="1">
                  <c:v>34</c:v>
                </c:pt>
                <c:pt idx="2">
                  <c:v>26</c:v>
                </c:pt>
                <c:pt idx="3">
                  <c:v>11</c:v>
                </c:pt>
                <c:pt idx="4">
                  <c:v>27</c:v>
                </c:pt>
              </c:numCache>
            </c:numRef>
          </c:val>
          <c:extLst>
            <c:ext xmlns:c16="http://schemas.microsoft.com/office/drawing/2014/chart" uri="{C3380CC4-5D6E-409C-BE32-E72D297353CC}">
              <c16:uniqueId val="{00000002-D81D-4051-B322-5D0F0A7CB7EE}"/>
            </c:ext>
          </c:extLst>
        </c:ser>
        <c:ser>
          <c:idx val="2"/>
          <c:order val="3"/>
          <c:tx>
            <c:strRef>
              <c:f>Sheet1!$G$1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Jättäisi lainahakemuksen 
verkkopankin kautta</c:v>
                </c:pt>
                <c:pt idx="2">
                  <c:v>Soittaisi pankkiin</c:v>
                </c:pt>
                <c:pt idx="3">
                  <c:v>Lähettäisi sähköpostiviestin 
tutulle henkilölle pankkiin</c:v>
                </c:pt>
                <c:pt idx="4">
                  <c:v>Kävisi pankin konttorissa</c:v>
                </c:pt>
              </c:strCache>
            </c:strRef>
          </c:cat>
          <c:val>
            <c:numRef>
              <c:f>Sheet1!$G$2:$G$6</c:f>
              <c:numCache>
                <c:formatCode>General</c:formatCode>
                <c:ptCount val="5"/>
                <c:pt idx="0">
                  <c:v>31</c:v>
                </c:pt>
                <c:pt idx="1">
                  <c:v>26</c:v>
                </c:pt>
                <c:pt idx="2">
                  <c:v>28</c:v>
                </c:pt>
                <c:pt idx="3">
                  <c:v>14</c:v>
                </c:pt>
                <c:pt idx="4">
                  <c:v>15</c:v>
                </c:pt>
              </c:numCache>
            </c:numRef>
          </c:val>
          <c:extLst>
            <c:ext xmlns:c16="http://schemas.microsoft.com/office/drawing/2014/chart" uri="{C3380CC4-5D6E-409C-BE32-E72D297353CC}">
              <c16:uniqueId val="{00000003-D81D-4051-B322-5D0F0A7CB7EE}"/>
            </c:ext>
          </c:extLst>
        </c:ser>
        <c:ser>
          <c:idx val="3"/>
          <c:order val="4"/>
          <c:tx>
            <c:strRef>
              <c:f>Sheet1!$H$1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Jättäisi lainahakemuksen 
verkkopankin kautta</c:v>
                </c:pt>
                <c:pt idx="2">
                  <c:v>Soittaisi pankkiin</c:v>
                </c:pt>
                <c:pt idx="3">
                  <c:v>Lähettäisi sähköpostiviestin 
tutulle henkilölle pankkiin</c:v>
                </c:pt>
                <c:pt idx="4">
                  <c:v>Kävisi pankin konttorissa</c:v>
                </c:pt>
              </c:strCache>
            </c:strRef>
          </c:cat>
          <c:val>
            <c:numRef>
              <c:f>Sheet1!$H$2:$H$6</c:f>
              <c:numCache>
                <c:formatCode>General</c:formatCode>
                <c:ptCount val="5"/>
                <c:pt idx="0">
                  <c:v>39</c:v>
                </c:pt>
                <c:pt idx="1">
                  <c:v>31</c:v>
                </c:pt>
                <c:pt idx="2">
                  <c:v>19</c:v>
                </c:pt>
                <c:pt idx="3" formatCode="0">
                  <c:v>12</c:v>
                </c:pt>
                <c:pt idx="4">
                  <c:v>10</c:v>
                </c:pt>
              </c:numCache>
            </c:numRef>
          </c:val>
          <c:extLst>
            <c:ext xmlns:c16="http://schemas.microsoft.com/office/drawing/2014/chart" uri="{C3380CC4-5D6E-409C-BE32-E72D297353CC}">
              <c16:uniqueId val="{00000004-D81D-4051-B322-5D0F0A7CB7EE}"/>
            </c:ext>
          </c:extLst>
        </c:ser>
        <c:dLbls>
          <c:showLegendKey val="0"/>
          <c:showVal val="1"/>
          <c:showCatName val="0"/>
          <c:showSerName val="0"/>
          <c:showPercent val="0"/>
          <c:showBubbleSize val="0"/>
        </c:dLbls>
        <c:gapWidth val="28"/>
        <c:axId val="347306240"/>
        <c:axId val="347328512"/>
      </c:barChart>
      <c:catAx>
        <c:axId val="3473062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47328512"/>
        <c:crosses val="autoZero"/>
        <c:auto val="0"/>
        <c:lblAlgn val="ctr"/>
        <c:lblOffset val="100"/>
        <c:noMultiLvlLbl val="0"/>
      </c:catAx>
      <c:valAx>
        <c:axId val="347328512"/>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47306240"/>
        <c:crosses val="max"/>
        <c:crossBetween val="between"/>
        <c:majorUnit val="20"/>
        <c:minorUnit val="1"/>
      </c:valAx>
    </c:plotArea>
    <c:legend>
      <c:legendPos val="b"/>
      <c:layout>
        <c:manualLayout>
          <c:xMode val="edge"/>
          <c:yMode val="edge"/>
          <c:x val="0.24434844137429931"/>
          <c:y val="0.87962029466175184"/>
          <c:w val="0.52996995665040858"/>
          <c:h val="0.10018816469672043"/>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13E-2"/>
          <c:w val="0.74123099849037266"/>
          <c:h val="0.63474111692970403"/>
        </c:manualLayout>
      </c:layout>
      <c:barChart>
        <c:barDir val="col"/>
        <c:grouping val="clustered"/>
        <c:varyColors val="0"/>
        <c:ser>
          <c:idx val="2"/>
          <c:order val="0"/>
          <c:spPr>
            <a:solidFill>
              <a:srgbClr val="0B488B"/>
            </a:solidFill>
          </c:spPr>
          <c:invertIfNegative val="0"/>
          <c:dPt>
            <c:idx val="0"/>
            <c:invertIfNegative val="0"/>
            <c:bubble3D val="0"/>
            <c:spPr>
              <a:solidFill>
                <a:srgbClr val="FFFFFF">
                  <a:lumMod val="85000"/>
                </a:srgbClr>
              </a:solidFill>
            </c:spPr>
            <c:extLst>
              <c:ext xmlns:c16="http://schemas.microsoft.com/office/drawing/2014/chart" uri="{C3380CC4-5D6E-409C-BE32-E72D297353CC}">
                <c16:uniqueId val="{00000000-9365-4A5A-B229-BD5494DDC991}"/>
              </c:ext>
            </c:extLst>
          </c:dPt>
          <c:dPt>
            <c:idx val="1"/>
            <c:invertIfNegative val="0"/>
            <c:bubble3D val="0"/>
            <c:spPr>
              <a:solidFill>
                <a:srgbClr val="BCE3FA"/>
              </a:solidFill>
            </c:spPr>
            <c:extLst>
              <c:ext xmlns:c16="http://schemas.microsoft.com/office/drawing/2014/chart" uri="{C3380CC4-5D6E-409C-BE32-E72D297353CC}">
                <c16:uniqueId val="{00000001-9365-4A5A-B229-BD5494DDC991}"/>
              </c:ext>
            </c:extLst>
          </c:dPt>
          <c:dPt>
            <c:idx val="2"/>
            <c:invertIfNegative val="0"/>
            <c:bubble3D val="0"/>
            <c:spPr>
              <a:solidFill>
                <a:srgbClr val="FFD600">
                  <a:lumMod val="40000"/>
                  <a:lumOff val="60000"/>
                </a:srgbClr>
              </a:solidFill>
            </c:spPr>
            <c:extLst>
              <c:ext xmlns:c16="http://schemas.microsoft.com/office/drawing/2014/chart" uri="{C3380CC4-5D6E-409C-BE32-E72D297353CC}">
                <c16:uniqueId val="{00000002-9365-4A5A-B229-BD5494DDC991}"/>
              </c:ext>
            </c:extLst>
          </c:dPt>
          <c:dPt>
            <c:idx val="3"/>
            <c:invertIfNegative val="0"/>
            <c:bubble3D val="0"/>
            <c:spPr>
              <a:solidFill>
                <a:srgbClr val="FFD600"/>
              </a:solidFill>
            </c:spPr>
            <c:extLst>
              <c:ext xmlns:c16="http://schemas.microsoft.com/office/drawing/2014/chart" uri="{C3380CC4-5D6E-409C-BE32-E72D297353CC}">
                <c16:uniqueId val="{00000003-9365-4A5A-B229-BD5494DDC991}"/>
              </c:ext>
            </c:extLst>
          </c:dPt>
          <c:dPt>
            <c:idx val="4"/>
            <c:invertIfNegative val="0"/>
            <c:bubble3D val="0"/>
            <c:spPr>
              <a:solidFill>
                <a:srgbClr val="7F539C">
                  <a:lumMod val="60000"/>
                  <a:lumOff val="40000"/>
                </a:srgbClr>
              </a:solidFill>
            </c:spPr>
            <c:extLst>
              <c:ext xmlns:c16="http://schemas.microsoft.com/office/drawing/2014/chart" uri="{C3380CC4-5D6E-409C-BE32-E72D297353CC}">
                <c16:uniqueId val="{00000004-9365-4A5A-B229-BD5494DDC991}"/>
              </c:ext>
            </c:extLst>
          </c:dPt>
          <c:dPt>
            <c:idx val="5"/>
            <c:invertIfNegative val="0"/>
            <c:bubble3D val="0"/>
            <c:spPr>
              <a:solidFill>
                <a:srgbClr val="7F539C"/>
              </a:solidFill>
            </c:spPr>
            <c:extLst>
              <c:ext xmlns:c16="http://schemas.microsoft.com/office/drawing/2014/chart" uri="{C3380CC4-5D6E-409C-BE32-E72D297353CC}">
                <c16:uniqueId val="{00000005-9365-4A5A-B229-BD5494DDC991}"/>
              </c:ext>
            </c:extLst>
          </c:dPt>
          <c:dPt>
            <c:idx val="6"/>
            <c:invertIfNegative val="0"/>
            <c:bubble3D val="0"/>
            <c:spPr>
              <a:solidFill>
                <a:srgbClr val="E6007E">
                  <a:lumMod val="60000"/>
                  <a:lumOff val="40000"/>
                </a:srgbClr>
              </a:solidFill>
            </c:spPr>
            <c:extLst>
              <c:ext xmlns:c16="http://schemas.microsoft.com/office/drawing/2014/chart" uri="{C3380CC4-5D6E-409C-BE32-E72D297353CC}">
                <c16:uniqueId val="{00000006-9365-4A5A-B229-BD5494DDC991}"/>
              </c:ext>
            </c:extLst>
          </c:dPt>
          <c:dPt>
            <c:idx val="7"/>
            <c:invertIfNegative val="0"/>
            <c:bubble3D val="0"/>
            <c:spPr>
              <a:solidFill>
                <a:srgbClr val="E6007E"/>
              </a:solidFill>
            </c:spPr>
            <c:extLst>
              <c:ext xmlns:c16="http://schemas.microsoft.com/office/drawing/2014/chart" uri="{C3380CC4-5D6E-409C-BE32-E72D297353CC}">
                <c16:uniqueId val="{00000007-9365-4A5A-B229-BD5494DDC991}"/>
              </c:ext>
            </c:extLst>
          </c:dPt>
          <c:dPt>
            <c:idx val="8"/>
            <c:invertIfNegative val="0"/>
            <c:bubble3D val="0"/>
            <c:spPr>
              <a:solidFill>
                <a:srgbClr val="164180">
                  <a:lumMod val="60000"/>
                  <a:lumOff val="40000"/>
                </a:srgbClr>
              </a:solidFill>
            </c:spPr>
            <c:extLst>
              <c:ext xmlns:c16="http://schemas.microsoft.com/office/drawing/2014/chart" uri="{C3380CC4-5D6E-409C-BE32-E72D297353CC}">
                <c16:uniqueId val="{00000008-9365-4A5A-B229-BD5494DDC991}"/>
              </c:ext>
            </c:extLst>
          </c:dPt>
          <c:dPt>
            <c:idx val="9"/>
            <c:invertIfNegative val="0"/>
            <c:bubble3D val="0"/>
            <c:spPr>
              <a:solidFill>
                <a:srgbClr val="164180"/>
              </a:solidFill>
            </c:spPr>
            <c:extLst>
              <c:ext xmlns:c16="http://schemas.microsoft.com/office/drawing/2014/chart" uri="{C3380CC4-5D6E-409C-BE32-E72D297353CC}">
                <c16:uniqueId val="{00000009-9365-4A5A-B229-BD5494DDC991}"/>
              </c:ext>
            </c:extLst>
          </c:dPt>
          <c:dPt>
            <c:idx val="10"/>
            <c:invertIfNegative val="0"/>
            <c:bubble3D val="0"/>
            <c:spPr>
              <a:solidFill>
                <a:srgbClr val="F4B5D3"/>
              </a:solidFill>
            </c:spPr>
            <c:extLst>
              <c:ext xmlns:c16="http://schemas.microsoft.com/office/drawing/2014/chart" uri="{C3380CC4-5D6E-409C-BE32-E72D297353CC}">
                <c16:uniqueId val="{0000000A-9365-4A5A-B229-BD5494DDC991}"/>
              </c:ext>
            </c:extLst>
          </c:dPt>
          <c:dPt>
            <c:idx val="11"/>
            <c:invertIfNegative val="0"/>
            <c:bubble3D val="0"/>
            <c:spPr>
              <a:solidFill>
                <a:srgbClr val="F4B5D3"/>
              </a:solidFill>
            </c:spPr>
            <c:extLst>
              <c:ext xmlns:c16="http://schemas.microsoft.com/office/drawing/2014/chart" uri="{C3380CC4-5D6E-409C-BE32-E72D297353CC}">
                <c16:uniqueId val="{0000000B-9365-4A5A-B229-BD5494DDC991}"/>
              </c:ext>
            </c:extLst>
          </c:dPt>
          <c:dPt>
            <c:idx val="12"/>
            <c:invertIfNegative val="0"/>
            <c:bubble3D val="0"/>
            <c:spPr>
              <a:solidFill>
                <a:srgbClr val="F4B5D3"/>
              </a:solidFill>
            </c:spPr>
            <c:extLst>
              <c:ext xmlns:c16="http://schemas.microsoft.com/office/drawing/2014/chart" uri="{C3380CC4-5D6E-409C-BE32-E72D297353CC}">
                <c16:uniqueId val="{0000000C-9365-4A5A-B229-BD5494DDC991}"/>
              </c:ext>
            </c:extLst>
          </c:dPt>
          <c:dPt>
            <c:idx val="13"/>
            <c:invertIfNegative val="0"/>
            <c:bubble3D val="0"/>
            <c:spPr>
              <a:solidFill>
                <a:srgbClr val="F4B5D3"/>
              </a:solidFill>
            </c:spPr>
            <c:extLst>
              <c:ext xmlns:c16="http://schemas.microsoft.com/office/drawing/2014/chart" uri="{C3380CC4-5D6E-409C-BE32-E72D297353CC}">
                <c16:uniqueId val="{0000000D-9365-4A5A-B229-BD5494DDC991}"/>
              </c:ext>
            </c:extLst>
          </c:dPt>
          <c:dPt>
            <c:idx val="14"/>
            <c:invertIfNegative val="0"/>
            <c:bubble3D val="0"/>
            <c:spPr>
              <a:solidFill>
                <a:srgbClr val="F4B5D3"/>
              </a:solidFill>
            </c:spPr>
            <c:extLst>
              <c:ext xmlns:c16="http://schemas.microsoft.com/office/drawing/2014/chart" uri="{C3380CC4-5D6E-409C-BE32-E72D297353CC}">
                <c16:uniqueId val="{0000000E-9365-4A5A-B229-BD5494DDC991}"/>
              </c:ext>
            </c:extLst>
          </c:dPt>
          <c:dPt>
            <c:idx val="15"/>
            <c:invertIfNegative val="0"/>
            <c:bubble3D val="0"/>
            <c:spPr>
              <a:solidFill>
                <a:srgbClr val="F4B5D3"/>
              </a:solidFill>
            </c:spPr>
            <c:extLst>
              <c:ext xmlns:c16="http://schemas.microsoft.com/office/drawing/2014/chart" uri="{C3380CC4-5D6E-409C-BE32-E72D297353CC}">
                <c16:uniqueId val="{0000000F-9365-4A5A-B229-BD5494DDC991}"/>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Kaikki 2008</c:v>
                </c:pt>
                <c:pt idx="1">
                  <c:v>Kaikki 2009</c:v>
                </c:pt>
                <c:pt idx="2">
                  <c:v>Kaikki 2010</c:v>
                </c:pt>
                <c:pt idx="3">
                  <c:v>Kaikki 2011</c:v>
                </c:pt>
                <c:pt idx="4">
                  <c:v>Kaikki 2012</c:v>
                </c:pt>
                <c:pt idx="5">
                  <c:v>Kaikki 2013</c:v>
                </c:pt>
                <c:pt idx="6">
                  <c:v>Kaikki 2014</c:v>
                </c:pt>
                <c:pt idx="7">
                  <c:v>Kaikki 2015</c:v>
                </c:pt>
                <c:pt idx="8">
                  <c:v>Kaikki 2017</c:v>
                </c:pt>
                <c:pt idx="9">
                  <c:v>Kaikki 2019</c:v>
                </c:pt>
                <c:pt idx="10">
                  <c:v>Alle 40 000</c:v>
                </c:pt>
                <c:pt idx="11">
                  <c:v>40 001 - 60 000</c:v>
                </c:pt>
                <c:pt idx="12">
                  <c:v>60 001 - 100 000</c:v>
                </c:pt>
                <c:pt idx="13">
                  <c:v>100 001 - 150 000</c:v>
                </c:pt>
                <c:pt idx="14">
                  <c:v>150 001 - 200 000</c:v>
                </c:pt>
                <c:pt idx="15">
                  <c:v>Yli 200 000</c:v>
                </c:pt>
              </c:strCache>
            </c:strRef>
          </c:cat>
          <c:val>
            <c:numRef>
              <c:f>Sheet1!$B$2:$Q$2</c:f>
              <c:numCache>
                <c:formatCode>General</c:formatCode>
                <c:ptCount val="16"/>
                <c:pt idx="0">
                  <c:v>18.8</c:v>
                </c:pt>
                <c:pt idx="1">
                  <c:v>18.5</c:v>
                </c:pt>
                <c:pt idx="2">
                  <c:v>17.399999999999999</c:v>
                </c:pt>
                <c:pt idx="3">
                  <c:v>17.8</c:v>
                </c:pt>
                <c:pt idx="4">
                  <c:v>17.399999999999999</c:v>
                </c:pt>
                <c:pt idx="5">
                  <c:v>17.899999999999999</c:v>
                </c:pt>
                <c:pt idx="6">
                  <c:v>16.899999999999999</c:v>
                </c:pt>
                <c:pt idx="7">
                  <c:v>17.399999999999999</c:v>
                </c:pt>
                <c:pt idx="8">
                  <c:v>19.3</c:v>
                </c:pt>
                <c:pt idx="9">
                  <c:v>20.100000000000001</c:v>
                </c:pt>
                <c:pt idx="10">
                  <c:v>13.9</c:v>
                </c:pt>
                <c:pt idx="11">
                  <c:v>15.1</c:v>
                </c:pt>
                <c:pt idx="12">
                  <c:v>17.7</c:v>
                </c:pt>
                <c:pt idx="13">
                  <c:v>21.6</c:v>
                </c:pt>
                <c:pt idx="14">
                  <c:v>23</c:v>
                </c:pt>
                <c:pt idx="15">
                  <c:v>23.3</c:v>
                </c:pt>
              </c:numCache>
            </c:numRef>
          </c:val>
          <c:extLst>
            <c:ext xmlns:c16="http://schemas.microsoft.com/office/drawing/2014/chart" uri="{C3380CC4-5D6E-409C-BE32-E72D297353CC}">
              <c16:uniqueId val="{00000010-9365-4A5A-B229-BD5494DDC991}"/>
            </c:ext>
          </c:extLst>
        </c:ser>
        <c:dLbls>
          <c:showLegendKey val="0"/>
          <c:showVal val="1"/>
          <c:showCatName val="0"/>
          <c:showSerName val="0"/>
          <c:showPercent val="0"/>
          <c:showBubbleSize val="0"/>
        </c:dLbls>
        <c:gapWidth val="30"/>
        <c:axId val="346927488"/>
        <c:axId val="346940928"/>
      </c:barChart>
      <c:catAx>
        <c:axId val="346927488"/>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260000" vert="horz"/>
          <a:lstStyle/>
          <a:p>
            <a:pPr>
              <a:defRPr/>
            </a:pPr>
            <a:endParaRPr lang="fi-FI"/>
          </a:p>
        </c:txPr>
        <c:crossAx val="346940928"/>
        <c:crosses val="autoZero"/>
        <c:auto val="1"/>
        <c:lblAlgn val="ctr"/>
        <c:lblOffset val="100"/>
        <c:tickLblSkip val="1"/>
        <c:noMultiLvlLbl val="0"/>
      </c:catAx>
      <c:valAx>
        <c:axId val="346940928"/>
        <c:scaling>
          <c:orientation val="minMax"/>
          <c:max val="3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46927488"/>
        <c:crosses val="autoZero"/>
        <c:crossBetween val="between"/>
        <c:majorUnit val="5"/>
      </c:valAx>
      <c:spPr>
        <a:noFill/>
      </c:spPr>
    </c:plotArea>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13E-2"/>
          <c:w val="0.77977768267572456"/>
          <c:h val="0.63474111692970403"/>
        </c:manualLayout>
      </c:layout>
      <c:barChart>
        <c:barDir val="col"/>
        <c:grouping val="clustered"/>
        <c:varyColors val="0"/>
        <c:ser>
          <c:idx val="2"/>
          <c:order val="0"/>
          <c:spPr>
            <a:solidFill>
              <a:srgbClr val="0B488B"/>
            </a:solidFill>
          </c:spPr>
          <c:invertIfNegative val="0"/>
          <c:dLbls>
            <c:spPr>
              <a:noFill/>
              <a:ln>
                <a:noFill/>
              </a:ln>
              <a:effectLst/>
            </c:spPr>
            <c:txPr>
              <a:bodyPr wrap="square" lIns="38100" tIns="19050" rIns="38100" bIns="19050" anchor="ctr">
                <a:spAutoFit/>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(Sheet1!$B$1:$F$1;Sheet1!$H$1:$S$1)</c:f>
              <c:strCache>
                <c:ptCount val="17"/>
                <c:pt idx="0">
                  <c:v>Kevät 1999</c:v>
                </c:pt>
                <c:pt idx="1">
                  <c:v>Kevät 2001</c:v>
                </c:pt>
                <c:pt idx="2">
                  <c:v>Kevät 2003</c:v>
                </c:pt>
                <c:pt idx="3">
                  <c:v>Kevät 2004</c:v>
                </c:pt>
                <c:pt idx="4">
                  <c:v>Kevät 2005</c:v>
                </c:pt>
                <c:pt idx="5">
                  <c:v>Kevät 2006</c:v>
                </c:pt>
                <c:pt idx="6">
                  <c:v>Kevät 2007</c:v>
                </c:pt>
                <c:pt idx="7">
                  <c:v>Kevät 2008</c:v>
                </c:pt>
                <c:pt idx="8">
                  <c:v>Kevät 2009</c:v>
                </c:pt>
                <c:pt idx="9">
                  <c:v>Kevät 2010</c:v>
                </c:pt>
                <c:pt idx="10">
                  <c:v>Kevät 2011</c:v>
                </c:pt>
                <c:pt idx="11">
                  <c:v>Kevät 2012</c:v>
                </c:pt>
                <c:pt idx="12">
                  <c:v>Kevät 2013</c:v>
                </c:pt>
                <c:pt idx="13">
                  <c:v>Kevät 2014</c:v>
                </c:pt>
                <c:pt idx="14">
                  <c:v>Kevät 2015</c:v>
                </c:pt>
                <c:pt idx="15">
                  <c:v>Kevät 2017</c:v>
                </c:pt>
                <c:pt idx="16">
                  <c:v>Kevät 2019</c:v>
                </c:pt>
              </c:strCache>
            </c:strRef>
          </c:cat>
          <c:val>
            <c:numRef>
              <c:f>(Sheet1!$B$2:$F$2;Sheet1!$H$2:$S$2)</c:f>
              <c:numCache>
                <c:formatCode>#,##0</c:formatCode>
                <c:ptCount val="17"/>
                <c:pt idx="0">
                  <c:v>20300</c:v>
                </c:pt>
                <c:pt idx="1">
                  <c:v>30200</c:v>
                </c:pt>
                <c:pt idx="2">
                  <c:v>35800</c:v>
                </c:pt>
                <c:pt idx="3">
                  <c:v>42000</c:v>
                </c:pt>
                <c:pt idx="4">
                  <c:v>44900</c:v>
                </c:pt>
                <c:pt idx="5">
                  <c:v>58300</c:v>
                </c:pt>
                <c:pt idx="6">
                  <c:v>65300</c:v>
                </c:pt>
                <c:pt idx="7">
                  <c:v>71500</c:v>
                </c:pt>
                <c:pt idx="8">
                  <c:v>76500</c:v>
                </c:pt>
                <c:pt idx="9">
                  <c:v>81800</c:v>
                </c:pt>
                <c:pt idx="10">
                  <c:v>82000</c:v>
                </c:pt>
                <c:pt idx="11">
                  <c:v>85800</c:v>
                </c:pt>
                <c:pt idx="12">
                  <c:v>89500</c:v>
                </c:pt>
                <c:pt idx="13">
                  <c:v>89200</c:v>
                </c:pt>
                <c:pt idx="14">
                  <c:v>85700</c:v>
                </c:pt>
                <c:pt idx="15">
                  <c:v>107500</c:v>
                </c:pt>
                <c:pt idx="16">
                  <c:v>99200</c:v>
                </c:pt>
              </c:numCache>
            </c:numRef>
          </c:val>
          <c:extLst>
            <c:ext xmlns:c16="http://schemas.microsoft.com/office/drawing/2014/chart" uri="{C3380CC4-5D6E-409C-BE32-E72D297353CC}">
              <c16:uniqueId val="{00000000-9350-4301-9115-71814F19F697}"/>
            </c:ext>
          </c:extLst>
        </c:ser>
        <c:dLbls>
          <c:showLegendKey val="0"/>
          <c:showVal val="1"/>
          <c:showCatName val="0"/>
          <c:showSerName val="0"/>
          <c:showPercent val="0"/>
          <c:showBubbleSize val="0"/>
        </c:dLbls>
        <c:gapWidth val="30"/>
        <c:axId val="347089536"/>
        <c:axId val="350631424"/>
      </c:barChart>
      <c:catAx>
        <c:axId val="347089536"/>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380000" vert="horz"/>
          <a:lstStyle/>
          <a:p>
            <a:pPr>
              <a:defRPr/>
            </a:pPr>
            <a:endParaRPr lang="fi-FI"/>
          </a:p>
        </c:txPr>
        <c:crossAx val="350631424"/>
        <c:crosses val="autoZero"/>
        <c:auto val="1"/>
        <c:lblAlgn val="ctr"/>
        <c:lblOffset val="100"/>
        <c:noMultiLvlLbl val="0"/>
      </c:catAx>
      <c:valAx>
        <c:axId val="350631424"/>
        <c:scaling>
          <c:orientation val="minMax"/>
          <c:max val="1200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47089536"/>
        <c:crosses val="autoZero"/>
        <c:crossBetween val="between"/>
        <c:majorUnit val="20000"/>
      </c:valAx>
      <c:spPr>
        <a:noFill/>
      </c:spPr>
    </c:plotArea>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13E-2"/>
          <c:w val="0.77977768267572456"/>
          <c:h val="0.63474111692970381"/>
        </c:manualLayout>
      </c:layout>
      <c:barChart>
        <c:barDir val="col"/>
        <c:grouping val="clustered"/>
        <c:varyColors val="0"/>
        <c:ser>
          <c:idx val="2"/>
          <c:order val="0"/>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pt idx="13">
                  <c:v>Kevät 2019</c:v>
                </c:pt>
              </c:strCache>
            </c:strRef>
          </c:cat>
          <c:val>
            <c:numRef>
              <c:f>Sheet1!$B$2:$O$2</c:f>
              <c:numCache>
                <c:formatCode>#,##0</c:formatCode>
                <c:ptCount val="14"/>
                <c:pt idx="0">
                  <c:v>70400</c:v>
                </c:pt>
                <c:pt idx="1">
                  <c:v>78900</c:v>
                </c:pt>
                <c:pt idx="2">
                  <c:v>81100</c:v>
                </c:pt>
                <c:pt idx="3">
                  <c:v>85300</c:v>
                </c:pt>
                <c:pt idx="4">
                  <c:v>96200</c:v>
                </c:pt>
                <c:pt idx="5">
                  <c:v>107500</c:v>
                </c:pt>
                <c:pt idx="6">
                  <c:v>102900</c:v>
                </c:pt>
                <c:pt idx="7">
                  <c:v>108500</c:v>
                </c:pt>
                <c:pt idx="8">
                  <c:v>115500</c:v>
                </c:pt>
                <c:pt idx="9">
                  <c:v>120500</c:v>
                </c:pt>
                <c:pt idx="10">
                  <c:v>114000</c:v>
                </c:pt>
                <c:pt idx="11">
                  <c:v>113300</c:v>
                </c:pt>
                <c:pt idx="12">
                  <c:v>150500</c:v>
                </c:pt>
                <c:pt idx="13">
                  <c:v>150400</c:v>
                </c:pt>
              </c:numCache>
            </c:numRef>
          </c:val>
          <c:extLst>
            <c:ext xmlns:c16="http://schemas.microsoft.com/office/drawing/2014/chart" uri="{C3380CC4-5D6E-409C-BE32-E72D297353CC}">
              <c16:uniqueId val="{00000000-3B03-4028-A9A7-9E3D9940F642}"/>
            </c:ext>
          </c:extLst>
        </c:ser>
        <c:dLbls>
          <c:showLegendKey val="0"/>
          <c:showVal val="1"/>
          <c:showCatName val="0"/>
          <c:showSerName val="0"/>
          <c:showPercent val="0"/>
          <c:showBubbleSize val="0"/>
        </c:dLbls>
        <c:gapWidth val="30"/>
        <c:axId val="347454848"/>
        <c:axId val="347552000"/>
      </c:barChart>
      <c:catAx>
        <c:axId val="347454848"/>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380000" vert="horz"/>
          <a:lstStyle/>
          <a:p>
            <a:pPr>
              <a:defRPr/>
            </a:pPr>
            <a:endParaRPr lang="fi-FI"/>
          </a:p>
        </c:txPr>
        <c:crossAx val="347552000"/>
        <c:crosses val="autoZero"/>
        <c:auto val="1"/>
        <c:lblAlgn val="ctr"/>
        <c:lblOffset val="100"/>
        <c:noMultiLvlLbl val="0"/>
      </c:catAx>
      <c:valAx>
        <c:axId val="347552000"/>
        <c:scaling>
          <c:orientation val="minMax"/>
          <c:max val="1600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47454848"/>
        <c:crosses val="autoZero"/>
        <c:crossBetween val="between"/>
        <c:majorUnit val="20000"/>
      </c:valAx>
      <c:spPr>
        <a:noFill/>
      </c:spPr>
    </c:plotArea>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243"/>
          <c:y val="8.9564995137866754E-2"/>
          <c:w val="0.51601943264760664"/>
          <c:h val="0.69970418099339393"/>
        </c:manualLayout>
      </c:layout>
      <c:barChart>
        <c:barDir val="bar"/>
        <c:grouping val="clustered"/>
        <c:varyColors val="0"/>
        <c:ser>
          <c:idx val="5"/>
          <c:order val="0"/>
          <c:tx>
            <c:strRef>
              <c:f>Sheet1!$A$2</c:f>
              <c:strCache>
                <c:ptCount val="1"/>
                <c:pt idx="0">
                  <c:v>Keskiarvo</c:v>
                </c:pt>
              </c:strCache>
            </c:strRef>
          </c:tx>
          <c:spPr>
            <a:solidFill>
              <a:srgbClr val="0B488B"/>
            </a:solidFill>
          </c:spPr>
          <c:invertIfNegative val="0"/>
          <c:dPt>
            <c:idx val="0"/>
            <c:invertIfNegative val="0"/>
            <c:bubble3D val="0"/>
            <c:spPr>
              <a:solidFill>
                <a:srgbClr val="E6007E">
                  <a:lumMod val="60000"/>
                  <a:lumOff val="40000"/>
                </a:srgbClr>
              </a:solidFill>
            </c:spPr>
            <c:extLst>
              <c:ext xmlns:c16="http://schemas.microsoft.com/office/drawing/2014/chart" uri="{C3380CC4-5D6E-409C-BE32-E72D297353CC}">
                <c16:uniqueId val="{00000000-A937-4BA1-B8BA-80807F620384}"/>
              </c:ext>
            </c:extLst>
          </c:dPt>
          <c:dPt>
            <c:idx val="10"/>
            <c:invertIfNegative val="0"/>
            <c:bubble3D val="0"/>
            <c:spPr>
              <a:solidFill>
                <a:srgbClr val="E6007E">
                  <a:lumMod val="60000"/>
                  <a:lumOff val="40000"/>
                </a:srgbClr>
              </a:solidFill>
            </c:spPr>
            <c:extLst>
              <c:ext xmlns:c16="http://schemas.microsoft.com/office/drawing/2014/chart" uri="{C3380CC4-5D6E-409C-BE32-E72D297353CC}">
                <c16:uniqueId val="{00000001-A937-4BA1-B8BA-80807F62038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Yhteenlaskettu keskim. varallisuus, n=1389</c:v>
                </c:pt>
                <c:pt idx="1">
                  <c:v>Asuntolainaa, n=697</c:v>
                </c:pt>
                <c:pt idx="2">
                  <c:v>Kulutusluottoa pankista, n=383</c:v>
                </c:pt>
                <c:pt idx="3">
                  <c:v>Muuta kulutusluottoa, n=110</c:v>
                </c:pt>
              </c:strCache>
            </c:strRef>
          </c:cat>
          <c:val>
            <c:numRef>
              <c:f>Sheet1!$B$2:$E$2</c:f>
              <c:numCache>
                <c:formatCode>General</c:formatCode>
                <c:ptCount val="4"/>
                <c:pt idx="0">
                  <c:v>39000</c:v>
                </c:pt>
                <c:pt idx="1">
                  <c:v>99200</c:v>
                </c:pt>
                <c:pt idx="2">
                  <c:v>14600</c:v>
                </c:pt>
                <c:pt idx="3">
                  <c:v>8400</c:v>
                </c:pt>
              </c:numCache>
            </c:numRef>
          </c:val>
          <c:extLst>
            <c:ext xmlns:c16="http://schemas.microsoft.com/office/drawing/2014/chart" uri="{C3380CC4-5D6E-409C-BE32-E72D297353CC}">
              <c16:uniqueId val="{00000000-D5B6-476A-9C3E-14B792F2B976}"/>
            </c:ext>
          </c:extLst>
        </c:ser>
        <c:dLbls>
          <c:showLegendKey val="0"/>
          <c:showVal val="1"/>
          <c:showCatName val="0"/>
          <c:showSerName val="0"/>
          <c:showPercent val="0"/>
          <c:showBubbleSize val="0"/>
        </c:dLbls>
        <c:gapWidth val="28"/>
        <c:axId val="75204480"/>
        <c:axId val="75206016"/>
      </c:barChart>
      <c:catAx>
        <c:axId val="7520448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75206016"/>
        <c:crosses val="autoZero"/>
        <c:auto val="0"/>
        <c:lblAlgn val="ctr"/>
        <c:lblOffset val="100"/>
        <c:noMultiLvlLbl val="0"/>
      </c:catAx>
      <c:valAx>
        <c:axId val="75206016"/>
        <c:scaling>
          <c:orientation val="minMax"/>
          <c:max val="100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75204480"/>
        <c:crosses val="max"/>
        <c:crossBetween val="between"/>
        <c:majorUnit val="2000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13054915617275"/>
          <c:y val="7.9996660130944669E-2"/>
          <c:w val="0.51624366756431261"/>
          <c:h val="0.71101968314501962"/>
        </c:manualLayout>
      </c:layout>
      <c:barChart>
        <c:barDir val="bar"/>
        <c:grouping val="clustered"/>
        <c:varyColors val="0"/>
        <c:ser>
          <c:idx val="0"/>
          <c:order val="0"/>
          <c:spPr>
            <a:solidFill>
              <a:srgbClr val="E6007E"/>
            </a:solidFill>
          </c:spPr>
          <c:invertIfNegative val="0"/>
          <c:dPt>
            <c:idx val="0"/>
            <c:invertIfNegative val="0"/>
            <c:bubble3D val="0"/>
            <c:spPr>
              <a:solidFill>
                <a:srgbClr val="164280"/>
              </a:solidFill>
            </c:spPr>
            <c:extLst>
              <c:ext xmlns:c16="http://schemas.microsoft.com/office/drawing/2014/chart" uri="{C3380CC4-5D6E-409C-BE32-E72D297353CC}">
                <c16:uniqueId val="{00000000-77BB-47D8-ABD6-FFE8C07A0D7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KAIKKI</c:v>
                </c:pt>
                <c:pt idx="1">
                  <c:v>SUURIMMAT LAINASUMMAT</c:v>
                </c:pt>
                <c:pt idx="2">
                  <c:v>Talouden tulot yli 120 000 €/v</c:v>
                </c:pt>
                <c:pt idx="3">
                  <c:v>Taloudessa enemmän kuin 5 hlöä</c:v>
                </c:pt>
                <c:pt idx="4">
                  <c:v>Yksityisyrittäjä</c:v>
                </c:pt>
                <c:pt idx="5">
                  <c:v>Talouden tulot 100 001 - 120 000 €/v</c:v>
                </c:pt>
                <c:pt idx="6">
                  <c:v>Johtava asema</c:v>
                </c:pt>
                <c:pt idx="7">
                  <c:v>Talouden tulot 80 001 - 100 000 €/v</c:v>
                </c:pt>
                <c:pt idx="8">
                  <c:v>Asuinalue Suur-Helsinki</c:v>
                </c:pt>
                <c:pt idx="9">
                  <c:v>Ylempi toimihenkilö</c:v>
                </c:pt>
                <c:pt idx="10">
                  <c:v>Yliopisto/korkeakoulututkinto</c:v>
                </c:pt>
                <c:pt idx="11">
                  <c:v>Ikäryhmä 35-44 -vuotiaat</c:v>
                </c:pt>
                <c:pt idx="12">
                  <c:v>Asuinalue Etelä-Suomen lääni</c:v>
                </c:pt>
                <c:pt idx="13">
                  <c:v>Taloudessa 3-4 hlöä</c:v>
                </c:pt>
              </c:strCache>
            </c:strRef>
          </c:cat>
          <c:val>
            <c:numRef>
              <c:f>Sheet1!$B$4:$O$4</c:f>
              <c:numCache>
                <c:formatCode>General</c:formatCode>
                <c:ptCount val="14"/>
                <c:pt idx="0" formatCode="#,##0">
                  <c:v>150400</c:v>
                </c:pt>
                <c:pt idx="2" formatCode="#,##0">
                  <c:v>234300</c:v>
                </c:pt>
                <c:pt idx="3" formatCode="#,##0">
                  <c:v>225600</c:v>
                </c:pt>
                <c:pt idx="4" formatCode="#,##0">
                  <c:v>219300</c:v>
                </c:pt>
                <c:pt idx="5" formatCode="#,##0">
                  <c:v>218900</c:v>
                </c:pt>
                <c:pt idx="6" formatCode="#,##0">
                  <c:v>217900</c:v>
                </c:pt>
                <c:pt idx="7" formatCode="#,##0">
                  <c:v>197900</c:v>
                </c:pt>
                <c:pt idx="8" formatCode="#,##0">
                  <c:v>181400</c:v>
                </c:pt>
                <c:pt idx="9" formatCode="#,##0">
                  <c:v>180000</c:v>
                </c:pt>
                <c:pt idx="10" formatCode="#,##0">
                  <c:v>179300</c:v>
                </c:pt>
                <c:pt idx="11" formatCode="#,##0">
                  <c:v>175800</c:v>
                </c:pt>
                <c:pt idx="12" formatCode="#,##0">
                  <c:v>171600</c:v>
                </c:pt>
                <c:pt idx="13" formatCode="#,##0">
                  <c:v>171000</c:v>
                </c:pt>
              </c:numCache>
            </c:numRef>
          </c:val>
          <c:extLst>
            <c:ext xmlns:c16="http://schemas.microsoft.com/office/drawing/2014/chart" uri="{C3380CC4-5D6E-409C-BE32-E72D297353CC}">
              <c16:uniqueId val="{00000001-77BB-47D8-ABD6-FFE8C07A0D77}"/>
            </c:ext>
          </c:extLst>
        </c:ser>
        <c:dLbls>
          <c:showLegendKey val="0"/>
          <c:showVal val="1"/>
          <c:showCatName val="0"/>
          <c:showSerName val="0"/>
          <c:showPercent val="0"/>
          <c:showBubbleSize val="0"/>
        </c:dLbls>
        <c:gapWidth val="28"/>
        <c:axId val="493057152"/>
        <c:axId val="493068672"/>
      </c:barChart>
      <c:catAx>
        <c:axId val="493057152"/>
        <c:scaling>
          <c:orientation val="maxMin"/>
        </c:scaling>
        <c:delete val="0"/>
        <c:axPos val="l"/>
        <c:numFmt formatCode="General" sourceLinked="1"/>
        <c:majorTickMark val="none"/>
        <c:minorTickMark val="none"/>
        <c:tickLblPos val="low"/>
        <c:spPr>
          <a:ln w="3181">
            <a:noFill/>
            <a:prstDash val="solid"/>
          </a:ln>
        </c:spPr>
        <c:txPr>
          <a:bodyPr rot="0" vert="horz"/>
          <a:lstStyle/>
          <a:p>
            <a:pPr>
              <a:defRPr/>
            </a:pPr>
            <a:endParaRPr lang="fi-FI"/>
          </a:p>
        </c:txPr>
        <c:crossAx val="493068672"/>
        <c:crosses val="autoZero"/>
        <c:auto val="0"/>
        <c:lblAlgn val="ctr"/>
        <c:lblOffset val="100"/>
        <c:noMultiLvlLbl val="0"/>
      </c:catAx>
      <c:valAx>
        <c:axId val="493068672"/>
        <c:scaling>
          <c:orientation val="minMax"/>
          <c:max val="300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493057152"/>
        <c:crosses val="max"/>
        <c:crossBetween val="between"/>
        <c:majorUnit val="5000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pitchFamily="34" charset="0"/>
        </a:defRPr>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solidFill>
          </c:spPr>
          <c:invertIfNegative val="0"/>
          <c:dPt>
            <c:idx val="0"/>
            <c:invertIfNegative val="0"/>
            <c:bubble3D val="0"/>
            <c:spPr>
              <a:solidFill>
                <a:srgbClr val="F4B5D3"/>
              </a:solidFill>
            </c:spPr>
            <c:extLst>
              <c:ext xmlns:c16="http://schemas.microsoft.com/office/drawing/2014/chart" uri="{C3380CC4-5D6E-409C-BE32-E72D297353CC}">
                <c16:uniqueId val="{00000000-FCF2-4559-990E-8A7F6F8ED94E}"/>
              </c:ext>
            </c:extLst>
          </c:dPt>
          <c:dPt>
            <c:idx val="1"/>
            <c:invertIfNegative val="0"/>
            <c:bubble3D val="0"/>
            <c:spPr>
              <a:solidFill>
                <a:srgbClr val="FFD600"/>
              </a:solidFill>
            </c:spPr>
            <c:extLst>
              <c:ext xmlns:c16="http://schemas.microsoft.com/office/drawing/2014/chart" uri="{C3380CC4-5D6E-409C-BE32-E72D297353CC}">
                <c16:uniqueId val="{00000001-FCF2-4559-990E-8A7F6F8ED94E}"/>
              </c:ext>
            </c:extLst>
          </c:dPt>
          <c:dPt>
            <c:idx val="2"/>
            <c:invertIfNegative val="0"/>
            <c:bubble3D val="0"/>
            <c:spPr>
              <a:solidFill>
                <a:srgbClr val="7F539C"/>
              </a:solidFill>
            </c:spPr>
            <c:extLst>
              <c:ext xmlns:c16="http://schemas.microsoft.com/office/drawing/2014/chart" uri="{C3380CC4-5D6E-409C-BE32-E72D297353CC}">
                <c16:uniqueId val="{00000002-FCF2-4559-990E-8A7F6F8ED94E}"/>
              </c:ext>
            </c:extLst>
          </c:dPt>
          <c:dPt>
            <c:idx val="3"/>
            <c:invertIfNegative val="0"/>
            <c:bubble3D val="0"/>
            <c:spPr>
              <a:solidFill>
                <a:srgbClr val="E6007E"/>
              </a:solidFill>
            </c:spPr>
            <c:extLst>
              <c:ext xmlns:c16="http://schemas.microsoft.com/office/drawing/2014/chart" uri="{C3380CC4-5D6E-409C-BE32-E72D297353CC}">
                <c16:uniqueId val="{00000003-FCF2-4559-990E-8A7F6F8ED94E}"/>
              </c:ext>
            </c:extLst>
          </c:dPt>
          <c:dPt>
            <c:idx val="6"/>
            <c:invertIfNegative val="0"/>
            <c:bubble3D val="0"/>
            <c:spPr>
              <a:solidFill>
                <a:srgbClr val="164180">
                  <a:lumMod val="60000"/>
                  <a:lumOff val="40000"/>
                </a:srgbClr>
              </a:solidFill>
            </c:spPr>
            <c:extLst>
              <c:ext xmlns:c16="http://schemas.microsoft.com/office/drawing/2014/chart" uri="{C3380CC4-5D6E-409C-BE32-E72D297353CC}">
                <c16:uniqueId val="{00000004-FCF2-4559-990E-8A7F6F8ED94E}"/>
              </c:ext>
            </c:extLst>
          </c:dPt>
          <c:dPt>
            <c:idx val="7"/>
            <c:invertIfNegative val="0"/>
            <c:bubble3D val="0"/>
            <c:spPr>
              <a:solidFill>
                <a:srgbClr val="164180">
                  <a:lumMod val="60000"/>
                  <a:lumOff val="40000"/>
                </a:srgbClr>
              </a:solidFill>
            </c:spPr>
            <c:extLst>
              <c:ext xmlns:c16="http://schemas.microsoft.com/office/drawing/2014/chart" uri="{C3380CC4-5D6E-409C-BE32-E72D297353CC}">
                <c16:uniqueId val="{00000005-FCF2-4559-990E-8A7F6F8ED94E}"/>
              </c:ext>
            </c:extLst>
          </c:dPt>
          <c:dPt>
            <c:idx val="8"/>
            <c:invertIfNegative val="0"/>
            <c:bubble3D val="0"/>
            <c:spPr>
              <a:solidFill>
                <a:srgbClr val="164180">
                  <a:lumMod val="60000"/>
                  <a:lumOff val="40000"/>
                </a:srgbClr>
              </a:solidFill>
            </c:spPr>
            <c:extLst>
              <c:ext xmlns:c16="http://schemas.microsoft.com/office/drawing/2014/chart" uri="{C3380CC4-5D6E-409C-BE32-E72D297353CC}">
                <c16:uniqueId val="{00000006-FCF2-4559-990E-8A7F6F8ED94E}"/>
              </c:ext>
            </c:extLst>
          </c:dPt>
          <c:dPt>
            <c:idx val="9"/>
            <c:invertIfNegative val="0"/>
            <c:bubble3D val="0"/>
            <c:spPr>
              <a:solidFill>
                <a:srgbClr val="164180">
                  <a:lumMod val="60000"/>
                  <a:lumOff val="40000"/>
                </a:srgbClr>
              </a:solidFill>
            </c:spPr>
            <c:extLst>
              <c:ext xmlns:c16="http://schemas.microsoft.com/office/drawing/2014/chart" uri="{C3380CC4-5D6E-409C-BE32-E72D297353CC}">
                <c16:uniqueId val="{00000007-FCF2-4559-990E-8A7F6F8ED94E}"/>
              </c:ext>
            </c:extLst>
          </c:dPt>
          <c:dPt>
            <c:idx val="10"/>
            <c:invertIfNegative val="0"/>
            <c:bubble3D val="0"/>
            <c:spPr>
              <a:solidFill>
                <a:srgbClr val="164180">
                  <a:lumMod val="60000"/>
                  <a:lumOff val="40000"/>
                </a:srgbClr>
              </a:solidFill>
            </c:spPr>
            <c:extLst>
              <c:ext xmlns:c16="http://schemas.microsoft.com/office/drawing/2014/chart" uri="{C3380CC4-5D6E-409C-BE32-E72D297353CC}">
                <c16:uniqueId val="{00000008-FCF2-4559-990E-8A7F6F8ED94E}"/>
              </c:ext>
            </c:extLst>
          </c:dPt>
          <c:dPt>
            <c:idx val="11"/>
            <c:invertIfNegative val="0"/>
            <c:bubble3D val="0"/>
            <c:spPr>
              <a:solidFill>
                <a:srgbClr val="164180">
                  <a:lumMod val="60000"/>
                  <a:lumOff val="40000"/>
                </a:srgbClr>
              </a:solidFill>
            </c:spPr>
            <c:extLst>
              <c:ext xmlns:c16="http://schemas.microsoft.com/office/drawing/2014/chart" uri="{C3380CC4-5D6E-409C-BE32-E72D297353CC}">
                <c16:uniqueId val="{00000009-FCF2-4559-990E-8A7F6F8ED94E}"/>
              </c:ext>
            </c:extLst>
          </c:dPt>
          <c:dPt>
            <c:idx val="12"/>
            <c:invertIfNegative val="0"/>
            <c:bubble3D val="0"/>
            <c:spPr>
              <a:solidFill>
                <a:srgbClr val="164180">
                  <a:lumMod val="60000"/>
                  <a:lumOff val="40000"/>
                </a:srgbClr>
              </a:solidFill>
            </c:spPr>
            <c:extLst>
              <c:ext xmlns:c16="http://schemas.microsoft.com/office/drawing/2014/chart" uri="{C3380CC4-5D6E-409C-BE32-E72D297353CC}">
                <c16:uniqueId val="{0000000A-FCF2-4559-990E-8A7F6F8ED94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Sheet1!$A$8:$A$19</c:f>
              <c:strCache>
                <c:ptCount val="12"/>
                <c:pt idx="0">
                  <c:v>Kevät 2013</c:v>
                </c:pt>
                <c:pt idx="1">
                  <c:v>Kevät 2014</c:v>
                </c:pt>
                <c:pt idx="2">
                  <c:v>Kevät 2015</c:v>
                </c:pt>
                <c:pt idx="3">
                  <c:v>Kevät 2017</c:v>
                </c:pt>
                <c:pt idx="4">
                  <c:v>Kevät 2019</c:v>
                </c:pt>
                <c:pt idx="5">
                  <c:v>Asuntolainan määrä:</c:v>
                </c:pt>
                <c:pt idx="6">
                  <c:v>Alle 40 000 €</c:v>
                </c:pt>
                <c:pt idx="7">
                  <c:v>40 001 - 60 000 €</c:v>
                </c:pt>
                <c:pt idx="8">
                  <c:v>60 001 - 100 000 €</c:v>
                </c:pt>
                <c:pt idx="9">
                  <c:v>100 001 - 150 000 €</c:v>
                </c:pt>
                <c:pt idx="10">
                  <c:v>150 001 - 200 000 €</c:v>
                </c:pt>
                <c:pt idx="11">
                  <c:v>Yli 200 000 €</c:v>
                </c:pt>
              </c:strCache>
            </c:strRef>
          </c:cat>
          <c:val>
            <c:numRef>
              <c:f>Sheet1!$B$8:$B$19</c:f>
              <c:numCache>
                <c:formatCode>General</c:formatCode>
                <c:ptCount val="12"/>
                <c:pt idx="0">
                  <c:v>75</c:v>
                </c:pt>
                <c:pt idx="1">
                  <c:v>71</c:v>
                </c:pt>
                <c:pt idx="2">
                  <c:v>73</c:v>
                </c:pt>
                <c:pt idx="3">
                  <c:v>74</c:v>
                </c:pt>
                <c:pt idx="4">
                  <c:v>77</c:v>
                </c:pt>
                <c:pt idx="6">
                  <c:v>68</c:v>
                </c:pt>
                <c:pt idx="7">
                  <c:v>59</c:v>
                </c:pt>
                <c:pt idx="8">
                  <c:v>74</c:v>
                </c:pt>
                <c:pt idx="9">
                  <c:v>75</c:v>
                </c:pt>
                <c:pt idx="10">
                  <c:v>81</c:v>
                </c:pt>
                <c:pt idx="11">
                  <c:v>86</c:v>
                </c:pt>
              </c:numCache>
            </c:numRef>
          </c:val>
          <c:extLst>
            <c:ext xmlns:c16="http://schemas.microsoft.com/office/drawing/2014/chart" uri="{C3380CC4-5D6E-409C-BE32-E72D297353CC}">
              <c16:uniqueId val="{0000000B-FCF2-4559-990E-8A7F6F8ED94E}"/>
            </c:ext>
          </c:extLst>
        </c:ser>
        <c:dLbls>
          <c:showLegendKey val="0"/>
          <c:showVal val="1"/>
          <c:showCatName val="0"/>
          <c:showSerName val="0"/>
          <c:showPercent val="0"/>
          <c:showBubbleSize val="0"/>
        </c:dLbls>
        <c:gapWidth val="28"/>
        <c:axId val="316213504"/>
        <c:axId val="316225024"/>
      </c:barChart>
      <c:catAx>
        <c:axId val="31621350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16225024"/>
        <c:crosses val="autoZero"/>
        <c:auto val="0"/>
        <c:lblAlgn val="ctr"/>
        <c:lblOffset val="100"/>
        <c:noMultiLvlLbl val="0"/>
      </c:catAx>
      <c:valAx>
        <c:axId val="316225024"/>
        <c:scaling>
          <c:orientation val="minMax"/>
          <c:max val="1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31621350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clustered"/>
        <c:varyColors val="0"/>
        <c:ser>
          <c:idx val="2"/>
          <c:order val="0"/>
          <c:tx>
            <c:strRef>
              <c:f>Sheet1!$A$3</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Kyllä, säännöllisesti</c:v>
                </c:pt>
                <c:pt idx="1">
                  <c:v>Kyllä, satunnaisesti</c:v>
                </c:pt>
                <c:pt idx="2">
                  <c:v>Ei lainkaan</c:v>
                </c:pt>
                <c:pt idx="3">
                  <c:v>Ei osaa sanoa</c:v>
                </c:pt>
              </c:strCache>
            </c:strRef>
          </c:cat>
          <c:val>
            <c:numRef>
              <c:f>Sheet1!$B$3:$E$3</c:f>
              <c:numCache>
                <c:formatCode>General</c:formatCode>
                <c:ptCount val="4"/>
                <c:pt idx="0">
                  <c:v>68</c:v>
                </c:pt>
                <c:pt idx="1">
                  <c:v>24</c:v>
                </c:pt>
                <c:pt idx="2">
                  <c:v>6</c:v>
                </c:pt>
                <c:pt idx="3">
                  <c:v>1</c:v>
                </c:pt>
              </c:numCache>
            </c:numRef>
          </c:val>
          <c:extLst>
            <c:ext xmlns:c16="http://schemas.microsoft.com/office/drawing/2014/chart" uri="{C3380CC4-5D6E-409C-BE32-E72D297353CC}">
              <c16:uniqueId val="{00000000-D9D3-437C-A01F-EEFBA27E75B4}"/>
            </c:ext>
          </c:extLst>
        </c:ser>
        <c:ser>
          <c:idx val="0"/>
          <c:order val="1"/>
          <c:tx>
            <c:strRef>
              <c:f>Sheet1!$A$4</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Kyllä, säännöllisesti</c:v>
                </c:pt>
                <c:pt idx="1">
                  <c:v>Kyllä, satunnaisesti</c:v>
                </c:pt>
                <c:pt idx="2">
                  <c:v>Ei lainkaan</c:v>
                </c:pt>
                <c:pt idx="3">
                  <c:v>Ei osaa sanoa</c:v>
                </c:pt>
              </c:strCache>
            </c:strRef>
          </c:cat>
          <c:val>
            <c:numRef>
              <c:f>Sheet1!$B$4:$E$4</c:f>
              <c:numCache>
                <c:formatCode>General</c:formatCode>
                <c:ptCount val="4"/>
                <c:pt idx="0">
                  <c:v>69</c:v>
                </c:pt>
                <c:pt idx="1">
                  <c:v>24</c:v>
                </c:pt>
                <c:pt idx="2">
                  <c:v>6</c:v>
                </c:pt>
                <c:pt idx="3">
                  <c:v>1</c:v>
                </c:pt>
              </c:numCache>
            </c:numRef>
          </c:val>
          <c:extLst>
            <c:ext xmlns:c16="http://schemas.microsoft.com/office/drawing/2014/chart" uri="{C3380CC4-5D6E-409C-BE32-E72D297353CC}">
              <c16:uniqueId val="{00000001-D9D3-437C-A01F-EEFBA27E75B4}"/>
            </c:ext>
          </c:extLst>
        </c:ser>
        <c:ser>
          <c:idx val="1"/>
          <c:order val="2"/>
          <c:tx>
            <c:strRef>
              <c:f>Sheet1!$A$5</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Kyllä, säännöllisesti</c:v>
                </c:pt>
                <c:pt idx="1">
                  <c:v>Kyllä, satunnaisesti</c:v>
                </c:pt>
                <c:pt idx="2">
                  <c:v>Ei lainkaan</c:v>
                </c:pt>
                <c:pt idx="3">
                  <c:v>Ei osaa sanoa</c:v>
                </c:pt>
              </c:strCache>
            </c:strRef>
          </c:cat>
          <c:val>
            <c:numRef>
              <c:f>Sheet1!$B$5:$E$5</c:f>
              <c:numCache>
                <c:formatCode>General</c:formatCode>
                <c:ptCount val="4"/>
                <c:pt idx="0">
                  <c:v>67</c:v>
                </c:pt>
                <c:pt idx="1">
                  <c:v>26</c:v>
                </c:pt>
                <c:pt idx="2">
                  <c:v>6</c:v>
                </c:pt>
                <c:pt idx="3">
                  <c:v>1</c:v>
                </c:pt>
              </c:numCache>
            </c:numRef>
          </c:val>
          <c:extLst>
            <c:ext xmlns:c16="http://schemas.microsoft.com/office/drawing/2014/chart" uri="{C3380CC4-5D6E-409C-BE32-E72D297353CC}">
              <c16:uniqueId val="{00000002-D9D3-437C-A01F-EEFBA27E75B4}"/>
            </c:ext>
          </c:extLst>
        </c:ser>
        <c:ser>
          <c:idx val="3"/>
          <c:order val="3"/>
          <c:tx>
            <c:strRef>
              <c:f>Sheet1!$A$6</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Kyllä, säännöllisesti</c:v>
                </c:pt>
                <c:pt idx="1">
                  <c:v>Kyllä, satunnaisesti</c:v>
                </c:pt>
                <c:pt idx="2">
                  <c:v>Ei lainkaan</c:v>
                </c:pt>
                <c:pt idx="3">
                  <c:v>Ei osaa sanoa</c:v>
                </c:pt>
              </c:strCache>
            </c:strRef>
          </c:cat>
          <c:val>
            <c:numRef>
              <c:f>Sheet1!$B$6:$E$6</c:f>
              <c:numCache>
                <c:formatCode>General</c:formatCode>
                <c:ptCount val="4"/>
                <c:pt idx="0">
                  <c:v>70</c:v>
                </c:pt>
                <c:pt idx="1">
                  <c:v>24</c:v>
                </c:pt>
                <c:pt idx="2">
                  <c:v>5</c:v>
                </c:pt>
                <c:pt idx="3">
                  <c:v>1</c:v>
                </c:pt>
              </c:numCache>
            </c:numRef>
          </c:val>
          <c:extLst>
            <c:ext xmlns:c16="http://schemas.microsoft.com/office/drawing/2014/chart" uri="{C3380CC4-5D6E-409C-BE32-E72D297353CC}">
              <c16:uniqueId val="{00000003-D9D3-437C-A01F-EEFBA27E75B4}"/>
            </c:ext>
          </c:extLst>
        </c:ser>
        <c:ser>
          <c:idx val="4"/>
          <c:order val="4"/>
          <c:tx>
            <c:strRef>
              <c:f>Sheet1!$A$7</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Kyllä, säännöllisesti</c:v>
                </c:pt>
                <c:pt idx="1">
                  <c:v>Kyllä, satunnaisesti</c:v>
                </c:pt>
                <c:pt idx="2">
                  <c:v>Ei lainkaan</c:v>
                </c:pt>
                <c:pt idx="3">
                  <c:v>Ei osaa sanoa</c:v>
                </c:pt>
              </c:strCache>
            </c:strRef>
          </c:cat>
          <c:val>
            <c:numRef>
              <c:f>Sheet1!$B$7:$E$7</c:f>
              <c:numCache>
                <c:formatCode>General</c:formatCode>
                <c:ptCount val="4"/>
                <c:pt idx="0">
                  <c:v>66</c:v>
                </c:pt>
                <c:pt idx="1">
                  <c:v>28</c:v>
                </c:pt>
                <c:pt idx="2">
                  <c:v>6</c:v>
                </c:pt>
                <c:pt idx="3">
                  <c:v>0</c:v>
                </c:pt>
              </c:numCache>
            </c:numRef>
          </c:val>
          <c:extLst>
            <c:ext xmlns:c16="http://schemas.microsoft.com/office/drawing/2014/chart" uri="{C3380CC4-5D6E-409C-BE32-E72D297353CC}">
              <c16:uniqueId val="{00000004-D9D3-437C-A01F-EEFBA27E75B4}"/>
            </c:ext>
          </c:extLst>
        </c:ser>
        <c:dLbls>
          <c:showLegendKey val="0"/>
          <c:showVal val="1"/>
          <c:showCatName val="0"/>
          <c:showSerName val="0"/>
          <c:showPercent val="0"/>
          <c:showBubbleSize val="0"/>
        </c:dLbls>
        <c:gapWidth val="28"/>
        <c:axId val="198048384"/>
        <c:axId val="206397824"/>
      </c:barChart>
      <c:catAx>
        <c:axId val="1980483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06397824"/>
        <c:crosses val="autoZero"/>
        <c:auto val="0"/>
        <c:lblAlgn val="ctr"/>
        <c:lblOffset val="100"/>
        <c:noMultiLvlLbl val="0"/>
      </c:catAx>
      <c:valAx>
        <c:axId val="20639782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98048384"/>
        <c:crosses val="max"/>
        <c:crossBetween val="between"/>
        <c:majorUnit val="20"/>
        <c:minorUnit val="5"/>
      </c:valAx>
    </c:plotArea>
    <c:legend>
      <c:legendPos val="b"/>
      <c:layout>
        <c:manualLayout>
          <c:xMode val="edge"/>
          <c:yMode val="edge"/>
          <c:x val="0.24765835520559931"/>
          <c:y val="0.87600717625867808"/>
          <c:w val="0.52825117573949298"/>
          <c:h val="0.1038624530993365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75E-2"/>
          <c:w val="0.74123099849037255"/>
          <c:h val="0.63474111692970381"/>
        </c:manualLayout>
      </c:layout>
      <c:barChart>
        <c:barDir val="col"/>
        <c:grouping val="clustered"/>
        <c:varyColors val="0"/>
        <c:ser>
          <c:idx val="1"/>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Sheet1!$D$1:$O$1</c:f>
              <c:strCache>
                <c:ptCount val="12"/>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pt idx="11">
                  <c:v>Kevät 2019</c:v>
                </c:pt>
              </c:strCache>
            </c:strRef>
          </c:cat>
          <c:val>
            <c:numRef>
              <c:f>Sheet1!$D$2:$O$2</c:f>
              <c:numCache>
                <c:formatCode>General</c:formatCode>
                <c:ptCount val="12"/>
                <c:pt idx="0">
                  <c:v>22</c:v>
                </c:pt>
                <c:pt idx="1">
                  <c:v>22</c:v>
                </c:pt>
                <c:pt idx="2">
                  <c:v>22</c:v>
                </c:pt>
                <c:pt idx="3">
                  <c:v>22</c:v>
                </c:pt>
                <c:pt idx="4">
                  <c:v>22</c:v>
                </c:pt>
                <c:pt idx="5" formatCode="0">
                  <c:v>22</c:v>
                </c:pt>
                <c:pt idx="6" formatCode="0">
                  <c:v>21</c:v>
                </c:pt>
                <c:pt idx="7">
                  <c:v>21</c:v>
                </c:pt>
                <c:pt idx="8">
                  <c:v>22</c:v>
                </c:pt>
                <c:pt idx="9">
                  <c:v>21</c:v>
                </c:pt>
                <c:pt idx="10">
                  <c:v>23</c:v>
                </c:pt>
                <c:pt idx="11">
                  <c:v>21</c:v>
                </c:pt>
              </c:numCache>
            </c:numRef>
          </c:val>
          <c:extLst>
            <c:ext xmlns:c16="http://schemas.microsoft.com/office/drawing/2014/chart" uri="{C3380CC4-5D6E-409C-BE32-E72D297353CC}">
              <c16:uniqueId val="{00000000-015E-48C5-9AE4-E8CA57DF1395}"/>
            </c:ext>
          </c:extLst>
        </c:ser>
        <c:ser>
          <c:idx val="2"/>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Sheet1!$D$1:$O$1</c:f>
              <c:strCache>
                <c:ptCount val="12"/>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pt idx="11">
                  <c:v>Kevät 2019</c:v>
                </c:pt>
              </c:strCache>
            </c:strRef>
          </c:cat>
          <c:val>
            <c:numRef>
              <c:f>Sheet1!$D$3:$O$3</c:f>
              <c:numCache>
                <c:formatCode>General</c:formatCode>
                <c:ptCount val="12"/>
                <c:pt idx="0">
                  <c:v>28</c:v>
                </c:pt>
                <c:pt idx="1">
                  <c:v>28</c:v>
                </c:pt>
                <c:pt idx="2">
                  <c:v>28</c:v>
                </c:pt>
                <c:pt idx="3">
                  <c:v>28</c:v>
                </c:pt>
                <c:pt idx="4">
                  <c:v>29</c:v>
                </c:pt>
                <c:pt idx="5" formatCode="0">
                  <c:v>28</c:v>
                </c:pt>
                <c:pt idx="6" formatCode="0">
                  <c:v>28</c:v>
                </c:pt>
                <c:pt idx="7">
                  <c:v>29</c:v>
                </c:pt>
                <c:pt idx="8">
                  <c:v>28</c:v>
                </c:pt>
                <c:pt idx="9">
                  <c:v>29</c:v>
                </c:pt>
                <c:pt idx="10">
                  <c:v>28</c:v>
                </c:pt>
                <c:pt idx="11">
                  <c:v>27</c:v>
                </c:pt>
              </c:numCache>
            </c:numRef>
          </c:val>
          <c:extLst>
            <c:ext xmlns:c16="http://schemas.microsoft.com/office/drawing/2014/chart" uri="{C3380CC4-5D6E-409C-BE32-E72D297353CC}">
              <c16:uniqueId val="{00000001-015E-48C5-9AE4-E8CA57DF1395}"/>
            </c:ext>
          </c:extLst>
        </c:ser>
        <c:dLbls>
          <c:showLegendKey val="0"/>
          <c:showVal val="1"/>
          <c:showCatName val="0"/>
          <c:showSerName val="0"/>
          <c:showPercent val="0"/>
          <c:showBubbleSize val="0"/>
        </c:dLbls>
        <c:gapWidth val="50"/>
        <c:axId val="353490816"/>
        <c:axId val="353492352"/>
      </c:barChart>
      <c:catAx>
        <c:axId val="353490816"/>
        <c:scaling>
          <c:orientation val="minMax"/>
        </c:scaling>
        <c:delete val="0"/>
        <c:axPos val="b"/>
        <c:numFmt formatCode="General" sourceLinked="1"/>
        <c:majorTickMark val="none"/>
        <c:minorTickMark val="none"/>
        <c:tickLblPos val="nextTo"/>
        <c:spPr>
          <a:ln>
            <a:noFill/>
          </a:ln>
        </c:spPr>
        <c:txPr>
          <a:bodyPr rot="-1440000" vert="horz"/>
          <a:lstStyle/>
          <a:p>
            <a:pPr>
              <a:defRPr/>
            </a:pPr>
            <a:endParaRPr lang="fi-FI"/>
          </a:p>
        </c:txPr>
        <c:crossAx val="353492352"/>
        <c:crosses val="autoZero"/>
        <c:auto val="1"/>
        <c:lblAlgn val="ctr"/>
        <c:lblOffset val="100"/>
        <c:noMultiLvlLbl val="0"/>
      </c:catAx>
      <c:valAx>
        <c:axId val="353492352"/>
        <c:scaling>
          <c:orientation val="minMax"/>
          <c:max val="4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53490816"/>
        <c:crosses val="autoZero"/>
        <c:crossBetween val="between"/>
        <c:majorUnit val="10"/>
      </c:valAx>
      <c:spPr>
        <a:noFill/>
      </c:spPr>
    </c:plotArea>
    <c:legend>
      <c:legendPos val="b"/>
      <c:layout>
        <c:manualLayout>
          <c:xMode val="edge"/>
          <c:yMode val="edge"/>
          <c:x val="0.24676476377952791"/>
          <c:y val="0.86902971402649165"/>
          <c:w val="0.52831332020997357"/>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9"/>
          <c:order val="0"/>
          <c:tx>
            <c:strRef>
              <c:f>Sheet1!$I$1</c:f>
              <c:strCache>
                <c:ptCount val="1"/>
                <c:pt idx="0">
                  <c:v>Kevät 2013</c:v>
                </c:pt>
              </c:strCache>
            </c:strRef>
          </c:tx>
          <c:spPr>
            <a:solidFill>
              <a:srgbClr val="F4B5D3"/>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Korkeintaan 10 %</c:v>
                </c:pt>
                <c:pt idx="1">
                  <c:v>11 - 20 %</c:v>
                </c:pt>
                <c:pt idx="2">
                  <c:v>21 - 30 %</c:v>
                </c:pt>
                <c:pt idx="3">
                  <c:v>31 - 40 %</c:v>
                </c:pt>
                <c:pt idx="4">
                  <c:v>41- 50 %</c:v>
                </c:pt>
                <c:pt idx="5">
                  <c:v>yli 50 %</c:v>
                </c:pt>
              </c:strCache>
            </c:strRef>
          </c:cat>
          <c:val>
            <c:numRef>
              <c:f>Sheet1!$I$2:$I$7</c:f>
              <c:numCache>
                <c:formatCode>General</c:formatCode>
                <c:ptCount val="6"/>
                <c:pt idx="0">
                  <c:v>32</c:v>
                </c:pt>
                <c:pt idx="1">
                  <c:v>19</c:v>
                </c:pt>
                <c:pt idx="2">
                  <c:v>22</c:v>
                </c:pt>
                <c:pt idx="3">
                  <c:v>10</c:v>
                </c:pt>
                <c:pt idx="4">
                  <c:v>5</c:v>
                </c:pt>
                <c:pt idx="5">
                  <c:v>3</c:v>
                </c:pt>
              </c:numCache>
            </c:numRef>
          </c:val>
          <c:extLst>
            <c:ext xmlns:c16="http://schemas.microsoft.com/office/drawing/2014/chart" uri="{C3380CC4-5D6E-409C-BE32-E72D297353CC}">
              <c16:uniqueId val="{00000000-653C-4525-8020-8B5E861E5C2B}"/>
            </c:ext>
          </c:extLst>
        </c:ser>
        <c:ser>
          <c:idx val="0"/>
          <c:order val="1"/>
          <c:tx>
            <c:strRef>
              <c:f>Sheet1!$J$1</c:f>
              <c:strCache>
                <c:ptCount val="1"/>
                <c:pt idx="0">
                  <c:v>Kevät 2014</c:v>
                </c:pt>
              </c:strCache>
            </c:strRef>
          </c:tx>
          <c:spPr>
            <a:solidFill>
              <a:srgbClr val="FFD600"/>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Korkeintaan 10 %</c:v>
                </c:pt>
                <c:pt idx="1">
                  <c:v>11 - 20 %</c:v>
                </c:pt>
                <c:pt idx="2">
                  <c:v>21 - 30 %</c:v>
                </c:pt>
                <c:pt idx="3">
                  <c:v>31 - 40 %</c:v>
                </c:pt>
                <c:pt idx="4">
                  <c:v>41- 50 %</c:v>
                </c:pt>
                <c:pt idx="5">
                  <c:v>yli 50 %</c:v>
                </c:pt>
              </c:strCache>
            </c:strRef>
          </c:cat>
          <c:val>
            <c:numRef>
              <c:f>Sheet1!$J$2:$J$7</c:f>
              <c:numCache>
                <c:formatCode>General</c:formatCode>
                <c:ptCount val="6"/>
                <c:pt idx="0">
                  <c:v>31</c:v>
                </c:pt>
                <c:pt idx="1">
                  <c:v>19</c:v>
                </c:pt>
                <c:pt idx="2">
                  <c:v>22</c:v>
                </c:pt>
                <c:pt idx="3">
                  <c:v>11</c:v>
                </c:pt>
                <c:pt idx="4">
                  <c:v>5</c:v>
                </c:pt>
                <c:pt idx="5">
                  <c:v>3</c:v>
                </c:pt>
              </c:numCache>
            </c:numRef>
          </c:val>
          <c:extLst>
            <c:ext xmlns:c16="http://schemas.microsoft.com/office/drawing/2014/chart" uri="{C3380CC4-5D6E-409C-BE32-E72D297353CC}">
              <c16:uniqueId val="{00000001-653C-4525-8020-8B5E861E5C2B}"/>
            </c:ext>
          </c:extLst>
        </c:ser>
        <c:ser>
          <c:idx val="1"/>
          <c:order val="2"/>
          <c:tx>
            <c:strRef>
              <c:f>Sheet1!$K$1</c:f>
              <c:strCache>
                <c:ptCount val="1"/>
                <c:pt idx="0">
                  <c:v>Kevät 2015</c:v>
                </c:pt>
              </c:strCache>
            </c:strRef>
          </c:tx>
          <c:spPr>
            <a:solidFill>
              <a:srgbClr val="7F539C"/>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Korkeintaan 10 %</c:v>
                </c:pt>
                <c:pt idx="1">
                  <c:v>11 - 20 %</c:v>
                </c:pt>
                <c:pt idx="2">
                  <c:v>21 - 30 %</c:v>
                </c:pt>
                <c:pt idx="3">
                  <c:v>31 - 40 %</c:v>
                </c:pt>
                <c:pt idx="4">
                  <c:v>41- 50 %</c:v>
                </c:pt>
                <c:pt idx="5">
                  <c:v>yli 50 %</c:v>
                </c:pt>
              </c:strCache>
            </c:strRef>
          </c:cat>
          <c:val>
            <c:numRef>
              <c:f>Sheet1!$K$2:$K$7</c:f>
              <c:numCache>
                <c:formatCode>General</c:formatCode>
                <c:ptCount val="6"/>
                <c:pt idx="0">
                  <c:v>34</c:v>
                </c:pt>
                <c:pt idx="1">
                  <c:v>18</c:v>
                </c:pt>
                <c:pt idx="2">
                  <c:v>22</c:v>
                </c:pt>
                <c:pt idx="3">
                  <c:v>8</c:v>
                </c:pt>
                <c:pt idx="4">
                  <c:v>6</c:v>
                </c:pt>
                <c:pt idx="5">
                  <c:v>3</c:v>
                </c:pt>
              </c:numCache>
            </c:numRef>
          </c:val>
          <c:extLst>
            <c:ext xmlns:c16="http://schemas.microsoft.com/office/drawing/2014/chart" uri="{C3380CC4-5D6E-409C-BE32-E72D297353CC}">
              <c16:uniqueId val="{00000002-653C-4525-8020-8B5E861E5C2B}"/>
            </c:ext>
          </c:extLst>
        </c:ser>
        <c:ser>
          <c:idx val="2"/>
          <c:order val="3"/>
          <c:tx>
            <c:strRef>
              <c:f>Sheet1!$L$1</c:f>
              <c:strCache>
                <c:ptCount val="1"/>
                <c:pt idx="0">
                  <c:v>Kevät 2017</c:v>
                </c:pt>
              </c:strCache>
            </c:strRef>
          </c:tx>
          <c:spPr>
            <a:solidFill>
              <a:srgbClr val="E6007E"/>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Korkeintaan 10 %</c:v>
                </c:pt>
                <c:pt idx="1">
                  <c:v>11 - 20 %</c:v>
                </c:pt>
                <c:pt idx="2">
                  <c:v>21 - 30 %</c:v>
                </c:pt>
                <c:pt idx="3">
                  <c:v>31 - 40 %</c:v>
                </c:pt>
                <c:pt idx="4">
                  <c:v>41- 50 %</c:v>
                </c:pt>
                <c:pt idx="5">
                  <c:v>yli 50 %</c:v>
                </c:pt>
              </c:strCache>
            </c:strRef>
          </c:cat>
          <c:val>
            <c:numRef>
              <c:f>Sheet1!$L$2:$L$7</c:f>
              <c:numCache>
                <c:formatCode>General</c:formatCode>
                <c:ptCount val="6"/>
                <c:pt idx="0">
                  <c:v>28</c:v>
                </c:pt>
                <c:pt idx="1">
                  <c:v>21</c:v>
                </c:pt>
                <c:pt idx="2">
                  <c:v>22</c:v>
                </c:pt>
                <c:pt idx="3">
                  <c:v>11</c:v>
                </c:pt>
                <c:pt idx="4">
                  <c:v>6</c:v>
                </c:pt>
                <c:pt idx="5">
                  <c:v>3</c:v>
                </c:pt>
              </c:numCache>
            </c:numRef>
          </c:val>
          <c:extLst>
            <c:ext xmlns:c16="http://schemas.microsoft.com/office/drawing/2014/chart" uri="{C3380CC4-5D6E-409C-BE32-E72D297353CC}">
              <c16:uniqueId val="{00000003-653C-4525-8020-8B5E861E5C2B}"/>
            </c:ext>
          </c:extLst>
        </c:ser>
        <c:ser>
          <c:idx val="3"/>
          <c:order val="4"/>
          <c:tx>
            <c:strRef>
              <c:f>Sheet1!$M$1</c:f>
              <c:strCache>
                <c:ptCount val="1"/>
                <c:pt idx="0">
                  <c:v>Kevät 2019</c:v>
                </c:pt>
              </c:strCache>
            </c:strRef>
          </c:tx>
          <c:spPr>
            <a:solidFill>
              <a:srgbClr val="164180"/>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Korkeintaan 10 %</c:v>
                </c:pt>
                <c:pt idx="1">
                  <c:v>11 - 20 %</c:v>
                </c:pt>
                <c:pt idx="2">
                  <c:v>21 - 30 %</c:v>
                </c:pt>
                <c:pt idx="3">
                  <c:v>31 - 40 %</c:v>
                </c:pt>
                <c:pt idx="4">
                  <c:v>41- 50 %</c:v>
                </c:pt>
                <c:pt idx="5">
                  <c:v>yli 50 %</c:v>
                </c:pt>
              </c:strCache>
            </c:strRef>
          </c:cat>
          <c:val>
            <c:numRef>
              <c:f>Sheet1!$M$2:$M$7</c:f>
              <c:numCache>
                <c:formatCode>General</c:formatCode>
                <c:ptCount val="6"/>
                <c:pt idx="0">
                  <c:v>34</c:v>
                </c:pt>
                <c:pt idx="1">
                  <c:v>21</c:v>
                </c:pt>
                <c:pt idx="2">
                  <c:v>19</c:v>
                </c:pt>
                <c:pt idx="3">
                  <c:v>11</c:v>
                </c:pt>
                <c:pt idx="4">
                  <c:v>4</c:v>
                </c:pt>
                <c:pt idx="5">
                  <c:v>3</c:v>
                </c:pt>
              </c:numCache>
            </c:numRef>
          </c:val>
          <c:extLst>
            <c:ext xmlns:c16="http://schemas.microsoft.com/office/drawing/2014/chart" uri="{C3380CC4-5D6E-409C-BE32-E72D297353CC}">
              <c16:uniqueId val="{00000004-653C-4525-8020-8B5E861E5C2B}"/>
            </c:ext>
          </c:extLst>
        </c:ser>
        <c:dLbls>
          <c:showLegendKey val="0"/>
          <c:showVal val="1"/>
          <c:showCatName val="0"/>
          <c:showSerName val="0"/>
          <c:showPercent val="0"/>
          <c:showBubbleSize val="0"/>
        </c:dLbls>
        <c:gapWidth val="28"/>
        <c:axId val="353178752"/>
        <c:axId val="353180288"/>
      </c:barChart>
      <c:catAx>
        <c:axId val="35317875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3180288"/>
        <c:crosses val="autoZero"/>
        <c:auto val="0"/>
        <c:lblAlgn val="ctr"/>
        <c:lblOffset val="100"/>
        <c:noMultiLvlLbl val="0"/>
      </c:catAx>
      <c:valAx>
        <c:axId val="353180288"/>
        <c:scaling>
          <c:orientation val="minMax"/>
          <c:max val="4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3178752"/>
        <c:crosses val="max"/>
        <c:crossBetween val="between"/>
        <c:majorUnit val="10"/>
        <c:minorUnit val="1"/>
      </c:valAx>
    </c:plotArea>
    <c:legend>
      <c:legendPos val="b"/>
      <c:layout>
        <c:manualLayout>
          <c:xMode val="edge"/>
          <c:yMode val="edge"/>
          <c:x val="0.24434844137429931"/>
          <c:y val="0.87962029466175184"/>
          <c:w val="0.52926388106093425"/>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9"/>
          <c:order val="0"/>
          <c:tx>
            <c:strRef>
              <c:f>Sheet1!$I$1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Sheet1!$I$2:$I$5</c:f>
              <c:numCache>
                <c:formatCode>General</c:formatCode>
                <c:ptCount val="4"/>
                <c:pt idx="0">
                  <c:v>71</c:v>
                </c:pt>
                <c:pt idx="1">
                  <c:v>9</c:v>
                </c:pt>
                <c:pt idx="2">
                  <c:v>11</c:v>
                </c:pt>
                <c:pt idx="3">
                  <c:v>9</c:v>
                </c:pt>
              </c:numCache>
            </c:numRef>
          </c:val>
          <c:extLst>
            <c:ext xmlns:c16="http://schemas.microsoft.com/office/drawing/2014/chart" uri="{C3380CC4-5D6E-409C-BE32-E72D297353CC}">
              <c16:uniqueId val="{00000000-D74F-4C43-9FFA-2FFB9ED6AFFF}"/>
            </c:ext>
          </c:extLst>
        </c:ser>
        <c:ser>
          <c:idx val="0"/>
          <c:order val="1"/>
          <c:tx>
            <c:strRef>
              <c:f>Sheet1!$J$1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Sheet1!$J$2:$J$5</c:f>
              <c:numCache>
                <c:formatCode>General</c:formatCode>
                <c:ptCount val="4"/>
                <c:pt idx="0">
                  <c:v>73</c:v>
                </c:pt>
                <c:pt idx="1">
                  <c:v>9</c:v>
                </c:pt>
                <c:pt idx="2">
                  <c:v>10</c:v>
                </c:pt>
                <c:pt idx="3">
                  <c:v>8</c:v>
                </c:pt>
              </c:numCache>
            </c:numRef>
          </c:val>
          <c:extLst>
            <c:ext xmlns:c16="http://schemas.microsoft.com/office/drawing/2014/chart" uri="{C3380CC4-5D6E-409C-BE32-E72D297353CC}">
              <c16:uniqueId val="{00000001-D74F-4C43-9FFA-2FFB9ED6AFFF}"/>
            </c:ext>
          </c:extLst>
        </c:ser>
        <c:ser>
          <c:idx val="1"/>
          <c:order val="2"/>
          <c:tx>
            <c:strRef>
              <c:f>Sheet1!$K$1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Sheet1!$K$2:$K$5</c:f>
              <c:numCache>
                <c:formatCode>General</c:formatCode>
                <c:ptCount val="4"/>
                <c:pt idx="0">
                  <c:v>71</c:v>
                </c:pt>
                <c:pt idx="1">
                  <c:v>9</c:v>
                </c:pt>
                <c:pt idx="2">
                  <c:v>12</c:v>
                </c:pt>
                <c:pt idx="3">
                  <c:v>9</c:v>
                </c:pt>
              </c:numCache>
            </c:numRef>
          </c:val>
          <c:extLst>
            <c:ext xmlns:c16="http://schemas.microsoft.com/office/drawing/2014/chart" uri="{C3380CC4-5D6E-409C-BE32-E72D297353CC}">
              <c16:uniqueId val="{00000002-D74F-4C43-9FFA-2FFB9ED6AFFF}"/>
            </c:ext>
          </c:extLst>
        </c:ser>
        <c:ser>
          <c:idx val="2"/>
          <c:order val="3"/>
          <c:tx>
            <c:strRef>
              <c:f>Sheet1!$L$1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Sheet1!$L$2:$L$5</c:f>
              <c:numCache>
                <c:formatCode>General</c:formatCode>
                <c:ptCount val="4"/>
                <c:pt idx="0">
                  <c:v>72</c:v>
                </c:pt>
                <c:pt idx="1">
                  <c:v>10</c:v>
                </c:pt>
                <c:pt idx="2">
                  <c:v>14</c:v>
                </c:pt>
                <c:pt idx="3">
                  <c:v>5</c:v>
                </c:pt>
              </c:numCache>
            </c:numRef>
          </c:val>
          <c:extLst>
            <c:ext xmlns:c16="http://schemas.microsoft.com/office/drawing/2014/chart" uri="{C3380CC4-5D6E-409C-BE32-E72D297353CC}">
              <c16:uniqueId val="{00000003-D74F-4C43-9FFA-2FFB9ED6AFFF}"/>
            </c:ext>
          </c:extLst>
        </c:ser>
        <c:ser>
          <c:idx val="3"/>
          <c:order val="4"/>
          <c:tx>
            <c:strRef>
              <c:f>Sheet1!$M$1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Sheet1!$M$2:$M$5</c:f>
              <c:numCache>
                <c:formatCode>General</c:formatCode>
                <c:ptCount val="4"/>
                <c:pt idx="0">
                  <c:v>75</c:v>
                </c:pt>
                <c:pt idx="1">
                  <c:v>8</c:v>
                </c:pt>
                <c:pt idx="2">
                  <c:v>12</c:v>
                </c:pt>
                <c:pt idx="3">
                  <c:v>6</c:v>
                </c:pt>
              </c:numCache>
            </c:numRef>
          </c:val>
          <c:extLst>
            <c:ext xmlns:c16="http://schemas.microsoft.com/office/drawing/2014/chart" uri="{C3380CC4-5D6E-409C-BE32-E72D297353CC}">
              <c16:uniqueId val="{00000004-D74F-4C43-9FFA-2FFB9ED6AFFF}"/>
            </c:ext>
          </c:extLst>
        </c:ser>
        <c:dLbls>
          <c:showLegendKey val="0"/>
          <c:showVal val="1"/>
          <c:showCatName val="0"/>
          <c:showSerName val="0"/>
          <c:showPercent val="0"/>
          <c:showBubbleSize val="0"/>
        </c:dLbls>
        <c:gapWidth val="28"/>
        <c:axId val="353423744"/>
        <c:axId val="353425280"/>
      </c:barChart>
      <c:catAx>
        <c:axId val="35342374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3425280"/>
        <c:crosses val="autoZero"/>
        <c:auto val="0"/>
        <c:lblAlgn val="ctr"/>
        <c:lblOffset val="100"/>
        <c:noMultiLvlLbl val="0"/>
      </c:catAx>
      <c:valAx>
        <c:axId val="35342528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3423744"/>
        <c:crosses val="max"/>
        <c:crossBetween val="between"/>
        <c:majorUnit val="20"/>
        <c:minorUnit val="1"/>
      </c:valAx>
    </c:plotArea>
    <c:legend>
      <c:legendPos val="b"/>
      <c:layout>
        <c:manualLayout>
          <c:xMode val="edge"/>
          <c:yMode val="edge"/>
          <c:x val="0.24434844137429931"/>
          <c:y val="0.87962029466175184"/>
          <c:w val="0.52926388106093425"/>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9"/>
          <c:order val="0"/>
          <c:tx>
            <c:strRef>
              <c:f>Sheet1!$E$1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(Sheet1!$A$2:$A$9;Sheet1!$A$11)</c:f>
              <c:strCache>
                <c:ptCount val="9"/>
                <c:pt idx="0">
                  <c:v>Elämäntilanne muuttunut</c:v>
                </c:pt>
                <c:pt idx="1">
                  <c:v>Taloudellinen tilanne muuttunut</c:v>
                </c:pt>
                <c:pt idx="2">
                  <c:v>Käytetty lyhennysvapaita jaksoja</c:v>
                </c:pt>
                <c:pt idx="3">
                  <c:v>Työttömyys / lomautus</c:v>
                </c:pt>
                <c:pt idx="4">
                  <c:v>Opiskelun takia</c:v>
                </c:pt>
                <c:pt idx="5">
                  <c:v>Remontin / rakentamisen takia</c:v>
                </c:pt>
                <c:pt idx="6">
                  <c:v>Ollut muita ylimääräisiä kuluja</c:v>
                </c:pt>
                <c:pt idx="7">
                  <c:v>Otettu lisää lainaa / yhdistetty lainoja</c:v>
                </c:pt>
                <c:pt idx="8">
                  <c:v>Muu syy</c:v>
                </c:pt>
              </c:strCache>
            </c:strRef>
          </c:cat>
          <c:val>
            <c:numRef>
              <c:f>(Sheet1!$E$2:$E$9;Sheet1!$E$11)</c:f>
              <c:numCache>
                <c:formatCode>General</c:formatCode>
                <c:ptCount val="9"/>
                <c:pt idx="0">
                  <c:v>22</c:v>
                </c:pt>
                <c:pt idx="1">
                  <c:v>21</c:v>
                </c:pt>
                <c:pt idx="2">
                  <c:v>12</c:v>
                </c:pt>
                <c:pt idx="3">
                  <c:v>14</c:v>
                </c:pt>
                <c:pt idx="4">
                  <c:v>9</c:v>
                </c:pt>
                <c:pt idx="5">
                  <c:v>4</c:v>
                </c:pt>
                <c:pt idx="6">
                  <c:v>9</c:v>
                </c:pt>
                <c:pt idx="7">
                  <c:v>4</c:v>
                </c:pt>
                <c:pt idx="8">
                  <c:v>10</c:v>
                </c:pt>
              </c:numCache>
            </c:numRef>
          </c:val>
          <c:extLst>
            <c:ext xmlns:c16="http://schemas.microsoft.com/office/drawing/2014/chart" uri="{C3380CC4-5D6E-409C-BE32-E72D297353CC}">
              <c16:uniqueId val="{00000000-FF0C-4E5B-B1D8-4BDBED4A325D}"/>
            </c:ext>
          </c:extLst>
        </c:ser>
        <c:ser>
          <c:idx val="0"/>
          <c:order val="1"/>
          <c:tx>
            <c:strRef>
              <c:f>Sheet1!$F$1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(Sheet1!$A$2:$A$9;Sheet1!$A$11)</c:f>
              <c:strCache>
                <c:ptCount val="9"/>
                <c:pt idx="0">
                  <c:v>Elämäntilanne muuttunut</c:v>
                </c:pt>
                <c:pt idx="1">
                  <c:v>Taloudellinen tilanne muuttunut</c:v>
                </c:pt>
                <c:pt idx="2">
                  <c:v>Käytetty lyhennysvapaita jaksoja</c:v>
                </c:pt>
                <c:pt idx="3">
                  <c:v>Työttömyys / lomautus</c:v>
                </c:pt>
                <c:pt idx="4">
                  <c:v>Opiskelun takia</c:v>
                </c:pt>
                <c:pt idx="5">
                  <c:v>Remontin / rakentamisen takia</c:v>
                </c:pt>
                <c:pt idx="6">
                  <c:v>Ollut muita ylimääräisiä kuluja</c:v>
                </c:pt>
                <c:pt idx="7">
                  <c:v>Otettu lisää lainaa / yhdistetty lainoja</c:v>
                </c:pt>
                <c:pt idx="8">
                  <c:v>Muu syy</c:v>
                </c:pt>
              </c:strCache>
            </c:strRef>
          </c:cat>
          <c:val>
            <c:numRef>
              <c:f>(Sheet1!$F$2:$F$9;Sheet1!$F$11)</c:f>
              <c:numCache>
                <c:formatCode>General</c:formatCode>
                <c:ptCount val="9"/>
                <c:pt idx="0">
                  <c:v>25</c:v>
                </c:pt>
                <c:pt idx="1">
                  <c:v>16</c:v>
                </c:pt>
                <c:pt idx="2">
                  <c:v>14</c:v>
                </c:pt>
                <c:pt idx="3">
                  <c:v>20</c:v>
                </c:pt>
                <c:pt idx="4">
                  <c:v>10</c:v>
                </c:pt>
                <c:pt idx="5">
                  <c:v>8</c:v>
                </c:pt>
                <c:pt idx="6">
                  <c:v>9</c:v>
                </c:pt>
                <c:pt idx="7">
                  <c:v>3</c:v>
                </c:pt>
                <c:pt idx="8">
                  <c:v>5</c:v>
                </c:pt>
              </c:numCache>
            </c:numRef>
          </c:val>
          <c:extLst>
            <c:ext xmlns:c16="http://schemas.microsoft.com/office/drawing/2014/chart" uri="{C3380CC4-5D6E-409C-BE32-E72D297353CC}">
              <c16:uniqueId val="{00000001-FF0C-4E5B-B1D8-4BDBED4A325D}"/>
            </c:ext>
          </c:extLst>
        </c:ser>
        <c:ser>
          <c:idx val="1"/>
          <c:order val="2"/>
          <c:tx>
            <c:strRef>
              <c:f>Sheet1!$G$1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(Sheet1!$A$2:$A$9;Sheet1!$A$11)</c:f>
              <c:strCache>
                <c:ptCount val="9"/>
                <c:pt idx="0">
                  <c:v>Elämäntilanne muuttunut</c:v>
                </c:pt>
                <c:pt idx="1">
                  <c:v>Taloudellinen tilanne muuttunut</c:v>
                </c:pt>
                <c:pt idx="2">
                  <c:v>Käytetty lyhennysvapaita jaksoja</c:v>
                </c:pt>
                <c:pt idx="3">
                  <c:v>Työttömyys / lomautus</c:v>
                </c:pt>
                <c:pt idx="4">
                  <c:v>Opiskelun takia</c:v>
                </c:pt>
                <c:pt idx="5">
                  <c:v>Remontin / rakentamisen takia</c:v>
                </c:pt>
                <c:pt idx="6">
                  <c:v>Ollut muita ylimääräisiä kuluja</c:v>
                </c:pt>
                <c:pt idx="7">
                  <c:v>Otettu lisää lainaa / yhdistetty lainoja</c:v>
                </c:pt>
                <c:pt idx="8">
                  <c:v>Muu syy</c:v>
                </c:pt>
              </c:strCache>
            </c:strRef>
          </c:cat>
          <c:val>
            <c:numRef>
              <c:f>(Sheet1!$G$2:$G$9;Sheet1!$G$11)</c:f>
              <c:numCache>
                <c:formatCode>General</c:formatCode>
                <c:ptCount val="9"/>
                <c:pt idx="0">
                  <c:v>28</c:v>
                </c:pt>
                <c:pt idx="1">
                  <c:v>20</c:v>
                </c:pt>
                <c:pt idx="2">
                  <c:v>16</c:v>
                </c:pt>
                <c:pt idx="3">
                  <c:v>11</c:v>
                </c:pt>
                <c:pt idx="4">
                  <c:v>8</c:v>
                </c:pt>
                <c:pt idx="5">
                  <c:v>8</c:v>
                </c:pt>
                <c:pt idx="6">
                  <c:v>7</c:v>
                </c:pt>
                <c:pt idx="7">
                  <c:v>6</c:v>
                </c:pt>
                <c:pt idx="8">
                  <c:v>10</c:v>
                </c:pt>
              </c:numCache>
            </c:numRef>
          </c:val>
          <c:extLst>
            <c:ext xmlns:c16="http://schemas.microsoft.com/office/drawing/2014/chart" uri="{C3380CC4-5D6E-409C-BE32-E72D297353CC}">
              <c16:uniqueId val="{00000002-FF0C-4E5B-B1D8-4BDBED4A325D}"/>
            </c:ext>
          </c:extLst>
        </c:ser>
        <c:dLbls>
          <c:showLegendKey val="0"/>
          <c:showVal val="1"/>
          <c:showCatName val="0"/>
          <c:showSerName val="0"/>
          <c:showPercent val="0"/>
          <c:showBubbleSize val="0"/>
        </c:dLbls>
        <c:gapWidth val="28"/>
        <c:axId val="353366400"/>
        <c:axId val="353368704"/>
      </c:barChart>
      <c:catAx>
        <c:axId val="35336640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3368704"/>
        <c:crosses val="autoZero"/>
        <c:auto val="0"/>
        <c:lblAlgn val="ctr"/>
        <c:lblOffset val="100"/>
        <c:noMultiLvlLbl val="0"/>
      </c:catAx>
      <c:valAx>
        <c:axId val="353368704"/>
        <c:scaling>
          <c:orientation val="minMax"/>
          <c:max val="4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3366400"/>
        <c:crosses val="max"/>
        <c:crossBetween val="between"/>
        <c:majorUnit val="1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extLst>
              <c:ext xmlns:c16="http://schemas.microsoft.com/office/drawing/2014/chart" uri="{C3380CC4-5D6E-409C-BE32-E72D297353CC}">
                <c16:uniqueId val="{00000000-6B89-4DFD-B5E5-1F8D541D874F}"/>
              </c:ext>
            </c:extLst>
          </c:dPt>
          <c:dPt>
            <c:idx val="1"/>
            <c:invertIfNegative val="0"/>
            <c:bubble3D val="0"/>
            <c:spPr>
              <a:solidFill>
                <a:srgbClr val="FFD600"/>
              </a:solidFill>
            </c:spPr>
            <c:extLst>
              <c:ext xmlns:c16="http://schemas.microsoft.com/office/drawing/2014/chart" uri="{C3380CC4-5D6E-409C-BE32-E72D297353CC}">
                <c16:uniqueId val="{00000001-6B89-4DFD-B5E5-1F8D541D874F}"/>
              </c:ext>
            </c:extLst>
          </c:dPt>
          <c:dPt>
            <c:idx val="2"/>
            <c:invertIfNegative val="0"/>
            <c:bubble3D val="0"/>
            <c:spPr>
              <a:solidFill>
                <a:srgbClr val="7F539C"/>
              </a:solidFill>
            </c:spPr>
            <c:extLst>
              <c:ext xmlns:c16="http://schemas.microsoft.com/office/drawing/2014/chart" uri="{C3380CC4-5D6E-409C-BE32-E72D297353CC}">
                <c16:uniqueId val="{00000002-6B89-4DFD-B5E5-1F8D541D874F}"/>
              </c:ext>
            </c:extLst>
          </c:dPt>
          <c:dPt>
            <c:idx val="3"/>
            <c:invertIfNegative val="0"/>
            <c:bubble3D val="0"/>
            <c:spPr>
              <a:solidFill>
                <a:srgbClr val="E6007E"/>
              </a:solidFill>
            </c:spPr>
            <c:extLst>
              <c:ext xmlns:c16="http://schemas.microsoft.com/office/drawing/2014/chart" uri="{C3380CC4-5D6E-409C-BE32-E72D297353CC}">
                <c16:uniqueId val="{00000003-6B89-4DFD-B5E5-1F8D541D874F}"/>
              </c:ext>
            </c:extLst>
          </c:dPt>
          <c:dPt>
            <c:idx val="4"/>
            <c:invertIfNegative val="0"/>
            <c:bubble3D val="0"/>
            <c:spPr>
              <a:solidFill>
                <a:srgbClr val="164180"/>
              </a:solidFill>
            </c:spPr>
            <c:extLst>
              <c:ext xmlns:c16="http://schemas.microsoft.com/office/drawing/2014/chart" uri="{C3380CC4-5D6E-409C-BE32-E72D297353CC}">
                <c16:uniqueId val="{00000004-6B89-4DFD-B5E5-1F8D541D874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Sheet1!$A$1:$A$14</c:f>
              <c:strCache>
                <c:ptCount val="14"/>
                <c:pt idx="0">
                  <c:v>Kevät 2013</c:v>
                </c:pt>
                <c:pt idx="1">
                  <c:v>Kevät 2014</c:v>
                </c:pt>
                <c:pt idx="2">
                  <c:v>Kevät 2015</c:v>
                </c:pt>
                <c:pt idx="3">
                  <c:v>Kevät 2017</c:v>
                </c:pt>
                <c:pt idx="4">
                  <c:v>Kevät 2019</c:v>
                </c:pt>
                <c:pt idx="5">
                  <c:v>Asuntolainan määrä:</c:v>
                </c:pt>
                <c:pt idx="6">
                  <c:v>Korkeintaan 10 000 €</c:v>
                </c:pt>
                <c:pt idx="7">
                  <c:v>10 001 - 40 000 €</c:v>
                </c:pt>
                <c:pt idx="8">
                  <c:v>40 001 - 60 000 €</c:v>
                </c:pt>
                <c:pt idx="9">
                  <c:v>60 001 - 100 000 €</c:v>
                </c:pt>
                <c:pt idx="10">
                  <c:v>100 001 - 150 000 €</c:v>
                </c:pt>
                <c:pt idx="11">
                  <c:v>150 001 - 200 000 €</c:v>
                </c:pt>
                <c:pt idx="12">
                  <c:v>200 001 - 250 000 €</c:v>
                </c:pt>
                <c:pt idx="13">
                  <c:v>Yli 250 000 €</c:v>
                </c:pt>
              </c:strCache>
            </c:strRef>
          </c:cat>
          <c:val>
            <c:numRef>
              <c:f>Sheet1!$B$1:$B$14</c:f>
              <c:numCache>
                <c:formatCode>General</c:formatCode>
                <c:ptCount val="14"/>
                <c:pt idx="0">
                  <c:v>19</c:v>
                </c:pt>
                <c:pt idx="1">
                  <c:v>18</c:v>
                </c:pt>
                <c:pt idx="2">
                  <c:v>22</c:v>
                </c:pt>
                <c:pt idx="3">
                  <c:v>19</c:v>
                </c:pt>
                <c:pt idx="4">
                  <c:v>19</c:v>
                </c:pt>
                <c:pt idx="6">
                  <c:v>2</c:v>
                </c:pt>
                <c:pt idx="7">
                  <c:v>18</c:v>
                </c:pt>
                <c:pt idx="8">
                  <c:v>12</c:v>
                </c:pt>
                <c:pt idx="9">
                  <c:v>17</c:v>
                </c:pt>
                <c:pt idx="10">
                  <c:v>23</c:v>
                </c:pt>
                <c:pt idx="11">
                  <c:v>28</c:v>
                </c:pt>
                <c:pt idx="12">
                  <c:v>43</c:v>
                </c:pt>
                <c:pt idx="13">
                  <c:v>17</c:v>
                </c:pt>
              </c:numCache>
            </c:numRef>
          </c:val>
          <c:extLst>
            <c:ext xmlns:c16="http://schemas.microsoft.com/office/drawing/2014/chart" uri="{C3380CC4-5D6E-409C-BE32-E72D297353CC}">
              <c16:uniqueId val="{00000005-6B89-4DFD-B5E5-1F8D541D874F}"/>
            </c:ext>
          </c:extLst>
        </c:ser>
        <c:dLbls>
          <c:showLegendKey val="0"/>
          <c:showVal val="1"/>
          <c:showCatName val="0"/>
          <c:showSerName val="0"/>
          <c:showPercent val="0"/>
          <c:showBubbleSize val="0"/>
        </c:dLbls>
        <c:gapWidth val="28"/>
        <c:axId val="353671040"/>
        <c:axId val="353688192"/>
      </c:barChart>
      <c:catAx>
        <c:axId val="3536710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3688192"/>
        <c:crosses val="autoZero"/>
        <c:auto val="0"/>
        <c:lblAlgn val="ctr"/>
        <c:lblOffset val="100"/>
        <c:noMultiLvlLbl val="0"/>
      </c:catAx>
      <c:valAx>
        <c:axId val="353688192"/>
        <c:scaling>
          <c:orientation val="minMax"/>
          <c:max val="6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fi-FI"/>
          </a:p>
        </c:txPr>
        <c:crossAx val="353671040"/>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4"/>
          <c:order val="0"/>
          <c:tx>
            <c:strRef>
              <c:f>Sheet1!$H$1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Säästöjen tai sijoitusten arvon lasku</c:v>
                </c:pt>
                <c:pt idx="5">
                  <c:v>Asunnon arvon lasku</c:v>
                </c:pt>
                <c:pt idx="6">
                  <c:v>Lomautukset</c:v>
                </c:pt>
              </c:strCache>
            </c:strRef>
          </c:cat>
          <c:val>
            <c:numRef>
              <c:f>(Sheet1!$H$2:$H$3;Sheet1!$H$5:$H$9)</c:f>
              <c:numCache>
                <c:formatCode>General</c:formatCode>
                <c:ptCount val="7"/>
                <c:pt idx="0">
                  <c:v>47</c:v>
                </c:pt>
                <c:pt idx="1">
                  <c:v>53</c:v>
                </c:pt>
                <c:pt idx="2">
                  <c:v>31</c:v>
                </c:pt>
                <c:pt idx="3">
                  <c:v>26</c:v>
                </c:pt>
                <c:pt idx="4">
                  <c:v>13</c:v>
                </c:pt>
                <c:pt idx="5">
                  <c:v>11</c:v>
                </c:pt>
                <c:pt idx="6">
                  <c:v>14</c:v>
                </c:pt>
              </c:numCache>
            </c:numRef>
          </c:val>
          <c:extLst>
            <c:ext xmlns:c16="http://schemas.microsoft.com/office/drawing/2014/chart" uri="{C3380CC4-5D6E-409C-BE32-E72D297353CC}">
              <c16:uniqueId val="{00000000-65E3-424C-88CD-103A7AA942B9}"/>
            </c:ext>
          </c:extLst>
        </c:ser>
        <c:ser>
          <c:idx val="0"/>
          <c:order val="1"/>
          <c:tx>
            <c:strRef>
              <c:f>Sheet1!$I$1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Säästöjen tai sijoitusten arvon lasku</c:v>
                </c:pt>
                <c:pt idx="5">
                  <c:v>Asunnon arvon lasku</c:v>
                </c:pt>
                <c:pt idx="6">
                  <c:v>Lomautukset</c:v>
                </c:pt>
              </c:strCache>
            </c:strRef>
          </c:cat>
          <c:val>
            <c:numRef>
              <c:f>(Sheet1!$I$2:$I$3;Sheet1!$I$5:$I$9)</c:f>
              <c:numCache>
                <c:formatCode>General</c:formatCode>
                <c:ptCount val="7"/>
                <c:pt idx="0">
                  <c:v>51</c:v>
                </c:pt>
                <c:pt idx="1">
                  <c:v>49</c:v>
                </c:pt>
                <c:pt idx="2">
                  <c:v>30</c:v>
                </c:pt>
                <c:pt idx="3">
                  <c:v>21</c:v>
                </c:pt>
                <c:pt idx="4">
                  <c:v>9</c:v>
                </c:pt>
                <c:pt idx="5">
                  <c:v>8</c:v>
                </c:pt>
                <c:pt idx="6">
                  <c:v>9</c:v>
                </c:pt>
              </c:numCache>
            </c:numRef>
          </c:val>
          <c:extLst>
            <c:ext xmlns:c16="http://schemas.microsoft.com/office/drawing/2014/chart" uri="{C3380CC4-5D6E-409C-BE32-E72D297353CC}">
              <c16:uniqueId val="{00000001-65E3-424C-88CD-103A7AA942B9}"/>
            </c:ext>
          </c:extLst>
        </c:ser>
        <c:ser>
          <c:idx val="1"/>
          <c:order val="2"/>
          <c:tx>
            <c:strRef>
              <c:f>Sheet1!$J$1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Säästöjen tai sijoitusten arvon lasku</c:v>
                </c:pt>
                <c:pt idx="5">
                  <c:v>Asunnon arvon lasku</c:v>
                </c:pt>
                <c:pt idx="6">
                  <c:v>Lomautukset</c:v>
                </c:pt>
              </c:strCache>
            </c:strRef>
          </c:cat>
          <c:val>
            <c:numRef>
              <c:f>(Sheet1!$J$2:$J$3;Sheet1!$J$5:$J$9)</c:f>
              <c:numCache>
                <c:formatCode>General</c:formatCode>
                <c:ptCount val="7"/>
                <c:pt idx="0">
                  <c:v>49</c:v>
                </c:pt>
                <c:pt idx="1">
                  <c:v>51</c:v>
                </c:pt>
                <c:pt idx="2">
                  <c:v>34</c:v>
                </c:pt>
                <c:pt idx="3">
                  <c:v>19</c:v>
                </c:pt>
                <c:pt idx="4">
                  <c:v>11</c:v>
                </c:pt>
                <c:pt idx="5">
                  <c:v>11</c:v>
                </c:pt>
                <c:pt idx="6">
                  <c:v>9</c:v>
                </c:pt>
              </c:numCache>
            </c:numRef>
          </c:val>
          <c:extLst>
            <c:ext xmlns:c16="http://schemas.microsoft.com/office/drawing/2014/chart" uri="{C3380CC4-5D6E-409C-BE32-E72D297353CC}">
              <c16:uniqueId val="{00000002-65E3-424C-88CD-103A7AA942B9}"/>
            </c:ext>
          </c:extLst>
        </c:ser>
        <c:dLbls>
          <c:showLegendKey val="0"/>
          <c:showVal val="1"/>
          <c:showCatName val="0"/>
          <c:showSerName val="0"/>
          <c:showPercent val="0"/>
          <c:showBubbleSize val="0"/>
        </c:dLbls>
        <c:gapWidth val="28"/>
        <c:axId val="353618560"/>
        <c:axId val="353706368"/>
      </c:barChart>
      <c:catAx>
        <c:axId val="35361856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fi-FI"/>
          </a:p>
        </c:txPr>
        <c:crossAx val="353706368"/>
        <c:crosses val="autoZero"/>
        <c:auto val="0"/>
        <c:lblAlgn val="ctr"/>
        <c:lblOffset val="100"/>
        <c:noMultiLvlLbl val="0"/>
      </c:catAx>
      <c:valAx>
        <c:axId val="353706368"/>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3618560"/>
        <c:crosses val="max"/>
        <c:crossBetween val="between"/>
        <c:majorUnit val="2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9"/>
          <c:order val="0"/>
          <c:tx>
            <c:strRef>
              <c:f>Sheet1!$H$1</c:f>
              <c:strCache>
                <c:ptCount val="1"/>
                <c:pt idx="0">
                  <c:v>Kevät 2015</c:v>
                </c:pt>
              </c:strCache>
            </c:strRef>
          </c:tx>
          <c:spPr>
            <a:solidFill>
              <a:srgbClr val="7F539C"/>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Vakuutuksilla / lainaturvavakuutuksella</c:v>
                </c:pt>
                <c:pt idx="2">
                  <c:v>Sijoituksilla</c:v>
                </c:pt>
                <c:pt idx="3">
                  <c:v>Elämällä säästäväisesti</c:v>
                </c:pt>
                <c:pt idx="4">
                  <c:v>Omaisuutta realisoimalla</c:v>
                </c:pt>
                <c:pt idx="5">
                  <c:v>Luottamalla ammattiliittoon / työttömyyskassaan</c:v>
                </c:pt>
                <c:pt idx="6">
                  <c:v>Panostamalla työhön / työtä hakemalla</c:v>
                </c:pt>
                <c:pt idx="7">
                  <c:v>Vain tilannetta seuraamalla / huomioimalla riskit</c:v>
                </c:pt>
                <c:pt idx="8">
                  <c:v>Luottamalla sukulaisten apuun</c:v>
                </c:pt>
                <c:pt idx="9">
                  <c:v>Omasta terveydestähuolehtimalla</c:v>
                </c:pt>
                <c:pt idx="10">
                  <c:v>Opiskelemalla</c:v>
                </c:pt>
              </c:strCache>
            </c:strRef>
          </c:cat>
          <c:val>
            <c:numRef>
              <c:f>Sheet1!$H$2:$H$12</c:f>
              <c:numCache>
                <c:formatCode>General</c:formatCode>
                <c:ptCount val="11"/>
                <c:pt idx="0">
                  <c:v>62</c:v>
                </c:pt>
                <c:pt idx="1">
                  <c:v>9</c:v>
                </c:pt>
                <c:pt idx="2">
                  <c:v>13</c:v>
                </c:pt>
                <c:pt idx="3">
                  <c:v>5</c:v>
                </c:pt>
                <c:pt idx="4">
                  <c:v>3</c:v>
                </c:pt>
                <c:pt idx="5">
                  <c:v>3</c:v>
                </c:pt>
                <c:pt idx="6">
                  <c:v>5</c:v>
                </c:pt>
                <c:pt idx="7">
                  <c:v>3</c:v>
                </c:pt>
                <c:pt idx="8">
                  <c:v>2</c:v>
                </c:pt>
                <c:pt idx="9">
                  <c:v>2</c:v>
                </c:pt>
                <c:pt idx="10">
                  <c:v>2</c:v>
                </c:pt>
              </c:numCache>
            </c:numRef>
          </c:val>
          <c:extLst>
            <c:ext xmlns:c16="http://schemas.microsoft.com/office/drawing/2014/chart" uri="{C3380CC4-5D6E-409C-BE32-E72D297353CC}">
              <c16:uniqueId val="{00000000-3E5E-4ABF-8DA5-3B5B0D5FF2C9}"/>
            </c:ext>
          </c:extLst>
        </c:ser>
        <c:ser>
          <c:idx val="0"/>
          <c:order val="1"/>
          <c:tx>
            <c:strRef>
              <c:f>Sheet1!$I$1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Vakuutuksilla / lainaturvavakuutuksella</c:v>
                </c:pt>
                <c:pt idx="2">
                  <c:v>Sijoituksilla</c:v>
                </c:pt>
                <c:pt idx="3">
                  <c:v>Elämällä säästäväisesti</c:v>
                </c:pt>
                <c:pt idx="4">
                  <c:v>Omaisuutta realisoimalla</c:v>
                </c:pt>
                <c:pt idx="5">
                  <c:v>Luottamalla ammattiliittoon / työttömyyskassaan</c:v>
                </c:pt>
                <c:pt idx="6">
                  <c:v>Panostamalla työhön / työtä hakemalla</c:v>
                </c:pt>
                <c:pt idx="7">
                  <c:v>Vain tilannetta seuraamalla / huomioimalla riskit</c:v>
                </c:pt>
                <c:pt idx="8">
                  <c:v>Luottamalla sukulaisten apuun</c:v>
                </c:pt>
                <c:pt idx="9">
                  <c:v>Omasta terveydestähuolehtimalla</c:v>
                </c:pt>
                <c:pt idx="10">
                  <c:v>Opiskelemalla</c:v>
                </c:pt>
              </c:strCache>
            </c:strRef>
          </c:cat>
          <c:val>
            <c:numRef>
              <c:f>Sheet1!$I$2:$I$12</c:f>
              <c:numCache>
                <c:formatCode>General</c:formatCode>
                <c:ptCount val="11"/>
                <c:pt idx="0">
                  <c:v>59</c:v>
                </c:pt>
                <c:pt idx="1">
                  <c:v>13</c:v>
                </c:pt>
                <c:pt idx="2">
                  <c:v>13</c:v>
                </c:pt>
                <c:pt idx="3">
                  <c:v>5</c:v>
                </c:pt>
                <c:pt idx="4">
                  <c:v>4</c:v>
                </c:pt>
                <c:pt idx="5">
                  <c:v>3</c:v>
                </c:pt>
                <c:pt idx="6">
                  <c:v>5</c:v>
                </c:pt>
                <c:pt idx="7">
                  <c:v>4</c:v>
                </c:pt>
                <c:pt idx="8">
                  <c:v>2</c:v>
                </c:pt>
                <c:pt idx="9">
                  <c:v>2</c:v>
                </c:pt>
                <c:pt idx="10">
                  <c:v>1</c:v>
                </c:pt>
              </c:numCache>
            </c:numRef>
          </c:val>
          <c:extLst>
            <c:ext xmlns:c16="http://schemas.microsoft.com/office/drawing/2014/chart" uri="{C3380CC4-5D6E-409C-BE32-E72D297353CC}">
              <c16:uniqueId val="{00000001-3E5E-4ABF-8DA5-3B5B0D5FF2C9}"/>
            </c:ext>
          </c:extLst>
        </c:ser>
        <c:ser>
          <c:idx val="1"/>
          <c:order val="2"/>
          <c:tx>
            <c:strRef>
              <c:f>Sheet1!$J$1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Vakuutuksilla / lainaturvavakuutuksella</c:v>
                </c:pt>
                <c:pt idx="2">
                  <c:v>Sijoituksilla</c:v>
                </c:pt>
                <c:pt idx="3">
                  <c:v>Elämällä säästäväisesti</c:v>
                </c:pt>
                <c:pt idx="4">
                  <c:v>Omaisuutta realisoimalla</c:v>
                </c:pt>
                <c:pt idx="5">
                  <c:v>Luottamalla ammattiliittoon / työttömyyskassaan</c:v>
                </c:pt>
                <c:pt idx="6">
                  <c:v>Panostamalla työhön / työtä hakemalla</c:v>
                </c:pt>
                <c:pt idx="7">
                  <c:v>Vain tilannetta seuraamalla / huomioimalla riskit</c:v>
                </c:pt>
                <c:pt idx="8">
                  <c:v>Luottamalla sukulaisten apuun</c:v>
                </c:pt>
                <c:pt idx="9">
                  <c:v>Omasta terveydestähuolehtimalla</c:v>
                </c:pt>
                <c:pt idx="10">
                  <c:v>Opiskelemalla</c:v>
                </c:pt>
              </c:strCache>
            </c:strRef>
          </c:cat>
          <c:val>
            <c:numRef>
              <c:f>Sheet1!$J$2:$J$12</c:f>
              <c:numCache>
                <c:formatCode>General</c:formatCode>
                <c:ptCount val="11"/>
                <c:pt idx="0">
                  <c:v>68</c:v>
                </c:pt>
                <c:pt idx="1">
                  <c:v>11</c:v>
                </c:pt>
                <c:pt idx="2">
                  <c:v>10</c:v>
                </c:pt>
                <c:pt idx="3">
                  <c:v>5</c:v>
                </c:pt>
                <c:pt idx="4">
                  <c:v>5</c:v>
                </c:pt>
                <c:pt idx="5">
                  <c:v>4</c:v>
                </c:pt>
                <c:pt idx="6">
                  <c:v>3</c:v>
                </c:pt>
                <c:pt idx="7">
                  <c:v>2</c:v>
                </c:pt>
                <c:pt idx="8">
                  <c:v>2</c:v>
                </c:pt>
                <c:pt idx="9">
                  <c:v>2</c:v>
                </c:pt>
                <c:pt idx="10">
                  <c:v>2</c:v>
                </c:pt>
              </c:numCache>
            </c:numRef>
          </c:val>
          <c:extLst>
            <c:ext xmlns:c16="http://schemas.microsoft.com/office/drawing/2014/chart" uri="{C3380CC4-5D6E-409C-BE32-E72D297353CC}">
              <c16:uniqueId val="{00000002-3E5E-4ABF-8DA5-3B5B0D5FF2C9}"/>
            </c:ext>
          </c:extLst>
        </c:ser>
        <c:dLbls>
          <c:showLegendKey val="0"/>
          <c:showVal val="1"/>
          <c:showCatName val="0"/>
          <c:showSerName val="0"/>
          <c:showPercent val="0"/>
          <c:showBubbleSize val="0"/>
        </c:dLbls>
        <c:gapWidth val="28"/>
        <c:axId val="354192768"/>
        <c:axId val="354210944"/>
      </c:barChart>
      <c:catAx>
        <c:axId val="3541927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fi-FI"/>
          </a:p>
        </c:txPr>
        <c:crossAx val="354210944"/>
        <c:crosses val="autoZero"/>
        <c:auto val="0"/>
        <c:lblAlgn val="ctr"/>
        <c:lblOffset val="100"/>
        <c:noMultiLvlLbl val="0"/>
      </c:catAx>
      <c:valAx>
        <c:axId val="35421094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192768"/>
        <c:crosses val="max"/>
        <c:crossBetween val="between"/>
        <c:majorUnit val="2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9"/>
          <c:order val="0"/>
          <c:tx>
            <c:strRef>
              <c:f>Sheet1!$H$1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Talouden maksuvaikeudet</c:v>
                </c:pt>
                <c:pt idx="6">
                  <c:v>Asunnon arvon lasku / 
asuntojen hintojen muutokset</c:v>
                </c:pt>
                <c:pt idx="7">
                  <c:v>Yleismaailmallinen / EU:n / Suomen tilanne / 
lama / taantuma</c:v>
                </c:pt>
              </c:strCache>
            </c:strRef>
          </c:cat>
          <c:val>
            <c:numRef>
              <c:f>Sheet1!$H$2:$H$9</c:f>
              <c:numCache>
                <c:formatCode>General</c:formatCode>
                <c:ptCount val="8"/>
                <c:pt idx="0">
                  <c:v>16</c:v>
                </c:pt>
                <c:pt idx="2">
                  <c:v>31</c:v>
                </c:pt>
                <c:pt idx="3">
                  <c:v>34</c:v>
                </c:pt>
                <c:pt idx="4">
                  <c:v>11</c:v>
                </c:pt>
                <c:pt idx="5">
                  <c:v>14</c:v>
                </c:pt>
                <c:pt idx="6">
                  <c:v>18</c:v>
                </c:pt>
                <c:pt idx="7">
                  <c:v>6</c:v>
                </c:pt>
              </c:numCache>
            </c:numRef>
          </c:val>
          <c:extLst>
            <c:ext xmlns:c16="http://schemas.microsoft.com/office/drawing/2014/chart" uri="{C3380CC4-5D6E-409C-BE32-E72D297353CC}">
              <c16:uniqueId val="{00000000-6D2F-4C2E-80A4-A935F68ECBF1}"/>
            </c:ext>
          </c:extLst>
        </c:ser>
        <c:ser>
          <c:idx val="0"/>
          <c:order val="1"/>
          <c:tx>
            <c:strRef>
              <c:f>Sheet1!$I$1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Talouden maksuvaikeudet</c:v>
                </c:pt>
                <c:pt idx="6">
                  <c:v>Asunnon arvon lasku / 
asuntojen hintojen muutokset</c:v>
                </c:pt>
                <c:pt idx="7">
                  <c:v>Yleismaailmallinen / EU:n / Suomen tilanne / 
lama / taantuma</c:v>
                </c:pt>
              </c:strCache>
            </c:strRef>
          </c:cat>
          <c:val>
            <c:numRef>
              <c:f>Sheet1!$I$2:$I$9</c:f>
              <c:numCache>
                <c:formatCode>General</c:formatCode>
                <c:ptCount val="8"/>
                <c:pt idx="0">
                  <c:v>14</c:v>
                </c:pt>
                <c:pt idx="2">
                  <c:v>43</c:v>
                </c:pt>
                <c:pt idx="3">
                  <c:v>29</c:v>
                </c:pt>
                <c:pt idx="4">
                  <c:v>18</c:v>
                </c:pt>
                <c:pt idx="5">
                  <c:v>8</c:v>
                </c:pt>
                <c:pt idx="6">
                  <c:v>5</c:v>
                </c:pt>
                <c:pt idx="7">
                  <c:v>15</c:v>
                </c:pt>
              </c:numCache>
            </c:numRef>
          </c:val>
          <c:extLst>
            <c:ext xmlns:c16="http://schemas.microsoft.com/office/drawing/2014/chart" uri="{C3380CC4-5D6E-409C-BE32-E72D297353CC}">
              <c16:uniqueId val="{00000001-6D2F-4C2E-80A4-A935F68ECBF1}"/>
            </c:ext>
          </c:extLst>
        </c:ser>
        <c:ser>
          <c:idx val="1"/>
          <c:order val="2"/>
          <c:tx>
            <c:strRef>
              <c:f>Sheet1!$J$1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Talouden maksuvaikeudet</c:v>
                </c:pt>
                <c:pt idx="6">
                  <c:v>Asunnon arvon lasku / 
asuntojen hintojen muutokset</c:v>
                </c:pt>
                <c:pt idx="7">
                  <c:v>Yleismaailmallinen / EU:n / Suomen tilanne / 
lama / taantuma</c:v>
                </c:pt>
              </c:strCache>
            </c:strRef>
          </c:cat>
          <c:val>
            <c:numRef>
              <c:f>Sheet1!$J$2:$J$9</c:f>
              <c:numCache>
                <c:formatCode>General</c:formatCode>
                <c:ptCount val="8"/>
                <c:pt idx="0">
                  <c:v>18</c:v>
                </c:pt>
                <c:pt idx="2">
                  <c:v>56</c:v>
                </c:pt>
                <c:pt idx="3">
                  <c:v>18</c:v>
                </c:pt>
                <c:pt idx="4">
                  <c:v>15</c:v>
                </c:pt>
                <c:pt idx="5">
                  <c:v>9</c:v>
                </c:pt>
                <c:pt idx="6">
                  <c:v>9</c:v>
                </c:pt>
                <c:pt idx="7">
                  <c:v>5</c:v>
                </c:pt>
              </c:numCache>
            </c:numRef>
          </c:val>
          <c:extLst>
            <c:ext xmlns:c16="http://schemas.microsoft.com/office/drawing/2014/chart" uri="{C3380CC4-5D6E-409C-BE32-E72D297353CC}">
              <c16:uniqueId val="{00000002-6D2F-4C2E-80A4-A935F68ECBF1}"/>
            </c:ext>
          </c:extLst>
        </c:ser>
        <c:dLbls>
          <c:showLegendKey val="0"/>
          <c:showVal val="1"/>
          <c:showCatName val="0"/>
          <c:showSerName val="0"/>
          <c:showPercent val="0"/>
          <c:showBubbleSize val="0"/>
        </c:dLbls>
        <c:gapWidth val="28"/>
        <c:axId val="353811840"/>
        <c:axId val="353825920"/>
      </c:barChart>
      <c:catAx>
        <c:axId val="3538118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3825920"/>
        <c:crosses val="autoZero"/>
        <c:auto val="0"/>
        <c:lblAlgn val="ctr"/>
        <c:lblOffset val="100"/>
        <c:noMultiLvlLbl val="0"/>
      </c:catAx>
      <c:valAx>
        <c:axId val="353825920"/>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3811840"/>
        <c:crosses val="max"/>
        <c:crossBetween val="between"/>
        <c:majorUnit val="2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2"/>
          <c:order val="0"/>
          <c:tx>
            <c:strRef>
              <c:f>Sheet1!$H$1</c:f>
              <c:strCache>
                <c:ptCount val="1"/>
                <c:pt idx="0">
                  <c:v>Kevät 2015</c:v>
                </c:pt>
              </c:strCache>
            </c:strRef>
          </c:tx>
          <c:spPr>
            <a:solidFill>
              <a:srgbClr val="7F539C"/>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Säästämällä</c:v>
                </c:pt>
                <c:pt idx="1">
                  <c:v>On lainaturvavakuutus / muita vakuutuksia</c:v>
                </c:pt>
                <c:pt idx="2">
                  <c:v>Myymällä tarvittaessa asunnon / 
realisoimalla muuta omaisuutta</c:v>
                </c:pt>
                <c:pt idx="3">
                  <c:v>Maksamalla laina nopeammin pois / 
Säätämällä lainan takaisinmaksuaikaa</c:v>
                </c:pt>
                <c:pt idx="4">
                  <c:v>Omaa taloutta suunnittelemalla</c:v>
                </c:pt>
                <c:pt idx="5">
                  <c:v>Lainassa korkokatto / -turva</c:v>
                </c:pt>
                <c:pt idx="6">
                  <c:v>Huomioitu lainaa otettaessa</c:v>
                </c:pt>
                <c:pt idx="7">
                  <c:v>Panostamalla työntekoon</c:v>
                </c:pt>
                <c:pt idx="8">
                  <c:v>Seuraamalla tilannetta</c:v>
                </c:pt>
                <c:pt idx="9">
                  <c:v>Jokin muu</c:v>
                </c:pt>
              </c:strCache>
            </c:strRef>
          </c:cat>
          <c:val>
            <c:numRef>
              <c:f>Sheet1!$H$2:$H$11</c:f>
              <c:numCache>
                <c:formatCode>General</c:formatCode>
                <c:ptCount val="10"/>
                <c:pt idx="0">
                  <c:v>46</c:v>
                </c:pt>
                <c:pt idx="1">
                  <c:v>20</c:v>
                </c:pt>
                <c:pt idx="2">
                  <c:v>8</c:v>
                </c:pt>
                <c:pt idx="4">
                  <c:v>4</c:v>
                </c:pt>
                <c:pt idx="5">
                  <c:v>2</c:v>
                </c:pt>
                <c:pt idx="6">
                  <c:v>14</c:v>
                </c:pt>
                <c:pt idx="7">
                  <c:v>5</c:v>
                </c:pt>
                <c:pt idx="8">
                  <c:v>4</c:v>
                </c:pt>
                <c:pt idx="9">
                  <c:v>6</c:v>
                </c:pt>
              </c:numCache>
            </c:numRef>
          </c:val>
          <c:extLst>
            <c:ext xmlns:c16="http://schemas.microsoft.com/office/drawing/2014/chart" uri="{C3380CC4-5D6E-409C-BE32-E72D297353CC}">
              <c16:uniqueId val="{00000000-1B03-4BB8-8817-28F264DDE113}"/>
            </c:ext>
          </c:extLst>
        </c:ser>
        <c:ser>
          <c:idx val="0"/>
          <c:order val="1"/>
          <c:tx>
            <c:strRef>
              <c:f>Sheet1!$I$1</c:f>
              <c:strCache>
                <c:ptCount val="1"/>
                <c:pt idx="0">
                  <c:v>Kevät 2017</c:v>
                </c:pt>
              </c:strCache>
            </c:strRef>
          </c:tx>
          <c:spPr>
            <a:solidFill>
              <a:srgbClr val="E6007E"/>
            </a:solidFill>
          </c:spPr>
          <c:invertIfNegative val="0"/>
          <c:dPt>
            <c:idx val="3"/>
            <c:invertIfNegative val="0"/>
            <c:bubble3D val="0"/>
            <c:spPr>
              <a:solidFill>
                <a:srgbClr val="164180"/>
              </a:solidFill>
            </c:spPr>
            <c:extLst>
              <c:ext xmlns:c16="http://schemas.microsoft.com/office/drawing/2014/chart" uri="{C3380CC4-5D6E-409C-BE32-E72D297353CC}">
                <c16:uniqueId val="{00000001-1B03-4BB8-8817-28F264DDE113}"/>
              </c:ext>
            </c:extLst>
          </c:dPt>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Säästämällä</c:v>
                </c:pt>
                <c:pt idx="1">
                  <c:v>On lainaturvavakuutus / muita vakuutuksia</c:v>
                </c:pt>
                <c:pt idx="2">
                  <c:v>Myymällä tarvittaessa asunnon / 
realisoimalla muuta omaisuutta</c:v>
                </c:pt>
                <c:pt idx="3">
                  <c:v>Maksamalla laina nopeammin pois / 
Säätämällä lainan takaisinmaksuaikaa</c:v>
                </c:pt>
                <c:pt idx="4">
                  <c:v>Omaa taloutta suunnittelemalla</c:v>
                </c:pt>
                <c:pt idx="5">
                  <c:v>Lainassa korkokatto / -turva</c:v>
                </c:pt>
                <c:pt idx="6">
                  <c:v>Huomioitu lainaa otettaessa</c:v>
                </c:pt>
                <c:pt idx="7">
                  <c:v>Panostamalla työntekoon</c:v>
                </c:pt>
                <c:pt idx="8">
                  <c:v>Seuraamalla tilannetta</c:v>
                </c:pt>
                <c:pt idx="9">
                  <c:v>Jokin muu</c:v>
                </c:pt>
              </c:strCache>
            </c:strRef>
          </c:cat>
          <c:val>
            <c:numRef>
              <c:f>Sheet1!$I$2:$I$11</c:f>
              <c:numCache>
                <c:formatCode>General</c:formatCode>
                <c:ptCount val="10"/>
                <c:pt idx="0">
                  <c:v>36</c:v>
                </c:pt>
                <c:pt idx="1">
                  <c:v>18</c:v>
                </c:pt>
                <c:pt idx="2">
                  <c:v>8</c:v>
                </c:pt>
                <c:pt idx="3">
                  <c:v>8</c:v>
                </c:pt>
                <c:pt idx="4">
                  <c:v>12</c:v>
                </c:pt>
                <c:pt idx="5">
                  <c:v>2</c:v>
                </c:pt>
                <c:pt idx="6">
                  <c:v>15</c:v>
                </c:pt>
                <c:pt idx="7">
                  <c:v>4</c:v>
                </c:pt>
                <c:pt idx="8">
                  <c:v>5</c:v>
                </c:pt>
                <c:pt idx="9">
                  <c:v>11</c:v>
                </c:pt>
              </c:numCache>
            </c:numRef>
          </c:val>
          <c:extLst>
            <c:ext xmlns:c16="http://schemas.microsoft.com/office/drawing/2014/chart" uri="{C3380CC4-5D6E-409C-BE32-E72D297353CC}">
              <c16:uniqueId val="{00000002-1B03-4BB8-8817-28F264DDE113}"/>
            </c:ext>
          </c:extLst>
        </c:ser>
        <c:ser>
          <c:idx val="1"/>
          <c:order val="2"/>
          <c:tx>
            <c:strRef>
              <c:f>Sheet1!$J$1</c:f>
              <c:strCache>
                <c:ptCount val="1"/>
                <c:pt idx="0">
                  <c:v>Kevät 2019</c:v>
                </c:pt>
              </c:strCache>
            </c:strRef>
          </c:tx>
          <c:spPr>
            <a:solidFill>
              <a:srgbClr val="164180"/>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Säästämällä</c:v>
                </c:pt>
                <c:pt idx="1">
                  <c:v>On lainaturvavakuutus / muita vakuutuksia</c:v>
                </c:pt>
                <c:pt idx="2">
                  <c:v>Myymällä tarvittaessa asunnon / 
realisoimalla muuta omaisuutta</c:v>
                </c:pt>
                <c:pt idx="3">
                  <c:v>Maksamalla laina nopeammin pois / 
Säätämällä lainan takaisinmaksuaikaa</c:v>
                </c:pt>
                <c:pt idx="4">
                  <c:v>Omaa taloutta suunnittelemalla</c:v>
                </c:pt>
                <c:pt idx="5">
                  <c:v>Lainassa korkokatto / -turva</c:v>
                </c:pt>
                <c:pt idx="6">
                  <c:v>Huomioitu lainaa otettaessa</c:v>
                </c:pt>
                <c:pt idx="7">
                  <c:v>Panostamalla työntekoon</c:v>
                </c:pt>
                <c:pt idx="8">
                  <c:v>Seuraamalla tilannetta</c:v>
                </c:pt>
                <c:pt idx="9">
                  <c:v>Jokin muu</c:v>
                </c:pt>
              </c:strCache>
            </c:strRef>
          </c:cat>
          <c:val>
            <c:numRef>
              <c:f>Sheet1!$J$2:$J$11</c:f>
              <c:numCache>
                <c:formatCode>General</c:formatCode>
                <c:ptCount val="10"/>
                <c:pt idx="0">
                  <c:v>55</c:v>
                </c:pt>
                <c:pt idx="1">
                  <c:v>15</c:v>
                </c:pt>
                <c:pt idx="2">
                  <c:v>9</c:v>
                </c:pt>
                <c:pt idx="4">
                  <c:v>6</c:v>
                </c:pt>
                <c:pt idx="5">
                  <c:v>6</c:v>
                </c:pt>
                <c:pt idx="6">
                  <c:v>5</c:v>
                </c:pt>
                <c:pt idx="7">
                  <c:v>4</c:v>
                </c:pt>
                <c:pt idx="8">
                  <c:v>3</c:v>
                </c:pt>
                <c:pt idx="9">
                  <c:v>8</c:v>
                </c:pt>
              </c:numCache>
            </c:numRef>
          </c:val>
          <c:extLst>
            <c:ext xmlns:c16="http://schemas.microsoft.com/office/drawing/2014/chart" uri="{C3380CC4-5D6E-409C-BE32-E72D297353CC}">
              <c16:uniqueId val="{00000003-1B03-4BB8-8817-28F264DDE113}"/>
            </c:ext>
          </c:extLst>
        </c:ser>
        <c:dLbls>
          <c:showLegendKey val="0"/>
          <c:showVal val="1"/>
          <c:showCatName val="0"/>
          <c:showSerName val="0"/>
          <c:showPercent val="0"/>
          <c:showBubbleSize val="0"/>
        </c:dLbls>
        <c:gapWidth val="28"/>
        <c:axId val="354144640"/>
        <c:axId val="354146176"/>
      </c:barChart>
      <c:catAx>
        <c:axId val="3541446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4146176"/>
        <c:crosses val="autoZero"/>
        <c:auto val="0"/>
        <c:lblAlgn val="ctr"/>
        <c:lblOffset val="100"/>
        <c:noMultiLvlLbl val="0"/>
      </c:catAx>
      <c:valAx>
        <c:axId val="354146176"/>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144640"/>
        <c:crosses val="max"/>
        <c:crossBetween val="between"/>
        <c:majorUnit val="2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4"/>
          <c:order val="0"/>
          <c:tx>
            <c:strRef>
              <c:f>Sheet1!$D$1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Koko lainassani on vaihtuva korko 
kuten euribor tai primekorko</c:v>
                </c:pt>
                <c:pt idx="1">
                  <c:v>Koko lainassani on kiinteä korko</c:v>
                </c:pt>
                <c:pt idx="2">
                  <c:v>Osa lainastani on sidottu vaihtuvaan korkoon 
ja osa kiinteään korkoon</c:v>
                </c:pt>
                <c:pt idx="3">
                  <c:v>Ei osaa sanoa</c:v>
                </c:pt>
              </c:strCache>
            </c:strRef>
          </c:cat>
          <c:val>
            <c:numRef>
              <c:f>Sheet1!$D$2:$D$5</c:f>
              <c:numCache>
                <c:formatCode>General</c:formatCode>
                <c:ptCount val="4"/>
                <c:pt idx="0">
                  <c:v>73</c:v>
                </c:pt>
                <c:pt idx="1">
                  <c:v>11</c:v>
                </c:pt>
                <c:pt idx="2">
                  <c:v>8</c:v>
                </c:pt>
                <c:pt idx="3">
                  <c:v>8</c:v>
                </c:pt>
              </c:numCache>
            </c:numRef>
          </c:val>
          <c:extLst>
            <c:ext xmlns:c16="http://schemas.microsoft.com/office/drawing/2014/chart" uri="{C3380CC4-5D6E-409C-BE32-E72D297353CC}">
              <c16:uniqueId val="{00000000-F009-4E5B-B390-746EC646F4E3}"/>
            </c:ext>
          </c:extLst>
        </c:ser>
        <c:ser>
          <c:idx val="0"/>
          <c:order val="1"/>
          <c:tx>
            <c:strRef>
              <c:f>Sheet1!$E$1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Koko lainassani on vaihtuva korko 
kuten euribor tai primekorko</c:v>
                </c:pt>
                <c:pt idx="1">
                  <c:v>Koko lainassani on kiinteä korko</c:v>
                </c:pt>
                <c:pt idx="2">
                  <c:v>Osa lainastani on sidottu vaihtuvaan korkoon 
ja osa kiinteään korkoon</c:v>
                </c:pt>
                <c:pt idx="3">
                  <c:v>Ei osaa sanoa</c:v>
                </c:pt>
              </c:strCache>
            </c:strRef>
          </c:cat>
          <c:val>
            <c:numRef>
              <c:f>Sheet1!$E$2:$E$5</c:f>
              <c:numCache>
                <c:formatCode>General</c:formatCode>
                <c:ptCount val="4"/>
                <c:pt idx="0">
                  <c:v>73</c:v>
                </c:pt>
                <c:pt idx="1">
                  <c:v>9</c:v>
                </c:pt>
                <c:pt idx="2">
                  <c:v>9</c:v>
                </c:pt>
                <c:pt idx="3">
                  <c:v>9</c:v>
                </c:pt>
              </c:numCache>
            </c:numRef>
          </c:val>
          <c:extLst>
            <c:ext xmlns:c16="http://schemas.microsoft.com/office/drawing/2014/chart" uri="{C3380CC4-5D6E-409C-BE32-E72D297353CC}">
              <c16:uniqueId val="{00000001-F009-4E5B-B390-746EC646F4E3}"/>
            </c:ext>
          </c:extLst>
        </c:ser>
        <c:ser>
          <c:idx val="1"/>
          <c:order val="2"/>
          <c:tx>
            <c:strRef>
              <c:f>Sheet1!$F$1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Koko lainassani on vaihtuva korko 
kuten euribor tai primekorko</c:v>
                </c:pt>
                <c:pt idx="1">
                  <c:v>Koko lainassani on kiinteä korko</c:v>
                </c:pt>
                <c:pt idx="2">
                  <c:v>Osa lainastani on sidottu vaihtuvaan korkoon 
ja osa kiinteään korkoon</c:v>
                </c:pt>
                <c:pt idx="3">
                  <c:v>Ei osaa sanoa</c:v>
                </c:pt>
              </c:strCache>
            </c:strRef>
          </c:cat>
          <c:val>
            <c:numRef>
              <c:f>Sheet1!$F$2:$F$5</c:f>
              <c:numCache>
                <c:formatCode>General</c:formatCode>
                <c:ptCount val="4"/>
                <c:pt idx="0">
                  <c:v>73</c:v>
                </c:pt>
                <c:pt idx="1">
                  <c:v>10</c:v>
                </c:pt>
                <c:pt idx="2">
                  <c:v>6</c:v>
                </c:pt>
                <c:pt idx="3">
                  <c:v>10</c:v>
                </c:pt>
              </c:numCache>
            </c:numRef>
          </c:val>
          <c:extLst>
            <c:ext xmlns:c16="http://schemas.microsoft.com/office/drawing/2014/chart" uri="{C3380CC4-5D6E-409C-BE32-E72D297353CC}">
              <c16:uniqueId val="{00000002-F009-4E5B-B390-746EC646F4E3}"/>
            </c:ext>
          </c:extLst>
        </c:ser>
        <c:ser>
          <c:idx val="2"/>
          <c:order val="3"/>
          <c:tx>
            <c:strRef>
              <c:f>Sheet1!$G$1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Koko lainassani on vaihtuva korko 
kuten euribor tai primekorko</c:v>
                </c:pt>
                <c:pt idx="1">
                  <c:v>Koko lainassani on kiinteä korko</c:v>
                </c:pt>
                <c:pt idx="2">
                  <c:v>Osa lainastani on sidottu vaihtuvaan korkoon 
ja osa kiinteään korkoon</c:v>
                </c:pt>
                <c:pt idx="3">
                  <c:v>Ei osaa sanoa</c:v>
                </c:pt>
              </c:strCache>
            </c:strRef>
          </c:cat>
          <c:val>
            <c:numRef>
              <c:f>Sheet1!$G$2:$G$5</c:f>
              <c:numCache>
                <c:formatCode>General</c:formatCode>
                <c:ptCount val="4"/>
                <c:pt idx="0">
                  <c:v>72</c:v>
                </c:pt>
                <c:pt idx="1">
                  <c:v>11</c:v>
                </c:pt>
                <c:pt idx="2">
                  <c:v>6</c:v>
                </c:pt>
                <c:pt idx="3">
                  <c:v>10</c:v>
                </c:pt>
              </c:numCache>
            </c:numRef>
          </c:val>
          <c:extLst>
            <c:ext xmlns:c16="http://schemas.microsoft.com/office/drawing/2014/chart" uri="{C3380CC4-5D6E-409C-BE32-E72D297353CC}">
              <c16:uniqueId val="{00000003-F009-4E5B-B390-746EC646F4E3}"/>
            </c:ext>
          </c:extLst>
        </c:ser>
        <c:ser>
          <c:idx val="3"/>
          <c:order val="4"/>
          <c:tx>
            <c:strRef>
              <c:f>Sheet1!$H$1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Koko lainassani on vaihtuva korko 
kuten euribor tai primekorko</c:v>
                </c:pt>
                <c:pt idx="1">
                  <c:v>Koko lainassani on kiinteä korko</c:v>
                </c:pt>
                <c:pt idx="2">
                  <c:v>Osa lainastani on sidottu vaihtuvaan korkoon 
ja osa kiinteään korkoon</c:v>
                </c:pt>
                <c:pt idx="3">
                  <c:v>Ei osaa sanoa</c:v>
                </c:pt>
              </c:strCache>
            </c:strRef>
          </c:cat>
          <c:val>
            <c:numRef>
              <c:f>Sheet1!$H$2:$H$5</c:f>
              <c:numCache>
                <c:formatCode>General</c:formatCode>
                <c:ptCount val="4"/>
                <c:pt idx="0">
                  <c:v>75</c:v>
                </c:pt>
                <c:pt idx="1">
                  <c:v>9</c:v>
                </c:pt>
                <c:pt idx="2">
                  <c:v>5</c:v>
                </c:pt>
                <c:pt idx="3">
                  <c:v>10</c:v>
                </c:pt>
              </c:numCache>
            </c:numRef>
          </c:val>
          <c:extLst>
            <c:ext xmlns:c16="http://schemas.microsoft.com/office/drawing/2014/chart" uri="{C3380CC4-5D6E-409C-BE32-E72D297353CC}">
              <c16:uniqueId val="{00000004-F009-4E5B-B390-746EC646F4E3}"/>
            </c:ext>
          </c:extLst>
        </c:ser>
        <c:dLbls>
          <c:showLegendKey val="0"/>
          <c:showVal val="1"/>
          <c:showCatName val="0"/>
          <c:showSerName val="0"/>
          <c:showPercent val="0"/>
          <c:showBubbleSize val="0"/>
        </c:dLbls>
        <c:gapWidth val="28"/>
        <c:axId val="354090368"/>
        <c:axId val="354231424"/>
      </c:barChart>
      <c:catAx>
        <c:axId val="3540903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4231424"/>
        <c:crosses val="autoZero"/>
        <c:auto val="0"/>
        <c:lblAlgn val="ctr"/>
        <c:lblOffset val="100"/>
        <c:noMultiLvlLbl val="0"/>
      </c:catAx>
      <c:valAx>
        <c:axId val="35423142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090368"/>
        <c:crosses val="max"/>
        <c:crossBetween val="between"/>
        <c:majorUnit val="20"/>
        <c:minorUnit val="1"/>
      </c:valAx>
    </c:plotArea>
    <c:legend>
      <c:legendPos val="b"/>
      <c:layout>
        <c:manualLayout>
          <c:xMode val="edge"/>
          <c:yMode val="edge"/>
          <c:x val="0.24434844137429931"/>
          <c:y val="0.87962029466175184"/>
          <c:w val="0.52963730052297253"/>
          <c:h val="9.8992763279008064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stacked"/>
        <c:varyColors val="0"/>
        <c:ser>
          <c:idx val="2"/>
          <c:order val="0"/>
          <c:tx>
            <c:strRef>
              <c:f>Sheet1!$B$1</c:f>
              <c:strCache>
                <c:ptCount val="1"/>
                <c:pt idx="0">
                  <c:v>Kyllä, säännöllisesti</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Sheet1!$B$2:$B$10</c:f>
              <c:numCache>
                <c:formatCode>General</c:formatCode>
                <c:ptCount val="9"/>
                <c:pt idx="0">
                  <c:v>66</c:v>
                </c:pt>
                <c:pt idx="1">
                  <c:v>40</c:v>
                </c:pt>
                <c:pt idx="2">
                  <c:v>57</c:v>
                </c:pt>
                <c:pt idx="3">
                  <c:v>63</c:v>
                </c:pt>
                <c:pt idx="4">
                  <c:v>66</c:v>
                </c:pt>
                <c:pt idx="5">
                  <c:v>63</c:v>
                </c:pt>
                <c:pt idx="6">
                  <c:v>73</c:v>
                </c:pt>
                <c:pt idx="7">
                  <c:v>72</c:v>
                </c:pt>
                <c:pt idx="8">
                  <c:v>77</c:v>
                </c:pt>
              </c:numCache>
            </c:numRef>
          </c:val>
          <c:extLst>
            <c:ext xmlns:c16="http://schemas.microsoft.com/office/drawing/2014/chart" uri="{C3380CC4-5D6E-409C-BE32-E72D297353CC}">
              <c16:uniqueId val="{00000000-B2AC-4F07-937E-389CC41190FB}"/>
            </c:ext>
          </c:extLst>
        </c:ser>
        <c:ser>
          <c:idx val="3"/>
          <c:order val="1"/>
          <c:tx>
            <c:strRef>
              <c:f>Sheet1!$C$1</c:f>
              <c:strCache>
                <c:ptCount val="1"/>
                <c:pt idx="0">
                  <c:v>Kyllä, satunnaisesti</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Sheet1!$C$2:$C$10</c:f>
              <c:numCache>
                <c:formatCode>General</c:formatCode>
                <c:ptCount val="9"/>
                <c:pt idx="0">
                  <c:v>28</c:v>
                </c:pt>
                <c:pt idx="1">
                  <c:v>41</c:v>
                </c:pt>
                <c:pt idx="2">
                  <c:v>40</c:v>
                </c:pt>
                <c:pt idx="3">
                  <c:v>32</c:v>
                </c:pt>
                <c:pt idx="4">
                  <c:v>28</c:v>
                </c:pt>
                <c:pt idx="5">
                  <c:v>29</c:v>
                </c:pt>
                <c:pt idx="6">
                  <c:v>22</c:v>
                </c:pt>
                <c:pt idx="7">
                  <c:v>19</c:v>
                </c:pt>
                <c:pt idx="8">
                  <c:v>19</c:v>
                </c:pt>
              </c:numCache>
            </c:numRef>
          </c:val>
          <c:extLst>
            <c:ext xmlns:c16="http://schemas.microsoft.com/office/drawing/2014/chart" uri="{C3380CC4-5D6E-409C-BE32-E72D297353CC}">
              <c16:uniqueId val="{00000001-B2AC-4F07-937E-389CC41190FB}"/>
            </c:ext>
          </c:extLst>
        </c:ser>
        <c:ser>
          <c:idx val="4"/>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Sheet1!$D$2:$D$10</c:f>
              <c:numCache>
                <c:formatCode>General</c:formatCode>
                <c:ptCount val="9"/>
                <c:pt idx="0">
                  <c:v>6</c:v>
                </c:pt>
                <c:pt idx="1">
                  <c:v>12</c:v>
                </c:pt>
                <c:pt idx="2">
                  <c:v>3</c:v>
                </c:pt>
                <c:pt idx="3">
                  <c:v>5</c:v>
                </c:pt>
                <c:pt idx="4">
                  <c:v>6</c:v>
                </c:pt>
                <c:pt idx="5">
                  <c:v>7</c:v>
                </c:pt>
                <c:pt idx="6">
                  <c:v>5</c:v>
                </c:pt>
                <c:pt idx="7">
                  <c:v>8</c:v>
                </c:pt>
                <c:pt idx="8">
                  <c:v>4</c:v>
                </c:pt>
              </c:numCache>
            </c:numRef>
          </c:val>
          <c:extLst>
            <c:ext xmlns:c16="http://schemas.microsoft.com/office/drawing/2014/chart" uri="{C3380CC4-5D6E-409C-BE32-E72D297353CC}">
              <c16:uniqueId val="{00000002-B2AC-4F07-937E-389CC41190FB}"/>
            </c:ext>
          </c:extLst>
        </c:ser>
        <c:ser>
          <c:idx val="5"/>
          <c:order val="3"/>
          <c:tx>
            <c:strRef>
              <c:f>Sheet1!$E$1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Sheet1!$E$2:$E$10</c:f>
              <c:numCache>
                <c:formatCode>General</c:formatCode>
                <c:ptCount val="9"/>
                <c:pt idx="1">
                  <c:v>7</c:v>
                </c:pt>
                <c:pt idx="5">
                  <c:v>1</c:v>
                </c:pt>
                <c:pt idx="7">
                  <c:v>1</c:v>
                </c:pt>
              </c:numCache>
            </c:numRef>
          </c:val>
          <c:extLst>
            <c:ext xmlns:c16="http://schemas.microsoft.com/office/drawing/2014/chart" uri="{C3380CC4-5D6E-409C-BE32-E72D297353CC}">
              <c16:uniqueId val="{00000003-B2AC-4F07-937E-389CC41190FB}"/>
            </c:ext>
          </c:extLst>
        </c:ser>
        <c:dLbls>
          <c:showLegendKey val="0"/>
          <c:showVal val="1"/>
          <c:showCatName val="0"/>
          <c:showSerName val="0"/>
          <c:showPercent val="0"/>
          <c:showBubbleSize val="0"/>
        </c:dLbls>
        <c:gapWidth val="28"/>
        <c:overlap val="100"/>
        <c:axId val="206745984"/>
        <c:axId val="206747520"/>
      </c:barChart>
      <c:catAx>
        <c:axId val="2067459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06747520"/>
        <c:crosses val="autoZero"/>
        <c:auto val="0"/>
        <c:lblAlgn val="ctr"/>
        <c:lblOffset val="100"/>
        <c:noMultiLvlLbl val="0"/>
      </c:catAx>
      <c:valAx>
        <c:axId val="20674752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06745984"/>
        <c:crosses val="max"/>
        <c:crossBetween val="between"/>
        <c:majorUnit val="20"/>
        <c:minorUnit val="5"/>
      </c:valAx>
    </c:plotArea>
    <c:legend>
      <c:legendPos val="b"/>
      <c:layout>
        <c:manualLayout>
          <c:xMode val="edge"/>
          <c:yMode val="edge"/>
          <c:x val="0.24765835520559931"/>
          <c:y val="0.87600717625867808"/>
          <c:w val="0.52690551181102352"/>
          <c:h val="0.10565755983143107"/>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4"/>
          <c:order val="0"/>
          <c:tx>
            <c:strRef>
              <c:f>Sheet1!$D$1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Asuntolainan maksuerän suuruus pysyy jatkuvasti samana ja esimerkiksi korkotason muutokset eivät vaikuta maksuerään</c:v>
                </c:pt>
                <c:pt idx="1">
                  <c:v>Asuntolainan maksuerän suuruus muuttuu laina-ajan kuluessa, esimerkiksi korkotason muuttuessa</c:v>
                </c:pt>
                <c:pt idx="2">
                  <c:v>Ei osaa sanoa</c:v>
                </c:pt>
              </c:strCache>
            </c:strRef>
          </c:cat>
          <c:val>
            <c:numRef>
              <c:f>Sheet1!$D$2:$D$4</c:f>
              <c:numCache>
                <c:formatCode>General</c:formatCode>
                <c:ptCount val="3"/>
                <c:pt idx="0">
                  <c:v>60</c:v>
                </c:pt>
                <c:pt idx="1">
                  <c:v>31</c:v>
                </c:pt>
                <c:pt idx="2">
                  <c:v>9</c:v>
                </c:pt>
              </c:numCache>
            </c:numRef>
          </c:val>
          <c:extLst>
            <c:ext xmlns:c16="http://schemas.microsoft.com/office/drawing/2014/chart" uri="{C3380CC4-5D6E-409C-BE32-E72D297353CC}">
              <c16:uniqueId val="{00000000-FB9A-4448-919C-266189914B58}"/>
            </c:ext>
          </c:extLst>
        </c:ser>
        <c:ser>
          <c:idx val="0"/>
          <c:order val="1"/>
          <c:tx>
            <c:strRef>
              <c:f>Sheet1!$E$1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Asuntolainan maksuerän suuruus pysyy jatkuvasti samana ja esimerkiksi korkotason muutokset eivät vaikuta maksuerään</c:v>
                </c:pt>
                <c:pt idx="1">
                  <c:v>Asuntolainan maksuerän suuruus muuttuu laina-ajan kuluessa, esimerkiksi korkotason muuttuessa</c:v>
                </c:pt>
                <c:pt idx="2">
                  <c:v>Ei osaa sanoa</c:v>
                </c:pt>
              </c:strCache>
            </c:strRef>
          </c:cat>
          <c:val>
            <c:numRef>
              <c:f>Sheet1!$E$2:$E$4</c:f>
              <c:numCache>
                <c:formatCode>General</c:formatCode>
                <c:ptCount val="3"/>
                <c:pt idx="0">
                  <c:v>64</c:v>
                </c:pt>
                <c:pt idx="1">
                  <c:v>29</c:v>
                </c:pt>
                <c:pt idx="2">
                  <c:v>7</c:v>
                </c:pt>
              </c:numCache>
            </c:numRef>
          </c:val>
          <c:extLst>
            <c:ext xmlns:c16="http://schemas.microsoft.com/office/drawing/2014/chart" uri="{C3380CC4-5D6E-409C-BE32-E72D297353CC}">
              <c16:uniqueId val="{00000001-FB9A-4448-919C-266189914B58}"/>
            </c:ext>
          </c:extLst>
        </c:ser>
        <c:ser>
          <c:idx val="1"/>
          <c:order val="2"/>
          <c:tx>
            <c:strRef>
              <c:f>Sheet1!$F$1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Asuntolainan maksuerän suuruus pysyy jatkuvasti samana ja esimerkiksi korkotason muutokset eivät vaikuta maksuerään</c:v>
                </c:pt>
                <c:pt idx="1">
                  <c:v>Asuntolainan maksuerän suuruus muuttuu laina-ajan kuluessa, esimerkiksi korkotason muuttuessa</c:v>
                </c:pt>
                <c:pt idx="2">
                  <c:v>Ei osaa sanoa</c:v>
                </c:pt>
              </c:strCache>
            </c:strRef>
          </c:cat>
          <c:val>
            <c:numRef>
              <c:f>Sheet1!$F$2:$F$4</c:f>
              <c:numCache>
                <c:formatCode>General</c:formatCode>
                <c:ptCount val="3"/>
                <c:pt idx="0">
                  <c:v>67</c:v>
                </c:pt>
                <c:pt idx="1">
                  <c:v>25</c:v>
                </c:pt>
                <c:pt idx="2">
                  <c:v>8</c:v>
                </c:pt>
              </c:numCache>
            </c:numRef>
          </c:val>
          <c:extLst>
            <c:ext xmlns:c16="http://schemas.microsoft.com/office/drawing/2014/chart" uri="{C3380CC4-5D6E-409C-BE32-E72D297353CC}">
              <c16:uniqueId val="{00000002-FB9A-4448-919C-266189914B58}"/>
            </c:ext>
          </c:extLst>
        </c:ser>
        <c:ser>
          <c:idx val="2"/>
          <c:order val="3"/>
          <c:tx>
            <c:strRef>
              <c:f>Sheet1!$G$1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Asuntolainan maksuerän suuruus pysyy jatkuvasti samana ja esimerkiksi korkotason muutokset eivät vaikuta maksuerään</c:v>
                </c:pt>
                <c:pt idx="1">
                  <c:v>Asuntolainan maksuerän suuruus muuttuu laina-ajan kuluessa, esimerkiksi korkotason muuttuessa</c:v>
                </c:pt>
                <c:pt idx="2">
                  <c:v>Ei osaa sanoa</c:v>
                </c:pt>
              </c:strCache>
            </c:strRef>
          </c:cat>
          <c:val>
            <c:numRef>
              <c:f>Sheet1!$G$2:$G$4</c:f>
              <c:numCache>
                <c:formatCode>General</c:formatCode>
                <c:ptCount val="3"/>
                <c:pt idx="0">
                  <c:v>62</c:v>
                </c:pt>
                <c:pt idx="1">
                  <c:v>31</c:v>
                </c:pt>
                <c:pt idx="2">
                  <c:v>7</c:v>
                </c:pt>
              </c:numCache>
            </c:numRef>
          </c:val>
          <c:extLst>
            <c:ext xmlns:c16="http://schemas.microsoft.com/office/drawing/2014/chart" uri="{C3380CC4-5D6E-409C-BE32-E72D297353CC}">
              <c16:uniqueId val="{00000003-FB9A-4448-919C-266189914B58}"/>
            </c:ext>
          </c:extLst>
        </c:ser>
        <c:ser>
          <c:idx val="3"/>
          <c:order val="4"/>
          <c:tx>
            <c:strRef>
              <c:f>Sheet1!$H$1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Asuntolainan maksuerän suuruus pysyy jatkuvasti samana ja esimerkiksi korkotason muutokset eivät vaikuta maksuerään</c:v>
                </c:pt>
                <c:pt idx="1">
                  <c:v>Asuntolainan maksuerän suuruus muuttuu laina-ajan kuluessa, esimerkiksi korkotason muuttuessa</c:v>
                </c:pt>
                <c:pt idx="2">
                  <c:v>Ei osaa sanoa</c:v>
                </c:pt>
              </c:strCache>
            </c:strRef>
          </c:cat>
          <c:val>
            <c:numRef>
              <c:f>Sheet1!$H$2:$H$4</c:f>
              <c:numCache>
                <c:formatCode>General</c:formatCode>
                <c:ptCount val="3"/>
                <c:pt idx="0">
                  <c:v>58</c:v>
                </c:pt>
                <c:pt idx="1">
                  <c:v>34</c:v>
                </c:pt>
                <c:pt idx="2">
                  <c:v>8</c:v>
                </c:pt>
              </c:numCache>
            </c:numRef>
          </c:val>
          <c:extLst>
            <c:ext xmlns:c16="http://schemas.microsoft.com/office/drawing/2014/chart" uri="{C3380CC4-5D6E-409C-BE32-E72D297353CC}">
              <c16:uniqueId val="{00000004-FB9A-4448-919C-266189914B58}"/>
            </c:ext>
          </c:extLst>
        </c:ser>
        <c:dLbls>
          <c:showLegendKey val="0"/>
          <c:showVal val="1"/>
          <c:showCatName val="0"/>
          <c:showSerName val="0"/>
          <c:showPercent val="0"/>
          <c:showBubbleSize val="0"/>
        </c:dLbls>
        <c:gapWidth val="28"/>
        <c:axId val="354339456"/>
        <c:axId val="354349440"/>
      </c:barChart>
      <c:catAx>
        <c:axId val="35433945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4349440"/>
        <c:crosses val="autoZero"/>
        <c:auto val="0"/>
        <c:lblAlgn val="ctr"/>
        <c:lblOffset val="100"/>
        <c:noMultiLvlLbl val="0"/>
      </c:catAx>
      <c:valAx>
        <c:axId val="35434944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339456"/>
        <c:crosses val="max"/>
        <c:crossBetween val="between"/>
        <c:majorUnit val="20"/>
        <c:minorUnit val="1"/>
      </c:valAx>
    </c:plotArea>
    <c:legend>
      <c:legendPos val="b"/>
      <c:layout>
        <c:manualLayout>
          <c:xMode val="edge"/>
          <c:yMode val="edge"/>
          <c:x val="0.24434844137429931"/>
          <c:y val="0.87962029466175184"/>
          <c:w val="0.52963730052297253"/>
          <c:h val="9.8992763279008064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extLst>
              <c:ext xmlns:c16="http://schemas.microsoft.com/office/drawing/2014/chart" uri="{C3380CC4-5D6E-409C-BE32-E72D297353CC}">
                <c16:uniqueId val="{00000000-0757-4DC4-93C8-245F492F9580}"/>
              </c:ext>
            </c:extLst>
          </c:dPt>
          <c:dPt>
            <c:idx val="1"/>
            <c:invertIfNegative val="0"/>
            <c:bubble3D val="0"/>
            <c:spPr>
              <a:solidFill>
                <a:srgbClr val="FFD600"/>
              </a:solidFill>
            </c:spPr>
            <c:extLst>
              <c:ext xmlns:c16="http://schemas.microsoft.com/office/drawing/2014/chart" uri="{C3380CC4-5D6E-409C-BE32-E72D297353CC}">
                <c16:uniqueId val="{00000001-0757-4DC4-93C8-245F492F9580}"/>
              </c:ext>
            </c:extLst>
          </c:dPt>
          <c:dPt>
            <c:idx val="2"/>
            <c:invertIfNegative val="0"/>
            <c:bubble3D val="0"/>
            <c:spPr>
              <a:solidFill>
                <a:srgbClr val="7F539C"/>
              </a:solidFill>
            </c:spPr>
            <c:extLst>
              <c:ext xmlns:c16="http://schemas.microsoft.com/office/drawing/2014/chart" uri="{C3380CC4-5D6E-409C-BE32-E72D297353CC}">
                <c16:uniqueId val="{00000002-0757-4DC4-93C8-245F492F9580}"/>
              </c:ext>
            </c:extLst>
          </c:dPt>
          <c:dPt>
            <c:idx val="3"/>
            <c:invertIfNegative val="0"/>
            <c:bubble3D val="0"/>
            <c:spPr>
              <a:solidFill>
                <a:srgbClr val="E6007E"/>
              </a:solidFill>
            </c:spPr>
            <c:extLst>
              <c:ext xmlns:c16="http://schemas.microsoft.com/office/drawing/2014/chart" uri="{C3380CC4-5D6E-409C-BE32-E72D297353CC}">
                <c16:uniqueId val="{00000003-0757-4DC4-93C8-245F492F9580}"/>
              </c:ext>
            </c:extLst>
          </c:dPt>
          <c:dPt>
            <c:idx val="4"/>
            <c:invertIfNegative val="0"/>
            <c:bubble3D val="0"/>
            <c:spPr>
              <a:solidFill>
                <a:srgbClr val="164180"/>
              </a:solidFill>
            </c:spPr>
            <c:extLst>
              <c:ext xmlns:c16="http://schemas.microsoft.com/office/drawing/2014/chart" uri="{C3380CC4-5D6E-409C-BE32-E72D297353CC}">
                <c16:uniqueId val="{00000004-0757-4DC4-93C8-245F492F958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Sheet1!$A$9:$A$22</c:f>
              <c:strCache>
                <c:ptCount val="14"/>
                <c:pt idx="0">
                  <c:v>Kevät 2013</c:v>
                </c:pt>
                <c:pt idx="1">
                  <c:v>Kevät 2014</c:v>
                </c:pt>
                <c:pt idx="2">
                  <c:v>Kevät 2015</c:v>
                </c:pt>
                <c:pt idx="3">
                  <c:v>Kevät 2017</c:v>
                </c:pt>
                <c:pt idx="4">
                  <c:v>Kevät 2019</c:v>
                </c:pt>
                <c:pt idx="5">
                  <c:v>Asuntolainamäärä:</c:v>
                </c:pt>
                <c:pt idx="6">
                  <c:v>Alle 10 000 €</c:v>
                </c:pt>
                <c:pt idx="7">
                  <c:v>10 001 - 20 000 €</c:v>
                </c:pt>
                <c:pt idx="8">
                  <c:v>20 001 - 40 000 €</c:v>
                </c:pt>
                <c:pt idx="9">
                  <c:v>40 001 - 60 000 €</c:v>
                </c:pt>
                <c:pt idx="10">
                  <c:v>60 001 - 80 000 €</c:v>
                </c:pt>
                <c:pt idx="11">
                  <c:v>80 001 - 100 000 €</c:v>
                </c:pt>
                <c:pt idx="12">
                  <c:v>100 001 - 150 000 €</c:v>
                </c:pt>
                <c:pt idx="13">
                  <c:v>Yli 150 000 €</c:v>
                </c:pt>
              </c:strCache>
            </c:strRef>
          </c:cat>
          <c:val>
            <c:numRef>
              <c:f>Sheet1!$B$9:$B$22</c:f>
              <c:numCache>
                <c:formatCode>General</c:formatCode>
                <c:ptCount val="14"/>
                <c:pt idx="0">
                  <c:v>72</c:v>
                </c:pt>
                <c:pt idx="1">
                  <c:v>72</c:v>
                </c:pt>
                <c:pt idx="2">
                  <c:v>72</c:v>
                </c:pt>
                <c:pt idx="3">
                  <c:v>77</c:v>
                </c:pt>
                <c:pt idx="4">
                  <c:v>72</c:v>
                </c:pt>
                <c:pt idx="6">
                  <c:v>57</c:v>
                </c:pt>
                <c:pt idx="7">
                  <c:v>56</c:v>
                </c:pt>
                <c:pt idx="8">
                  <c:v>68</c:v>
                </c:pt>
                <c:pt idx="9">
                  <c:v>77</c:v>
                </c:pt>
                <c:pt idx="10">
                  <c:v>69</c:v>
                </c:pt>
                <c:pt idx="11">
                  <c:v>73</c:v>
                </c:pt>
                <c:pt idx="12">
                  <c:v>72</c:v>
                </c:pt>
                <c:pt idx="13">
                  <c:v>87</c:v>
                </c:pt>
              </c:numCache>
            </c:numRef>
          </c:val>
          <c:extLst>
            <c:ext xmlns:c16="http://schemas.microsoft.com/office/drawing/2014/chart" uri="{C3380CC4-5D6E-409C-BE32-E72D297353CC}">
              <c16:uniqueId val="{00000005-0757-4DC4-93C8-245F492F9580}"/>
            </c:ext>
          </c:extLst>
        </c:ser>
        <c:dLbls>
          <c:showLegendKey val="0"/>
          <c:showVal val="1"/>
          <c:showCatName val="0"/>
          <c:showSerName val="0"/>
          <c:showPercent val="0"/>
          <c:showBubbleSize val="0"/>
        </c:dLbls>
        <c:gapWidth val="28"/>
        <c:axId val="354398592"/>
        <c:axId val="354411648"/>
      </c:barChart>
      <c:catAx>
        <c:axId val="35439859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4411648"/>
        <c:crosses val="autoZero"/>
        <c:auto val="0"/>
        <c:lblAlgn val="ctr"/>
        <c:lblOffset val="100"/>
        <c:noMultiLvlLbl val="0"/>
      </c:catAx>
      <c:valAx>
        <c:axId val="35441164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398592"/>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2"/>
          <c:order val="0"/>
          <c:tx>
            <c:strRef>
              <c:f>Sheet1!$J$1</c:f>
              <c:strCache>
                <c:ptCount val="1"/>
                <c:pt idx="0">
                  <c:v>Kevät 2015</c:v>
                </c:pt>
              </c:strCache>
            </c:strRef>
          </c:tx>
          <c:spPr>
            <a:solidFill>
              <a:srgbClr val="7F539C"/>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Pieni laina / Laina loppuu pian / Enää vähän jäljellä</c:v>
                </c:pt>
                <c:pt idx="1">
                  <c:v>Ei usko koron nousevan / Luottaa, että ei nouse</c:v>
                </c:pt>
                <c:pt idx="2">
                  <c:v>Ei tarvetta / Ei ole tuntunut tarpelliselta</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Kiinteä korko</c:v>
                </c:pt>
                <c:pt idx="8">
                  <c:v>On korkokatto</c:v>
                </c:pt>
                <c:pt idx="9">
                  <c:v>Ei halunnut ottaa lainaturvaa</c:v>
                </c:pt>
                <c:pt idx="10">
                  <c:v>Tasaeräinen laina</c:v>
                </c:pt>
              </c:strCache>
            </c:strRef>
          </c:cat>
          <c:val>
            <c:numRef>
              <c:f>Sheet1!$J$2:$J$12</c:f>
              <c:numCache>
                <c:formatCode>General</c:formatCode>
                <c:ptCount val="11"/>
                <c:pt idx="0">
                  <c:v>18</c:v>
                </c:pt>
                <c:pt idx="1">
                  <c:v>13</c:v>
                </c:pt>
                <c:pt idx="2">
                  <c:v>6</c:v>
                </c:pt>
                <c:pt idx="3">
                  <c:v>12</c:v>
                </c:pt>
                <c:pt idx="4">
                  <c:v>9</c:v>
                </c:pt>
                <c:pt idx="5">
                  <c:v>8</c:v>
                </c:pt>
                <c:pt idx="6">
                  <c:v>8</c:v>
                </c:pt>
                <c:pt idx="7">
                  <c:v>3</c:v>
                </c:pt>
                <c:pt idx="10">
                  <c:v>5</c:v>
                </c:pt>
              </c:numCache>
            </c:numRef>
          </c:val>
          <c:extLst>
            <c:ext xmlns:c16="http://schemas.microsoft.com/office/drawing/2014/chart" uri="{C3380CC4-5D6E-409C-BE32-E72D297353CC}">
              <c16:uniqueId val="{00000000-7AA8-4076-8E61-AAD8B26B8379}"/>
            </c:ext>
          </c:extLst>
        </c:ser>
        <c:ser>
          <c:idx val="0"/>
          <c:order val="1"/>
          <c:tx>
            <c:strRef>
              <c:f>Sheet1!$K$1</c:f>
              <c:strCache>
                <c:ptCount val="1"/>
                <c:pt idx="0">
                  <c:v>Kevät 2017</c:v>
                </c:pt>
              </c:strCache>
            </c:strRef>
          </c:tx>
          <c:spPr>
            <a:solidFill>
              <a:srgbClr val="E6007E"/>
            </a:solidFill>
          </c:spPr>
          <c:invertIfNegative val="0"/>
          <c:dPt>
            <c:idx val="9"/>
            <c:invertIfNegative val="0"/>
            <c:bubble3D val="0"/>
            <c:spPr>
              <a:solidFill>
                <a:srgbClr val="164180"/>
              </a:solidFill>
            </c:spPr>
            <c:extLst>
              <c:ext xmlns:c16="http://schemas.microsoft.com/office/drawing/2014/chart" uri="{C3380CC4-5D6E-409C-BE32-E72D297353CC}">
                <c16:uniqueId val="{00000001-7AA8-4076-8E61-AAD8B26B8379}"/>
              </c:ext>
            </c:extLst>
          </c:dPt>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Pieni laina / Laina loppuu pian / Enää vähän jäljellä</c:v>
                </c:pt>
                <c:pt idx="1">
                  <c:v>Ei usko koron nousevan / Luottaa, että ei nouse</c:v>
                </c:pt>
                <c:pt idx="2">
                  <c:v>Ei tarvetta / Ei ole tuntunut tarpelliselta</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Kiinteä korko</c:v>
                </c:pt>
                <c:pt idx="8">
                  <c:v>On korkokatto</c:v>
                </c:pt>
                <c:pt idx="9">
                  <c:v>Ei halunnut ottaa lainaturvaa</c:v>
                </c:pt>
                <c:pt idx="10">
                  <c:v>Tasaeräinen laina</c:v>
                </c:pt>
              </c:strCache>
            </c:strRef>
          </c:cat>
          <c:val>
            <c:numRef>
              <c:f>Sheet1!$K$2:$K$12</c:f>
              <c:numCache>
                <c:formatCode>General</c:formatCode>
                <c:ptCount val="11"/>
                <c:pt idx="0">
                  <c:v>21</c:v>
                </c:pt>
                <c:pt idx="1">
                  <c:v>13</c:v>
                </c:pt>
                <c:pt idx="2">
                  <c:v>14</c:v>
                </c:pt>
                <c:pt idx="3">
                  <c:v>11</c:v>
                </c:pt>
                <c:pt idx="4">
                  <c:v>9</c:v>
                </c:pt>
                <c:pt idx="5">
                  <c:v>9</c:v>
                </c:pt>
                <c:pt idx="6">
                  <c:v>6</c:v>
                </c:pt>
                <c:pt idx="7">
                  <c:v>2</c:v>
                </c:pt>
                <c:pt idx="8">
                  <c:v>2</c:v>
                </c:pt>
                <c:pt idx="9">
                  <c:v>3</c:v>
                </c:pt>
                <c:pt idx="10">
                  <c:v>3</c:v>
                </c:pt>
              </c:numCache>
            </c:numRef>
          </c:val>
          <c:extLst>
            <c:ext xmlns:c16="http://schemas.microsoft.com/office/drawing/2014/chart" uri="{C3380CC4-5D6E-409C-BE32-E72D297353CC}">
              <c16:uniqueId val="{00000002-7AA8-4076-8E61-AAD8B26B8379}"/>
            </c:ext>
          </c:extLst>
        </c:ser>
        <c:ser>
          <c:idx val="1"/>
          <c:order val="2"/>
          <c:tx>
            <c:strRef>
              <c:f>Sheet1!$L$1</c:f>
              <c:strCache>
                <c:ptCount val="1"/>
                <c:pt idx="0">
                  <c:v>Kevät 2019</c:v>
                </c:pt>
              </c:strCache>
            </c:strRef>
          </c:tx>
          <c:spPr>
            <a:solidFill>
              <a:srgbClr val="164180"/>
            </a:solidFill>
          </c:spPr>
          <c:invertIfNegative val="0"/>
          <c:dLbls>
            <c:spPr>
              <a:noFill/>
              <a:ln>
                <a:noFill/>
              </a:ln>
              <a:effectLst/>
            </c:spPr>
            <c:txPr>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Pieni laina / Laina loppuu pian / Enää vähän jäljellä</c:v>
                </c:pt>
                <c:pt idx="1">
                  <c:v>Ei usko koron nousevan / Luottaa, että ei nouse</c:v>
                </c:pt>
                <c:pt idx="2">
                  <c:v>Ei tarvetta / Ei ole tuntunut tarpelliselta</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Kiinteä korko</c:v>
                </c:pt>
                <c:pt idx="8">
                  <c:v>On korkokatto</c:v>
                </c:pt>
                <c:pt idx="9">
                  <c:v>Ei halunnut ottaa lainaturvaa</c:v>
                </c:pt>
                <c:pt idx="10">
                  <c:v>Tasaeräinen laina</c:v>
                </c:pt>
              </c:strCache>
            </c:strRef>
          </c:cat>
          <c:val>
            <c:numRef>
              <c:f>Sheet1!$L$2:$L$12</c:f>
              <c:numCache>
                <c:formatCode>General</c:formatCode>
                <c:ptCount val="11"/>
                <c:pt idx="0">
                  <c:v>24</c:v>
                </c:pt>
                <c:pt idx="1">
                  <c:v>10</c:v>
                </c:pt>
                <c:pt idx="2">
                  <c:v>9</c:v>
                </c:pt>
                <c:pt idx="3">
                  <c:v>8</c:v>
                </c:pt>
                <c:pt idx="4">
                  <c:v>7</c:v>
                </c:pt>
                <c:pt idx="5">
                  <c:v>7</c:v>
                </c:pt>
                <c:pt idx="6">
                  <c:v>7</c:v>
                </c:pt>
                <c:pt idx="7">
                  <c:v>4</c:v>
                </c:pt>
                <c:pt idx="8">
                  <c:v>4</c:v>
                </c:pt>
                <c:pt idx="10">
                  <c:v>2</c:v>
                </c:pt>
              </c:numCache>
            </c:numRef>
          </c:val>
          <c:extLst>
            <c:ext xmlns:c16="http://schemas.microsoft.com/office/drawing/2014/chart" uri="{C3380CC4-5D6E-409C-BE32-E72D297353CC}">
              <c16:uniqueId val="{00000003-7AA8-4076-8E61-AAD8B26B8379}"/>
            </c:ext>
          </c:extLst>
        </c:ser>
        <c:dLbls>
          <c:showLegendKey val="0"/>
          <c:showVal val="1"/>
          <c:showCatName val="0"/>
          <c:showSerName val="0"/>
          <c:showPercent val="0"/>
          <c:showBubbleSize val="0"/>
        </c:dLbls>
        <c:gapWidth val="28"/>
        <c:axId val="354521088"/>
        <c:axId val="354522624"/>
      </c:barChart>
      <c:catAx>
        <c:axId val="3545210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150"/>
            </a:pPr>
            <a:endParaRPr lang="fi-FI"/>
          </a:p>
        </c:txPr>
        <c:crossAx val="354522624"/>
        <c:crosses val="autoZero"/>
        <c:auto val="0"/>
        <c:lblAlgn val="ctr"/>
        <c:lblOffset val="100"/>
        <c:noMultiLvlLbl val="0"/>
      </c:catAx>
      <c:valAx>
        <c:axId val="354522624"/>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521088"/>
        <c:crosses val="max"/>
        <c:crossBetween val="between"/>
        <c:majorUnit val="10"/>
        <c:minorUnit val="1"/>
      </c:valAx>
    </c:plotArea>
    <c:legend>
      <c:legendPos val="b"/>
      <c:layout>
        <c:manualLayout>
          <c:xMode val="edge"/>
          <c:yMode val="edge"/>
          <c:x val="0.34299756602354681"/>
          <c:y val="0.87962029466175184"/>
          <c:w val="0.43072061053313276"/>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2"/>
          <c:order val="0"/>
          <c:tx>
            <c:strRef>
              <c:f>Sheet1!$J$1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Säästämällä etukäteen / on säästöjä </c:v>
                </c:pt>
                <c:pt idx="1">
                  <c:v>Lainassa korkokatto</c:v>
                </c:pt>
                <c:pt idx="2">
                  <c:v>Huomioitu lainaa hakiessa / kohtuullinen kk-erä</c:v>
                </c:pt>
                <c:pt idx="3">
                  <c:v>Rahaa tarpeeksi / ei vaikutusta</c:v>
                </c:pt>
                <c:pt idx="4">
                  <c:v>Laina-aikaa pidentämällä / tarpeeksi maksuaikaa</c:v>
                </c:pt>
                <c:pt idx="5">
                  <c:v>Tiedostaa mahdollisuuden / seuraa tilannetta</c:v>
                </c:pt>
                <c:pt idx="6">
                  <c:v>Lyhentämällä nopeammin / maksamalla pois</c:v>
                </c:pt>
                <c:pt idx="7">
                  <c:v>On lainaturvavakuutus</c:v>
                </c:pt>
                <c:pt idx="8">
                  <c:v>Käy neuvotteluja pankin kanssa</c:v>
                </c:pt>
                <c:pt idx="9">
                  <c:v>Tasaeräinen laina</c:v>
                </c:pt>
                <c:pt idx="10">
                  <c:v>Pieni laina / vain vähän jäljellä </c:v>
                </c:pt>
                <c:pt idx="11">
                  <c:v>Kiinteä korko</c:v>
                </c:pt>
                <c:pt idx="12">
                  <c:v>Tiukentaa taloutta tarvittaessa</c:v>
                </c:pt>
              </c:strCache>
            </c:strRef>
          </c:cat>
          <c:val>
            <c:numRef>
              <c:f>Sheet1!$J$2:$J$14</c:f>
              <c:numCache>
                <c:formatCode>General</c:formatCode>
                <c:ptCount val="13"/>
                <c:pt idx="0">
                  <c:v>37</c:v>
                </c:pt>
                <c:pt idx="1">
                  <c:v>8</c:v>
                </c:pt>
                <c:pt idx="2">
                  <c:v>19</c:v>
                </c:pt>
                <c:pt idx="3">
                  <c:v>9</c:v>
                </c:pt>
                <c:pt idx="4">
                  <c:v>5</c:v>
                </c:pt>
                <c:pt idx="5">
                  <c:v>4</c:v>
                </c:pt>
                <c:pt idx="6">
                  <c:v>2</c:v>
                </c:pt>
                <c:pt idx="7">
                  <c:v>3</c:v>
                </c:pt>
                <c:pt idx="8">
                  <c:v>1</c:v>
                </c:pt>
                <c:pt idx="9">
                  <c:v>5</c:v>
                </c:pt>
                <c:pt idx="10">
                  <c:v>2</c:v>
                </c:pt>
                <c:pt idx="11">
                  <c:v>4</c:v>
                </c:pt>
                <c:pt idx="12">
                  <c:v>4</c:v>
                </c:pt>
              </c:numCache>
            </c:numRef>
          </c:val>
          <c:extLst>
            <c:ext xmlns:c16="http://schemas.microsoft.com/office/drawing/2014/chart" uri="{C3380CC4-5D6E-409C-BE32-E72D297353CC}">
              <c16:uniqueId val="{00000000-239C-43CB-B6E5-4516D95FC124}"/>
            </c:ext>
          </c:extLst>
        </c:ser>
        <c:ser>
          <c:idx val="0"/>
          <c:order val="1"/>
          <c:tx>
            <c:strRef>
              <c:f>Sheet1!$K$1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Säästämällä etukäteen / on säästöjä </c:v>
                </c:pt>
                <c:pt idx="1">
                  <c:v>Lainassa korkokatto</c:v>
                </c:pt>
                <c:pt idx="2">
                  <c:v>Huomioitu lainaa hakiessa / kohtuullinen kk-erä</c:v>
                </c:pt>
                <c:pt idx="3">
                  <c:v>Rahaa tarpeeksi / ei vaikutusta</c:v>
                </c:pt>
                <c:pt idx="4">
                  <c:v>Laina-aikaa pidentämällä / tarpeeksi maksuaikaa</c:v>
                </c:pt>
                <c:pt idx="5">
                  <c:v>Tiedostaa mahdollisuuden / seuraa tilannetta</c:v>
                </c:pt>
                <c:pt idx="6">
                  <c:v>Lyhentämällä nopeammin / maksamalla pois</c:v>
                </c:pt>
                <c:pt idx="7">
                  <c:v>On lainaturvavakuutus</c:v>
                </c:pt>
                <c:pt idx="8">
                  <c:v>Käy neuvotteluja pankin kanssa</c:v>
                </c:pt>
                <c:pt idx="9">
                  <c:v>Tasaeräinen laina</c:v>
                </c:pt>
                <c:pt idx="10">
                  <c:v>Pieni laina / vain vähän jäljellä </c:v>
                </c:pt>
                <c:pt idx="11">
                  <c:v>Kiinteä korko</c:v>
                </c:pt>
                <c:pt idx="12">
                  <c:v>Tiukentaa taloutta tarvittaessa</c:v>
                </c:pt>
              </c:strCache>
            </c:strRef>
          </c:cat>
          <c:val>
            <c:numRef>
              <c:f>Sheet1!$K$2:$K$14</c:f>
              <c:numCache>
                <c:formatCode>General</c:formatCode>
                <c:ptCount val="13"/>
                <c:pt idx="0">
                  <c:v>37</c:v>
                </c:pt>
                <c:pt idx="1">
                  <c:v>7</c:v>
                </c:pt>
                <c:pt idx="2">
                  <c:v>15</c:v>
                </c:pt>
                <c:pt idx="3">
                  <c:v>10</c:v>
                </c:pt>
                <c:pt idx="4">
                  <c:v>5</c:v>
                </c:pt>
                <c:pt idx="5">
                  <c:v>8</c:v>
                </c:pt>
                <c:pt idx="6">
                  <c:v>4</c:v>
                </c:pt>
                <c:pt idx="7">
                  <c:v>3</c:v>
                </c:pt>
                <c:pt idx="8">
                  <c:v>1</c:v>
                </c:pt>
                <c:pt idx="9">
                  <c:v>6</c:v>
                </c:pt>
                <c:pt idx="10">
                  <c:v>4</c:v>
                </c:pt>
                <c:pt idx="11">
                  <c:v>3</c:v>
                </c:pt>
                <c:pt idx="12">
                  <c:v>3</c:v>
                </c:pt>
              </c:numCache>
            </c:numRef>
          </c:val>
          <c:extLst>
            <c:ext xmlns:c16="http://schemas.microsoft.com/office/drawing/2014/chart" uri="{C3380CC4-5D6E-409C-BE32-E72D297353CC}">
              <c16:uniqueId val="{00000001-239C-43CB-B6E5-4516D95FC124}"/>
            </c:ext>
          </c:extLst>
        </c:ser>
        <c:ser>
          <c:idx val="1"/>
          <c:order val="2"/>
          <c:tx>
            <c:strRef>
              <c:f>Sheet1!$L$1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Säästämällä etukäteen / on säästöjä </c:v>
                </c:pt>
                <c:pt idx="1">
                  <c:v>Lainassa korkokatto</c:v>
                </c:pt>
                <c:pt idx="2">
                  <c:v>Huomioitu lainaa hakiessa / kohtuullinen kk-erä</c:v>
                </c:pt>
                <c:pt idx="3">
                  <c:v>Rahaa tarpeeksi / ei vaikutusta</c:v>
                </c:pt>
                <c:pt idx="4">
                  <c:v>Laina-aikaa pidentämällä / tarpeeksi maksuaikaa</c:v>
                </c:pt>
                <c:pt idx="5">
                  <c:v>Tiedostaa mahdollisuuden / seuraa tilannetta</c:v>
                </c:pt>
                <c:pt idx="6">
                  <c:v>Lyhentämällä nopeammin / maksamalla pois</c:v>
                </c:pt>
                <c:pt idx="7">
                  <c:v>On lainaturvavakuutus</c:v>
                </c:pt>
                <c:pt idx="8">
                  <c:v>Käy neuvotteluja pankin kanssa</c:v>
                </c:pt>
                <c:pt idx="9">
                  <c:v>Tasaeräinen laina</c:v>
                </c:pt>
                <c:pt idx="10">
                  <c:v>Pieni laina / vain vähän jäljellä </c:v>
                </c:pt>
                <c:pt idx="11">
                  <c:v>Kiinteä korko</c:v>
                </c:pt>
                <c:pt idx="12">
                  <c:v>Tiukentaa taloutta tarvittaessa</c:v>
                </c:pt>
              </c:strCache>
            </c:strRef>
          </c:cat>
          <c:val>
            <c:numRef>
              <c:f>Sheet1!$L$2:$L$14</c:f>
              <c:numCache>
                <c:formatCode>General</c:formatCode>
                <c:ptCount val="13"/>
                <c:pt idx="0">
                  <c:v>44</c:v>
                </c:pt>
                <c:pt idx="1">
                  <c:v>15</c:v>
                </c:pt>
                <c:pt idx="2">
                  <c:v>10</c:v>
                </c:pt>
                <c:pt idx="3">
                  <c:v>10</c:v>
                </c:pt>
                <c:pt idx="4">
                  <c:v>6</c:v>
                </c:pt>
                <c:pt idx="5">
                  <c:v>5</c:v>
                </c:pt>
                <c:pt idx="6">
                  <c:v>5</c:v>
                </c:pt>
                <c:pt idx="7">
                  <c:v>4</c:v>
                </c:pt>
                <c:pt idx="8">
                  <c:v>4</c:v>
                </c:pt>
                <c:pt idx="9">
                  <c:v>3</c:v>
                </c:pt>
                <c:pt idx="10">
                  <c:v>3</c:v>
                </c:pt>
                <c:pt idx="11">
                  <c:v>2</c:v>
                </c:pt>
                <c:pt idx="12">
                  <c:v>2</c:v>
                </c:pt>
              </c:numCache>
            </c:numRef>
          </c:val>
          <c:extLst>
            <c:ext xmlns:c16="http://schemas.microsoft.com/office/drawing/2014/chart" uri="{C3380CC4-5D6E-409C-BE32-E72D297353CC}">
              <c16:uniqueId val="{00000002-239C-43CB-B6E5-4516D95FC124}"/>
            </c:ext>
          </c:extLst>
        </c:ser>
        <c:dLbls>
          <c:showLegendKey val="0"/>
          <c:showVal val="1"/>
          <c:showCatName val="0"/>
          <c:showSerName val="0"/>
          <c:showPercent val="0"/>
          <c:showBubbleSize val="0"/>
        </c:dLbls>
        <c:gapWidth val="28"/>
        <c:axId val="354967552"/>
        <c:axId val="354969088"/>
      </c:barChart>
      <c:catAx>
        <c:axId val="35496755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354969088"/>
        <c:crosses val="autoZero"/>
        <c:auto val="0"/>
        <c:lblAlgn val="ctr"/>
        <c:lblOffset val="100"/>
        <c:noMultiLvlLbl val="0"/>
      </c:catAx>
      <c:valAx>
        <c:axId val="354969088"/>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354967552"/>
        <c:crosses val="max"/>
        <c:crossBetween val="between"/>
        <c:majorUnit val="10"/>
        <c:minorUnit val="1"/>
      </c:valAx>
    </c:plotArea>
    <c:legend>
      <c:legendPos val="b"/>
      <c:layout>
        <c:manualLayout>
          <c:xMode val="edge"/>
          <c:yMode val="edge"/>
          <c:x val="0.34299756602354681"/>
          <c:y val="0.87962029466175184"/>
          <c:w val="0.43072061053313276"/>
          <c:h val="9.9181830930398965E-2"/>
        </c:manualLayout>
      </c:layout>
      <c:overlay val="0"/>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88"/>
          <c:y val="8.9564995137866241E-2"/>
          <c:w val="0.51823802372575256"/>
          <c:h val="0.69970418099339393"/>
        </c:manualLayout>
      </c:layout>
      <c:barChart>
        <c:barDir val="bar"/>
        <c:grouping val="clustered"/>
        <c:varyColors val="0"/>
        <c:ser>
          <c:idx val="4"/>
          <c:order val="0"/>
          <c:tx>
            <c:strRef>
              <c:f>Sheet1!$A$7</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Sheet1!$B$7:$C$7</c:f>
              <c:numCache>
                <c:formatCode>General</c:formatCode>
                <c:ptCount val="2"/>
                <c:pt idx="0">
                  <c:v>24</c:v>
                </c:pt>
                <c:pt idx="1">
                  <c:v>38</c:v>
                </c:pt>
              </c:numCache>
            </c:numRef>
          </c:val>
          <c:extLst>
            <c:ext xmlns:c16="http://schemas.microsoft.com/office/drawing/2014/chart" uri="{C3380CC4-5D6E-409C-BE32-E72D297353CC}">
              <c16:uniqueId val="{00000000-B091-4F20-8277-2D8E19EC6731}"/>
            </c:ext>
          </c:extLst>
        </c:ser>
        <c:ser>
          <c:idx val="0"/>
          <c:order val="1"/>
          <c:tx>
            <c:strRef>
              <c:f>Sheet1!$A$8</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Sheet1!$B$8:$C$8</c:f>
              <c:numCache>
                <c:formatCode>General</c:formatCode>
                <c:ptCount val="2"/>
                <c:pt idx="0">
                  <c:v>25</c:v>
                </c:pt>
                <c:pt idx="1">
                  <c:v>31</c:v>
                </c:pt>
              </c:numCache>
            </c:numRef>
          </c:val>
          <c:extLst>
            <c:ext xmlns:c16="http://schemas.microsoft.com/office/drawing/2014/chart" uri="{C3380CC4-5D6E-409C-BE32-E72D297353CC}">
              <c16:uniqueId val="{00000001-B091-4F20-8277-2D8E19EC6731}"/>
            </c:ext>
          </c:extLst>
        </c:ser>
        <c:ser>
          <c:idx val="1"/>
          <c:order val="2"/>
          <c:tx>
            <c:strRef>
              <c:f>Sheet1!$A$9</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Sheet1!$B$9:$C$9</c:f>
              <c:numCache>
                <c:formatCode>General</c:formatCode>
                <c:ptCount val="2"/>
                <c:pt idx="0">
                  <c:v>28</c:v>
                </c:pt>
                <c:pt idx="1">
                  <c:v>34</c:v>
                </c:pt>
              </c:numCache>
            </c:numRef>
          </c:val>
          <c:extLst>
            <c:ext xmlns:c16="http://schemas.microsoft.com/office/drawing/2014/chart" uri="{C3380CC4-5D6E-409C-BE32-E72D297353CC}">
              <c16:uniqueId val="{00000002-B091-4F20-8277-2D8E19EC6731}"/>
            </c:ext>
          </c:extLst>
        </c:ser>
        <c:ser>
          <c:idx val="2"/>
          <c:order val="3"/>
          <c:tx>
            <c:strRef>
              <c:f>Sheet1!$A$10</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Sheet1!$B$10:$C$10</c:f>
              <c:numCache>
                <c:formatCode>General</c:formatCode>
                <c:ptCount val="2"/>
                <c:pt idx="0">
                  <c:v>26</c:v>
                </c:pt>
                <c:pt idx="1">
                  <c:v>29</c:v>
                </c:pt>
              </c:numCache>
            </c:numRef>
          </c:val>
          <c:extLst>
            <c:ext xmlns:c16="http://schemas.microsoft.com/office/drawing/2014/chart" uri="{C3380CC4-5D6E-409C-BE32-E72D297353CC}">
              <c16:uniqueId val="{00000003-B091-4F20-8277-2D8E19EC6731}"/>
            </c:ext>
          </c:extLst>
        </c:ser>
        <c:ser>
          <c:idx val="3"/>
          <c:order val="4"/>
          <c:tx>
            <c:strRef>
              <c:f>Sheet1!$A$11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Sheet1!$B$11:$C$11</c:f>
              <c:numCache>
                <c:formatCode>General</c:formatCode>
                <c:ptCount val="2"/>
                <c:pt idx="0">
                  <c:v>30</c:v>
                </c:pt>
                <c:pt idx="1">
                  <c:v>41</c:v>
                </c:pt>
              </c:numCache>
            </c:numRef>
          </c:val>
          <c:extLst>
            <c:ext xmlns:c16="http://schemas.microsoft.com/office/drawing/2014/chart" uri="{C3380CC4-5D6E-409C-BE32-E72D297353CC}">
              <c16:uniqueId val="{00000004-B091-4F20-8277-2D8E19EC6731}"/>
            </c:ext>
          </c:extLst>
        </c:ser>
        <c:dLbls>
          <c:showLegendKey val="0"/>
          <c:showVal val="1"/>
          <c:showCatName val="0"/>
          <c:showSerName val="0"/>
          <c:showPercent val="0"/>
          <c:showBubbleSize val="0"/>
        </c:dLbls>
        <c:gapWidth val="28"/>
        <c:axId val="354642944"/>
        <c:axId val="354665216"/>
      </c:barChart>
      <c:catAx>
        <c:axId val="35464294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4665216"/>
        <c:crosses val="autoZero"/>
        <c:auto val="0"/>
        <c:lblAlgn val="ctr"/>
        <c:lblOffset val="100"/>
        <c:noMultiLvlLbl val="0"/>
      </c:catAx>
      <c:valAx>
        <c:axId val="354665216"/>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4642944"/>
        <c:crosses val="max"/>
        <c:crossBetween val="between"/>
        <c:majorUnit val="10"/>
        <c:minorUnit val="1"/>
      </c:valAx>
    </c:plotArea>
    <c:legend>
      <c:legendPos val="b"/>
      <c:layout>
        <c:manualLayout>
          <c:xMode val="edge"/>
          <c:yMode val="edge"/>
          <c:x val="0.24434844137429931"/>
          <c:y val="0.87962029466175184"/>
          <c:w val="0.52926388106093425"/>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75E-2"/>
          <c:w val="0.74123099849037255"/>
          <c:h val="0.63474111692970381"/>
        </c:manualLayout>
      </c:layout>
      <c:barChart>
        <c:barDir val="col"/>
        <c:grouping val="clustered"/>
        <c:varyColors val="0"/>
        <c:ser>
          <c:idx val="4"/>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Sheet1!$F$1:$Q$1</c:f>
              <c:strCache>
                <c:ptCount val="12"/>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pt idx="11">
                  <c:v>Kevät 2019</c:v>
                </c:pt>
              </c:strCache>
            </c:strRef>
          </c:cat>
          <c:val>
            <c:numRef>
              <c:f>Sheet1!$F$2:$Q$2</c:f>
              <c:numCache>
                <c:formatCode>General</c:formatCode>
                <c:ptCount val="12"/>
                <c:pt idx="0">
                  <c:v>27</c:v>
                </c:pt>
                <c:pt idx="1">
                  <c:v>28</c:v>
                </c:pt>
                <c:pt idx="2">
                  <c:v>28</c:v>
                </c:pt>
                <c:pt idx="3" formatCode="0">
                  <c:v>28</c:v>
                </c:pt>
                <c:pt idx="4" formatCode="0">
                  <c:v>27</c:v>
                </c:pt>
                <c:pt idx="5">
                  <c:v>24</c:v>
                </c:pt>
                <c:pt idx="6">
                  <c:v>27</c:v>
                </c:pt>
                <c:pt idx="7">
                  <c:v>25</c:v>
                </c:pt>
                <c:pt idx="8">
                  <c:v>26</c:v>
                </c:pt>
                <c:pt idx="9">
                  <c:v>24</c:v>
                </c:pt>
                <c:pt idx="10">
                  <c:v>26</c:v>
                </c:pt>
                <c:pt idx="11">
                  <c:v>25</c:v>
                </c:pt>
              </c:numCache>
            </c:numRef>
          </c:val>
          <c:extLst>
            <c:ext xmlns:c16="http://schemas.microsoft.com/office/drawing/2014/chart" uri="{C3380CC4-5D6E-409C-BE32-E72D297353CC}">
              <c16:uniqueId val="{00000000-62E6-47E4-8239-9F028F870A8C}"/>
            </c:ext>
          </c:extLst>
        </c:ser>
        <c:ser>
          <c:idx val="5"/>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Sheet1!$F$1:$Q$1</c:f>
              <c:strCache>
                <c:ptCount val="12"/>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pt idx="11">
                  <c:v>Kevät 2019</c:v>
                </c:pt>
              </c:strCache>
            </c:strRef>
          </c:cat>
          <c:val>
            <c:numRef>
              <c:f>Sheet1!$F$3:$Q$3</c:f>
              <c:numCache>
                <c:formatCode>General</c:formatCode>
                <c:ptCount val="12"/>
                <c:pt idx="0">
                  <c:v>37</c:v>
                </c:pt>
                <c:pt idx="1">
                  <c:v>37</c:v>
                </c:pt>
                <c:pt idx="2">
                  <c:v>37</c:v>
                </c:pt>
                <c:pt idx="3" formatCode="0">
                  <c:v>37</c:v>
                </c:pt>
                <c:pt idx="4" formatCode="0">
                  <c:v>36</c:v>
                </c:pt>
                <c:pt idx="5">
                  <c:v>32</c:v>
                </c:pt>
                <c:pt idx="6">
                  <c:v>35</c:v>
                </c:pt>
                <c:pt idx="7">
                  <c:v>33</c:v>
                </c:pt>
                <c:pt idx="8">
                  <c:v>35</c:v>
                </c:pt>
                <c:pt idx="9">
                  <c:v>32</c:v>
                </c:pt>
                <c:pt idx="10">
                  <c:v>33</c:v>
                </c:pt>
                <c:pt idx="11">
                  <c:v>33</c:v>
                </c:pt>
              </c:numCache>
            </c:numRef>
          </c:val>
          <c:extLst>
            <c:ext xmlns:c16="http://schemas.microsoft.com/office/drawing/2014/chart" uri="{C3380CC4-5D6E-409C-BE32-E72D297353CC}">
              <c16:uniqueId val="{00000001-62E6-47E4-8239-9F028F870A8C}"/>
            </c:ext>
          </c:extLst>
        </c:ser>
        <c:dLbls>
          <c:showLegendKey val="0"/>
          <c:showVal val="1"/>
          <c:showCatName val="0"/>
          <c:showSerName val="0"/>
          <c:showPercent val="0"/>
          <c:showBubbleSize val="0"/>
        </c:dLbls>
        <c:gapWidth val="50"/>
        <c:axId val="17917824"/>
        <c:axId val="17919360"/>
      </c:barChart>
      <c:catAx>
        <c:axId val="17917824"/>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440000" vert="horz"/>
          <a:lstStyle/>
          <a:p>
            <a:pPr>
              <a:defRPr/>
            </a:pPr>
            <a:endParaRPr lang="fi-FI"/>
          </a:p>
        </c:txPr>
        <c:crossAx val="17919360"/>
        <c:crosses val="autoZero"/>
        <c:auto val="1"/>
        <c:lblAlgn val="ctr"/>
        <c:lblOffset val="100"/>
        <c:noMultiLvlLbl val="0"/>
      </c:catAx>
      <c:valAx>
        <c:axId val="17919360"/>
        <c:scaling>
          <c:orientation val="minMax"/>
          <c:max val="5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17917824"/>
        <c:crosses val="autoZero"/>
        <c:crossBetween val="between"/>
        <c:majorUnit val="10"/>
      </c:valAx>
      <c:spPr>
        <a:noFill/>
      </c:spPr>
    </c:plotArea>
    <c:legend>
      <c:legendPos val="b"/>
      <c:layout>
        <c:manualLayout>
          <c:xMode val="edge"/>
          <c:yMode val="edge"/>
          <c:x val="0.24676476377952791"/>
          <c:y val="0.86902971402649165"/>
          <c:w val="0.42692443132108715"/>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extLst>
              <c:ext xmlns:c16="http://schemas.microsoft.com/office/drawing/2014/chart" uri="{C3380CC4-5D6E-409C-BE32-E72D297353CC}">
                <c16:uniqueId val="{00000000-32CF-41A4-B81D-E3AF47053749}"/>
              </c:ext>
            </c:extLst>
          </c:dPt>
          <c:dPt>
            <c:idx val="1"/>
            <c:invertIfNegative val="0"/>
            <c:bubble3D val="0"/>
            <c:spPr>
              <a:solidFill>
                <a:srgbClr val="FFD600"/>
              </a:solidFill>
            </c:spPr>
            <c:extLst>
              <c:ext xmlns:c16="http://schemas.microsoft.com/office/drawing/2014/chart" uri="{C3380CC4-5D6E-409C-BE32-E72D297353CC}">
                <c16:uniqueId val="{00000001-32CF-41A4-B81D-E3AF47053749}"/>
              </c:ext>
            </c:extLst>
          </c:dPt>
          <c:dPt>
            <c:idx val="2"/>
            <c:invertIfNegative val="0"/>
            <c:bubble3D val="0"/>
            <c:spPr>
              <a:solidFill>
                <a:srgbClr val="7F539C"/>
              </a:solidFill>
            </c:spPr>
            <c:extLst>
              <c:ext xmlns:c16="http://schemas.microsoft.com/office/drawing/2014/chart" uri="{C3380CC4-5D6E-409C-BE32-E72D297353CC}">
                <c16:uniqueId val="{00000002-32CF-41A4-B81D-E3AF47053749}"/>
              </c:ext>
            </c:extLst>
          </c:dPt>
          <c:dPt>
            <c:idx val="3"/>
            <c:invertIfNegative val="0"/>
            <c:bubble3D val="0"/>
            <c:spPr>
              <a:solidFill>
                <a:srgbClr val="E6007E"/>
              </a:solidFill>
            </c:spPr>
            <c:extLst>
              <c:ext xmlns:c16="http://schemas.microsoft.com/office/drawing/2014/chart" uri="{C3380CC4-5D6E-409C-BE32-E72D297353CC}">
                <c16:uniqueId val="{00000003-32CF-41A4-B81D-E3AF47053749}"/>
              </c:ext>
            </c:extLst>
          </c:dPt>
          <c:dPt>
            <c:idx val="4"/>
            <c:invertIfNegative val="0"/>
            <c:bubble3D val="0"/>
            <c:spPr>
              <a:solidFill>
                <a:srgbClr val="164180"/>
              </a:solidFill>
            </c:spPr>
            <c:extLst>
              <c:ext xmlns:c16="http://schemas.microsoft.com/office/drawing/2014/chart" uri="{C3380CC4-5D6E-409C-BE32-E72D297353CC}">
                <c16:uniqueId val="{00000004-32CF-41A4-B81D-E3AF4705374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Sheet1!$A$10:$A$21</c:f>
              <c:strCache>
                <c:ptCount val="12"/>
                <c:pt idx="0">
                  <c:v>Kevät 2013</c:v>
                </c:pt>
                <c:pt idx="1">
                  <c:v>Kevät 2014</c:v>
                </c:pt>
                <c:pt idx="2">
                  <c:v>Kevät 2015</c:v>
                </c:pt>
                <c:pt idx="3">
                  <c:v>Kevät 2017</c:v>
                </c:pt>
                <c:pt idx="4">
                  <c:v>Kevät 2019</c:v>
                </c:pt>
                <c:pt idx="5">
                  <c:v>Lainamäärä:</c:v>
                </c:pt>
                <c:pt idx="6">
                  <c:v>Alle 20 000 €</c:v>
                </c:pt>
                <c:pt idx="7">
                  <c:v>20 001 - 40 000 €</c:v>
                </c:pt>
                <c:pt idx="8">
                  <c:v>40 001 - 80 000 €</c:v>
                </c:pt>
                <c:pt idx="9">
                  <c:v>80 001 - 150 000 €</c:v>
                </c:pt>
                <c:pt idx="10">
                  <c:v>150 001 - 200 000 €</c:v>
                </c:pt>
                <c:pt idx="11">
                  <c:v>Yli 200 000 €</c:v>
                </c:pt>
              </c:strCache>
            </c:strRef>
          </c:cat>
          <c:val>
            <c:numRef>
              <c:f>Sheet1!$B$10:$B$21</c:f>
              <c:numCache>
                <c:formatCode>General</c:formatCode>
                <c:ptCount val="12"/>
                <c:pt idx="0">
                  <c:v>25</c:v>
                </c:pt>
                <c:pt idx="1">
                  <c:v>26</c:v>
                </c:pt>
                <c:pt idx="2">
                  <c:v>24</c:v>
                </c:pt>
                <c:pt idx="3">
                  <c:v>26</c:v>
                </c:pt>
                <c:pt idx="4">
                  <c:v>25</c:v>
                </c:pt>
                <c:pt idx="6">
                  <c:v>21</c:v>
                </c:pt>
                <c:pt idx="7">
                  <c:v>35</c:v>
                </c:pt>
                <c:pt idx="8">
                  <c:v>33</c:v>
                </c:pt>
                <c:pt idx="9">
                  <c:v>38</c:v>
                </c:pt>
                <c:pt idx="10">
                  <c:v>36</c:v>
                </c:pt>
                <c:pt idx="11">
                  <c:v>32</c:v>
                </c:pt>
              </c:numCache>
            </c:numRef>
          </c:val>
          <c:extLst>
            <c:ext xmlns:c16="http://schemas.microsoft.com/office/drawing/2014/chart" uri="{C3380CC4-5D6E-409C-BE32-E72D297353CC}">
              <c16:uniqueId val="{00000005-32CF-41A4-B81D-E3AF47053749}"/>
            </c:ext>
          </c:extLst>
        </c:ser>
        <c:dLbls>
          <c:showLegendKey val="0"/>
          <c:showVal val="1"/>
          <c:showCatName val="0"/>
          <c:showSerName val="0"/>
          <c:showPercent val="0"/>
          <c:showBubbleSize val="0"/>
        </c:dLbls>
        <c:gapWidth val="28"/>
        <c:axId val="17829248"/>
        <c:axId val="17850752"/>
      </c:barChart>
      <c:catAx>
        <c:axId val="178292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7850752"/>
        <c:crosses val="autoZero"/>
        <c:auto val="0"/>
        <c:lblAlgn val="ctr"/>
        <c:lblOffset val="100"/>
        <c:noMultiLvlLbl val="0"/>
      </c:catAx>
      <c:valAx>
        <c:axId val="17850752"/>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7829248"/>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Sheet1!$H$1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Turvan kuoleman ja tapaturmasta aiheutuvan 
                                pysyvän haitan varalta</c:v>
                </c:pt>
                <c:pt idx="1">
                  <c:v>Turvan työttömyyden ja tilapäisen 
          työkyvyttömyyden varalta</c:v>
                </c:pt>
                <c:pt idx="2">
                  <c:v>              Turvan pysyvän 
työkyvyttömyyden varalta</c:v>
                </c:pt>
                <c:pt idx="3">
                  <c:v>Turvan vakavan sairauden varalta</c:v>
                </c:pt>
              </c:strCache>
            </c:strRef>
          </c:cat>
          <c:val>
            <c:numRef>
              <c:f>Sheet1!$H$2:$H$5</c:f>
              <c:numCache>
                <c:formatCode>General</c:formatCode>
                <c:ptCount val="4"/>
                <c:pt idx="0">
                  <c:v>80</c:v>
                </c:pt>
                <c:pt idx="1">
                  <c:v>45</c:v>
                </c:pt>
                <c:pt idx="2">
                  <c:v>40</c:v>
                </c:pt>
                <c:pt idx="3">
                  <c:v>42</c:v>
                </c:pt>
              </c:numCache>
            </c:numRef>
          </c:val>
          <c:extLst>
            <c:ext xmlns:c16="http://schemas.microsoft.com/office/drawing/2014/chart" uri="{C3380CC4-5D6E-409C-BE32-E72D297353CC}">
              <c16:uniqueId val="{00000000-F322-42EA-A572-751984FCF0AA}"/>
            </c:ext>
          </c:extLst>
        </c:ser>
        <c:ser>
          <c:idx val="0"/>
          <c:order val="1"/>
          <c:tx>
            <c:strRef>
              <c:f>Sheet1!$I$1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Turvan kuoleman ja tapaturmasta aiheutuvan 
                                pysyvän haitan varalta</c:v>
                </c:pt>
                <c:pt idx="1">
                  <c:v>Turvan työttömyyden ja tilapäisen 
          työkyvyttömyyden varalta</c:v>
                </c:pt>
                <c:pt idx="2">
                  <c:v>              Turvan pysyvän 
työkyvyttömyyden varalta</c:v>
                </c:pt>
                <c:pt idx="3">
                  <c:v>Turvan vakavan sairauden varalta</c:v>
                </c:pt>
              </c:strCache>
            </c:strRef>
          </c:cat>
          <c:val>
            <c:numRef>
              <c:f>Sheet1!$I$2:$I$5</c:f>
              <c:numCache>
                <c:formatCode>General</c:formatCode>
                <c:ptCount val="4"/>
                <c:pt idx="0">
                  <c:v>81</c:v>
                </c:pt>
                <c:pt idx="1">
                  <c:v>46</c:v>
                </c:pt>
                <c:pt idx="2">
                  <c:v>42</c:v>
                </c:pt>
                <c:pt idx="3">
                  <c:v>38</c:v>
                </c:pt>
              </c:numCache>
            </c:numRef>
          </c:val>
          <c:extLst>
            <c:ext xmlns:c16="http://schemas.microsoft.com/office/drawing/2014/chart" uri="{C3380CC4-5D6E-409C-BE32-E72D297353CC}">
              <c16:uniqueId val="{00000001-F322-42EA-A572-751984FCF0AA}"/>
            </c:ext>
          </c:extLst>
        </c:ser>
        <c:ser>
          <c:idx val="1"/>
          <c:order val="2"/>
          <c:tx>
            <c:strRef>
              <c:f>Sheet1!$J$1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Turvan kuoleman ja tapaturmasta aiheutuvan 
                                pysyvän haitan varalta</c:v>
                </c:pt>
                <c:pt idx="1">
                  <c:v>Turvan työttömyyden ja tilapäisen 
          työkyvyttömyyden varalta</c:v>
                </c:pt>
                <c:pt idx="2">
                  <c:v>              Turvan pysyvän 
työkyvyttömyyden varalta</c:v>
                </c:pt>
                <c:pt idx="3">
                  <c:v>Turvan vakavan sairauden varalta</c:v>
                </c:pt>
              </c:strCache>
            </c:strRef>
          </c:cat>
          <c:val>
            <c:numRef>
              <c:f>Sheet1!$J$2:$J$5</c:f>
              <c:numCache>
                <c:formatCode>General</c:formatCode>
                <c:ptCount val="4"/>
                <c:pt idx="0">
                  <c:v>79</c:v>
                </c:pt>
                <c:pt idx="1">
                  <c:v>55</c:v>
                </c:pt>
                <c:pt idx="2">
                  <c:v>44</c:v>
                </c:pt>
                <c:pt idx="3">
                  <c:v>45</c:v>
                </c:pt>
              </c:numCache>
            </c:numRef>
          </c:val>
          <c:extLst>
            <c:ext xmlns:c16="http://schemas.microsoft.com/office/drawing/2014/chart" uri="{C3380CC4-5D6E-409C-BE32-E72D297353CC}">
              <c16:uniqueId val="{00000002-F322-42EA-A572-751984FCF0AA}"/>
            </c:ext>
          </c:extLst>
        </c:ser>
        <c:ser>
          <c:idx val="2"/>
          <c:order val="3"/>
          <c:tx>
            <c:strRef>
              <c:f>Sheet1!$K$1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Turvan kuoleman ja tapaturmasta aiheutuvan 
                                pysyvän haitan varalta</c:v>
                </c:pt>
                <c:pt idx="1">
                  <c:v>Turvan työttömyyden ja tilapäisen 
          työkyvyttömyyden varalta</c:v>
                </c:pt>
                <c:pt idx="2">
                  <c:v>              Turvan pysyvän 
työkyvyttömyyden varalta</c:v>
                </c:pt>
                <c:pt idx="3">
                  <c:v>Turvan vakavan sairauden varalta</c:v>
                </c:pt>
              </c:strCache>
            </c:strRef>
          </c:cat>
          <c:val>
            <c:numRef>
              <c:f>Sheet1!$K$2:$K$5</c:f>
              <c:numCache>
                <c:formatCode>General</c:formatCode>
                <c:ptCount val="4"/>
                <c:pt idx="0">
                  <c:v>79</c:v>
                </c:pt>
                <c:pt idx="1">
                  <c:v>41</c:v>
                </c:pt>
                <c:pt idx="2">
                  <c:v>40</c:v>
                </c:pt>
                <c:pt idx="3">
                  <c:v>36</c:v>
                </c:pt>
              </c:numCache>
            </c:numRef>
          </c:val>
          <c:extLst>
            <c:ext xmlns:c16="http://schemas.microsoft.com/office/drawing/2014/chart" uri="{C3380CC4-5D6E-409C-BE32-E72D297353CC}">
              <c16:uniqueId val="{00000003-F322-42EA-A572-751984FCF0AA}"/>
            </c:ext>
          </c:extLst>
        </c:ser>
        <c:ser>
          <c:idx val="3"/>
          <c:order val="4"/>
          <c:tx>
            <c:strRef>
              <c:f>Sheet1!$L$1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Turvan kuoleman ja tapaturmasta aiheutuvan 
                                pysyvän haitan varalta</c:v>
                </c:pt>
                <c:pt idx="1">
                  <c:v>Turvan työttömyyden ja tilapäisen 
          työkyvyttömyyden varalta</c:v>
                </c:pt>
                <c:pt idx="2">
                  <c:v>              Turvan pysyvän 
työkyvyttömyyden varalta</c:v>
                </c:pt>
                <c:pt idx="3">
                  <c:v>Turvan vakavan sairauden varalta</c:v>
                </c:pt>
              </c:strCache>
            </c:strRef>
          </c:cat>
          <c:val>
            <c:numRef>
              <c:f>Sheet1!$L$2:$L$5</c:f>
              <c:numCache>
                <c:formatCode>General</c:formatCode>
                <c:ptCount val="4"/>
                <c:pt idx="0">
                  <c:v>76</c:v>
                </c:pt>
                <c:pt idx="1">
                  <c:v>43</c:v>
                </c:pt>
                <c:pt idx="2">
                  <c:v>42</c:v>
                </c:pt>
                <c:pt idx="3">
                  <c:v>40</c:v>
                </c:pt>
              </c:numCache>
            </c:numRef>
          </c:val>
          <c:extLst>
            <c:ext xmlns:c16="http://schemas.microsoft.com/office/drawing/2014/chart" uri="{C3380CC4-5D6E-409C-BE32-E72D297353CC}">
              <c16:uniqueId val="{00000004-F322-42EA-A572-751984FCF0AA}"/>
            </c:ext>
          </c:extLst>
        </c:ser>
        <c:dLbls>
          <c:showLegendKey val="0"/>
          <c:showVal val="1"/>
          <c:showCatName val="0"/>
          <c:showSerName val="0"/>
          <c:showPercent val="0"/>
          <c:showBubbleSize val="0"/>
        </c:dLbls>
        <c:gapWidth val="28"/>
        <c:axId val="352855552"/>
        <c:axId val="352857088"/>
      </c:barChart>
      <c:catAx>
        <c:axId val="35285555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2857088"/>
        <c:crosses val="autoZero"/>
        <c:auto val="0"/>
        <c:lblAlgn val="ctr"/>
        <c:lblOffset val="100"/>
        <c:noMultiLvlLbl val="0"/>
      </c:catAx>
      <c:valAx>
        <c:axId val="35285708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2855552"/>
        <c:crosses val="max"/>
        <c:crossBetween val="between"/>
        <c:majorUnit val="20"/>
        <c:minorUnit val="1"/>
      </c:valAx>
    </c:plotArea>
    <c:legend>
      <c:legendPos val="b"/>
      <c:layout>
        <c:manualLayout>
          <c:xMode val="edge"/>
          <c:yMode val="edge"/>
          <c:x val="0.24795297462817148"/>
          <c:y val="0.88033160181025683"/>
          <c:w val="0.52631627296587924"/>
          <c:h val="9.8277217771843256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Sheet1!$G$1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 pelkkä lainaturva</c:v>
                </c:pt>
                <c:pt idx="1">
                  <c:v>On pelkkä henkivakuutus</c:v>
                </c:pt>
                <c:pt idx="2">
                  <c:v>On sekä lainaturva että henkivatuutus</c:v>
                </c:pt>
                <c:pt idx="3">
                  <c:v>Ei ole lainaturvaa eikä henkivakuutusta</c:v>
                </c:pt>
              </c:strCache>
            </c:strRef>
          </c:cat>
          <c:val>
            <c:numRef>
              <c:f>Sheet1!$G$2:$G$5</c:f>
              <c:numCache>
                <c:formatCode>General</c:formatCode>
                <c:ptCount val="4"/>
                <c:pt idx="0">
                  <c:v>9</c:v>
                </c:pt>
                <c:pt idx="1">
                  <c:v>37</c:v>
                </c:pt>
                <c:pt idx="2">
                  <c:v>16</c:v>
                </c:pt>
                <c:pt idx="3">
                  <c:v>38</c:v>
                </c:pt>
              </c:numCache>
            </c:numRef>
          </c:val>
          <c:extLst>
            <c:ext xmlns:c16="http://schemas.microsoft.com/office/drawing/2014/chart" uri="{C3380CC4-5D6E-409C-BE32-E72D297353CC}">
              <c16:uniqueId val="{00000000-389D-4A5D-AC0D-2E18DC5D3748}"/>
            </c:ext>
          </c:extLst>
        </c:ser>
        <c:ser>
          <c:idx val="0"/>
          <c:order val="1"/>
          <c:tx>
            <c:strRef>
              <c:f>Sheet1!$H$1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 pelkkä lainaturva</c:v>
                </c:pt>
                <c:pt idx="1">
                  <c:v>On pelkkä henkivakuutus</c:v>
                </c:pt>
                <c:pt idx="2">
                  <c:v>On sekä lainaturva että henkivatuutus</c:v>
                </c:pt>
                <c:pt idx="3">
                  <c:v>Ei ole lainaturvaa eikä henkivakuutusta</c:v>
                </c:pt>
              </c:strCache>
            </c:strRef>
          </c:cat>
          <c:val>
            <c:numRef>
              <c:f>Sheet1!$H$2:$H$5</c:f>
              <c:numCache>
                <c:formatCode>General</c:formatCode>
                <c:ptCount val="4"/>
                <c:pt idx="0">
                  <c:v>8</c:v>
                </c:pt>
                <c:pt idx="1">
                  <c:v>37</c:v>
                </c:pt>
                <c:pt idx="2">
                  <c:v>18</c:v>
                </c:pt>
                <c:pt idx="3">
                  <c:v>37</c:v>
                </c:pt>
              </c:numCache>
            </c:numRef>
          </c:val>
          <c:extLst>
            <c:ext xmlns:c16="http://schemas.microsoft.com/office/drawing/2014/chart" uri="{C3380CC4-5D6E-409C-BE32-E72D297353CC}">
              <c16:uniqueId val="{00000001-389D-4A5D-AC0D-2E18DC5D3748}"/>
            </c:ext>
          </c:extLst>
        </c:ser>
        <c:ser>
          <c:idx val="1"/>
          <c:order val="2"/>
          <c:tx>
            <c:strRef>
              <c:f>Sheet1!$I$1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 pelkkä lainaturva</c:v>
                </c:pt>
                <c:pt idx="1">
                  <c:v>On pelkkä henkivakuutus</c:v>
                </c:pt>
                <c:pt idx="2">
                  <c:v>On sekä lainaturva että henkivatuutus</c:v>
                </c:pt>
                <c:pt idx="3">
                  <c:v>Ei ole lainaturvaa eikä henkivakuutusta</c:v>
                </c:pt>
              </c:strCache>
            </c:strRef>
          </c:cat>
          <c:val>
            <c:numRef>
              <c:f>Sheet1!$I$2:$I$5</c:f>
              <c:numCache>
                <c:formatCode>General</c:formatCode>
                <c:ptCount val="4"/>
                <c:pt idx="0">
                  <c:v>8</c:v>
                </c:pt>
                <c:pt idx="1">
                  <c:v>35</c:v>
                </c:pt>
                <c:pt idx="2">
                  <c:v>16</c:v>
                </c:pt>
                <c:pt idx="3">
                  <c:v>41</c:v>
                </c:pt>
              </c:numCache>
            </c:numRef>
          </c:val>
          <c:extLst>
            <c:ext xmlns:c16="http://schemas.microsoft.com/office/drawing/2014/chart" uri="{C3380CC4-5D6E-409C-BE32-E72D297353CC}">
              <c16:uniqueId val="{00000002-389D-4A5D-AC0D-2E18DC5D3748}"/>
            </c:ext>
          </c:extLst>
        </c:ser>
        <c:ser>
          <c:idx val="2"/>
          <c:order val="3"/>
          <c:tx>
            <c:strRef>
              <c:f>Sheet1!$J$1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 pelkkä lainaturva</c:v>
                </c:pt>
                <c:pt idx="1">
                  <c:v>On pelkkä henkivakuutus</c:v>
                </c:pt>
                <c:pt idx="2">
                  <c:v>On sekä lainaturva että henkivatuutus</c:v>
                </c:pt>
                <c:pt idx="3">
                  <c:v>Ei ole lainaturvaa eikä henkivakuutusta</c:v>
                </c:pt>
              </c:strCache>
            </c:strRef>
          </c:cat>
          <c:val>
            <c:numRef>
              <c:f>Sheet1!$J$2:$J$5</c:f>
              <c:numCache>
                <c:formatCode>General</c:formatCode>
                <c:ptCount val="4"/>
                <c:pt idx="0">
                  <c:v>9</c:v>
                </c:pt>
                <c:pt idx="1">
                  <c:v>38</c:v>
                </c:pt>
                <c:pt idx="2">
                  <c:v>17</c:v>
                </c:pt>
                <c:pt idx="3">
                  <c:v>36</c:v>
                </c:pt>
              </c:numCache>
            </c:numRef>
          </c:val>
          <c:extLst>
            <c:ext xmlns:c16="http://schemas.microsoft.com/office/drawing/2014/chart" uri="{C3380CC4-5D6E-409C-BE32-E72D297353CC}">
              <c16:uniqueId val="{00000003-389D-4A5D-AC0D-2E18DC5D3748}"/>
            </c:ext>
          </c:extLst>
        </c:ser>
        <c:ser>
          <c:idx val="3"/>
          <c:order val="4"/>
          <c:tx>
            <c:strRef>
              <c:f>Sheet1!$K$1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 pelkkä lainaturva</c:v>
                </c:pt>
                <c:pt idx="1">
                  <c:v>On pelkkä henkivakuutus</c:v>
                </c:pt>
                <c:pt idx="2">
                  <c:v>On sekä lainaturva että henkivatuutus</c:v>
                </c:pt>
                <c:pt idx="3">
                  <c:v>Ei ole lainaturvaa eikä henkivakuutusta</c:v>
                </c:pt>
              </c:strCache>
            </c:strRef>
          </c:cat>
          <c:val>
            <c:numRef>
              <c:f>Sheet1!$K$2:$K$5</c:f>
              <c:numCache>
                <c:formatCode>General</c:formatCode>
                <c:ptCount val="4"/>
                <c:pt idx="0">
                  <c:v>10</c:v>
                </c:pt>
                <c:pt idx="1">
                  <c:v>35</c:v>
                </c:pt>
                <c:pt idx="2">
                  <c:v>16</c:v>
                </c:pt>
                <c:pt idx="3">
                  <c:v>40</c:v>
                </c:pt>
              </c:numCache>
            </c:numRef>
          </c:val>
          <c:extLst>
            <c:ext xmlns:c16="http://schemas.microsoft.com/office/drawing/2014/chart" uri="{C3380CC4-5D6E-409C-BE32-E72D297353CC}">
              <c16:uniqueId val="{00000004-389D-4A5D-AC0D-2E18DC5D3748}"/>
            </c:ext>
          </c:extLst>
        </c:ser>
        <c:dLbls>
          <c:showLegendKey val="0"/>
          <c:showVal val="1"/>
          <c:showCatName val="0"/>
          <c:showSerName val="0"/>
          <c:showPercent val="0"/>
          <c:showBubbleSize val="0"/>
        </c:dLbls>
        <c:gapWidth val="28"/>
        <c:axId val="352965376"/>
        <c:axId val="352966912"/>
      </c:barChart>
      <c:catAx>
        <c:axId val="35296537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2966912"/>
        <c:crosses val="autoZero"/>
        <c:auto val="0"/>
        <c:lblAlgn val="ctr"/>
        <c:lblOffset val="100"/>
        <c:noMultiLvlLbl val="0"/>
      </c:catAx>
      <c:valAx>
        <c:axId val="35296691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2965376"/>
        <c:crosses val="max"/>
        <c:crossBetween val="between"/>
        <c:majorUnit val="20"/>
        <c:minorUnit val="1"/>
      </c:valAx>
    </c:plotArea>
    <c:legend>
      <c:legendPos val="b"/>
      <c:layout>
        <c:manualLayout>
          <c:xMode val="edge"/>
          <c:yMode val="edge"/>
          <c:x val="0.24795297462817148"/>
          <c:y val="0.88033160181025683"/>
          <c:w val="0.52631627296587924"/>
          <c:h val="9.8277217771843256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130"/>
      <c:rAngAx val="0"/>
      <c:perspective val="0"/>
    </c:view3D>
    <c:floor>
      <c:thickness val="0"/>
    </c:floor>
    <c:sideWall>
      <c:thickness val="0"/>
    </c:sideWall>
    <c:backWall>
      <c:thickness val="0"/>
    </c:backWall>
    <c:plotArea>
      <c:layout>
        <c:manualLayout>
          <c:layoutTarget val="inner"/>
          <c:xMode val="edge"/>
          <c:yMode val="edge"/>
          <c:x val="0.14424896291429104"/>
          <c:y val="0.24879802020354888"/>
          <c:w val="0.70630067941834662"/>
          <c:h val="0.68112461639865185"/>
        </c:manualLayout>
      </c:layout>
      <c:pie3DChart>
        <c:varyColors val="1"/>
        <c:ser>
          <c:idx val="0"/>
          <c:order val="0"/>
          <c:tx>
            <c:strRef>
              <c:f>Blad1!$B$1</c:f>
              <c:strCache>
                <c:ptCount val="1"/>
                <c:pt idx="0">
                  <c:v>Omistusasunnossa asvuat vastaajat, N=1566</c:v>
                </c:pt>
              </c:strCache>
            </c:strRef>
          </c:tx>
          <c:spPr>
            <a:effectLst/>
          </c:spPr>
          <c:dPt>
            <c:idx val="0"/>
            <c:bubble3D val="0"/>
            <c:spPr>
              <a:solidFill>
                <a:schemeClr val="accent1"/>
              </a:solidFill>
              <a:effectLst/>
            </c:spPr>
            <c:extLst>
              <c:ext xmlns:c16="http://schemas.microsoft.com/office/drawing/2014/chart" uri="{C3380CC4-5D6E-409C-BE32-E72D297353CC}">
                <c16:uniqueId val="{00000000-E79F-428A-AD61-233008387E7F}"/>
              </c:ext>
            </c:extLst>
          </c:dPt>
          <c:dPt>
            <c:idx val="1"/>
            <c:bubble3D val="0"/>
            <c:spPr>
              <a:solidFill>
                <a:schemeClr val="accent2"/>
              </a:solidFill>
              <a:effectLst/>
            </c:spPr>
            <c:extLst>
              <c:ext xmlns:c16="http://schemas.microsoft.com/office/drawing/2014/chart" uri="{C3380CC4-5D6E-409C-BE32-E72D297353CC}">
                <c16:uniqueId val="{00000001-E79F-428A-AD61-233008387E7F}"/>
              </c:ext>
            </c:extLst>
          </c:dPt>
          <c:dPt>
            <c:idx val="2"/>
            <c:bubble3D val="0"/>
            <c:spPr>
              <a:solidFill>
                <a:srgbClr val="BFBFBF"/>
              </a:solidFill>
              <a:effectLst/>
            </c:spPr>
            <c:extLst>
              <c:ext xmlns:c16="http://schemas.microsoft.com/office/drawing/2014/chart" uri="{C3380CC4-5D6E-409C-BE32-E72D297353CC}">
                <c16:uniqueId val="{00000002-E79F-428A-AD61-233008387E7F}"/>
              </c:ext>
            </c:extLst>
          </c:dPt>
          <c:dLbls>
            <c:dLbl>
              <c:idx val="0"/>
              <c:tx>
                <c:rich>
                  <a:bodyPr/>
                  <a:lstStyle/>
                  <a:p>
                    <a:pPr>
                      <a:defRPr>
                        <a:solidFill>
                          <a:schemeClr val="bg1"/>
                        </a:solidFill>
                      </a:defRPr>
                    </a:pPr>
                    <a:fld id="{D8136279-3B90-4427-B44B-BA8DD8610904}" type="CATEGORYNAME">
                      <a:rPr lang="en-US" sz="1200"/>
                      <a:pPr>
                        <a:defRPr>
                          <a:solidFill>
                            <a:schemeClr val="bg1"/>
                          </a:solidFill>
                        </a:defRPr>
                      </a:pPr>
                      <a:t>[LUOKAN NIMI]</a:t>
                    </a:fld>
                    <a:r>
                      <a:rPr lang="en-US" sz="1200" baseline="0"/>
                      <a:t>
</a:t>
                    </a:r>
                    <a:fld id="{85A80E8B-4746-47D5-814B-6E97CE7FC8F1}" type="PERCENTAGE">
                      <a:rPr lang="en-US" sz="1200" baseline="0"/>
                      <a:pPr>
                        <a:defRPr>
                          <a:solidFill>
                            <a:schemeClr val="bg1"/>
                          </a:solidFill>
                        </a:defRPr>
                      </a:pPr>
                      <a:t>[PROSENTTI]</a:t>
                    </a:fld>
                    <a:endParaRPr lang="en-US" sz="1200" baseline="0"/>
                  </a:p>
                </c:rich>
              </c:tx>
              <c:sp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9F-428A-AD61-233008387E7F}"/>
                </c:ext>
              </c:extLst>
            </c:dLbl>
            <c:dLbl>
              <c:idx val="1"/>
              <c:tx>
                <c:rich>
                  <a:bodyPr/>
                  <a:lstStyle/>
                  <a:p>
                    <a:pPr>
                      <a:defRPr>
                        <a:solidFill>
                          <a:schemeClr val="bg1"/>
                        </a:solidFill>
                      </a:defRPr>
                    </a:pPr>
                    <a:fld id="{A1F28ADD-D9D6-484A-8AEB-118E3635159D}" type="CATEGORYNAME">
                      <a:rPr lang="fi-FI" sz="1200"/>
                      <a:pPr>
                        <a:defRPr>
                          <a:solidFill>
                            <a:schemeClr val="bg1"/>
                          </a:solidFill>
                        </a:defRPr>
                      </a:pPr>
                      <a:t>[LUOKAN NIMI]</a:t>
                    </a:fld>
                    <a:r>
                      <a:rPr lang="fi-FI" sz="1200" baseline="0"/>
                      <a:t>
</a:t>
                    </a:r>
                    <a:fld id="{2E4B6321-2A76-452E-AFB5-66E487D675B2}" type="PERCENTAGE">
                      <a:rPr lang="fi-FI" sz="1200" baseline="0"/>
                      <a:pPr>
                        <a:defRPr>
                          <a:solidFill>
                            <a:schemeClr val="bg1"/>
                          </a:solidFill>
                        </a:defRPr>
                      </a:pPr>
                      <a:t>[PROSENTTI]</a:t>
                    </a:fld>
                    <a:endParaRPr lang="fi-FI" sz="1200" baseline="0"/>
                  </a:p>
                </c:rich>
              </c:tx>
              <c:sp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9F-428A-AD61-233008387E7F}"/>
                </c:ext>
              </c:extLst>
            </c:dLbl>
            <c:dLbl>
              <c:idx val="2"/>
              <c:layout>
                <c:manualLayout>
                  <c:x val="2.3846941981442635E-2"/>
                  <c:y val="1.78359389514577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79F-428A-AD61-233008387E7F}"/>
                </c:ext>
              </c:extLst>
            </c:dLbl>
            <c:spPr>
              <a:noFill/>
              <a:ln>
                <a:noFill/>
              </a:ln>
              <a:effectLst/>
            </c:spPr>
            <c:dLblPos val="ctr"/>
            <c:showLegendKey val="0"/>
            <c:showVal val="0"/>
            <c:showCatName val="1"/>
            <c:showSerName val="0"/>
            <c:showPercent val="1"/>
            <c:showBubbleSize val="0"/>
            <c:showLeaderLines val="1"/>
            <c:leaderLines>
              <c:spPr>
                <a:ln>
                  <a:solidFill>
                    <a:srgbClr val="164280"/>
                  </a:solidFill>
                </a:ln>
              </c:spPr>
            </c:leaderLines>
            <c:extLst>
              <c:ext xmlns:c15="http://schemas.microsoft.com/office/drawing/2012/chart" uri="{CE6537A1-D6FC-4f65-9D91-7224C49458BB}"/>
            </c:extLst>
          </c:dLbls>
          <c:cat>
            <c:strRef>
              <c:f>Blad1!$A$2:$A$4</c:f>
              <c:strCache>
                <c:ptCount val="3"/>
                <c:pt idx="0">
                  <c:v>Kyllä, on taloyhtiölainaa</c:v>
                </c:pt>
                <c:pt idx="1">
                  <c:v>Ei ole asuntoon liittyvää taloyhtiölainaa</c:v>
                </c:pt>
                <c:pt idx="2">
                  <c:v>Ei osaa sanoa</c:v>
                </c:pt>
              </c:strCache>
            </c:strRef>
          </c:cat>
          <c:val>
            <c:numRef>
              <c:f>Blad1!$B$2:$B$4</c:f>
              <c:numCache>
                <c:formatCode>General</c:formatCode>
                <c:ptCount val="3"/>
                <c:pt idx="0">
                  <c:v>14</c:v>
                </c:pt>
                <c:pt idx="1">
                  <c:v>84</c:v>
                </c:pt>
                <c:pt idx="2">
                  <c:v>2</c:v>
                </c:pt>
              </c:numCache>
            </c:numRef>
          </c:val>
          <c:extLst>
            <c:ext xmlns:c16="http://schemas.microsoft.com/office/drawing/2014/chart" uri="{C3380CC4-5D6E-409C-BE32-E72D297353CC}">
              <c16:uniqueId val="{00000003-E79F-428A-AD61-233008387E7F}"/>
            </c:ext>
          </c:extLst>
        </c:ser>
        <c:dLbls>
          <c:showLegendKey val="0"/>
          <c:showVal val="1"/>
          <c:showCatName val="0"/>
          <c:showSerName val="0"/>
          <c:showPercent val="0"/>
          <c:showBubbleSize val="0"/>
          <c:showLeaderLines val="1"/>
        </c:dLbls>
      </c:pie3DChart>
      <c:spPr>
        <a:solidFill>
          <a:schemeClr val="bg1"/>
        </a:solidFill>
      </c:spPr>
    </c:plotArea>
    <c:plotVisOnly val="1"/>
    <c:dispBlanksAs val="zero"/>
    <c:showDLblsOverMax val="0"/>
  </c:chart>
  <c:spPr>
    <a:solidFill>
      <a:srgbClr val="FFFFFF">
        <a:alpha val="0"/>
      </a:srgbClr>
    </a:solidFill>
  </c:spPr>
  <c:txPr>
    <a:bodyPr/>
    <a:lstStyle/>
    <a:p>
      <a:pPr>
        <a:defRPr sz="1300">
          <a:solidFill>
            <a:srgbClr val="164280"/>
          </a:solidFill>
          <a:latin typeface="Merriweather Sans"/>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6"/>
          <c:y val="8.9564995137866421E-2"/>
          <c:w val="0.51601943264760664"/>
          <c:h val="0.69970418099339393"/>
        </c:manualLayout>
      </c:layout>
      <c:barChart>
        <c:barDir val="bar"/>
        <c:grouping val="clustered"/>
        <c:varyColors val="0"/>
        <c:ser>
          <c:idx val="2"/>
          <c:order val="0"/>
          <c:tx>
            <c:strRef>
              <c:f>Sheet1!$B$1</c:f>
              <c:strCache>
                <c:ptCount val="1"/>
                <c:pt idx="0">
                  <c:v>On säästöjä tai sijoituksia</c:v>
                </c:pt>
              </c:strCache>
            </c:strRef>
          </c:tx>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(Sheet1!$A$2:$A$3;Sheet1!$A$5;Sheet1!$A$7;Sheet1!$A$9;Sheet1!$A$11:$A$21)</c:f>
              <c:strCache>
                <c:ptCount val="16"/>
                <c:pt idx="0">
                  <c:v>2001</c:v>
                </c:pt>
                <c:pt idx="1">
                  <c:v>Kevät 2003</c:v>
                </c:pt>
                <c:pt idx="2">
                  <c:v>Kevät 2004</c:v>
                </c:pt>
                <c:pt idx="3">
                  <c:v>Kevät 2005</c:v>
                </c:pt>
                <c:pt idx="4">
                  <c:v>Kevät 2006</c:v>
                </c:pt>
                <c:pt idx="5">
                  <c:v>Kevät 2007</c:v>
                </c:pt>
                <c:pt idx="6">
                  <c:v>Kevät 2008</c:v>
                </c:pt>
                <c:pt idx="7">
                  <c:v>Kevät 2009</c:v>
                </c:pt>
                <c:pt idx="8">
                  <c:v>Kevät 2010</c:v>
                </c:pt>
                <c:pt idx="9">
                  <c:v>Kevät 2011</c:v>
                </c:pt>
                <c:pt idx="10">
                  <c:v>Kevät 2012</c:v>
                </c:pt>
                <c:pt idx="11">
                  <c:v>Kevät 2013</c:v>
                </c:pt>
                <c:pt idx="12">
                  <c:v>Kevät 2014</c:v>
                </c:pt>
                <c:pt idx="13">
                  <c:v>Kevät 2015</c:v>
                </c:pt>
                <c:pt idx="14">
                  <c:v>Kevät 2017</c:v>
                </c:pt>
                <c:pt idx="15">
                  <c:v>Kevät 2019</c:v>
                </c:pt>
              </c:strCache>
            </c:strRef>
          </c:cat>
          <c:val>
            <c:numRef>
              <c:f>(Sheet1!$B$2:$B$3;Sheet1!$B$5;Sheet1!$B$7;Sheet1!$B$9;Sheet1!$B$11:$B$21)</c:f>
              <c:numCache>
                <c:formatCode>General</c:formatCode>
                <c:ptCount val="16"/>
                <c:pt idx="0">
                  <c:v>27</c:v>
                </c:pt>
                <c:pt idx="1">
                  <c:v>37</c:v>
                </c:pt>
                <c:pt idx="2">
                  <c:v>46</c:v>
                </c:pt>
                <c:pt idx="3">
                  <c:v>51</c:v>
                </c:pt>
                <c:pt idx="4">
                  <c:v>52</c:v>
                </c:pt>
                <c:pt idx="5">
                  <c:v>52</c:v>
                </c:pt>
                <c:pt idx="6">
                  <c:v>55</c:v>
                </c:pt>
                <c:pt idx="7">
                  <c:v>58</c:v>
                </c:pt>
                <c:pt idx="8">
                  <c:v>56</c:v>
                </c:pt>
                <c:pt idx="9">
                  <c:v>56</c:v>
                </c:pt>
                <c:pt idx="10">
                  <c:v>59</c:v>
                </c:pt>
                <c:pt idx="11">
                  <c:v>59</c:v>
                </c:pt>
                <c:pt idx="12">
                  <c:v>61</c:v>
                </c:pt>
                <c:pt idx="13">
                  <c:v>60</c:v>
                </c:pt>
                <c:pt idx="14">
                  <c:v>62</c:v>
                </c:pt>
                <c:pt idx="15">
                  <c:v>58</c:v>
                </c:pt>
              </c:numCache>
            </c:numRef>
          </c:val>
          <c:extLst>
            <c:ext xmlns:c16="http://schemas.microsoft.com/office/drawing/2014/chart" uri="{C3380CC4-5D6E-409C-BE32-E72D297353CC}">
              <c16:uniqueId val="{00000000-1A56-4E03-B8F0-B1E3C5742F72}"/>
            </c:ext>
          </c:extLst>
        </c:ser>
        <c:dLbls>
          <c:showLegendKey val="0"/>
          <c:showVal val="1"/>
          <c:showCatName val="0"/>
          <c:showSerName val="0"/>
          <c:showPercent val="0"/>
          <c:showBubbleSize val="0"/>
        </c:dLbls>
        <c:gapWidth val="28"/>
        <c:axId val="206673792"/>
        <c:axId val="206836480"/>
      </c:barChart>
      <c:catAx>
        <c:axId val="20667379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06836480"/>
        <c:crosses val="autoZero"/>
        <c:auto val="0"/>
        <c:lblAlgn val="ctr"/>
        <c:lblOffset val="100"/>
        <c:noMultiLvlLbl val="0"/>
      </c:catAx>
      <c:valAx>
        <c:axId val="20683648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06673792"/>
        <c:crosses val="max"/>
        <c:crossBetween val="between"/>
        <c:majorUnit val="2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30097944029067"/>
          <c:y val="0.10741680991614252"/>
          <c:w val="0.42116858191280176"/>
          <c:h val="0.61805357140069161"/>
        </c:manualLayout>
      </c:layout>
      <c:barChart>
        <c:barDir val="bar"/>
        <c:grouping val="clustered"/>
        <c:varyColors val="0"/>
        <c:ser>
          <c:idx val="1"/>
          <c:order val="0"/>
          <c:spPr>
            <a:solidFill>
              <a:srgbClr val="164180"/>
            </a:solidFill>
          </c:spPr>
          <c:invertIfNegative val="0"/>
          <c:dLbls>
            <c:spPr>
              <a:noFill/>
              <a:ln>
                <a:noFill/>
              </a:ln>
              <a:effectLst/>
            </c:spPr>
            <c:txPr>
              <a:bodyPr/>
              <a:lstStyle/>
              <a:p>
                <a:pPr>
                  <a:defRPr>
                    <a:solidFill>
                      <a:srgbClr val="164280"/>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Alle 1 000 €</c:v>
                </c:pt>
                <c:pt idx="1">
                  <c:v>1 000 - 10 000 €</c:v>
                </c:pt>
                <c:pt idx="2">
                  <c:v>10 001 - 50 000 €</c:v>
                </c:pt>
                <c:pt idx="3">
                  <c:v>Yli 50 000 €</c:v>
                </c:pt>
                <c:pt idx="4">
                  <c:v>Ei osaa sanoa</c:v>
                </c:pt>
                <c:pt idx="5">
                  <c:v>Ei halua sanoa</c:v>
                </c:pt>
              </c:strCache>
            </c:strRef>
          </c:cat>
          <c:val>
            <c:numRef>
              <c:f>Sheet1!$B$2:$B$7</c:f>
              <c:numCache>
                <c:formatCode>General</c:formatCode>
                <c:ptCount val="6"/>
                <c:pt idx="0">
                  <c:v>9</c:v>
                </c:pt>
                <c:pt idx="1">
                  <c:v>35</c:v>
                </c:pt>
                <c:pt idx="2">
                  <c:v>21</c:v>
                </c:pt>
                <c:pt idx="3">
                  <c:v>5</c:v>
                </c:pt>
                <c:pt idx="4">
                  <c:v>25</c:v>
                </c:pt>
                <c:pt idx="5">
                  <c:v>5</c:v>
                </c:pt>
              </c:numCache>
            </c:numRef>
          </c:val>
          <c:extLst>
            <c:ext xmlns:c16="http://schemas.microsoft.com/office/drawing/2014/chart" uri="{C3380CC4-5D6E-409C-BE32-E72D297353CC}">
              <c16:uniqueId val="{00000000-3CFD-4709-997E-78719917447D}"/>
            </c:ext>
          </c:extLst>
        </c:ser>
        <c:dLbls>
          <c:showLegendKey val="0"/>
          <c:showVal val="0"/>
          <c:showCatName val="0"/>
          <c:showSerName val="0"/>
          <c:showPercent val="0"/>
          <c:showBubbleSize val="0"/>
        </c:dLbls>
        <c:gapWidth val="28"/>
        <c:axId val="355656832"/>
        <c:axId val="355658368"/>
      </c:barChart>
      <c:catAx>
        <c:axId val="35565683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5658368"/>
        <c:crosses val="autoZero"/>
        <c:auto val="0"/>
        <c:lblAlgn val="ctr"/>
        <c:lblOffset val="100"/>
        <c:noMultiLvlLbl val="0"/>
      </c:catAx>
      <c:valAx>
        <c:axId val="355658368"/>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5656832"/>
        <c:crosses val="max"/>
        <c:crossBetween val="between"/>
        <c:majorUnit val="1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73930902654674"/>
          <c:y val="0.24609324798329449"/>
          <c:w val="0.53070929714050186"/>
          <c:h val="0.37926124274668416"/>
        </c:manualLayout>
      </c:layout>
      <c:barChart>
        <c:barDir val="bar"/>
        <c:grouping val="stacked"/>
        <c:varyColors val="0"/>
        <c:ser>
          <c:idx val="1"/>
          <c:order val="0"/>
          <c:tx>
            <c:strRef>
              <c:f>Sheet1!$A$2</c:f>
              <c:strCache>
                <c:ptCount val="1"/>
                <c:pt idx="0">
                  <c:v>Tontti kuului hintaan</c:v>
                </c:pt>
              </c:strCache>
            </c:strRef>
          </c:tx>
          <c:spPr>
            <a:solidFill>
              <a:srgbClr val="164180">
                <a:lumMod val="60000"/>
                <a:lumOff val="40000"/>
              </a:srgbClr>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Sheet1!$B$2:$C$2</c:f>
              <c:numCache>
                <c:formatCode>General</c:formatCode>
                <c:ptCount val="2"/>
                <c:pt idx="0">
                  <c:v>65</c:v>
                </c:pt>
                <c:pt idx="1">
                  <c:v>62</c:v>
                </c:pt>
              </c:numCache>
            </c:numRef>
          </c:val>
          <c:extLst>
            <c:ext xmlns:c16="http://schemas.microsoft.com/office/drawing/2014/chart" uri="{C3380CC4-5D6E-409C-BE32-E72D297353CC}">
              <c16:uniqueId val="{00000000-06A6-449F-B982-010C0AA336A6}"/>
            </c:ext>
          </c:extLst>
        </c:ser>
        <c:ser>
          <c:idx val="0"/>
          <c:order val="1"/>
          <c:tx>
            <c:strRef>
              <c:f>Sheet1!$A$3</c:f>
              <c:strCache>
                <c:ptCount val="1"/>
                <c:pt idx="0">
                  <c:v>Ei kuulunut hintaan, mutta lunasti tontin</c:v>
                </c:pt>
              </c:strCache>
            </c:strRef>
          </c:tx>
          <c:spPr>
            <a:solidFill>
              <a:srgbClr val="E6007E">
                <a:lumMod val="60000"/>
                <a:lumOff val="40000"/>
              </a:srgbClr>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Sheet1!$B$3:$C$3</c:f>
              <c:numCache>
                <c:formatCode>General</c:formatCode>
                <c:ptCount val="2"/>
                <c:pt idx="0">
                  <c:v>11</c:v>
                </c:pt>
              </c:numCache>
            </c:numRef>
          </c:val>
          <c:extLst>
            <c:ext xmlns:c16="http://schemas.microsoft.com/office/drawing/2014/chart" uri="{C3380CC4-5D6E-409C-BE32-E72D297353CC}">
              <c16:uniqueId val="{00000001-06A6-449F-B982-010C0AA336A6}"/>
            </c:ext>
          </c:extLst>
        </c:ser>
        <c:ser>
          <c:idx val="2"/>
          <c:order val="2"/>
          <c:tx>
            <c:strRef>
              <c:f>Sheet1!$A$4</c:f>
              <c:strCache>
                <c:ptCount val="1"/>
                <c:pt idx="0">
                  <c:v>Ei kuulunut hintaan, maksaa siitä erikseen vastiketta/vuokraa</c:v>
                </c:pt>
              </c:strCache>
            </c:strRef>
          </c:tx>
          <c:spPr>
            <a:solidFill>
              <a:srgbClr val="7F539C">
                <a:lumMod val="60000"/>
                <a:lumOff val="40000"/>
              </a:srgbClr>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Sheet1!$B$4:$C$4</c:f>
              <c:numCache>
                <c:formatCode>General</c:formatCode>
                <c:ptCount val="2"/>
                <c:pt idx="0">
                  <c:v>22</c:v>
                </c:pt>
                <c:pt idx="1">
                  <c:v>15</c:v>
                </c:pt>
              </c:numCache>
            </c:numRef>
          </c:val>
          <c:extLst>
            <c:ext xmlns:c16="http://schemas.microsoft.com/office/drawing/2014/chart" uri="{C3380CC4-5D6E-409C-BE32-E72D297353CC}">
              <c16:uniqueId val="{00000002-06A6-449F-B982-010C0AA336A6}"/>
            </c:ext>
          </c:extLst>
        </c:ser>
        <c:ser>
          <c:idx val="3"/>
          <c:order val="3"/>
          <c:tx>
            <c:strRef>
              <c:f>Sheet1!$A$5</c:f>
              <c:strCache>
                <c:ptCount val="1"/>
                <c:pt idx="0">
                  <c:v>Ei osaa sanoa</c:v>
                </c:pt>
              </c:strCache>
            </c:strRef>
          </c:tx>
          <c:spPr>
            <a:solidFill>
              <a:srgbClr val="FFFFFF">
                <a:lumMod val="8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Sheet1!$B$5:$C$5</c:f>
              <c:numCache>
                <c:formatCode>General</c:formatCode>
                <c:ptCount val="2"/>
                <c:pt idx="0">
                  <c:v>2</c:v>
                </c:pt>
                <c:pt idx="1">
                  <c:v>23</c:v>
                </c:pt>
              </c:numCache>
            </c:numRef>
          </c:val>
          <c:extLst>
            <c:ext xmlns:c16="http://schemas.microsoft.com/office/drawing/2014/chart" uri="{C3380CC4-5D6E-409C-BE32-E72D297353CC}">
              <c16:uniqueId val="{00000003-06A6-449F-B982-010C0AA336A6}"/>
            </c:ext>
          </c:extLst>
        </c:ser>
        <c:dLbls>
          <c:showLegendKey val="0"/>
          <c:showVal val="0"/>
          <c:showCatName val="0"/>
          <c:showSerName val="0"/>
          <c:showPercent val="0"/>
          <c:showBubbleSize val="0"/>
        </c:dLbls>
        <c:gapWidth val="28"/>
        <c:overlap val="100"/>
        <c:axId val="355377152"/>
        <c:axId val="355378688"/>
      </c:barChart>
      <c:catAx>
        <c:axId val="355377152"/>
        <c:scaling>
          <c:orientation val="maxMin"/>
        </c:scaling>
        <c:delete val="1"/>
        <c:axPos val="l"/>
        <c:numFmt formatCode="General" sourceLinked="1"/>
        <c:majorTickMark val="none"/>
        <c:minorTickMark val="none"/>
        <c:tickLblPos val="none"/>
        <c:crossAx val="355378688"/>
        <c:crosses val="autoZero"/>
        <c:auto val="0"/>
        <c:lblAlgn val="ctr"/>
        <c:lblOffset val="100"/>
        <c:noMultiLvlLbl val="0"/>
      </c:catAx>
      <c:valAx>
        <c:axId val="35537868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5377152"/>
        <c:crosses val="max"/>
        <c:crossBetween val="between"/>
        <c:majorUnit val="20"/>
        <c:minorUnit val="5"/>
      </c:valAx>
    </c:plotArea>
    <c:legend>
      <c:legendPos val="b"/>
      <c:layout>
        <c:manualLayout>
          <c:xMode val="edge"/>
          <c:yMode val="edge"/>
          <c:x val="0.10738704070932746"/>
          <c:y val="0.73303856459313765"/>
          <c:w val="0.89261295929067241"/>
          <c:h val="0.22706427127558387"/>
        </c:manualLayout>
      </c:layout>
      <c:overlay val="0"/>
    </c:legend>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365413897922531"/>
          <c:y val="0.23883921814124373"/>
          <c:w val="0.44568606805218497"/>
          <c:h val="0.37926124274668416"/>
        </c:manualLayout>
      </c:layout>
      <c:barChart>
        <c:barDir val="bar"/>
        <c:grouping val="stacked"/>
        <c:varyColors val="0"/>
        <c:ser>
          <c:idx val="1"/>
          <c:order val="0"/>
          <c:tx>
            <c:strRef>
              <c:f>Sheet1!$A$2</c:f>
              <c:strCache>
                <c:ptCount val="1"/>
                <c:pt idx="0">
                  <c:v>Maksoi pois ottamalla pankista henkilökohtaisen lainan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Sheet1!$B$2:$C$2</c:f>
              <c:numCache>
                <c:formatCode>General</c:formatCode>
                <c:ptCount val="2"/>
                <c:pt idx="0">
                  <c:v>28</c:v>
                </c:pt>
                <c:pt idx="1">
                  <c:v>20</c:v>
                </c:pt>
              </c:numCache>
            </c:numRef>
          </c:val>
          <c:extLst>
            <c:ext xmlns:c16="http://schemas.microsoft.com/office/drawing/2014/chart" uri="{C3380CC4-5D6E-409C-BE32-E72D297353CC}">
              <c16:uniqueId val="{00000000-B98E-4223-B007-3D241E517ECE}"/>
            </c:ext>
          </c:extLst>
        </c:ser>
        <c:ser>
          <c:idx val="0"/>
          <c:order val="1"/>
          <c:tx>
            <c:strRef>
              <c:f>Sheet1!$A$3</c:f>
              <c:strCache>
                <c:ptCount val="1"/>
                <c:pt idx="0">
                  <c:v>Maksoi pois säästöilläan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Sheet1!$B$3:$C$3</c:f>
              <c:numCache>
                <c:formatCode>General</c:formatCode>
                <c:ptCount val="2"/>
                <c:pt idx="0">
                  <c:v>17</c:v>
                </c:pt>
                <c:pt idx="1">
                  <c:v>18</c:v>
                </c:pt>
              </c:numCache>
            </c:numRef>
          </c:val>
          <c:extLst>
            <c:ext xmlns:c16="http://schemas.microsoft.com/office/drawing/2014/chart" uri="{C3380CC4-5D6E-409C-BE32-E72D297353CC}">
              <c16:uniqueId val="{00000001-B98E-4223-B007-3D241E517ECE}"/>
            </c:ext>
          </c:extLst>
        </c:ser>
        <c:ser>
          <c:idx val="2"/>
          <c:order val="2"/>
          <c:tx>
            <c:strRef>
              <c:f>Sheet1!$A$4</c:f>
              <c:strCache>
                <c:ptCount val="1"/>
                <c:pt idx="0">
                  <c:v>Jätti lainan asuntoon liittyväksi taloyhtiölainaksi</c:v>
                </c:pt>
              </c:strCache>
            </c:strRef>
          </c:tx>
          <c:spPr>
            <a:solidFill>
              <a:srgbClr val="7F539C"/>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Sheet1!$B$4:$C$4</c:f>
              <c:numCache>
                <c:formatCode>General</c:formatCode>
                <c:ptCount val="2"/>
                <c:pt idx="0">
                  <c:v>30</c:v>
                </c:pt>
                <c:pt idx="1">
                  <c:v>35</c:v>
                </c:pt>
              </c:numCache>
            </c:numRef>
          </c:val>
          <c:extLst>
            <c:ext xmlns:c16="http://schemas.microsoft.com/office/drawing/2014/chart" uri="{C3380CC4-5D6E-409C-BE32-E72D297353CC}">
              <c16:uniqueId val="{00000002-B98E-4223-B007-3D241E517ECE}"/>
            </c:ext>
          </c:extLst>
        </c:ser>
        <c:ser>
          <c:idx val="3"/>
          <c:order val="3"/>
          <c:tx>
            <c:strRef>
              <c:f>Sheet1!$A$5</c:f>
              <c:strCache>
                <c:ptCount val="1"/>
                <c:pt idx="0">
                  <c:v>Ei osaa sanoa</c:v>
                </c:pt>
              </c:strCache>
            </c:strRef>
          </c:tx>
          <c:spPr>
            <a:solidFill>
              <a:srgbClr val="FFFFFF">
                <a:lumMod val="8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Uudisasunto 
omaan käyttöön, n=46</c:v>
                </c:pt>
                <c:pt idx="1">
                  <c:v>Uudisasunto 
sijoitusasunnoksi, n=40</c:v>
                </c:pt>
              </c:strCache>
            </c:strRef>
          </c:cat>
          <c:val>
            <c:numRef>
              <c:f>Sheet1!$B$5:$C$5</c:f>
              <c:numCache>
                <c:formatCode>General</c:formatCode>
                <c:ptCount val="2"/>
                <c:pt idx="0">
                  <c:v>25</c:v>
                </c:pt>
                <c:pt idx="1">
                  <c:v>28</c:v>
                </c:pt>
              </c:numCache>
            </c:numRef>
          </c:val>
          <c:extLst>
            <c:ext xmlns:c16="http://schemas.microsoft.com/office/drawing/2014/chart" uri="{C3380CC4-5D6E-409C-BE32-E72D297353CC}">
              <c16:uniqueId val="{00000003-B98E-4223-B007-3D241E517ECE}"/>
            </c:ext>
          </c:extLst>
        </c:ser>
        <c:dLbls>
          <c:showLegendKey val="0"/>
          <c:showVal val="0"/>
          <c:showCatName val="0"/>
          <c:showSerName val="0"/>
          <c:showPercent val="0"/>
          <c:showBubbleSize val="0"/>
        </c:dLbls>
        <c:gapWidth val="28"/>
        <c:overlap val="100"/>
        <c:axId val="355445376"/>
        <c:axId val="355467648"/>
      </c:barChart>
      <c:catAx>
        <c:axId val="35544537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5467648"/>
        <c:crosses val="autoZero"/>
        <c:auto val="0"/>
        <c:lblAlgn val="ctr"/>
        <c:lblOffset val="100"/>
        <c:noMultiLvlLbl val="0"/>
      </c:catAx>
      <c:valAx>
        <c:axId val="35546764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5445376"/>
        <c:crosses val="max"/>
        <c:crossBetween val="between"/>
        <c:majorUnit val="20"/>
        <c:minorUnit val="5"/>
      </c:valAx>
    </c:plotArea>
    <c:legend>
      <c:legendPos val="b"/>
      <c:layout>
        <c:manualLayout>
          <c:xMode val="edge"/>
          <c:yMode val="edge"/>
          <c:x val="5.1366762843742052E-2"/>
          <c:y val="0.73303856459313765"/>
          <c:w val="0.84852006084332843"/>
          <c:h val="0.22706427127558387"/>
        </c:manualLayout>
      </c:layout>
      <c:overlay val="0"/>
    </c:legend>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135"/>
      <c:rAngAx val="0"/>
    </c:view3D>
    <c:floor>
      <c:thickness val="0"/>
    </c:floor>
    <c:sideWall>
      <c:thickness val="0"/>
    </c:sideWall>
    <c:backWall>
      <c:thickness val="0"/>
    </c:backWall>
    <c:plotArea>
      <c:layout>
        <c:manualLayout>
          <c:layoutTarget val="inner"/>
          <c:xMode val="edge"/>
          <c:yMode val="edge"/>
          <c:x val="0.18215862824390125"/>
          <c:y val="0.34429998594981703"/>
          <c:w val="0.60786269349738564"/>
          <c:h val="0.588329384747313"/>
        </c:manualLayout>
      </c:layout>
      <c:pie3DChart>
        <c:varyColors val="1"/>
        <c:ser>
          <c:idx val="0"/>
          <c:order val="0"/>
          <c:tx>
            <c:strRef>
              <c:f>Blad1!$B$1</c:f>
              <c:strCache>
                <c:ptCount val="1"/>
                <c:pt idx="0">
                  <c:v>Sijoitusasunnon ostoon lainaa ottaneet, N=58</c:v>
                </c:pt>
              </c:strCache>
            </c:strRef>
          </c:tx>
          <c:spPr>
            <a:effectLst/>
          </c:spPr>
          <c:dPt>
            <c:idx val="0"/>
            <c:bubble3D val="0"/>
            <c:spPr>
              <a:solidFill>
                <a:schemeClr val="accent1"/>
              </a:solidFill>
              <a:effectLst/>
            </c:spPr>
            <c:extLst>
              <c:ext xmlns:c16="http://schemas.microsoft.com/office/drawing/2014/chart" uri="{C3380CC4-5D6E-409C-BE32-E72D297353CC}">
                <c16:uniqueId val="{00000000-78E9-4732-9284-DA2DC9E99978}"/>
              </c:ext>
            </c:extLst>
          </c:dPt>
          <c:dPt>
            <c:idx val="1"/>
            <c:bubble3D val="0"/>
            <c:spPr>
              <a:solidFill>
                <a:schemeClr val="accent2"/>
              </a:solidFill>
              <a:effectLst/>
            </c:spPr>
            <c:extLst>
              <c:ext xmlns:c16="http://schemas.microsoft.com/office/drawing/2014/chart" uri="{C3380CC4-5D6E-409C-BE32-E72D297353CC}">
                <c16:uniqueId val="{00000001-78E9-4732-9284-DA2DC9E99978}"/>
              </c:ext>
            </c:extLst>
          </c:dPt>
          <c:dPt>
            <c:idx val="2"/>
            <c:bubble3D val="0"/>
            <c:spPr>
              <a:solidFill>
                <a:srgbClr val="BFBFBF"/>
              </a:solidFill>
              <a:effectLst/>
            </c:spPr>
            <c:extLst>
              <c:ext xmlns:c16="http://schemas.microsoft.com/office/drawing/2014/chart" uri="{C3380CC4-5D6E-409C-BE32-E72D297353CC}">
                <c16:uniqueId val="{00000002-78E9-4732-9284-DA2DC9E99978}"/>
              </c:ext>
            </c:extLst>
          </c:dPt>
          <c:dLbls>
            <c:dLbl>
              <c:idx val="0"/>
              <c:spPr/>
              <c:txPr>
                <a:bodyPr/>
                <a:lstStyle/>
                <a:p>
                  <a:pPr>
                    <a:defRPr sz="1100">
                      <a:solidFill>
                        <a:schemeClr val="bg1"/>
                      </a:solidFill>
                    </a:defRPr>
                  </a:pPr>
                  <a:endParaRPr lang="fi-FI"/>
                </a:p>
              </c:txPr>
              <c:dLblPos val="ctr"/>
              <c:showLegendKey val="0"/>
              <c:showVal val="0"/>
              <c:showCatName val="1"/>
              <c:showSerName val="0"/>
              <c:showPercent val="1"/>
              <c:showBubbleSize val="0"/>
              <c:extLst>
                <c:ext xmlns:c16="http://schemas.microsoft.com/office/drawing/2014/chart" uri="{C3380CC4-5D6E-409C-BE32-E72D297353CC}">
                  <c16:uniqueId val="{00000000-78E9-4732-9284-DA2DC9E99978}"/>
                </c:ext>
              </c:extLst>
            </c:dLbl>
            <c:dLbl>
              <c:idx val="1"/>
              <c:spPr/>
              <c:txPr>
                <a:bodyPr/>
                <a:lstStyle/>
                <a:p>
                  <a:pPr>
                    <a:defRPr>
                      <a:solidFill>
                        <a:schemeClr val="bg1"/>
                      </a:solidFill>
                    </a:defRPr>
                  </a:pPr>
                  <a:endParaRPr lang="fi-FI"/>
                </a:p>
              </c:txPr>
              <c:dLblPos val="ctr"/>
              <c:showLegendKey val="0"/>
              <c:showVal val="0"/>
              <c:showCatName val="1"/>
              <c:showSerName val="0"/>
              <c:showPercent val="1"/>
              <c:showBubbleSize val="0"/>
              <c:extLst>
                <c:ext xmlns:c16="http://schemas.microsoft.com/office/drawing/2014/chart" uri="{C3380CC4-5D6E-409C-BE32-E72D297353CC}">
                  <c16:uniqueId val="{00000001-78E9-4732-9284-DA2DC9E99978}"/>
                </c:ext>
              </c:extLst>
            </c:dLbl>
            <c:dLbl>
              <c:idx val="2"/>
              <c:layout>
                <c:manualLayout>
                  <c:x val="-2.3140977210774762E-2"/>
                  <c:y val="4.7272699445318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8E9-4732-9284-DA2DC9E99978}"/>
                </c:ext>
              </c:extLst>
            </c:dLbl>
            <c:spPr>
              <a:noFill/>
              <a:ln>
                <a:noFill/>
              </a:ln>
              <a:effectLst/>
            </c:spPr>
            <c:dLblPos val="ctr"/>
            <c:showLegendKey val="0"/>
            <c:showVal val="0"/>
            <c:showCatName val="1"/>
            <c:showSerName val="0"/>
            <c:showPercent val="1"/>
            <c:showBubbleSize val="0"/>
            <c:showLeaderLines val="1"/>
            <c:leaderLines>
              <c:spPr>
                <a:ln>
                  <a:solidFill>
                    <a:srgbClr val="164280"/>
                  </a:solidFill>
                </a:ln>
              </c:spPr>
            </c:leaderLines>
            <c:extLst>
              <c:ext xmlns:c15="http://schemas.microsoft.com/office/drawing/2012/chart" uri="{CE6537A1-D6FC-4f65-9D91-7224C49458BB}"/>
            </c:extLst>
          </c:dLbls>
          <c:cat>
            <c:strRef>
              <c:f>Blad1!$A$2:$A$4</c:f>
              <c:strCache>
                <c:ptCount val="3"/>
                <c:pt idx="0">
                  <c:v>Kyllä, sijoitusasunnon ostoon otettiin lainaa</c:v>
                </c:pt>
                <c:pt idx="1">
                  <c:v>Ei otettu lainaa</c:v>
                </c:pt>
                <c:pt idx="2">
                  <c:v>Ei osaa sanoa</c:v>
                </c:pt>
              </c:strCache>
            </c:strRef>
          </c:cat>
          <c:val>
            <c:numRef>
              <c:f>Blad1!$B$2:$B$4</c:f>
              <c:numCache>
                <c:formatCode>General</c:formatCode>
                <c:ptCount val="3"/>
                <c:pt idx="0">
                  <c:v>48</c:v>
                </c:pt>
                <c:pt idx="1">
                  <c:v>48</c:v>
                </c:pt>
                <c:pt idx="2">
                  <c:v>4</c:v>
                </c:pt>
              </c:numCache>
            </c:numRef>
          </c:val>
          <c:extLst>
            <c:ext xmlns:c16="http://schemas.microsoft.com/office/drawing/2014/chart" uri="{C3380CC4-5D6E-409C-BE32-E72D297353CC}">
              <c16:uniqueId val="{00000003-78E9-4732-9284-DA2DC9E99978}"/>
            </c:ext>
          </c:extLst>
        </c:ser>
        <c:dLbls>
          <c:showLegendKey val="0"/>
          <c:showVal val="1"/>
          <c:showCatName val="0"/>
          <c:showSerName val="0"/>
          <c:showPercent val="0"/>
          <c:showBubbleSize val="0"/>
          <c:showLeaderLines val="1"/>
        </c:dLbls>
      </c:pie3DChart>
      <c:spPr>
        <a:solidFill>
          <a:schemeClr val="bg1"/>
        </a:solidFill>
      </c:spPr>
    </c:plotArea>
    <c:plotVisOnly val="1"/>
    <c:dispBlanksAs val="zero"/>
    <c:showDLblsOverMax val="0"/>
  </c:chart>
  <c:spPr>
    <a:solidFill>
      <a:srgbClr val="FFFFFF">
        <a:alpha val="0"/>
      </a:srgbClr>
    </a:solidFill>
  </c:spPr>
  <c:txPr>
    <a:bodyPr/>
    <a:lstStyle/>
    <a:p>
      <a:pPr>
        <a:defRPr sz="1200">
          <a:solidFill>
            <a:srgbClr val="164280"/>
          </a:solidFill>
          <a:latin typeface="Merriweather Sans"/>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15865066273902"/>
          <c:y val="0.18425239386658082"/>
          <c:w val="0.39049172734867926"/>
          <c:h val="0.54121798745025185"/>
        </c:manualLayout>
      </c:layout>
      <c:barChart>
        <c:barDir val="bar"/>
        <c:grouping val="clustered"/>
        <c:varyColors val="0"/>
        <c:ser>
          <c:idx val="1"/>
          <c:order val="0"/>
          <c:spPr>
            <a:solidFill>
              <a:srgbClr val="164180"/>
            </a:solidFill>
          </c:spPr>
          <c:invertIfNegative val="0"/>
          <c:dPt>
            <c:idx val="8"/>
            <c:invertIfNegative val="0"/>
            <c:bubble3D val="0"/>
            <c:spPr>
              <a:solidFill>
                <a:srgbClr val="E6007E"/>
              </a:solidFill>
            </c:spPr>
            <c:extLst>
              <c:ext xmlns:c16="http://schemas.microsoft.com/office/drawing/2014/chart" uri="{C3380CC4-5D6E-409C-BE32-E72D297353CC}">
                <c16:uniqueId val="{00000000-5344-495F-9437-FADE779A2CB9}"/>
              </c:ext>
            </c:extLst>
          </c:dPt>
          <c:dPt>
            <c:idx val="9"/>
            <c:invertIfNegative val="0"/>
            <c:bubble3D val="0"/>
            <c:spPr>
              <a:solidFill>
                <a:srgbClr val="E6007E"/>
              </a:solidFill>
            </c:spPr>
            <c:extLst>
              <c:ext xmlns:c16="http://schemas.microsoft.com/office/drawing/2014/chart" uri="{C3380CC4-5D6E-409C-BE32-E72D297353CC}">
                <c16:uniqueId val="{00000001-5344-495F-9437-FADE779A2CB9}"/>
              </c:ext>
            </c:extLst>
          </c:dPt>
          <c:dPt>
            <c:idx val="10"/>
            <c:invertIfNegative val="0"/>
            <c:bubble3D val="0"/>
            <c:spPr>
              <a:solidFill>
                <a:srgbClr val="E6007E"/>
              </a:solidFill>
            </c:spPr>
            <c:extLst>
              <c:ext xmlns:c16="http://schemas.microsoft.com/office/drawing/2014/chart" uri="{C3380CC4-5D6E-409C-BE32-E72D297353CC}">
                <c16:uniqueId val="{00000002-5344-495F-9437-FADE779A2CB9}"/>
              </c:ext>
            </c:extLst>
          </c:dPt>
          <c:dPt>
            <c:idx val="11"/>
            <c:invertIfNegative val="0"/>
            <c:bubble3D val="0"/>
            <c:spPr>
              <a:solidFill>
                <a:srgbClr val="E6007E"/>
              </a:solidFill>
            </c:spPr>
            <c:extLst>
              <c:ext xmlns:c16="http://schemas.microsoft.com/office/drawing/2014/chart" uri="{C3380CC4-5D6E-409C-BE32-E72D297353CC}">
                <c16:uniqueId val="{00000003-5344-495F-9437-FADE779A2CB9}"/>
              </c:ext>
            </c:extLst>
          </c:dPt>
          <c:dPt>
            <c:idx val="12"/>
            <c:invertIfNegative val="0"/>
            <c:bubble3D val="0"/>
            <c:spPr>
              <a:solidFill>
                <a:srgbClr val="E6007E"/>
              </a:solidFill>
            </c:spPr>
            <c:extLst>
              <c:ext xmlns:c16="http://schemas.microsoft.com/office/drawing/2014/chart" uri="{C3380CC4-5D6E-409C-BE32-E72D297353CC}">
                <c16:uniqueId val="{00000004-5344-495F-9437-FADE779A2C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Lainan osuus velattomasta myyntihinnasta</c:v>
                </c:pt>
                <c:pt idx="1">
                  <c:v>Alle 20 prosenttia</c:v>
                </c:pt>
                <c:pt idx="2">
                  <c:v>20 - 40 prosenttia</c:v>
                </c:pt>
                <c:pt idx="3">
                  <c:v>41 - 60 prosenttia</c:v>
                </c:pt>
                <c:pt idx="4">
                  <c:v>61 - 80 prosenttia</c:v>
                </c:pt>
                <c:pt idx="5">
                  <c:v>81 - 100 prosenttia</c:v>
                </c:pt>
                <c:pt idx="6">
                  <c:v>Ei osaa/halua sanoa</c:v>
                </c:pt>
                <c:pt idx="7">
                  <c:v>Velan määrä tällä hetkellä</c:v>
                </c:pt>
                <c:pt idx="8">
                  <c:v>Max 40 000 €</c:v>
                </c:pt>
                <c:pt idx="9">
                  <c:v>40 001 - 60 000 €</c:v>
                </c:pt>
                <c:pt idx="10">
                  <c:v>60 001 - 100 000 €</c:v>
                </c:pt>
                <c:pt idx="11">
                  <c:v>Yli 100 000 €</c:v>
                </c:pt>
                <c:pt idx="12">
                  <c:v>Ei osaa/halua sanoa</c:v>
                </c:pt>
              </c:strCache>
            </c:strRef>
          </c:cat>
          <c:val>
            <c:numRef>
              <c:f>Sheet1!$B$2:$B$14</c:f>
              <c:numCache>
                <c:formatCode>General</c:formatCode>
                <c:ptCount val="13"/>
                <c:pt idx="1">
                  <c:v>4</c:v>
                </c:pt>
                <c:pt idx="2">
                  <c:v>11</c:v>
                </c:pt>
                <c:pt idx="3">
                  <c:v>14</c:v>
                </c:pt>
                <c:pt idx="4">
                  <c:v>25</c:v>
                </c:pt>
                <c:pt idx="5">
                  <c:v>39</c:v>
                </c:pt>
                <c:pt idx="6">
                  <c:v>7</c:v>
                </c:pt>
                <c:pt idx="8">
                  <c:v>22</c:v>
                </c:pt>
                <c:pt idx="9">
                  <c:v>25</c:v>
                </c:pt>
                <c:pt idx="10">
                  <c:v>22</c:v>
                </c:pt>
                <c:pt idx="11">
                  <c:v>18</c:v>
                </c:pt>
                <c:pt idx="12">
                  <c:v>13</c:v>
                </c:pt>
              </c:numCache>
            </c:numRef>
          </c:val>
          <c:extLst>
            <c:ext xmlns:c16="http://schemas.microsoft.com/office/drawing/2014/chart" uri="{C3380CC4-5D6E-409C-BE32-E72D297353CC}">
              <c16:uniqueId val="{00000005-5344-495F-9437-FADE779A2CB9}"/>
            </c:ext>
          </c:extLst>
        </c:ser>
        <c:dLbls>
          <c:showLegendKey val="0"/>
          <c:showVal val="0"/>
          <c:showCatName val="0"/>
          <c:showSerName val="0"/>
          <c:showPercent val="0"/>
          <c:showBubbleSize val="0"/>
        </c:dLbls>
        <c:gapWidth val="28"/>
        <c:axId val="355539968"/>
        <c:axId val="355541760"/>
      </c:barChart>
      <c:catAx>
        <c:axId val="3555399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5541760"/>
        <c:crosses val="autoZero"/>
        <c:auto val="0"/>
        <c:lblAlgn val="ctr"/>
        <c:lblOffset val="100"/>
        <c:noMultiLvlLbl val="0"/>
      </c:catAx>
      <c:valAx>
        <c:axId val="355541760"/>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5539968"/>
        <c:crosses val="max"/>
        <c:crossBetween val="between"/>
        <c:majorUnit val="10"/>
        <c:minorUnit val="5"/>
      </c:valAx>
    </c:plotArea>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15"/>
          <c:order val="0"/>
          <c:tx>
            <c:strRef>
              <c:f>Sheet1!$R$1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Mobiilipankissa/verkkopankissa tai e-laskulla*</c:v>
                </c:pt>
                <c:pt idx="1">
                  <c:v>Suoraveloituksena</c:v>
                </c:pt>
                <c:pt idx="2">
                  <c:v>Suoramaksuna</c:v>
                </c:pt>
                <c:pt idx="3">
                  <c:v>Maksupalveluna käyttäen maksupalvelukuorta</c:v>
                </c:pt>
                <c:pt idx="4">
                  <c:v>Pankin laskunmaksuautomaatilla</c:v>
                </c:pt>
                <c:pt idx="5">
                  <c:v>Puhelimitse</c:v>
                </c:pt>
                <c:pt idx="6">
                  <c:v>Pankin tiskillä</c:v>
                </c:pt>
              </c:strCache>
            </c:strRef>
          </c:cat>
          <c:val>
            <c:numRef>
              <c:f>Sheet1!$R$2:$R$8</c:f>
              <c:numCache>
                <c:formatCode>General</c:formatCode>
                <c:ptCount val="7"/>
                <c:pt idx="0">
                  <c:v>86</c:v>
                </c:pt>
                <c:pt idx="1">
                  <c:v>7</c:v>
                </c:pt>
                <c:pt idx="3">
                  <c:v>2</c:v>
                </c:pt>
                <c:pt idx="4">
                  <c:v>2</c:v>
                </c:pt>
                <c:pt idx="5">
                  <c:v>0</c:v>
                </c:pt>
                <c:pt idx="6">
                  <c:v>1</c:v>
                </c:pt>
              </c:numCache>
            </c:numRef>
          </c:val>
          <c:extLst>
            <c:ext xmlns:c16="http://schemas.microsoft.com/office/drawing/2014/chart" uri="{C3380CC4-5D6E-409C-BE32-E72D297353CC}">
              <c16:uniqueId val="{00000000-D5D0-4489-962C-CB467F9929AA}"/>
            </c:ext>
          </c:extLst>
        </c:ser>
        <c:ser>
          <c:idx val="16"/>
          <c:order val="1"/>
          <c:tx>
            <c:strRef>
              <c:f>Sheet1!$S$1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Mobiilipankissa/verkkopankissa tai e-laskulla*</c:v>
                </c:pt>
                <c:pt idx="1">
                  <c:v>Suoraveloituksena</c:v>
                </c:pt>
                <c:pt idx="2">
                  <c:v>Suoramaksuna</c:v>
                </c:pt>
                <c:pt idx="3">
                  <c:v>Maksupalveluna käyttäen maksupalvelukuorta</c:v>
                </c:pt>
                <c:pt idx="4">
                  <c:v>Pankin laskunmaksuautomaatilla</c:v>
                </c:pt>
                <c:pt idx="5">
                  <c:v>Puhelimitse</c:v>
                </c:pt>
                <c:pt idx="6">
                  <c:v>Pankin tiskillä</c:v>
                </c:pt>
              </c:strCache>
            </c:strRef>
          </c:cat>
          <c:val>
            <c:numRef>
              <c:f>Sheet1!$S$2:$S$8</c:f>
              <c:numCache>
                <c:formatCode>General</c:formatCode>
                <c:ptCount val="7"/>
                <c:pt idx="0">
                  <c:v>87</c:v>
                </c:pt>
                <c:pt idx="1">
                  <c:v>3</c:v>
                </c:pt>
                <c:pt idx="2">
                  <c:v>2</c:v>
                </c:pt>
                <c:pt idx="3">
                  <c:v>2</c:v>
                </c:pt>
                <c:pt idx="4">
                  <c:v>2</c:v>
                </c:pt>
                <c:pt idx="5">
                  <c:v>0</c:v>
                </c:pt>
                <c:pt idx="6">
                  <c:v>1</c:v>
                </c:pt>
              </c:numCache>
            </c:numRef>
          </c:val>
          <c:extLst>
            <c:ext xmlns:c16="http://schemas.microsoft.com/office/drawing/2014/chart" uri="{C3380CC4-5D6E-409C-BE32-E72D297353CC}">
              <c16:uniqueId val="{00000001-D5D0-4489-962C-CB467F9929AA}"/>
            </c:ext>
          </c:extLst>
        </c:ser>
        <c:ser>
          <c:idx val="17"/>
          <c:order val="2"/>
          <c:tx>
            <c:strRef>
              <c:f>Sheet1!$T$1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Mobiilipankissa/verkkopankissa tai e-laskulla*</c:v>
                </c:pt>
                <c:pt idx="1">
                  <c:v>Suoraveloituksena</c:v>
                </c:pt>
                <c:pt idx="2">
                  <c:v>Suoramaksuna</c:v>
                </c:pt>
                <c:pt idx="3">
                  <c:v>Maksupalveluna käyttäen maksupalvelukuorta</c:v>
                </c:pt>
                <c:pt idx="4">
                  <c:v>Pankin laskunmaksuautomaatilla</c:v>
                </c:pt>
                <c:pt idx="5">
                  <c:v>Puhelimitse</c:v>
                </c:pt>
                <c:pt idx="6">
                  <c:v>Pankin tiskillä</c:v>
                </c:pt>
              </c:strCache>
            </c:strRef>
          </c:cat>
          <c:val>
            <c:numRef>
              <c:f>Sheet1!$T$2:$T$8</c:f>
              <c:numCache>
                <c:formatCode>General</c:formatCode>
                <c:ptCount val="7"/>
                <c:pt idx="0">
                  <c:v>87</c:v>
                </c:pt>
                <c:pt idx="2">
                  <c:v>4</c:v>
                </c:pt>
                <c:pt idx="3">
                  <c:v>2</c:v>
                </c:pt>
                <c:pt idx="4">
                  <c:v>1</c:v>
                </c:pt>
                <c:pt idx="5">
                  <c:v>0</c:v>
                </c:pt>
                <c:pt idx="6">
                  <c:v>1</c:v>
                </c:pt>
              </c:numCache>
            </c:numRef>
          </c:val>
          <c:extLst>
            <c:ext xmlns:c16="http://schemas.microsoft.com/office/drawing/2014/chart" uri="{C3380CC4-5D6E-409C-BE32-E72D297353CC}">
              <c16:uniqueId val="{00000002-D5D0-4489-962C-CB467F9929AA}"/>
            </c:ext>
          </c:extLst>
        </c:ser>
        <c:ser>
          <c:idx val="18"/>
          <c:order val="3"/>
          <c:tx>
            <c:strRef>
              <c:f>Sheet1!$U$1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Mobiilipankissa/verkkopankissa tai e-laskulla*</c:v>
                </c:pt>
                <c:pt idx="1">
                  <c:v>Suoraveloituksena</c:v>
                </c:pt>
                <c:pt idx="2">
                  <c:v>Suoramaksuna</c:v>
                </c:pt>
                <c:pt idx="3">
                  <c:v>Maksupalveluna käyttäen maksupalvelukuorta</c:v>
                </c:pt>
                <c:pt idx="4">
                  <c:v>Pankin laskunmaksuautomaatilla</c:v>
                </c:pt>
                <c:pt idx="5">
                  <c:v>Puhelimitse</c:v>
                </c:pt>
                <c:pt idx="6">
                  <c:v>Pankin tiskillä</c:v>
                </c:pt>
              </c:strCache>
            </c:strRef>
          </c:cat>
          <c:val>
            <c:numRef>
              <c:f>Sheet1!$U$2:$U$8</c:f>
              <c:numCache>
                <c:formatCode>General</c:formatCode>
                <c:ptCount val="7"/>
                <c:pt idx="0">
                  <c:v>90</c:v>
                </c:pt>
                <c:pt idx="2">
                  <c:v>4</c:v>
                </c:pt>
                <c:pt idx="3">
                  <c:v>2</c:v>
                </c:pt>
                <c:pt idx="4">
                  <c:v>1</c:v>
                </c:pt>
                <c:pt idx="5">
                  <c:v>1</c:v>
                </c:pt>
                <c:pt idx="6">
                  <c:v>1</c:v>
                </c:pt>
              </c:numCache>
            </c:numRef>
          </c:val>
          <c:extLst>
            <c:ext xmlns:c16="http://schemas.microsoft.com/office/drawing/2014/chart" uri="{C3380CC4-5D6E-409C-BE32-E72D297353CC}">
              <c16:uniqueId val="{00000003-D5D0-4489-962C-CB467F9929AA}"/>
            </c:ext>
          </c:extLst>
        </c:ser>
        <c:ser>
          <c:idx val="19"/>
          <c:order val="4"/>
          <c:tx>
            <c:strRef>
              <c:f>Sheet1!$V$1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Mobiilipankissa/verkkopankissa tai e-laskulla*</c:v>
                </c:pt>
                <c:pt idx="1">
                  <c:v>Suoraveloituksena</c:v>
                </c:pt>
                <c:pt idx="2">
                  <c:v>Suoramaksuna</c:v>
                </c:pt>
                <c:pt idx="3">
                  <c:v>Maksupalveluna käyttäen maksupalvelukuorta</c:v>
                </c:pt>
                <c:pt idx="4">
                  <c:v>Pankin laskunmaksuautomaatilla</c:v>
                </c:pt>
                <c:pt idx="5">
                  <c:v>Puhelimitse</c:v>
                </c:pt>
                <c:pt idx="6">
                  <c:v>Pankin tiskillä</c:v>
                </c:pt>
              </c:strCache>
            </c:strRef>
          </c:cat>
          <c:val>
            <c:numRef>
              <c:f>Sheet1!$V$2:$V$8</c:f>
              <c:numCache>
                <c:formatCode>General</c:formatCode>
                <c:ptCount val="7"/>
                <c:pt idx="0">
                  <c:v>88</c:v>
                </c:pt>
                <c:pt idx="2">
                  <c:v>4</c:v>
                </c:pt>
                <c:pt idx="3">
                  <c:v>2</c:v>
                </c:pt>
                <c:pt idx="4">
                  <c:v>1</c:v>
                </c:pt>
                <c:pt idx="5">
                  <c:v>1</c:v>
                </c:pt>
                <c:pt idx="6">
                  <c:v>0</c:v>
                </c:pt>
              </c:numCache>
            </c:numRef>
          </c:val>
          <c:extLst>
            <c:ext xmlns:c16="http://schemas.microsoft.com/office/drawing/2014/chart" uri="{C3380CC4-5D6E-409C-BE32-E72D297353CC}">
              <c16:uniqueId val="{00000004-D5D0-4489-962C-CB467F9929AA}"/>
            </c:ext>
          </c:extLst>
        </c:ser>
        <c:dLbls>
          <c:showLegendKey val="0"/>
          <c:showVal val="1"/>
          <c:showCatName val="0"/>
          <c:showSerName val="0"/>
          <c:showPercent val="0"/>
          <c:showBubbleSize val="0"/>
        </c:dLbls>
        <c:gapWidth val="28"/>
        <c:axId val="1845120"/>
        <c:axId val="1846656"/>
      </c:barChart>
      <c:catAx>
        <c:axId val="18451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fi-FI"/>
          </a:p>
        </c:txPr>
        <c:crossAx val="1846656"/>
        <c:crosses val="autoZero"/>
        <c:auto val="0"/>
        <c:lblAlgn val="ctr"/>
        <c:lblOffset val="100"/>
        <c:noMultiLvlLbl val="0"/>
      </c:catAx>
      <c:valAx>
        <c:axId val="184665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fi-FI"/>
          </a:p>
        </c:txPr>
        <c:crossAx val="1845120"/>
        <c:crosses val="max"/>
        <c:crossBetween val="between"/>
        <c:majorUnit val="20"/>
        <c:minorUnit val="5"/>
      </c:valAx>
    </c:plotArea>
    <c:legend>
      <c:legendPos val="b"/>
      <c:layout>
        <c:manualLayout>
          <c:xMode val="edge"/>
          <c:yMode val="edge"/>
          <c:x val="0.24765835520559931"/>
          <c:y val="0.87600717625867786"/>
          <c:w val="0.52631758530183348"/>
          <c:h val="0.10295780049981598"/>
        </c:manualLayout>
      </c:layout>
      <c:overlay val="0"/>
      <c:spPr>
        <a:noFill/>
        <a:ln w="25450">
          <a:noFill/>
        </a:ln>
      </c:spPr>
      <c:txPr>
        <a:bodyPr/>
        <a:lstStyle/>
        <a:p>
          <a:pPr>
            <a:defRPr sz="1300"/>
          </a:pPr>
          <a:endParaRPr lang="fi-FI"/>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stacked"/>
        <c:varyColors val="0"/>
        <c:ser>
          <c:idx val="2"/>
          <c:order val="0"/>
          <c:tx>
            <c:strRef>
              <c:f>Sheet1!$B$1</c:f>
              <c:strCache>
                <c:ptCount val="1"/>
                <c:pt idx="0">
                  <c:v>Tavallisin laskunmaksutapa</c:v>
                </c:pt>
              </c:strCache>
            </c:strRef>
          </c:tx>
          <c:spPr>
            <a:solidFill>
              <a:srgbClr val="0B488B"/>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(Sheet1!$A$2;Sheet1!$A$3:$A$10;Sheet1!$A$11:$A$14;Sheet1!$A$15:$A$18;Sheet1!$A$19:$A$21)</c:f>
              <c:strCache>
                <c:ptCount val="20"/>
                <c:pt idx="0">
                  <c:v>Mobiilipankissa/verkkopankissa tai e-laskulla*</c:v>
                </c:pt>
                <c:pt idx="1">
                  <c:v>2015</c:v>
                </c:pt>
                <c:pt idx="2">
                  <c:v>2017</c:v>
                </c:pt>
                <c:pt idx="3">
                  <c:v>2019</c:v>
                </c:pt>
                <c:pt idx="4">
                  <c:v>Suoramaksuna</c:v>
                </c:pt>
                <c:pt idx="5">
                  <c:v>2015</c:v>
                </c:pt>
                <c:pt idx="6">
                  <c:v>2017</c:v>
                </c:pt>
                <c:pt idx="7">
                  <c:v>2019</c:v>
                </c:pt>
                <c:pt idx="8">
                  <c:v>Maksupalveluna käyttäen maksupalvelukuorta</c:v>
                </c:pt>
                <c:pt idx="9">
                  <c:v>2015</c:v>
                </c:pt>
                <c:pt idx="10">
                  <c:v>2017</c:v>
                </c:pt>
                <c:pt idx="11">
                  <c:v>2019</c:v>
                </c:pt>
                <c:pt idx="12">
                  <c:v>Pankin laskunmaksuautomaatilla</c:v>
                </c:pt>
                <c:pt idx="13">
                  <c:v>2015</c:v>
                </c:pt>
                <c:pt idx="14">
                  <c:v>2017</c:v>
                </c:pt>
                <c:pt idx="15">
                  <c:v>2019</c:v>
                </c:pt>
                <c:pt idx="16">
                  <c:v>Pankin tiskillä</c:v>
                </c:pt>
                <c:pt idx="17">
                  <c:v>2015</c:v>
                </c:pt>
                <c:pt idx="18">
                  <c:v>2017</c:v>
                </c:pt>
                <c:pt idx="19">
                  <c:v>2019</c:v>
                </c:pt>
              </c:strCache>
            </c:strRef>
          </c:cat>
          <c:val>
            <c:numRef>
              <c:f>(Sheet1!$B$2;Sheet1!$B$3:$B$10;Sheet1!$B$11:$B$14;Sheet1!$B$15:$B$18;Sheet1!$B$19:$B$21)</c:f>
              <c:numCache>
                <c:formatCode>General</c:formatCode>
                <c:ptCount val="20"/>
                <c:pt idx="1">
                  <c:v>87</c:v>
                </c:pt>
                <c:pt idx="2">
                  <c:v>90</c:v>
                </c:pt>
                <c:pt idx="3">
                  <c:v>88</c:v>
                </c:pt>
                <c:pt idx="5">
                  <c:v>4</c:v>
                </c:pt>
                <c:pt idx="6">
                  <c:v>4</c:v>
                </c:pt>
                <c:pt idx="7">
                  <c:v>4</c:v>
                </c:pt>
                <c:pt idx="9">
                  <c:v>2</c:v>
                </c:pt>
                <c:pt idx="10">
                  <c:v>2</c:v>
                </c:pt>
                <c:pt idx="11">
                  <c:v>2</c:v>
                </c:pt>
                <c:pt idx="13">
                  <c:v>1</c:v>
                </c:pt>
                <c:pt idx="14">
                  <c:v>1</c:v>
                </c:pt>
                <c:pt idx="15">
                  <c:v>1</c:v>
                </c:pt>
                <c:pt idx="17">
                  <c:v>1</c:v>
                </c:pt>
                <c:pt idx="18">
                  <c:v>1</c:v>
                </c:pt>
                <c:pt idx="19">
                  <c:v>0</c:v>
                </c:pt>
              </c:numCache>
            </c:numRef>
          </c:val>
          <c:extLst>
            <c:ext xmlns:c16="http://schemas.microsoft.com/office/drawing/2014/chart" uri="{C3380CC4-5D6E-409C-BE32-E72D297353CC}">
              <c16:uniqueId val="{00000000-4491-48DB-8822-9456DDCEC107}"/>
            </c:ext>
          </c:extLst>
        </c:ser>
        <c:ser>
          <c:idx val="4"/>
          <c:order val="1"/>
          <c:tx>
            <c:strRef>
              <c:f>Sheet1!$C$1</c:f>
              <c:strCache>
                <c:ptCount val="1"/>
                <c:pt idx="0">
                  <c:v>Muut kaytetyt laskunmaksutavat</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(Sheet1!$A$2;Sheet1!$A$3:$A$10;Sheet1!$A$11:$A$14;Sheet1!$A$15:$A$18;Sheet1!$A$19:$A$21)</c:f>
              <c:strCache>
                <c:ptCount val="20"/>
                <c:pt idx="0">
                  <c:v>Mobiilipankissa/verkkopankissa tai e-laskulla*</c:v>
                </c:pt>
                <c:pt idx="1">
                  <c:v>2015</c:v>
                </c:pt>
                <c:pt idx="2">
                  <c:v>2017</c:v>
                </c:pt>
                <c:pt idx="3">
                  <c:v>2019</c:v>
                </c:pt>
                <c:pt idx="4">
                  <c:v>Suoramaksuna</c:v>
                </c:pt>
                <c:pt idx="5">
                  <c:v>2015</c:v>
                </c:pt>
                <c:pt idx="6">
                  <c:v>2017</c:v>
                </c:pt>
                <c:pt idx="7">
                  <c:v>2019</c:v>
                </c:pt>
                <c:pt idx="8">
                  <c:v>Maksupalveluna käyttäen maksupalvelukuorta</c:v>
                </c:pt>
                <c:pt idx="9">
                  <c:v>2015</c:v>
                </c:pt>
                <c:pt idx="10">
                  <c:v>2017</c:v>
                </c:pt>
                <c:pt idx="11">
                  <c:v>2019</c:v>
                </c:pt>
                <c:pt idx="12">
                  <c:v>Pankin laskunmaksuautomaatilla</c:v>
                </c:pt>
                <c:pt idx="13">
                  <c:v>2015</c:v>
                </c:pt>
                <c:pt idx="14">
                  <c:v>2017</c:v>
                </c:pt>
                <c:pt idx="15">
                  <c:v>2019</c:v>
                </c:pt>
                <c:pt idx="16">
                  <c:v>Pankin tiskillä</c:v>
                </c:pt>
                <c:pt idx="17">
                  <c:v>2015</c:v>
                </c:pt>
                <c:pt idx="18">
                  <c:v>2017</c:v>
                </c:pt>
                <c:pt idx="19">
                  <c:v>2019</c:v>
                </c:pt>
              </c:strCache>
            </c:strRef>
          </c:cat>
          <c:val>
            <c:numRef>
              <c:f>(Sheet1!$C$2;Sheet1!$C$3:$C$10;Sheet1!$C$11:$C$14;Sheet1!$C$15:$C$18;Sheet1!$C$19:$C$21)</c:f>
              <c:numCache>
                <c:formatCode>General</c:formatCode>
                <c:ptCount val="20"/>
                <c:pt idx="1">
                  <c:v>3</c:v>
                </c:pt>
                <c:pt idx="2">
                  <c:v>2</c:v>
                </c:pt>
                <c:pt idx="3">
                  <c:v>4</c:v>
                </c:pt>
                <c:pt idx="5">
                  <c:v>8</c:v>
                </c:pt>
                <c:pt idx="6">
                  <c:v>10</c:v>
                </c:pt>
                <c:pt idx="7">
                  <c:v>9</c:v>
                </c:pt>
                <c:pt idx="9">
                  <c:v>2</c:v>
                </c:pt>
                <c:pt idx="10">
                  <c:v>2</c:v>
                </c:pt>
                <c:pt idx="11">
                  <c:v>2</c:v>
                </c:pt>
                <c:pt idx="13">
                  <c:v>1</c:v>
                </c:pt>
                <c:pt idx="14">
                  <c:v>1</c:v>
                </c:pt>
                <c:pt idx="15">
                  <c:v>1</c:v>
                </c:pt>
                <c:pt idx="17">
                  <c:v>3</c:v>
                </c:pt>
                <c:pt idx="18">
                  <c:v>2</c:v>
                </c:pt>
                <c:pt idx="19">
                  <c:v>1</c:v>
                </c:pt>
              </c:numCache>
            </c:numRef>
          </c:val>
          <c:extLst>
            <c:ext xmlns:c16="http://schemas.microsoft.com/office/drawing/2014/chart" uri="{C3380CC4-5D6E-409C-BE32-E72D297353CC}">
              <c16:uniqueId val="{00000001-4491-48DB-8822-9456DDCEC107}"/>
            </c:ext>
          </c:extLst>
        </c:ser>
        <c:ser>
          <c:idx val="0"/>
          <c:order val="2"/>
          <c:tx>
            <c:strRef>
              <c:f>Sheet1!$D$1</c:f>
              <c:strCache>
                <c:ptCount val="1"/>
                <c:pt idx="0">
                  <c:v>Yhteensä</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(Sheet1!$A$2;Sheet1!$A$3:$A$10;Sheet1!$A$11:$A$14;Sheet1!$A$15:$A$18;Sheet1!$A$19:$A$21)</c:f>
              <c:strCache>
                <c:ptCount val="20"/>
                <c:pt idx="0">
                  <c:v>Mobiilipankissa/verkkopankissa tai e-laskulla*</c:v>
                </c:pt>
                <c:pt idx="1">
                  <c:v>2015</c:v>
                </c:pt>
                <c:pt idx="2">
                  <c:v>2017</c:v>
                </c:pt>
                <c:pt idx="3">
                  <c:v>2019</c:v>
                </c:pt>
                <c:pt idx="4">
                  <c:v>Suoramaksuna</c:v>
                </c:pt>
                <c:pt idx="5">
                  <c:v>2015</c:v>
                </c:pt>
                <c:pt idx="6">
                  <c:v>2017</c:v>
                </c:pt>
                <c:pt idx="7">
                  <c:v>2019</c:v>
                </c:pt>
                <c:pt idx="8">
                  <c:v>Maksupalveluna käyttäen maksupalvelukuorta</c:v>
                </c:pt>
                <c:pt idx="9">
                  <c:v>2015</c:v>
                </c:pt>
                <c:pt idx="10">
                  <c:v>2017</c:v>
                </c:pt>
                <c:pt idx="11">
                  <c:v>2019</c:v>
                </c:pt>
                <c:pt idx="12">
                  <c:v>Pankin laskunmaksuautomaatilla</c:v>
                </c:pt>
                <c:pt idx="13">
                  <c:v>2015</c:v>
                </c:pt>
                <c:pt idx="14">
                  <c:v>2017</c:v>
                </c:pt>
                <c:pt idx="15">
                  <c:v>2019</c:v>
                </c:pt>
                <c:pt idx="16">
                  <c:v>Pankin tiskillä</c:v>
                </c:pt>
                <c:pt idx="17">
                  <c:v>2015</c:v>
                </c:pt>
                <c:pt idx="18">
                  <c:v>2017</c:v>
                </c:pt>
                <c:pt idx="19">
                  <c:v>2019</c:v>
                </c:pt>
              </c:strCache>
            </c:strRef>
          </c:cat>
          <c:val>
            <c:numRef>
              <c:f>(Sheet1!$D$2;Sheet1!$D$3:$D$10;Sheet1!$D$11:$D$14;Sheet1!$D$15:$D$18;Sheet1!$D$19:$D$21)</c:f>
              <c:numCache>
                <c:formatCode>General</c:formatCode>
                <c:ptCount val="20"/>
                <c:pt idx="1">
                  <c:v>90</c:v>
                </c:pt>
                <c:pt idx="2">
                  <c:v>92</c:v>
                </c:pt>
                <c:pt idx="3">
                  <c:v>92</c:v>
                </c:pt>
                <c:pt idx="5">
                  <c:v>12</c:v>
                </c:pt>
                <c:pt idx="6">
                  <c:v>14</c:v>
                </c:pt>
                <c:pt idx="7">
                  <c:v>13</c:v>
                </c:pt>
                <c:pt idx="9">
                  <c:v>4</c:v>
                </c:pt>
                <c:pt idx="10">
                  <c:v>4</c:v>
                </c:pt>
                <c:pt idx="11">
                  <c:v>4</c:v>
                </c:pt>
                <c:pt idx="13">
                  <c:v>2</c:v>
                </c:pt>
                <c:pt idx="14">
                  <c:v>2</c:v>
                </c:pt>
                <c:pt idx="15">
                  <c:v>2</c:v>
                </c:pt>
                <c:pt idx="17">
                  <c:v>4</c:v>
                </c:pt>
                <c:pt idx="18">
                  <c:v>3</c:v>
                </c:pt>
                <c:pt idx="19">
                  <c:v>2</c:v>
                </c:pt>
              </c:numCache>
            </c:numRef>
          </c:val>
          <c:extLst>
            <c:ext xmlns:c16="http://schemas.microsoft.com/office/drawing/2014/chart" uri="{C3380CC4-5D6E-409C-BE32-E72D297353CC}">
              <c16:uniqueId val="{00000002-4491-48DB-8822-9456DDCEC107}"/>
            </c:ext>
          </c:extLst>
        </c:ser>
        <c:dLbls>
          <c:showLegendKey val="0"/>
          <c:showVal val="1"/>
          <c:showCatName val="0"/>
          <c:showSerName val="0"/>
          <c:showPercent val="0"/>
          <c:showBubbleSize val="0"/>
        </c:dLbls>
        <c:gapWidth val="28"/>
        <c:overlap val="100"/>
        <c:axId val="1935616"/>
        <c:axId val="1953792"/>
      </c:barChart>
      <c:catAx>
        <c:axId val="19356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1953792"/>
        <c:crosses val="autoZero"/>
        <c:auto val="0"/>
        <c:lblAlgn val="ctr"/>
        <c:lblOffset val="100"/>
        <c:tickLblSkip val="1"/>
        <c:noMultiLvlLbl val="0"/>
      </c:catAx>
      <c:valAx>
        <c:axId val="195379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1935616"/>
        <c:crosses val="max"/>
        <c:crossBetween val="between"/>
        <c:majorUnit val="20"/>
        <c:minorUnit val="5"/>
      </c:valAx>
    </c:plotArea>
    <c:legend>
      <c:legendPos val="b"/>
      <c:legendEntry>
        <c:idx val="2"/>
        <c:delete val="1"/>
      </c:legendEntry>
      <c:layout>
        <c:manualLayout>
          <c:xMode val="edge"/>
          <c:yMode val="edge"/>
          <c:x val="0.32543613298337731"/>
          <c:y val="0.87600717625867752"/>
          <c:w val="0.44863692038495323"/>
          <c:h val="0.10295780049981598"/>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stacked"/>
        <c:varyColors val="0"/>
        <c:ser>
          <c:idx val="2"/>
          <c:order val="0"/>
          <c:tx>
            <c:strRef>
              <c:f>Sheet1!$A$2</c:f>
              <c:strCache>
                <c:ptCount val="1"/>
                <c:pt idx="0">
                  <c:v>Maksaa tavallisimmin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Tietokoneella</c:v>
                </c:pt>
                <c:pt idx="1">
                  <c:v>2014</c:v>
                </c:pt>
                <c:pt idx="2">
                  <c:v>2015</c:v>
                </c:pt>
                <c:pt idx="3">
                  <c:v>2017</c:v>
                </c:pt>
                <c:pt idx="4">
                  <c:v>2019</c:v>
                </c:pt>
                <c:pt idx="5">
                  <c:v>Matkapuhelimella</c:v>
                </c:pt>
                <c:pt idx="6">
                  <c:v>2014</c:v>
                </c:pt>
                <c:pt idx="7">
                  <c:v>2015</c:v>
                </c:pt>
                <c:pt idx="8">
                  <c:v>2017</c:v>
                </c:pt>
                <c:pt idx="9">
                  <c:v>2019</c:v>
                </c:pt>
                <c:pt idx="10">
                  <c:v>Taulutietokoneella tai tabletilla</c:v>
                </c:pt>
                <c:pt idx="11">
                  <c:v>2014</c:v>
                </c:pt>
                <c:pt idx="12">
                  <c:v>2015</c:v>
                </c:pt>
                <c:pt idx="13">
                  <c:v>2017</c:v>
                </c:pt>
                <c:pt idx="14">
                  <c:v>2019</c:v>
                </c:pt>
              </c:strCache>
            </c:strRef>
          </c:cat>
          <c:val>
            <c:numRef>
              <c:f>Sheet1!$B$2:$P$2</c:f>
              <c:numCache>
                <c:formatCode>General</c:formatCode>
                <c:ptCount val="15"/>
                <c:pt idx="1">
                  <c:v>83</c:v>
                </c:pt>
                <c:pt idx="2">
                  <c:v>75</c:v>
                </c:pt>
                <c:pt idx="3">
                  <c:v>68</c:v>
                </c:pt>
                <c:pt idx="4">
                  <c:v>57</c:v>
                </c:pt>
                <c:pt idx="6">
                  <c:v>2</c:v>
                </c:pt>
                <c:pt idx="7">
                  <c:v>5</c:v>
                </c:pt>
                <c:pt idx="8">
                  <c:v>12</c:v>
                </c:pt>
                <c:pt idx="9">
                  <c:v>24</c:v>
                </c:pt>
                <c:pt idx="11">
                  <c:v>5</c:v>
                </c:pt>
                <c:pt idx="12">
                  <c:v>8</c:v>
                </c:pt>
                <c:pt idx="13">
                  <c:v>11</c:v>
                </c:pt>
                <c:pt idx="14">
                  <c:v>9</c:v>
                </c:pt>
              </c:numCache>
            </c:numRef>
          </c:val>
          <c:extLst>
            <c:ext xmlns:c16="http://schemas.microsoft.com/office/drawing/2014/chart" uri="{C3380CC4-5D6E-409C-BE32-E72D297353CC}">
              <c16:uniqueId val="{00000000-0B5E-450F-AD39-0CD2996C82C3}"/>
            </c:ext>
          </c:extLst>
        </c:ser>
        <c:ser>
          <c:idx val="4"/>
          <c:order val="1"/>
          <c:tx>
            <c:strRef>
              <c:f>Sheet1!$A$3</c:f>
              <c:strCache>
                <c:ptCount val="1"/>
                <c:pt idx="0">
                  <c:v>Muut käytetyt maksutavat</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Tietokoneella</c:v>
                </c:pt>
                <c:pt idx="1">
                  <c:v>2014</c:v>
                </c:pt>
                <c:pt idx="2">
                  <c:v>2015</c:v>
                </c:pt>
                <c:pt idx="3">
                  <c:v>2017</c:v>
                </c:pt>
                <c:pt idx="4">
                  <c:v>2019</c:v>
                </c:pt>
                <c:pt idx="5">
                  <c:v>Matkapuhelimella</c:v>
                </c:pt>
                <c:pt idx="6">
                  <c:v>2014</c:v>
                </c:pt>
                <c:pt idx="7">
                  <c:v>2015</c:v>
                </c:pt>
                <c:pt idx="8">
                  <c:v>2017</c:v>
                </c:pt>
                <c:pt idx="9">
                  <c:v>2019</c:v>
                </c:pt>
                <c:pt idx="10">
                  <c:v>Taulutietokoneella tai tabletilla</c:v>
                </c:pt>
                <c:pt idx="11">
                  <c:v>2014</c:v>
                </c:pt>
                <c:pt idx="12">
                  <c:v>2015</c:v>
                </c:pt>
                <c:pt idx="13">
                  <c:v>2017</c:v>
                </c:pt>
                <c:pt idx="14">
                  <c:v>2019</c:v>
                </c:pt>
              </c:strCache>
            </c:strRef>
          </c:cat>
          <c:val>
            <c:numRef>
              <c:f>Sheet1!$B$3:$P$3</c:f>
              <c:numCache>
                <c:formatCode>General</c:formatCode>
                <c:ptCount val="15"/>
                <c:pt idx="1">
                  <c:v>4</c:v>
                </c:pt>
                <c:pt idx="2">
                  <c:v>8</c:v>
                </c:pt>
                <c:pt idx="3">
                  <c:v>14</c:v>
                </c:pt>
                <c:pt idx="4">
                  <c:v>17</c:v>
                </c:pt>
                <c:pt idx="6">
                  <c:v>13</c:v>
                </c:pt>
                <c:pt idx="7">
                  <c:v>16</c:v>
                </c:pt>
                <c:pt idx="8">
                  <c:v>22</c:v>
                </c:pt>
                <c:pt idx="9">
                  <c:v>22</c:v>
                </c:pt>
                <c:pt idx="11">
                  <c:v>10</c:v>
                </c:pt>
                <c:pt idx="12">
                  <c:v>13</c:v>
                </c:pt>
                <c:pt idx="13">
                  <c:v>16</c:v>
                </c:pt>
                <c:pt idx="14">
                  <c:v>11</c:v>
                </c:pt>
              </c:numCache>
            </c:numRef>
          </c:val>
          <c:extLst>
            <c:ext xmlns:c16="http://schemas.microsoft.com/office/drawing/2014/chart" uri="{C3380CC4-5D6E-409C-BE32-E72D297353CC}">
              <c16:uniqueId val="{00000001-0B5E-450F-AD39-0CD2996C82C3}"/>
            </c:ext>
          </c:extLst>
        </c:ser>
        <c:ser>
          <c:idx val="0"/>
          <c:order val="2"/>
          <c:tx>
            <c:strRef>
              <c:f>Sheet1!$A$4</c:f>
              <c:strCache>
                <c:ptCount val="1"/>
                <c:pt idx="0">
                  <c:v>Yhteensä</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Tietokoneella</c:v>
                </c:pt>
                <c:pt idx="1">
                  <c:v>2014</c:v>
                </c:pt>
                <c:pt idx="2">
                  <c:v>2015</c:v>
                </c:pt>
                <c:pt idx="3">
                  <c:v>2017</c:v>
                </c:pt>
                <c:pt idx="4">
                  <c:v>2019</c:v>
                </c:pt>
                <c:pt idx="5">
                  <c:v>Matkapuhelimella</c:v>
                </c:pt>
                <c:pt idx="6">
                  <c:v>2014</c:v>
                </c:pt>
                <c:pt idx="7">
                  <c:v>2015</c:v>
                </c:pt>
                <c:pt idx="8">
                  <c:v>2017</c:v>
                </c:pt>
                <c:pt idx="9">
                  <c:v>2019</c:v>
                </c:pt>
                <c:pt idx="10">
                  <c:v>Taulutietokoneella tai tabletilla</c:v>
                </c:pt>
                <c:pt idx="11">
                  <c:v>2014</c:v>
                </c:pt>
                <c:pt idx="12">
                  <c:v>2015</c:v>
                </c:pt>
                <c:pt idx="13">
                  <c:v>2017</c:v>
                </c:pt>
                <c:pt idx="14">
                  <c:v>2019</c:v>
                </c:pt>
              </c:strCache>
            </c:strRef>
          </c:cat>
          <c:val>
            <c:numRef>
              <c:f>Sheet1!$B$4:$P$4</c:f>
              <c:numCache>
                <c:formatCode>General</c:formatCode>
                <c:ptCount val="15"/>
                <c:pt idx="1">
                  <c:v>87</c:v>
                </c:pt>
                <c:pt idx="2">
                  <c:v>83</c:v>
                </c:pt>
                <c:pt idx="3">
                  <c:v>82</c:v>
                </c:pt>
                <c:pt idx="4">
                  <c:v>74</c:v>
                </c:pt>
                <c:pt idx="6">
                  <c:v>15</c:v>
                </c:pt>
                <c:pt idx="7">
                  <c:v>21</c:v>
                </c:pt>
                <c:pt idx="8">
                  <c:v>34</c:v>
                </c:pt>
                <c:pt idx="9">
                  <c:v>46</c:v>
                </c:pt>
                <c:pt idx="11">
                  <c:v>15</c:v>
                </c:pt>
                <c:pt idx="12">
                  <c:v>21</c:v>
                </c:pt>
                <c:pt idx="13">
                  <c:v>27</c:v>
                </c:pt>
                <c:pt idx="14">
                  <c:v>20</c:v>
                </c:pt>
              </c:numCache>
            </c:numRef>
          </c:val>
          <c:extLst>
            <c:ext xmlns:c16="http://schemas.microsoft.com/office/drawing/2014/chart" uri="{C3380CC4-5D6E-409C-BE32-E72D297353CC}">
              <c16:uniqueId val="{00000002-0B5E-450F-AD39-0CD2996C82C3}"/>
            </c:ext>
          </c:extLst>
        </c:ser>
        <c:dLbls>
          <c:showLegendKey val="0"/>
          <c:showVal val="1"/>
          <c:showCatName val="0"/>
          <c:showSerName val="0"/>
          <c:showPercent val="0"/>
          <c:showBubbleSize val="0"/>
        </c:dLbls>
        <c:gapWidth val="28"/>
        <c:overlap val="100"/>
        <c:axId val="356302208"/>
        <c:axId val="356102912"/>
      </c:barChart>
      <c:catAx>
        <c:axId val="3563022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102912"/>
        <c:crosses val="autoZero"/>
        <c:auto val="0"/>
        <c:lblAlgn val="ctr"/>
        <c:lblOffset val="100"/>
        <c:noMultiLvlLbl val="0"/>
      </c:catAx>
      <c:valAx>
        <c:axId val="35610291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302208"/>
        <c:crosses val="max"/>
        <c:crossBetween val="between"/>
        <c:majorUnit val="20"/>
        <c:minorUnit val="5"/>
      </c:valAx>
    </c:plotArea>
    <c:legend>
      <c:legendPos val="b"/>
      <c:legendEntry>
        <c:idx val="2"/>
        <c:delete val="1"/>
      </c:legendEntry>
      <c:layout>
        <c:manualLayout>
          <c:xMode val="edge"/>
          <c:yMode val="edge"/>
          <c:x val="0.32543613298337731"/>
          <c:y val="0.87600717625867752"/>
          <c:w val="0.44971423884514433"/>
          <c:h val="0.10295780049981598"/>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Sheet1!$A$2</c:f>
              <c:strCache>
                <c:ptCount val="1"/>
                <c:pt idx="0">
                  <c:v>Kyllä</c:v>
                </c:pt>
              </c:strCache>
            </c:strRef>
          </c:tx>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Kevät 2008</c:v>
                </c:pt>
                <c:pt idx="1">
                  <c:v>Kevät 2009</c:v>
                </c:pt>
                <c:pt idx="2">
                  <c:v>Kevät 2010</c:v>
                </c:pt>
                <c:pt idx="3">
                  <c:v>Kevät 2011</c:v>
                </c:pt>
                <c:pt idx="4">
                  <c:v>Kevät 2012</c:v>
                </c:pt>
                <c:pt idx="5">
                  <c:v>Kevät 2013</c:v>
                </c:pt>
                <c:pt idx="6">
                  <c:v>Kevät 2014</c:v>
                </c:pt>
                <c:pt idx="7">
                  <c:v>Kevät 2015</c:v>
                </c:pt>
                <c:pt idx="8">
                  <c:v>Kevät 2017</c:v>
                </c:pt>
                <c:pt idx="9">
                  <c:v>Kevät 2019</c:v>
                </c:pt>
              </c:strCache>
            </c:strRef>
          </c:cat>
          <c:val>
            <c:numRef>
              <c:f>Sheet1!$B$2:$K$2</c:f>
              <c:numCache>
                <c:formatCode>General</c:formatCode>
                <c:ptCount val="10"/>
                <c:pt idx="0">
                  <c:v>15</c:v>
                </c:pt>
                <c:pt idx="1">
                  <c:v>22</c:v>
                </c:pt>
                <c:pt idx="2">
                  <c:v>26</c:v>
                </c:pt>
                <c:pt idx="3">
                  <c:v>29</c:v>
                </c:pt>
                <c:pt idx="4">
                  <c:v>33</c:v>
                </c:pt>
                <c:pt idx="5">
                  <c:v>41</c:v>
                </c:pt>
                <c:pt idx="6">
                  <c:v>62</c:v>
                </c:pt>
                <c:pt idx="7">
                  <c:v>70</c:v>
                </c:pt>
                <c:pt idx="8">
                  <c:v>75</c:v>
                </c:pt>
                <c:pt idx="9">
                  <c:v>78</c:v>
                </c:pt>
              </c:numCache>
            </c:numRef>
          </c:val>
          <c:extLst>
            <c:ext xmlns:c16="http://schemas.microsoft.com/office/drawing/2014/chart" uri="{C3380CC4-5D6E-409C-BE32-E72D297353CC}">
              <c16:uniqueId val="{00000000-5BA4-4BE2-8D50-0178239CDFEB}"/>
            </c:ext>
          </c:extLst>
        </c:ser>
        <c:dLbls>
          <c:showLegendKey val="0"/>
          <c:showVal val="1"/>
          <c:showCatName val="0"/>
          <c:showSerName val="0"/>
          <c:showPercent val="0"/>
          <c:showBubbleSize val="0"/>
        </c:dLbls>
        <c:gapWidth val="28"/>
        <c:axId val="355999104"/>
        <c:axId val="356014336"/>
      </c:barChart>
      <c:catAx>
        <c:axId val="35599910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014336"/>
        <c:crosses val="autoZero"/>
        <c:auto val="0"/>
        <c:lblAlgn val="ctr"/>
        <c:lblOffset val="100"/>
        <c:noMultiLvlLbl val="0"/>
      </c:catAx>
      <c:valAx>
        <c:axId val="35601433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599910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15"/>
          <c:order val="0"/>
          <c:tx>
            <c:strRef>
              <c:f>Sheet1!$P$1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(Sheet1!$P$2:$P$3;Sheet1!$P$6:$P$8)</c:f>
              <c:numCache>
                <c:formatCode>General</c:formatCode>
                <c:ptCount val="5"/>
                <c:pt idx="0">
                  <c:v>65</c:v>
                </c:pt>
                <c:pt idx="1">
                  <c:v>26</c:v>
                </c:pt>
                <c:pt idx="2">
                  <c:v>5</c:v>
                </c:pt>
                <c:pt idx="3">
                  <c:v>2</c:v>
                </c:pt>
              </c:numCache>
            </c:numRef>
          </c:val>
          <c:extLst>
            <c:ext xmlns:c16="http://schemas.microsoft.com/office/drawing/2014/chart" uri="{C3380CC4-5D6E-409C-BE32-E72D297353CC}">
              <c16:uniqueId val="{00000000-F75F-4740-AC8C-FA5CDFBB469B}"/>
            </c:ext>
          </c:extLst>
        </c:ser>
        <c:ser>
          <c:idx val="0"/>
          <c:order val="1"/>
          <c:tx>
            <c:strRef>
              <c:f>Sheet1!$Q$1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(Sheet1!$Q$2:$Q$3;Sheet1!$Q$6:$Q$8)</c:f>
              <c:numCache>
                <c:formatCode>General</c:formatCode>
                <c:ptCount val="5"/>
                <c:pt idx="0">
                  <c:v>71</c:v>
                </c:pt>
                <c:pt idx="1">
                  <c:v>23</c:v>
                </c:pt>
                <c:pt idx="2">
                  <c:v>4</c:v>
                </c:pt>
                <c:pt idx="3">
                  <c:v>1</c:v>
                </c:pt>
                <c:pt idx="4">
                  <c:v>0</c:v>
                </c:pt>
              </c:numCache>
            </c:numRef>
          </c:val>
          <c:extLst>
            <c:ext xmlns:c16="http://schemas.microsoft.com/office/drawing/2014/chart" uri="{C3380CC4-5D6E-409C-BE32-E72D297353CC}">
              <c16:uniqueId val="{00000001-F75F-4740-AC8C-FA5CDFBB469B}"/>
            </c:ext>
          </c:extLst>
        </c:ser>
        <c:ser>
          <c:idx val="3"/>
          <c:order val="2"/>
          <c:tx>
            <c:strRef>
              <c:f>Sheet1!$R$1</c:f>
              <c:strCache>
                <c:ptCount val="1"/>
                <c:pt idx="0">
                  <c:v>Kevät 2015</c:v>
                </c:pt>
              </c:strCache>
            </c:strRef>
          </c:tx>
          <c:spPr>
            <a:solidFill>
              <a:srgbClr val="7F539C"/>
            </a:solidFill>
          </c:spPr>
          <c:invertIfNegative val="0"/>
          <c:dPt>
            <c:idx val="4"/>
            <c:invertIfNegative val="0"/>
            <c:bubble3D val="0"/>
            <c:spPr>
              <a:solidFill>
                <a:srgbClr val="164180"/>
              </a:solidFill>
            </c:spPr>
            <c:extLst>
              <c:ext xmlns:c16="http://schemas.microsoft.com/office/drawing/2014/chart" uri="{C3380CC4-5D6E-409C-BE32-E72D297353CC}">
                <c16:uniqueId val="{00000002-F75F-4740-AC8C-FA5CDFBB469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(Sheet1!$R$2:$R$3;Sheet1!$R$6:$R$8)</c:f>
              <c:numCache>
                <c:formatCode>General</c:formatCode>
                <c:ptCount val="5"/>
                <c:pt idx="0">
                  <c:v>69</c:v>
                </c:pt>
                <c:pt idx="1">
                  <c:v>25</c:v>
                </c:pt>
                <c:pt idx="2">
                  <c:v>4</c:v>
                </c:pt>
                <c:pt idx="3">
                  <c:v>1</c:v>
                </c:pt>
                <c:pt idx="4">
                  <c:v>0.4</c:v>
                </c:pt>
              </c:numCache>
            </c:numRef>
          </c:val>
          <c:extLst>
            <c:ext xmlns:c16="http://schemas.microsoft.com/office/drawing/2014/chart" uri="{C3380CC4-5D6E-409C-BE32-E72D297353CC}">
              <c16:uniqueId val="{00000003-F75F-4740-AC8C-FA5CDFBB469B}"/>
            </c:ext>
          </c:extLst>
        </c:ser>
        <c:ser>
          <c:idx val="4"/>
          <c:order val="3"/>
          <c:tx>
            <c:strRef>
              <c:f>Sheet1!$S$1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(Sheet1!$S$2:$S$3;Sheet1!$S$6:$S$8)</c:f>
              <c:numCache>
                <c:formatCode>General</c:formatCode>
                <c:ptCount val="5"/>
                <c:pt idx="0">
                  <c:v>74</c:v>
                </c:pt>
                <c:pt idx="1">
                  <c:v>18</c:v>
                </c:pt>
                <c:pt idx="2">
                  <c:v>7</c:v>
                </c:pt>
                <c:pt idx="3">
                  <c:v>1</c:v>
                </c:pt>
              </c:numCache>
            </c:numRef>
          </c:val>
          <c:extLst>
            <c:ext xmlns:c16="http://schemas.microsoft.com/office/drawing/2014/chart" uri="{C3380CC4-5D6E-409C-BE32-E72D297353CC}">
              <c16:uniqueId val="{00000004-F75F-4740-AC8C-FA5CDFBB469B}"/>
            </c:ext>
          </c:extLst>
        </c:ser>
        <c:ser>
          <c:idx val="5"/>
          <c:order val="4"/>
          <c:tx>
            <c:strRef>
              <c:f>Sheet1!$T$1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(Sheet1!$T$2:$T$3;Sheet1!$T$6:$T$8)</c:f>
              <c:numCache>
                <c:formatCode>General</c:formatCode>
                <c:ptCount val="5"/>
                <c:pt idx="0">
                  <c:v>71</c:v>
                </c:pt>
                <c:pt idx="1">
                  <c:v>17</c:v>
                </c:pt>
                <c:pt idx="2">
                  <c:v>10</c:v>
                </c:pt>
                <c:pt idx="3">
                  <c:v>1</c:v>
                </c:pt>
              </c:numCache>
            </c:numRef>
          </c:val>
          <c:extLst>
            <c:ext xmlns:c16="http://schemas.microsoft.com/office/drawing/2014/chart" uri="{C3380CC4-5D6E-409C-BE32-E72D297353CC}">
              <c16:uniqueId val="{00000005-F75F-4740-AC8C-FA5CDFBB469B}"/>
            </c:ext>
          </c:extLst>
        </c:ser>
        <c:dLbls>
          <c:showLegendKey val="0"/>
          <c:showVal val="1"/>
          <c:showCatName val="0"/>
          <c:showSerName val="0"/>
          <c:showPercent val="0"/>
          <c:showBubbleSize val="0"/>
        </c:dLbls>
        <c:gapWidth val="28"/>
        <c:axId val="356606336"/>
        <c:axId val="356607872"/>
      </c:barChart>
      <c:catAx>
        <c:axId val="3566063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607872"/>
        <c:crosses val="autoZero"/>
        <c:auto val="0"/>
        <c:lblAlgn val="ctr"/>
        <c:lblOffset val="100"/>
        <c:noMultiLvlLbl val="0"/>
      </c:catAx>
      <c:valAx>
        <c:axId val="35660787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606336"/>
        <c:crosses val="max"/>
        <c:crossBetween val="between"/>
        <c:majorUnit val="20"/>
        <c:minorUnit val="5"/>
      </c:valAx>
    </c:plotArea>
    <c:legend>
      <c:legendPos val="b"/>
      <c:layout>
        <c:manualLayout>
          <c:xMode val="edge"/>
          <c:yMode val="edge"/>
          <c:x val="0.24765835520559931"/>
          <c:y val="0.88068780821390225"/>
          <c:w val="0.5272093734642137"/>
          <c:h val="9.9181830930398965E-2"/>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5958132216494"/>
          <c:y val="3.6840603590829767E-2"/>
          <c:w val="0.29514109547988632"/>
          <c:h val="0.74543143463374473"/>
        </c:manualLayout>
      </c:layout>
      <c:barChart>
        <c:barDir val="bar"/>
        <c:grouping val="clustered"/>
        <c:varyColors val="0"/>
        <c:ser>
          <c:idx val="0"/>
          <c:order val="0"/>
          <c:tx>
            <c:strRef>
              <c:f>Sheet1!$Q$1</c:f>
              <c:strCache>
                <c:ptCount val="1"/>
                <c:pt idx="0">
                  <c:v>Kevät 2013</c:v>
                </c:pt>
              </c:strCache>
            </c:strRef>
          </c:tx>
          <c:spPr>
            <a:solidFill>
              <a:srgbClr val="F4B5D3"/>
            </a:solidFill>
          </c:spPr>
          <c:invertIfNegative val="0"/>
          <c:dLbls>
            <c:spPr>
              <a:noFill/>
              <a:ln>
                <a:noFill/>
              </a:ln>
              <a:effectLst/>
            </c:spPr>
            <c:txPr>
              <a:bodyPr/>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muulla pankkitilillä</c:v>
                </c:pt>
                <c:pt idx="1">
                  <c:v>Sijoitusrahastoissa</c:v>
                </c:pt>
                <c:pt idx="2">
                  <c:v>Käyttötilillä (esim. palkkatilillä)</c:v>
                </c:pt>
                <c:pt idx="3">
                  <c:v>Pörssiosakkeissa</c:v>
                </c:pt>
                <c:pt idx="4">
                  <c:v>Loma-asunnon muodossa</c:v>
                </c:pt>
                <c:pt idx="5">
                  <c:v>Maa- ja metsäomaisuudessa</c:v>
                </c:pt>
              </c:strCache>
            </c:strRef>
          </c:cat>
          <c:val>
            <c:numRef>
              <c:f>Sheet1!$Q$2:$Q$7</c:f>
              <c:numCache>
                <c:formatCode>General</c:formatCode>
                <c:ptCount val="6"/>
                <c:pt idx="0">
                  <c:v>37</c:v>
                </c:pt>
                <c:pt idx="1">
                  <c:v>19</c:v>
                </c:pt>
                <c:pt idx="2">
                  <c:v>31</c:v>
                </c:pt>
                <c:pt idx="3">
                  <c:v>16</c:v>
                </c:pt>
                <c:pt idx="4">
                  <c:v>9</c:v>
                </c:pt>
                <c:pt idx="5">
                  <c:v>8</c:v>
                </c:pt>
              </c:numCache>
            </c:numRef>
          </c:val>
          <c:extLst>
            <c:ext xmlns:c16="http://schemas.microsoft.com/office/drawing/2014/chart" uri="{C3380CC4-5D6E-409C-BE32-E72D297353CC}">
              <c16:uniqueId val="{00000000-942A-40B3-B0FC-1A17787C2F59}"/>
            </c:ext>
          </c:extLst>
        </c:ser>
        <c:ser>
          <c:idx val="1"/>
          <c:order val="1"/>
          <c:tx>
            <c:strRef>
              <c:f>Sheet1!$R$1</c:f>
              <c:strCache>
                <c:ptCount val="1"/>
                <c:pt idx="0">
                  <c:v>Kevät 2014</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muulla pankkitilillä</c:v>
                </c:pt>
                <c:pt idx="1">
                  <c:v>Sijoitusrahastoissa</c:v>
                </c:pt>
                <c:pt idx="2">
                  <c:v>Käyttötilillä (esim. palkkatilillä)</c:v>
                </c:pt>
                <c:pt idx="3">
                  <c:v>Pörssiosakkeissa</c:v>
                </c:pt>
                <c:pt idx="4">
                  <c:v>Loma-asunnon muodossa</c:v>
                </c:pt>
                <c:pt idx="5">
                  <c:v>Maa- ja metsäomaisuudessa</c:v>
                </c:pt>
              </c:strCache>
            </c:strRef>
          </c:cat>
          <c:val>
            <c:numRef>
              <c:f>Sheet1!$R$2:$R$7</c:f>
              <c:numCache>
                <c:formatCode>General</c:formatCode>
                <c:ptCount val="6"/>
                <c:pt idx="0">
                  <c:v>39</c:v>
                </c:pt>
                <c:pt idx="1">
                  <c:v>24</c:v>
                </c:pt>
                <c:pt idx="2">
                  <c:v>36</c:v>
                </c:pt>
                <c:pt idx="3">
                  <c:v>16</c:v>
                </c:pt>
                <c:pt idx="4">
                  <c:v>12</c:v>
                </c:pt>
                <c:pt idx="5">
                  <c:v>11</c:v>
                </c:pt>
              </c:numCache>
            </c:numRef>
          </c:val>
          <c:extLst>
            <c:ext xmlns:c16="http://schemas.microsoft.com/office/drawing/2014/chart" uri="{C3380CC4-5D6E-409C-BE32-E72D297353CC}">
              <c16:uniqueId val="{00000001-942A-40B3-B0FC-1A17787C2F59}"/>
            </c:ext>
          </c:extLst>
        </c:ser>
        <c:ser>
          <c:idx val="2"/>
          <c:order val="2"/>
          <c:tx>
            <c:strRef>
              <c:f>Sheet1!$S$1</c:f>
              <c:strCache>
                <c:ptCount val="1"/>
                <c:pt idx="0">
                  <c:v>Kevät 2015</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muulla pankkitilillä</c:v>
                </c:pt>
                <c:pt idx="1">
                  <c:v>Sijoitusrahastoissa</c:v>
                </c:pt>
                <c:pt idx="2">
                  <c:v>Käyttötilillä (esim. palkkatilillä)</c:v>
                </c:pt>
                <c:pt idx="3">
                  <c:v>Pörssiosakkeissa</c:v>
                </c:pt>
                <c:pt idx="4">
                  <c:v>Loma-asunnon muodossa</c:v>
                </c:pt>
                <c:pt idx="5">
                  <c:v>Maa- ja metsäomaisuudessa</c:v>
                </c:pt>
              </c:strCache>
            </c:strRef>
          </c:cat>
          <c:val>
            <c:numRef>
              <c:f>Sheet1!$S$2:$S$7</c:f>
              <c:numCache>
                <c:formatCode>General</c:formatCode>
                <c:ptCount val="6"/>
                <c:pt idx="0">
                  <c:v>38</c:v>
                </c:pt>
                <c:pt idx="1">
                  <c:v>23</c:v>
                </c:pt>
                <c:pt idx="2">
                  <c:v>32</c:v>
                </c:pt>
                <c:pt idx="3">
                  <c:v>14</c:v>
                </c:pt>
                <c:pt idx="4">
                  <c:v>12</c:v>
                </c:pt>
                <c:pt idx="5">
                  <c:v>10</c:v>
                </c:pt>
              </c:numCache>
            </c:numRef>
          </c:val>
          <c:extLst>
            <c:ext xmlns:c16="http://schemas.microsoft.com/office/drawing/2014/chart" uri="{C3380CC4-5D6E-409C-BE32-E72D297353CC}">
              <c16:uniqueId val="{00000002-942A-40B3-B0FC-1A17787C2F59}"/>
            </c:ext>
          </c:extLst>
        </c:ser>
        <c:ser>
          <c:idx val="3"/>
          <c:order val="3"/>
          <c:tx>
            <c:strRef>
              <c:f>Sheet1!$T$1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muulla pankkitilillä</c:v>
                </c:pt>
                <c:pt idx="1">
                  <c:v>Sijoitusrahastoissa</c:v>
                </c:pt>
                <c:pt idx="2">
                  <c:v>Käyttötilillä (esim. palkkatilillä)</c:v>
                </c:pt>
                <c:pt idx="3">
                  <c:v>Pörssiosakkeissa</c:v>
                </c:pt>
                <c:pt idx="4">
                  <c:v>Loma-asunnon muodossa</c:v>
                </c:pt>
                <c:pt idx="5">
                  <c:v>Maa- ja metsäomaisuudessa</c:v>
                </c:pt>
              </c:strCache>
            </c:strRef>
          </c:cat>
          <c:val>
            <c:numRef>
              <c:f>Sheet1!$T$2:$T$7</c:f>
              <c:numCache>
                <c:formatCode>General</c:formatCode>
                <c:ptCount val="6"/>
                <c:pt idx="0">
                  <c:v>40</c:v>
                </c:pt>
                <c:pt idx="1">
                  <c:v>28</c:v>
                </c:pt>
                <c:pt idx="2">
                  <c:v>38</c:v>
                </c:pt>
                <c:pt idx="3">
                  <c:v>19</c:v>
                </c:pt>
                <c:pt idx="4">
                  <c:v>11</c:v>
                </c:pt>
                <c:pt idx="5">
                  <c:v>10</c:v>
                </c:pt>
              </c:numCache>
            </c:numRef>
          </c:val>
          <c:extLst>
            <c:ext xmlns:c16="http://schemas.microsoft.com/office/drawing/2014/chart" uri="{C3380CC4-5D6E-409C-BE32-E72D297353CC}">
              <c16:uniqueId val="{00000003-942A-40B3-B0FC-1A17787C2F59}"/>
            </c:ext>
          </c:extLst>
        </c:ser>
        <c:ser>
          <c:idx val="4"/>
          <c:order val="4"/>
          <c:tx>
            <c:strRef>
              <c:f>Sheet1!$U$1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muulla pankkitilillä</c:v>
                </c:pt>
                <c:pt idx="1">
                  <c:v>Sijoitusrahastoissa</c:v>
                </c:pt>
                <c:pt idx="2">
                  <c:v>Käyttötilillä (esim. palkkatilillä)</c:v>
                </c:pt>
                <c:pt idx="3">
                  <c:v>Pörssiosakkeissa</c:v>
                </c:pt>
                <c:pt idx="4">
                  <c:v>Loma-asunnon muodossa</c:v>
                </c:pt>
                <c:pt idx="5">
                  <c:v>Maa- ja metsäomaisuudessa</c:v>
                </c:pt>
              </c:strCache>
            </c:strRef>
          </c:cat>
          <c:val>
            <c:numRef>
              <c:f>Sheet1!$U$2:$U$7</c:f>
              <c:numCache>
                <c:formatCode>General</c:formatCode>
                <c:ptCount val="6"/>
                <c:pt idx="0">
                  <c:v>36</c:v>
                </c:pt>
                <c:pt idx="1">
                  <c:v>24</c:v>
                </c:pt>
                <c:pt idx="2">
                  <c:v>21</c:v>
                </c:pt>
                <c:pt idx="3">
                  <c:v>16</c:v>
                </c:pt>
                <c:pt idx="4">
                  <c:v>7</c:v>
                </c:pt>
                <c:pt idx="5">
                  <c:v>7</c:v>
                </c:pt>
              </c:numCache>
            </c:numRef>
          </c:val>
          <c:extLst>
            <c:ext xmlns:c16="http://schemas.microsoft.com/office/drawing/2014/chart" uri="{C3380CC4-5D6E-409C-BE32-E72D297353CC}">
              <c16:uniqueId val="{00000004-942A-40B3-B0FC-1A17787C2F59}"/>
            </c:ext>
          </c:extLst>
        </c:ser>
        <c:dLbls>
          <c:showLegendKey val="0"/>
          <c:showVal val="1"/>
          <c:showCatName val="0"/>
          <c:showSerName val="0"/>
          <c:showPercent val="0"/>
          <c:showBubbleSize val="0"/>
        </c:dLbls>
        <c:gapWidth val="28"/>
        <c:axId val="250910592"/>
        <c:axId val="250912128"/>
      </c:barChart>
      <c:catAx>
        <c:axId val="25091059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50912128"/>
        <c:crosses val="autoZero"/>
        <c:auto val="0"/>
        <c:lblAlgn val="ctr"/>
        <c:lblOffset val="100"/>
        <c:noMultiLvlLbl val="0"/>
      </c:catAx>
      <c:valAx>
        <c:axId val="250912128"/>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50910592"/>
        <c:crosses val="max"/>
        <c:crossBetween val="between"/>
        <c:majorUnit val="10"/>
        <c:minorUnit val="5"/>
      </c:valAx>
    </c:plotArea>
    <c:legend>
      <c:legendPos val="b"/>
      <c:layout>
        <c:manualLayout>
          <c:xMode val="edge"/>
          <c:yMode val="edge"/>
          <c:x val="0.31697048959395746"/>
          <c:y val="0.87395392753372159"/>
          <c:w val="0.68302951040604465"/>
          <c:h val="0.1037389674484108"/>
        </c:manualLayout>
      </c:layout>
      <c:overlay val="0"/>
      <c:txPr>
        <a:bodyPr/>
        <a:lstStyle/>
        <a:p>
          <a:pPr>
            <a:defRPr sz="1300"/>
          </a:pPr>
          <a:endParaRPr lang="fi-FI"/>
        </a:p>
      </c:txPr>
    </c:legend>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226"/>
          <c:y val="8.9564995137866685E-2"/>
          <c:w val="0.51601943264760664"/>
          <c:h val="0.69970418099339393"/>
        </c:manualLayout>
      </c:layout>
      <c:barChart>
        <c:barDir val="bar"/>
        <c:grouping val="stacked"/>
        <c:varyColors val="0"/>
        <c:ser>
          <c:idx val="2"/>
          <c:order val="0"/>
          <c:tx>
            <c:strRef>
              <c:f>Sheet1!$B$1</c:f>
              <c:strCache>
                <c:ptCount val="1"/>
                <c:pt idx="0">
                  <c:v>Kyllä</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Sheet1!$B$2:$B$10</c:f>
              <c:numCache>
                <c:formatCode>General</c:formatCode>
                <c:ptCount val="9"/>
                <c:pt idx="0">
                  <c:v>27</c:v>
                </c:pt>
                <c:pt idx="1">
                  <c:v>23</c:v>
                </c:pt>
                <c:pt idx="2">
                  <c:v>35</c:v>
                </c:pt>
                <c:pt idx="3">
                  <c:v>38</c:v>
                </c:pt>
                <c:pt idx="4">
                  <c:v>39</c:v>
                </c:pt>
                <c:pt idx="5">
                  <c:v>26</c:v>
                </c:pt>
                <c:pt idx="6">
                  <c:v>18</c:v>
                </c:pt>
                <c:pt idx="7">
                  <c:v>13</c:v>
                </c:pt>
                <c:pt idx="8">
                  <c:v>18</c:v>
                </c:pt>
              </c:numCache>
            </c:numRef>
          </c:val>
          <c:extLst>
            <c:ext xmlns:c16="http://schemas.microsoft.com/office/drawing/2014/chart" uri="{C3380CC4-5D6E-409C-BE32-E72D297353CC}">
              <c16:uniqueId val="{00000000-EC2B-4790-87F8-8C017188A26C}"/>
            </c:ext>
          </c:extLst>
        </c:ser>
        <c:ser>
          <c:idx val="3"/>
          <c:order val="1"/>
          <c:tx>
            <c:strRef>
              <c:f>Sheet1!$C$1</c:f>
              <c:strCache>
                <c:ptCount val="1"/>
                <c:pt idx="0">
                  <c:v>Ei</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Sheet1!$C$2:$C$10</c:f>
              <c:numCache>
                <c:formatCode>General</c:formatCode>
                <c:ptCount val="9"/>
                <c:pt idx="0">
                  <c:v>70</c:v>
                </c:pt>
                <c:pt idx="1">
                  <c:v>72</c:v>
                </c:pt>
                <c:pt idx="2">
                  <c:v>62</c:v>
                </c:pt>
                <c:pt idx="3">
                  <c:v>57</c:v>
                </c:pt>
                <c:pt idx="4">
                  <c:v>57</c:v>
                </c:pt>
                <c:pt idx="5">
                  <c:v>71</c:v>
                </c:pt>
                <c:pt idx="6">
                  <c:v>79</c:v>
                </c:pt>
                <c:pt idx="7">
                  <c:v>85</c:v>
                </c:pt>
                <c:pt idx="8">
                  <c:v>82</c:v>
                </c:pt>
              </c:numCache>
            </c:numRef>
          </c:val>
          <c:extLst>
            <c:ext xmlns:c16="http://schemas.microsoft.com/office/drawing/2014/chart" uri="{C3380CC4-5D6E-409C-BE32-E72D297353CC}">
              <c16:uniqueId val="{00000001-EC2B-4790-87F8-8C017188A26C}"/>
            </c:ext>
          </c:extLst>
        </c:ser>
        <c:ser>
          <c:idx val="4"/>
          <c:order val="2"/>
          <c:tx>
            <c:strRef>
              <c:f>Sheet1!$D$1</c:f>
              <c:strCache>
                <c:ptCount val="1"/>
                <c:pt idx="0">
                  <c:v>Ei osaa sanoa</c:v>
                </c:pt>
              </c:strCache>
            </c:strRef>
          </c:tx>
          <c:spPr>
            <a:solidFill>
              <a:srgbClr val="D9D9D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Sheet1!$D$2:$D$10</c:f>
              <c:numCache>
                <c:formatCode>General</c:formatCode>
                <c:ptCount val="9"/>
                <c:pt idx="0">
                  <c:v>3</c:v>
                </c:pt>
                <c:pt idx="1">
                  <c:v>5</c:v>
                </c:pt>
                <c:pt idx="2">
                  <c:v>3</c:v>
                </c:pt>
                <c:pt idx="3">
                  <c:v>5</c:v>
                </c:pt>
                <c:pt idx="4">
                  <c:v>4</c:v>
                </c:pt>
                <c:pt idx="5">
                  <c:v>3</c:v>
                </c:pt>
                <c:pt idx="6">
                  <c:v>3</c:v>
                </c:pt>
                <c:pt idx="7">
                  <c:v>2</c:v>
                </c:pt>
              </c:numCache>
            </c:numRef>
          </c:val>
          <c:extLst>
            <c:ext xmlns:c16="http://schemas.microsoft.com/office/drawing/2014/chart" uri="{C3380CC4-5D6E-409C-BE32-E72D297353CC}">
              <c16:uniqueId val="{00000002-EC2B-4790-87F8-8C017188A26C}"/>
            </c:ext>
          </c:extLst>
        </c:ser>
        <c:dLbls>
          <c:showLegendKey val="0"/>
          <c:showVal val="1"/>
          <c:showCatName val="0"/>
          <c:showSerName val="0"/>
          <c:showPercent val="0"/>
          <c:showBubbleSize val="0"/>
        </c:dLbls>
        <c:gapWidth val="28"/>
        <c:overlap val="100"/>
        <c:axId val="356213888"/>
        <c:axId val="356215424"/>
      </c:barChart>
      <c:catAx>
        <c:axId val="3562138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215424"/>
        <c:crosses val="autoZero"/>
        <c:auto val="0"/>
        <c:lblAlgn val="ctr"/>
        <c:lblOffset val="100"/>
        <c:noMultiLvlLbl val="0"/>
      </c:catAx>
      <c:valAx>
        <c:axId val="35621542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213888"/>
        <c:crosses val="max"/>
        <c:crossBetween val="between"/>
        <c:majorUnit val="20"/>
        <c:minorUnit val="5"/>
      </c:valAx>
    </c:plotArea>
    <c:legend>
      <c:legendPos val="b"/>
      <c:layout>
        <c:manualLayout>
          <c:xMode val="edge"/>
          <c:yMode val="edge"/>
          <c:x val="0.34558779919925708"/>
          <c:y val="0.87600717625867885"/>
          <c:w val="0.42897611426290555"/>
          <c:h val="0.10565755983143107"/>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stacked"/>
        <c:varyColors val="0"/>
        <c:ser>
          <c:idx val="2"/>
          <c:order val="0"/>
          <c:tx>
            <c:strRef>
              <c:f>Sheet1!$A$2</c:f>
              <c:strCache>
                <c:ptCount val="1"/>
                <c:pt idx="0">
                  <c:v>Tavallisin käteisen nostotapa</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Automaatista</c:v>
                </c:pt>
                <c:pt idx="1">
                  <c:v>2014</c:v>
                </c:pt>
                <c:pt idx="2">
                  <c:v>2015</c:v>
                </c:pt>
                <c:pt idx="3">
                  <c:v>2017</c:v>
                </c:pt>
                <c:pt idx="4">
                  <c:v>2019</c:v>
                </c:pt>
                <c:pt idx="5">
                  <c:v>Kaupan kassalta</c:v>
                </c:pt>
                <c:pt idx="6">
                  <c:v>2014</c:v>
                </c:pt>
                <c:pt idx="7">
                  <c:v>2015</c:v>
                </c:pt>
                <c:pt idx="8">
                  <c:v>2017</c:v>
                </c:pt>
                <c:pt idx="9">
                  <c:v>2019</c:v>
                </c:pt>
                <c:pt idx="10">
                  <c:v>Pankin konttorista</c:v>
                </c:pt>
                <c:pt idx="11">
                  <c:v>2014</c:v>
                </c:pt>
                <c:pt idx="12">
                  <c:v>2015</c:v>
                </c:pt>
                <c:pt idx="13">
                  <c:v>2017</c:v>
                </c:pt>
                <c:pt idx="14">
                  <c:v>2019</c:v>
                </c:pt>
                <c:pt idx="15">
                  <c:v>Lisättyjä luokkia  2019</c:v>
                </c:pt>
                <c:pt idx="16">
                  <c:v>R-kioskilta</c:v>
                </c:pt>
                <c:pt idx="17">
                  <c:v>Erikseen tilaamalla ja toimituksella esim. postiin</c:v>
                </c:pt>
                <c:pt idx="18">
                  <c:v>Muuten</c:v>
                </c:pt>
              </c:strCache>
            </c:strRef>
          </c:cat>
          <c:val>
            <c:numRef>
              <c:f>Sheet1!$B$2:$T$2</c:f>
              <c:numCache>
                <c:formatCode>General</c:formatCode>
                <c:ptCount val="19"/>
                <c:pt idx="1">
                  <c:v>92</c:v>
                </c:pt>
                <c:pt idx="2">
                  <c:v>91</c:v>
                </c:pt>
                <c:pt idx="3">
                  <c:v>87</c:v>
                </c:pt>
                <c:pt idx="4">
                  <c:v>90</c:v>
                </c:pt>
                <c:pt idx="6">
                  <c:v>1</c:v>
                </c:pt>
                <c:pt idx="7">
                  <c:v>1</c:v>
                </c:pt>
                <c:pt idx="8">
                  <c:v>2</c:v>
                </c:pt>
                <c:pt idx="9">
                  <c:v>2</c:v>
                </c:pt>
                <c:pt idx="11">
                  <c:v>3</c:v>
                </c:pt>
                <c:pt idx="12">
                  <c:v>3</c:v>
                </c:pt>
                <c:pt idx="13">
                  <c:v>3</c:v>
                </c:pt>
                <c:pt idx="14">
                  <c:v>2</c:v>
                </c:pt>
                <c:pt idx="16">
                  <c:v>0.2</c:v>
                </c:pt>
                <c:pt idx="17">
                  <c:v>0</c:v>
                </c:pt>
                <c:pt idx="18">
                  <c:v>0.4</c:v>
                </c:pt>
              </c:numCache>
            </c:numRef>
          </c:val>
          <c:extLst>
            <c:ext xmlns:c16="http://schemas.microsoft.com/office/drawing/2014/chart" uri="{C3380CC4-5D6E-409C-BE32-E72D297353CC}">
              <c16:uniqueId val="{00000000-987D-4DDD-A7E7-74E1DD45B920}"/>
            </c:ext>
          </c:extLst>
        </c:ser>
        <c:ser>
          <c:idx val="4"/>
          <c:order val="1"/>
          <c:tx>
            <c:strRef>
              <c:f>Sheet1!$A$3</c:f>
              <c:strCache>
                <c:ptCount val="1"/>
                <c:pt idx="0">
                  <c:v>Muut käytetyt nostotavat</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Automaatista</c:v>
                </c:pt>
                <c:pt idx="1">
                  <c:v>2014</c:v>
                </c:pt>
                <c:pt idx="2">
                  <c:v>2015</c:v>
                </c:pt>
                <c:pt idx="3">
                  <c:v>2017</c:v>
                </c:pt>
                <c:pt idx="4">
                  <c:v>2019</c:v>
                </c:pt>
                <c:pt idx="5">
                  <c:v>Kaupan kassalta</c:v>
                </c:pt>
                <c:pt idx="6">
                  <c:v>2014</c:v>
                </c:pt>
                <c:pt idx="7">
                  <c:v>2015</c:v>
                </c:pt>
                <c:pt idx="8">
                  <c:v>2017</c:v>
                </c:pt>
                <c:pt idx="9">
                  <c:v>2019</c:v>
                </c:pt>
                <c:pt idx="10">
                  <c:v>Pankin konttorista</c:v>
                </c:pt>
                <c:pt idx="11">
                  <c:v>2014</c:v>
                </c:pt>
                <c:pt idx="12">
                  <c:v>2015</c:v>
                </c:pt>
                <c:pt idx="13">
                  <c:v>2017</c:v>
                </c:pt>
                <c:pt idx="14">
                  <c:v>2019</c:v>
                </c:pt>
                <c:pt idx="15">
                  <c:v>Lisättyjä luokkia  2019</c:v>
                </c:pt>
                <c:pt idx="16">
                  <c:v>R-kioskilta</c:v>
                </c:pt>
                <c:pt idx="17">
                  <c:v>Erikseen tilaamalla ja toimituksella esim. postiin</c:v>
                </c:pt>
                <c:pt idx="18">
                  <c:v>Muuten</c:v>
                </c:pt>
              </c:strCache>
            </c:strRef>
          </c:cat>
          <c:val>
            <c:numRef>
              <c:f>Sheet1!$B$3:$T$3</c:f>
              <c:numCache>
                <c:formatCode>General</c:formatCode>
                <c:ptCount val="19"/>
                <c:pt idx="1">
                  <c:v>1</c:v>
                </c:pt>
                <c:pt idx="2">
                  <c:v>1</c:v>
                </c:pt>
                <c:pt idx="3">
                  <c:v>2</c:v>
                </c:pt>
                <c:pt idx="4">
                  <c:v>3</c:v>
                </c:pt>
                <c:pt idx="6">
                  <c:v>6</c:v>
                </c:pt>
                <c:pt idx="7">
                  <c:v>8</c:v>
                </c:pt>
                <c:pt idx="8">
                  <c:v>9</c:v>
                </c:pt>
                <c:pt idx="9">
                  <c:v>14</c:v>
                </c:pt>
                <c:pt idx="11">
                  <c:v>13</c:v>
                </c:pt>
                <c:pt idx="12">
                  <c:v>13</c:v>
                </c:pt>
                <c:pt idx="13">
                  <c:v>10</c:v>
                </c:pt>
                <c:pt idx="14">
                  <c:v>9</c:v>
                </c:pt>
                <c:pt idx="16">
                  <c:v>1.4</c:v>
                </c:pt>
                <c:pt idx="17">
                  <c:v>0</c:v>
                </c:pt>
                <c:pt idx="18">
                  <c:v>0.5</c:v>
                </c:pt>
              </c:numCache>
            </c:numRef>
          </c:val>
          <c:extLst>
            <c:ext xmlns:c16="http://schemas.microsoft.com/office/drawing/2014/chart" uri="{C3380CC4-5D6E-409C-BE32-E72D297353CC}">
              <c16:uniqueId val="{00000001-987D-4DDD-A7E7-74E1DD45B920}"/>
            </c:ext>
          </c:extLst>
        </c:ser>
        <c:ser>
          <c:idx val="0"/>
          <c:order val="2"/>
          <c:tx>
            <c:strRef>
              <c:f>Sheet1!$A$4</c:f>
              <c:strCache>
                <c:ptCount val="1"/>
                <c:pt idx="0">
                  <c:v>Yhteensä</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Automaatista</c:v>
                </c:pt>
                <c:pt idx="1">
                  <c:v>2014</c:v>
                </c:pt>
                <c:pt idx="2">
                  <c:v>2015</c:v>
                </c:pt>
                <c:pt idx="3">
                  <c:v>2017</c:v>
                </c:pt>
                <c:pt idx="4">
                  <c:v>2019</c:v>
                </c:pt>
                <c:pt idx="5">
                  <c:v>Kaupan kassalta</c:v>
                </c:pt>
                <c:pt idx="6">
                  <c:v>2014</c:v>
                </c:pt>
                <c:pt idx="7">
                  <c:v>2015</c:v>
                </c:pt>
                <c:pt idx="8">
                  <c:v>2017</c:v>
                </c:pt>
                <c:pt idx="9">
                  <c:v>2019</c:v>
                </c:pt>
                <c:pt idx="10">
                  <c:v>Pankin konttorista</c:v>
                </c:pt>
                <c:pt idx="11">
                  <c:v>2014</c:v>
                </c:pt>
                <c:pt idx="12">
                  <c:v>2015</c:v>
                </c:pt>
                <c:pt idx="13">
                  <c:v>2017</c:v>
                </c:pt>
                <c:pt idx="14">
                  <c:v>2019</c:v>
                </c:pt>
                <c:pt idx="15">
                  <c:v>Lisättyjä luokkia  2019</c:v>
                </c:pt>
                <c:pt idx="16">
                  <c:v>R-kioskilta</c:v>
                </c:pt>
                <c:pt idx="17">
                  <c:v>Erikseen tilaamalla ja toimituksella esim. postiin</c:v>
                </c:pt>
                <c:pt idx="18">
                  <c:v>Muuten</c:v>
                </c:pt>
              </c:strCache>
            </c:strRef>
          </c:cat>
          <c:val>
            <c:numRef>
              <c:f>Sheet1!$B$4:$T$4</c:f>
              <c:numCache>
                <c:formatCode>General</c:formatCode>
                <c:ptCount val="19"/>
                <c:pt idx="1">
                  <c:v>93</c:v>
                </c:pt>
                <c:pt idx="2">
                  <c:v>92</c:v>
                </c:pt>
                <c:pt idx="3">
                  <c:v>89</c:v>
                </c:pt>
                <c:pt idx="4">
                  <c:v>93</c:v>
                </c:pt>
                <c:pt idx="6">
                  <c:v>7</c:v>
                </c:pt>
                <c:pt idx="7">
                  <c:v>9</c:v>
                </c:pt>
                <c:pt idx="8">
                  <c:v>11</c:v>
                </c:pt>
                <c:pt idx="9">
                  <c:v>16</c:v>
                </c:pt>
                <c:pt idx="11">
                  <c:v>16</c:v>
                </c:pt>
                <c:pt idx="12">
                  <c:v>16</c:v>
                </c:pt>
                <c:pt idx="13">
                  <c:v>13</c:v>
                </c:pt>
                <c:pt idx="14">
                  <c:v>11</c:v>
                </c:pt>
                <c:pt idx="16">
                  <c:v>2</c:v>
                </c:pt>
                <c:pt idx="17">
                  <c:v>0</c:v>
                </c:pt>
                <c:pt idx="18">
                  <c:v>1</c:v>
                </c:pt>
              </c:numCache>
            </c:numRef>
          </c:val>
          <c:extLst>
            <c:ext xmlns:c16="http://schemas.microsoft.com/office/drawing/2014/chart" uri="{C3380CC4-5D6E-409C-BE32-E72D297353CC}">
              <c16:uniqueId val="{00000002-987D-4DDD-A7E7-74E1DD45B920}"/>
            </c:ext>
          </c:extLst>
        </c:ser>
        <c:dLbls>
          <c:showLegendKey val="0"/>
          <c:showVal val="1"/>
          <c:showCatName val="0"/>
          <c:showSerName val="0"/>
          <c:showPercent val="0"/>
          <c:showBubbleSize val="0"/>
        </c:dLbls>
        <c:gapWidth val="28"/>
        <c:overlap val="100"/>
        <c:axId val="356385920"/>
        <c:axId val="356387456"/>
      </c:barChart>
      <c:catAx>
        <c:axId val="3563859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fi-FI"/>
          </a:p>
        </c:txPr>
        <c:crossAx val="356387456"/>
        <c:crosses val="autoZero"/>
        <c:auto val="0"/>
        <c:lblAlgn val="ctr"/>
        <c:lblOffset val="100"/>
        <c:noMultiLvlLbl val="0"/>
      </c:catAx>
      <c:valAx>
        <c:axId val="35638745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385920"/>
        <c:crosses val="max"/>
        <c:crossBetween val="between"/>
        <c:majorUnit val="20"/>
        <c:minorUnit val="5"/>
      </c:valAx>
    </c:plotArea>
    <c:legend>
      <c:legendPos val="b"/>
      <c:legendEntry>
        <c:idx val="2"/>
        <c:delete val="1"/>
      </c:legendEntry>
      <c:layout>
        <c:manualLayout>
          <c:xMode val="edge"/>
          <c:yMode val="edge"/>
          <c:x val="0.32543613298337731"/>
          <c:y val="0.87600717625867786"/>
          <c:w val="0.44971423884514433"/>
          <c:h val="0.1029578004998159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93"/>
          <c:y val="8.956499513786656E-2"/>
          <c:w val="0.51601943264760664"/>
          <c:h val="0.69970418099339393"/>
        </c:manualLayout>
      </c:layout>
      <c:barChart>
        <c:barDir val="bar"/>
        <c:grouping val="stacked"/>
        <c:varyColors val="0"/>
        <c:ser>
          <c:idx val="2"/>
          <c:order val="0"/>
          <c:tx>
            <c:strRef>
              <c:f>Sheet1!$B$1</c:f>
              <c:strCache>
                <c:ptCount val="1"/>
                <c:pt idx="0">
                  <c:v>Kyllä</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Sheet1!$B$2:$B$10</c:f>
              <c:numCache>
                <c:formatCode>General</c:formatCode>
                <c:ptCount val="9"/>
                <c:pt idx="0">
                  <c:v>31</c:v>
                </c:pt>
                <c:pt idx="1">
                  <c:v>22</c:v>
                </c:pt>
                <c:pt idx="2">
                  <c:v>59</c:v>
                </c:pt>
                <c:pt idx="3">
                  <c:v>51</c:v>
                </c:pt>
                <c:pt idx="4">
                  <c:v>35</c:v>
                </c:pt>
                <c:pt idx="5">
                  <c:v>27</c:v>
                </c:pt>
                <c:pt idx="6">
                  <c:v>19</c:v>
                </c:pt>
                <c:pt idx="7">
                  <c:v>17</c:v>
                </c:pt>
                <c:pt idx="8">
                  <c:v>11</c:v>
                </c:pt>
              </c:numCache>
            </c:numRef>
          </c:val>
          <c:extLst>
            <c:ext xmlns:c16="http://schemas.microsoft.com/office/drawing/2014/chart" uri="{C3380CC4-5D6E-409C-BE32-E72D297353CC}">
              <c16:uniqueId val="{00000000-9530-41DE-8F21-58030911271F}"/>
            </c:ext>
          </c:extLst>
        </c:ser>
        <c:ser>
          <c:idx val="3"/>
          <c:order val="1"/>
          <c:tx>
            <c:strRef>
              <c:f>Sheet1!$C$1</c:f>
              <c:strCache>
                <c:ptCount val="1"/>
                <c:pt idx="0">
                  <c:v>Ei</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Sheet1!$C$2:$C$10</c:f>
              <c:numCache>
                <c:formatCode>General</c:formatCode>
                <c:ptCount val="9"/>
                <c:pt idx="0">
                  <c:v>68</c:v>
                </c:pt>
                <c:pt idx="1">
                  <c:v>78</c:v>
                </c:pt>
                <c:pt idx="2">
                  <c:v>41</c:v>
                </c:pt>
                <c:pt idx="3">
                  <c:v>49</c:v>
                </c:pt>
                <c:pt idx="4">
                  <c:v>64</c:v>
                </c:pt>
                <c:pt idx="5">
                  <c:v>72</c:v>
                </c:pt>
                <c:pt idx="6">
                  <c:v>81</c:v>
                </c:pt>
                <c:pt idx="7">
                  <c:v>82</c:v>
                </c:pt>
                <c:pt idx="8">
                  <c:v>89</c:v>
                </c:pt>
              </c:numCache>
            </c:numRef>
          </c:val>
          <c:extLst>
            <c:ext xmlns:c16="http://schemas.microsoft.com/office/drawing/2014/chart" uri="{C3380CC4-5D6E-409C-BE32-E72D297353CC}">
              <c16:uniqueId val="{00000001-9530-41DE-8F21-58030911271F}"/>
            </c:ext>
          </c:extLst>
        </c:ser>
        <c:ser>
          <c:idx val="4"/>
          <c:order val="2"/>
          <c:tx>
            <c:strRef>
              <c:f>Sheet1!$D$1</c:f>
              <c:strCache>
                <c:ptCount val="1"/>
                <c:pt idx="0">
                  <c:v>Ei osaa sanoa</c:v>
                </c:pt>
              </c:strCache>
            </c:strRef>
          </c:tx>
          <c:spPr>
            <a:solidFill>
              <a:srgbClr val="D9D9D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n=2500</c:v>
                </c:pt>
                <c:pt idx="1">
                  <c:v>15-17 -vuotiaat, n=99</c:v>
                </c:pt>
                <c:pt idx="2">
                  <c:v>18-24 -vuotiaat, n=258</c:v>
                </c:pt>
                <c:pt idx="3">
                  <c:v>25-34 -vuotiaat, n=402</c:v>
                </c:pt>
                <c:pt idx="4">
                  <c:v>35-44 -vuotiaat, n=396</c:v>
                </c:pt>
                <c:pt idx="5">
                  <c:v>45-54 -vuotiaat, n=396</c:v>
                </c:pt>
                <c:pt idx="6">
                  <c:v>55-64 -vuotiaat, n=443</c:v>
                </c:pt>
                <c:pt idx="7">
                  <c:v>65-74 -vuotiaat, n=395</c:v>
                </c:pt>
                <c:pt idx="8">
                  <c:v>75-79 -vuotiaat, n=111</c:v>
                </c:pt>
              </c:strCache>
            </c:strRef>
          </c:cat>
          <c:val>
            <c:numRef>
              <c:f>Sheet1!$D$2:$D$10</c:f>
              <c:numCache>
                <c:formatCode>General</c:formatCode>
                <c:ptCount val="9"/>
                <c:pt idx="0">
                  <c:v>1</c:v>
                </c:pt>
                <c:pt idx="4">
                  <c:v>1</c:v>
                </c:pt>
                <c:pt idx="5">
                  <c:v>1</c:v>
                </c:pt>
                <c:pt idx="7">
                  <c:v>1</c:v>
                </c:pt>
              </c:numCache>
            </c:numRef>
          </c:val>
          <c:extLst>
            <c:ext xmlns:c16="http://schemas.microsoft.com/office/drawing/2014/chart" uri="{C3380CC4-5D6E-409C-BE32-E72D297353CC}">
              <c16:uniqueId val="{00000002-9530-41DE-8F21-58030911271F}"/>
            </c:ext>
          </c:extLst>
        </c:ser>
        <c:dLbls>
          <c:showLegendKey val="0"/>
          <c:showVal val="1"/>
          <c:showCatName val="0"/>
          <c:showSerName val="0"/>
          <c:showPercent val="0"/>
          <c:showBubbleSize val="0"/>
        </c:dLbls>
        <c:gapWidth val="28"/>
        <c:overlap val="100"/>
        <c:axId val="356484608"/>
        <c:axId val="356486144"/>
      </c:barChart>
      <c:catAx>
        <c:axId val="3564846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486144"/>
        <c:crosses val="autoZero"/>
        <c:auto val="0"/>
        <c:lblAlgn val="ctr"/>
        <c:lblOffset val="100"/>
        <c:noMultiLvlLbl val="0"/>
      </c:catAx>
      <c:valAx>
        <c:axId val="35648614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484608"/>
        <c:crosses val="max"/>
        <c:crossBetween val="between"/>
        <c:majorUnit val="20"/>
        <c:minorUnit val="5"/>
      </c:valAx>
    </c:plotArea>
    <c:legend>
      <c:legendPos val="b"/>
      <c:layout>
        <c:manualLayout>
          <c:xMode val="edge"/>
          <c:yMode val="edge"/>
          <c:x val="0.34558779919925708"/>
          <c:y val="0.87600717625867852"/>
          <c:w val="0.42897611426290555"/>
          <c:h val="0.10565755983143107"/>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26"/>
          <c:y val="8.956499513786681E-2"/>
          <c:w val="0.51601943264760664"/>
          <c:h val="0.69970418099339393"/>
        </c:manualLayout>
      </c:layout>
      <c:barChart>
        <c:barDir val="bar"/>
        <c:grouping val="stacked"/>
        <c:varyColors val="0"/>
        <c:ser>
          <c:idx val="2"/>
          <c:order val="0"/>
          <c:tx>
            <c:strRef>
              <c:f>Sheet1!$B$1</c:f>
              <c:strCache>
                <c:ptCount val="1"/>
                <c:pt idx="0">
                  <c:v>Päivittäin</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n=786</c:v>
                </c:pt>
                <c:pt idx="1">
                  <c:v>15-17 -vuotiaat, n=22</c:v>
                </c:pt>
                <c:pt idx="2">
                  <c:v>18-24 -vuotiaat, n=152</c:v>
                </c:pt>
                <c:pt idx="3">
                  <c:v>25-34 -vuotiaat, n=206</c:v>
                </c:pt>
                <c:pt idx="4">
                  <c:v>35-44 -vuotiaat, n=137</c:v>
                </c:pt>
                <c:pt idx="5">
                  <c:v>45-54 -vuotiaat, n=105</c:v>
                </c:pt>
                <c:pt idx="6">
                  <c:v>55-64 -vuotiaat, n=83</c:v>
                </c:pt>
                <c:pt idx="7">
                  <c:v>65-74 -vuotiaat, n=69</c:v>
                </c:pt>
                <c:pt idx="8">
                  <c:v>75-79 -vuotiaat, n=12</c:v>
                </c:pt>
              </c:strCache>
            </c:strRef>
          </c:cat>
          <c:val>
            <c:numRef>
              <c:f>Sheet1!$B$2:$B$10</c:f>
              <c:numCache>
                <c:formatCode>General</c:formatCode>
                <c:ptCount val="9"/>
                <c:pt idx="0">
                  <c:v>9</c:v>
                </c:pt>
                <c:pt idx="2">
                  <c:v>18</c:v>
                </c:pt>
                <c:pt idx="3">
                  <c:v>8</c:v>
                </c:pt>
                <c:pt idx="4">
                  <c:v>10</c:v>
                </c:pt>
                <c:pt idx="5">
                  <c:v>7</c:v>
                </c:pt>
                <c:pt idx="6">
                  <c:v>5</c:v>
                </c:pt>
                <c:pt idx="7">
                  <c:v>6</c:v>
                </c:pt>
              </c:numCache>
            </c:numRef>
          </c:val>
          <c:extLst>
            <c:ext xmlns:c16="http://schemas.microsoft.com/office/drawing/2014/chart" uri="{C3380CC4-5D6E-409C-BE32-E72D297353CC}">
              <c16:uniqueId val="{00000000-BA76-4CDB-92B1-FBB2BC64FB85}"/>
            </c:ext>
          </c:extLst>
        </c:ser>
        <c:ser>
          <c:idx val="3"/>
          <c:order val="1"/>
          <c:tx>
            <c:strRef>
              <c:f>Sheet1!$C$1</c:f>
              <c:strCache>
                <c:ptCount val="1"/>
                <c:pt idx="0">
                  <c:v>Viikoittain</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n=786</c:v>
                </c:pt>
                <c:pt idx="1">
                  <c:v>15-17 -vuotiaat, n=22</c:v>
                </c:pt>
                <c:pt idx="2">
                  <c:v>18-24 -vuotiaat, n=152</c:v>
                </c:pt>
                <c:pt idx="3">
                  <c:v>25-34 -vuotiaat, n=206</c:v>
                </c:pt>
                <c:pt idx="4">
                  <c:v>35-44 -vuotiaat, n=137</c:v>
                </c:pt>
                <c:pt idx="5">
                  <c:v>45-54 -vuotiaat, n=105</c:v>
                </c:pt>
                <c:pt idx="6">
                  <c:v>55-64 -vuotiaat, n=83</c:v>
                </c:pt>
                <c:pt idx="7">
                  <c:v>65-74 -vuotiaat, n=69</c:v>
                </c:pt>
                <c:pt idx="8">
                  <c:v>75-79 -vuotiaat, n=12</c:v>
                </c:pt>
              </c:strCache>
            </c:strRef>
          </c:cat>
          <c:val>
            <c:numRef>
              <c:f>Sheet1!$C$2:$C$10</c:f>
              <c:numCache>
                <c:formatCode>General</c:formatCode>
                <c:ptCount val="9"/>
                <c:pt idx="0">
                  <c:v>33</c:v>
                </c:pt>
                <c:pt idx="1">
                  <c:v>55</c:v>
                </c:pt>
                <c:pt idx="2">
                  <c:v>42</c:v>
                </c:pt>
                <c:pt idx="3">
                  <c:v>38</c:v>
                </c:pt>
                <c:pt idx="4">
                  <c:v>22</c:v>
                </c:pt>
                <c:pt idx="5">
                  <c:v>28</c:v>
                </c:pt>
                <c:pt idx="6">
                  <c:v>24</c:v>
                </c:pt>
                <c:pt idx="7">
                  <c:v>33</c:v>
                </c:pt>
                <c:pt idx="8">
                  <c:v>33</c:v>
                </c:pt>
              </c:numCache>
            </c:numRef>
          </c:val>
          <c:extLst>
            <c:ext xmlns:c16="http://schemas.microsoft.com/office/drawing/2014/chart" uri="{C3380CC4-5D6E-409C-BE32-E72D297353CC}">
              <c16:uniqueId val="{00000001-BA76-4CDB-92B1-FBB2BC64FB85}"/>
            </c:ext>
          </c:extLst>
        </c:ser>
        <c:ser>
          <c:idx val="4"/>
          <c:order val="2"/>
          <c:tx>
            <c:strRef>
              <c:f>Sheet1!$D$1</c:f>
              <c:strCache>
                <c:ptCount val="1"/>
                <c:pt idx="0">
                  <c:v>Harvemmin</c:v>
                </c:pt>
              </c:strCache>
            </c:strRef>
          </c:tx>
          <c:spPr>
            <a:solidFill>
              <a:srgbClr val="7F539C"/>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n=786</c:v>
                </c:pt>
                <c:pt idx="1">
                  <c:v>15-17 -vuotiaat, n=22</c:v>
                </c:pt>
                <c:pt idx="2">
                  <c:v>18-24 -vuotiaat, n=152</c:v>
                </c:pt>
                <c:pt idx="3">
                  <c:v>25-34 -vuotiaat, n=206</c:v>
                </c:pt>
                <c:pt idx="4">
                  <c:v>35-44 -vuotiaat, n=137</c:v>
                </c:pt>
                <c:pt idx="5">
                  <c:v>45-54 -vuotiaat, n=105</c:v>
                </c:pt>
                <c:pt idx="6">
                  <c:v>55-64 -vuotiaat, n=83</c:v>
                </c:pt>
                <c:pt idx="7">
                  <c:v>65-74 -vuotiaat, n=69</c:v>
                </c:pt>
                <c:pt idx="8">
                  <c:v>75-79 -vuotiaat, n=12</c:v>
                </c:pt>
              </c:strCache>
            </c:strRef>
          </c:cat>
          <c:val>
            <c:numRef>
              <c:f>Sheet1!$D$2:$D$10</c:f>
              <c:numCache>
                <c:formatCode>General</c:formatCode>
                <c:ptCount val="9"/>
                <c:pt idx="0">
                  <c:v>55</c:v>
                </c:pt>
                <c:pt idx="1">
                  <c:v>45</c:v>
                </c:pt>
                <c:pt idx="2">
                  <c:v>40</c:v>
                </c:pt>
                <c:pt idx="3">
                  <c:v>53</c:v>
                </c:pt>
                <c:pt idx="4">
                  <c:v>66</c:v>
                </c:pt>
                <c:pt idx="5">
                  <c:v>63</c:v>
                </c:pt>
                <c:pt idx="6">
                  <c:v>63</c:v>
                </c:pt>
                <c:pt idx="7">
                  <c:v>55</c:v>
                </c:pt>
                <c:pt idx="8">
                  <c:v>50</c:v>
                </c:pt>
              </c:numCache>
            </c:numRef>
          </c:val>
          <c:extLst>
            <c:ext xmlns:c16="http://schemas.microsoft.com/office/drawing/2014/chart" uri="{C3380CC4-5D6E-409C-BE32-E72D297353CC}">
              <c16:uniqueId val="{00000002-BA76-4CDB-92B1-FBB2BC64FB85}"/>
            </c:ext>
          </c:extLst>
        </c:ser>
        <c:ser>
          <c:idx val="0"/>
          <c:order val="3"/>
          <c:tx>
            <c:strRef>
              <c:f>Sheet1!$E$1</c:f>
              <c:strCache>
                <c:ptCount val="1"/>
                <c:pt idx="0">
                  <c:v>Ei osaa sanoa</c:v>
                </c:pt>
              </c:strCache>
            </c:strRef>
          </c:tx>
          <c:spPr>
            <a:solidFill>
              <a:srgbClr val="D9D9D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VASTAAJAT, n=786</c:v>
                </c:pt>
                <c:pt idx="1">
                  <c:v>15-17 -vuotiaat, n=22</c:v>
                </c:pt>
                <c:pt idx="2">
                  <c:v>18-24 -vuotiaat, n=152</c:v>
                </c:pt>
                <c:pt idx="3">
                  <c:v>25-34 -vuotiaat, n=206</c:v>
                </c:pt>
                <c:pt idx="4">
                  <c:v>35-44 -vuotiaat, n=137</c:v>
                </c:pt>
                <c:pt idx="5">
                  <c:v>45-54 -vuotiaat, n=105</c:v>
                </c:pt>
                <c:pt idx="6">
                  <c:v>55-64 -vuotiaat, n=83</c:v>
                </c:pt>
                <c:pt idx="7">
                  <c:v>65-74 -vuotiaat, n=69</c:v>
                </c:pt>
                <c:pt idx="8">
                  <c:v>75-79 -vuotiaat, n=12</c:v>
                </c:pt>
              </c:strCache>
            </c:strRef>
          </c:cat>
          <c:val>
            <c:numRef>
              <c:f>Sheet1!$E$2:$E$10</c:f>
              <c:numCache>
                <c:formatCode>General</c:formatCode>
                <c:ptCount val="9"/>
                <c:pt idx="0">
                  <c:v>3</c:v>
                </c:pt>
                <c:pt idx="3">
                  <c:v>1</c:v>
                </c:pt>
                <c:pt idx="4">
                  <c:v>2</c:v>
                </c:pt>
                <c:pt idx="5">
                  <c:v>2</c:v>
                </c:pt>
                <c:pt idx="6">
                  <c:v>8</c:v>
                </c:pt>
                <c:pt idx="7">
                  <c:v>6</c:v>
                </c:pt>
                <c:pt idx="8">
                  <c:v>17</c:v>
                </c:pt>
              </c:numCache>
            </c:numRef>
          </c:val>
          <c:extLst>
            <c:ext xmlns:c16="http://schemas.microsoft.com/office/drawing/2014/chart" uri="{C3380CC4-5D6E-409C-BE32-E72D297353CC}">
              <c16:uniqueId val="{00000003-BA76-4CDB-92B1-FBB2BC64FB85}"/>
            </c:ext>
          </c:extLst>
        </c:ser>
        <c:dLbls>
          <c:showLegendKey val="0"/>
          <c:showVal val="1"/>
          <c:showCatName val="0"/>
          <c:showSerName val="0"/>
          <c:showPercent val="0"/>
          <c:showBubbleSize val="0"/>
        </c:dLbls>
        <c:gapWidth val="28"/>
        <c:overlap val="100"/>
        <c:axId val="356729600"/>
        <c:axId val="356731136"/>
      </c:barChart>
      <c:catAx>
        <c:axId val="35672960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731136"/>
        <c:crosses val="autoZero"/>
        <c:auto val="0"/>
        <c:lblAlgn val="ctr"/>
        <c:lblOffset val="100"/>
        <c:noMultiLvlLbl val="0"/>
      </c:catAx>
      <c:valAx>
        <c:axId val="35673113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729600"/>
        <c:crosses val="max"/>
        <c:crossBetween val="between"/>
        <c:majorUnit val="20"/>
        <c:minorUnit val="5"/>
      </c:valAx>
    </c:plotArea>
    <c:legend>
      <c:legendPos val="b"/>
      <c:layout>
        <c:manualLayout>
          <c:xMode val="edge"/>
          <c:yMode val="edge"/>
          <c:x val="0.24765838532295847"/>
          <c:y val="0.87600717625867919"/>
          <c:w val="0.52627068500468355"/>
          <c:h val="0.1038624530993365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43"/>
          <c:y val="8.9564995137866352E-2"/>
          <c:w val="0.51601943264760664"/>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Henkilöiden välisiin maksuihin</c:v>
                </c:pt>
                <c:pt idx="1">
                  <c:v>Ostosten maksamiseen kaupassa</c:v>
                </c:pt>
                <c:pt idx="2">
                  <c:v>Ostosten maksamiseen verkkokaupassa</c:v>
                </c:pt>
                <c:pt idx="3">
                  <c:v>Kirpputorilla tai vastaavissa 
paikoissa tehtäviin ostoksiin</c:v>
                </c:pt>
                <c:pt idx="4">
                  <c:v>Muuhun</c:v>
                </c:pt>
              </c:strCache>
            </c:strRef>
          </c:cat>
          <c:val>
            <c:numRef>
              <c:f>Sheet1!$B$2:$B$6</c:f>
              <c:numCache>
                <c:formatCode>General</c:formatCode>
                <c:ptCount val="5"/>
                <c:pt idx="0">
                  <c:v>75</c:v>
                </c:pt>
                <c:pt idx="1">
                  <c:v>19</c:v>
                </c:pt>
                <c:pt idx="2">
                  <c:v>19</c:v>
                </c:pt>
                <c:pt idx="3">
                  <c:v>4</c:v>
                </c:pt>
                <c:pt idx="4">
                  <c:v>4</c:v>
                </c:pt>
              </c:numCache>
            </c:numRef>
          </c:val>
          <c:extLst>
            <c:ext xmlns:c16="http://schemas.microsoft.com/office/drawing/2014/chart" uri="{C3380CC4-5D6E-409C-BE32-E72D297353CC}">
              <c16:uniqueId val="{00000000-93D3-4B68-A22C-14DE9FCD8693}"/>
            </c:ext>
          </c:extLst>
        </c:ser>
        <c:dLbls>
          <c:showLegendKey val="0"/>
          <c:showVal val="1"/>
          <c:showCatName val="0"/>
          <c:showSerName val="0"/>
          <c:showPercent val="0"/>
          <c:showBubbleSize val="0"/>
        </c:dLbls>
        <c:gapWidth val="28"/>
        <c:axId val="356782464"/>
        <c:axId val="356785152"/>
      </c:barChart>
      <c:catAx>
        <c:axId val="35678246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785152"/>
        <c:crosses val="autoZero"/>
        <c:auto val="0"/>
        <c:lblAlgn val="ctr"/>
        <c:lblOffset val="100"/>
        <c:noMultiLvlLbl val="0"/>
      </c:catAx>
      <c:valAx>
        <c:axId val="35678515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78246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43"/>
          <c:y val="8.9564995137866352E-2"/>
          <c:w val="0.51601943264760664"/>
          <c:h val="0.69970418099339393"/>
        </c:manualLayout>
      </c:layout>
      <c:barChart>
        <c:barDir val="bar"/>
        <c:grouping val="stacked"/>
        <c:varyColors val="0"/>
        <c:ser>
          <c:idx val="2"/>
          <c:order val="0"/>
          <c:tx>
            <c:strRef>
              <c:f>Sheet1!$A$2</c:f>
              <c:strCache>
                <c:ptCount val="1"/>
                <c:pt idx="0">
                  <c:v>Kyllä</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2017</c:v>
                </c:pt>
                <c:pt idx="1">
                  <c:v>2019</c:v>
                </c:pt>
              </c:numCache>
            </c:numRef>
          </c:cat>
          <c:val>
            <c:numRef>
              <c:f>Sheet1!$B$2:$C$2</c:f>
              <c:numCache>
                <c:formatCode>General</c:formatCode>
                <c:ptCount val="2"/>
                <c:pt idx="0">
                  <c:v>75</c:v>
                </c:pt>
                <c:pt idx="1">
                  <c:v>76</c:v>
                </c:pt>
              </c:numCache>
            </c:numRef>
          </c:val>
          <c:extLst>
            <c:ext xmlns:c16="http://schemas.microsoft.com/office/drawing/2014/chart" uri="{C3380CC4-5D6E-409C-BE32-E72D297353CC}">
              <c16:uniqueId val="{00000000-2206-493D-B8C5-BDCEE61165E9}"/>
            </c:ext>
          </c:extLst>
        </c:ser>
        <c:ser>
          <c:idx val="4"/>
          <c:order val="1"/>
          <c:tx>
            <c:strRef>
              <c:f>Sheet1!$A$3</c:f>
              <c:strCache>
                <c:ptCount val="1"/>
                <c:pt idx="0">
                  <c:v>Ei</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2017</c:v>
                </c:pt>
                <c:pt idx="1">
                  <c:v>2019</c:v>
                </c:pt>
              </c:numCache>
            </c:numRef>
          </c:cat>
          <c:val>
            <c:numRef>
              <c:f>Sheet1!$B$3:$C$3</c:f>
              <c:numCache>
                <c:formatCode>General</c:formatCode>
                <c:ptCount val="2"/>
                <c:pt idx="0">
                  <c:v>25</c:v>
                </c:pt>
                <c:pt idx="1">
                  <c:v>24</c:v>
                </c:pt>
              </c:numCache>
            </c:numRef>
          </c:val>
          <c:extLst>
            <c:ext xmlns:c16="http://schemas.microsoft.com/office/drawing/2014/chart" uri="{C3380CC4-5D6E-409C-BE32-E72D297353CC}">
              <c16:uniqueId val="{00000001-2206-493D-B8C5-BDCEE61165E9}"/>
            </c:ext>
          </c:extLst>
        </c:ser>
        <c:dLbls>
          <c:showLegendKey val="0"/>
          <c:showVal val="1"/>
          <c:showCatName val="0"/>
          <c:showSerName val="0"/>
          <c:showPercent val="0"/>
          <c:showBubbleSize val="0"/>
        </c:dLbls>
        <c:gapWidth val="28"/>
        <c:overlap val="100"/>
        <c:axId val="356863360"/>
        <c:axId val="356877440"/>
      </c:barChart>
      <c:catAx>
        <c:axId val="35686336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6877440"/>
        <c:crosses val="autoZero"/>
        <c:auto val="0"/>
        <c:lblAlgn val="ctr"/>
        <c:lblOffset val="100"/>
        <c:noMultiLvlLbl val="0"/>
      </c:catAx>
      <c:valAx>
        <c:axId val="35687744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863360"/>
        <c:crosses val="max"/>
        <c:crossBetween val="between"/>
        <c:majorUnit val="20"/>
        <c:minorUnit val="5"/>
      </c:valAx>
    </c:plotArea>
    <c:legend>
      <c:legendPos val="b"/>
      <c:layout>
        <c:manualLayout>
          <c:xMode val="edge"/>
          <c:yMode val="edge"/>
          <c:x val="0.34555014666033029"/>
          <c:y val="0.87301582621550489"/>
          <c:w val="0.42974868858011617"/>
          <c:h val="9.4219818601934999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43"/>
          <c:y val="8.9564995137866352E-2"/>
          <c:w val="0.51601943264760664"/>
          <c:h val="0.69970418099339393"/>
        </c:manualLayout>
      </c:layout>
      <c:barChart>
        <c:barDir val="bar"/>
        <c:grouping val="stacked"/>
        <c:varyColors val="0"/>
        <c:ser>
          <c:idx val="2"/>
          <c:order val="0"/>
          <c:tx>
            <c:strRef>
              <c:f>Sheet1!$B$1</c:f>
              <c:strCache>
                <c:ptCount val="1"/>
                <c:pt idx="0">
                  <c:v>Maksaa yleisimmin</c:v>
                </c:pt>
              </c:strCache>
            </c:strRef>
          </c:tx>
          <c:spPr>
            <a:solidFill>
              <a:srgbClr val="0B488B"/>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Tilisiirtona verkkopankkitunnuksia käyttäen</c:v>
                </c:pt>
                <c:pt idx="1">
                  <c:v>2017</c:v>
                </c:pt>
                <c:pt idx="2">
                  <c:v>2019</c:v>
                </c:pt>
                <c:pt idx="3">
                  <c:v>Luotto- tai credit-kortilla</c:v>
                </c:pt>
                <c:pt idx="4">
                  <c:v>2017</c:v>
                </c:pt>
                <c:pt idx="5">
                  <c:v>2019</c:v>
                </c:pt>
                <c:pt idx="6">
                  <c:v>Laskulla</c:v>
                </c:pt>
                <c:pt idx="7">
                  <c:v>2017</c:v>
                </c:pt>
                <c:pt idx="8">
                  <c:v>2019</c:v>
                </c:pt>
                <c:pt idx="9">
                  <c:v>Debitkortilla</c:v>
                </c:pt>
                <c:pt idx="10">
                  <c:v>2017</c:v>
                </c:pt>
                <c:pt idx="11">
                  <c:v>2019</c:v>
                </c:pt>
                <c:pt idx="12">
                  <c:v>PayPalilla tai vastaavalla</c:v>
                </c:pt>
                <c:pt idx="13">
                  <c:v>2017</c:v>
                </c:pt>
                <c:pt idx="14">
                  <c:v>2019</c:v>
                </c:pt>
                <c:pt idx="15">
                  <c:v>Mobiilisovelluksella</c:v>
                </c:pt>
                <c:pt idx="16">
                  <c:v>2017</c:v>
                </c:pt>
                <c:pt idx="17">
                  <c:v>2019</c:v>
                </c:pt>
              </c:strCache>
            </c:strRef>
          </c:cat>
          <c:val>
            <c:numRef>
              <c:f>Sheet1!$B$2:$B$19</c:f>
              <c:numCache>
                <c:formatCode>General</c:formatCode>
                <c:ptCount val="18"/>
                <c:pt idx="1">
                  <c:v>56</c:v>
                </c:pt>
                <c:pt idx="2">
                  <c:v>53</c:v>
                </c:pt>
                <c:pt idx="4">
                  <c:v>23</c:v>
                </c:pt>
                <c:pt idx="5">
                  <c:v>18</c:v>
                </c:pt>
                <c:pt idx="7">
                  <c:v>10</c:v>
                </c:pt>
                <c:pt idx="8">
                  <c:v>11</c:v>
                </c:pt>
                <c:pt idx="10">
                  <c:v>6</c:v>
                </c:pt>
                <c:pt idx="11">
                  <c:v>8</c:v>
                </c:pt>
                <c:pt idx="13">
                  <c:v>3</c:v>
                </c:pt>
                <c:pt idx="14">
                  <c:v>7</c:v>
                </c:pt>
                <c:pt idx="17">
                  <c:v>2</c:v>
                </c:pt>
              </c:numCache>
            </c:numRef>
          </c:val>
          <c:extLst>
            <c:ext xmlns:c16="http://schemas.microsoft.com/office/drawing/2014/chart" uri="{C3380CC4-5D6E-409C-BE32-E72D297353CC}">
              <c16:uniqueId val="{00000000-5BDC-44F5-9FBA-6025A849D4C4}"/>
            </c:ext>
          </c:extLst>
        </c:ser>
        <c:ser>
          <c:idx val="4"/>
          <c:order val="1"/>
          <c:tx>
            <c:strRef>
              <c:f>Sheet1!$C$1</c:f>
              <c:strCache>
                <c:ptCount val="1"/>
                <c:pt idx="0">
                  <c:v>Muut käytetyt maksutavat</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Tilisiirtona verkkopankkitunnuksia käyttäen</c:v>
                </c:pt>
                <c:pt idx="1">
                  <c:v>2017</c:v>
                </c:pt>
                <c:pt idx="2">
                  <c:v>2019</c:v>
                </c:pt>
                <c:pt idx="3">
                  <c:v>Luotto- tai credit-kortilla</c:v>
                </c:pt>
                <c:pt idx="4">
                  <c:v>2017</c:v>
                </c:pt>
                <c:pt idx="5">
                  <c:v>2019</c:v>
                </c:pt>
                <c:pt idx="6">
                  <c:v>Laskulla</c:v>
                </c:pt>
                <c:pt idx="7">
                  <c:v>2017</c:v>
                </c:pt>
                <c:pt idx="8">
                  <c:v>2019</c:v>
                </c:pt>
                <c:pt idx="9">
                  <c:v>Debitkortilla</c:v>
                </c:pt>
                <c:pt idx="10">
                  <c:v>2017</c:v>
                </c:pt>
                <c:pt idx="11">
                  <c:v>2019</c:v>
                </c:pt>
                <c:pt idx="12">
                  <c:v>PayPalilla tai vastaavalla</c:v>
                </c:pt>
                <c:pt idx="13">
                  <c:v>2017</c:v>
                </c:pt>
                <c:pt idx="14">
                  <c:v>2019</c:v>
                </c:pt>
                <c:pt idx="15">
                  <c:v>Mobiilisovelluksella</c:v>
                </c:pt>
                <c:pt idx="16">
                  <c:v>2017</c:v>
                </c:pt>
                <c:pt idx="17">
                  <c:v>2019</c:v>
                </c:pt>
              </c:strCache>
            </c:strRef>
          </c:cat>
          <c:val>
            <c:numRef>
              <c:f>Sheet1!$C$2:$C$19</c:f>
              <c:numCache>
                <c:formatCode>General</c:formatCode>
                <c:ptCount val="18"/>
                <c:pt idx="1">
                  <c:v>20</c:v>
                </c:pt>
                <c:pt idx="2">
                  <c:v>20</c:v>
                </c:pt>
                <c:pt idx="4">
                  <c:v>25</c:v>
                </c:pt>
                <c:pt idx="5">
                  <c:v>21</c:v>
                </c:pt>
                <c:pt idx="7">
                  <c:v>18</c:v>
                </c:pt>
                <c:pt idx="8">
                  <c:v>22</c:v>
                </c:pt>
                <c:pt idx="10">
                  <c:v>14</c:v>
                </c:pt>
                <c:pt idx="11">
                  <c:v>16</c:v>
                </c:pt>
                <c:pt idx="13">
                  <c:v>4</c:v>
                </c:pt>
                <c:pt idx="14">
                  <c:v>10</c:v>
                </c:pt>
                <c:pt idx="16">
                  <c:v>2</c:v>
                </c:pt>
                <c:pt idx="17">
                  <c:v>4</c:v>
                </c:pt>
              </c:numCache>
            </c:numRef>
          </c:val>
          <c:extLst>
            <c:ext xmlns:c16="http://schemas.microsoft.com/office/drawing/2014/chart" uri="{C3380CC4-5D6E-409C-BE32-E72D297353CC}">
              <c16:uniqueId val="{00000001-5BDC-44F5-9FBA-6025A849D4C4}"/>
            </c:ext>
          </c:extLst>
        </c:ser>
        <c:ser>
          <c:idx val="0"/>
          <c:order val="2"/>
          <c:tx>
            <c:strRef>
              <c:f>Sheet1!$D$1</c:f>
              <c:strCache>
                <c:ptCount val="1"/>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Tilisiirtona verkkopankkitunnuksia käyttäen</c:v>
                </c:pt>
                <c:pt idx="1">
                  <c:v>2017</c:v>
                </c:pt>
                <c:pt idx="2">
                  <c:v>2019</c:v>
                </c:pt>
                <c:pt idx="3">
                  <c:v>Luotto- tai credit-kortilla</c:v>
                </c:pt>
                <c:pt idx="4">
                  <c:v>2017</c:v>
                </c:pt>
                <c:pt idx="5">
                  <c:v>2019</c:v>
                </c:pt>
                <c:pt idx="6">
                  <c:v>Laskulla</c:v>
                </c:pt>
                <c:pt idx="7">
                  <c:v>2017</c:v>
                </c:pt>
                <c:pt idx="8">
                  <c:v>2019</c:v>
                </c:pt>
                <c:pt idx="9">
                  <c:v>Debitkortilla</c:v>
                </c:pt>
                <c:pt idx="10">
                  <c:v>2017</c:v>
                </c:pt>
                <c:pt idx="11">
                  <c:v>2019</c:v>
                </c:pt>
                <c:pt idx="12">
                  <c:v>PayPalilla tai vastaavalla</c:v>
                </c:pt>
                <c:pt idx="13">
                  <c:v>2017</c:v>
                </c:pt>
                <c:pt idx="14">
                  <c:v>2019</c:v>
                </c:pt>
                <c:pt idx="15">
                  <c:v>Mobiilisovelluksella</c:v>
                </c:pt>
                <c:pt idx="16">
                  <c:v>2017</c:v>
                </c:pt>
                <c:pt idx="17">
                  <c:v>2019</c:v>
                </c:pt>
              </c:strCache>
            </c:strRef>
          </c:cat>
          <c:val>
            <c:numRef>
              <c:f>Sheet1!$D$2:$D$19</c:f>
              <c:numCache>
                <c:formatCode>General</c:formatCode>
                <c:ptCount val="18"/>
                <c:pt idx="1">
                  <c:v>76</c:v>
                </c:pt>
                <c:pt idx="2">
                  <c:v>73</c:v>
                </c:pt>
                <c:pt idx="4">
                  <c:v>48</c:v>
                </c:pt>
                <c:pt idx="5">
                  <c:v>39</c:v>
                </c:pt>
                <c:pt idx="7">
                  <c:v>28</c:v>
                </c:pt>
                <c:pt idx="8">
                  <c:v>33</c:v>
                </c:pt>
                <c:pt idx="10">
                  <c:v>20</c:v>
                </c:pt>
                <c:pt idx="11">
                  <c:v>24</c:v>
                </c:pt>
                <c:pt idx="13">
                  <c:v>7</c:v>
                </c:pt>
                <c:pt idx="14">
                  <c:v>17</c:v>
                </c:pt>
                <c:pt idx="16">
                  <c:v>2</c:v>
                </c:pt>
                <c:pt idx="17">
                  <c:v>6</c:v>
                </c:pt>
              </c:numCache>
            </c:numRef>
          </c:val>
          <c:extLst>
            <c:ext xmlns:c16="http://schemas.microsoft.com/office/drawing/2014/chart" uri="{C3380CC4-5D6E-409C-BE32-E72D297353CC}">
              <c16:uniqueId val="{00000002-5BDC-44F5-9FBA-6025A849D4C4}"/>
            </c:ext>
          </c:extLst>
        </c:ser>
        <c:dLbls>
          <c:showLegendKey val="0"/>
          <c:showVal val="1"/>
          <c:showCatName val="0"/>
          <c:showSerName val="0"/>
          <c:showPercent val="0"/>
          <c:showBubbleSize val="0"/>
        </c:dLbls>
        <c:gapWidth val="28"/>
        <c:overlap val="100"/>
        <c:axId val="357010816"/>
        <c:axId val="357037184"/>
      </c:barChart>
      <c:catAx>
        <c:axId val="3570108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037184"/>
        <c:crosses val="autoZero"/>
        <c:auto val="0"/>
        <c:lblAlgn val="ctr"/>
        <c:lblOffset val="100"/>
        <c:noMultiLvlLbl val="0"/>
      </c:catAx>
      <c:valAx>
        <c:axId val="35703718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010816"/>
        <c:crosses val="max"/>
        <c:crossBetween val="between"/>
        <c:majorUnit val="20"/>
        <c:minorUnit val="5"/>
      </c:valAx>
    </c:plotArea>
    <c:legend>
      <c:legendPos val="b"/>
      <c:legendEntry>
        <c:idx val="2"/>
        <c:delete val="1"/>
      </c:legendEntry>
      <c:layout>
        <c:manualLayout>
          <c:xMode val="edge"/>
          <c:yMode val="edge"/>
          <c:x val="0.32543613298337731"/>
          <c:y val="0.87600717625867786"/>
          <c:w val="0.4486369203849534"/>
          <c:h val="0.10295780049981595"/>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Sheet1!$A$2</c:f>
              <c:strCache>
                <c:ptCount val="1"/>
                <c:pt idx="0">
                  <c:v>Kyllä</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Sheet1!$E$1:$J$1</c:f>
              <c:strCache>
                <c:ptCount val="6"/>
                <c:pt idx="0">
                  <c:v>Kevät 2008</c:v>
                </c:pt>
                <c:pt idx="1">
                  <c:v>Kevät 2013</c:v>
                </c:pt>
                <c:pt idx="2">
                  <c:v>Kevät 2014</c:v>
                </c:pt>
                <c:pt idx="3">
                  <c:v>Kevät 2015</c:v>
                </c:pt>
                <c:pt idx="4">
                  <c:v>Kevät 2017</c:v>
                </c:pt>
                <c:pt idx="5">
                  <c:v>Kevät 2019</c:v>
                </c:pt>
              </c:strCache>
            </c:strRef>
          </c:cat>
          <c:val>
            <c:numRef>
              <c:f>Sheet1!$E$2:$J$2</c:f>
              <c:numCache>
                <c:formatCode>General</c:formatCode>
                <c:ptCount val="6"/>
                <c:pt idx="0">
                  <c:v>93</c:v>
                </c:pt>
                <c:pt idx="1">
                  <c:v>97</c:v>
                </c:pt>
                <c:pt idx="2">
                  <c:v>97</c:v>
                </c:pt>
                <c:pt idx="3">
                  <c:v>94</c:v>
                </c:pt>
                <c:pt idx="4">
                  <c:v>97</c:v>
                </c:pt>
                <c:pt idx="5">
                  <c:v>95</c:v>
                </c:pt>
              </c:numCache>
            </c:numRef>
          </c:val>
          <c:extLst>
            <c:ext xmlns:c16="http://schemas.microsoft.com/office/drawing/2014/chart" uri="{C3380CC4-5D6E-409C-BE32-E72D297353CC}">
              <c16:uniqueId val="{00000000-298C-43D3-B76C-BF6E584C849E}"/>
            </c:ext>
          </c:extLst>
        </c:ser>
        <c:dLbls>
          <c:showLegendKey val="0"/>
          <c:showVal val="1"/>
          <c:showCatName val="0"/>
          <c:showSerName val="0"/>
          <c:showPercent val="0"/>
          <c:showBubbleSize val="0"/>
        </c:dLbls>
        <c:gapWidth val="28"/>
        <c:axId val="356957568"/>
        <c:axId val="357107968"/>
      </c:barChart>
      <c:catAx>
        <c:axId val="3569575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107968"/>
        <c:crosses val="autoZero"/>
        <c:auto val="0"/>
        <c:lblAlgn val="ctr"/>
        <c:lblOffset val="100"/>
        <c:noMultiLvlLbl val="0"/>
      </c:catAx>
      <c:valAx>
        <c:axId val="35710796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6957568"/>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stacked"/>
        <c:varyColors val="0"/>
        <c:ser>
          <c:idx val="2"/>
          <c:order val="0"/>
          <c:tx>
            <c:strRef>
              <c:f>Sheet1!$A$2</c:f>
              <c:strCache>
                <c:ptCount val="1"/>
                <c:pt idx="0">
                  <c:v>On lähimaksuominaisuus, ja on käyttänyt sitä</c:v>
                </c:pt>
              </c:strCache>
            </c:strRef>
          </c:tx>
          <c:spPr>
            <a:solidFill>
              <a:srgbClr val="164180"/>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Kevät 2014</c:v>
                </c:pt>
                <c:pt idx="1">
                  <c:v>Kevät 2015</c:v>
                </c:pt>
                <c:pt idx="2">
                  <c:v>Kevät 2017</c:v>
                </c:pt>
                <c:pt idx="3">
                  <c:v>Kevät 2019</c:v>
                </c:pt>
              </c:strCache>
            </c:strRef>
          </c:cat>
          <c:val>
            <c:numRef>
              <c:f>Sheet1!$B$2:$E$2</c:f>
              <c:numCache>
                <c:formatCode>General</c:formatCode>
                <c:ptCount val="4"/>
                <c:pt idx="0">
                  <c:v>2</c:v>
                </c:pt>
                <c:pt idx="1">
                  <c:v>12</c:v>
                </c:pt>
                <c:pt idx="2">
                  <c:v>52</c:v>
                </c:pt>
                <c:pt idx="3">
                  <c:v>79</c:v>
                </c:pt>
              </c:numCache>
            </c:numRef>
          </c:val>
          <c:extLst>
            <c:ext xmlns:c16="http://schemas.microsoft.com/office/drawing/2014/chart" uri="{C3380CC4-5D6E-409C-BE32-E72D297353CC}">
              <c16:uniqueId val="{00000000-461B-4205-9164-7DFFB2EC6E2D}"/>
            </c:ext>
          </c:extLst>
        </c:ser>
        <c:ser>
          <c:idx val="4"/>
          <c:order val="1"/>
          <c:tx>
            <c:strRef>
              <c:f>Sheet1!$A$3</c:f>
              <c:strCache>
                <c:ptCount val="1"/>
                <c:pt idx="0">
                  <c:v>On lähimaksuominaisuus, mutta ei ole käyttänyt sitä</c:v>
                </c:pt>
              </c:strCache>
            </c:strRef>
          </c:tx>
          <c:spPr>
            <a:solidFill>
              <a:srgbClr val="E6007E"/>
            </a:solidFill>
          </c:spPr>
          <c:invertIfNegative val="0"/>
          <c:dLbls>
            <c:spPr>
              <a:noFill/>
              <a:ln>
                <a:noFill/>
              </a:ln>
              <a:effectLst/>
            </c:spPr>
            <c:txPr>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Kevät 2014</c:v>
                </c:pt>
                <c:pt idx="1">
                  <c:v>Kevät 2015</c:v>
                </c:pt>
                <c:pt idx="2">
                  <c:v>Kevät 2017</c:v>
                </c:pt>
                <c:pt idx="3">
                  <c:v>Kevät 2019</c:v>
                </c:pt>
              </c:strCache>
            </c:strRef>
          </c:cat>
          <c:val>
            <c:numRef>
              <c:f>Sheet1!$B$3:$E$3</c:f>
              <c:numCache>
                <c:formatCode>General</c:formatCode>
                <c:ptCount val="4"/>
                <c:pt idx="0">
                  <c:v>6</c:v>
                </c:pt>
                <c:pt idx="1">
                  <c:v>10</c:v>
                </c:pt>
                <c:pt idx="2">
                  <c:v>12</c:v>
                </c:pt>
                <c:pt idx="3">
                  <c:v>6</c:v>
                </c:pt>
              </c:numCache>
            </c:numRef>
          </c:val>
          <c:extLst>
            <c:ext xmlns:c16="http://schemas.microsoft.com/office/drawing/2014/chart" uri="{C3380CC4-5D6E-409C-BE32-E72D297353CC}">
              <c16:uniqueId val="{00000001-461B-4205-9164-7DFFB2EC6E2D}"/>
            </c:ext>
          </c:extLst>
        </c:ser>
        <c:ser>
          <c:idx val="0"/>
          <c:order val="2"/>
          <c:tx>
            <c:strRef>
              <c:f>Sheet1!$A$4</c:f>
              <c:strCache>
                <c:ptCount val="1"/>
                <c:pt idx="0">
                  <c:v>Maksukortissa ei ole lähimaksuominaisuutta</c:v>
                </c:pt>
              </c:strCache>
            </c:strRef>
          </c:tx>
          <c:spPr>
            <a:solidFill>
              <a:srgbClr val="7F539C"/>
            </a:solidFill>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Kevät 2014</c:v>
                </c:pt>
                <c:pt idx="1">
                  <c:v>Kevät 2015</c:v>
                </c:pt>
                <c:pt idx="2">
                  <c:v>Kevät 2017</c:v>
                </c:pt>
                <c:pt idx="3">
                  <c:v>Kevät 2019</c:v>
                </c:pt>
              </c:strCache>
            </c:strRef>
          </c:cat>
          <c:val>
            <c:numRef>
              <c:f>Sheet1!$B$4:$E$4</c:f>
              <c:numCache>
                <c:formatCode>General</c:formatCode>
                <c:ptCount val="4"/>
                <c:pt idx="0">
                  <c:v>86</c:v>
                </c:pt>
                <c:pt idx="1">
                  <c:v>71</c:v>
                </c:pt>
                <c:pt idx="2">
                  <c:v>31</c:v>
                </c:pt>
                <c:pt idx="3">
                  <c:v>14</c:v>
                </c:pt>
              </c:numCache>
            </c:numRef>
          </c:val>
          <c:extLst>
            <c:ext xmlns:c16="http://schemas.microsoft.com/office/drawing/2014/chart" uri="{C3380CC4-5D6E-409C-BE32-E72D297353CC}">
              <c16:uniqueId val="{00000002-461B-4205-9164-7DFFB2EC6E2D}"/>
            </c:ext>
          </c:extLst>
        </c:ser>
        <c:ser>
          <c:idx val="1"/>
          <c:order val="3"/>
          <c:tx>
            <c:strRef>
              <c:f>Sheet1!$A$5</c:f>
              <c:strCache>
                <c:ptCount val="1"/>
                <c:pt idx="0">
                  <c:v>Ei tiedä, onko lähimaksuominaisuutta/ei osaa sanoa</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Kevät 2014</c:v>
                </c:pt>
                <c:pt idx="1">
                  <c:v>Kevät 2015</c:v>
                </c:pt>
                <c:pt idx="2">
                  <c:v>Kevät 2017</c:v>
                </c:pt>
                <c:pt idx="3">
                  <c:v>Kevät 2019</c:v>
                </c:pt>
              </c:strCache>
            </c:strRef>
          </c:cat>
          <c:val>
            <c:numRef>
              <c:f>Sheet1!$B$5:$E$5</c:f>
              <c:numCache>
                <c:formatCode>General</c:formatCode>
                <c:ptCount val="4"/>
                <c:pt idx="0">
                  <c:v>6</c:v>
                </c:pt>
                <c:pt idx="1">
                  <c:v>7</c:v>
                </c:pt>
                <c:pt idx="2">
                  <c:v>5</c:v>
                </c:pt>
                <c:pt idx="3">
                  <c:v>1</c:v>
                </c:pt>
              </c:numCache>
            </c:numRef>
          </c:val>
          <c:extLst>
            <c:ext xmlns:c16="http://schemas.microsoft.com/office/drawing/2014/chart" uri="{C3380CC4-5D6E-409C-BE32-E72D297353CC}">
              <c16:uniqueId val="{00000003-461B-4205-9164-7DFFB2EC6E2D}"/>
            </c:ext>
          </c:extLst>
        </c:ser>
        <c:dLbls>
          <c:showLegendKey val="0"/>
          <c:showVal val="1"/>
          <c:showCatName val="0"/>
          <c:showSerName val="0"/>
          <c:showPercent val="0"/>
          <c:showBubbleSize val="0"/>
        </c:dLbls>
        <c:gapWidth val="28"/>
        <c:overlap val="100"/>
        <c:axId val="357533568"/>
        <c:axId val="357535104"/>
      </c:barChart>
      <c:catAx>
        <c:axId val="35753356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535104"/>
        <c:crosses val="autoZero"/>
        <c:auto val="0"/>
        <c:lblAlgn val="ctr"/>
        <c:lblOffset val="100"/>
        <c:noMultiLvlLbl val="0"/>
      </c:catAx>
      <c:valAx>
        <c:axId val="35753510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533568"/>
        <c:crosses val="max"/>
        <c:crossBetween val="between"/>
        <c:majorUnit val="20"/>
        <c:minorUnit val="5"/>
      </c:valAx>
    </c:plotArea>
    <c:legend>
      <c:legendPos val="l"/>
      <c:layout>
        <c:manualLayout>
          <c:xMode val="edge"/>
          <c:yMode val="edge"/>
          <c:x val="2.9170463707833362E-2"/>
          <c:y val="0.17772396086041628"/>
          <c:w val="0.20175698723250801"/>
          <c:h val="0.54625882845501328"/>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Sheet1!$B$1</c:f>
              <c:strCache>
                <c:ptCount val="1"/>
                <c:pt idx="0">
                  <c:v>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Ei ole tullut käytettyä</c:v>
                </c:pt>
                <c:pt idx="1">
                  <c:v>Ei uskalla käyttää/ei luota siihen/turvattomuus</c:v>
                </c:pt>
                <c:pt idx="2">
                  <c:v>Ei ole ollut tarvetta käyttää/ei tarvitse ominaisuutta</c:v>
                </c:pt>
                <c:pt idx="3">
                  <c:v>Käyttää mieluummin käteistä</c:v>
                </c:pt>
                <c:pt idx="4">
                  <c:v>Maksaa kortilla isompia ostoksia</c:v>
                </c:pt>
                <c:pt idx="5">
                  <c:v>Tottumuskysymys</c:v>
                </c:pt>
                <c:pt idx="6">
                  <c:v>Ei ole halunnut käyttää/ei kiinnosta/innosta käyttää</c:v>
                </c:pt>
                <c:pt idx="7">
                  <c:v>Ei osaa käyttää/vaikeaa/ollut ongelmia käytössä</c:v>
                </c:pt>
                <c:pt idx="8">
                  <c:v>Uusi kortti/ei ole ehtinyt käyttää</c:v>
                </c:pt>
                <c:pt idx="9">
                  <c:v>Käyttää harvoin korttia, jossa ominaisuus on</c:v>
                </c:pt>
              </c:strCache>
            </c:strRef>
          </c:cat>
          <c:val>
            <c:numRef>
              <c:f>Sheet1!$B$2:$B$11</c:f>
              <c:numCache>
                <c:formatCode>General</c:formatCode>
                <c:ptCount val="10"/>
                <c:pt idx="0">
                  <c:v>14</c:v>
                </c:pt>
                <c:pt idx="1">
                  <c:v>15</c:v>
                </c:pt>
                <c:pt idx="2">
                  <c:v>9</c:v>
                </c:pt>
                <c:pt idx="3">
                  <c:v>8</c:v>
                </c:pt>
                <c:pt idx="4">
                  <c:v>9</c:v>
                </c:pt>
                <c:pt idx="5">
                  <c:v>8</c:v>
                </c:pt>
                <c:pt idx="6">
                  <c:v>3</c:v>
                </c:pt>
                <c:pt idx="7">
                  <c:v>6</c:v>
                </c:pt>
                <c:pt idx="8">
                  <c:v>13</c:v>
                </c:pt>
                <c:pt idx="9">
                  <c:v>5</c:v>
                </c:pt>
              </c:numCache>
            </c:numRef>
          </c:val>
          <c:extLst>
            <c:ext xmlns:c16="http://schemas.microsoft.com/office/drawing/2014/chart" uri="{C3380CC4-5D6E-409C-BE32-E72D297353CC}">
              <c16:uniqueId val="{00000000-ADD7-46F6-BC77-0C7815B5C92E}"/>
            </c:ext>
          </c:extLst>
        </c:ser>
        <c:ser>
          <c:idx val="0"/>
          <c:order val="1"/>
          <c:tx>
            <c:strRef>
              <c:f>Sheet1!$C$1</c:f>
              <c:strCache>
                <c:ptCount val="1"/>
                <c:pt idx="0">
                  <c:v>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Ei ole tullut käytettyä</c:v>
                </c:pt>
                <c:pt idx="1">
                  <c:v>Ei uskalla käyttää/ei luota siihen/turvattomuus</c:v>
                </c:pt>
                <c:pt idx="2">
                  <c:v>Ei ole ollut tarvetta käyttää/ei tarvitse ominaisuutta</c:v>
                </c:pt>
                <c:pt idx="3">
                  <c:v>Käyttää mieluummin käteistä</c:v>
                </c:pt>
                <c:pt idx="4">
                  <c:v>Maksaa kortilla isompia ostoksia</c:v>
                </c:pt>
                <c:pt idx="5">
                  <c:v>Tottumuskysymys</c:v>
                </c:pt>
                <c:pt idx="6">
                  <c:v>Ei ole halunnut käyttää/ei kiinnosta/innosta käyttää</c:v>
                </c:pt>
                <c:pt idx="7">
                  <c:v>Ei osaa käyttää/vaikeaa/ollut ongelmia käytössä</c:v>
                </c:pt>
                <c:pt idx="8">
                  <c:v>Uusi kortti/ei ole ehtinyt käyttää</c:v>
                </c:pt>
                <c:pt idx="9">
                  <c:v>Käyttää harvoin korttia, jossa ominaisuus on</c:v>
                </c:pt>
              </c:strCache>
            </c:strRef>
          </c:cat>
          <c:val>
            <c:numRef>
              <c:f>Sheet1!$C$2:$C$11</c:f>
              <c:numCache>
                <c:formatCode>General</c:formatCode>
                <c:ptCount val="10"/>
                <c:pt idx="0">
                  <c:v>18</c:v>
                </c:pt>
                <c:pt idx="1">
                  <c:v>15</c:v>
                </c:pt>
                <c:pt idx="2">
                  <c:v>12</c:v>
                </c:pt>
                <c:pt idx="3">
                  <c:v>12</c:v>
                </c:pt>
                <c:pt idx="4">
                  <c:v>12</c:v>
                </c:pt>
                <c:pt idx="5">
                  <c:v>9</c:v>
                </c:pt>
                <c:pt idx="6">
                  <c:v>7</c:v>
                </c:pt>
                <c:pt idx="7">
                  <c:v>7</c:v>
                </c:pt>
                <c:pt idx="8">
                  <c:v>6</c:v>
                </c:pt>
                <c:pt idx="9">
                  <c:v>2</c:v>
                </c:pt>
              </c:numCache>
            </c:numRef>
          </c:val>
          <c:extLst>
            <c:ext xmlns:c16="http://schemas.microsoft.com/office/drawing/2014/chart" uri="{C3380CC4-5D6E-409C-BE32-E72D297353CC}">
              <c16:uniqueId val="{00000001-ADD7-46F6-BC77-0C7815B5C92E}"/>
            </c:ext>
          </c:extLst>
        </c:ser>
        <c:dLbls>
          <c:showLegendKey val="0"/>
          <c:showVal val="1"/>
          <c:showCatName val="0"/>
          <c:showSerName val="0"/>
          <c:showPercent val="0"/>
          <c:showBubbleSize val="0"/>
        </c:dLbls>
        <c:gapWidth val="28"/>
        <c:axId val="357233024"/>
        <c:axId val="357234560"/>
      </c:barChart>
      <c:catAx>
        <c:axId val="35723302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234560"/>
        <c:crosses val="autoZero"/>
        <c:auto val="0"/>
        <c:lblAlgn val="ctr"/>
        <c:lblOffset val="100"/>
        <c:noMultiLvlLbl val="0"/>
      </c:catAx>
      <c:valAx>
        <c:axId val="357234560"/>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233024"/>
        <c:crosses val="max"/>
        <c:crossBetween val="between"/>
        <c:majorUnit val="10"/>
        <c:minorUnit val="1"/>
      </c:valAx>
    </c:plotArea>
    <c:legend>
      <c:legendPos val="b"/>
      <c:layout>
        <c:manualLayout>
          <c:xMode val="edge"/>
          <c:yMode val="edge"/>
          <c:x val="0.34540585294362058"/>
          <c:y val="0.87975536930938281"/>
          <c:w val="0.32689885076084041"/>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19358342900184"/>
          <c:y val="3.6840603590829767E-2"/>
          <c:w val="0.46462182852143474"/>
          <c:h val="0.74543143463374473"/>
        </c:manualLayout>
      </c:layout>
      <c:barChart>
        <c:barDir val="bar"/>
        <c:grouping val="clustered"/>
        <c:varyColors val="0"/>
        <c:ser>
          <c:idx val="15"/>
          <c:order val="0"/>
          <c:tx>
            <c:strRef>
              <c:f>Sheet1!$Q$1</c:f>
              <c:strCache>
                <c:ptCount val="1"/>
                <c:pt idx="0">
                  <c:v>Kevät 2013</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Sheet1!$A$8:$A$14</c:f>
              <c:strCache>
                <c:ptCount val="7"/>
                <c:pt idx="0">
                  <c:v>Sijoitusasunnon muodossa </c:v>
                </c:pt>
                <c:pt idx="1">
                  <c:v>Vapaaehtoisissa yksilöllisissä eläkevakuutuksissa</c:v>
                </c:pt>
                <c:pt idx="2">
                  <c:v>Muissa säästö- ja sijoitusvakuutuksissa</c:v>
                </c:pt>
                <c:pt idx="3">
                  <c:v>Muissa arvopapereissa (ml. optiot)</c:v>
                </c:pt>
                <c:pt idx="4">
                  <c:v>Joukkovelkakirjalainoissa ja indeksilainoissa</c:v>
                </c:pt>
                <c:pt idx="5">
                  <c:v>Kapitalisaatiosopimuksessa</c:v>
                </c:pt>
                <c:pt idx="6">
                  <c:v>PS-tuotteissa</c:v>
                </c:pt>
              </c:strCache>
            </c:strRef>
          </c:cat>
          <c:val>
            <c:numRef>
              <c:f>Sheet1!$Q$8:$Q$14</c:f>
              <c:numCache>
                <c:formatCode>General</c:formatCode>
                <c:ptCount val="7"/>
                <c:pt idx="0">
                  <c:v>6</c:v>
                </c:pt>
                <c:pt idx="1">
                  <c:v>10</c:v>
                </c:pt>
                <c:pt idx="2">
                  <c:v>6</c:v>
                </c:pt>
                <c:pt idx="3">
                  <c:v>2</c:v>
                </c:pt>
                <c:pt idx="4">
                  <c:v>2</c:v>
                </c:pt>
                <c:pt idx="6">
                  <c:v>2</c:v>
                </c:pt>
              </c:numCache>
            </c:numRef>
          </c:val>
          <c:extLst>
            <c:ext xmlns:c16="http://schemas.microsoft.com/office/drawing/2014/chart" uri="{C3380CC4-5D6E-409C-BE32-E72D297353CC}">
              <c16:uniqueId val="{00000000-82A4-4993-A347-2FB070631336}"/>
            </c:ext>
          </c:extLst>
        </c:ser>
        <c:ser>
          <c:idx val="16"/>
          <c:order val="1"/>
          <c:tx>
            <c:strRef>
              <c:f>Sheet1!$R$1</c:f>
              <c:strCache>
                <c:ptCount val="1"/>
                <c:pt idx="0">
                  <c:v>Kevät 2014</c:v>
                </c:pt>
              </c:strCache>
            </c:strRef>
          </c:tx>
          <c:spPr>
            <a:solidFill>
              <a:srgbClr val="FFD600"/>
            </a:solidFill>
          </c:spPr>
          <c:invertIfNegative val="0"/>
          <c:dPt>
            <c:idx val="5"/>
            <c:invertIfNegative val="0"/>
            <c:bubble3D val="0"/>
            <c:spPr>
              <a:solidFill>
                <a:srgbClr val="E6007E"/>
              </a:solidFill>
            </c:spPr>
            <c:extLst>
              <c:ext xmlns:c16="http://schemas.microsoft.com/office/drawing/2014/chart" uri="{C3380CC4-5D6E-409C-BE32-E72D297353CC}">
                <c16:uniqueId val="{00000001-82A4-4993-A347-2FB07063133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Sheet1!$A$8:$A$14</c:f>
              <c:strCache>
                <c:ptCount val="7"/>
                <c:pt idx="0">
                  <c:v>Sijoitusasunnon muodossa </c:v>
                </c:pt>
                <c:pt idx="1">
                  <c:v>Vapaaehtoisissa yksilöllisissä eläkevakuutuksissa</c:v>
                </c:pt>
                <c:pt idx="2">
                  <c:v>Muissa säästö- ja sijoitusvakuutuksissa</c:v>
                </c:pt>
                <c:pt idx="3">
                  <c:v>Muissa arvopapereissa (ml. optiot)</c:v>
                </c:pt>
                <c:pt idx="4">
                  <c:v>Joukkovelkakirjalainoissa ja indeksilainoissa</c:v>
                </c:pt>
                <c:pt idx="5">
                  <c:v>Kapitalisaatiosopimuksessa</c:v>
                </c:pt>
                <c:pt idx="6">
                  <c:v>PS-tuotteissa</c:v>
                </c:pt>
              </c:strCache>
            </c:strRef>
          </c:cat>
          <c:val>
            <c:numRef>
              <c:f>Sheet1!$R$8:$R$14</c:f>
              <c:numCache>
                <c:formatCode>General</c:formatCode>
                <c:ptCount val="7"/>
                <c:pt idx="0">
                  <c:v>9</c:v>
                </c:pt>
                <c:pt idx="1">
                  <c:v>12</c:v>
                </c:pt>
                <c:pt idx="2">
                  <c:v>8</c:v>
                </c:pt>
                <c:pt idx="3">
                  <c:v>4</c:v>
                </c:pt>
                <c:pt idx="4">
                  <c:v>2</c:v>
                </c:pt>
                <c:pt idx="5">
                  <c:v>2</c:v>
                </c:pt>
                <c:pt idx="6">
                  <c:v>2</c:v>
                </c:pt>
              </c:numCache>
            </c:numRef>
          </c:val>
          <c:extLst>
            <c:ext xmlns:c16="http://schemas.microsoft.com/office/drawing/2014/chart" uri="{C3380CC4-5D6E-409C-BE32-E72D297353CC}">
              <c16:uniqueId val="{00000002-82A4-4993-A347-2FB070631336}"/>
            </c:ext>
          </c:extLst>
        </c:ser>
        <c:ser>
          <c:idx val="17"/>
          <c:order val="2"/>
          <c:tx>
            <c:strRef>
              <c:f>Sheet1!$S$1</c:f>
              <c:strCache>
                <c:ptCount val="1"/>
                <c:pt idx="0">
                  <c:v>Kevät 2015</c:v>
                </c:pt>
              </c:strCache>
            </c:strRef>
          </c:tx>
          <c:spPr>
            <a:solidFill>
              <a:srgbClr val="7F539C"/>
            </a:solidFill>
          </c:spPr>
          <c:invertIfNegative val="0"/>
          <c:dPt>
            <c:idx val="5"/>
            <c:invertIfNegative val="0"/>
            <c:bubble3D val="0"/>
            <c:spPr>
              <a:solidFill>
                <a:srgbClr val="164180"/>
              </a:solidFill>
            </c:spPr>
            <c:extLst>
              <c:ext xmlns:c16="http://schemas.microsoft.com/office/drawing/2014/chart" uri="{C3380CC4-5D6E-409C-BE32-E72D297353CC}">
                <c16:uniqueId val="{00000003-82A4-4993-A347-2FB07063133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Sheet1!$A$8:$A$14</c:f>
              <c:strCache>
                <c:ptCount val="7"/>
                <c:pt idx="0">
                  <c:v>Sijoitusasunnon muodossa </c:v>
                </c:pt>
                <c:pt idx="1">
                  <c:v>Vapaaehtoisissa yksilöllisissä eläkevakuutuksissa</c:v>
                </c:pt>
                <c:pt idx="2">
                  <c:v>Muissa säästö- ja sijoitusvakuutuksissa</c:v>
                </c:pt>
                <c:pt idx="3">
                  <c:v>Muissa arvopapereissa (ml. optiot)</c:v>
                </c:pt>
                <c:pt idx="4">
                  <c:v>Joukkovelkakirjalainoissa ja indeksilainoissa</c:v>
                </c:pt>
                <c:pt idx="5">
                  <c:v>Kapitalisaatiosopimuksessa</c:v>
                </c:pt>
                <c:pt idx="6">
                  <c:v>PS-tuotteissa</c:v>
                </c:pt>
              </c:strCache>
            </c:strRef>
          </c:cat>
          <c:val>
            <c:numRef>
              <c:f>Sheet1!$S$8:$S$14</c:f>
              <c:numCache>
                <c:formatCode>General</c:formatCode>
                <c:ptCount val="7"/>
                <c:pt idx="0">
                  <c:v>6</c:v>
                </c:pt>
                <c:pt idx="1">
                  <c:v>9</c:v>
                </c:pt>
                <c:pt idx="2">
                  <c:v>7</c:v>
                </c:pt>
                <c:pt idx="3">
                  <c:v>2</c:v>
                </c:pt>
                <c:pt idx="4">
                  <c:v>1</c:v>
                </c:pt>
                <c:pt idx="5">
                  <c:v>1</c:v>
                </c:pt>
                <c:pt idx="6">
                  <c:v>2</c:v>
                </c:pt>
              </c:numCache>
            </c:numRef>
          </c:val>
          <c:extLst>
            <c:ext xmlns:c16="http://schemas.microsoft.com/office/drawing/2014/chart" uri="{C3380CC4-5D6E-409C-BE32-E72D297353CC}">
              <c16:uniqueId val="{00000004-82A4-4993-A347-2FB070631336}"/>
            </c:ext>
          </c:extLst>
        </c:ser>
        <c:ser>
          <c:idx val="18"/>
          <c:order val="3"/>
          <c:tx>
            <c:strRef>
              <c:f>Sheet1!$T$1</c:f>
              <c:strCache>
                <c:ptCount val="1"/>
                <c:pt idx="0">
                  <c:v>Kevät 2017</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Sheet1!$A$8:$A$14</c:f>
              <c:strCache>
                <c:ptCount val="7"/>
                <c:pt idx="0">
                  <c:v>Sijoitusasunnon muodossa </c:v>
                </c:pt>
                <c:pt idx="1">
                  <c:v>Vapaaehtoisissa yksilöllisissä eläkevakuutuksissa</c:v>
                </c:pt>
                <c:pt idx="2">
                  <c:v>Muissa säästö- ja sijoitusvakuutuksissa</c:v>
                </c:pt>
                <c:pt idx="3">
                  <c:v>Muissa arvopapereissa (ml. optiot)</c:v>
                </c:pt>
                <c:pt idx="4">
                  <c:v>Joukkovelkakirjalainoissa ja indeksilainoissa</c:v>
                </c:pt>
                <c:pt idx="5">
                  <c:v>Kapitalisaatiosopimuksessa</c:v>
                </c:pt>
                <c:pt idx="6">
                  <c:v>PS-tuotteissa</c:v>
                </c:pt>
              </c:strCache>
            </c:strRef>
          </c:cat>
          <c:val>
            <c:numRef>
              <c:f>Sheet1!$T$8:$T$14</c:f>
              <c:numCache>
                <c:formatCode>General</c:formatCode>
                <c:ptCount val="7"/>
                <c:pt idx="0">
                  <c:v>9</c:v>
                </c:pt>
                <c:pt idx="1">
                  <c:v>10</c:v>
                </c:pt>
                <c:pt idx="2">
                  <c:v>6</c:v>
                </c:pt>
                <c:pt idx="3">
                  <c:v>3</c:v>
                </c:pt>
                <c:pt idx="4">
                  <c:v>1</c:v>
                </c:pt>
                <c:pt idx="6">
                  <c:v>2</c:v>
                </c:pt>
              </c:numCache>
            </c:numRef>
          </c:val>
          <c:extLst>
            <c:ext xmlns:c16="http://schemas.microsoft.com/office/drawing/2014/chart" uri="{C3380CC4-5D6E-409C-BE32-E72D297353CC}">
              <c16:uniqueId val="{00000005-82A4-4993-A347-2FB070631336}"/>
            </c:ext>
          </c:extLst>
        </c:ser>
        <c:ser>
          <c:idx val="19"/>
          <c:order val="4"/>
          <c:tx>
            <c:strRef>
              <c:f>Sheet1!$U$1</c:f>
              <c:strCache>
                <c:ptCount val="1"/>
                <c:pt idx="0">
                  <c:v>Kevät 2019</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Sheet1!$A$8:$A$14</c:f>
              <c:strCache>
                <c:ptCount val="7"/>
                <c:pt idx="0">
                  <c:v>Sijoitusasunnon muodossa </c:v>
                </c:pt>
                <c:pt idx="1">
                  <c:v>Vapaaehtoisissa yksilöllisissä eläkevakuutuksissa</c:v>
                </c:pt>
                <c:pt idx="2">
                  <c:v>Muissa säästö- ja sijoitusvakuutuksissa</c:v>
                </c:pt>
                <c:pt idx="3">
                  <c:v>Muissa arvopapereissa (ml. optiot)</c:v>
                </c:pt>
                <c:pt idx="4">
                  <c:v>Joukkovelkakirjalainoissa ja indeksilainoissa</c:v>
                </c:pt>
                <c:pt idx="5">
                  <c:v>Kapitalisaatiosopimuksessa</c:v>
                </c:pt>
                <c:pt idx="6">
                  <c:v>PS-tuotteissa</c:v>
                </c:pt>
              </c:strCache>
            </c:strRef>
          </c:cat>
          <c:val>
            <c:numRef>
              <c:f>Sheet1!$U$8:$U$14</c:f>
              <c:numCache>
                <c:formatCode>General</c:formatCode>
                <c:ptCount val="7"/>
                <c:pt idx="0">
                  <c:v>7</c:v>
                </c:pt>
                <c:pt idx="1">
                  <c:v>7</c:v>
                </c:pt>
                <c:pt idx="2">
                  <c:v>4</c:v>
                </c:pt>
                <c:pt idx="3">
                  <c:v>2</c:v>
                </c:pt>
                <c:pt idx="4">
                  <c:v>1</c:v>
                </c:pt>
                <c:pt idx="6">
                  <c:v>1</c:v>
                </c:pt>
              </c:numCache>
            </c:numRef>
          </c:val>
          <c:extLst>
            <c:ext xmlns:c16="http://schemas.microsoft.com/office/drawing/2014/chart" uri="{C3380CC4-5D6E-409C-BE32-E72D297353CC}">
              <c16:uniqueId val="{00000006-82A4-4993-A347-2FB070631336}"/>
            </c:ext>
          </c:extLst>
        </c:ser>
        <c:dLbls>
          <c:showLegendKey val="0"/>
          <c:showVal val="1"/>
          <c:showCatName val="0"/>
          <c:showSerName val="0"/>
          <c:showPercent val="0"/>
          <c:showBubbleSize val="0"/>
        </c:dLbls>
        <c:gapWidth val="28"/>
        <c:axId val="255934464"/>
        <c:axId val="255936000"/>
      </c:barChart>
      <c:catAx>
        <c:axId val="25593446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255936000"/>
        <c:crosses val="autoZero"/>
        <c:auto val="0"/>
        <c:lblAlgn val="ctr"/>
        <c:lblOffset val="100"/>
        <c:noMultiLvlLbl val="0"/>
      </c:catAx>
      <c:valAx>
        <c:axId val="255936000"/>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255934464"/>
        <c:crosses val="max"/>
        <c:crossBetween val="between"/>
        <c:majorUnit val="10"/>
        <c:minorUnit val="5"/>
      </c:valAx>
    </c:plotArea>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tx>
            <c:strRef>
              <c:f>Sheet1!$B$1</c:f>
              <c:strCache>
                <c:ptCount val="1"/>
                <c:pt idx="0">
                  <c:v>2017</c:v>
                </c:pt>
              </c:strCache>
            </c:strRef>
          </c:tx>
          <c:spPr>
            <a:solidFill>
              <a:srgbClr val="E6007E"/>
            </a:solidFill>
          </c:spPr>
          <c:invertIfNegative val="0"/>
          <c:dLbls>
            <c:spPr>
              <a:noFill/>
              <a:ln>
                <a:noFill/>
              </a:ln>
              <a:effectLst/>
            </c:spPr>
            <c:txPr>
              <a:bodyPr/>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Pankin konttori</c:v>
                </c:pt>
                <c:pt idx="1">
                  <c:v>Kauppakeskus</c:v>
                </c:pt>
                <c:pt idx="2">
                  <c:v>Oma koti</c:v>
                </c:pt>
                <c:pt idx="3">
                  <c:v>Päivittäistavarakauppa</c:v>
                </c:pt>
                <c:pt idx="4">
                  <c:v>Posti</c:v>
                </c:pt>
                <c:pt idx="5">
                  <c:v>Vakuutusyhtiön konttori</c:v>
                </c:pt>
                <c:pt idx="6">
                  <c:v>Kirjasto</c:v>
                </c:pt>
                <c:pt idx="7">
                  <c:v>Verotoimisto</c:v>
                </c:pt>
                <c:pt idx="8">
                  <c:v>Kela</c:v>
                </c:pt>
                <c:pt idx="9">
                  <c:v>Oma työpaikka</c:v>
                </c:pt>
                <c:pt idx="10">
                  <c:v>Erikoiskauppa</c:v>
                </c:pt>
                <c:pt idx="11">
                  <c:v>Harrastuspaikka, kuten jäähalli, urheiluhalli tms.</c:v>
                </c:pt>
                <c:pt idx="12">
                  <c:v>Kahvila tai ravintola</c:v>
                </c:pt>
                <c:pt idx="13">
                  <c:v>Jokin muu paikka</c:v>
                </c:pt>
              </c:strCache>
            </c:strRef>
          </c:cat>
          <c:val>
            <c:numRef>
              <c:f>Sheet1!$B$2:$B$15</c:f>
              <c:numCache>
                <c:formatCode>General</c:formatCode>
                <c:ptCount val="14"/>
                <c:pt idx="0">
                  <c:v>76</c:v>
                </c:pt>
                <c:pt idx="1">
                  <c:v>35</c:v>
                </c:pt>
                <c:pt idx="2">
                  <c:v>33</c:v>
                </c:pt>
                <c:pt idx="3">
                  <c:v>20</c:v>
                </c:pt>
                <c:pt idx="4">
                  <c:v>10</c:v>
                </c:pt>
                <c:pt idx="5">
                  <c:v>9</c:v>
                </c:pt>
                <c:pt idx="6">
                  <c:v>5</c:v>
                </c:pt>
                <c:pt idx="7">
                  <c:v>5</c:v>
                </c:pt>
                <c:pt idx="8">
                  <c:v>4</c:v>
                </c:pt>
                <c:pt idx="9">
                  <c:v>4</c:v>
                </c:pt>
                <c:pt idx="10">
                  <c:v>3</c:v>
                </c:pt>
                <c:pt idx="11">
                  <c:v>3</c:v>
                </c:pt>
                <c:pt idx="12">
                  <c:v>3</c:v>
                </c:pt>
                <c:pt idx="13">
                  <c:v>3</c:v>
                </c:pt>
              </c:numCache>
            </c:numRef>
          </c:val>
          <c:extLst>
            <c:ext xmlns:c16="http://schemas.microsoft.com/office/drawing/2014/chart" uri="{C3380CC4-5D6E-409C-BE32-E72D297353CC}">
              <c16:uniqueId val="{00000000-9AB7-4FDD-BCE3-BF49215BA9EE}"/>
            </c:ext>
          </c:extLst>
        </c:ser>
        <c:ser>
          <c:idx val="0"/>
          <c:order val="1"/>
          <c:tx>
            <c:strRef>
              <c:f>Sheet1!$C$1</c:f>
              <c:strCache>
                <c:ptCount val="1"/>
                <c:pt idx="0">
                  <c:v>2019</c:v>
                </c:pt>
              </c:strCache>
            </c:strRef>
          </c:tx>
          <c:spPr>
            <a:solidFill>
              <a:srgbClr val="164180"/>
            </a:solidFill>
          </c:spPr>
          <c:invertIfNegative val="0"/>
          <c:dLbls>
            <c:spPr>
              <a:noFill/>
              <a:ln>
                <a:noFill/>
              </a:ln>
              <a:effectLst/>
            </c:spPr>
            <c:txPr>
              <a:bodyPr/>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Pankin konttori</c:v>
                </c:pt>
                <c:pt idx="1">
                  <c:v>Kauppakeskus</c:v>
                </c:pt>
                <c:pt idx="2">
                  <c:v>Oma koti</c:v>
                </c:pt>
                <c:pt idx="3">
                  <c:v>Päivittäistavarakauppa</c:v>
                </c:pt>
                <c:pt idx="4">
                  <c:v>Posti</c:v>
                </c:pt>
                <c:pt idx="5">
                  <c:v>Vakuutusyhtiön konttori</c:v>
                </c:pt>
                <c:pt idx="6">
                  <c:v>Kirjasto</c:v>
                </c:pt>
                <c:pt idx="7">
                  <c:v>Verotoimisto</c:v>
                </c:pt>
                <c:pt idx="8">
                  <c:v>Kela</c:v>
                </c:pt>
                <c:pt idx="9">
                  <c:v>Oma työpaikka</c:v>
                </c:pt>
                <c:pt idx="10">
                  <c:v>Erikoiskauppa</c:v>
                </c:pt>
                <c:pt idx="11">
                  <c:v>Harrastuspaikka, kuten jäähalli, urheiluhalli tms.</c:v>
                </c:pt>
                <c:pt idx="12">
                  <c:v>Kahvila tai ravintola</c:v>
                </c:pt>
                <c:pt idx="13">
                  <c:v>Jokin muu paikka</c:v>
                </c:pt>
              </c:strCache>
            </c:strRef>
          </c:cat>
          <c:val>
            <c:numRef>
              <c:f>Sheet1!$C$2:$C$15</c:f>
              <c:numCache>
                <c:formatCode>General</c:formatCode>
                <c:ptCount val="14"/>
                <c:pt idx="0">
                  <c:v>74</c:v>
                </c:pt>
                <c:pt idx="1">
                  <c:v>28</c:v>
                </c:pt>
                <c:pt idx="2">
                  <c:v>25</c:v>
                </c:pt>
                <c:pt idx="3">
                  <c:v>19</c:v>
                </c:pt>
                <c:pt idx="4">
                  <c:v>7</c:v>
                </c:pt>
                <c:pt idx="5">
                  <c:v>6</c:v>
                </c:pt>
                <c:pt idx="6">
                  <c:v>5</c:v>
                </c:pt>
                <c:pt idx="7">
                  <c:v>4</c:v>
                </c:pt>
                <c:pt idx="8">
                  <c:v>4</c:v>
                </c:pt>
                <c:pt idx="9">
                  <c:v>3</c:v>
                </c:pt>
                <c:pt idx="10">
                  <c:v>2</c:v>
                </c:pt>
                <c:pt idx="11">
                  <c:v>2</c:v>
                </c:pt>
                <c:pt idx="12">
                  <c:v>2</c:v>
                </c:pt>
                <c:pt idx="13">
                  <c:v>1</c:v>
                </c:pt>
              </c:numCache>
            </c:numRef>
          </c:val>
          <c:extLst>
            <c:ext xmlns:c16="http://schemas.microsoft.com/office/drawing/2014/chart" uri="{C3380CC4-5D6E-409C-BE32-E72D297353CC}">
              <c16:uniqueId val="{00000001-9AB7-4FDD-BCE3-BF49215BA9EE}"/>
            </c:ext>
          </c:extLst>
        </c:ser>
        <c:dLbls>
          <c:showLegendKey val="0"/>
          <c:showVal val="1"/>
          <c:showCatName val="0"/>
          <c:showSerName val="0"/>
          <c:showPercent val="0"/>
          <c:showBubbleSize val="0"/>
        </c:dLbls>
        <c:gapWidth val="28"/>
        <c:axId val="357487360"/>
        <c:axId val="357488896"/>
      </c:barChart>
      <c:catAx>
        <c:axId val="35748736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488896"/>
        <c:crosses val="autoZero"/>
        <c:auto val="0"/>
        <c:lblAlgn val="ctr"/>
        <c:lblOffset val="100"/>
        <c:noMultiLvlLbl val="0"/>
      </c:catAx>
      <c:valAx>
        <c:axId val="35748889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487360"/>
        <c:crosses val="max"/>
        <c:crossBetween val="between"/>
        <c:majorUnit val="20"/>
        <c:minorUnit val="1"/>
      </c:valAx>
    </c:plotArea>
    <c:legend>
      <c:legendPos val="b"/>
      <c:layout>
        <c:manualLayout>
          <c:xMode val="edge"/>
          <c:yMode val="edge"/>
          <c:x val="0.34540585294362058"/>
          <c:y val="0.87975536930938258"/>
          <c:w val="0.3268988507608403"/>
          <c:h val="9.9181830930398965E-2"/>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76"/>
          <c:y val="8.956499513786649E-2"/>
          <c:w val="0.51601943264760664"/>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Vain arkisin</c:v>
                </c:pt>
                <c:pt idx="1">
                  <c:v>Lauantaisin</c:v>
                </c:pt>
                <c:pt idx="2">
                  <c:v>Sunnuntaisin</c:v>
                </c:pt>
                <c:pt idx="3">
                  <c:v>Ei koskaan käytä henkilökohtaista 
pankki- tai vakuutuspalvelua</c:v>
                </c:pt>
                <c:pt idx="4">
                  <c:v>Ei osaa sanoa</c:v>
                </c:pt>
              </c:strCache>
            </c:strRef>
          </c:cat>
          <c:val>
            <c:numRef>
              <c:f>Sheet1!$B$2:$B$6</c:f>
              <c:numCache>
                <c:formatCode>General</c:formatCode>
                <c:ptCount val="5"/>
                <c:pt idx="0">
                  <c:v>51</c:v>
                </c:pt>
                <c:pt idx="1">
                  <c:v>28</c:v>
                </c:pt>
                <c:pt idx="2">
                  <c:v>26</c:v>
                </c:pt>
                <c:pt idx="3">
                  <c:v>19</c:v>
                </c:pt>
                <c:pt idx="4">
                  <c:v>2</c:v>
                </c:pt>
              </c:numCache>
            </c:numRef>
          </c:val>
          <c:extLst>
            <c:ext xmlns:c16="http://schemas.microsoft.com/office/drawing/2014/chart" uri="{C3380CC4-5D6E-409C-BE32-E72D297353CC}">
              <c16:uniqueId val="{00000000-95F1-4497-AA5A-591FF3BC0D0B}"/>
            </c:ext>
          </c:extLst>
        </c:ser>
        <c:dLbls>
          <c:showLegendKey val="0"/>
          <c:showVal val="1"/>
          <c:showCatName val="0"/>
          <c:showSerName val="0"/>
          <c:showPercent val="0"/>
          <c:showBubbleSize val="0"/>
        </c:dLbls>
        <c:gapWidth val="28"/>
        <c:axId val="357413248"/>
        <c:axId val="357415936"/>
      </c:barChart>
      <c:catAx>
        <c:axId val="3574132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415936"/>
        <c:crosses val="autoZero"/>
        <c:auto val="0"/>
        <c:lblAlgn val="ctr"/>
        <c:lblOffset val="100"/>
        <c:noMultiLvlLbl val="0"/>
      </c:catAx>
      <c:valAx>
        <c:axId val="35741593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413248"/>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75E-2"/>
          <c:w val="0.74123099849037299"/>
          <c:h val="0.63474111692970503"/>
        </c:manualLayout>
      </c:layout>
      <c:barChart>
        <c:barDir val="col"/>
        <c:grouping val="clustered"/>
        <c:varyColors val="0"/>
        <c:ser>
          <c:idx val="0"/>
          <c:order val="0"/>
          <c:tx>
            <c:strRef>
              <c:f>Sheet1!$A$2</c:f>
              <c:strCache>
                <c:ptCount val="1"/>
                <c:pt idx="0">
                  <c:v>Lauantaisin</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Sheet1!$B$2:$J$2</c:f>
              <c:numCache>
                <c:formatCode>General</c:formatCode>
                <c:ptCount val="9"/>
                <c:pt idx="0">
                  <c:v>28</c:v>
                </c:pt>
                <c:pt idx="1">
                  <c:v>15</c:v>
                </c:pt>
                <c:pt idx="2">
                  <c:v>30</c:v>
                </c:pt>
                <c:pt idx="3">
                  <c:v>34</c:v>
                </c:pt>
                <c:pt idx="4">
                  <c:v>34</c:v>
                </c:pt>
                <c:pt idx="5">
                  <c:v>32</c:v>
                </c:pt>
                <c:pt idx="6">
                  <c:v>26</c:v>
                </c:pt>
                <c:pt idx="7">
                  <c:v>21</c:v>
                </c:pt>
                <c:pt idx="8">
                  <c:v>11</c:v>
                </c:pt>
              </c:numCache>
            </c:numRef>
          </c:val>
          <c:extLst>
            <c:ext xmlns:c16="http://schemas.microsoft.com/office/drawing/2014/chart" uri="{C3380CC4-5D6E-409C-BE32-E72D297353CC}">
              <c16:uniqueId val="{00000000-624D-4865-9B9F-B4E49F8A31F1}"/>
            </c:ext>
          </c:extLst>
        </c:ser>
        <c:ser>
          <c:idx val="1"/>
          <c:order val="1"/>
          <c:tx>
            <c:strRef>
              <c:f>Sheet1!$A$3</c:f>
              <c:strCache>
                <c:ptCount val="1"/>
                <c:pt idx="0">
                  <c:v>Sunnuntaisin</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Sheet1!$B$3:$J$3</c:f>
              <c:numCache>
                <c:formatCode>General</c:formatCode>
                <c:ptCount val="9"/>
                <c:pt idx="0">
                  <c:v>26</c:v>
                </c:pt>
                <c:pt idx="1">
                  <c:v>14</c:v>
                </c:pt>
                <c:pt idx="2">
                  <c:v>28</c:v>
                </c:pt>
                <c:pt idx="3">
                  <c:v>31</c:v>
                </c:pt>
                <c:pt idx="4">
                  <c:v>31</c:v>
                </c:pt>
                <c:pt idx="5">
                  <c:v>29</c:v>
                </c:pt>
                <c:pt idx="6">
                  <c:v>24</c:v>
                </c:pt>
                <c:pt idx="7">
                  <c:v>21</c:v>
                </c:pt>
                <c:pt idx="8">
                  <c:v>10</c:v>
                </c:pt>
              </c:numCache>
            </c:numRef>
          </c:val>
          <c:extLst>
            <c:ext xmlns:c16="http://schemas.microsoft.com/office/drawing/2014/chart" uri="{C3380CC4-5D6E-409C-BE32-E72D297353CC}">
              <c16:uniqueId val="{00000001-624D-4865-9B9F-B4E49F8A31F1}"/>
            </c:ext>
          </c:extLst>
        </c:ser>
        <c:ser>
          <c:idx val="2"/>
          <c:order val="2"/>
          <c:tx>
            <c:strRef>
              <c:f>Sheet1!$A$4</c:f>
              <c:strCache>
                <c:ptCount val="1"/>
                <c:pt idx="0">
                  <c:v>Vain arkisin</c:v>
                </c:pt>
              </c:strCache>
            </c:strRef>
          </c:tx>
          <c:spPr>
            <a:solidFill>
              <a:srgbClr val="7F539C"/>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Sheet1!$B$4:$J$4</c:f>
              <c:numCache>
                <c:formatCode>General</c:formatCode>
                <c:ptCount val="9"/>
                <c:pt idx="0">
                  <c:v>51</c:v>
                </c:pt>
                <c:pt idx="1">
                  <c:v>35</c:v>
                </c:pt>
                <c:pt idx="2">
                  <c:v>41</c:v>
                </c:pt>
                <c:pt idx="3">
                  <c:v>50</c:v>
                </c:pt>
                <c:pt idx="4">
                  <c:v>48</c:v>
                </c:pt>
                <c:pt idx="5">
                  <c:v>48</c:v>
                </c:pt>
                <c:pt idx="6">
                  <c:v>56</c:v>
                </c:pt>
                <c:pt idx="7">
                  <c:v>57</c:v>
                </c:pt>
                <c:pt idx="8">
                  <c:v>60</c:v>
                </c:pt>
              </c:numCache>
            </c:numRef>
          </c:val>
          <c:extLst>
            <c:ext xmlns:c16="http://schemas.microsoft.com/office/drawing/2014/chart" uri="{C3380CC4-5D6E-409C-BE32-E72D297353CC}">
              <c16:uniqueId val="{00000002-624D-4865-9B9F-B4E49F8A31F1}"/>
            </c:ext>
          </c:extLst>
        </c:ser>
        <c:ser>
          <c:idx val="3"/>
          <c:order val="3"/>
          <c:tx>
            <c:strRef>
              <c:f>Sheet1!$A$5</c:f>
              <c:strCache>
                <c:ptCount val="1"/>
                <c:pt idx="0">
                  <c:v>Ei koskaan käytä henkilökohtaista pankki- tai vakuutuspalvelua</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Sheet1!$B$5:$J$5</c:f>
              <c:numCache>
                <c:formatCode>General</c:formatCode>
                <c:ptCount val="9"/>
                <c:pt idx="0">
                  <c:v>19</c:v>
                </c:pt>
                <c:pt idx="1">
                  <c:v>48</c:v>
                </c:pt>
                <c:pt idx="2">
                  <c:v>24</c:v>
                </c:pt>
                <c:pt idx="3">
                  <c:v>12</c:v>
                </c:pt>
                <c:pt idx="4">
                  <c:v>16</c:v>
                </c:pt>
                <c:pt idx="5">
                  <c:v>16</c:v>
                </c:pt>
                <c:pt idx="6">
                  <c:v>16</c:v>
                </c:pt>
                <c:pt idx="7">
                  <c:v>20</c:v>
                </c:pt>
                <c:pt idx="8">
                  <c:v>28</c:v>
                </c:pt>
              </c:numCache>
            </c:numRef>
          </c:val>
          <c:extLst>
            <c:ext xmlns:c16="http://schemas.microsoft.com/office/drawing/2014/chart" uri="{C3380CC4-5D6E-409C-BE32-E72D297353CC}">
              <c16:uniqueId val="{00000003-624D-4865-9B9F-B4E49F8A31F1}"/>
            </c:ext>
          </c:extLst>
        </c:ser>
        <c:dLbls>
          <c:showLegendKey val="0"/>
          <c:showVal val="1"/>
          <c:showCatName val="0"/>
          <c:showSerName val="0"/>
          <c:showPercent val="0"/>
          <c:showBubbleSize val="0"/>
        </c:dLbls>
        <c:gapWidth val="50"/>
        <c:axId val="357649792"/>
        <c:axId val="357663872"/>
      </c:barChart>
      <c:catAx>
        <c:axId val="357649792"/>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357663872"/>
        <c:crosses val="autoZero"/>
        <c:auto val="1"/>
        <c:lblAlgn val="ctr"/>
        <c:lblOffset val="100"/>
        <c:noMultiLvlLbl val="0"/>
      </c:catAx>
      <c:valAx>
        <c:axId val="357663872"/>
        <c:scaling>
          <c:orientation val="minMax"/>
          <c:max val="7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357649792"/>
        <c:crosses val="autoZero"/>
        <c:crossBetween val="between"/>
        <c:majorUnit val="10"/>
      </c:valAx>
      <c:spPr>
        <a:noFill/>
      </c:spPr>
    </c:plotArea>
    <c:legend>
      <c:legendPos val="b"/>
      <c:layout>
        <c:manualLayout>
          <c:xMode val="edge"/>
          <c:yMode val="edge"/>
          <c:x val="0.1863565245902663"/>
          <c:y val="0.81322761551869538"/>
          <c:w val="0.58746196703918052"/>
          <c:h val="0.16590168732295571"/>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SUKUPUOLI</c:v>
                </c:pt>
                <c:pt idx="1">
                  <c:v>Nainen</c:v>
                </c:pt>
                <c:pt idx="2">
                  <c:v>Mies</c:v>
                </c:pt>
                <c:pt idx="3">
                  <c:v>IKÄ</c:v>
                </c:pt>
                <c:pt idx="4">
                  <c:v>15-17 vuotta</c:v>
                </c:pt>
                <c:pt idx="5">
                  <c:v>18-19 vuotta</c:v>
                </c:pt>
                <c:pt idx="6">
                  <c:v>20-24 vuotta</c:v>
                </c:pt>
                <c:pt idx="7">
                  <c:v>25-28 vuotta</c:v>
                </c:pt>
                <c:pt idx="8">
                  <c:v>29-34 vuotta</c:v>
                </c:pt>
                <c:pt idx="9">
                  <c:v>35-39 vuotta</c:v>
                </c:pt>
                <c:pt idx="10">
                  <c:v>40-44 vuotta</c:v>
                </c:pt>
                <c:pt idx="11">
                  <c:v>45-49 vuotta</c:v>
                </c:pt>
                <c:pt idx="12">
                  <c:v>50-54 vuotta</c:v>
                </c:pt>
                <c:pt idx="13">
                  <c:v>55-59 vuotta</c:v>
                </c:pt>
                <c:pt idx="14">
                  <c:v>60-64 vuotta</c:v>
                </c:pt>
                <c:pt idx="15">
                  <c:v>65-69 vuotta</c:v>
                </c:pt>
                <c:pt idx="16">
                  <c:v>70-74 vuotta</c:v>
                </c:pt>
                <c:pt idx="17">
                  <c:v>75-79 vuotta</c:v>
                </c:pt>
              </c:strCache>
            </c:strRef>
          </c:cat>
          <c:val>
            <c:numRef>
              <c:f>Sheet1!$B$2:$S$2</c:f>
              <c:numCache>
                <c:formatCode>General</c:formatCode>
                <c:ptCount val="18"/>
                <c:pt idx="1">
                  <c:v>50</c:v>
                </c:pt>
                <c:pt idx="2">
                  <c:v>50</c:v>
                </c:pt>
                <c:pt idx="4">
                  <c:v>4</c:v>
                </c:pt>
                <c:pt idx="5">
                  <c:v>3</c:v>
                </c:pt>
                <c:pt idx="6">
                  <c:v>7</c:v>
                </c:pt>
                <c:pt idx="7">
                  <c:v>7</c:v>
                </c:pt>
                <c:pt idx="8">
                  <c:v>9</c:v>
                </c:pt>
                <c:pt idx="9">
                  <c:v>8</c:v>
                </c:pt>
                <c:pt idx="10">
                  <c:v>8</c:v>
                </c:pt>
                <c:pt idx="11">
                  <c:v>7</c:v>
                </c:pt>
                <c:pt idx="12">
                  <c:v>8</c:v>
                </c:pt>
                <c:pt idx="13">
                  <c:v>9</c:v>
                </c:pt>
                <c:pt idx="14">
                  <c:v>9</c:v>
                </c:pt>
                <c:pt idx="15">
                  <c:v>9</c:v>
                </c:pt>
                <c:pt idx="16">
                  <c:v>7</c:v>
                </c:pt>
                <c:pt idx="17">
                  <c:v>4</c:v>
                </c:pt>
              </c:numCache>
            </c:numRef>
          </c:val>
          <c:extLst>
            <c:ext xmlns:c16="http://schemas.microsoft.com/office/drawing/2014/chart" uri="{C3380CC4-5D6E-409C-BE32-E72D297353CC}">
              <c16:uniqueId val="{00000000-AB04-4E2F-8985-77F037FE4018}"/>
            </c:ext>
          </c:extLst>
        </c:ser>
        <c:dLbls>
          <c:showLegendKey val="0"/>
          <c:showVal val="1"/>
          <c:showCatName val="0"/>
          <c:showSerName val="0"/>
          <c:showPercent val="0"/>
          <c:showBubbleSize val="0"/>
        </c:dLbls>
        <c:gapWidth val="28"/>
        <c:axId val="357981184"/>
        <c:axId val="357988224"/>
      </c:barChart>
      <c:catAx>
        <c:axId val="3579811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988224"/>
        <c:crosses val="autoZero"/>
        <c:auto val="0"/>
        <c:lblAlgn val="ctr"/>
        <c:lblOffset val="100"/>
        <c:noMultiLvlLbl val="0"/>
      </c:catAx>
      <c:valAx>
        <c:axId val="357988224"/>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98118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11"/>
          <c:y val="8.9564995137866241E-2"/>
          <c:w val="0.51601943264760664"/>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Sheet1!$T$1:$AE$1</c:f>
              <c:strCache>
                <c:ptCount val="12"/>
                <c:pt idx="0">
                  <c:v>ASUINPAIKKAKUNNAN TYYPPI</c:v>
                </c:pt>
                <c:pt idx="1">
                  <c:v>Suur-Helsinki</c:v>
                </c:pt>
                <c:pt idx="2">
                  <c:v>Tampere, Turku</c:v>
                </c:pt>
                <c:pt idx="3">
                  <c:v>Yli 50.000 asukkaan kaupunki</c:v>
                </c:pt>
                <c:pt idx="4">
                  <c:v>Alle 50.000 asukkaan kaupunki</c:v>
                </c:pt>
                <c:pt idx="5">
                  <c:v>Maalaiskunta</c:v>
                </c:pt>
                <c:pt idx="6">
                  <c:v>ASUMISMUOTO</c:v>
                </c:pt>
                <c:pt idx="7">
                  <c:v>Omistusasunto</c:v>
                </c:pt>
                <c:pt idx="8">
                  <c:v>Vuokra-asunto/Työsuhdeasunto</c:v>
                </c:pt>
                <c:pt idx="9">
                  <c:v>Asumioikeus-/Osaomistusasunto</c:v>
                </c:pt>
                <c:pt idx="10">
                  <c:v>Opiskelija-asuntola/-asunto</c:v>
                </c:pt>
                <c:pt idx="11">
                  <c:v>Muu</c:v>
                </c:pt>
              </c:strCache>
            </c:strRef>
          </c:cat>
          <c:val>
            <c:numRef>
              <c:f>Sheet1!$T$2:$AE$2</c:f>
              <c:numCache>
                <c:formatCode>General</c:formatCode>
                <c:ptCount val="12"/>
                <c:pt idx="1">
                  <c:v>21</c:v>
                </c:pt>
                <c:pt idx="2">
                  <c:v>7</c:v>
                </c:pt>
                <c:pt idx="3">
                  <c:v>25</c:v>
                </c:pt>
                <c:pt idx="4">
                  <c:v>26</c:v>
                </c:pt>
                <c:pt idx="5">
                  <c:v>19</c:v>
                </c:pt>
                <c:pt idx="7">
                  <c:v>66</c:v>
                </c:pt>
                <c:pt idx="8">
                  <c:v>29</c:v>
                </c:pt>
                <c:pt idx="9">
                  <c:v>1</c:v>
                </c:pt>
                <c:pt idx="10">
                  <c:v>1</c:v>
                </c:pt>
                <c:pt idx="11">
                  <c:v>2</c:v>
                </c:pt>
              </c:numCache>
            </c:numRef>
          </c:val>
          <c:extLst>
            <c:ext xmlns:c16="http://schemas.microsoft.com/office/drawing/2014/chart" uri="{C3380CC4-5D6E-409C-BE32-E72D297353CC}">
              <c16:uniqueId val="{00000000-4969-4B09-8D29-C89E6B180E5B}"/>
            </c:ext>
          </c:extLst>
        </c:ser>
        <c:dLbls>
          <c:showLegendKey val="0"/>
          <c:showVal val="1"/>
          <c:showCatName val="0"/>
          <c:showSerName val="0"/>
          <c:showPercent val="0"/>
          <c:showBubbleSize val="0"/>
        </c:dLbls>
        <c:gapWidth val="28"/>
        <c:axId val="357805056"/>
        <c:axId val="357812096"/>
      </c:barChart>
      <c:catAx>
        <c:axId val="35780505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fi-FI"/>
          </a:p>
        </c:txPr>
        <c:crossAx val="357812096"/>
        <c:crosses val="autoZero"/>
        <c:auto val="0"/>
        <c:lblAlgn val="ctr"/>
        <c:lblOffset val="100"/>
        <c:noMultiLvlLbl val="0"/>
      </c:catAx>
      <c:valAx>
        <c:axId val="35781209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fi-FI"/>
          </a:p>
        </c:txPr>
        <c:crossAx val="357805056"/>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4E-2"/>
          <c:w val="0.74123099849037277"/>
          <c:h val="0.63474111692970447"/>
        </c:manualLayout>
      </c:layout>
      <c:barChart>
        <c:barDir val="col"/>
        <c:grouping val="clustered"/>
        <c:varyColors val="0"/>
        <c:ser>
          <c:idx val="0"/>
          <c:order val="0"/>
          <c:tx>
            <c:strRef>
              <c:f>Sheet1!$A$2</c:f>
              <c:strCache>
                <c:ptCount val="1"/>
                <c:pt idx="0">
                  <c:v>Käyttelytilillä (palkka- tai eläketilillä)</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Sheet1!$B$2:$J$2</c:f>
              <c:numCache>
                <c:formatCode>General</c:formatCode>
                <c:ptCount val="9"/>
                <c:pt idx="0">
                  <c:v>21</c:v>
                </c:pt>
                <c:pt idx="1">
                  <c:v>10</c:v>
                </c:pt>
                <c:pt idx="2">
                  <c:v>14</c:v>
                </c:pt>
                <c:pt idx="3">
                  <c:v>19</c:v>
                </c:pt>
                <c:pt idx="4">
                  <c:v>22</c:v>
                </c:pt>
                <c:pt idx="5">
                  <c:v>21</c:v>
                </c:pt>
                <c:pt idx="6">
                  <c:v>22</c:v>
                </c:pt>
                <c:pt idx="7">
                  <c:v>22</c:v>
                </c:pt>
                <c:pt idx="8">
                  <c:v>33</c:v>
                </c:pt>
              </c:numCache>
            </c:numRef>
          </c:val>
          <c:extLst>
            <c:ext xmlns:c16="http://schemas.microsoft.com/office/drawing/2014/chart" uri="{C3380CC4-5D6E-409C-BE32-E72D297353CC}">
              <c16:uniqueId val="{00000000-CBD9-43DA-8166-465352708E55}"/>
            </c:ext>
          </c:extLst>
        </c:ser>
        <c:ser>
          <c:idx val="1"/>
          <c:order val="1"/>
          <c:tx>
            <c:strRef>
              <c:f>Sheet1!$A$3</c:f>
              <c:strCache>
                <c:ptCount val="1"/>
                <c:pt idx="0">
                  <c:v>Säästö-, sijoitus- tai muulla pankkitilillä</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Sheet1!$B$3:$J$3</c:f>
              <c:numCache>
                <c:formatCode>0</c:formatCode>
                <c:ptCount val="9"/>
                <c:pt idx="0">
                  <c:v>36</c:v>
                </c:pt>
                <c:pt idx="1">
                  <c:v>38</c:v>
                </c:pt>
                <c:pt idx="2">
                  <c:v>28</c:v>
                </c:pt>
                <c:pt idx="3">
                  <c:v>42</c:v>
                </c:pt>
                <c:pt idx="4">
                  <c:v>39</c:v>
                </c:pt>
                <c:pt idx="5">
                  <c:v>33</c:v>
                </c:pt>
                <c:pt idx="6">
                  <c:v>35</c:v>
                </c:pt>
                <c:pt idx="7">
                  <c:v>36</c:v>
                </c:pt>
                <c:pt idx="8">
                  <c:v>44</c:v>
                </c:pt>
              </c:numCache>
            </c:numRef>
          </c:val>
          <c:extLst>
            <c:ext xmlns:c16="http://schemas.microsoft.com/office/drawing/2014/chart" uri="{C3380CC4-5D6E-409C-BE32-E72D297353CC}">
              <c16:uniqueId val="{00000001-CBD9-43DA-8166-465352708E55}"/>
            </c:ext>
          </c:extLst>
        </c:ser>
        <c:ser>
          <c:idx val="2"/>
          <c:order val="2"/>
          <c:tx>
            <c:strRef>
              <c:f>Sheet1!$A$4</c:f>
              <c:strCache>
                <c:ptCount val="1"/>
                <c:pt idx="0">
                  <c:v>Sijoitusrahastoissa</c:v>
                </c:pt>
              </c:strCache>
            </c:strRef>
          </c:tx>
          <c:spPr>
            <a:solidFill>
              <a:srgbClr val="7F539C"/>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n=99</c:v>
                </c:pt>
                <c:pt idx="2">
                  <c:v>18-24 v. 
n=258</c:v>
                </c:pt>
                <c:pt idx="3">
                  <c:v>25-34 v. 
n=402</c:v>
                </c:pt>
                <c:pt idx="4">
                  <c:v>35-44 v. 
n=396</c:v>
                </c:pt>
                <c:pt idx="5">
                  <c:v>45-54 v. 
n=396</c:v>
                </c:pt>
                <c:pt idx="6">
                  <c:v>55-64 v. 
n=443</c:v>
                </c:pt>
                <c:pt idx="7">
                  <c:v>65-74 v. 
n=395</c:v>
                </c:pt>
                <c:pt idx="8">
                  <c:v>75-79 v. 
n=111</c:v>
                </c:pt>
              </c:strCache>
            </c:strRef>
          </c:cat>
          <c:val>
            <c:numRef>
              <c:f>Sheet1!$B$4:$J$4</c:f>
              <c:numCache>
                <c:formatCode>0</c:formatCode>
                <c:ptCount val="9"/>
                <c:pt idx="0">
                  <c:v>24</c:v>
                </c:pt>
                <c:pt idx="1">
                  <c:v>3</c:v>
                </c:pt>
                <c:pt idx="2">
                  <c:v>18</c:v>
                </c:pt>
                <c:pt idx="3">
                  <c:v>28</c:v>
                </c:pt>
                <c:pt idx="4">
                  <c:v>28</c:v>
                </c:pt>
                <c:pt idx="5">
                  <c:v>24</c:v>
                </c:pt>
                <c:pt idx="6">
                  <c:v>26</c:v>
                </c:pt>
                <c:pt idx="7">
                  <c:v>24</c:v>
                </c:pt>
                <c:pt idx="8">
                  <c:v>22</c:v>
                </c:pt>
              </c:numCache>
            </c:numRef>
          </c:val>
          <c:extLst>
            <c:ext xmlns:c16="http://schemas.microsoft.com/office/drawing/2014/chart" uri="{C3380CC4-5D6E-409C-BE32-E72D297353CC}">
              <c16:uniqueId val="{00000002-CBD9-43DA-8166-465352708E55}"/>
            </c:ext>
          </c:extLst>
        </c:ser>
        <c:dLbls>
          <c:showLegendKey val="0"/>
          <c:showVal val="1"/>
          <c:showCatName val="0"/>
          <c:showSerName val="0"/>
          <c:showPercent val="0"/>
          <c:showBubbleSize val="0"/>
        </c:dLbls>
        <c:gapWidth val="50"/>
        <c:axId val="265252224"/>
        <c:axId val="265270400"/>
      </c:barChart>
      <c:catAx>
        <c:axId val="265252224"/>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fi-FI"/>
          </a:p>
        </c:txPr>
        <c:crossAx val="265270400"/>
        <c:crosses val="autoZero"/>
        <c:auto val="1"/>
        <c:lblAlgn val="ctr"/>
        <c:lblOffset val="100"/>
        <c:noMultiLvlLbl val="0"/>
      </c:catAx>
      <c:valAx>
        <c:axId val="265270400"/>
        <c:scaling>
          <c:orientation val="minMax"/>
          <c:max val="5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265252224"/>
        <c:crosses val="autoZero"/>
        <c:crossBetween val="between"/>
        <c:majorUnit val="10"/>
      </c:valAx>
      <c:spPr>
        <a:noFill/>
      </c:spPr>
    </c:plotArea>
    <c:legend>
      <c:legendPos val="b"/>
      <c:layout>
        <c:manualLayout>
          <c:xMode val="edge"/>
          <c:yMode val="edge"/>
          <c:x val="0.12176476377952811"/>
          <c:y val="0.78653962393047461"/>
          <c:w val="0.73934634733158622"/>
          <c:h val="0.17289997791602141"/>
        </c:manualLayout>
      </c:layout>
      <c:overlay val="0"/>
    </c:legend>
    <c:plotVisOnly val="1"/>
    <c:dispBlanksAs val="gap"/>
    <c:showDLblsOverMax val="0"/>
  </c:chart>
  <c:txPr>
    <a:bodyPr/>
    <a:lstStyle/>
    <a:p>
      <a:pPr>
        <a:defRPr sz="1300">
          <a:solidFill>
            <a:srgbClr val="164280"/>
          </a:solidFill>
          <a:latin typeface="Merriweather Sans"/>
        </a:defRPr>
      </a:pPr>
      <a:endParaRPr lang="fi-FI"/>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050EF23-FF69-4586-B6FC-13AC891CEB20}" type="datetimeFigureOut">
              <a:rPr lang="fi-FI" smtClean="0"/>
              <a:pPr/>
              <a:t>26.4.2019</a:t>
            </a:fld>
            <a:endParaRPr lang="fi-FI"/>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5700450-9867-4DAE-8BD3-CBEF76D478B0}" type="slidenum">
              <a:rPr lang="fi-FI" smtClean="0"/>
              <a:pPr/>
              <a:t>‹#›</a:t>
            </a:fld>
            <a:endParaRPr lang="fi-FI"/>
          </a:p>
        </p:txBody>
      </p:sp>
    </p:spTree>
    <p:extLst>
      <p:ext uri="{BB962C8B-B14F-4D97-AF65-F5344CB8AC3E}">
        <p14:creationId xmlns:p14="http://schemas.microsoft.com/office/powerpoint/2010/main" val="237874437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11</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12</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13</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14</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15</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700450-9867-4DAE-8BD3-CBEF76D478B0}"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17</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18</a:t>
            </a:fld>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19</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20</a:t>
            </a:fld>
            <a:endParaRPr lang="fi-FI">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21</a:t>
            </a:fld>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22</a:t>
            </a:fld>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23</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24</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25</a:t>
            </a:fld>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26</a:t>
            </a:fld>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27</a:t>
            </a:fld>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28</a:t>
            </a:fld>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29</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a:t>
            </a:fld>
            <a:endParaRPr lang="fi-F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30</a:t>
            </a:fld>
            <a:endParaRPr lang="fi-F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31</a:t>
            </a:fld>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32</a:t>
            </a:fld>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33</a:t>
            </a:fld>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34</a:t>
            </a:fld>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35</a:t>
            </a:fld>
            <a:endParaRPr lang="fi-F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36</a:t>
            </a:fld>
            <a:endParaRPr lang="fi-F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37</a:t>
            </a:fld>
            <a:endParaRPr lang="fi-F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38</a:t>
            </a:fld>
            <a:endParaRPr lang="fi-F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39</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a:t>
            </a:fld>
            <a:endParaRPr lang="fi-F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40</a:t>
            </a:fld>
            <a:endParaRPr lang="fi-F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41</a:t>
            </a:fld>
            <a:endParaRPr lang="fi-F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42</a:t>
            </a:fld>
            <a:endParaRPr lang="fi-F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43</a:t>
            </a:fld>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44</a:t>
            </a:fld>
            <a:endParaRPr lang="fi-F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45</a:t>
            </a:fld>
            <a:endParaRPr lang="fi-F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46</a:t>
            </a:fld>
            <a:endParaRPr lang="fi-F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47</a:t>
            </a:fld>
            <a:endParaRPr lang="fi-F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48</a:t>
            </a:fld>
            <a:endParaRPr lang="fi-F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49</a:t>
            </a:fld>
            <a:endParaRPr lang="fi-FI">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a:t>
            </a:fld>
            <a:endParaRPr lang="fi-FI"/>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50</a:t>
            </a:fld>
            <a:endParaRPr lang="fi-F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51</a:t>
            </a:fld>
            <a:endParaRPr lang="fi-F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52</a:t>
            </a:fld>
            <a:endParaRPr lang="fi-F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53</a:t>
            </a:fld>
            <a:endParaRPr lang="fi-F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54</a:t>
            </a:fld>
            <a:endParaRPr lang="fi-F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55</a:t>
            </a:fld>
            <a:endParaRPr lang="fi-F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56</a:t>
            </a:fld>
            <a:endParaRPr lang="fi-F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57</a:t>
            </a:fld>
            <a:endParaRPr lang="fi-F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58</a:t>
            </a:fld>
            <a:endParaRPr lang="fi-F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59</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a:t>
            </a:fld>
            <a:endParaRPr lang="fi-FI"/>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60</a:t>
            </a:fld>
            <a:endParaRPr lang="fi-F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61</a:t>
            </a:fld>
            <a:endParaRPr lang="fi-F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62</a:t>
            </a:fld>
            <a:endParaRPr lang="fi-F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63</a:t>
            </a:fld>
            <a:endParaRPr lang="fi-F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64</a:t>
            </a:fld>
            <a:endParaRPr lang="fi-FI">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65</a:t>
            </a:fld>
            <a:endParaRPr lang="fi-FI"/>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66</a:t>
            </a:fld>
            <a:endParaRPr lang="fi-F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67</a:t>
            </a:fld>
            <a:endParaRPr lang="fi-FI"/>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68</a:t>
            </a:fld>
            <a:endParaRPr lang="fi-FI">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69</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7</a:t>
            </a:fld>
            <a:endParaRPr lang="fi-FI">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70</a:t>
            </a:fld>
            <a:endParaRPr lang="fi-FI"/>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71</a:t>
            </a:fld>
            <a:endParaRPr lang="fi-FI"/>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72</a:t>
            </a:fld>
            <a:endParaRPr lang="fi-FI"/>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73</a:t>
            </a:fld>
            <a:endParaRPr lang="fi-FI"/>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74</a:t>
            </a:fld>
            <a:endParaRPr lang="fi-FI"/>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75</a:t>
            </a:fld>
            <a:endParaRPr lang="fi-FI"/>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76</a:t>
            </a:fld>
            <a:endParaRPr lang="fi-FI"/>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77</a:t>
            </a:fld>
            <a:endParaRPr lang="fi-FI"/>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78</a:t>
            </a:fld>
            <a:endParaRPr lang="fi-FI"/>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79</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a:t>
            </a:fld>
            <a:endParaRPr lang="fi-FI"/>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80</a:t>
            </a:fld>
            <a:endParaRPr lang="fi-FI"/>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81</a:t>
            </a:fld>
            <a:endParaRPr lang="fi-FI"/>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82</a:t>
            </a:fld>
            <a:endParaRPr lang="fi-FI"/>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83</a:t>
            </a:fld>
            <a:endParaRPr lang="fi-FI"/>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84</a:t>
            </a:fld>
            <a:endParaRPr lang="fi-FI">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85</a:t>
            </a:fld>
            <a:endParaRPr lang="fi-FI"/>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86</a:t>
            </a:fld>
            <a:endParaRPr lang="fi-FI"/>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87</a:t>
            </a:fld>
            <a:endParaRPr lang="fi-FI"/>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88</a:t>
            </a:fld>
            <a:endParaRPr lang="fi-FI"/>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89</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9</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418544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091" y="1826048"/>
            <a:ext cx="5180926"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396" y="1826048"/>
            <a:ext cx="5180926"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en-US"/>
              <a:t>Click to edit Master title style</a:t>
            </a:r>
          </a:p>
        </p:txBody>
      </p:sp>
      <p:sp>
        <p:nvSpPr>
          <p:cNvPr id="3" name="Text Placeholder 2"/>
          <p:cNvSpPr>
            <a:spLocks noGrp="1"/>
          </p:cNvSpPr>
          <p:nvPr>
            <p:ph type="body" idx="1"/>
          </p:nvPr>
        </p:nvSpPr>
        <p:spPr>
          <a:xfrm>
            <a:off x="839679" y="1681552"/>
            <a:ext cx="5157116" cy="824103"/>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397" y="1681552"/>
            <a:ext cx="5182513" cy="824103"/>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1397" y="2505655"/>
            <a:ext cx="5182513"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8DB005-EEDD-B94B-B84A-0A18DE5B30E1}"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8DB005-EEDD-B94B-B84A-0A18DE5B30E1}"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0" name="Title Placeholder 1"/>
          <p:cNvSpPr txBox="1">
            <a:spLocks/>
          </p:cNvSpPr>
          <p:nvPr/>
        </p:nvSpPr>
        <p:spPr>
          <a:xfrm>
            <a:off x="748895" y="354056"/>
            <a:ext cx="10514231" cy="1325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solidFill>
                  <a:srgbClr val="164180"/>
                </a:solidFill>
              </a:rPr>
              <a:t>Click to edit Master title style</a:t>
            </a:r>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4"/>
          </p:nvPr>
        </p:nvSpPr>
        <p:spPr>
          <a:xfrm>
            <a:off x="749203" y="728589"/>
            <a:ext cx="10604707" cy="837049"/>
          </a:xfrm>
        </p:spPr>
        <p:txBody>
          <a:bodyPr>
            <a:normAutofit/>
          </a:bodyPr>
          <a:lstStyle>
            <a:lvl1pPr marL="0" indent="0">
              <a:buNone/>
              <a:defRPr sz="3600" b="1"/>
            </a:lvl1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609521" y="1893267"/>
            <a:ext cx="10971372"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217438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0" name="Title Placeholder 1"/>
          <p:cNvSpPr txBox="1">
            <a:spLocks/>
          </p:cNvSpPr>
          <p:nvPr userDrawn="1"/>
        </p:nvSpPr>
        <p:spPr>
          <a:xfrm>
            <a:off x="748895" y="354056"/>
            <a:ext cx="10514231" cy="1325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solidFill>
                  <a:srgbClr val="164180"/>
                </a:solidFill>
              </a:rPr>
              <a:t>Click to edit Master title style</a:t>
            </a:r>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57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281" y="2130921"/>
            <a:ext cx="10361851" cy="1470366"/>
          </a:xfrm>
        </p:spPr>
        <p:txBody>
          <a:body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50769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609521" y="1893267"/>
            <a:ext cx="5581684"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5288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609521" y="1893267"/>
            <a:ext cx="4621702"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305011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281" y="2130921"/>
            <a:ext cx="10361851" cy="1470366"/>
          </a:xfrm>
        </p:spPr>
        <p:txBody>
          <a:body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50769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969" y="469316"/>
            <a:ext cx="9142810" cy="783177"/>
          </a:xfrm>
        </p:spPr>
        <p:txBody>
          <a:bodyPr anchor="b">
            <a:normAutofit/>
          </a:bodyPr>
          <a:lstStyle>
            <a:lvl1pPr algn="l">
              <a:defRPr sz="4000"/>
            </a:lvl1pPr>
          </a:lstStyle>
          <a:p>
            <a:r>
              <a:rPr lang="en-US"/>
              <a:t>Click to edit Master title style</a:t>
            </a:r>
          </a:p>
        </p:txBody>
      </p:sp>
      <p:sp>
        <p:nvSpPr>
          <p:cNvPr id="3" name="Subtitle 2"/>
          <p:cNvSpPr>
            <a:spLocks noGrp="1"/>
          </p:cNvSpPr>
          <p:nvPr>
            <p:ph type="subTitle" idx="1"/>
          </p:nvPr>
        </p:nvSpPr>
        <p:spPr>
          <a:xfrm>
            <a:off x="517969" y="1281887"/>
            <a:ext cx="6379306" cy="47412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
        <p:nvSpPr>
          <p:cNvPr id="15" name="Text Placeholder 14"/>
          <p:cNvSpPr>
            <a:spLocks noGrp="1"/>
          </p:cNvSpPr>
          <p:nvPr>
            <p:ph type="body" sz="quarter" idx="13"/>
          </p:nvPr>
        </p:nvSpPr>
        <p:spPr>
          <a:xfrm>
            <a:off x="635246" y="5689851"/>
            <a:ext cx="5329431" cy="319468"/>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6"/>
          <p:cNvSpPr>
            <a:spLocks noGrp="1"/>
          </p:cNvSpPr>
          <p:nvPr>
            <p:ph type="body" sz="quarter" idx="14" hasCustomPrompt="1"/>
          </p:nvPr>
        </p:nvSpPr>
        <p:spPr>
          <a:xfrm>
            <a:off x="635245" y="6051602"/>
            <a:ext cx="5346004" cy="279438"/>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969" y="469316"/>
            <a:ext cx="9142810" cy="783177"/>
          </a:xfrm>
        </p:spPr>
        <p:txBody>
          <a:bodyPr anchor="b">
            <a:normAutofit/>
          </a:bodyPr>
          <a:lstStyle>
            <a:lvl1pPr algn="l">
              <a:defRPr sz="4000"/>
            </a:lvl1pPr>
          </a:lstStyle>
          <a:p>
            <a:r>
              <a:rPr lang="en-US"/>
              <a:t>Click to edit Master title style</a:t>
            </a:r>
          </a:p>
        </p:txBody>
      </p:sp>
      <p:sp>
        <p:nvSpPr>
          <p:cNvPr id="3" name="Subtitle 2"/>
          <p:cNvSpPr>
            <a:spLocks noGrp="1"/>
          </p:cNvSpPr>
          <p:nvPr>
            <p:ph type="subTitle" idx="1"/>
          </p:nvPr>
        </p:nvSpPr>
        <p:spPr>
          <a:xfrm>
            <a:off x="517969" y="1281887"/>
            <a:ext cx="6379306" cy="47412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
        <p:nvSpPr>
          <p:cNvPr id="15" name="Text Placeholder 14"/>
          <p:cNvSpPr>
            <a:spLocks noGrp="1"/>
          </p:cNvSpPr>
          <p:nvPr>
            <p:ph type="body" sz="quarter" idx="13"/>
          </p:nvPr>
        </p:nvSpPr>
        <p:spPr>
          <a:xfrm>
            <a:off x="635246" y="5689851"/>
            <a:ext cx="5329431" cy="319468"/>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6"/>
          <p:cNvSpPr>
            <a:spLocks noGrp="1"/>
          </p:cNvSpPr>
          <p:nvPr>
            <p:ph type="body" sz="quarter" idx="14" hasCustomPrompt="1"/>
          </p:nvPr>
        </p:nvSpPr>
        <p:spPr>
          <a:xfrm>
            <a:off x="635245" y="6051602"/>
            <a:ext cx="5346004" cy="279438"/>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0149" y="1710135"/>
            <a:ext cx="8296253" cy="1293405"/>
          </a:xfrm>
        </p:spPr>
        <p:txBody>
          <a:bodyPr anchor="b">
            <a:normAutofit/>
          </a:bodyPr>
          <a:lstStyle>
            <a:lvl1pPr algn="ctr">
              <a:defRPr sz="4400"/>
            </a:lvl1pPr>
          </a:lstStyle>
          <a:p>
            <a:r>
              <a:rPr lang="en-US"/>
              <a:t>Click to edit Master title style</a:t>
            </a:r>
          </a:p>
        </p:txBody>
      </p:sp>
      <p:sp>
        <p:nvSpPr>
          <p:cNvPr id="3" name="Text Placeholder 2"/>
          <p:cNvSpPr>
            <a:spLocks noGrp="1"/>
          </p:cNvSpPr>
          <p:nvPr>
            <p:ph type="body" idx="1"/>
          </p:nvPr>
        </p:nvSpPr>
        <p:spPr>
          <a:xfrm>
            <a:off x="1930149" y="3342286"/>
            <a:ext cx="8296253" cy="1705017"/>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8DB005-EEDD-B94B-B84A-0A18DE5B30E1}"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520" y="6357824"/>
            <a:ext cx="2844430" cy="365210"/>
          </a:xfrm>
          <a:prstGeom prst="rect">
            <a:avLst/>
          </a:prstGeom>
        </p:spPr>
        <p:txBody>
          <a:bodyPr vert="horz" lIns="121917" tIns="60958" rIns="121917" bIns="60958" rtlCol="0" anchor="ctr"/>
          <a:lstStyle>
            <a:lvl1pPr algn="l">
              <a:defRPr sz="1600">
                <a:solidFill>
                  <a:srgbClr val="164280"/>
                </a:solidFill>
                <a:latin typeface="Merriweather Sans"/>
              </a:defRPr>
            </a:lvl1pPr>
          </a:lstStyle>
          <a:p>
            <a:fld id="{028E416C-9AD9-43E1-B8DA-837CA3064E02}" type="datetimeFigureOut">
              <a:rPr lang="fi-FI" smtClean="0"/>
              <a:pPr/>
              <a:t>26.4.2019</a:t>
            </a:fld>
            <a:endParaRPr lang="fi-FI"/>
          </a:p>
        </p:txBody>
      </p:sp>
      <p:sp>
        <p:nvSpPr>
          <p:cNvPr id="5" name="Alatunnisteen paikkamerkki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rgbClr val="164280"/>
                </a:solidFill>
                <a:latin typeface="Merriweather Sans"/>
              </a:defRPr>
            </a:lvl1pPr>
          </a:lstStyle>
          <a:p>
            <a:endParaRPr lang="fi-FI"/>
          </a:p>
        </p:txBody>
      </p:sp>
      <p:sp>
        <p:nvSpPr>
          <p:cNvPr id="6" name="Dian numeron paikkamerkki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rgbClr val="164280"/>
                </a:solidFill>
                <a:latin typeface="Merriweather Sans"/>
              </a:defRPr>
            </a:lvl1pPr>
          </a:lstStyle>
          <a:p>
            <a:fld id="{FB832E6A-8DD9-45AF-955E-6987201615F9}" type="slidenum">
              <a:rPr lang="fi-FI" smtClean="0"/>
              <a:pPr/>
              <a:t>‹#›</a:t>
            </a:fld>
            <a:endParaRPr lang="fi-FI"/>
          </a:p>
        </p:txBody>
      </p:sp>
      <p:pic>
        <p:nvPicPr>
          <p:cNvPr id="11" name="Kuva 10" descr="IRO_2_2013.jpg"/>
          <p:cNvPicPr>
            <a:picLocks noChangeAspect="1"/>
          </p:cNvPicPr>
          <p:nvPr userDrawn="1"/>
        </p:nvPicPr>
        <p:blipFill>
          <a:blip r:embed="rId8" cstate="print"/>
          <a:srcRect/>
          <a:stretch>
            <a:fillRect/>
          </a:stretch>
        </p:blipFill>
        <p:spPr>
          <a:xfrm>
            <a:off x="143322" y="6205260"/>
            <a:ext cx="767984" cy="554170"/>
          </a:xfrm>
          <a:prstGeom prst="rect">
            <a:avLst/>
          </a:prstGeom>
        </p:spPr>
      </p:pic>
      <p:pic>
        <p:nvPicPr>
          <p:cNvPr id="12"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51590" y="6238106"/>
            <a:ext cx="2520000" cy="489897"/>
          </a:xfrm>
          <a:prstGeom prst="rect">
            <a:avLst/>
          </a:prstGeom>
        </p:spPr>
      </p:pic>
    </p:spTree>
    <p:extLst>
      <p:ext uri="{BB962C8B-B14F-4D97-AF65-F5344CB8AC3E}">
        <p14:creationId xmlns:p14="http://schemas.microsoft.com/office/powerpoint/2010/main" val="119018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80" r:id="rId6"/>
  </p:sldLayoutIdLst>
  <p:txStyles>
    <p:titleStyle>
      <a:lvl1pPr algn="ctr" defTabSz="1219170" rtl="0" eaLnBrk="1" latinLnBrk="0" hangingPunct="1">
        <a:spcBef>
          <a:spcPct val="0"/>
        </a:spcBef>
        <a:buNone/>
        <a:defRPr sz="5900" kern="1200">
          <a:solidFill>
            <a:srgbClr val="164280"/>
          </a:solidFill>
          <a:latin typeface="Merriweather Sans"/>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rgbClr val="164280"/>
          </a:solidFill>
          <a:latin typeface="Merriweather Sans"/>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rgbClr val="164280"/>
          </a:solidFill>
          <a:latin typeface="Merriweather Sans"/>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rgbClr val="164280"/>
          </a:solidFill>
          <a:latin typeface="Merriweather Sans"/>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rgbClr val="164280"/>
          </a:solidFill>
          <a:latin typeface="Merriweather Sans"/>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rgbClr val="164280"/>
          </a:solidFill>
          <a:latin typeface="Merriweather Sans"/>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895" y="354056"/>
            <a:ext cx="10514231" cy="132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48895" y="1814895"/>
            <a:ext cx="10514231" cy="3936308"/>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157" y="6357822"/>
            <a:ext cx="1169976" cy="365210"/>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pPr defTabSz="914400"/>
            <a:fld id="{438DB005-EEDD-B94B-B84A-0A18DE5B30E1}" type="datetimeFigureOut">
              <a:rPr lang="en-US" smtClean="0"/>
              <a:pPr defTabSz="914400"/>
              <a:t>4/26/2019</a:t>
            </a:fld>
            <a:endParaRPr lang="en-US"/>
          </a:p>
        </p:txBody>
      </p:sp>
      <p:sp>
        <p:nvSpPr>
          <p:cNvPr id="5" name="Footer Placeholder 4"/>
          <p:cNvSpPr>
            <a:spLocks noGrp="1"/>
          </p:cNvSpPr>
          <p:nvPr>
            <p:ph type="ftr" sz="quarter" idx="3"/>
          </p:nvPr>
        </p:nvSpPr>
        <p:spPr>
          <a:xfrm>
            <a:off x="1729132" y="6357822"/>
            <a:ext cx="4114264" cy="365210"/>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pPr defTabSz="914400"/>
            <a:endParaRPr lang="en-US"/>
          </a:p>
        </p:txBody>
      </p:sp>
      <p:sp>
        <p:nvSpPr>
          <p:cNvPr id="6" name="Slide Number Placeholder 5"/>
          <p:cNvSpPr>
            <a:spLocks noGrp="1"/>
          </p:cNvSpPr>
          <p:nvPr>
            <p:ph type="sldNum" sz="quarter" idx="4"/>
          </p:nvPr>
        </p:nvSpPr>
        <p:spPr>
          <a:xfrm>
            <a:off x="4630289" y="6357822"/>
            <a:ext cx="2348535" cy="365210"/>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pPr defTabSz="914400"/>
            <a:fld id="{FFC254BE-F317-D644-A658-DB860BDC17F5}" type="slidenum">
              <a:rPr lang="en-US" smtClean="0"/>
              <a:pPr defTabSz="914400"/>
              <a:t>‹#›</a:t>
            </a:fld>
            <a:endParaRPr lang="en-US"/>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39060" y="5867190"/>
            <a:ext cx="2810325" cy="546535"/>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1"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chart" Target="../charts/chart60.xml"/></Relationships>
</file>

<file path=ppt/slides/_rels/slide6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chart" Target="../charts/chart62.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chart" Target="../charts/chart64.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a:xfrm>
            <a:off x="-7710" y="0"/>
            <a:ext cx="12193200" cy="6858000"/>
          </a:xfrm>
          <a:prstGeom prst="rect">
            <a:avLst/>
          </a:prstGeom>
          <a:solidFill>
            <a:srgbClr val="EE2C9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rriweather Sans Regular" charset="0"/>
            </a:endParaRPr>
          </a:p>
        </p:txBody>
      </p:sp>
      <p:sp>
        <p:nvSpPr>
          <p:cNvPr id="2" name="Title 1"/>
          <p:cNvSpPr>
            <a:spLocks noGrp="1"/>
          </p:cNvSpPr>
          <p:nvPr>
            <p:ph type="ctrTitle"/>
          </p:nvPr>
        </p:nvSpPr>
        <p:spPr>
          <a:xfrm>
            <a:off x="517969" y="1071888"/>
            <a:ext cx="11145394" cy="783177"/>
          </a:xfrm>
        </p:spPr>
        <p:txBody>
          <a:bodyPr>
            <a:noAutofit/>
          </a:bodyPr>
          <a:lstStyle/>
          <a:p>
            <a:r>
              <a:rPr lang="en-US" b="1">
                <a:solidFill>
                  <a:schemeClr val="bg1"/>
                </a:solidFill>
              </a:rPr>
              <a:t>SÄÄSTÄMINEN, LUOTONKÄYTTÖ </a:t>
            </a:r>
            <a:br>
              <a:rPr lang="en-US" b="1">
                <a:solidFill>
                  <a:schemeClr val="bg1"/>
                </a:solidFill>
              </a:rPr>
            </a:br>
            <a:r>
              <a:rPr lang="en-US" b="1">
                <a:solidFill>
                  <a:schemeClr val="bg1"/>
                </a:solidFill>
              </a:rPr>
              <a:t>JA MAKSUTAVAT 2019</a:t>
            </a:r>
          </a:p>
        </p:txBody>
      </p:sp>
      <p:sp>
        <p:nvSpPr>
          <p:cNvPr id="3" name="Subtitle 2"/>
          <p:cNvSpPr>
            <a:spLocks noGrp="1"/>
          </p:cNvSpPr>
          <p:nvPr>
            <p:ph type="subTitle" idx="1"/>
          </p:nvPr>
        </p:nvSpPr>
        <p:spPr>
          <a:xfrm>
            <a:off x="517969" y="1839544"/>
            <a:ext cx="6379306" cy="474126"/>
          </a:xfrm>
        </p:spPr>
        <p:txBody>
          <a:bodyPr>
            <a:normAutofit fontScale="92500" lnSpcReduction="20000"/>
          </a:bodyPr>
          <a:lstStyle/>
          <a:p>
            <a:r>
              <a:rPr lang="en-US" dirty="0" err="1">
                <a:solidFill>
                  <a:schemeClr val="bg1"/>
                </a:solidFill>
              </a:rPr>
              <a:t>Grafiikkaraportti</a:t>
            </a:r>
            <a:r>
              <a:rPr lang="en-US" dirty="0">
                <a:solidFill>
                  <a:schemeClr val="bg1"/>
                </a:solidFill>
              </a:rPr>
              <a:t> 26.4.2019</a:t>
            </a:r>
          </a:p>
          <a:p>
            <a:endParaRPr lang="en-US" dirty="0">
              <a:solidFill>
                <a:schemeClr val="bg1"/>
              </a:solidFill>
            </a:endParaRPr>
          </a:p>
        </p:txBody>
      </p:sp>
      <p:sp>
        <p:nvSpPr>
          <p:cNvPr id="4" name="Text Placeholder 3"/>
          <p:cNvSpPr>
            <a:spLocks noGrp="1"/>
          </p:cNvSpPr>
          <p:nvPr>
            <p:ph type="body" sz="quarter" idx="13"/>
          </p:nvPr>
        </p:nvSpPr>
        <p:spPr/>
        <p:txBody>
          <a:bodyPr>
            <a:normAutofit fontScale="85000" lnSpcReduction="20000"/>
          </a:bodyPr>
          <a:lstStyle/>
          <a:p>
            <a:r>
              <a:rPr lang="en-US">
                <a:solidFill>
                  <a:schemeClr val="bg1"/>
                </a:solidFill>
              </a:rPr>
              <a:t>Sylva Vahtera </a:t>
            </a:r>
            <a:r>
              <a:rPr lang="en-US" err="1">
                <a:solidFill>
                  <a:schemeClr val="bg1"/>
                </a:solidFill>
              </a:rPr>
              <a:t>IROResearch</a:t>
            </a:r>
            <a:r>
              <a:rPr lang="en-US">
                <a:solidFill>
                  <a:schemeClr val="bg1"/>
                </a:solidFill>
              </a:rPr>
              <a:t> Oy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037" y="5714754"/>
            <a:ext cx="3917780" cy="763060"/>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940629313"/>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707500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Säästäjät ja sijoittajat ikäryhmittäin</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Missä seuraavista kohteista teillä on säästöjä tai sijoituksia?</a:t>
            </a:r>
            <a:endParaRPr lang="fi-FI" sz="1400">
              <a:solidFill>
                <a:srgbClr val="164280"/>
              </a:solidFill>
              <a:latin typeface="Merriweather Sans"/>
            </a:endParaRP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156310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724893836"/>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805283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Naiset ja miehet säästäjinä ja sijoittajina</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Missä seuraavista kohteista teillä on säästöjä tai sijoituksia?</a:t>
            </a:r>
            <a:endParaRPr lang="fi-FI" sz="1400">
              <a:solidFill>
                <a:srgbClr val="164280"/>
              </a:solidFill>
              <a:latin typeface="Merriweather Sans"/>
            </a:endParaRP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156310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978125352"/>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9918735" cy="615549"/>
          </a:xfrm>
          <a:prstGeom prst="rect">
            <a:avLst/>
          </a:prstGeom>
          <a:noFill/>
        </p:spPr>
        <p:txBody>
          <a:bodyPr wrap="none" lIns="121917" tIns="60958" rIns="121917" bIns="60958" rtlCol="0">
            <a:spAutoFit/>
          </a:bodyPr>
          <a:lstStyle/>
          <a:p>
            <a:r>
              <a:rPr lang="fi-FI" sz="3200" b="1" dirty="0">
                <a:solidFill>
                  <a:srgbClr val="164280"/>
                </a:solidFill>
                <a:latin typeface="Merriweather Sans"/>
              </a:rPr>
              <a:t>Säästö- ja sijoitusvarallisuuden arvo tällä hetkellä</a:t>
            </a:r>
          </a:p>
        </p:txBody>
      </p:sp>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Mikä on xxx arvo/saldo tällä hetkellä?</a:t>
            </a:r>
            <a:endParaRPr lang="fi-FI" sz="1400" dirty="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euromäärät vastaajilla, joilla on säästöjä/sijoituksia kyseisessä kohteessa</a:t>
            </a:r>
          </a:p>
        </p:txBody>
      </p:sp>
      <p:graphicFrame>
        <p:nvGraphicFramePr>
          <p:cNvPr id="6" name="Taulukko 5"/>
          <p:cNvGraphicFramePr>
            <a:graphicFrameLocks noGrp="1"/>
          </p:cNvGraphicFramePr>
          <p:nvPr>
            <p:extLst/>
          </p:nvPr>
        </p:nvGraphicFramePr>
        <p:xfrm>
          <a:off x="10799763" y="1797047"/>
          <a:ext cx="863600" cy="3827464"/>
        </p:xfrm>
        <a:graphic>
          <a:graphicData uri="http://schemas.openxmlformats.org/drawingml/2006/table">
            <a:tbl>
              <a:tblPr/>
              <a:tblGrid>
                <a:gridCol w="863600">
                  <a:extLst>
                    <a:ext uri="{9D8B030D-6E8A-4147-A177-3AD203B41FA5}">
                      <a16:colId xmlns:a16="http://schemas.microsoft.com/office/drawing/2014/main" val="20000"/>
                    </a:ext>
                  </a:extLst>
                </a:gridCol>
              </a:tblGrid>
              <a:tr h="478433">
                <a:tc>
                  <a:txBody>
                    <a:bodyPr/>
                    <a:lstStyle/>
                    <a:p>
                      <a:pPr algn="ctr" fontAlgn="ctr"/>
                      <a:r>
                        <a:rPr lang="fi-FI" sz="1400" b="0" i="1" u="none" strike="noStrike" dirty="0">
                          <a:solidFill>
                            <a:srgbClr val="164280"/>
                          </a:solidFill>
                          <a:effectLst/>
                          <a:latin typeface="Merriweather Sans"/>
                        </a:rPr>
                        <a:t>3 500</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478433">
                <a:tc>
                  <a:txBody>
                    <a:bodyPr/>
                    <a:lstStyle/>
                    <a:p>
                      <a:pPr algn="ctr" fontAlgn="ctr"/>
                      <a:r>
                        <a:rPr lang="fi-FI" sz="1400" b="0" i="1" u="none" strike="noStrike" dirty="0">
                          <a:solidFill>
                            <a:srgbClr val="164280"/>
                          </a:solidFill>
                          <a:effectLst/>
                          <a:latin typeface="Merriweather Sans"/>
                        </a:rPr>
                        <a:t>15 000</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478433">
                <a:tc>
                  <a:txBody>
                    <a:bodyPr/>
                    <a:lstStyle/>
                    <a:p>
                      <a:pPr algn="ctr" fontAlgn="ctr"/>
                      <a:r>
                        <a:rPr lang="fi-FI" sz="1400" b="0" i="1" u="none" strike="noStrike" dirty="0">
                          <a:solidFill>
                            <a:srgbClr val="164280"/>
                          </a:solidFill>
                          <a:effectLst/>
                          <a:latin typeface="Merriweather Sans"/>
                        </a:rPr>
                        <a:t>15 000</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478433">
                <a:tc>
                  <a:txBody>
                    <a:bodyPr/>
                    <a:lstStyle/>
                    <a:p>
                      <a:pPr algn="ctr" fontAlgn="ctr"/>
                      <a:r>
                        <a:rPr lang="fi-FI" sz="1400" b="0" i="1" u="none" strike="noStrike" dirty="0">
                          <a:solidFill>
                            <a:srgbClr val="164280"/>
                          </a:solidFill>
                          <a:effectLst/>
                          <a:latin typeface="Merriweather Sans"/>
                        </a:rPr>
                        <a:t>7 500</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478433">
                <a:tc>
                  <a:txBody>
                    <a:bodyPr/>
                    <a:lstStyle/>
                    <a:p>
                      <a:pPr algn="ctr" fontAlgn="ctr"/>
                      <a:r>
                        <a:rPr lang="fi-FI" sz="1400" b="0" i="1" u="none" strike="noStrike" dirty="0">
                          <a:solidFill>
                            <a:srgbClr val="164280"/>
                          </a:solidFill>
                          <a:effectLst/>
                          <a:latin typeface="Merriweather Sans"/>
                        </a:rPr>
                        <a:t>7 500</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478433">
                <a:tc>
                  <a:txBody>
                    <a:bodyPr/>
                    <a:lstStyle/>
                    <a:p>
                      <a:pPr algn="ctr" fontAlgn="ctr"/>
                      <a:r>
                        <a:rPr lang="fi-FI" sz="1400" b="0" i="1" u="none" strike="noStrike" dirty="0">
                          <a:solidFill>
                            <a:srgbClr val="164280"/>
                          </a:solidFill>
                          <a:effectLst/>
                          <a:latin typeface="Merriweather Sans"/>
                        </a:rPr>
                        <a:t>7 500</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478433">
                <a:tc>
                  <a:txBody>
                    <a:bodyPr/>
                    <a:lstStyle/>
                    <a:p>
                      <a:pPr algn="ctr" fontAlgn="ctr"/>
                      <a:r>
                        <a:rPr lang="fi-FI" sz="1400" b="0" i="1" u="none" strike="noStrike" dirty="0">
                          <a:solidFill>
                            <a:srgbClr val="164280"/>
                          </a:solidFill>
                          <a:effectLst/>
                          <a:latin typeface="Merriweather Sans"/>
                        </a:rPr>
                        <a:t>7 500</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r h="478433">
                <a:tc>
                  <a:txBody>
                    <a:bodyPr/>
                    <a:lstStyle/>
                    <a:p>
                      <a:pPr algn="ctr" fontAlgn="ctr"/>
                      <a:r>
                        <a:rPr lang="fi-FI" sz="1400" b="0" i="1" u="none" strike="noStrike" dirty="0">
                          <a:solidFill>
                            <a:srgbClr val="164280"/>
                          </a:solidFill>
                          <a:effectLst/>
                          <a:latin typeface="Merriweather Sans"/>
                        </a:rPr>
                        <a:t>15 000</a:t>
                      </a:r>
                    </a:p>
                  </a:txBody>
                  <a:tcPr marL="6350" marR="6350" marT="6350" marB="0" anchor="ct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Tekstikehys 6"/>
          <p:cNvSpPr txBox="1"/>
          <p:nvPr/>
        </p:nvSpPr>
        <p:spPr>
          <a:xfrm>
            <a:off x="10811730" y="1485578"/>
            <a:ext cx="1015021" cy="338554"/>
          </a:xfrm>
          <a:prstGeom prst="rect">
            <a:avLst/>
          </a:prstGeom>
          <a:noFill/>
        </p:spPr>
        <p:txBody>
          <a:bodyPr wrap="none" rtlCol="0">
            <a:spAutoFit/>
          </a:bodyPr>
          <a:lstStyle/>
          <a:p>
            <a:r>
              <a:rPr lang="fi-FI" sz="1600" i="1" u="sng" dirty="0">
                <a:solidFill>
                  <a:srgbClr val="164280"/>
                </a:solidFill>
                <a:latin typeface="Merriweather Sans"/>
              </a:rPr>
              <a:t>Mediaani</a:t>
            </a:r>
          </a:p>
        </p:txBody>
      </p:sp>
      <p:cxnSp>
        <p:nvCxnSpPr>
          <p:cNvPr id="14" name="Suora yhdysviiva 13"/>
          <p:cNvCxnSpPr/>
          <p:nvPr/>
        </p:nvCxnSpPr>
        <p:spPr>
          <a:xfrm>
            <a:off x="4222750" y="4647931"/>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a:off x="4222750" y="2277666"/>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 name="Suora yhdysviiva 16"/>
          <p:cNvCxnSpPr/>
          <p:nvPr/>
        </p:nvCxnSpPr>
        <p:spPr>
          <a:xfrm>
            <a:off x="4222750" y="5121982"/>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4222750" y="4173878"/>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a:off x="4222750" y="2751719"/>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a:off x="4222750" y="3225772"/>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1" name="Suora yhdysviiva 20"/>
          <p:cNvCxnSpPr/>
          <p:nvPr/>
        </p:nvCxnSpPr>
        <p:spPr>
          <a:xfrm>
            <a:off x="4222750" y="3699825"/>
            <a:ext cx="74406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2" name="Tekstikehys 12"/>
          <p:cNvSpPr txBox="1"/>
          <p:nvPr/>
        </p:nvSpPr>
        <p:spPr>
          <a:xfrm>
            <a:off x="1306674" y="6022082"/>
            <a:ext cx="7743460" cy="769437"/>
          </a:xfrm>
          <a:prstGeom prst="rect">
            <a:avLst/>
          </a:prstGeom>
          <a:noFill/>
        </p:spPr>
        <p:txBody>
          <a:bodyPr wrap="none" lIns="121917" tIns="60958" rIns="121917" bIns="60958" rtlCol="0">
            <a:spAutoFit/>
          </a:bodyPr>
          <a:lstStyle/>
          <a:p>
            <a:r>
              <a:rPr lang="fi-FI" sz="1050" dirty="0">
                <a:solidFill>
                  <a:srgbClr val="164280"/>
                </a:solidFill>
                <a:latin typeface="Merriweather Sans"/>
              </a:rPr>
              <a:t>*) Talletuksiin on laskettu yhteen käyttelytileillä tai säästö-, sijoitus- tai muilla pankkitileillä olevien varojen arvo.</a:t>
            </a:r>
          </a:p>
          <a:p>
            <a:r>
              <a:rPr lang="fi-FI" sz="1050" dirty="0">
                <a:solidFill>
                  <a:srgbClr val="164280"/>
                </a:solidFill>
                <a:latin typeface="Merriweather Sans"/>
              </a:rPr>
              <a:t>**) Vakuutussäästöihin on laskettu yhteen </a:t>
            </a:r>
            <a:r>
              <a:rPr lang="fi-FI" sz="1050" dirty="0" err="1">
                <a:solidFill>
                  <a:srgbClr val="164280"/>
                </a:solidFill>
                <a:latin typeface="Merriweather Sans"/>
              </a:rPr>
              <a:t>kapitalisaatiosopimuksissa</a:t>
            </a:r>
            <a:r>
              <a:rPr lang="fi-FI" sz="1050" dirty="0">
                <a:solidFill>
                  <a:srgbClr val="164280"/>
                </a:solidFill>
                <a:latin typeface="Merriweather Sans"/>
              </a:rPr>
              <a:t>, muissa säästö- ja sijoitusvakuutuksissa tai </a:t>
            </a:r>
          </a:p>
          <a:p>
            <a:r>
              <a:rPr lang="fi-FI" sz="1050" dirty="0">
                <a:solidFill>
                  <a:srgbClr val="164280"/>
                </a:solidFill>
                <a:latin typeface="Merriweather Sans"/>
              </a:rPr>
              <a:t>vapaaehtoisissa yksilöllisissä eläkevakuutuksissa olevien varojen arvo.</a:t>
            </a:r>
            <a:br>
              <a:rPr lang="fi-FI" sz="1050" dirty="0">
                <a:solidFill>
                  <a:srgbClr val="164280"/>
                </a:solidFill>
                <a:latin typeface="Merriweather Sans"/>
              </a:rPr>
            </a:br>
            <a:r>
              <a:rPr lang="fi-FI" sz="1050" dirty="0">
                <a:solidFill>
                  <a:srgbClr val="164280"/>
                </a:solidFill>
                <a:latin typeface="Merriweather Sans"/>
              </a:rPr>
              <a:t>***) Sisältää mm. listaamattomien yritysten osakkeita</a:t>
            </a:r>
          </a:p>
        </p:txBody>
      </p:sp>
    </p:spTree>
    <p:extLst>
      <p:ext uri="{BB962C8B-B14F-4D97-AF65-F5344CB8AC3E}">
        <p14:creationId xmlns:p14="http://schemas.microsoft.com/office/powerpoint/2010/main" val="382960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5252394"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Aikoo säästää tai sijoittaa</a:t>
            </a:r>
          </a:p>
        </p:txBody>
      </p:sp>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Aiotteko seuraavien 12 kuukauden aikana säästää tai sijoittaa varoja?</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43380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Aiotut säästö- ja sijoituskohteet</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Mihin seuraavista kohteista aiotte säästää tai sijoittaa?</a:t>
            </a:r>
            <a:endParaRPr lang="fi-FI" sz="140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479313946"/>
              </p:ext>
            </p:extLst>
          </p:nvPr>
        </p:nvGraphicFramePr>
        <p:xfrm>
          <a:off x="47321" y="1619773"/>
          <a:ext cx="9408715" cy="512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467033384"/>
              </p:ext>
            </p:extLst>
          </p:nvPr>
        </p:nvGraphicFramePr>
        <p:xfrm>
          <a:off x="5903210" y="1619773"/>
          <a:ext cx="6047885" cy="512392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ikehys 13"/>
          <p:cNvSpPr txBox="1"/>
          <p:nvPr/>
        </p:nvSpPr>
        <p:spPr>
          <a:xfrm>
            <a:off x="3024166" y="1537845"/>
            <a:ext cx="2783638" cy="292384"/>
          </a:xfrm>
          <a:prstGeom prst="rect">
            <a:avLst/>
          </a:prstGeom>
          <a:noFill/>
        </p:spPr>
        <p:txBody>
          <a:bodyPr wrap="square" lIns="47999" tIns="60958" rIns="119997" bIns="60958" rtlCol="0">
            <a:spAutoFit/>
          </a:bodyPr>
          <a:lstStyle/>
          <a:p>
            <a:r>
              <a:rPr lang="fi-FI" sz="1100">
                <a:solidFill>
                  <a:srgbClr val="164280"/>
                </a:solidFill>
                <a:latin typeface="Merriweather Sans"/>
              </a:rPr>
              <a:t>% vastaajista (n=2500 vuonna 2019)</a:t>
            </a:r>
          </a:p>
        </p:txBody>
      </p:sp>
      <p:sp>
        <p:nvSpPr>
          <p:cNvPr id="11" name="Tekstikehys 10"/>
          <p:cNvSpPr txBox="1"/>
          <p:nvPr/>
        </p:nvSpPr>
        <p:spPr>
          <a:xfrm>
            <a:off x="8887753" y="4977966"/>
            <a:ext cx="591829" cy="397032"/>
          </a:xfrm>
          <a:prstGeom prst="rect">
            <a:avLst/>
          </a:prstGeom>
          <a:noFill/>
        </p:spPr>
        <p:txBody>
          <a:bodyPr wrap="none" rtlCol="0">
            <a:spAutoFit/>
          </a:bodyPr>
          <a:lstStyle/>
          <a:p>
            <a:pPr>
              <a:lnSpc>
                <a:spcPct val="90000"/>
              </a:lnSpc>
            </a:pPr>
            <a:r>
              <a:rPr lang="fi-FI" sz="1100">
                <a:solidFill>
                  <a:srgbClr val="164280"/>
                </a:solidFill>
                <a:latin typeface="Merriweather Sans"/>
              </a:rPr>
              <a:t>(2017)</a:t>
            </a:r>
          </a:p>
          <a:p>
            <a:pPr>
              <a:lnSpc>
                <a:spcPct val="90000"/>
              </a:lnSpc>
            </a:pPr>
            <a:r>
              <a:rPr lang="fi-FI" sz="1100">
                <a:solidFill>
                  <a:srgbClr val="164280"/>
                </a:solidFill>
                <a:latin typeface="Merriweather Sans"/>
              </a:rPr>
              <a:t>(2019)</a:t>
            </a:r>
          </a:p>
        </p:txBody>
      </p:sp>
    </p:spTree>
    <p:extLst>
      <p:ext uri="{BB962C8B-B14F-4D97-AF65-F5344CB8AC3E}">
        <p14:creationId xmlns:p14="http://schemas.microsoft.com/office/powerpoint/2010/main" val="156310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596441009"/>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Minkälaisiin asioihin tai tarkoitukseen aiotte käyttää säästöjänne tai sijoituksianne?</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säästöjä/sijoituksia tai jotka aikovat säästää/sijoittaa (n=1728 vuonna 2019)</a:t>
            </a:r>
          </a:p>
        </p:txBody>
      </p:sp>
      <p:sp>
        <p:nvSpPr>
          <p:cNvPr id="7" name="Tekstiruutu 7"/>
          <p:cNvSpPr txBox="1"/>
          <p:nvPr/>
        </p:nvSpPr>
        <p:spPr>
          <a:xfrm>
            <a:off x="527313" y="427528"/>
            <a:ext cx="11663100" cy="492438"/>
          </a:xfrm>
          <a:prstGeom prst="rect">
            <a:avLst/>
          </a:prstGeom>
          <a:noFill/>
        </p:spPr>
        <p:txBody>
          <a:bodyPr wrap="square" lIns="121917" tIns="60958" rIns="121917" bIns="60958" rtlCol="0">
            <a:spAutoFit/>
          </a:bodyPr>
          <a:lstStyle/>
          <a:p>
            <a:r>
              <a:rPr lang="fi-FI" b="1">
                <a:solidFill>
                  <a:srgbClr val="164280"/>
                </a:solidFill>
                <a:latin typeface="Merriweather Sans"/>
              </a:rPr>
              <a:t>Mihin asioihin tai tarkoitukseen aikoo käyttää säästöjä tai sijoituksia</a:t>
            </a:r>
          </a:p>
        </p:txBody>
      </p:sp>
    </p:spTree>
    <p:extLst>
      <p:ext uri="{BB962C8B-B14F-4D97-AF65-F5344CB8AC3E}">
        <p14:creationId xmlns:p14="http://schemas.microsoft.com/office/powerpoint/2010/main" val="156310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nvPr>
        </p:nvGraphicFramePr>
        <p:xfrm>
          <a:off x="-93984" y="1317836"/>
          <a:ext cx="12186005" cy="5424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3427" y="1487156"/>
            <a:ext cx="7868594" cy="323044"/>
          </a:xfrm>
          <a:prstGeom prst="rect">
            <a:avLst/>
          </a:prstGeom>
          <a:noFill/>
        </p:spPr>
        <p:txBody>
          <a:bodyPr wrap="square" lIns="47982" tIns="60936" rIns="119953" bIns="60936" rtlCol="0">
            <a:spAutoFit/>
          </a:bodyPr>
          <a:lstStyle/>
          <a:p>
            <a:pPr defTabSz="1218804"/>
            <a:r>
              <a:rPr lang="fi-FI" sz="1300">
                <a:solidFill>
                  <a:srgbClr val="164280"/>
                </a:solidFill>
                <a:latin typeface="Merriweather Sans"/>
              </a:rPr>
              <a:t>% vastaajista (n=2500 vuonna 2019)</a:t>
            </a:r>
          </a:p>
        </p:txBody>
      </p:sp>
      <p:sp>
        <p:nvSpPr>
          <p:cNvPr id="12" name="Tekstiruutu 7"/>
          <p:cNvSpPr txBox="1"/>
          <p:nvPr/>
        </p:nvSpPr>
        <p:spPr>
          <a:xfrm>
            <a:off x="529326" y="357853"/>
            <a:ext cx="10664289" cy="615313"/>
          </a:xfrm>
          <a:prstGeom prst="rect">
            <a:avLst/>
          </a:prstGeom>
          <a:noFill/>
        </p:spPr>
        <p:txBody>
          <a:bodyPr wrap="none" lIns="121873" tIns="60936" rIns="121873" bIns="60936" rtlCol="0">
            <a:spAutoFit/>
          </a:bodyPr>
          <a:lstStyle/>
          <a:p>
            <a:pPr defTabSz="1218804"/>
            <a:r>
              <a:rPr lang="fi-FI" sz="3199" b="1">
                <a:solidFill>
                  <a:srgbClr val="164280"/>
                </a:solidFill>
                <a:latin typeface="Merriweather Sans"/>
              </a:rPr>
              <a:t>Säästö- ja sijoituskohteiden valintakriteerit 2019</a:t>
            </a:r>
          </a:p>
        </p:txBody>
      </p:sp>
      <p:sp>
        <p:nvSpPr>
          <p:cNvPr id="13" name="Tekstikehys 12"/>
          <p:cNvSpPr txBox="1"/>
          <p:nvPr/>
        </p:nvSpPr>
        <p:spPr>
          <a:xfrm>
            <a:off x="529327" y="837844"/>
            <a:ext cx="8491822" cy="338511"/>
          </a:xfrm>
          <a:prstGeom prst="rect">
            <a:avLst/>
          </a:prstGeom>
          <a:noFill/>
        </p:spPr>
        <p:txBody>
          <a:bodyPr wrap="square" lIns="119953" tIns="60936" rIns="119953" bIns="60936" rtlCol="0">
            <a:spAutoFit/>
          </a:bodyPr>
          <a:lstStyle/>
          <a:p>
            <a:pPr defTabSz="1218804"/>
            <a:r>
              <a:rPr lang="fi-FI" sz="1400" i="1">
                <a:solidFill>
                  <a:srgbClr val="164280"/>
                </a:solidFill>
                <a:latin typeface="Merriweather Sans"/>
                <a:cs typeface="Arial" pitchFamily="34" charset="0"/>
              </a:rPr>
              <a:t>Minkä verran seuraavilla asioilla on vaikutusta valitessanne säästämis- tai sijoituskohdetta?</a:t>
            </a:r>
            <a:endParaRPr lang="fi-FI" sz="1400">
              <a:solidFill>
                <a:srgbClr val="164280"/>
              </a:solidFill>
              <a:latin typeface="Merriweather Sans"/>
            </a:endParaRPr>
          </a:p>
        </p:txBody>
      </p:sp>
    </p:spTree>
    <p:extLst>
      <p:ext uri="{BB962C8B-B14F-4D97-AF65-F5344CB8AC3E}">
        <p14:creationId xmlns:p14="http://schemas.microsoft.com/office/powerpoint/2010/main" val="12156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761824071"/>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2" name="Tekstiruutu 7"/>
          <p:cNvSpPr txBox="1"/>
          <p:nvPr/>
        </p:nvSpPr>
        <p:spPr>
          <a:xfrm>
            <a:off x="527313" y="356742"/>
            <a:ext cx="953080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Säästö- ja sijoituskohteiden valintakriteerit (1/3)</a:t>
            </a:r>
          </a:p>
        </p:txBody>
      </p:sp>
      <p:sp>
        <p:nvSpPr>
          <p:cNvPr id="13" name="Tekstikehys 12"/>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Minkä verran seuraavilla asioilla on vaikutusta valitessanne säästämis- tai sijoituskohdetta?</a:t>
            </a:r>
            <a:endParaRPr lang="fi-FI" sz="140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269989623"/>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2" name="Tekstiruutu 7"/>
          <p:cNvSpPr txBox="1"/>
          <p:nvPr/>
        </p:nvSpPr>
        <p:spPr>
          <a:xfrm>
            <a:off x="527313" y="356742"/>
            <a:ext cx="953080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Säästö- ja sijoituskohteiden valintakriteerit (2/3)</a:t>
            </a:r>
          </a:p>
        </p:txBody>
      </p:sp>
      <p:sp>
        <p:nvSpPr>
          <p:cNvPr id="13" name="Tekstikehys 12"/>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Minkä verran seuraavilla asioilla on vaikutusta valitessanne säästämis- tai sijoituskohdetta?</a:t>
            </a:r>
            <a:endParaRPr lang="fi-FI" sz="140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74441184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2" name="Tekstiruutu 7"/>
          <p:cNvSpPr txBox="1"/>
          <p:nvPr/>
        </p:nvSpPr>
        <p:spPr>
          <a:xfrm>
            <a:off x="527313" y="356742"/>
            <a:ext cx="9758435"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Säästö- ja sijoituskohteiden valintakriteerit (3/3)</a:t>
            </a:r>
          </a:p>
        </p:txBody>
      </p:sp>
      <p:sp>
        <p:nvSpPr>
          <p:cNvPr id="13" name="Tekstikehys 12"/>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Minkä verran seuraavilla asioilla on vaikutusta valitessanne säästämis- tai sijoituskohdetta?</a:t>
            </a:r>
            <a:endParaRPr lang="fi-FI" sz="140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305059"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Kuinka pitkällä aikavälillä suunnittelee raha-asioitaan</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pitkällä aikavälillä yleensä suunnittelette raha-asioitanne?</a:t>
            </a:r>
            <a:endParaRPr lang="fi-FI" sz="1400">
              <a:solidFill>
                <a:srgbClr val="164280"/>
              </a:solidFill>
              <a:latin typeface="Merriweather Sans"/>
            </a:endParaRPr>
          </a:p>
        </p:txBody>
      </p:sp>
      <p:sp>
        <p:nvSpPr>
          <p:cNvPr id="10" name="Tekstikehys 9"/>
          <p:cNvSpPr txBox="1"/>
          <p:nvPr/>
        </p:nvSpPr>
        <p:spPr>
          <a:xfrm>
            <a:off x="4222750" y="1486453"/>
            <a:ext cx="771514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a:solidFill>
                  <a:schemeClr val="bg1"/>
                </a:solidFill>
              </a:rPr>
              <a:t>Luotonotto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6966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002091628"/>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2838271"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Luottotilanne</a:t>
            </a:r>
          </a:p>
        </p:txBody>
      </p:sp>
      <p:sp>
        <p:nvSpPr>
          <p:cNvPr id="9" name="Tekstikehys 8"/>
          <p:cNvSpPr txBox="1"/>
          <p:nvPr/>
        </p:nvSpPr>
        <p:spPr>
          <a:xfrm>
            <a:off x="527312" y="836906"/>
            <a:ext cx="11136120" cy="554126"/>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Teillä jotain lainaa tai luottoa mukaan lukien myös osamaksuluotto yms.? Mitä seuraavista lainoista tai luotoista teillä on? </a:t>
            </a:r>
          </a:p>
          <a:p>
            <a:r>
              <a:rPr lang="fi-FI" sz="1400" i="1">
                <a:solidFill>
                  <a:srgbClr val="164280"/>
                </a:solidFill>
                <a:latin typeface="Merriweather Sans"/>
                <a:cs typeface="Arial" pitchFamily="34" charset="0"/>
              </a:rPr>
              <a:t>Mikäli Teillä on yhteistä lainaa tai luottoa puolisonne kanssa, ottakaa sekin huomioon.</a:t>
            </a:r>
            <a:endParaRPr lang="fi-FI" sz="1400">
              <a:solidFill>
                <a:srgbClr val="164280"/>
              </a:solidFill>
              <a:latin typeface="Merriweather Sans"/>
            </a:endParaRPr>
          </a:p>
        </p:txBody>
      </p:sp>
      <p:sp>
        <p:nvSpPr>
          <p:cNvPr id="13" name="Tekstikehys 12"/>
          <p:cNvSpPr txBox="1"/>
          <p:nvPr/>
        </p:nvSpPr>
        <p:spPr>
          <a:xfrm>
            <a:off x="1487295" y="1486453"/>
            <a:ext cx="3383775"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106370393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891685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Säästöt ja sijoitukset asuntolainaa omaavilla</a:t>
            </a:r>
          </a:p>
        </p:txBody>
      </p:sp>
      <p:sp>
        <p:nvSpPr>
          <p:cNvPr id="9" name="Tekstikehys 8"/>
          <p:cNvSpPr txBox="1"/>
          <p:nvPr/>
        </p:nvSpPr>
        <p:spPr>
          <a:xfrm>
            <a:off x="527313" y="836906"/>
            <a:ext cx="11136050"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Mitä seuraavista lainoista tai luotoista teillä on? Onko Teillä itsellänne tällä hetkellä säästettynä tai sijoitettuna varoja eri kohteisiin?</a:t>
            </a:r>
            <a:endParaRPr lang="fi-FI" sz="140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graphicFrame>
        <p:nvGraphicFramePr>
          <p:cNvPr id="6" name="Object 2"/>
          <p:cNvGraphicFramePr>
            <a:graphicFrameLocks noChangeAspect="1"/>
          </p:cNvGraphicFramePr>
          <p:nvPr>
            <p:extLst>
              <p:ext uri="{D42A27DB-BD31-4B8C-83A1-F6EECF244321}">
                <p14:modId xmlns:p14="http://schemas.microsoft.com/office/powerpoint/2010/main" val="3992691289"/>
              </p:ext>
            </p:extLst>
          </p:nvPr>
        </p:nvGraphicFramePr>
        <p:xfrm>
          <a:off x="8207375" y="2853730"/>
          <a:ext cx="3455987"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310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10327501" cy="553994"/>
          </a:xfrm>
          <a:prstGeom prst="rect">
            <a:avLst/>
          </a:prstGeom>
          <a:noFill/>
        </p:spPr>
        <p:txBody>
          <a:bodyPr wrap="none" lIns="121917" tIns="60958" rIns="121917" bIns="60958" rtlCol="0">
            <a:spAutoFit/>
          </a:bodyPr>
          <a:lstStyle/>
          <a:p>
            <a:r>
              <a:rPr lang="fi-FI" sz="2800" b="1" dirty="0">
                <a:solidFill>
                  <a:srgbClr val="164280"/>
                </a:solidFill>
                <a:latin typeface="Merriweather Sans"/>
              </a:rPr>
              <a:t>Säästö- ja sijoitusvarallisuutta asuntolainaa omaavilla</a:t>
            </a:r>
          </a:p>
        </p:txBody>
      </p:sp>
      <p:sp>
        <p:nvSpPr>
          <p:cNvPr id="9" name="Tekstikehys 8"/>
          <p:cNvSpPr txBox="1"/>
          <p:nvPr/>
        </p:nvSpPr>
        <p:spPr>
          <a:xfrm>
            <a:off x="527313" y="836906"/>
            <a:ext cx="9985112" cy="553994"/>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Onko Teillä tällä hetkellä säästettynä tai sijoitettuna varoja talletuksiin tai arvopapereihin?</a:t>
            </a:r>
          </a:p>
          <a:p>
            <a:r>
              <a:rPr lang="fi-FI" sz="1400" i="1" dirty="0">
                <a:solidFill>
                  <a:srgbClr val="164280"/>
                </a:solidFill>
                <a:latin typeface="Merriweather Sans"/>
                <a:cs typeface="Arial" pitchFamily="34" charset="0"/>
              </a:rPr>
              <a:t>Kuinka paljon taloudellanne tällä hetkellä on asuntolainaa?</a:t>
            </a:r>
            <a:endParaRPr lang="fi-FI" sz="1400" dirty="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on säästö- ja sijoitusvarallisuutta, % vastaajista joilla on asuntolainaa</a:t>
            </a:r>
          </a:p>
        </p:txBody>
      </p:sp>
      <p:sp>
        <p:nvSpPr>
          <p:cNvPr id="7" name="Tekstikehys 6"/>
          <p:cNvSpPr txBox="1"/>
          <p:nvPr/>
        </p:nvSpPr>
        <p:spPr>
          <a:xfrm>
            <a:off x="610727" y="1553230"/>
            <a:ext cx="3612271" cy="292388"/>
          </a:xfrm>
          <a:prstGeom prst="rect">
            <a:avLst/>
          </a:prstGeom>
          <a:noFill/>
        </p:spPr>
        <p:txBody>
          <a:bodyPr wrap="none" rtlCol="0">
            <a:spAutoFit/>
          </a:bodyPr>
          <a:lstStyle/>
          <a:p>
            <a:r>
              <a:rPr lang="fi-FI" sz="1300" u="sng" dirty="0">
                <a:solidFill>
                  <a:srgbClr val="164280"/>
                </a:solidFill>
                <a:latin typeface="Merriweather Sans"/>
              </a:rPr>
              <a:t>ASUNTOLAINAN MÄÄRÄ TÄLLÄ HETKELLÄ:</a:t>
            </a:r>
          </a:p>
        </p:txBody>
      </p:sp>
    </p:spTree>
    <p:extLst>
      <p:ext uri="{BB962C8B-B14F-4D97-AF65-F5344CB8AC3E}">
        <p14:creationId xmlns:p14="http://schemas.microsoft.com/office/powerpoint/2010/main" val="121642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704804"/>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Kuinka paljon taloudellanne tällä hetkellä on asuntolainaa?</a:t>
            </a:r>
          </a:p>
          <a:p>
            <a:pPr>
              <a:lnSpc>
                <a:spcPct val="90000"/>
              </a:lnSpc>
            </a:pPr>
            <a:r>
              <a:rPr lang="fi-FI" sz="1400" i="1" dirty="0">
                <a:solidFill>
                  <a:srgbClr val="164280"/>
                </a:solidFill>
                <a:latin typeface="Merriweather Sans"/>
                <a:cs typeface="Arial" pitchFamily="34" charset="0"/>
              </a:rPr>
              <a:t>Mikä on xxx arvo/saldo tällä hetkellä?</a:t>
            </a:r>
          </a:p>
          <a:p>
            <a:pPr>
              <a:lnSpc>
                <a:spcPct val="90000"/>
              </a:lnSpc>
            </a:pPr>
            <a:endParaRPr lang="fi-FI" sz="1400" i="1" dirty="0">
              <a:solidFill>
                <a:srgbClr val="164280"/>
              </a:solidFill>
              <a:latin typeface="Merriweather Sans"/>
              <a:cs typeface="Arial" pitchFamily="34" charset="0"/>
            </a:endParaRPr>
          </a:p>
        </p:txBody>
      </p:sp>
      <p:sp>
        <p:nvSpPr>
          <p:cNvPr id="12" name="Tekstikehys 11"/>
          <p:cNvSpPr txBox="1"/>
          <p:nvPr/>
        </p:nvSpPr>
        <p:spPr>
          <a:xfrm>
            <a:off x="4200429" y="1278384"/>
            <a:ext cx="7989984" cy="594902"/>
          </a:xfrm>
          <a:prstGeom prst="rect">
            <a:avLst/>
          </a:prstGeom>
          <a:noFill/>
        </p:spPr>
        <p:txBody>
          <a:bodyPr wrap="square" lIns="47999" tIns="60958" rIns="119997" bIns="60958" rtlCol="0">
            <a:spAutoFit/>
          </a:bodyPr>
          <a:lstStyle/>
          <a:p>
            <a:pPr>
              <a:lnSpc>
                <a:spcPct val="85000"/>
              </a:lnSpc>
            </a:pPr>
            <a:r>
              <a:rPr lang="fi-FI" sz="1200" dirty="0">
                <a:solidFill>
                  <a:srgbClr val="164280"/>
                </a:solidFill>
                <a:latin typeface="Merriweather Sans"/>
              </a:rPr>
              <a:t>Sijoitusten keskimääräinen arvo (euroa) vastaajilla, joilla asuntolainaa </a:t>
            </a:r>
          </a:p>
          <a:p>
            <a:pPr>
              <a:lnSpc>
                <a:spcPct val="85000"/>
              </a:lnSpc>
            </a:pPr>
            <a:r>
              <a:rPr lang="fi-FI" sz="1200" dirty="0">
                <a:solidFill>
                  <a:srgbClr val="164280"/>
                </a:solidFill>
                <a:latin typeface="Merriweather Sans"/>
              </a:rPr>
              <a:t>Ne, joilla on säästö- ja sijoitusvarallisuutta ovat ilmoittaneet sijoitusten arvon</a:t>
            </a:r>
          </a:p>
          <a:p>
            <a:pPr>
              <a:lnSpc>
                <a:spcPct val="85000"/>
              </a:lnSpc>
            </a:pPr>
            <a:r>
              <a:rPr lang="fi-FI" sz="1200" dirty="0">
                <a:solidFill>
                  <a:srgbClr val="164280"/>
                </a:solidFill>
                <a:latin typeface="Merriweather Sans"/>
              </a:rPr>
              <a:t>Kaikkien asuntolainaa omaavien tulos sisältää ne, joilla ei ole lainkaan säästö- ja sijoitusvarallisuutta</a:t>
            </a:r>
          </a:p>
        </p:txBody>
      </p:sp>
      <p:sp>
        <p:nvSpPr>
          <p:cNvPr id="14" name="Tekstiruutu 7"/>
          <p:cNvSpPr txBox="1"/>
          <p:nvPr/>
        </p:nvSpPr>
        <p:spPr>
          <a:xfrm>
            <a:off x="527314" y="356742"/>
            <a:ext cx="11663099" cy="430883"/>
          </a:xfrm>
          <a:prstGeom prst="rect">
            <a:avLst/>
          </a:prstGeom>
          <a:noFill/>
        </p:spPr>
        <p:txBody>
          <a:bodyPr wrap="square" lIns="121917" tIns="60958" rIns="121917" bIns="60958" rtlCol="0">
            <a:spAutoFit/>
          </a:bodyPr>
          <a:lstStyle/>
          <a:p>
            <a:r>
              <a:rPr lang="fi-FI" sz="2000" b="1" dirty="0">
                <a:solidFill>
                  <a:srgbClr val="164280"/>
                </a:solidFill>
                <a:latin typeface="Merriweather Sans"/>
              </a:rPr>
              <a:t>Säästö- ja sijoitusvarallisuuden keskimääräinen arvo asuntolainaa omaavilla</a:t>
            </a:r>
          </a:p>
        </p:txBody>
      </p:sp>
      <p:sp>
        <p:nvSpPr>
          <p:cNvPr id="15" name="Tekstikehys 14"/>
          <p:cNvSpPr txBox="1"/>
          <p:nvPr/>
        </p:nvSpPr>
        <p:spPr>
          <a:xfrm>
            <a:off x="610727" y="1553230"/>
            <a:ext cx="3612271" cy="292388"/>
          </a:xfrm>
          <a:prstGeom prst="rect">
            <a:avLst/>
          </a:prstGeom>
          <a:noFill/>
        </p:spPr>
        <p:txBody>
          <a:bodyPr wrap="none" rtlCol="0">
            <a:spAutoFit/>
          </a:bodyPr>
          <a:lstStyle/>
          <a:p>
            <a:r>
              <a:rPr lang="fi-FI" sz="1300" u="sng" dirty="0">
                <a:solidFill>
                  <a:srgbClr val="164280"/>
                </a:solidFill>
                <a:latin typeface="Merriweather Sans"/>
              </a:rPr>
              <a:t>ASUNTOLAINAN MÄÄRÄ TÄLLÄ HETKELLÄ:</a:t>
            </a:r>
          </a:p>
        </p:txBody>
      </p:sp>
    </p:spTree>
    <p:extLst>
      <p:ext uri="{BB962C8B-B14F-4D97-AF65-F5344CB8AC3E}">
        <p14:creationId xmlns:p14="http://schemas.microsoft.com/office/powerpoint/2010/main" val="2888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4059904595"/>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71355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Säästäjät, sijoittajat ja lainanottajat ikäryhmittäin</a:t>
            </a:r>
          </a:p>
        </p:txBody>
      </p:sp>
      <p:sp>
        <p:nvSpPr>
          <p:cNvPr id="9" name="Tekstikehys 8"/>
          <p:cNvSpPr txBox="1"/>
          <p:nvPr/>
        </p:nvSpPr>
        <p:spPr>
          <a:xfrm>
            <a:off x="527313" y="836906"/>
            <a:ext cx="9985112"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teillä tällä hetkellä säästettynä/sijoitettuna varoja eri kohteisiin? Onko teillä tällä hetkellä jotain lainaa tai luottoa?</a:t>
            </a:r>
            <a:endParaRPr lang="fi-FI" sz="1400">
              <a:solidFill>
                <a:srgbClr val="164280"/>
              </a:solidFill>
              <a:latin typeface="Merriweather Sans"/>
            </a:endParaRP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156310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565590362"/>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545757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Lainanottajat ikäryhmittäin</a:t>
            </a:r>
          </a:p>
        </p:txBody>
      </p:sp>
      <p:sp>
        <p:nvSpPr>
          <p:cNvPr id="9" name="Tekstikehys 8"/>
          <p:cNvSpPr txBox="1"/>
          <p:nvPr/>
        </p:nvSpPr>
        <p:spPr>
          <a:xfrm>
            <a:off x="527313" y="836906"/>
            <a:ext cx="9360467"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teillä tällä hetkellä jotain lainaa tai luottoa? Mitä seuraavista lainoista tai luotoista teillä on?</a:t>
            </a:r>
            <a:endParaRPr lang="fi-FI" sz="1400">
              <a:solidFill>
                <a:srgbClr val="164280"/>
              </a:solidFill>
              <a:latin typeface="Merriweather Sans"/>
            </a:endParaRP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1563105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1116266521"/>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8754955"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Kulutus- tai sijoitusluottomuodot 2017-2019</a:t>
            </a:r>
          </a:p>
        </p:txBody>
      </p:sp>
      <p:sp>
        <p:nvSpPr>
          <p:cNvPr id="9" name="Tekstikehys 8"/>
          <p:cNvSpPr txBox="1"/>
          <p:nvPr/>
        </p:nvSpPr>
        <p:spPr>
          <a:xfrm>
            <a:off x="527313" y="836906"/>
            <a:ext cx="9985112"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teillä tällä hetkellä jotain kulutus- tai sijoitusluottoa? Oletteko viimeisen 12 kuukauden aikana ottanut pikavippiä?</a:t>
            </a:r>
            <a:endParaRPr lang="fi-FI" sz="140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3" name="Tekstikehys 12"/>
          <p:cNvSpPr txBox="1"/>
          <p:nvPr/>
        </p:nvSpPr>
        <p:spPr>
          <a:xfrm>
            <a:off x="1306674" y="6022082"/>
            <a:ext cx="4559897" cy="607855"/>
          </a:xfrm>
          <a:prstGeom prst="rect">
            <a:avLst/>
          </a:prstGeom>
          <a:noFill/>
        </p:spPr>
        <p:txBody>
          <a:bodyPr wrap="none" lIns="121917" tIns="60958" rIns="121917" bIns="60958" rtlCol="0">
            <a:spAutoFit/>
          </a:bodyPr>
          <a:lstStyle/>
          <a:p>
            <a:r>
              <a:rPr lang="fi-FI" sz="1050">
                <a:solidFill>
                  <a:srgbClr val="164280"/>
                </a:solidFill>
                <a:latin typeface="Merriweather Sans"/>
              </a:rPr>
              <a:t>Kysymyksen vastausvaihtoehtoja muutettu 2017.</a:t>
            </a:r>
          </a:p>
          <a:p>
            <a:r>
              <a:rPr lang="fi-FI" sz="1050">
                <a:solidFill>
                  <a:srgbClr val="164280"/>
                </a:solidFill>
                <a:latin typeface="Merriweather Sans"/>
              </a:rPr>
              <a:t>Poistettu: Luotollinen pankkitili, Kaupan tililuotto ja Muu luottokorttiluotto</a:t>
            </a:r>
          </a:p>
          <a:p>
            <a:r>
              <a:rPr lang="fi-FI" sz="1050">
                <a:solidFill>
                  <a:srgbClr val="164280"/>
                </a:solidFill>
                <a:latin typeface="Merriweather Sans"/>
              </a:rPr>
              <a:t>Lisätty: Sijoituslaina ja Osamaksuluottoon määrite ”ei pankin myöntämä”</a:t>
            </a:r>
          </a:p>
        </p:txBody>
      </p:sp>
    </p:spTree>
    <p:extLst>
      <p:ext uri="{BB962C8B-B14F-4D97-AF65-F5344CB8AC3E}">
        <p14:creationId xmlns:p14="http://schemas.microsoft.com/office/powerpoint/2010/main" val="156310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3294587643"/>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6707921"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Kulutusluottomuodot 2013-2019</a:t>
            </a:r>
          </a:p>
        </p:txBody>
      </p:sp>
      <p:sp>
        <p:nvSpPr>
          <p:cNvPr id="9" name="Tekstikehys 8"/>
          <p:cNvSpPr txBox="1"/>
          <p:nvPr/>
        </p:nvSpPr>
        <p:spPr>
          <a:xfrm>
            <a:off x="527313" y="836906"/>
            <a:ext cx="9985112"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teillä tällä hetkellä jotain kulutus- tai sijoitusluottoa? Oletteko viimeisen 12 kuukauden aikana ottanut pikavippiä?</a:t>
            </a:r>
            <a:endParaRPr lang="fi-FI" sz="140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3" name="Tekstikehys 12"/>
          <p:cNvSpPr txBox="1"/>
          <p:nvPr/>
        </p:nvSpPr>
        <p:spPr>
          <a:xfrm>
            <a:off x="144016" y="5127066"/>
            <a:ext cx="3286894" cy="931020"/>
          </a:xfrm>
          <a:prstGeom prst="rect">
            <a:avLst/>
          </a:prstGeom>
          <a:noFill/>
        </p:spPr>
        <p:txBody>
          <a:bodyPr wrap="square" lIns="121917" tIns="60958" rIns="121917" bIns="60958" rtlCol="0">
            <a:spAutoFit/>
          </a:bodyPr>
          <a:lstStyle/>
          <a:p>
            <a:r>
              <a:rPr lang="fi-FI" sz="1050">
                <a:solidFill>
                  <a:srgbClr val="164280"/>
                </a:solidFill>
                <a:latin typeface="Merriweather Sans"/>
              </a:rPr>
              <a:t>Kysymyksen vastausvaihtoehtoja muutettu 2017.</a:t>
            </a:r>
          </a:p>
          <a:p>
            <a:r>
              <a:rPr lang="fi-FI" sz="1050">
                <a:solidFill>
                  <a:srgbClr val="164280"/>
                </a:solidFill>
                <a:latin typeface="Merriweather Sans"/>
              </a:rPr>
              <a:t>Poistettu: Luotollinen pankkitili, Kaupan tililuotto ja Muu luottokorttiluotto</a:t>
            </a:r>
          </a:p>
          <a:p>
            <a:r>
              <a:rPr lang="fi-FI" sz="1050">
                <a:solidFill>
                  <a:srgbClr val="164280"/>
                </a:solidFill>
                <a:latin typeface="Merriweather Sans"/>
              </a:rPr>
              <a:t>Lisätty: Sijoituslaina ja Osamaksuluottoon määrite ”ei pankin myöntämä”</a:t>
            </a:r>
          </a:p>
        </p:txBody>
      </p:sp>
    </p:spTree>
    <p:extLst>
      <p:ext uri="{BB962C8B-B14F-4D97-AF65-F5344CB8AC3E}">
        <p14:creationId xmlns:p14="http://schemas.microsoft.com/office/powerpoint/2010/main" val="156310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4161087078"/>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8439164"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Pikaluotot viimeisen 12 kuukauden aikana</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viimeisen 12 kuukauden aikana ottanut pikaluottoa eli pikavippiä, siis lyhytaikaista esim. tekstiviestillä otettua luottoa?</a:t>
            </a:r>
            <a:endParaRPr lang="fi-FI" sz="1400">
              <a:solidFill>
                <a:srgbClr val="164280"/>
              </a:solidFill>
              <a:latin typeface="Merriweather Sans"/>
            </a:endParaRPr>
          </a:p>
        </p:txBody>
      </p:sp>
      <p:sp>
        <p:nvSpPr>
          <p:cNvPr id="13" name="Tekstikehys 12"/>
          <p:cNvSpPr txBox="1"/>
          <p:nvPr/>
        </p:nvSpPr>
        <p:spPr>
          <a:xfrm>
            <a:off x="1487294" y="1458602"/>
            <a:ext cx="4823936" cy="338633"/>
          </a:xfrm>
          <a:prstGeom prst="rect">
            <a:avLst/>
          </a:prstGeom>
          <a:noFill/>
        </p:spPr>
        <p:txBody>
          <a:bodyPr wrap="square" lIns="47999" tIns="60958" rIns="119997" bIns="60958" rtlCol="0">
            <a:spAutoFit/>
          </a:bodyPr>
          <a:lstStyle/>
          <a:p>
            <a:r>
              <a:rPr lang="fi-FI" sz="1400" err="1">
                <a:solidFill>
                  <a:srgbClr val="164280"/>
                </a:solidFill>
                <a:latin typeface="Merriweather Sans"/>
              </a:rPr>
              <a:t>kyllä-osuudet</a:t>
            </a:r>
            <a:r>
              <a:rPr lang="fi-FI" sz="1400">
                <a:solidFill>
                  <a:srgbClr val="164280"/>
                </a:solidFill>
                <a:latin typeface="Merriweather Sans"/>
              </a:rPr>
              <a:t> - % vastaajista (n=2500 vuonna 2019)</a:t>
            </a:r>
          </a:p>
        </p:txBody>
      </p:sp>
      <p:sp>
        <p:nvSpPr>
          <p:cNvPr id="7" name="Tekstikehys 6"/>
          <p:cNvSpPr txBox="1"/>
          <p:nvPr/>
        </p:nvSpPr>
        <p:spPr>
          <a:xfrm>
            <a:off x="5051090" y="5626038"/>
            <a:ext cx="5472448" cy="323161"/>
          </a:xfrm>
          <a:prstGeom prst="rect">
            <a:avLst/>
          </a:prstGeom>
          <a:noFill/>
        </p:spPr>
        <p:txBody>
          <a:bodyPr wrap="square" lIns="121917" tIns="60958" rIns="121917" bIns="60958" rtlCol="0">
            <a:spAutoFit/>
          </a:bodyPr>
          <a:lstStyle/>
          <a:p>
            <a:pPr algn="ctr"/>
            <a:r>
              <a:rPr lang="fi-FI" sz="1300">
                <a:solidFill>
                  <a:srgbClr val="164280"/>
                </a:solidFill>
                <a:latin typeface="Merriweather Sans"/>
              </a:rPr>
              <a:t>vastaajan ikä</a:t>
            </a:r>
          </a:p>
        </p:txBody>
      </p:sp>
    </p:spTree>
    <p:extLst>
      <p:ext uri="{BB962C8B-B14F-4D97-AF65-F5344CB8AC3E}">
        <p14:creationId xmlns:p14="http://schemas.microsoft.com/office/powerpoint/2010/main" val="156310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305059"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Kuinka pitkällä aikavälillä suunnittelee raha-asioitaan</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pitkällä aikavälillä yleensä suunnittelette raha-asioitanne?</a:t>
            </a:r>
            <a:endParaRPr lang="fi-FI" sz="1400">
              <a:solidFill>
                <a:srgbClr val="164280"/>
              </a:solidFill>
              <a:latin typeface="Merriweather Sans"/>
            </a:endParaRPr>
          </a:p>
        </p:txBody>
      </p:sp>
      <p:sp>
        <p:nvSpPr>
          <p:cNvPr id="10" name="Tekstikehys 9"/>
          <p:cNvSpPr txBox="1"/>
          <p:nvPr/>
        </p:nvSpPr>
        <p:spPr>
          <a:xfrm>
            <a:off x="4222750" y="1486453"/>
            <a:ext cx="771514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156310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0100718"/>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4954235"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Luotonottosuunnitelmat</a:t>
            </a:r>
          </a:p>
        </p:txBody>
      </p:sp>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Aiotteko seuraavien 12 kuukauden aikana ottaa uutta lainaa tai luottoa?</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854816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Luotonottosuunnitelmat luottomuodoittain</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Mitä seuraavista lainoista ja luotoista aiotte ottaa seuraavien 12 kuukauden aikana?</a:t>
            </a:r>
            <a:endParaRPr lang="fi-FI" sz="140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106447317"/>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2" name="Tekstikehys 11"/>
          <p:cNvSpPr txBox="1"/>
          <p:nvPr/>
        </p:nvSpPr>
        <p:spPr>
          <a:xfrm>
            <a:off x="55992" y="5106650"/>
            <a:ext cx="3286894" cy="931020"/>
          </a:xfrm>
          <a:prstGeom prst="rect">
            <a:avLst/>
          </a:prstGeom>
          <a:noFill/>
        </p:spPr>
        <p:txBody>
          <a:bodyPr wrap="square" lIns="121917" tIns="60958" rIns="121917" bIns="60958" rtlCol="0">
            <a:spAutoFit/>
          </a:bodyPr>
          <a:lstStyle/>
          <a:p>
            <a:r>
              <a:rPr lang="fi-FI" sz="1050">
                <a:solidFill>
                  <a:srgbClr val="164280"/>
                </a:solidFill>
                <a:latin typeface="Merriweather Sans"/>
              </a:rPr>
              <a:t>Kysymyksen vastausvaihtoehtoja muutettu 2017.</a:t>
            </a:r>
          </a:p>
          <a:p>
            <a:r>
              <a:rPr lang="fi-FI" sz="1050">
                <a:solidFill>
                  <a:srgbClr val="164280"/>
                </a:solidFill>
                <a:latin typeface="Merriweather Sans"/>
              </a:rPr>
              <a:t>Poistettu: Luotollinen pankkitili, Kaupan tililuotto ja Muu luottokorttiluotto</a:t>
            </a:r>
          </a:p>
          <a:p>
            <a:r>
              <a:rPr lang="fi-FI" sz="1050">
                <a:solidFill>
                  <a:srgbClr val="164280"/>
                </a:solidFill>
                <a:latin typeface="Merriweather Sans"/>
              </a:rPr>
              <a:t>Lisätty: Sijoituslaina ja Osamaksuluottoon määrite ”ei pankin myöntämä”</a:t>
            </a:r>
          </a:p>
        </p:txBody>
      </p:sp>
    </p:spTree>
    <p:extLst>
      <p:ext uri="{BB962C8B-B14F-4D97-AF65-F5344CB8AC3E}">
        <p14:creationId xmlns:p14="http://schemas.microsoft.com/office/powerpoint/2010/main" val="156310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759758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Kuinka monesta pankista lainatarjous</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monesta pankista aiotte ottaa tarjouksen lainaanne?</a:t>
            </a:r>
            <a:endParaRPr lang="fi-FI" sz="140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81539395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jotka aikeissa ottaa asuntolainaa tai pankin kulutusluottoa 2019</a:t>
            </a:r>
          </a:p>
        </p:txBody>
      </p:sp>
    </p:spTree>
    <p:extLst>
      <p:ext uri="{BB962C8B-B14F-4D97-AF65-F5344CB8AC3E}">
        <p14:creationId xmlns:p14="http://schemas.microsoft.com/office/powerpoint/2010/main" val="1563105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kehys 8"/>
          <p:cNvSpPr txBox="1"/>
          <p:nvPr/>
        </p:nvSpPr>
        <p:spPr>
          <a:xfrm>
            <a:off x="527313" y="1039016"/>
            <a:ext cx="9985112"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Jos olisitte ottamassa asuntolainaa, miten ottaisitte ensimmäisen kerran yhteyttä pankkiin hakiessanne asuntolainaa?</a:t>
            </a:r>
            <a:endParaRPr lang="fi-FI" sz="140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813500890"/>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jotka ovat aikeissa ottaa asuntolainaa (n=83 vuonna 2019)</a:t>
            </a:r>
          </a:p>
        </p:txBody>
      </p:sp>
      <p:sp>
        <p:nvSpPr>
          <p:cNvPr id="6" name="Tekstiruutu 7"/>
          <p:cNvSpPr txBox="1"/>
          <p:nvPr/>
        </p:nvSpPr>
        <p:spPr>
          <a:xfrm>
            <a:off x="527313" y="236613"/>
            <a:ext cx="10170407" cy="911015"/>
          </a:xfrm>
          <a:prstGeom prst="rect">
            <a:avLst/>
          </a:prstGeom>
          <a:noFill/>
        </p:spPr>
        <p:txBody>
          <a:bodyPr wrap="none" lIns="121917" tIns="60958" rIns="121917" bIns="60958" rtlCol="0">
            <a:spAutoFit/>
          </a:bodyPr>
          <a:lstStyle/>
          <a:p>
            <a:pPr>
              <a:lnSpc>
                <a:spcPct val="80000"/>
              </a:lnSpc>
            </a:pPr>
            <a:r>
              <a:rPr lang="fi-FI" sz="3200" b="1">
                <a:solidFill>
                  <a:srgbClr val="164280"/>
                </a:solidFill>
                <a:latin typeface="Merriweather Sans"/>
              </a:rPr>
              <a:t>Miten ottaisi ensimmäisen kerran yhteyttä pankkiin</a:t>
            </a:r>
          </a:p>
          <a:p>
            <a:pPr>
              <a:lnSpc>
                <a:spcPct val="80000"/>
              </a:lnSpc>
            </a:pPr>
            <a:r>
              <a:rPr lang="fi-FI" sz="3200" b="1">
                <a:solidFill>
                  <a:srgbClr val="164280"/>
                </a:solidFill>
                <a:latin typeface="Merriweather Sans"/>
              </a:rPr>
              <a:t>asuntolainaa hakiessaan</a:t>
            </a:r>
          </a:p>
        </p:txBody>
      </p:sp>
    </p:spTree>
    <p:extLst>
      <p:ext uri="{BB962C8B-B14F-4D97-AF65-F5344CB8AC3E}">
        <p14:creationId xmlns:p14="http://schemas.microsoft.com/office/powerpoint/2010/main" val="1563105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54858185"/>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1138621"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Asuntolainan takaisinmaksuaika lainan suuruuden mukaan</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Miten pitkäaikaisen lainan otitte, eli mikä on asuntolainanne alkuperäinen takaisinmaksuaika?</a:t>
            </a:r>
            <a:endParaRPr lang="fi-FI" sz="1400">
              <a:solidFill>
                <a:srgbClr val="164280"/>
              </a:solidFill>
              <a:latin typeface="Merriweather Sans"/>
            </a:endParaRPr>
          </a:p>
        </p:txBody>
      </p:sp>
      <p:sp>
        <p:nvSpPr>
          <p:cNvPr id="7" name="Tekstikehys 6"/>
          <p:cNvSpPr txBox="1"/>
          <p:nvPr/>
        </p:nvSpPr>
        <p:spPr>
          <a:xfrm>
            <a:off x="6095206" y="6007152"/>
            <a:ext cx="3468738" cy="323161"/>
          </a:xfrm>
          <a:prstGeom prst="rect">
            <a:avLst/>
          </a:prstGeom>
          <a:noFill/>
        </p:spPr>
        <p:txBody>
          <a:bodyPr wrap="square" lIns="121917" tIns="60958" rIns="121917" bIns="60958" rtlCol="0">
            <a:spAutoFit/>
          </a:bodyPr>
          <a:lstStyle/>
          <a:p>
            <a:pPr algn="ctr"/>
            <a:r>
              <a:rPr lang="fi-FI" sz="1300">
                <a:solidFill>
                  <a:srgbClr val="164280"/>
                </a:solidFill>
                <a:latin typeface="Merriweather Sans"/>
              </a:rPr>
              <a:t>lainamäärä, euroa</a:t>
            </a:r>
          </a:p>
        </p:txBody>
      </p:sp>
      <p:sp>
        <p:nvSpPr>
          <p:cNvPr id="10" name="Rectangle 5"/>
          <p:cNvSpPr>
            <a:spLocks noChangeArrowheads="1"/>
          </p:cNvSpPr>
          <p:nvPr/>
        </p:nvSpPr>
        <p:spPr bwMode="auto">
          <a:xfrm>
            <a:off x="5039227" y="1422175"/>
            <a:ext cx="5775632" cy="38743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a:solidFill>
                  <a:srgbClr val="164280"/>
                </a:solidFill>
                <a:latin typeface="Merriweather Sans"/>
              </a:rPr>
              <a:t>Asuntolaina otettu viim. 2 vuoden aikana (n=175 v. 2019)</a:t>
            </a:r>
          </a:p>
        </p:txBody>
      </p:sp>
      <p:sp>
        <p:nvSpPr>
          <p:cNvPr id="12" name="Rectangle 5"/>
          <p:cNvSpPr>
            <a:spLocks noChangeArrowheads="1"/>
          </p:cNvSpPr>
          <p:nvPr/>
        </p:nvSpPr>
        <p:spPr bwMode="auto">
          <a:xfrm>
            <a:off x="1487295" y="1422175"/>
            <a:ext cx="3889927" cy="387439"/>
          </a:xfrm>
          <a:prstGeom prst="rect">
            <a:avLst/>
          </a:prstGeom>
          <a:noFill/>
          <a:ln w="12700">
            <a:noFill/>
            <a:miter lim="800000"/>
            <a:headEnd/>
            <a:tailEnd/>
          </a:ln>
          <a:effectLst/>
        </p:spPr>
        <p:txBody>
          <a:bodyPr lIns="47999" tIns="59265" rIns="120648" bIns="59265" anchor="ctr"/>
          <a:lstStyle/>
          <a:p>
            <a:pPr eaLnBrk="0" hangingPunct="0">
              <a:spcAft>
                <a:spcPct val="150000"/>
              </a:spcAft>
            </a:pPr>
            <a:r>
              <a:rPr lang="fi-FI" sz="1300">
                <a:solidFill>
                  <a:srgbClr val="164280"/>
                </a:solidFill>
                <a:latin typeface="Merriweather Sans"/>
              </a:rPr>
              <a:t>keskimääräinen takaisinmaksuaika, vuotta</a:t>
            </a:r>
          </a:p>
        </p:txBody>
      </p:sp>
    </p:spTree>
    <p:extLst>
      <p:ext uri="{BB962C8B-B14F-4D97-AF65-F5344CB8AC3E}">
        <p14:creationId xmlns:p14="http://schemas.microsoft.com/office/powerpoint/2010/main" val="1563105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48189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Asuntolainan takaisinmaksuajat</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Miten pitkäaikaisen lainan otitte, eli mikä on asuntolainanne alkuperäinen takaisinmaksuaika?</a:t>
            </a:r>
            <a:endParaRPr lang="fi-FI" sz="1400">
              <a:solidFill>
                <a:srgbClr val="164280"/>
              </a:solidFill>
              <a:latin typeface="Merriweather Sans"/>
            </a:endParaRPr>
          </a:p>
        </p:txBody>
      </p:sp>
      <p:sp>
        <p:nvSpPr>
          <p:cNvPr id="13" name="Rectangle 6"/>
          <p:cNvSpPr>
            <a:spLocks noChangeArrowheads="1"/>
          </p:cNvSpPr>
          <p:nvPr/>
        </p:nvSpPr>
        <p:spPr bwMode="auto">
          <a:xfrm>
            <a:off x="3861119" y="1265746"/>
            <a:ext cx="6410551"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a:solidFill>
                  <a:srgbClr val="164280"/>
                </a:solidFill>
                <a:latin typeface="Merriweather Sans"/>
              </a:rPr>
              <a:t>% niistä, jotka ovat ottaneet asuntolainan viimeisen 2 vuoden aikana</a:t>
            </a:r>
          </a:p>
        </p:txBody>
      </p:sp>
      <p:graphicFrame>
        <p:nvGraphicFramePr>
          <p:cNvPr id="14" name="Taulukko 13"/>
          <p:cNvGraphicFramePr>
            <a:graphicFrameLocks noGrp="1"/>
          </p:cNvGraphicFramePr>
          <p:nvPr>
            <p:extLst>
              <p:ext uri="{D42A27DB-BD31-4B8C-83A1-F6EECF244321}">
                <p14:modId xmlns:p14="http://schemas.microsoft.com/office/powerpoint/2010/main" val="2447921154"/>
              </p:ext>
            </p:extLst>
          </p:nvPr>
        </p:nvGraphicFramePr>
        <p:xfrm>
          <a:off x="1055303" y="1583102"/>
          <a:ext cx="9216000" cy="4489339"/>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116000">
                  <a:extLst>
                    <a:ext uri="{9D8B030D-6E8A-4147-A177-3AD203B41FA5}">
                      <a16:colId xmlns:a16="http://schemas.microsoft.com/office/drawing/2014/main" val="20006"/>
                    </a:ext>
                  </a:extLst>
                </a:gridCol>
              </a:tblGrid>
              <a:tr h="720000">
                <a:tc>
                  <a:txBody>
                    <a:bodyPr/>
                    <a:lstStyle/>
                    <a:p>
                      <a:pPr>
                        <a:spcAft>
                          <a:spcPts val="0"/>
                        </a:spcAft>
                      </a:pPr>
                      <a:endParaRPr lang="fi-FI" sz="1300">
                        <a:solidFill>
                          <a:srgbClr val="164280"/>
                        </a:solidFill>
                        <a:latin typeface="Merriweather Sans"/>
                        <a:cs typeface="Arial" pitchFamily="34" charset="0"/>
                      </a:endParaRPr>
                    </a:p>
                  </a:txBody>
                  <a:tcPr marL="95988" marR="95988" marT="0" marB="96022" anchor="ctr"/>
                </a:tc>
                <a:tc>
                  <a:txBody>
                    <a:bodyPr/>
                    <a:lstStyle/>
                    <a:p>
                      <a:pPr algn="ctr">
                        <a:spcAft>
                          <a:spcPts val="0"/>
                        </a:spcAft>
                      </a:pPr>
                      <a:r>
                        <a:rPr lang="fi-FI" sz="1300">
                          <a:latin typeface="Merriweather Sans"/>
                        </a:rPr>
                        <a:t>1998</a:t>
                      </a:r>
                    </a:p>
                    <a:p>
                      <a:pPr algn="ctr">
                        <a:spcAft>
                          <a:spcPts val="0"/>
                        </a:spcAft>
                      </a:pPr>
                      <a:r>
                        <a:rPr lang="fi-FI" sz="1300">
                          <a:latin typeface="Merriweather Sans"/>
                        </a:rPr>
                        <a:t>n=113</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a:latin typeface="Merriweather Sans"/>
                        </a:rPr>
                        <a:t>Kevät 2013</a:t>
                      </a:r>
                    </a:p>
                    <a:p>
                      <a:pPr algn="ctr">
                        <a:spcAft>
                          <a:spcPts val="0"/>
                        </a:spcAft>
                      </a:pPr>
                      <a:r>
                        <a:rPr lang="fi-FI" sz="1300">
                          <a:latin typeface="Merriweather Sans"/>
                        </a:rPr>
                        <a:t>n=224</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a:latin typeface="Merriweather Sans"/>
                        </a:rPr>
                        <a:t>Kevät 2014</a:t>
                      </a:r>
                    </a:p>
                    <a:p>
                      <a:pPr algn="ctr">
                        <a:spcAft>
                          <a:spcPts val="0"/>
                        </a:spcAft>
                      </a:pPr>
                      <a:r>
                        <a:rPr lang="fi-FI" sz="1300">
                          <a:latin typeface="Merriweather Sans"/>
                        </a:rPr>
                        <a:t>n=211</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a:latin typeface="Merriweather Sans"/>
                        </a:rPr>
                        <a:t>Kevät 2015</a:t>
                      </a:r>
                    </a:p>
                    <a:p>
                      <a:pPr algn="ctr">
                        <a:spcAft>
                          <a:spcPts val="0"/>
                        </a:spcAft>
                      </a:pPr>
                      <a:r>
                        <a:rPr lang="fi-FI" sz="1300">
                          <a:latin typeface="Merriweather Sans"/>
                        </a:rPr>
                        <a:t> n=185</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a:latin typeface="Merriweather Sans"/>
                        </a:rPr>
                        <a:t>Kevät 2017</a:t>
                      </a:r>
                    </a:p>
                    <a:p>
                      <a:pPr algn="ctr">
                        <a:spcAft>
                          <a:spcPts val="0"/>
                        </a:spcAft>
                      </a:pPr>
                      <a:r>
                        <a:rPr lang="fi-FI" sz="1300">
                          <a:latin typeface="Merriweather Sans"/>
                        </a:rPr>
                        <a:t> n=220</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a:latin typeface="Merriweather Sans"/>
                        </a:rPr>
                        <a:t>Kevät 2019</a:t>
                      </a:r>
                    </a:p>
                    <a:p>
                      <a:pPr algn="ctr">
                        <a:spcAft>
                          <a:spcPts val="0"/>
                        </a:spcAft>
                      </a:pPr>
                      <a:r>
                        <a:rPr lang="fi-FI" sz="1300">
                          <a:latin typeface="Merriweather Sans"/>
                        </a:rPr>
                        <a:t>n=175</a:t>
                      </a:r>
                    </a:p>
                    <a:p>
                      <a:pPr algn="ctr">
                        <a:spcAft>
                          <a:spcPts val="0"/>
                        </a:spcAft>
                      </a:pPr>
                      <a:r>
                        <a:rPr lang="fi-FI" sz="1300">
                          <a:latin typeface="Merriweather Sans"/>
                        </a:rPr>
                        <a:t>%</a:t>
                      </a:r>
                      <a:endParaRPr lang="fi-FI" sz="1300">
                        <a:solidFill>
                          <a:schemeClr val="bg1"/>
                        </a:solidFill>
                        <a:latin typeface="Merriweather Sans"/>
                        <a:ea typeface="Times New Roman"/>
                        <a:cs typeface="Arial" pitchFamily="34" charset="0"/>
                      </a:endParaRPr>
                    </a:p>
                  </a:txBody>
                  <a:tcPr marL="95988" marR="95988" marT="0" marB="48011" anchor="b"/>
                </a:tc>
                <a:extLst>
                  <a:ext uri="{0D108BD9-81ED-4DB2-BD59-A6C34878D82A}">
                    <a16:rowId xmlns:a16="http://schemas.microsoft.com/office/drawing/2014/main" val="10000"/>
                  </a:ext>
                </a:extLst>
              </a:tr>
              <a:tr h="288067">
                <a:tc>
                  <a:txBody>
                    <a:bodyPr/>
                    <a:lstStyle/>
                    <a:p>
                      <a:pPr algn="l" fontAlgn="b"/>
                      <a:r>
                        <a:rPr lang="fi-FI" sz="1300" b="1" u="none" strike="noStrike">
                          <a:solidFill>
                            <a:srgbClr val="164280"/>
                          </a:solidFill>
                          <a:latin typeface="Merriweather Sans"/>
                        </a:rPr>
                        <a:t>1-5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19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8</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7</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8</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1</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1"/>
                  </a:ext>
                </a:extLst>
              </a:tr>
              <a:tr h="288067">
                <a:tc>
                  <a:txBody>
                    <a:bodyPr/>
                    <a:lstStyle/>
                    <a:p>
                      <a:pPr algn="l" fontAlgn="b"/>
                      <a:r>
                        <a:rPr lang="fi-FI" sz="1300" b="1" u="none" strike="noStrike">
                          <a:solidFill>
                            <a:srgbClr val="164280"/>
                          </a:solidFill>
                          <a:latin typeface="Merriweather Sans"/>
                        </a:rPr>
                        <a:t>6-9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4</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2"/>
                  </a:ext>
                </a:extLst>
              </a:tr>
              <a:tr h="288067">
                <a:tc>
                  <a:txBody>
                    <a:bodyPr/>
                    <a:lstStyle/>
                    <a:p>
                      <a:pPr algn="l" fontAlgn="b"/>
                      <a:r>
                        <a:rPr lang="fi-FI" sz="1300" b="1" u="none" strike="noStrike">
                          <a:solidFill>
                            <a:srgbClr val="164280"/>
                          </a:solidFill>
                          <a:latin typeface="Merriweather Sans"/>
                        </a:rPr>
                        <a:t>10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27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9</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11</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9</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3"/>
                  </a:ext>
                </a:extLst>
              </a:tr>
              <a:tr h="288067">
                <a:tc>
                  <a:txBody>
                    <a:bodyPr/>
                    <a:lstStyle/>
                    <a:p>
                      <a:pPr algn="l" fontAlgn="b"/>
                      <a:r>
                        <a:rPr lang="fi-FI" sz="1300" b="1" u="none" strike="noStrike">
                          <a:solidFill>
                            <a:srgbClr val="164280"/>
                          </a:solidFill>
                          <a:latin typeface="Merriweather Sans"/>
                        </a:rPr>
                        <a:t>11-14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5</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2</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4"/>
                  </a:ext>
                </a:extLst>
              </a:tr>
              <a:tr h="288067">
                <a:tc>
                  <a:txBody>
                    <a:bodyPr/>
                    <a:lstStyle/>
                    <a:p>
                      <a:pPr algn="l" fontAlgn="b"/>
                      <a:r>
                        <a:rPr lang="fi-FI" sz="1300" b="1" u="none" strike="noStrike">
                          <a:solidFill>
                            <a:srgbClr val="164280"/>
                          </a:solidFill>
                          <a:latin typeface="Merriweather Sans"/>
                        </a:rPr>
                        <a:t>15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chemeClr val="bg1"/>
                          </a:solidFill>
                          <a:latin typeface="Merriweather Sans"/>
                        </a:rPr>
                        <a:t>35</a:t>
                      </a:r>
                      <a:endParaRPr lang="fi-FI" sz="1300">
                        <a:solidFill>
                          <a:schemeClr val="bg1"/>
                        </a:solidFill>
                        <a:latin typeface="Merriweather Sans"/>
                        <a:ea typeface="Times New Roman"/>
                        <a:cs typeface="Arial" pitchFamily="34" charset="0"/>
                      </a:endParaRPr>
                    </a:p>
                  </a:txBody>
                  <a:tcPr marL="91428" marR="91428" marT="0" marB="0" anchor="ctr">
                    <a:solidFill>
                      <a:schemeClr val="accent2"/>
                    </a:solidFill>
                  </a:tcPr>
                </a:tc>
                <a:tc>
                  <a:txBody>
                    <a:bodyPr/>
                    <a:lstStyle/>
                    <a:p>
                      <a:pPr algn="ctr" fontAlgn="b"/>
                      <a:r>
                        <a:rPr lang="fi-FI" sz="1300" u="none" strike="noStrike">
                          <a:solidFill>
                            <a:srgbClr val="164280"/>
                          </a:solidFill>
                          <a:latin typeface="Merriweather Sans"/>
                        </a:rPr>
                        <a:t>13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15</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8</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7</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5"/>
                  </a:ext>
                </a:extLst>
              </a:tr>
              <a:tr h="288067">
                <a:tc>
                  <a:txBody>
                    <a:bodyPr/>
                    <a:lstStyle/>
                    <a:p>
                      <a:pPr algn="l" fontAlgn="b"/>
                      <a:r>
                        <a:rPr lang="fi-FI" sz="1300" b="1" u="none" strike="noStrike">
                          <a:solidFill>
                            <a:srgbClr val="164280"/>
                          </a:solidFill>
                          <a:latin typeface="Merriweather Sans"/>
                        </a:rPr>
                        <a:t>16-19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8</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3</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6"/>
                  </a:ext>
                </a:extLst>
              </a:tr>
              <a:tr h="288067">
                <a:tc>
                  <a:txBody>
                    <a:bodyPr/>
                    <a:lstStyle/>
                    <a:p>
                      <a:pPr algn="l" fontAlgn="b"/>
                      <a:r>
                        <a:rPr lang="fi-FI" sz="1300" b="1" u="none" strike="noStrike">
                          <a:solidFill>
                            <a:srgbClr val="164280"/>
                          </a:solidFill>
                          <a:latin typeface="Merriweather Sans"/>
                        </a:rPr>
                        <a:t>20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chemeClr val="bg1"/>
                          </a:solidFill>
                          <a:latin typeface="Merriweather Sans"/>
                        </a:rPr>
                        <a:t>24</a:t>
                      </a:r>
                      <a:endParaRPr lang="fi-FI" sz="1300" b="0" i="0" u="none" strike="noStrike">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b"/>
                      <a:r>
                        <a:rPr lang="fi-FI" sz="1300" u="none" strike="noStrike">
                          <a:solidFill>
                            <a:schemeClr val="bg1"/>
                          </a:solidFill>
                          <a:latin typeface="Merriweather Sans"/>
                        </a:rPr>
                        <a:t>22</a:t>
                      </a:r>
                      <a:endParaRPr lang="fi-FI" sz="1300" b="0" i="0" u="none" strike="noStrike">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ctr"/>
                      <a:r>
                        <a:rPr lang="fi-FI" sz="1300" u="none" strike="noStrike">
                          <a:solidFill>
                            <a:schemeClr val="bg1"/>
                          </a:solidFill>
                          <a:latin typeface="Merriweather Sans"/>
                        </a:rPr>
                        <a:t>25</a:t>
                      </a:r>
                      <a:endParaRPr lang="fi-FI" sz="1300" b="0" i="0" u="none" strike="noStrike">
                        <a:solidFill>
                          <a:schemeClr val="bg1"/>
                        </a:solidFill>
                        <a:latin typeface="Merriweather Sans"/>
                        <a:cs typeface="Arial" pitchFamily="34" charset="0"/>
                      </a:endParaRPr>
                    </a:p>
                  </a:txBody>
                  <a:tcPr marL="12698" marR="12698" marT="12703" marB="0" anchor="ctr">
                    <a:solidFill>
                      <a:schemeClr val="accent2"/>
                    </a:solidFill>
                  </a:tcPr>
                </a:tc>
                <a:tc>
                  <a:txBody>
                    <a:bodyPr/>
                    <a:lstStyle/>
                    <a:p>
                      <a:pPr algn="ctr" fontAlgn="ctr"/>
                      <a:r>
                        <a:rPr lang="fi-FI" sz="1300" u="none" strike="noStrike">
                          <a:solidFill>
                            <a:schemeClr val="bg1"/>
                          </a:solidFill>
                          <a:latin typeface="Merriweather Sans"/>
                        </a:rPr>
                        <a:t>30</a:t>
                      </a:r>
                      <a:endParaRPr lang="fi-FI" sz="1300" b="0" i="0" u="none" strike="noStrike">
                        <a:solidFill>
                          <a:schemeClr val="bg1"/>
                        </a:solidFill>
                        <a:latin typeface="Merriweather Sans"/>
                        <a:cs typeface="Arial" pitchFamily="34" charset="0"/>
                      </a:endParaRPr>
                    </a:p>
                  </a:txBody>
                  <a:tcPr marL="12698" marR="12698" marT="12703" marB="0" anchor="ctr">
                    <a:solidFill>
                      <a:schemeClr val="accent2"/>
                    </a:solidFill>
                  </a:tcPr>
                </a:tc>
                <a:tc>
                  <a:txBody>
                    <a:bodyPr/>
                    <a:lstStyle/>
                    <a:p>
                      <a:pPr algn="ctr" fontAlgn="ctr"/>
                      <a:r>
                        <a:rPr lang="fi-FI" sz="1300" u="none" strike="noStrike">
                          <a:solidFill>
                            <a:srgbClr val="164280"/>
                          </a:solidFill>
                          <a:effectLst/>
                          <a:latin typeface="Merriweather Sans"/>
                        </a:rPr>
                        <a:t>28</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7"/>
                  </a:ext>
                </a:extLst>
              </a:tr>
              <a:tr h="288067">
                <a:tc>
                  <a:txBody>
                    <a:bodyPr/>
                    <a:lstStyle/>
                    <a:p>
                      <a:pPr algn="l" fontAlgn="b"/>
                      <a:r>
                        <a:rPr lang="fi-FI" sz="1300" b="1" u="none" strike="noStrike">
                          <a:solidFill>
                            <a:srgbClr val="164280"/>
                          </a:solidFill>
                          <a:latin typeface="Merriweather Sans"/>
                        </a:rPr>
                        <a:t>21-24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3</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08"/>
                  </a:ext>
                </a:extLst>
              </a:tr>
              <a:tr h="288067">
                <a:tc>
                  <a:txBody>
                    <a:bodyPr/>
                    <a:lstStyle/>
                    <a:p>
                      <a:pPr algn="l" fontAlgn="b"/>
                      <a:r>
                        <a:rPr lang="fi-FI" sz="1300" b="1" u="none" strike="noStrike">
                          <a:solidFill>
                            <a:srgbClr val="164280"/>
                          </a:solidFill>
                          <a:latin typeface="Merriweather Sans"/>
                        </a:rPr>
                        <a:t>25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21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chemeClr val="bg1"/>
                          </a:solidFill>
                          <a:latin typeface="Merriweather Sans"/>
                        </a:rPr>
                        <a:t>21</a:t>
                      </a:r>
                      <a:endParaRPr lang="fi-FI" sz="1300" b="0" i="0" u="none" strike="noStrike">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ctr"/>
                      <a:r>
                        <a:rPr lang="fi-FI" sz="1300" u="none" strike="noStrike">
                          <a:solidFill>
                            <a:srgbClr val="164280"/>
                          </a:solidFill>
                          <a:latin typeface="Merriweather Sans"/>
                        </a:rPr>
                        <a:t>22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chemeClr val="bg1"/>
                          </a:solidFill>
                          <a:latin typeface="Merriweather Sans"/>
                        </a:rPr>
                        <a:t>29</a:t>
                      </a:r>
                      <a:endParaRPr lang="fi-FI" sz="1300" b="0" i="0" u="none" strike="noStrike">
                        <a:solidFill>
                          <a:schemeClr val="bg1"/>
                        </a:solidFill>
                        <a:latin typeface="Merriweather Sans"/>
                        <a:cs typeface="Arial" pitchFamily="34" charset="0"/>
                      </a:endParaRPr>
                    </a:p>
                  </a:txBody>
                  <a:tcPr marL="12698" marR="12698" marT="12703" marB="0" anchor="ctr">
                    <a:solidFill>
                      <a:schemeClr val="accent2"/>
                    </a:solidFill>
                  </a:tcPr>
                </a:tc>
                <a:tc>
                  <a:txBody>
                    <a:bodyPr/>
                    <a:lstStyle/>
                    <a:p>
                      <a:pPr algn="ctr" fontAlgn="ctr"/>
                      <a:r>
                        <a:rPr lang="fi-FI" sz="1300" u="none" strike="noStrike">
                          <a:solidFill>
                            <a:schemeClr val="bg1"/>
                          </a:solidFill>
                          <a:effectLst/>
                          <a:latin typeface="Merriweather Sans"/>
                        </a:rPr>
                        <a:t>38</a:t>
                      </a:r>
                      <a:endParaRPr lang="fi-FI" sz="1300" b="0" i="0" u="none" strike="noStrike">
                        <a:solidFill>
                          <a:schemeClr val="bg1"/>
                        </a:solidFill>
                        <a:effectLst/>
                        <a:latin typeface="Merriweather Sans"/>
                      </a:endParaRPr>
                    </a:p>
                  </a:txBody>
                  <a:tcPr marL="6350" marR="6350" marT="6350" marB="0" anchor="ctr">
                    <a:solidFill>
                      <a:schemeClr val="accent2"/>
                    </a:solidFill>
                  </a:tcPr>
                </a:tc>
                <a:extLst>
                  <a:ext uri="{0D108BD9-81ED-4DB2-BD59-A6C34878D82A}">
                    <a16:rowId xmlns:a16="http://schemas.microsoft.com/office/drawing/2014/main" val="10009"/>
                  </a:ext>
                </a:extLst>
              </a:tr>
              <a:tr h="288067">
                <a:tc>
                  <a:txBody>
                    <a:bodyPr/>
                    <a:lstStyle/>
                    <a:p>
                      <a:pPr algn="l" fontAlgn="b"/>
                      <a:r>
                        <a:rPr lang="fi-FI" sz="1300" b="1" u="none" strike="noStrike">
                          <a:solidFill>
                            <a:srgbClr val="164280"/>
                          </a:solidFill>
                          <a:latin typeface="Merriweather Sans"/>
                        </a:rPr>
                        <a:t>26-29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10"/>
                  </a:ext>
                </a:extLst>
              </a:tr>
              <a:tr h="288067">
                <a:tc>
                  <a:txBody>
                    <a:bodyPr/>
                    <a:lstStyle/>
                    <a:p>
                      <a:pPr algn="l" fontAlgn="b"/>
                      <a:r>
                        <a:rPr lang="fi-FI" sz="1300" b="1" u="none" strike="noStrike">
                          <a:solidFill>
                            <a:srgbClr val="164280"/>
                          </a:solidFill>
                          <a:latin typeface="Merriweather Sans"/>
                        </a:rPr>
                        <a:t>30 vuotta tai yli</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a:solidFill>
                            <a:srgbClr val="164280"/>
                          </a:solidFill>
                          <a:latin typeface="Merriweather Sans"/>
                        </a:rPr>
                        <a:t>-</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5</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a:solidFill>
                            <a:srgbClr val="164280"/>
                          </a:solidFill>
                          <a:effectLst/>
                          <a:latin typeface="Merriweather Sans"/>
                        </a:rPr>
                        <a:t>2</a:t>
                      </a:r>
                      <a:endParaRPr lang="fi-FI" sz="1300" b="0" i="0" u="none" strike="noStrike">
                        <a:solidFill>
                          <a:srgbClr val="164280"/>
                        </a:solidFill>
                        <a:effectLst/>
                        <a:latin typeface="Merriweather Sans"/>
                      </a:endParaRPr>
                    </a:p>
                  </a:txBody>
                  <a:tcPr marL="6350" marR="6350" marT="6350" marB="0" anchor="ctr"/>
                </a:tc>
                <a:extLst>
                  <a:ext uri="{0D108BD9-81ED-4DB2-BD59-A6C34878D82A}">
                    <a16:rowId xmlns:a16="http://schemas.microsoft.com/office/drawing/2014/main" val="10011"/>
                  </a:ext>
                </a:extLst>
              </a:tr>
              <a:tr h="480111">
                <a:tc>
                  <a:txBody>
                    <a:bodyPr/>
                    <a:lstStyle/>
                    <a:p>
                      <a:pPr>
                        <a:spcAft>
                          <a:spcPts val="0"/>
                        </a:spcAft>
                      </a:pPr>
                      <a:r>
                        <a:rPr lang="fi-FI" sz="1300" b="1">
                          <a:solidFill>
                            <a:srgbClr val="164280"/>
                          </a:solidFill>
                          <a:latin typeface="Merriweather Sans"/>
                        </a:rPr>
                        <a:t>Keskimääräinen lainan takaisinmaksuaika</a:t>
                      </a:r>
                      <a:endParaRPr lang="fi-FI" sz="1300" b="1">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b="1">
                          <a:solidFill>
                            <a:srgbClr val="164280"/>
                          </a:solidFill>
                          <a:latin typeface="Merriweather Sans"/>
                        </a:rPr>
                        <a:t>11,0 vuotta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17,9 vuotta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16,9 vuotta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17,4 vuotta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19,3 vuotta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ea typeface="Times New Roman"/>
                          <a:cs typeface="Arial" pitchFamily="34" charset="0"/>
                        </a:rPr>
                        <a:t>20,1 vuotta</a:t>
                      </a:r>
                    </a:p>
                  </a:txBody>
                  <a:tcPr marL="91428" marR="91428"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63105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866548917"/>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6986843"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Keskimääräiset asuntolainamäärät</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paljon taloudellanne tällä hetkellä on asuntolainaa?</a:t>
            </a:r>
            <a:endParaRPr lang="fi-FI" sz="1400">
              <a:solidFill>
                <a:srgbClr val="164280"/>
              </a:solidFill>
              <a:latin typeface="Merriweather Sans"/>
            </a:endParaRPr>
          </a:p>
        </p:txBody>
      </p:sp>
      <p:sp>
        <p:nvSpPr>
          <p:cNvPr id="13" name="Tekstikehys 12"/>
          <p:cNvSpPr txBox="1"/>
          <p:nvPr/>
        </p:nvSpPr>
        <p:spPr>
          <a:xfrm>
            <a:off x="1487294" y="1486453"/>
            <a:ext cx="4607912" cy="323161"/>
          </a:xfrm>
          <a:prstGeom prst="rect">
            <a:avLst/>
          </a:prstGeom>
          <a:noFill/>
        </p:spPr>
        <p:txBody>
          <a:bodyPr wrap="square" lIns="47999" tIns="60958" rIns="119997" bIns="60958" rtlCol="0">
            <a:spAutoFit/>
          </a:bodyPr>
          <a:lstStyle/>
          <a:p>
            <a:r>
              <a:rPr lang="fi-FI" sz="1300">
                <a:solidFill>
                  <a:srgbClr val="164280"/>
                </a:solidFill>
                <a:latin typeface="Merriweather Sans"/>
              </a:rPr>
              <a:t>euroa</a:t>
            </a:r>
          </a:p>
        </p:txBody>
      </p:sp>
      <p:sp>
        <p:nvSpPr>
          <p:cNvPr id="10" name="Rectangle 5"/>
          <p:cNvSpPr>
            <a:spLocks noChangeArrowheads="1"/>
          </p:cNvSpPr>
          <p:nvPr/>
        </p:nvSpPr>
        <p:spPr bwMode="auto">
          <a:xfrm>
            <a:off x="5216118" y="1468735"/>
            <a:ext cx="5775632" cy="34087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a:solidFill>
                  <a:srgbClr val="164280"/>
                </a:solidFill>
                <a:latin typeface="Merriweather Sans"/>
              </a:rPr>
              <a:t>On asuntolainaa (n=735 v. 2019)</a:t>
            </a:r>
          </a:p>
        </p:txBody>
      </p:sp>
      <p:grpSp>
        <p:nvGrpSpPr>
          <p:cNvPr id="14" name="Ryhmä 13"/>
          <p:cNvGrpSpPr/>
          <p:nvPr/>
        </p:nvGrpSpPr>
        <p:grpSpPr>
          <a:xfrm>
            <a:off x="3934965" y="6260250"/>
            <a:ext cx="5172546" cy="253916"/>
            <a:chOff x="4856084" y="4140004"/>
            <a:chExt cx="3879921" cy="190393"/>
          </a:xfrm>
        </p:grpSpPr>
        <p:sp>
          <p:nvSpPr>
            <p:cNvPr id="15" name="Tekstiruutu 11"/>
            <p:cNvSpPr txBox="1"/>
            <p:nvPr/>
          </p:nvSpPr>
          <p:spPr>
            <a:xfrm>
              <a:off x="5531248" y="4140004"/>
              <a:ext cx="3204757" cy="190393"/>
            </a:xfrm>
            <a:prstGeom prst="rect">
              <a:avLst/>
            </a:prstGeom>
            <a:noFill/>
          </p:spPr>
          <p:txBody>
            <a:bodyPr wrap="none" rIns="36000" rtlCol="0">
              <a:spAutoFit/>
            </a:bodyPr>
            <a:lstStyle/>
            <a:p>
              <a:pPr algn="r"/>
              <a:r>
                <a:rPr lang="fi-FI" sz="1050">
                  <a:solidFill>
                    <a:srgbClr val="164280"/>
                  </a:solidFill>
                  <a:latin typeface="Merriweather Sans"/>
                </a:rPr>
                <a:t>Vuonna 2017 vastausvaihtoehtoihin lisätty luokkia ”Yli 400 000 €” asti</a:t>
              </a:r>
            </a:p>
          </p:txBody>
        </p:sp>
        <p:cxnSp>
          <p:nvCxnSpPr>
            <p:cNvPr id="16" name="Suora yhdysviiva 15"/>
            <p:cNvCxnSpPr/>
            <p:nvPr/>
          </p:nvCxnSpPr>
          <p:spPr>
            <a:xfrm flipH="1">
              <a:off x="4856084" y="4227809"/>
              <a:ext cx="305140" cy="174"/>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 name="Suora yhdysviiva 11"/>
          <p:cNvCxnSpPr/>
          <p:nvPr/>
        </p:nvCxnSpPr>
        <p:spPr>
          <a:xfrm>
            <a:off x="9875626" y="2133650"/>
            <a:ext cx="0" cy="298800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105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3934725"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Asuntolainamäärät</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paljon teillä on tällä hetkellä asuntolainaa?</a:t>
            </a:r>
            <a:endParaRPr lang="fi-FI" sz="1400">
              <a:solidFill>
                <a:srgbClr val="164280"/>
              </a:solidFill>
              <a:latin typeface="Merriweather Sans"/>
            </a:endParaRPr>
          </a:p>
        </p:txBody>
      </p:sp>
      <p:sp>
        <p:nvSpPr>
          <p:cNvPr id="13" name="Rectangle 6"/>
          <p:cNvSpPr>
            <a:spLocks noChangeArrowheads="1"/>
          </p:cNvSpPr>
          <p:nvPr/>
        </p:nvSpPr>
        <p:spPr bwMode="auto">
          <a:xfrm>
            <a:off x="2710830" y="1278159"/>
            <a:ext cx="6410551"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a:solidFill>
                  <a:srgbClr val="164280"/>
                </a:solidFill>
                <a:latin typeface="Merriweather Sans"/>
              </a:rPr>
              <a:t>% niistä, joilla on asuntolainaa ja ovat ilmoittaneet lainamäärän</a:t>
            </a:r>
          </a:p>
        </p:txBody>
      </p:sp>
      <p:graphicFrame>
        <p:nvGraphicFramePr>
          <p:cNvPr id="7" name="Taulukko 6"/>
          <p:cNvGraphicFramePr>
            <a:graphicFrameLocks noGrp="1"/>
          </p:cNvGraphicFramePr>
          <p:nvPr>
            <p:extLst>
              <p:ext uri="{D42A27DB-BD31-4B8C-83A1-F6EECF244321}">
                <p14:modId xmlns:p14="http://schemas.microsoft.com/office/powerpoint/2010/main" val="3087293518"/>
              </p:ext>
            </p:extLst>
          </p:nvPr>
        </p:nvGraphicFramePr>
        <p:xfrm>
          <a:off x="1056268" y="1605585"/>
          <a:ext cx="8100000" cy="4585362"/>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720167">
                <a:tc>
                  <a:txBody>
                    <a:bodyPr/>
                    <a:lstStyle/>
                    <a:p>
                      <a:pPr>
                        <a:spcAft>
                          <a:spcPts val="0"/>
                        </a:spcAft>
                      </a:pPr>
                      <a:endParaRPr lang="fi-FI" sz="1300">
                        <a:solidFill>
                          <a:srgbClr val="164280"/>
                        </a:solidFill>
                        <a:latin typeface="Merriweather Sans"/>
                        <a:cs typeface="Arial" pitchFamily="34" charset="0"/>
                      </a:endParaRPr>
                    </a:p>
                  </a:txBody>
                  <a:tcPr marL="91428" marR="91428" marT="0" marB="0" anchor="ctr"/>
                </a:tc>
                <a:tc>
                  <a:txBody>
                    <a:bodyPr/>
                    <a:lstStyle/>
                    <a:p>
                      <a:pPr algn="ctr">
                        <a:spcAft>
                          <a:spcPts val="0"/>
                        </a:spcAft>
                      </a:pPr>
                      <a:r>
                        <a:rPr lang="fi-FI" sz="1300">
                          <a:solidFill>
                            <a:schemeClr val="bg1"/>
                          </a:solidFill>
                          <a:latin typeface="Merriweather Sans"/>
                        </a:rPr>
                        <a:t>Kevät 2013</a:t>
                      </a:r>
                    </a:p>
                    <a:p>
                      <a:pPr algn="ctr">
                        <a:spcAft>
                          <a:spcPts val="0"/>
                        </a:spcAft>
                      </a:pPr>
                      <a:r>
                        <a:rPr lang="fi-FI" sz="1300">
                          <a:solidFill>
                            <a:schemeClr val="bg1"/>
                          </a:solidFill>
                          <a:latin typeface="Merriweather Sans"/>
                        </a:rPr>
                        <a:t>n=696</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2014</a:t>
                      </a:r>
                    </a:p>
                    <a:p>
                      <a:pPr algn="ctr">
                        <a:spcAft>
                          <a:spcPts val="0"/>
                        </a:spcAft>
                      </a:pPr>
                      <a:r>
                        <a:rPr lang="fi-FI" sz="1300">
                          <a:solidFill>
                            <a:schemeClr val="bg1"/>
                          </a:solidFill>
                          <a:latin typeface="Merriweather Sans"/>
                        </a:rPr>
                        <a:t>n=741</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2015</a:t>
                      </a:r>
                    </a:p>
                    <a:p>
                      <a:pPr algn="ctr">
                        <a:spcAft>
                          <a:spcPts val="0"/>
                        </a:spcAft>
                      </a:pPr>
                      <a:r>
                        <a:rPr lang="fi-FI" sz="1300">
                          <a:solidFill>
                            <a:schemeClr val="bg1"/>
                          </a:solidFill>
                          <a:latin typeface="Merriweather Sans"/>
                        </a:rPr>
                        <a:t>n=732</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2017</a:t>
                      </a:r>
                    </a:p>
                    <a:p>
                      <a:pPr algn="ctr">
                        <a:spcAft>
                          <a:spcPts val="0"/>
                        </a:spcAft>
                      </a:pPr>
                      <a:r>
                        <a:rPr lang="fi-FI" sz="1300">
                          <a:solidFill>
                            <a:schemeClr val="bg1"/>
                          </a:solidFill>
                          <a:latin typeface="Merriweather Sans"/>
                        </a:rPr>
                        <a:t>n=815</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2019</a:t>
                      </a:r>
                    </a:p>
                    <a:p>
                      <a:pPr algn="ctr">
                        <a:spcAft>
                          <a:spcPts val="0"/>
                        </a:spcAft>
                      </a:pPr>
                      <a:r>
                        <a:rPr lang="fi-FI" sz="1300">
                          <a:solidFill>
                            <a:schemeClr val="bg1"/>
                          </a:solidFill>
                          <a:latin typeface="Merriweather Sans"/>
                        </a:rPr>
                        <a:t>n=697</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extLst>
                  <a:ext uri="{0D108BD9-81ED-4DB2-BD59-A6C34878D82A}">
                    <a16:rowId xmlns:a16="http://schemas.microsoft.com/office/drawing/2014/main" val="10000"/>
                  </a:ext>
                </a:extLst>
              </a:tr>
              <a:tr h="288067">
                <a:tc>
                  <a:txBody>
                    <a:bodyPr/>
                    <a:lstStyle/>
                    <a:p>
                      <a:pPr>
                        <a:spcAft>
                          <a:spcPts val="0"/>
                        </a:spcAft>
                      </a:pPr>
                      <a:r>
                        <a:rPr lang="fi-FI" sz="1300" b="1">
                          <a:solidFill>
                            <a:srgbClr val="164280"/>
                          </a:solidFill>
                          <a:latin typeface="Merriweather Sans"/>
                        </a:rPr>
                        <a:t>Alle 10 000 €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4,9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5,6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4,2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6,3</a:t>
                      </a:r>
                      <a:endParaRPr lang="fi-FI" sz="130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1"/>
                  </a:ext>
                </a:extLst>
              </a:tr>
              <a:tr h="288067">
                <a:tc>
                  <a:txBody>
                    <a:bodyPr/>
                    <a:lstStyle/>
                    <a:p>
                      <a:pPr>
                        <a:spcAft>
                          <a:spcPts val="0"/>
                        </a:spcAft>
                      </a:pPr>
                      <a:r>
                        <a:rPr lang="fi-FI" sz="1300" b="1">
                          <a:solidFill>
                            <a:srgbClr val="164280"/>
                          </a:solidFill>
                          <a:latin typeface="Merriweather Sans"/>
                        </a:rPr>
                        <a:t>10 001 - 20 000 €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8,2</a:t>
                      </a:r>
                    </a:p>
                  </a:txBody>
                  <a:tcPr marL="6350" marR="6350" marT="6350" marB="0" anchor="ctr"/>
                </a:tc>
                <a:extLst>
                  <a:ext uri="{0D108BD9-81ED-4DB2-BD59-A6C34878D82A}">
                    <a16:rowId xmlns:a16="http://schemas.microsoft.com/office/drawing/2014/main" val="10002"/>
                  </a:ext>
                </a:extLst>
              </a:tr>
              <a:tr h="288067">
                <a:tc>
                  <a:txBody>
                    <a:bodyPr/>
                    <a:lstStyle/>
                    <a:p>
                      <a:pPr>
                        <a:spcAft>
                          <a:spcPts val="0"/>
                        </a:spcAft>
                      </a:pPr>
                      <a:r>
                        <a:rPr lang="fi-FI" sz="1300" b="1">
                          <a:solidFill>
                            <a:srgbClr val="164280"/>
                          </a:solidFill>
                          <a:latin typeface="Merriweather Sans"/>
                        </a:rPr>
                        <a:t>20 001 - 40 000 €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12,1</a:t>
                      </a:r>
                    </a:p>
                  </a:txBody>
                  <a:tcPr marL="6350" marR="6350" marT="6350" marB="0" anchor="ctr"/>
                </a:tc>
                <a:extLst>
                  <a:ext uri="{0D108BD9-81ED-4DB2-BD59-A6C34878D82A}">
                    <a16:rowId xmlns:a16="http://schemas.microsoft.com/office/drawing/2014/main" val="10003"/>
                  </a:ext>
                </a:extLst>
              </a:tr>
              <a:tr h="288067">
                <a:tc>
                  <a:txBody>
                    <a:bodyPr/>
                    <a:lstStyle/>
                    <a:p>
                      <a:pPr>
                        <a:spcAft>
                          <a:spcPts val="0"/>
                        </a:spcAft>
                      </a:pPr>
                      <a:r>
                        <a:rPr lang="fi-FI" sz="1300" b="1">
                          <a:solidFill>
                            <a:srgbClr val="164280"/>
                          </a:solidFill>
                          <a:latin typeface="Merriweather Sans"/>
                        </a:rPr>
                        <a:t>40 001 - 60 000 €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17,1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12,3</a:t>
                      </a:r>
                    </a:p>
                  </a:txBody>
                  <a:tcPr marL="6350" marR="6350" marT="6350" marB="0" anchor="ctr"/>
                </a:tc>
                <a:extLst>
                  <a:ext uri="{0D108BD9-81ED-4DB2-BD59-A6C34878D82A}">
                    <a16:rowId xmlns:a16="http://schemas.microsoft.com/office/drawing/2014/main" val="10004"/>
                  </a:ext>
                </a:extLst>
              </a:tr>
              <a:tr h="288067">
                <a:tc>
                  <a:txBody>
                    <a:bodyPr/>
                    <a:lstStyle/>
                    <a:p>
                      <a:pPr>
                        <a:spcAft>
                          <a:spcPts val="0"/>
                        </a:spcAft>
                      </a:pPr>
                      <a:r>
                        <a:rPr lang="fi-FI" sz="1300" b="1">
                          <a:solidFill>
                            <a:srgbClr val="164280"/>
                          </a:solidFill>
                          <a:latin typeface="Merriweather Sans"/>
                        </a:rPr>
                        <a:t>60 001 - 80 000 €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11,2</a:t>
                      </a:r>
                    </a:p>
                  </a:txBody>
                  <a:tcPr marL="6350" marR="6350" marT="6350" marB="0" anchor="ctr"/>
                </a:tc>
                <a:extLst>
                  <a:ext uri="{0D108BD9-81ED-4DB2-BD59-A6C34878D82A}">
                    <a16:rowId xmlns:a16="http://schemas.microsoft.com/office/drawing/2014/main" val="10005"/>
                  </a:ext>
                </a:extLst>
              </a:tr>
              <a:tr h="288067">
                <a:tc>
                  <a:txBody>
                    <a:bodyPr/>
                    <a:lstStyle/>
                    <a:p>
                      <a:pPr>
                        <a:spcAft>
                          <a:spcPts val="0"/>
                        </a:spcAft>
                      </a:pPr>
                      <a:r>
                        <a:rPr lang="fi-FI" sz="1300" b="1">
                          <a:solidFill>
                            <a:srgbClr val="164280"/>
                          </a:solidFill>
                          <a:latin typeface="Merriweather Sans"/>
                        </a:rPr>
                        <a:t>80 001 - 100 000 €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10,3</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11,0</a:t>
                      </a:r>
                    </a:p>
                  </a:txBody>
                  <a:tcPr marL="6350" marR="6350" marT="6350" marB="0" anchor="ctr"/>
                </a:tc>
                <a:extLst>
                  <a:ext uri="{0D108BD9-81ED-4DB2-BD59-A6C34878D82A}">
                    <a16:rowId xmlns:a16="http://schemas.microsoft.com/office/drawing/2014/main" val="10006"/>
                  </a:ext>
                </a:extLst>
              </a:tr>
              <a:tr h="288067">
                <a:tc>
                  <a:txBody>
                    <a:bodyPr/>
                    <a:lstStyle/>
                    <a:p>
                      <a:pPr>
                        <a:spcAft>
                          <a:spcPts val="0"/>
                        </a:spcAft>
                      </a:pPr>
                      <a:r>
                        <a:rPr lang="fi-FI" sz="1300" b="1">
                          <a:solidFill>
                            <a:srgbClr val="164280"/>
                          </a:solidFill>
                          <a:latin typeface="Merriweather Sans"/>
                        </a:rPr>
                        <a:t>100 001 - 150 000 €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18,5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19,1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20,0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18,4</a:t>
                      </a:r>
                    </a:p>
                  </a:txBody>
                  <a:tcPr marL="6350" marR="6350" marT="6350" marB="0" anchor="ctr"/>
                </a:tc>
                <a:extLst>
                  <a:ext uri="{0D108BD9-81ED-4DB2-BD59-A6C34878D82A}">
                    <a16:rowId xmlns:a16="http://schemas.microsoft.com/office/drawing/2014/main" val="10007"/>
                  </a:ext>
                </a:extLst>
              </a:tr>
              <a:tr h="288067">
                <a:tc>
                  <a:txBody>
                    <a:bodyPr/>
                    <a:lstStyle/>
                    <a:p>
                      <a:pPr algn="just">
                        <a:spcAft>
                          <a:spcPts val="0"/>
                        </a:spcAft>
                      </a:pPr>
                      <a:r>
                        <a:rPr lang="fi-FI" sz="1300" b="1">
                          <a:solidFill>
                            <a:srgbClr val="164280"/>
                          </a:solidFill>
                          <a:latin typeface="Merriweather Sans"/>
                        </a:rPr>
                        <a:t>Yli 150 000 €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18,1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8"/>
                  </a:ext>
                </a:extLst>
              </a:tr>
              <a:tr h="288067">
                <a:tc>
                  <a:txBody>
                    <a:bodyPr/>
                    <a:lstStyle/>
                    <a:p>
                      <a:pPr algn="just">
                        <a:spcAft>
                          <a:spcPts val="0"/>
                        </a:spcAft>
                      </a:pPr>
                      <a:r>
                        <a:rPr lang="fi-FI" sz="1300" b="1">
                          <a:solidFill>
                            <a:srgbClr val="164280"/>
                          </a:solidFill>
                          <a:latin typeface="Merriweather Sans"/>
                        </a:rPr>
                        <a:t>150 001 - 200 000 €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8,8</a:t>
                      </a:r>
                    </a:p>
                  </a:txBody>
                  <a:tcPr marL="6350" marR="6350" marT="6350" marB="0" anchor="ctr"/>
                </a:tc>
                <a:extLst>
                  <a:ext uri="{0D108BD9-81ED-4DB2-BD59-A6C34878D82A}">
                    <a16:rowId xmlns:a16="http://schemas.microsoft.com/office/drawing/2014/main" val="10009"/>
                  </a:ext>
                </a:extLst>
              </a:tr>
              <a:tr h="288067">
                <a:tc>
                  <a:txBody>
                    <a:bodyPr/>
                    <a:lstStyle/>
                    <a:p>
                      <a:pPr algn="just">
                        <a:spcAft>
                          <a:spcPts val="0"/>
                        </a:spcAft>
                      </a:pPr>
                      <a:r>
                        <a:rPr lang="fi-FI" sz="1300" b="1">
                          <a:solidFill>
                            <a:srgbClr val="164280"/>
                          </a:solidFill>
                          <a:latin typeface="Merriweather Sans"/>
                        </a:rPr>
                        <a:t>200 001 - 250 000 €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6,7</a:t>
                      </a:r>
                    </a:p>
                  </a:txBody>
                  <a:tcPr marL="6350" marR="6350" marT="6350" marB="0" anchor="ctr"/>
                </a:tc>
                <a:extLst>
                  <a:ext uri="{0D108BD9-81ED-4DB2-BD59-A6C34878D82A}">
                    <a16:rowId xmlns:a16="http://schemas.microsoft.com/office/drawing/2014/main" val="10010"/>
                  </a:ext>
                </a:extLst>
              </a:tr>
              <a:tr h="288067">
                <a:tc>
                  <a:txBody>
                    <a:bodyPr/>
                    <a:lstStyle/>
                    <a:p>
                      <a:pPr algn="just">
                        <a:spcAft>
                          <a:spcPts val="0"/>
                        </a:spcAft>
                      </a:pPr>
                      <a:r>
                        <a:rPr lang="fi-FI" sz="1300" b="1">
                          <a:solidFill>
                            <a:srgbClr val="164280"/>
                          </a:solidFill>
                          <a:latin typeface="Merriweather Sans"/>
                        </a:rPr>
                        <a:t>250  001</a:t>
                      </a:r>
                      <a:r>
                        <a:rPr lang="fi-FI" sz="1300" b="1" baseline="0">
                          <a:solidFill>
                            <a:srgbClr val="164280"/>
                          </a:solidFill>
                          <a:latin typeface="Merriweather Sans"/>
                        </a:rPr>
                        <a:t> - 300 000 €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b="0" i="0" u="none" strike="noStrike">
                          <a:solidFill>
                            <a:srgbClr val="164280"/>
                          </a:solidFill>
                          <a:effectLst/>
                          <a:latin typeface="Merriweather Sans"/>
                        </a:rPr>
                        <a:t>2,2</a:t>
                      </a:r>
                    </a:p>
                  </a:txBody>
                  <a:tcPr marL="6350" marR="6350" marT="6350" marB="0" anchor="ctr"/>
                </a:tc>
                <a:extLst>
                  <a:ext uri="{0D108BD9-81ED-4DB2-BD59-A6C34878D82A}">
                    <a16:rowId xmlns:a16="http://schemas.microsoft.com/office/drawing/2014/main" val="10011"/>
                  </a:ext>
                </a:extLst>
              </a:tr>
              <a:tr h="288067">
                <a:tc>
                  <a:txBody>
                    <a:bodyPr/>
                    <a:lstStyle/>
                    <a:p>
                      <a:pPr algn="just">
                        <a:spcAft>
                          <a:spcPts val="0"/>
                        </a:spcAft>
                      </a:pPr>
                      <a:r>
                        <a:rPr lang="fi-FI" sz="1300" b="1">
                          <a:solidFill>
                            <a:srgbClr val="164280"/>
                          </a:solidFill>
                          <a:latin typeface="Merriweather Sans"/>
                        </a:rPr>
                        <a:t>Yli 300 000 €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2,8</a:t>
                      </a:r>
                      <a:endParaRPr lang="fi-FI" sz="130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12"/>
                  </a:ext>
                </a:extLst>
              </a:tr>
              <a:tr h="288067">
                <a:tc>
                  <a:txBody>
                    <a:bodyPr/>
                    <a:lstStyle/>
                    <a:p>
                      <a:pPr>
                        <a:spcAft>
                          <a:spcPts val="0"/>
                        </a:spcAft>
                      </a:pPr>
                      <a:r>
                        <a:rPr lang="fi-FI" sz="1300" b="1">
                          <a:solidFill>
                            <a:srgbClr val="164280"/>
                          </a:solidFill>
                          <a:latin typeface="Merriweather Sans"/>
                        </a:rPr>
                        <a:t>Keskimäärin euroa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89 500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89 200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85 700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107 500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99 200</a:t>
                      </a:r>
                      <a:endParaRPr lang="fi-FI" sz="1300" b="1">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13"/>
                  </a:ext>
                </a:extLst>
              </a:tr>
            </a:tbl>
          </a:graphicData>
        </a:graphic>
      </p:graphicFrame>
      <p:sp>
        <p:nvSpPr>
          <p:cNvPr id="10" name="Tekstiruutu 8"/>
          <p:cNvSpPr txBox="1"/>
          <p:nvPr/>
        </p:nvSpPr>
        <p:spPr>
          <a:xfrm>
            <a:off x="4873845" y="6404296"/>
            <a:ext cx="4315337" cy="284689"/>
          </a:xfrm>
          <a:prstGeom prst="rect">
            <a:avLst/>
          </a:prstGeom>
          <a:noFill/>
        </p:spPr>
        <p:txBody>
          <a:bodyPr wrap="none" lIns="121917" tIns="60958" rIns="47999" bIns="60958" rtlCol="0">
            <a:spAutoFit/>
          </a:bodyPr>
          <a:lstStyle/>
          <a:p>
            <a:pPr algn="r"/>
            <a:r>
              <a:rPr lang="fi-FI" sz="1050">
                <a:solidFill>
                  <a:srgbClr val="164280"/>
                </a:solidFill>
                <a:latin typeface="Merriweather Sans"/>
              </a:rPr>
              <a:t>Vuonna 2017 vastausvaihtoehtoihin lisätty luokkia ”Yli 400 000 €” asti</a:t>
            </a:r>
          </a:p>
        </p:txBody>
      </p:sp>
    </p:spTree>
    <p:extLst>
      <p:ext uri="{BB962C8B-B14F-4D97-AF65-F5344CB8AC3E}">
        <p14:creationId xmlns:p14="http://schemas.microsoft.com/office/powerpoint/2010/main" val="156310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9165323"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Kulutusluottomäärä – kulutusluottoa pankista</a:t>
            </a:r>
          </a:p>
        </p:txBody>
      </p:sp>
      <p:sp>
        <p:nvSpPr>
          <p:cNvPr id="13" name="Rectangle 6"/>
          <p:cNvSpPr>
            <a:spLocks noChangeArrowheads="1"/>
          </p:cNvSpPr>
          <p:nvPr/>
        </p:nvSpPr>
        <p:spPr bwMode="auto">
          <a:xfrm>
            <a:off x="2708991" y="1278159"/>
            <a:ext cx="6410551"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a:solidFill>
                  <a:srgbClr val="164280"/>
                </a:solidFill>
                <a:latin typeface="Merriweather Sans"/>
              </a:rPr>
              <a:t>% niistä, joilla on kulutusluottoa pankista ja ovat ilmoittaneet lainamäärän</a:t>
            </a:r>
          </a:p>
        </p:txBody>
      </p:sp>
      <p:sp>
        <p:nvSpPr>
          <p:cNvPr id="10"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Kuinka paljon teillä on tällä hetkellä kulutus- tai sijoitusluottoa?</a:t>
            </a:r>
            <a:endParaRPr lang="fi-FI" sz="1400">
              <a:solidFill>
                <a:srgbClr val="164280"/>
              </a:solidFill>
              <a:latin typeface="Merriweather Sans"/>
            </a:endParaRPr>
          </a:p>
        </p:txBody>
      </p:sp>
      <p:graphicFrame>
        <p:nvGraphicFramePr>
          <p:cNvPr id="11" name="Taulukko 10"/>
          <p:cNvGraphicFramePr>
            <a:graphicFrameLocks noGrp="1"/>
          </p:cNvGraphicFramePr>
          <p:nvPr>
            <p:extLst>
              <p:ext uri="{D42A27DB-BD31-4B8C-83A1-F6EECF244321}">
                <p14:modId xmlns:p14="http://schemas.microsoft.com/office/powerpoint/2010/main" val="3228485416"/>
              </p:ext>
            </p:extLst>
          </p:nvPr>
        </p:nvGraphicFramePr>
        <p:xfrm>
          <a:off x="1031252" y="1605169"/>
          <a:ext cx="8100000" cy="4009228"/>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720000">
                <a:tc>
                  <a:txBody>
                    <a:bodyPr/>
                    <a:lstStyle/>
                    <a:p>
                      <a:pPr>
                        <a:spcAft>
                          <a:spcPts val="0"/>
                        </a:spcAft>
                      </a:pPr>
                      <a:endParaRPr lang="fi-FI" sz="1300">
                        <a:solidFill>
                          <a:srgbClr val="164280"/>
                        </a:solidFill>
                        <a:latin typeface="Merriweather Sans"/>
                        <a:ea typeface="Times New Roman"/>
                        <a:cs typeface="Arial" pitchFamily="34" charset="0"/>
                      </a:endParaRPr>
                    </a:p>
                  </a:txBody>
                  <a:tcPr marL="91428" marR="91428" marT="0" marB="0"/>
                </a:tc>
                <a:tc>
                  <a:txBody>
                    <a:bodyPr/>
                    <a:lstStyle/>
                    <a:p>
                      <a:pPr algn="ctr">
                        <a:spcAft>
                          <a:spcPts val="0"/>
                        </a:spcAft>
                      </a:pPr>
                      <a:r>
                        <a:rPr lang="fi-FI" sz="1300">
                          <a:solidFill>
                            <a:schemeClr val="bg1"/>
                          </a:solidFill>
                          <a:latin typeface="Merriweather Sans"/>
                        </a:rPr>
                        <a:t>Kevät 2013</a:t>
                      </a:r>
                    </a:p>
                    <a:p>
                      <a:pPr algn="ctr">
                        <a:spcAft>
                          <a:spcPts val="0"/>
                        </a:spcAft>
                      </a:pPr>
                      <a:r>
                        <a:rPr lang="fi-FI" sz="1300">
                          <a:solidFill>
                            <a:schemeClr val="bg1"/>
                          </a:solidFill>
                          <a:latin typeface="Merriweather Sans"/>
                        </a:rPr>
                        <a:t>n=330</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2014</a:t>
                      </a:r>
                    </a:p>
                    <a:p>
                      <a:pPr algn="ctr">
                        <a:spcAft>
                          <a:spcPts val="0"/>
                        </a:spcAft>
                      </a:pPr>
                      <a:r>
                        <a:rPr lang="fi-FI" sz="1300">
                          <a:solidFill>
                            <a:schemeClr val="bg1"/>
                          </a:solidFill>
                          <a:latin typeface="Merriweather Sans"/>
                        </a:rPr>
                        <a:t>n=359</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2015</a:t>
                      </a:r>
                    </a:p>
                    <a:p>
                      <a:pPr algn="ctr">
                        <a:spcAft>
                          <a:spcPts val="0"/>
                        </a:spcAft>
                      </a:pPr>
                      <a:r>
                        <a:rPr lang="fi-FI" sz="1300">
                          <a:solidFill>
                            <a:schemeClr val="bg1"/>
                          </a:solidFill>
                          <a:latin typeface="Merriweather Sans"/>
                        </a:rPr>
                        <a:t>n=407</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2017</a:t>
                      </a:r>
                    </a:p>
                    <a:p>
                      <a:pPr algn="ctr">
                        <a:spcAft>
                          <a:spcPts val="0"/>
                        </a:spcAft>
                      </a:pPr>
                      <a:r>
                        <a:rPr lang="fi-FI" sz="1300">
                          <a:solidFill>
                            <a:schemeClr val="bg1"/>
                          </a:solidFill>
                          <a:latin typeface="Merriweather Sans"/>
                        </a:rPr>
                        <a:t>n=453</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2019</a:t>
                      </a:r>
                    </a:p>
                    <a:p>
                      <a:pPr algn="ctr">
                        <a:spcAft>
                          <a:spcPts val="0"/>
                        </a:spcAft>
                      </a:pPr>
                      <a:r>
                        <a:rPr lang="fi-FI" sz="1300">
                          <a:solidFill>
                            <a:schemeClr val="bg1"/>
                          </a:solidFill>
                          <a:latin typeface="Merriweather Sans"/>
                        </a:rPr>
                        <a:t>n=383</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extLst>
                  <a:ext uri="{0D108BD9-81ED-4DB2-BD59-A6C34878D82A}">
                    <a16:rowId xmlns:a16="http://schemas.microsoft.com/office/drawing/2014/main" val="10000"/>
                  </a:ext>
                </a:extLst>
              </a:tr>
              <a:tr h="288067">
                <a:tc>
                  <a:txBody>
                    <a:bodyPr/>
                    <a:lstStyle/>
                    <a:p>
                      <a:pPr>
                        <a:spcAft>
                          <a:spcPts val="0"/>
                        </a:spcAft>
                      </a:pPr>
                      <a:r>
                        <a:rPr lang="fi-FI" sz="1300" b="1">
                          <a:solidFill>
                            <a:srgbClr val="164280"/>
                          </a:solidFill>
                          <a:latin typeface="Merriweather Sans"/>
                        </a:rPr>
                        <a:t>Korkeintaan 200 €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5,5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4,5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3,0</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2,9</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2,1</a:t>
                      </a:r>
                      <a:endParaRPr lang="fi-FI" sz="1300" b="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1"/>
                  </a:ext>
                </a:extLst>
              </a:tr>
              <a:tr h="288067">
                <a:tc>
                  <a:txBody>
                    <a:bodyPr/>
                    <a:lstStyle/>
                    <a:p>
                      <a:pPr>
                        <a:spcAft>
                          <a:spcPts val="0"/>
                        </a:spcAft>
                      </a:pPr>
                      <a:r>
                        <a:rPr lang="fi-FI" sz="1300" b="1">
                          <a:solidFill>
                            <a:srgbClr val="164280"/>
                          </a:solidFill>
                          <a:latin typeface="Merriweather Sans"/>
                        </a:rPr>
                        <a:t>201 - 1 000 €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14,3</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12,6</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10,7</a:t>
                      </a:r>
                      <a:endParaRPr lang="fi-FI" sz="1300" b="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2"/>
                  </a:ext>
                </a:extLst>
              </a:tr>
              <a:tr h="288067">
                <a:tc>
                  <a:txBody>
                    <a:bodyPr/>
                    <a:lstStyle/>
                    <a:p>
                      <a:pPr>
                        <a:spcAft>
                          <a:spcPts val="0"/>
                        </a:spcAft>
                      </a:pPr>
                      <a:r>
                        <a:rPr lang="fi-FI" sz="1300" b="1">
                          <a:solidFill>
                            <a:srgbClr val="164280"/>
                          </a:solidFill>
                          <a:latin typeface="Merriweather Sans"/>
                        </a:rPr>
                        <a:t>1 001 - 2 000 €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12,3</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11,3</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10,9</a:t>
                      </a:r>
                      <a:endParaRPr lang="fi-FI" sz="1300" b="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3"/>
                  </a:ext>
                </a:extLst>
              </a:tr>
              <a:tr h="288067">
                <a:tc>
                  <a:txBody>
                    <a:bodyPr/>
                    <a:lstStyle/>
                    <a:p>
                      <a:pPr>
                        <a:spcAft>
                          <a:spcPts val="0"/>
                        </a:spcAft>
                      </a:pPr>
                      <a:r>
                        <a:rPr lang="fi-FI" sz="1300" b="1">
                          <a:solidFill>
                            <a:srgbClr val="164280"/>
                          </a:solidFill>
                          <a:latin typeface="Merriweather Sans"/>
                        </a:rPr>
                        <a:t>2 001 - 5 000 €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18,5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23,1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17,9</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20,5</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u="none" strike="noStrike">
                          <a:solidFill>
                            <a:srgbClr val="164280"/>
                          </a:solidFill>
                          <a:effectLst/>
                          <a:latin typeface="Merriweather Sans"/>
                        </a:rPr>
                        <a:t>20,9</a:t>
                      </a:r>
                      <a:endParaRPr lang="fi-FI" sz="1300" b="0" i="0" u="none" strike="noStrike">
                        <a:solidFill>
                          <a:srgbClr val="164280"/>
                        </a:solidFill>
                        <a:effectLst/>
                        <a:latin typeface="Merriweather Sans"/>
                      </a:endParaRPr>
                    </a:p>
                  </a:txBody>
                  <a:tcPr marL="8466" marR="8466" marT="8469" marB="0" anchor="ctr"/>
                </a:tc>
                <a:extLst>
                  <a:ext uri="{0D108BD9-81ED-4DB2-BD59-A6C34878D82A}">
                    <a16:rowId xmlns:a16="http://schemas.microsoft.com/office/drawing/2014/main" val="10004"/>
                  </a:ext>
                </a:extLst>
              </a:tr>
              <a:tr h="288067">
                <a:tc>
                  <a:txBody>
                    <a:bodyPr/>
                    <a:lstStyle/>
                    <a:p>
                      <a:pPr>
                        <a:spcAft>
                          <a:spcPts val="0"/>
                        </a:spcAft>
                      </a:pPr>
                      <a:r>
                        <a:rPr lang="fi-FI" sz="1300" b="1">
                          <a:solidFill>
                            <a:srgbClr val="164280"/>
                          </a:solidFill>
                          <a:latin typeface="Merriweather Sans"/>
                        </a:rPr>
                        <a:t>5 001 - 10 000 €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20,0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24,3</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17,2</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u="none" strike="noStrike">
                          <a:solidFill>
                            <a:srgbClr val="164280"/>
                          </a:solidFill>
                          <a:effectLst/>
                          <a:latin typeface="Merriweather Sans"/>
                        </a:rPr>
                        <a:t>19,3</a:t>
                      </a:r>
                      <a:endParaRPr lang="fi-FI" sz="1300" b="0" i="0" u="none" strike="noStrike">
                        <a:solidFill>
                          <a:srgbClr val="164280"/>
                        </a:solidFill>
                        <a:effectLst/>
                        <a:latin typeface="Merriweather Sans"/>
                      </a:endParaRPr>
                    </a:p>
                  </a:txBody>
                  <a:tcPr marL="8466" marR="8466" marT="8469" marB="0" anchor="ctr"/>
                </a:tc>
                <a:extLst>
                  <a:ext uri="{0D108BD9-81ED-4DB2-BD59-A6C34878D82A}">
                    <a16:rowId xmlns:a16="http://schemas.microsoft.com/office/drawing/2014/main" val="10005"/>
                  </a:ext>
                </a:extLst>
              </a:tr>
              <a:tr h="288067">
                <a:tc>
                  <a:txBody>
                    <a:bodyPr/>
                    <a:lstStyle/>
                    <a:p>
                      <a:pPr>
                        <a:spcAft>
                          <a:spcPts val="0"/>
                        </a:spcAft>
                      </a:pPr>
                      <a:r>
                        <a:rPr lang="fi-FI" sz="1300" b="1">
                          <a:solidFill>
                            <a:srgbClr val="164280"/>
                          </a:solidFill>
                          <a:latin typeface="Merriweather Sans"/>
                        </a:rPr>
                        <a:t>10 001 - 20 000 €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17,9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16,5</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21,2</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19,8</a:t>
                      </a:r>
                    </a:p>
                  </a:txBody>
                  <a:tcPr marL="6350" marR="6350" marT="6350" marB="0" anchor="ctr"/>
                </a:tc>
                <a:extLst>
                  <a:ext uri="{0D108BD9-81ED-4DB2-BD59-A6C34878D82A}">
                    <a16:rowId xmlns:a16="http://schemas.microsoft.com/office/drawing/2014/main" val="10006"/>
                  </a:ext>
                </a:extLst>
              </a:tr>
              <a:tr h="288067">
                <a:tc>
                  <a:txBody>
                    <a:bodyPr/>
                    <a:lstStyle/>
                    <a:p>
                      <a:pPr>
                        <a:spcAft>
                          <a:spcPts val="0"/>
                        </a:spcAft>
                      </a:pPr>
                      <a:r>
                        <a:rPr lang="fi-FI" sz="1300" b="1">
                          <a:solidFill>
                            <a:srgbClr val="164280"/>
                          </a:solidFill>
                          <a:latin typeface="Merriweather Sans"/>
                        </a:rPr>
                        <a:t>20 001 - 40 000 €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8,4</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9,1</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9,7</a:t>
                      </a:r>
                    </a:p>
                  </a:txBody>
                  <a:tcPr marL="6350" marR="6350" marT="6350" marB="0" anchor="ctr"/>
                </a:tc>
                <a:extLst>
                  <a:ext uri="{0D108BD9-81ED-4DB2-BD59-A6C34878D82A}">
                    <a16:rowId xmlns:a16="http://schemas.microsoft.com/office/drawing/2014/main" val="10007"/>
                  </a:ext>
                </a:extLst>
              </a:tr>
              <a:tr h="288067">
                <a:tc>
                  <a:txBody>
                    <a:bodyPr/>
                    <a:lstStyle/>
                    <a:p>
                      <a:pPr>
                        <a:spcAft>
                          <a:spcPts val="0"/>
                        </a:spcAft>
                      </a:pPr>
                      <a:r>
                        <a:rPr lang="fi-FI" sz="1300" b="1">
                          <a:solidFill>
                            <a:srgbClr val="164280"/>
                          </a:solidFill>
                          <a:latin typeface="Merriweather Sans"/>
                        </a:rPr>
                        <a:t>40 001 - 60 000 €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2,0</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3,1</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2,3</a:t>
                      </a:r>
                    </a:p>
                  </a:txBody>
                  <a:tcPr marL="6350" marR="6350" marT="6350" marB="0" anchor="ctr"/>
                </a:tc>
                <a:extLst>
                  <a:ext uri="{0D108BD9-81ED-4DB2-BD59-A6C34878D82A}">
                    <a16:rowId xmlns:a16="http://schemas.microsoft.com/office/drawing/2014/main" val="10008"/>
                  </a:ext>
                </a:extLst>
              </a:tr>
              <a:tr h="288067">
                <a:tc>
                  <a:txBody>
                    <a:bodyPr/>
                    <a:lstStyle/>
                    <a:p>
                      <a:pPr>
                        <a:spcAft>
                          <a:spcPts val="0"/>
                        </a:spcAft>
                      </a:pPr>
                      <a:r>
                        <a:rPr lang="fi-FI" sz="1300" b="1">
                          <a:solidFill>
                            <a:srgbClr val="164280"/>
                          </a:solidFill>
                          <a:latin typeface="Merriweather Sans"/>
                        </a:rPr>
                        <a:t>60 001 - 100 000 €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0,8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0,7</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1,3</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1,6</a:t>
                      </a:r>
                    </a:p>
                  </a:txBody>
                  <a:tcPr marL="6350" marR="6350" marT="6350" marB="0" anchor="ctr"/>
                </a:tc>
                <a:extLst>
                  <a:ext uri="{0D108BD9-81ED-4DB2-BD59-A6C34878D82A}">
                    <a16:rowId xmlns:a16="http://schemas.microsoft.com/office/drawing/2014/main" val="10009"/>
                  </a:ext>
                </a:extLst>
              </a:tr>
              <a:tr h="288067">
                <a:tc>
                  <a:txBody>
                    <a:bodyPr/>
                    <a:lstStyle/>
                    <a:p>
                      <a:pPr>
                        <a:spcAft>
                          <a:spcPts val="0"/>
                        </a:spcAft>
                      </a:pPr>
                      <a:r>
                        <a:rPr lang="fi-FI" sz="1300" b="1">
                          <a:solidFill>
                            <a:srgbClr val="164280"/>
                          </a:solidFill>
                          <a:latin typeface="Merriweather Sans"/>
                        </a:rPr>
                        <a:t>Yli 100 000 €</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0,3</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0,6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0,7</a:t>
                      </a:r>
                      <a:endParaRPr lang="fi-FI" sz="1300" b="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0,9</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2,6</a:t>
                      </a:r>
                    </a:p>
                  </a:txBody>
                  <a:tcPr marL="6350" marR="6350" marT="6350" marB="0" anchor="ctr"/>
                </a:tc>
                <a:extLst>
                  <a:ext uri="{0D108BD9-81ED-4DB2-BD59-A6C34878D82A}">
                    <a16:rowId xmlns:a16="http://schemas.microsoft.com/office/drawing/2014/main" val="10010"/>
                  </a:ext>
                </a:extLst>
              </a:tr>
              <a:tr h="288067">
                <a:tc>
                  <a:txBody>
                    <a:bodyPr/>
                    <a:lstStyle/>
                    <a:p>
                      <a:pPr>
                        <a:spcAft>
                          <a:spcPts val="0"/>
                        </a:spcAft>
                      </a:pPr>
                      <a:r>
                        <a:rPr lang="fi-FI" sz="1300" b="1">
                          <a:solidFill>
                            <a:srgbClr val="164280"/>
                          </a:solidFill>
                          <a:latin typeface="Merriweather Sans"/>
                        </a:rPr>
                        <a:t>Keskimäärin euroa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9 500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9 800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10 400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12 100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14 600</a:t>
                      </a:r>
                      <a:endParaRPr lang="fi-FI" sz="1300" b="1">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81260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951818348"/>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08063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Keskimääräiset uusien asuntolainojen lainamäärät</a:t>
            </a: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Kun viimeksi otitte asuntolainaa, minkä suuruisen lainan otitte?</a:t>
            </a:r>
            <a:endParaRPr lang="fi-FI" sz="1400">
              <a:solidFill>
                <a:srgbClr val="164280"/>
              </a:solidFill>
              <a:latin typeface="Merriweather Sans"/>
            </a:endParaRPr>
          </a:p>
        </p:txBody>
      </p:sp>
      <p:sp>
        <p:nvSpPr>
          <p:cNvPr id="13" name="Tekstikehys 12"/>
          <p:cNvSpPr txBox="1"/>
          <p:nvPr/>
        </p:nvSpPr>
        <p:spPr>
          <a:xfrm>
            <a:off x="1487294" y="1470981"/>
            <a:ext cx="4607912" cy="323161"/>
          </a:xfrm>
          <a:prstGeom prst="rect">
            <a:avLst/>
          </a:prstGeom>
          <a:noFill/>
        </p:spPr>
        <p:txBody>
          <a:bodyPr wrap="square" lIns="47999" tIns="60958" rIns="119997" bIns="60958" rtlCol="0">
            <a:spAutoFit/>
          </a:bodyPr>
          <a:lstStyle/>
          <a:p>
            <a:r>
              <a:rPr lang="fi-FI" sz="1300">
                <a:solidFill>
                  <a:srgbClr val="164280"/>
                </a:solidFill>
                <a:latin typeface="Merriweather Sans"/>
              </a:rPr>
              <a:t>euroa</a:t>
            </a:r>
          </a:p>
        </p:txBody>
      </p:sp>
      <p:sp>
        <p:nvSpPr>
          <p:cNvPr id="10" name="Rectangle 5"/>
          <p:cNvSpPr>
            <a:spLocks noChangeArrowheads="1"/>
          </p:cNvSpPr>
          <p:nvPr/>
        </p:nvSpPr>
        <p:spPr bwMode="auto">
          <a:xfrm>
            <a:off x="3311260" y="1468735"/>
            <a:ext cx="5775632" cy="34087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a:solidFill>
                  <a:srgbClr val="164280"/>
                </a:solidFill>
                <a:latin typeface="Merriweather Sans"/>
              </a:rPr>
              <a:t>Asuntolaina otettu viim. 2 vuoden aikana (n=175 v. 2019)</a:t>
            </a:r>
          </a:p>
        </p:txBody>
      </p:sp>
      <p:cxnSp>
        <p:nvCxnSpPr>
          <p:cNvPr id="17" name="Suora yhdysviiva 16"/>
          <p:cNvCxnSpPr/>
          <p:nvPr/>
        </p:nvCxnSpPr>
        <p:spPr>
          <a:xfrm>
            <a:off x="9623598" y="1980000"/>
            <a:ext cx="0" cy="313200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nvGrpSpPr>
          <p:cNvPr id="12" name="Ryhmä 11"/>
          <p:cNvGrpSpPr/>
          <p:nvPr/>
        </p:nvGrpSpPr>
        <p:grpSpPr>
          <a:xfrm>
            <a:off x="3862957" y="6248930"/>
            <a:ext cx="5223934" cy="253916"/>
            <a:chOff x="4817538" y="4140004"/>
            <a:chExt cx="3918467" cy="190393"/>
          </a:xfrm>
        </p:grpSpPr>
        <p:sp>
          <p:nvSpPr>
            <p:cNvPr id="14" name="Tekstiruutu 11"/>
            <p:cNvSpPr txBox="1"/>
            <p:nvPr/>
          </p:nvSpPr>
          <p:spPr>
            <a:xfrm>
              <a:off x="5531248" y="4140004"/>
              <a:ext cx="3204757" cy="190393"/>
            </a:xfrm>
            <a:prstGeom prst="rect">
              <a:avLst/>
            </a:prstGeom>
            <a:noFill/>
          </p:spPr>
          <p:txBody>
            <a:bodyPr wrap="none" rIns="36000" rtlCol="0">
              <a:spAutoFit/>
            </a:bodyPr>
            <a:lstStyle/>
            <a:p>
              <a:pPr algn="r"/>
              <a:r>
                <a:rPr lang="fi-FI" sz="1050">
                  <a:solidFill>
                    <a:srgbClr val="164280"/>
                  </a:solidFill>
                  <a:latin typeface="Merriweather Sans"/>
                </a:rPr>
                <a:t>Vuonna 2017 vastausvaihtoehtoihin lisätty luokkia ”Yli 400 000 €” asti</a:t>
              </a:r>
            </a:p>
          </p:txBody>
        </p:sp>
        <p:cxnSp>
          <p:nvCxnSpPr>
            <p:cNvPr id="15" name="Suora yhdysviiva 14"/>
            <p:cNvCxnSpPr/>
            <p:nvPr/>
          </p:nvCxnSpPr>
          <p:spPr>
            <a:xfrm flipH="1">
              <a:off x="4817538" y="4235027"/>
              <a:ext cx="324001" cy="174"/>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976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365933"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Nykyinen rahatilanne</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Mikä seuraavista kuvaa nykyistä rahatilannettanne?</a:t>
            </a:r>
            <a:endParaRPr lang="fi-FI" sz="1400">
              <a:solidFill>
                <a:srgbClr val="164280"/>
              </a:solidFill>
              <a:latin typeface="Merriweather Sans"/>
            </a:endParaRPr>
          </a:p>
        </p:txBody>
      </p:sp>
      <p:sp>
        <p:nvSpPr>
          <p:cNvPr id="12" name="Tekstikehys 11"/>
          <p:cNvSpPr txBox="1"/>
          <p:nvPr/>
        </p:nvSpPr>
        <p:spPr>
          <a:xfrm>
            <a:off x="4222750" y="1486453"/>
            <a:ext cx="771514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9226238" cy="615549"/>
          </a:xfrm>
          <a:prstGeom prst="rect">
            <a:avLst/>
          </a:prstGeom>
          <a:noFill/>
        </p:spPr>
        <p:txBody>
          <a:bodyPr wrap="none" lIns="121917" tIns="60958" rIns="121917" bIns="60958" rtlCol="0">
            <a:spAutoFit/>
          </a:bodyPr>
          <a:lstStyle/>
          <a:p>
            <a:r>
              <a:rPr lang="fi-FI" sz="3200" b="1" dirty="0">
                <a:solidFill>
                  <a:srgbClr val="164280"/>
                </a:solidFill>
                <a:latin typeface="Merriweather Sans"/>
              </a:rPr>
              <a:t>Talouden säästö- ja sijoitusvarallisuus ja velat</a:t>
            </a:r>
          </a:p>
        </p:txBody>
      </p:sp>
      <p:sp>
        <p:nvSpPr>
          <p:cNvPr id="9" name="Tekstikehys 8"/>
          <p:cNvSpPr txBox="1"/>
          <p:nvPr/>
        </p:nvSpPr>
        <p:spPr>
          <a:xfrm>
            <a:off x="527312" y="836906"/>
            <a:ext cx="11136120" cy="704804"/>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Mikä on xxx arvo/saldo tällä hetkellä?</a:t>
            </a:r>
          </a:p>
          <a:p>
            <a:pPr>
              <a:lnSpc>
                <a:spcPct val="90000"/>
              </a:lnSpc>
            </a:pPr>
            <a:r>
              <a:rPr lang="fi-FI" sz="1400" i="1" dirty="0">
                <a:solidFill>
                  <a:srgbClr val="164280"/>
                </a:solidFill>
                <a:latin typeface="Merriweather Sans"/>
                <a:cs typeface="Arial" pitchFamily="34" charset="0"/>
              </a:rPr>
              <a:t>Kuinka paljon taloudellanne tällä hetkellä on asuntolainaa?</a:t>
            </a:r>
          </a:p>
          <a:p>
            <a:pPr>
              <a:lnSpc>
                <a:spcPct val="90000"/>
              </a:lnSpc>
            </a:pPr>
            <a:r>
              <a:rPr lang="fi-FI" sz="1400" i="1" dirty="0">
                <a:solidFill>
                  <a:srgbClr val="164280"/>
                </a:solidFill>
                <a:latin typeface="Merriweather Sans"/>
                <a:cs typeface="Arial" pitchFamily="34" charset="0"/>
              </a:rPr>
              <a:t>Kuinka paljon teillä on tällä hetkellä kulutus- tai sijoitusluottoa?</a:t>
            </a:r>
            <a:endParaRPr lang="fi-FI" sz="1400" dirty="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euromäärät vastaajilla, joilla on säästö- ja sijoitusvarallisuutta tai lainaa</a:t>
            </a:r>
          </a:p>
        </p:txBody>
      </p:sp>
    </p:spTree>
    <p:extLst>
      <p:ext uri="{BB962C8B-B14F-4D97-AF65-F5344CB8AC3E}">
        <p14:creationId xmlns:p14="http://schemas.microsoft.com/office/powerpoint/2010/main" val="527590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707921"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Uusien asuntolainojen keskikoko</a:t>
            </a:r>
          </a:p>
        </p:txBody>
      </p:sp>
      <p:sp>
        <p:nvSpPr>
          <p:cNvPr id="13" name="Rectangle 6"/>
          <p:cNvSpPr>
            <a:spLocks noChangeArrowheads="1"/>
          </p:cNvSpPr>
          <p:nvPr/>
        </p:nvSpPr>
        <p:spPr bwMode="auto">
          <a:xfrm>
            <a:off x="552773" y="1278159"/>
            <a:ext cx="9250845"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a:solidFill>
                  <a:srgbClr val="164280"/>
                </a:solidFill>
                <a:latin typeface="Merriweather Sans"/>
              </a:rPr>
              <a:t>% niistä, jotka ovat ottaneet asuntolainaa viimeisten kahden vuoden aikana ja ovat ilmoittaneet lainamäärän</a:t>
            </a:r>
          </a:p>
        </p:txBody>
      </p:sp>
      <p:sp>
        <p:nvSpPr>
          <p:cNvPr id="10"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Kun viimeksi otitte asuntolainaa, minkä suuruisen lainan otitte?</a:t>
            </a:r>
            <a:endParaRPr lang="fi-FI" sz="1400">
              <a:solidFill>
                <a:srgbClr val="164280"/>
              </a:solidFill>
              <a:latin typeface="Merriweather Sans"/>
            </a:endParaRPr>
          </a:p>
        </p:txBody>
      </p:sp>
      <p:graphicFrame>
        <p:nvGraphicFramePr>
          <p:cNvPr id="7" name="Taulukko 6"/>
          <p:cNvGraphicFramePr>
            <a:graphicFrameLocks noGrp="1"/>
          </p:cNvGraphicFramePr>
          <p:nvPr>
            <p:extLst>
              <p:ext uri="{D42A27DB-BD31-4B8C-83A1-F6EECF244321}">
                <p14:modId xmlns:p14="http://schemas.microsoft.com/office/powerpoint/2010/main" val="3141473698"/>
              </p:ext>
            </p:extLst>
          </p:nvPr>
        </p:nvGraphicFramePr>
        <p:xfrm>
          <a:off x="1056401" y="1605169"/>
          <a:ext cx="8100000" cy="4873429"/>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tblGrid>
              <a:tr h="720167">
                <a:tc>
                  <a:txBody>
                    <a:bodyPr/>
                    <a:lstStyle/>
                    <a:p>
                      <a:pPr>
                        <a:spcAft>
                          <a:spcPts val="0"/>
                        </a:spcAft>
                      </a:pPr>
                      <a:endParaRPr lang="fi-FI" sz="1300">
                        <a:solidFill>
                          <a:srgbClr val="164280"/>
                        </a:solidFill>
                        <a:latin typeface="Merriweather Sans"/>
                        <a:ea typeface="Times New Roman"/>
                        <a:cs typeface="Arial" pitchFamily="34" charset="0"/>
                      </a:endParaRPr>
                    </a:p>
                  </a:txBody>
                  <a:tcPr marL="91428" marR="91428" marT="0" marB="0"/>
                </a:tc>
                <a:tc>
                  <a:txBody>
                    <a:bodyPr/>
                    <a:lstStyle/>
                    <a:p>
                      <a:pPr algn="ctr">
                        <a:spcAft>
                          <a:spcPts val="0"/>
                        </a:spcAft>
                      </a:pPr>
                      <a:r>
                        <a:rPr lang="fi-FI" sz="1300">
                          <a:solidFill>
                            <a:schemeClr val="bg1"/>
                          </a:solidFill>
                          <a:latin typeface="Merriweather Sans"/>
                        </a:rPr>
                        <a:t>Kevät 2013</a:t>
                      </a:r>
                    </a:p>
                    <a:p>
                      <a:pPr algn="ctr">
                        <a:spcAft>
                          <a:spcPts val="0"/>
                        </a:spcAft>
                      </a:pPr>
                      <a:r>
                        <a:rPr lang="fi-FI" sz="1300">
                          <a:solidFill>
                            <a:schemeClr val="bg1"/>
                          </a:solidFill>
                          <a:latin typeface="Merriweather Sans"/>
                        </a:rPr>
                        <a:t>n=214</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2014</a:t>
                      </a:r>
                    </a:p>
                    <a:p>
                      <a:pPr algn="ctr">
                        <a:spcAft>
                          <a:spcPts val="0"/>
                        </a:spcAft>
                      </a:pPr>
                      <a:r>
                        <a:rPr lang="fi-FI" sz="1300">
                          <a:solidFill>
                            <a:schemeClr val="bg1"/>
                          </a:solidFill>
                          <a:latin typeface="Merriweather Sans"/>
                        </a:rPr>
                        <a:t>n=204</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2015</a:t>
                      </a:r>
                    </a:p>
                    <a:p>
                      <a:pPr algn="ctr">
                        <a:spcAft>
                          <a:spcPts val="0"/>
                        </a:spcAft>
                      </a:pPr>
                      <a:r>
                        <a:rPr lang="fi-FI" sz="1300">
                          <a:solidFill>
                            <a:schemeClr val="bg1"/>
                          </a:solidFill>
                          <a:latin typeface="Merriweather Sans"/>
                        </a:rPr>
                        <a:t>n=178</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2017</a:t>
                      </a:r>
                    </a:p>
                    <a:p>
                      <a:pPr algn="ctr">
                        <a:spcAft>
                          <a:spcPts val="0"/>
                        </a:spcAft>
                      </a:pPr>
                      <a:r>
                        <a:rPr lang="fi-FI" sz="1300">
                          <a:solidFill>
                            <a:schemeClr val="bg1"/>
                          </a:solidFill>
                          <a:latin typeface="Merriweather Sans"/>
                        </a:rPr>
                        <a:t>n=211</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2019</a:t>
                      </a:r>
                    </a:p>
                    <a:p>
                      <a:pPr algn="ctr">
                        <a:spcAft>
                          <a:spcPts val="0"/>
                        </a:spcAft>
                      </a:pPr>
                      <a:r>
                        <a:rPr lang="fi-FI" sz="1300">
                          <a:solidFill>
                            <a:schemeClr val="bg1"/>
                          </a:solidFill>
                          <a:latin typeface="Merriweather Sans"/>
                        </a:rPr>
                        <a:t>n=163</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extLst>
                  <a:ext uri="{0D108BD9-81ED-4DB2-BD59-A6C34878D82A}">
                    <a16:rowId xmlns:a16="http://schemas.microsoft.com/office/drawing/2014/main" val="10000"/>
                  </a:ext>
                </a:extLst>
              </a:tr>
              <a:tr h="288067">
                <a:tc>
                  <a:txBody>
                    <a:bodyPr/>
                    <a:lstStyle/>
                    <a:p>
                      <a:pPr>
                        <a:spcAft>
                          <a:spcPts val="0"/>
                        </a:spcAft>
                      </a:pPr>
                      <a:r>
                        <a:rPr lang="fi-FI" sz="1300" b="1">
                          <a:solidFill>
                            <a:srgbClr val="164280"/>
                          </a:solidFill>
                          <a:latin typeface="Merriweather Sans"/>
                        </a:rPr>
                        <a:t>Alle 10 000 €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3,7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0,9</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a:t>
                      </a:r>
                    </a:p>
                  </a:txBody>
                  <a:tcPr marL="6350" marR="6350" marT="6350" marB="0" anchor="ctr"/>
                </a:tc>
                <a:extLst>
                  <a:ext uri="{0D108BD9-81ED-4DB2-BD59-A6C34878D82A}">
                    <a16:rowId xmlns:a16="http://schemas.microsoft.com/office/drawing/2014/main" val="10001"/>
                  </a:ext>
                </a:extLst>
              </a:tr>
              <a:tr h="288067">
                <a:tc>
                  <a:txBody>
                    <a:bodyPr/>
                    <a:lstStyle/>
                    <a:p>
                      <a:pPr>
                        <a:spcAft>
                          <a:spcPts val="0"/>
                        </a:spcAft>
                      </a:pPr>
                      <a:r>
                        <a:rPr lang="fi-FI" sz="1300" b="1">
                          <a:solidFill>
                            <a:srgbClr val="164280"/>
                          </a:solidFill>
                          <a:latin typeface="Merriweather Sans"/>
                        </a:rPr>
                        <a:t>10 001 - 20 000 €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4,2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1,9</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3,1</a:t>
                      </a:r>
                    </a:p>
                  </a:txBody>
                  <a:tcPr marL="6350" marR="6350" marT="6350" marB="0" anchor="ctr"/>
                </a:tc>
                <a:extLst>
                  <a:ext uri="{0D108BD9-81ED-4DB2-BD59-A6C34878D82A}">
                    <a16:rowId xmlns:a16="http://schemas.microsoft.com/office/drawing/2014/main" val="10002"/>
                  </a:ext>
                </a:extLst>
              </a:tr>
              <a:tr h="288067">
                <a:tc>
                  <a:txBody>
                    <a:bodyPr/>
                    <a:lstStyle/>
                    <a:p>
                      <a:pPr>
                        <a:spcAft>
                          <a:spcPts val="0"/>
                        </a:spcAft>
                      </a:pPr>
                      <a:r>
                        <a:rPr lang="fi-FI" sz="1300" b="1">
                          <a:solidFill>
                            <a:srgbClr val="164280"/>
                          </a:solidFill>
                          <a:latin typeface="Merriweather Sans"/>
                        </a:rPr>
                        <a:t>20 001 - 40 000 €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6,1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11,3</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9,0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6,6</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5,5</a:t>
                      </a:r>
                    </a:p>
                  </a:txBody>
                  <a:tcPr marL="6350" marR="6350" marT="6350" marB="0" anchor="ctr"/>
                </a:tc>
                <a:extLst>
                  <a:ext uri="{0D108BD9-81ED-4DB2-BD59-A6C34878D82A}">
                    <a16:rowId xmlns:a16="http://schemas.microsoft.com/office/drawing/2014/main" val="10003"/>
                  </a:ext>
                </a:extLst>
              </a:tr>
              <a:tr h="288067">
                <a:tc>
                  <a:txBody>
                    <a:bodyPr/>
                    <a:lstStyle/>
                    <a:p>
                      <a:pPr>
                        <a:spcAft>
                          <a:spcPts val="0"/>
                        </a:spcAft>
                      </a:pPr>
                      <a:r>
                        <a:rPr lang="fi-FI" sz="1300" b="1">
                          <a:solidFill>
                            <a:srgbClr val="164280"/>
                          </a:solidFill>
                          <a:latin typeface="Merriweather Sans"/>
                        </a:rPr>
                        <a:t>40 001 - 60 000 €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8,4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7,1</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8,0</a:t>
                      </a:r>
                    </a:p>
                  </a:txBody>
                  <a:tcPr marL="6350" marR="6350" marT="6350" marB="0" anchor="ctr"/>
                </a:tc>
                <a:extLst>
                  <a:ext uri="{0D108BD9-81ED-4DB2-BD59-A6C34878D82A}">
                    <a16:rowId xmlns:a16="http://schemas.microsoft.com/office/drawing/2014/main" val="10004"/>
                  </a:ext>
                </a:extLst>
              </a:tr>
              <a:tr h="288067">
                <a:tc>
                  <a:txBody>
                    <a:bodyPr/>
                    <a:lstStyle/>
                    <a:p>
                      <a:pPr>
                        <a:spcAft>
                          <a:spcPts val="0"/>
                        </a:spcAft>
                      </a:pPr>
                      <a:r>
                        <a:rPr lang="fi-FI" sz="1300" b="1">
                          <a:solidFill>
                            <a:srgbClr val="164280"/>
                          </a:solidFill>
                          <a:latin typeface="Merriweather Sans"/>
                        </a:rPr>
                        <a:t>60 001 - 80 000 €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11,7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8,5</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11,0</a:t>
                      </a:r>
                    </a:p>
                  </a:txBody>
                  <a:tcPr marL="6350" marR="6350" marT="6350" marB="0" anchor="ctr"/>
                </a:tc>
                <a:extLst>
                  <a:ext uri="{0D108BD9-81ED-4DB2-BD59-A6C34878D82A}">
                    <a16:rowId xmlns:a16="http://schemas.microsoft.com/office/drawing/2014/main" val="10005"/>
                  </a:ext>
                </a:extLst>
              </a:tr>
              <a:tr h="288067">
                <a:tc>
                  <a:txBody>
                    <a:bodyPr/>
                    <a:lstStyle/>
                    <a:p>
                      <a:pPr>
                        <a:spcAft>
                          <a:spcPts val="0"/>
                        </a:spcAft>
                      </a:pPr>
                      <a:r>
                        <a:rPr lang="fi-FI" sz="1300" b="1">
                          <a:solidFill>
                            <a:srgbClr val="164280"/>
                          </a:solidFill>
                          <a:latin typeface="Merriweather Sans"/>
                        </a:rPr>
                        <a:t>80 001 - 100 000 €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8,4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15,7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7,6</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8,6</a:t>
                      </a:r>
                    </a:p>
                  </a:txBody>
                  <a:tcPr marL="6350" marR="6350" marT="6350" marB="0" anchor="ctr"/>
                </a:tc>
                <a:extLst>
                  <a:ext uri="{0D108BD9-81ED-4DB2-BD59-A6C34878D82A}">
                    <a16:rowId xmlns:a16="http://schemas.microsoft.com/office/drawing/2014/main" val="10006"/>
                  </a:ext>
                </a:extLst>
              </a:tr>
              <a:tr h="288067">
                <a:tc>
                  <a:txBody>
                    <a:bodyPr/>
                    <a:lstStyle/>
                    <a:p>
                      <a:pPr>
                        <a:spcAft>
                          <a:spcPts val="0"/>
                        </a:spcAft>
                      </a:pPr>
                      <a:r>
                        <a:rPr lang="fi-FI" sz="1300" b="1">
                          <a:solidFill>
                            <a:srgbClr val="164280"/>
                          </a:solidFill>
                          <a:latin typeface="Merriweather Sans"/>
                        </a:rPr>
                        <a:t>100 001 - 150 000 €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23,4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23,5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25,8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23,2</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20,2</a:t>
                      </a:r>
                    </a:p>
                  </a:txBody>
                  <a:tcPr marL="6350" marR="6350" marT="6350" marB="0" anchor="ctr"/>
                </a:tc>
                <a:extLst>
                  <a:ext uri="{0D108BD9-81ED-4DB2-BD59-A6C34878D82A}">
                    <a16:rowId xmlns:a16="http://schemas.microsoft.com/office/drawing/2014/main" val="10007"/>
                  </a:ext>
                </a:extLst>
              </a:tr>
              <a:tr h="288067">
                <a:tc>
                  <a:txBody>
                    <a:bodyPr/>
                    <a:lstStyle/>
                    <a:p>
                      <a:pPr>
                        <a:spcAft>
                          <a:spcPts val="0"/>
                        </a:spcAft>
                      </a:pPr>
                      <a:r>
                        <a:rPr lang="fi-FI" sz="1300" b="1">
                          <a:solidFill>
                            <a:srgbClr val="164280"/>
                          </a:solidFill>
                          <a:latin typeface="Merriweather Sans"/>
                        </a:rPr>
                        <a:t>150 001 - 200 000 €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19,2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15,2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14,6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17,5</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16,0</a:t>
                      </a:r>
                    </a:p>
                  </a:txBody>
                  <a:tcPr marL="6350" marR="6350" marT="6350" marB="0" anchor="ctr"/>
                </a:tc>
                <a:extLst>
                  <a:ext uri="{0D108BD9-81ED-4DB2-BD59-A6C34878D82A}">
                    <a16:rowId xmlns:a16="http://schemas.microsoft.com/office/drawing/2014/main" val="10008"/>
                  </a:ext>
                </a:extLst>
              </a:tr>
              <a:tr h="288067">
                <a:tc>
                  <a:txBody>
                    <a:bodyPr/>
                    <a:lstStyle/>
                    <a:p>
                      <a:pPr>
                        <a:spcAft>
                          <a:spcPts val="0"/>
                        </a:spcAft>
                      </a:pPr>
                      <a:r>
                        <a:rPr lang="fi-FI" sz="1300" b="1">
                          <a:solidFill>
                            <a:srgbClr val="164280"/>
                          </a:solidFill>
                          <a:latin typeface="Merriweather Sans"/>
                        </a:rPr>
                        <a:t>Yli 200 000 €</a:t>
                      </a:r>
                      <a:endParaRPr lang="fi-FI" sz="1300" b="1">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13,6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09"/>
                  </a:ext>
                </a:extLst>
              </a:tr>
              <a:tr h="288067">
                <a:tc>
                  <a:txBody>
                    <a:bodyPr/>
                    <a:lstStyle/>
                    <a:p>
                      <a:pPr algn="l" fontAlgn="b"/>
                      <a:r>
                        <a:rPr lang="fi-FI" sz="1300" b="1" u="none" strike="noStrike">
                          <a:solidFill>
                            <a:srgbClr val="164280"/>
                          </a:solidFill>
                          <a:effectLst/>
                          <a:latin typeface="Merriweather Sans"/>
                        </a:rPr>
                        <a:t>200 001 - 250 000 €</a:t>
                      </a:r>
                      <a:endParaRPr lang="fi-FI" sz="1300" b="1" i="0" u="none" strike="noStrike">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9,5</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14,1</a:t>
                      </a:r>
                    </a:p>
                  </a:txBody>
                  <a:tcPr marL="6350" marR="6350" marT="6350" marB="0" anchor="ctr"/>
                </a:tc>
                <a:extLst>
                  <a:ext uri="{0D108BD9-81ED-4DB2-BD59-A6C34878D82A}">
                    <a16:rowId xmlns:a16="http://schemas.microsoft.com/office/drawing/2014/main" val="10010"/>
                  </a:ext>
                </a:extLst>
              </a:tr>
              <a:tr h="288067">
                <a:tc>
                  <a:txBody>
                    <a:bodyPr/>
                    <a:lstStyle/>
                    <a:p>
                      <a:pPr algn="l" fontAlgn="b"/>
                      <a:r>
                        <a:rPr lang="fi-FI" sz="1300" b="1" u="none" strike="noStrike">
                          <a:solidFill>
                            <a:srgbClr val="164280"/>
                          </a:solidFill>
                          <a:effectLst/>
                          <a:latin typeface="Merriweather Sans"/>
                        </a:rPr>
                        <a:t>250 001 - 300 000 €</a:t>
                      </a:r>
                      <a:endParaRPr lang="fi-FI" sz="1300" b="1" i="0" u="none" strike="noStrike">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12,3</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4,9</a:t>
                      </a:r>
                    </a:p>
                  </a:txBody>
                  <a:tcPr marL="6350" marR="6350" marT="6350" marB="0" anchor="ctr"/>
                </a:tc>
                <a:extLst>
                  <a:ext uri="{0D108BD9-81ED-4DB2-BD59-A6C34878D82A}">
                    <a16:rowId xmlns:a16="http://schemas.microsoft.com/office/drawing/2014/main" val="10011"/>
                  </a:ext>
                </a:extLst>
              </a:tr>
              <a:tr h="288067">
                <a:tc>
                  <a:txBody>
                    <a:bodyPr/>
                    <a:lstStyle/>
                    <a:p>
                      <a:pPr algn="l" fontAlgn="b"/>
                      <a:r>
                        <a:rPr lang="fi-FI" sz="1300" b="1" u="none" strike="noStrike">
                          <a:solidFill>
                            <a:srgbClr val="164280"/>
                          </a:solidFill>
                          <a:effectLst/>
                          <a:latin typeface="Merriweather Sans"/>
                        </a:rPr>
                        <a:t>300 001 – 350 000 €</a:t>
                      </a:r>
                      <a:endParaRPr lang="fi-FI" sz="1300" b="1" i="0" u="none" strike="noStrike">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2,8</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b="0" i="0" u="none" strike="noStrike">
                          <a:solidFill>
                            <a:srgbClr val="164280"/>
                          </a:solidFill>
                          <a:effectLst/>
                          <a:latin typeface="Merriweather Sans"/>
                        </a:rPr>
                        <a:t>5,5</a:t>
                      </a:r>
                    </a:p>
                  </a:txBody>
                  <a:tcPr marL="6350" marR="6350" marT="6350" marB="0" anchor="ctr"/>
                </a:tc>
                <a:extLst>
                  <a:ext uri="{0D108BD9-81ED-4DB2-BD59-A6C34878D82A}">
                    <a16:rowId xmlns:a16="http://schemas.microsoft.com/office/drawing/2014/main" val="10012"/>
                  </a:ext>
                </a:extLst>
              </a:tr>
              <a:tr h="288067">
                <a:tc>
                  <a:txBody>
                    <a:bodyPr/>
                    <a:lstStyle/>
                    <a:p>
                      <a:pPr algn="l" fontAlgn="b"/>
                      <a:r>
                        <a:rPr lang="fi-FI" sz="1300" b="1" u="none" strike="noStrike">
                          <a:solidFill>
                            <a:srgbClr val="164280"/>
                          </a:solidFill>
                          <a:effectLst/>
                          <a:latin typeface="Merriweather Sans"/>
                        </a:rPr>
                        <a:t>Yli 350 000 euroa</a:t>
                      </a:r>
                      <a:endParaRPr lang="fi-FI" sz="1300" b="1" i="0" u="none" strike="noStrike">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1,8</a:t>
                      </a:r>
                      <a:endParaRPr lang="fi-FI" sz="1300" b="0" i="0" u="none" strike="noStrike">
                        <a:solidFill>
                          <a:srgbClr val="164280"/>
                        </a:solidFill>
                        <a:effectLst/>
                        <a:latin typeface="Merriweather Sans"/>
                      </a:endParaRPr>
                    </a:p>
                  </a:txBody>
                  <a:tcPr marL="8466" marR="8466" marT="8469" marB="0" anchor="ctr"/>
                </a:tc>
                <a:tc>
                  <a:txBody>
                    <a:bodyPr/>
                    <a:lstStyle/>
                    <a:p>
                      <a:pPr algn="ctr" fontAlgn="ctr"/>
                      <a:r>
                        <a:rPr lang="fi-FI" sz="1300" u="none" strike="noStrike">
                          <a:solidFill>
                            <a:srgbClr val="164280"/>
                          </a:solidFill>
                          <a:effectLst/>
                          <a:latin typeface="Merriweather Sans"/>
                        </a:rPr>
                        <a:t>3,0</a:t>
                      </a:r>
                      <a:endParaRPr lang="fi-FI" sz="1300" b="0" i="0" u="none" strike="noStrike">
                        <a:solidFill>
                          <a:srgbClr val="164280"/>
                        </a:solidFill>
                        <a:effectLst/>
                        <a:latin typeface="Merriweather Sans"/>
                      </a:endParaRPr>
                    </a:p>
                  </a:txBody>
                  <a:tcPr marL="8466" marR="8466" marT="8469" marB="0" anchor="ctr"/>
                </a:tc>
                <a:extLst>
                  <a:ext uri="{0D108BD9-81ED-4DB2-BD59-A6C34878D82A}">
                    <a16:rowId xmlns:a16="http://schemas.microsoft.com/office/drawing/2014/main" val="10013"/>
                  </a:ext>
                </a:extLst>
              </a:tr>
              <a:tr h="288067">
                <a:tc>
                  <a:txBody>
                    <a:bodyPr/>
                    <a:lstStyle/>
                    <a:p>
                      <a:pPr>
                        <a:spcAft>
                          <a:spcPts val="0"/>
                        </a:spcAft>
                      </a:pPr>
                      <a:r>
                        <a:rPr lang="fi-FI" sz="1300" b="1">
                          <a:solidFill>
                            <a:srgbClr val="164280"/>
                          </a:solidFill>
                          <a:latin typeface="Merriweather Sans"/>
                        </a:rPr>
                        <a:t>Keskimäärin euroa</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120 500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114 000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113 300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150 500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150 400</a:t>
                      </a:r>
                      <a:endParaRPr lang="fi-FI" sz="1300" b="1">
                        <a:solidFill>
                          <a:srgbClr val="164280"/>
                        </a:solidFill>
                        <a:latin typeface="Merriweather Sans"/>
                        <a:ea typeface="Times New Roman"/>
                        <a:cs typeface="Arial" pitchFamily="34" charset="0"/>
                      </a:endParaRPr>
                    </a:p>
                  </a:txBody>
                  <a:tcPr marL="91428" marR="91428" marT="0" marB="0" anchor="ctr"/>
                </a:tc>
                <a:extLst>
                  <a:ext uri="{0D108BD9-81ED-4DB2-BD59-A6C34878D82A}">
                    <a16:rowId xmlns:a16="http://schemas.microsoft.com/office/drawing/2014/main" val="10014"/>
                  </a:ext>
                </a:extLst>
              </a:tr>
            </a:tbl>
          </a:graphicData>
        </a:graphic>
      </p:graphicFrame>
      <p:sp>
        <p:nvSpPr>
          <p:cNvPr id="9" name="Tekstiruutu 8"/>
          <p:cNvSpPr txBox="1"/>
          <p:nvPr/>
        </p:nvSpPr>
        <p:spPr>
          <a:xfrm>
            <a:off x="4873845" y="6404296"/>
            <a:ext cx="4315337" cy="284689"/>
          </a:xfrm>
          <a:prstGeom prst="rect">
            <a:avLst/>
          </a:prstGeom>
          <a:noFill/>
        </p:spPr>
        <p:txBody>
          <a:bodyPr wrap="none" lIns="121917" tIns="60958" rIns="47999" bIns="60958" rtlCol="0">
            <a:spAutoFit/>
          </a:bodyPr>
          <a:lstStyle/>
          <a:p>
            <a:pPr algn="r"/>
            <a:r>
              <a:rPr lang="fi-FI" sz="1050">
                <a:solidFill>
                  <a:srgbClr val="164280"/>
                </a:solidFill>
                <a:latin typeface="Merriweather Sans"/>
              </a:rPr>
              <a:t>Vuonna 2017 vastausvaihtoehtoihin lisätty luokkia ”Yli 400 000 €” asti</a:t>
            </a:r>
          </a:p>
        </p:txBody>
      </p:sp>
    </p:spTree>
    <p:extLst>
      <p:ext uri="{BB962C8B-B14F-4D97-AF65-F5344CB8AC3E}">
        <p14:creationId xmlns:p14="http://schemas.microsoft.com/office/powerpoint/2010/main" val="233532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10877331" cy="523216"/>
          </a:xfrm>
          <a:prstGeom prst="rect">
            <a:avLst/>
          </a:prstGeom>
          <a:noFill/>
        </p:spPr>
        <p:txBody>
          <a:bodyPr wrap="none" lIns="121917" tIns="60958" rIns="121917" bIns="60958" rtlCol="0">
            <a:spAutoFit/>
          </a:bodyPr>
          <a:lstStyle/>
          <a:p>
            <a:r>
              <a:rPr lang="fi-FI" sz="2600" b="1">
                <a:solidFill>
                  <a:srgbClr val="164280"/>
                </a:solidFill>
                <a:latin typeface="Merriweather Sans"/>
              </a:rPr>
              <a:t>Suurimmat keskimääräiset uusien asuntolainojen lainamäärät</a:t>
            </a:r>
          </a:p>
        </p:txBody>
      </p:sp>
      <p:graphicFrame>
        <p:nvGraphicFramePr>
          <p:cNvPr id="7" name="Object 2"/>
          <p:cNvGraphicFramePr>
            <a:graphicFrameLocks noChangeAspect="1"/>
          </p:cNvGraphicFramePr>
          <p:nvPr>
            <p:extLst>
              <p:ext uri="{D42A27DB-BD31-4B8C-83A1-F6EECF244321}">
                <p14:modId xmlns:p14="http://schemas.microsoft.com/office/powerpoint/2010/main" val="154890128"/>
              </p:ext>
            </p:extLst>
          </p:nvPr>
        </p:nvGraphicFramePr>
        <p:xfrm>
          <a:off x="1" y="1365089"/>
          <a:ext cx="12190412" cy="53786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kehys 12"/>
          <p:cNvSpPr txBox="1"/>
          <p:nvPr/>
        </p:nvSpPr>
        <p:spPr>
          <a:xfrm>
            <a:off x="4222749" y="1304678"/>
            <a:ext cx="6660989" cy="523216"/>
          </a:xfrm>
          <a:prstGeom prst="rect">
            <a:avLst/>
          </a:prstGeom>
          <a:noFill/>
        </p:spPr>
        <p:txBody>
          <a:bodyPr wrap="square" lIns="47999" tIns="60958" rIns="119997" bIns="60958" rtlCol="0">
            <a:spAutoFit/>
          </a:bodyPr>
          <a:lstStyle/>
          <a:p>
            <a:r>
              <a:rPr lang="fi-FI" sz="1300">
                <a:solidFill>
                  <a:srgbClr val="164280"/>
                </a:solidFill>
                <a:latin typeface="Merriweather Sans"/>
                <a:cs typeface="Arial" pitchFamily="34" charset="0"/>
              </a:rPr>
              <a:t>euroa niillä jotka ovat ottaneet asuntolainaa viimeisten kahden vuoden aikana ja </a:t>
            </a:r>
          </a:p>
          <a:p>
            <a:r>
              <a:rPr lang="fi-FI" sz="1300">
                <a:solidFill>
                  <a:srgbClr val="164280"/>
                </a:solidFill>
                <a:latin typeface="Merriweather Sans"/>
                <a:cs typeface="Arial" pitchFamily="34" charset="0"/>
              </a:rPr>
              <a:t>ovat ilmoittaneet lainamäärän (n=175 vuonna 2019)</a:t>
            </a:r>
          </a:p>
        </p:txBody>
      </p:sp>
      <p:sp>
        <p:nvSpPr>
          <p:cNvPr id="17"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Kun viimeksi otitte asuntolainaa, minkä suuruisen lainan otitte?</a:t>
            </a:r>
            <a:endParaRPr lang="fi-FI" sz="1400">
              <a:solidFill>
                <a:srgbClr val="164280"/>
              </a:solidFill>
              <a:latin typeface="Merriweather Sans"/>
            </a:endParaRPr>
          </a:p>
        </p:txBody>
      </p:sp>
    </p:spTree>
    <p:extLst>
      <p:ext uri="{BB962C8B-B14F-4D97-AF65-F5344CB8AC3E}">
        <p14:creationId xmlns:p14="http://schemas.microsoft.com/office/powerpoint/2010/main" val="1362198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731865033"/>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1"/>
            <a:ext cx="757193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Lainan osuus asunnon rahoituksessa</a:t>
            </a:r>
          </a:p>
        </p:txBody>
      </p:sp>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Kuinka monta prosenttia asunnon ostosta suunnilleen rahoitettiin lainalla?</a:t>
            </a:r>
            <a:endParaRPr lang="fi-FI" sz="1400">
              <a:solidFill>
                <a:srgbClr val="164280"/>
              </a:solidFill>
              <a:latin typeface="Merriweather Sans"/>
            </a:endParaRPr>
          </a:p>
        </p:txBody>
      </p:sp>
      <p:sp>
        <p:nvSpPr>
          <p:cNvPr id="12" name="Tekstikehys 11"/>
          <p:cNvSpPr txBox="1"/>
          <p:nvPr/>
        </p:nvSpPr>
        <p:spPr>
          <a:xfrm>
            <a:off x="4222750" y="1486453"/>
            <a:ext cx="7871440"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niillä, jotka ovat ottaneet lainan viimeisen 2 v. aikana (n=175 v. 2019)</a:t>
            </a:r>
          </a:p>
        </p:txBody>
      </p:sp>
    </p:spTree>
    <p:extLst>
      <p:ext uri="{BB962C8B-B14F-4D97-AF65-F5344CB8AC3E}">
        <p14:creationId xmlns:p14="http://schemas.microsoft.com/office/powerpoint/2010/main" val="286014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4182514167"/>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91694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Velanhoitomenojen osuus käteen jäävistä tuloista</a:t>
            </a:r>
          </a:p>
        </p:txBody>
      </p:sp>
      <p:sp>
        <p:nvSpPr>
          <p:cNvPr id="9"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monta prosenttia kuukausittain käteen jäävistä tuloista suunnilleen menee lainojen lyhennyksiin ja korkoihin?</a:t>
            </a:r>
            <a:endParaRPr lang="fi-FI" sz="1400">
              <a:solidFill>
                <a:srgbClr val="164280"/>
              </a:solidFill>
              <a:latin typeface="Merriweather Sans"/>
            </a:endParaRPr>
          </a:p>
        </p:txBody>
      </p:sp>
      <p:sp>
        <p:nvSpPr>
          <p:cNvPr id="13" name="Tekstikehys 12"/>
          <p:cNvSpPr txBox="1"/>
          <p:nvPr/>
        </p:nvSpPr>
        <p:spPr>
          <a:xfrm>
            <a:off x="1487294" y="1485578"/>
            <a:ext cx="8400485"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jotain lainaa (n=1257 vuonna 2019) tai asuntolainaa (n=735 vuonna 2019)</a:t>
            </a:r>
          </a:p>
        </p:txBody>
      </p:sp>
    </p:spTree>
    <p:extLst>
      <p:ext uri="{BB962C8B-B14F-4D97-AF65-F5344CB8AC3E}">
        <p14:creationId xmlns:p14="http://schemas.microsoft.com/office/powerpoint/2010/main" val="230210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608881157"/>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niillä, joilla on lainaa (n=1257 v. 2019)</a:t>
            </a:r>
          </a:p>
        </p:txBody>
      </p:sp>
      <p:sp>
        <p:nvSpPr>
          <p:cNvPr id="10" name="Tekstiruutu 9"/>
          <p:cNvSpPr txBox="1"/>
          <p:nvPr/>
        </p:nvSpPr>
        <p:spPr>
          <a:xfrm>
            <a:off x="527313" y="356742"/>
            <a:ext cx="991694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Velanhoitomenojen osuus käteen jäävistä tuloista</a:t>
            </a: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monta prosenttia kuukausittain käteen jäävistä tuloista suunnilleen menee lainojen lyhennyksiin ja korkoihin?</a:t>
            </a:r>
            <a:endParaRPr lang="fi-FI" sz="1400">
              <a:solidFill>
                <a:srgbClr val="164280"/>
              </a:solidFill>
              <a:latin typeface="Merriweather Sans"/>
            </a:endParaRPr>
          </a:p>
        </p:txBody>
      </p:sp>
    </p:spTree>
    <p:extLst>
      <p:ext uri="{BB962C8B-B14F-4D97-AF65-F5344CB8AC3E}">
        <p14:creationId xmlns:p14="http://schemas.microsoft.com/office/powerpoint/2010/main" val="3569816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229366836"/>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niillä, joilla on lainaa (n=1257 v. 2019)</a:t>
            </a:r>
          </a:p>
        </p:txBody>
      </p:sp>
      <p:sp>
        <p:nvSpPr>
          <p:cNvPr id="10" name="Tekstiruutu 9"/>
          <p:cNvSpPr txBox="1"/>
          <p:nvPr/>
        </p:nvSpPr>
        <p:spPr>
          <a:xfrm>
            <a:off x="527313" y="356742"/>
            <a:ext cx="830290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Lainojen maksusuunnitelmien muutokset</a:t>
            </a: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maksanut lainanne alkuperäisten suunnitelmien mukaan vai onko alkuperäisiä maksusuunnitelmia muutettu?</a:t>
            </a:r>
          </a:p>
        </p:txBody>
      </p:sp>
    </p:spTree>
    <p:extLst>
      <p:ext uri="{BB962C8B-B14F-4D97-AF65-F5344CB8AC3E}">
        <p14:creationId xmlns:p14="http://schemas.microsoft.com/office/powerpoint/2010/main" val="3615268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4097805466"/>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jotka ovat maksaneet hitaammin (n=148 vuonna 2019)</a:t>
            </a: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Mistä syystä olette maksanut hitaammin?</a:t>
            </a:r>
          </a:p>
        </p:txBody>
      </p:sp>
      <p:sp>
        <p:nvSpPr>
          <p:cNvPr id="8" name="Tekstiruutu 7"/>
          <p:cNvSpPr txBox="1"/>
          <p:nvPr/>
        </p:nvSpPr>
        <p:spPr>
          <a:xfrm>
            <a:off x="527313" y="406872"/>
            <a:ext cx="6871427"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Mistä syystä maksanut hitaammin</a:t>
            </a:r>
          </a:p>
          <a:p>
            <a:pPr>
              <a:lnSpc>
                <a:spcPct val="90000"/>
              </a:lnSpc>
            </a:pPr>
            <a:r>
              <a:rPr lang="fi-FI" sz="1900" b="1" i="1">
                <a:solidFill>
                  <a:srgbClr val="164280"/>
                </a:solidFill>
                <a:latin typeface="Merriweather Sans"/>
              </a:rPr>
              <a:t>Spontaanit maininnat luokiteltuina</a:t>
            </a:r>
          </a:p>
        </p:txBody>
      </p:sp>
    </p:spTree>
    <p:extLst>
      <p:ext uri="{BB962C8B-B14F-4D97-AF65-F5344CB8AC3E}">
        <p14:creationId xmlns:p14="http://schemas.microsoft.com/office/powerpoint/2010/main" val="2693701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extLst>
              <p:ext uri="{D42A27DB-BD31-4B8C-83A1-F6EECF244321}">
                <p14:modId xmlns:p14="http://schemas.microsoft.com/office/powerpoint/2010/main" val="1473991549"/>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vastaajista, joilla on asuntolainaa (n=735 vuonna 2019)</a:t>
            </a: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viimeisen 12 kuukauden aikana käyttänyt lainaa takaisin maksaessanne lyhennysvapaita jaksoja?</a:t>
            </a:r>
          </a:p>
        </p:txBody>
      </p:sp>
      <p:sp>
        <p:nvSpPr>
          <p:cNvPr id="9" name="Tekstiruutu 8"/>
          <p:cNvSpPr txBox="1"/>
          <p:nvPr/>
        </p:nvSpPr>
        <p:spPr>
          <a:xfrm>
            <a:off x="527313" y="356742"/>
            <a:ext cx="10850080"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Lyhennysvapaiden jaksojen käyttö viimeisen 12 kk aikana</a:t>
            </a:r>
          </a:p>
        </p:txBody>
      </p:sp>
    </p:spTree>
    <p:extLst>
      <p:ext uri="{BB962C8B-B14F-4D97-AF65-F5344CB8AC3E}">
        <p14:creationId xmlns:p14="http://schemas.microsoft.com/office/powerpoint/2010/main" val="802432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a:solidFill>
                  <a:schemeClr val="bg1"/>
                </a:solidFill>
              </a:rPr>
              <a:t>Talouden ja asuntolainojen riskit ja niihin varautuminen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257588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5962524"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Omien menojen seuraaminen</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Seuraatteko omia menojanne jollakin tavalla?</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91061624"/>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0" name="Tekstiruutu 9"/>
          <p:cNvSpPr txBox="1"/>
          <p:nvPr/>
        </p:nvSpPr>
        <p:spPr>
          <a:xfrm>
            <a:off x="527313" y="356742"/>
            <a:ext cx="7256148"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Omaan talouteen liittyvät riskitekijät</a:t>
            </a:r>
          </a:p>
        </p:txBody>
      </p:sp>
      <p:sp>
        <p:nvSpPr>
          <p:cNvPr id="12" name="Tekstikehys 8"/>
          <p:cNvSpPr txBox="1"/>
          <p:nvPr/>
        </p:nvSpPr>
        <p:spPr>
          <a:xfrm>
            <a:off x="527312" y="836906"/>
            <a:ext cx="11136120" cy="553994"/>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Luettelen vielä joitakin omaan talouteenne mahdollisesti liittyviä riskitekijöitä. Sanokaa kunkin kohdalla koetteko te sen uhkaavan omaa taloudellista tilannettanne.</a:t>
            </a:r>
          </a:p>
        </p:txBody>
      </p:sp>
      <p:graphicFrame>
        <p:nvGraphicFramePr>
          <p:cNvPr id="3" name="Taulukko 2"/>
          <p:cNvGraphicFramePr>
            <a:graphicFrameLocks noGrp="1"/>
          </p:cNvGraphicFramePr>
          <p:nvPr>
            <p:extLst>
              <p:ext uri="{D42A27DB-BD31-4B8C-83A1-F6EECF244321}">
                <p14:modId xmlns:p14="http://schemas.microsoft.com/office/powerpoint/2010/main" val="3145238328"/>
              </p:ext>
            </p:extLst>
          </p:nvPr>
        </p:nvGraphicFramePr>
        <p:xfrm>
          <a:off x="1018642" y="2671200"/>
          <a:ext cx="3047603" cy="237122"/>
        </p:xfrm>
        <a:graphic>
          <a:graphicData uri="http://schemas.openxmlformats.org/drawingml/2006/table">
            <a:tbl>
              <a:tblPr>
                <a:tableStyleId>{5C22544A-7EE6-4342-B048-85BDC9FD1C3A}</a:tableStyleId>
              </a:tblPr>
              <a:tblGrid>
                <a:gridCol w="3047603">
                  <a:extLst>
                    <a:ext uri="{9D8B030D-6E8A-4147-A177-3AD203B41FA5}">
                      <a16:colId xmlns:a16="http://schemas.microsoft.com/office/drawing/2014/main" val="20000"/>
                    </a:ext>
                  </a:extLst>
                </a:gridCol>
              </a:tblGrid>
              <a:tr h="237122">
                <a:tc>
                  <a:txBody>
                    <a:bodyPr/>
                    <a:lstStyle/>
                    <a:p>
                      <a:pPr algn="r" rtl="0" fontAlgn="ctr"/>
                      <a:r>
                        <a:rPr lang="fi-FI" sz="1200" b="1" u="sng" strike="noStrike">
                          <a:solidFill>
                            <a:srgbClr val="164280"/>
                          </a:solidFill>
                          <a:effectLst/>
                          <a:latin typeface="Merriweather Sans"/>
                        </a:rPr>
                        <a:t>Josta yksittäisten riskien osuudet:</a:t>
                      </a:r>
                      <a:endParaRPr lang="fi-FI" sz="1200" b="1" i="0" u="sng" strike="noStrike">
                        <a:solidFill>
                          <a:srgbClr val="164280"/>
                        </a:solidFill>
                        <a:effectLst/>
                        <a:latin typeface="Merriweather Sans"/>
                      </a:endParaRPr>
                    </a:p>
                  </a:txBody>
                  <a:tcPr marL="8466" marR="8466" marT="84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8523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4096807893"/>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5578"/>
            <a:ext cx="7967664" cy="307773"/>
          </a:xfrm>
          <a:prstGeom prst="rect">
            <a:avLst/>
          </a:prstGeom>
          <a:noFill/>
        </p:spPr>
        <p:txBody>
          <a:bodyPr wrap="square" lIns="47999" tIns="60958" rIns="119997" bIns="60958" rtlCol="0">
            <a:spAutoFit/>
          </a:bodyPr>
          <a:lstStyle/>
          <a:p>
            <a:r>
              <a:rPr lang="fi-FI" sz="1200" dirty="0">
                <a:solidFill>
                  <a:srgbClr val="164280"/>
                </a:solidFill>
                <a:latin typeface="Merriweather Sans"/>
              </a:rPr>
              <a:t>% niistä, jotka kokevat riskien uhkaavan ja ovat varautuneet riskeihin jotenkin (n=926 v. 2019)</a:t>
            </a: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Miten olette varautunut näihin omaa talouttanne koskeviin mahdollisiin riskitekijöihin?</a:t>
            </a:r>
          </a:p>
        </p:txBody>
      </p:sp>
      <p:sp>
        <p:nvSpPr>
          <p:cNvPr id="8" name="Tekstiruutu 7"/>
          <p:cNvSpPr txBox="1"/>
          <p:nvPr/>
        </p:nvSpPr>
        <p:spPr>
          <a:xfrm>
            <a:off x="527313" y="406800"/>
            <a:ext cx="10463756" cy="774054"/>
          </a:xfrm>
          <a:prstGeom prst="rect">
            <a:avLst/>
          </a:prstGeom>
          <a:noFill/>
        </p:spPr>
        <p:txBody>
          <a:bodyPr wrap="none" lIns="121917" tIns="60958" rIns="121917" bIns="60958" rtlCol="0">
            <a:spAutoFit/>
          </a:bodyPr>
          <a:lstStyle/>
          <a:p>
            <a:pPr>
              <a:lnSpc>
                <a:spcPct val="90000"/>
              </a:lnSpc>
            </a:pPr>
            <a:r>
              <a:rPr lang="fi-FI" sz="2800" b="1">
                <a:solidFill>
                  <a:srgbClr val="164280"/>
                </a:solidFill>
                <a:latin typeface="Merriweather Sans"/>
              </a:rPr>
              <a:t>Omaan talouteen liittyviin riskitekijöihin varautuminen</a:t>
            </a:r>
          </a:p>
          <a:p>
            <a:pPr>
              <a:lnSpc>
                <a:spcPct val="90000"/>
              </a:lnSpc>
            </a:pPr>
            <a:r>
              <a:rPr lang="fi-FI" sz="1800" b="1" i="1">
                <a:solidFill>
                  <a:srgbClr val="164280"/>
                </a:solidFill>
                <a:latin typeface="Merriweather Sans"/>
              </a:rPr>
              <a:t>Spontaanit maininnat luokiteltuina</a:t>
            </a:r>
          </a:p>
        </p:txBody>
      </p:sp>
    </p:spTree>
    <p:extLst>
      <p:ext uri="{BB962C8B-B14F-4D97-AF65-F5344CB8AC3E}">
        <p14:creationId xmlns:p14="http://schemas.microsoft.com/office/powerpoint/2010/main" val="677232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66338627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415239" y="1362413"/>
            <a:ext cx="6097186" cy="483205"/>
          </a:xfrm>
          <a:prstGeom prst="rect">
            <a:avLst/>
          </a:prstGeom>
          <a:noFill/>
        </p:spPr>
        <p:txBody>
          <a:bodyPr wrap="square" lIns="47999" tIns="60958" rIns="119997" bIns="60958" rtlCol="0">
            <a:spAutoFit/>
          </a:bodyPr>
          <a:lstStyle/>
          <a:p>
            <a:pPr algn="r">
              <a:lnSpc>
                <a:spcPct val="90000"/>
              </a:lnSpc>
            </a:pPr>
            <a:r>
              <a:rPr lang="fi-FI" sz="1300">
                <a:solidFill>
                  <a:srgbClr val="164280"/>
                </a:solidFill>
                <a:latin typeface="Merriweather Sans"/>
              </a:rPr>
              <a:t>% vastaajista, joilla on asuntolainaa (n=735 vuonna 2019) </a:t>
            </a:r>
          </a:p>
          <a:p>
            <a:pPr algn="r">
              <a:lnSpc>
                <a:spcPct val="90000"/>
              </a:lnSpc>
            </a:pPr>
            <a:r>
              <a:rPr lang="fi-FI" sz="1300">
                <a:solidFill>
                  <a:srgbClr val="164280"/>
                </a:solidFill>
                <a:latin typeface="Merriweather Sans"/>
              </a:rPr>
              <a:t>% niistä, jotka näkevät </a:t>
            </a:r>
            <a:r>
              <a:rPr lang="fi-FI" sz="1300" err="1">
                <a:solidFill>
                  <a:srgbClr val="164280"/>
                </a:solidFill>
                <a:latin typeface="Merriweather Sans"/>
              </a:rPr>
              <a:t>as.lainaansa</a:t>
            </a:r>
            <a:r>
              <a:rPr lang="fi-FI" sz="1300">
                <a:solidFill>
                  <a:srgbClr val="164280"/>
                </a:solidFill>
                <a:latin typeface="Merriweather Sans"/>
              </a:rPr>
              <a:t> liittyvän jotain riskejä (n=131 v. 2019)</a:t>
            </a:r>
          </a:p>
        </p:txBody>
      </p:sp>
      <p:sp>
        <p:nvSpPr>
          <p:cNvPr id="12" name="Tekstikehys 8"/>
          <p:cNvSpPr txBox="1"/>
          <p:nvPr/>
        </p:nvSpPr>
        <p:spPr>
          <a:xfrm>
            <a:off x="527312" y="893503"/>
            <a:ext cx="11136120" cy="510905"/>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Näettekö tällä hetkellä, että asuntolainaanne liittyisi joku tai joitakin riskejä? (niiltä, joilla on asuntolainaa)</a:t>
            </a:r>
          </a:p>
          <a:p>
            <a:pPr>
              <a:lnSpc>
                <a:spcPct val="90000"/>
              </a:lnSpc>
            </a:pPr>
            <a:r>
              <a:rPr lang="fi-FI" sz="1400" i="1">
                <a:solidFill>
                  <a:srgbClr val="164280"/>
                </a:solidFill>
                <a:latin typeface="Merriweather Sans"/>
                <a:cs typeface="Arial" pitchFamily="34" charset="0"/>
              </a:rPr>
              <a:t>Mitä riskejä näette asuntolainaanne liittyvän? (niiltä, jotka näkevät asuntolainaansa liittyvän riskejä)</a:t>
            </a:r>
          </a:p>
        </p:txBody>
      </p:sp>
      <p:sp>
        <p:nvSpPr>
          <p:cNvPr id="8" name="Tekstiruutu 7"/>
          <p:cNvSpPr txBox="1"/>
          <p:nvPr/>
        </p:nvSpPr>
        <p:spPr>
          <a:xfrm>
            <a:off x="527313" y="153430"/>
            <a:ext cx="5707647"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Asuntolainaan liittyvät riskit</a:t>
            </a:r>
          </a:p>
          <a:p>
            <a:pPr>
              <a:lnSpc>
                <a:spcPct val="90000"/>
              </a:lnSpc>
            </a:pPr>
            <a:r>
              <a:rPr lang="fi-FI" sz="1900" b="1" i="1">
                <a:solidFill>
                  <a:srgbClr val="164280"/>
                </a:solidFill>
                <a:latin typeface="Merriweather Sans"/>
              </a:rPr>
              <a:t>Spontaanit maininnat luokiteltuina</a:t>
            </a:r>
          </a:p>
        </p:txBody>
      </p:sp>
    </p:spTree>
    <p:extLst>
      <p:ext uri="{BB962C8B-B14F-4D97-AF65-F5344CB8AC3E}">
        <p14:creationId xmlns:p14="http://schemas.microsoft.com/office/powerpoint/2010/main" val="2537787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279069234"/>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3983244" y="1486453"/>
            <a:ext cx="8207169" cy="292384"/>
          </a:xfrm>
          <a:prstGeom prst="rect">
            <a:avLst/>
          </a:prstGeom>
          <a:noFill/>
        </p:spPr>
        <p:txBody>
          <a:bodyPr wrap="square" lIns="47999" tIns="60958" rIns="119997" bIns="60958" rtlCol="0">
            <a:spAutoFit/>
          </a:bodyPr>
          <a:lstStyle/>
          <a:p>
            <a:r>
              <a:rPr lang="fi-FI" sz="1100">
                <a:solidFill>
                  <a:srgbClr val="164280"/>
                </a:solidFill>
                <a:latin typeface="Merriweather Sans"/>
              </a:rPr>
              <a:t>% niistä, jotka näkevät </a:t>
            </a:r>
            <a:r>
              <a:rPr lang="fi-FI" sz="1100" err="1">
                <a:solidFill>
                  <a:srgbClr val="164280"/>
                </a:solidFill>
                <a:latin typeface="Merriweather Sans"/>
              </a:rPr>
              <a:t>as.lainaansa</a:t>
            </a:r>
            <a:r>
              <a:rPr lang="fi-FI" sz="1100">
                <a:solidFill>
                  <a:srgbClr val="164280"/>
                </a:solidFill>
                <a:latin typeface="Merriweather Sans"/>
              </a:rPr>
              <a:t> liittyvän jotain riskejä ja ovat varautuneet riskeihin jotenkin (n=96 v. 2019)</a:t>
            </a: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Miten olette varautunut näihin asuntolainaanne liittyviin riskeihin?</a:t>
            </a:r>
          </a:p>
        </p:txBody>
      </p:sp>
      <p:sp>
        <p:nvSpPr>
          <p:cNvPr id="8" name="Tekstiruutu 7"/>
          <p:cNvSpPr txBox="1"/>
          <p:nvPr/>
        </p:nvSpPr>
        <p:spPr>
          <a:xfrm>
            <a:off x="527313" y="406872"/>
            <a:ext cx="9327227"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Asuntolainaan liittyviin riskeihin varautuminen</a:t>
            </a:r>
          </a:p>
          <a:p>
            <a:pPr>
              <a:lnSpc>
                <a:spcPct val="90000"/>
              </a:lnSpc>
            </a:pPr>
            <a:r>
              <a:rPr lang="fi-FI" sz="1900" b="1" i="1">
                <a:solidFill>
                  <a:srgbClr val="164280"/>
                </a:solidFill>
                <a:latin typeface="Merriweather Sans"/>
              </a:rPr>
              <a:t>Spontaanit maininnat luokiteltuina</a:t>
            </a:r>
          </a:p>
        </p:txBody>
      </p:sp>
    </p:spTree>
    <p:extLst>
      <p:ext uri="{BB962C8B-B14F-4D97-AF65-F5344CB8AC3E}">
        <p14:creationId xmlns:p14="http://schemas.microsoft.com/office/powerpoint/2010/main" val="594897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795545926"/>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asuntolainaa (n=735 vuonna 2019)</a:t>
            </a:r>
          </a:p>
        </p:txBody>
      </p:sp>
      <p:sp>
        <p:nvSpPr>
          <p:cNvPr id="10" name="Tekstiruutu 9"/>
          <p:cNvSpPr txBox="1"/>
          <p:nvPr/>
        </p:nvSpPr>
        <p:spPr>
          <a:xfrm>
            <a:off x="527313" y="356742"/>
            <a:ext cx="7504612"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Minkälainen korko asuntolainassa on</a:t>
            </a: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Minkälainen korko asuntolainassanne on?</a:t>
            </a:r>
          </a:p>
        </p:txBody>
      </p:sp>
    </p:spTree>
    <p:extLst>
      <p:ext uri="{BB962C8B-B14F-4D97-AF65-F5344CB8AC3E}">
        <p14:creationId xmlns:p14="http://schemas.microsoft.com/office/powerpoint/2010/main" val="4209975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8404253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asuntolainaa (n=735 vuonna 2019)</a:t>
            </a:r>
          </a:p>
        </p:txBody>
      </p:sp>
      <p:sp>
        <p:nvSpPr>
          <p:cNvPr id="10" name="Tekstiruutu 9"/>
          <p:cNvSpPr txBox="1"/>
          <p:nvPr/>
        </p:nvSpPr>
        <p:spPr>
          <a:xfrm>
            <a:off x="527314" y="356742"/>
            <a:ext cx="11087325"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Korkotason muutoksen vaikutus asuntolainan maksuerään</a:t>
            </a: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Miten korkotason muutos vaikuttaa asuntolainanne maksuerään?</a:t>
            </a:r>
          </a:p>
        </p:txBody>
      </p:sp>
    </p:spTree>
    <p:extLst>
      <p:ext uri="{BB962C8B-B14F-4D97-AF65-F5344CB8AC3E}">
        <p14:creationId xmlns:p14="http://schemas.microsoft.com/office/powerpoint/2010/main" val="3093615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423356878"/>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niistä, joilla on asuntolainaa (n=735 vuonna 2019)</a:t>
            </a:r>
          </a:p>
        </p:txBody>
      </p:sp>
      <p:sp>
        <p:nvSpPr>
          <p:cNvPr id="6" name="Tekstikehys 5"/>
          <p:cNvSpPr txBox="1"/>
          <p:nvPr/>
        </p:nvSpPr>
        <p:spPr>
          <a:xfrm>
            <a:off x="527312" y="838800"/>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Oletteko varautunut asuntolainanne koron mahdolliseen nousuun ja sen mukanaan tuomaan lainanhoitokulujen kasvuun?</a:t>
            </a:r>
            <a:endParaRPr lang="fi-FI" sz="1400">
              <a:solidFill>
                <a:srgbClr val="164280"/>
              </a:solidFill>
              <a:latin typeface="Merriweather Sans"/>
            </a:endParaRPr>
          </a:p>
        </p:txBody>
      </p:sp>
      <p:sp>
        <p:nvSpPr>
          <p:cNvPr id="8" name="Tekstiruutu 9"/>
          <p:cNvSpPr txBox="1"/>
          <p:nvPr/>
        </p:nvSpPr>
        <p:spPr>
          <a:xfrm>
            <a:off x="527313" y="356742"/>
            <a:ext cx="900964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Varautuminen mahdolliseen koron nousuun</a:t>
            </a:r>
          </a:p>
        </p:txBody>
      </p:sp>
    </p:spTree>
    <p:extLst>
      <p:ext uri="{BB962C8B-B14F-4D97-AF65-F5344CB8AC3E}">
        <p14:creationId xmlns:p14="http://schemas.microsoft.com/office/powerpoint/2010/main" val="3232575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50746549"/>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50" y="1486453"/>
            <a:ext cx="7967663"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jotka eivät ole varautuneet asuntolainan koron nousuun (n=205 v. 2019)</a:t>
            </a: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Jos ette ole varautunut koron nousuun, mistä syystä tai syistä johtuen ette ole varautunut?</a:t>
            </a:r>
          </a:p>
        </p:txBody>
      </p:sp>
      <p:sp>
        <p:nvSpPr>
          <p:cNvPr id="8" name="Tekstiruutu 7"/>
          <p:cNvSpPr txBox="1"/>
          <p:nvPr/>
        </p:nvSpPr>
        <p:spPr>
          <a:xfrm>
            <a:off x="527313" y="406872"/>
            <a:ext cx="7754681"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Miksi ei ole varautunut koron nousuun</a:t>
            </a:r>
          </a:p>
          <a:p>
            <a:pPr>
              <a:lnSpc>
                <a:spcPct val="90000"/>
              </a:lnSpc>
            </a:pPr>
            <a:r>
              <a:rPr lang="fi-FI" sz="1900" b="1" i="1">
                <a:solidFill>
                  <a:srgbClr val="164280"/>
                </a:solidFill>
                <a:latin typeface="Merriweather Sans"/>
              </a:rPr>
              <a:t>Spontaanit maininnat luokiteltuina</a:t>
            </a:r>
          </a:p>
        </p:txBody>
      </p:sp>
    </p:spTree>
    <p:extLst>
      <p:ext uri="{BB962C8B-B14F-4D97-AF65-F5344CB8AC3E}">
        <p14:creationId xmlns:p14="http://schemas.microsoft.com/office/powerpoint/2010/main" val="1398656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768705987"/>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50" y="1486453"/>
            <a:ext cx="7967663"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jotka ovat varautuneet asuntolainan koron nousuun (n=530 v. 2019)</a:t>
            </a: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Jos olette varautunut, miten olette varautunut koron nousuun?</a:t>
            </a:r>
          </a:p>
        </p:txBody>
      </p:sp>
      <p:sp>
        <p:nvSpPr>
          <p:cNvPr id="8" name="Tekstiruutu 7"/>
          <p:cNvSpPr txBox="1"/>
          <p:nvPr/>
        </p:nvSpPr>
        <p:spPr>
          <a:xfrm>
            <a:off x="527313" y="406872"/>
            <a:ext cx="7252942"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Miten on varautunut koron nousuun</a:t>
            </a:r>
          </a:p>
          <a:p>
            <a:pPr>
              <a:lnSpc>
                <a:spcPct val="90000"/>
              </a:lnSpc>
            </a:pPr>
            <a:r>
              <a:rPr lang="fi-FI" sz="1900" b="1" i="1">
                <a:solidFill>
                  <a:srgbClr val="164280"/>
                </a:solidFill>
                <a:latin typeface="Merriweather Sans"/>
              </a:rPr>
              <a:t>Spontaanit maininnat luokiteltuina</a:t>
            </a:r>
          </a:p>
        </p:txBody>
      </p:sp>
    </p:spTree>
    <p:extLst>
      <p:ext uri="{BB962C8B-B14F-4D97-AF65-F5344CB8AC3E}">
        <p14:creationId xmlns:p14="http://schemas.microsoft.com/office/powerpoint/2010/main" val="1859197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229139321"/>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362413"/>
            <a:ext cx="7871441" cy="483205"/>
          </a:xfrm>
          <a:prstGeom prst="rect">
            <a:avLst/>
          </a:prstGeom>
          <a:noFill/>
        </p:spPr>
        <p:txBody>
          <a:bodyPr wrap="square" lIns="47999" tIns="60958" rIns="119997" bIns="60958" rtlCol="0">
            <a:spAutoFit/>
          </a:bodyPr>
          <a:lstStyle/>
          <a:p>
            <a:pPr>
              <a:lnSpc>
                <a:spcPct val="90000"/>
              </a:lnSpc>
            </a:pPr>
            <a:r>
              <a:rPr lang="fi-FI" sz="1300">
                <a:solidFill>
                  <a:srgbClr val="164280"/>
                </a:solidFill>
                <a:latin typeface="Merriweather Sans"/>
              </a:rPr>
              <a:t>% niistä, joilla on asuntolainaa/kulutusluottoa pankista (n=965 vuonna 2019)</a:t>
            </a:r>
          </a:p>
          <a:p>
            <a:pPr>
              <a:lnSpc>
                <a:spcPct val="90000"/>
              </a:lnSpc>
            </a:pPr>
            <a:r>
              <a:rPr lang="fi-FI" sz="1300">
                <a:solidFill>
                  <a:srgbClr val="164280"/>
                </a:solidFill>
                <a:latin typeface="Merriweather Sans"/>
              </a:rPr>
              <a:t>% niistä, jotka aikovat ottaa asuntolainaa/pankin kulutusluottoa (n=112 v. 2019)	</a:t>
            </a:r>
          </a:p>
        </p:txBody>
      </p:sp>
      <p:sp>
        <p:nvSpPr>
          <p:cNvPr id="10" name="Tekstiruutu 9"/>
          <p:cNvSpPr txBox="1"/>
          <p:nvPr/>
        </p:nvSpPr>
        <p:spPr>
          <a:xfrm>
            <a:off x="527313" y="356742"/>
            <a:ext cx="240866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Korkokatto</a:t>
            </a:r>
          </a:p>
        </p:txBody>
      </p:sp>
      <p:sp>
        <p:nvSpPr>
          <p:cNvPr id="12" name="Tekstikehys 8"/>
          <p:cNvSpPr txBox="1"/>
          <p:nvPr/>
        </p:nvSpPr>
        <p:spPr>
          <a:xfrm>
            <a:off x="527312" y="836906"/>
            <a:ext cx="11136120" cy="553994"/>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lainassanne korkokatto, jolla varmistatte, ettei korko nouse yli sovitun rajan? Aiotteko ottaa lainaanne korkokaton, jolla voitte suojautua siihen, ettei lainanne korko nouse yli sovitun rajan?</a:t>
            </a:r>
          </a:p>
        </p:txBody>
      </p:sp>
    </p:spTree>
    <p:extLst>
      <p:ext uri="{BB962C8B-B14F-4D97-AF65-F5344CB8AC3E}">
        <p14:creationId xmlns:p14="http://schemas.microsoft.com/office/powerpoint/2010/main" val="8086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
        <p:nvSpPr>
          <p:cNvPr id="12" name="Tekstiruutu 7"/>
          <p:cNvSpPr txBox="1"/>
          <p:nvPr/>
        </p:nvSpPr>
        <p:spPr>
          <a:xfrm>
            <a:off x="527314" y="356742"/>
            <a:ext cx="5962524"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Omien menojen seuraaminen</a:t>
            </a:r>
          </a:p>
        </p:txBody>
      </p:sp>
      <p:sp>
        <p:nvSpPr>
          <p:cNvPr id="13" name="Tekstikehys 12"/>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Seuraatteko omia menojanne jollakin tavalla?</a:t>
            </a:r>
            <a:endParaRPr lang="fi-FI" sz="140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410857774"/>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70576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Lainaturvavakuutukset</a:t>
            </a:r>
          </a:p>
        </p:txBody>
      </p:sp>
      <p:sp>
        <p:nvSpPr>
          <p:cNvPr id="9"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johonkin lainoistanne liitetty lainaturvavakuutus, joka turvaa lainan takaisinmaksun?</a:t>
            </a:r>
          </a:p>
        </p:txBody>
      </p:sp>
      <p:sp>
        <p:nvSpPr>
          <p:cNvPr id="13" name="Tekstikehys 12"/>
          <p:cNvSpPr txBox="1"/>
          <p:nvPr/>
        </p:nvSpPr>
        <p:spPr>
          <a:xfrm>
            <a:off x="1487294" y="1486453"/>
            <a:ext cx="8400485"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jotain lainaa (n=1257 vuonna 2019) tai asuntolainaa (n=735 vuonna 2019)</a:t>
            </a:r>
          </a:p>
        </p:txBody>
      </p:sp>
    </p:spTree>
    <p:extLst>
      <p:ext uri="{BB962C8B-B14F-4D97-AF65-F5344CB8AC3E}">
        <p14:creationId xmlns:p14="http://schemas.microsoft.com/office/powerpoint/2010/main" val="2199214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318865371"/>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niistä, joilla on lainaa (n=1257 vuonna 2019)</a:t>
            </a:r>
          </a:p>
        </p:txBody>
      </p:sp>
      <p:sp>
        <p:nvSpPr>
          <p:cNvPr id="8" name="Tekstiruutu 7"/>
          <p:cNvSpPr txBox="1"/>
          <p:nvPr/>
        </p:nvSpPr>
        <p:spPr>
          <a:xfrm>
            <a:off x="527314" y="356742"/>
            <a:ext cx="989469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Lainaturvavakuutukset lainan suuruuden mukaan</a:t>
            </a:r>
          </a:p>
        </p:txBody>
      </p:sp>
      <p:sp>
        <p:nvSpPr>
          <p:cNvPr id="6" name="Tekstikehys 5"/>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johonkin lainoistanne liitetty lainaturvavakuutus, joka turvaa lainan takaisinmaksun?</a:t>
            </a:r>
          </a:p>
        </p:txBody>
      </p:sp>
    </p:spTree>
    <p:extLst>
      <p:ext uri="{BB962C8B-B14F-4D97-AF65-F5344CB8AC3E}">
        <p14:creationId xmlns:p14="http://schemas.microsoft.com/office/powerpoint/2010/main" val="1305729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72204583"/>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Minkä/mitkä seuraavista turvalajeista lainaturvavakuutuksenne sisältää?</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lainaturvavakuutus (n=319 vuonna 2019)</a:t>
            </a:r>
          </a:p>
        </p:txBody>
      </p:sp>
      <p:sp>
        <p:nvSpPr>
          <p:cNvPr id="8" name="Tekstiruutu 7"/>
          <p:cNvSpPr txBox="1"/>
          <p:nvPr/>
        </p:nvSpPr>
        <p:spPr>
          <a:xfrm>
            <a:off x="527314" y="356742"/>
            <a:ext cx="6549223"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Lainaturvavakuutusten turvalajit</a:t>
            </a:r>
          </a:p>
        </p:txBody>
      </p:sp>
    </p:spTree>
    <p:extLst>
      <p:ext uri="{BB962C8B-B14F-4D97-AF65-F5344CB8AC3E}">
        <p14:creationId xmlns:p14="http://schemas.microsoft.com/office/powerpoint/2010/main" val="2423356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27156802"/>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Minkä/mitkä seuraavista turvalajeista lainaturvavakuutuksenne sisältää? Onko teillä kuoleman varalta otettua henkivakuutusturvaa? </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lainaa (n=1257 vuonna 2019)</a:t>
            </a:r>
          </a:p>
        </p:txBody>
      </p:sp>
      <p:sp>
        <p:nvSpPr>
          <p:cNvPr id="8" name="Tekstiruutu 7"/>
          <p:cNvSpPr txBox="1"/>
          <p:nvPr/>
        </p:nvSpPr>
        <p:spPr>
          <a:xfrm>
            <a:off x="527314" y="356742"/>
            <a:ext cx="946188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Lainaturvan ja henkivakuutuksen yhdistäminen</a:t>
            </a:r>
          </a:p>
        </p:txBody>
      </p:sp>
    </p:spTree>
    <p:extLst>
      <p:ext uri="{BB962C8B-B14F-4D97-AF65-F5344CB8AC3E}">
        <p14:creationId xmlns:p14="http://schemas.microsoft.com/office/powerpoint/2010/main" val="225023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690" y="1710136"/>
            <a:ext cx="9324000" cy="2138361"/>
          </a:xfrm>
        </p:spPr>
        <p:txBody>
          <a:bodyPr>
            <a:noAutofit/>
          </a:bodyPr>
          <a:lstStyle/>
          <a:p>
            <a:r>
              <a:rPr lang="fi-FI">
                <a:solidFill>
                  <a:schemeClr val="bg1"/>
                </a:solidFill>
              </a:rPr>
              <a:t>Taloyhtiölainat</a:t>
            </a:r>
            <a:br>
              <a:rPr lang="fi-FI">
                <a:solidFill>
                  <a:schemeClr val="bg1"/>
                </a:solidFill>
              </a:rPr>
            </a:br>
            <a:r>
              <a:rPr lang="fi-FI">
                <a:solidFill>
                  <a:schemeClr val="bg1"/>
                </a:solidFill>
              </a:rPr>
              <a:t>Uudisasunnon tontti</a:t>
            </a:r>
            <a:br>
              <a:rPr lang="fi-FI">
                <a:solidFill>
                  <a:schemeClr val="bg1"/>
                </a:solidFill>
              </a:rPr>
            </a:br>
            <a:r>
              <a:rPr lang="fi-FI">
                <a:solidFill>
                  <a:schemeClr val="bg1"/>
                </a:solidFill>
              </a:rPr>
              <a:t>Sijoitusasuntoon kohdistuva laina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1736589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0"/>
          <p:cNvGraphicFramePr/>
          <p:nvPr>
            <p:extLst>
              <p:ext uri="{D42A27DB-BD31-4B8C-83A1-F6EECF244321}">
                <p14:modId xmlns:p14="http://schemas.microsoft.com/office/powerpoint/2010/main" val="232619678"/>
              </p:ext>
            </p:extLst>
          </p:nvPr>
        </p:nvGraphicFramePr>
        <p:xfrm>
          <a:off x="2" y="1846542"/>
          <a:ext cx="6095205" cy="47043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644622"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Omaan omistusasuntoon liittyvä taloyhtiölaina</a:t>
            </a:r>
          </a:p>
        </p:txBody>
      </p:sp>
      <p:sp>
        <p:nvSpPr>
          <p:cNvPr id="9" name="Tekstikehys 8"/>
          <p:cNvSpPr txBox="1"/>
          <p:nvPr/>
        </p:nvSpPr>
        <p:spPr>
          <a:xfrm>
            <a:off x="527313" y="836906"/>
            <a:ext cx="9599817" cy="554126"/>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Asutteko nyt omassa omistusasunnossa? Maksatteko yhtiövastikkeessanne niin sanottua rahoitusvastiketta, eli onko Teillä asuntoonne liittyvää taloyhtiölainaa? Kuinka paljon Teillä on nyt jäljellä asuntoonne liittyvää taloyhtiölainaa?</a:t>
            </a:r>
          </a:p>
        </p:txBody>
      </p:sp>
      <p:graphicFrame>
        <p:nvGraphicFramePr>
          <p:cNvPr id="10" name="Object 2"/>
          <p:cNvGraphicFramePr>
            <a:graphicFrameLocks noChangeAspect="1"/>
          </p:cNvGraphicFramePr>
          <p:nvPr>
            <p:extLst>
              <p:ext uri="{D42A27DB-BD31-4B8C-83A1-F6EECF244321}">
                <p14:modId xmlns:p14="http://schemas.microsoft.com/office/powerpoint/2010/main" val="625625397"/>
              </p:ext>
            </p:extLst>
          </p:nvPr>
        </p:nvGraphicFramePr>
        <p:xfrm>
          <a:off x="5039226" y="1619773"/>
          <a:ext cx="6623874" cy="51239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ikehys 11"/>
          <p:cNvSpPr txBox="1"/>
          <p:nvPr/>
        </p:nvSpPr>
        <p:spPr>
          <a:xfrm>
            <a:off x="6143205" y="1790454"/>
            <a:ext cx="5520158" cy="307773"/>
          </a:xfrm>
          <a:prstGeom prst="rect">
            <a:avLst/>
          </a:prstGeom>
          <a:noFill/>
        </p:spPr>
        <p:txBody>
          <a:bodyPr wrap="square" lIns="47999" tIns="60958" rIns="119997" bIns="60958" rtlCol="0">
            <a:spAutoFit/>
          </a:bodyPr>
          <a:lstStyle/>
          <a:p>
            <a:r>
              <a:rPr lang="fi-FI" sz="1200">
                <a:solidFill>
                  <a:srgbClr val="164280"/>
                </a:solidFill>
                <a:latin typeface="Merriweather Sans"/>
              </a:rPr>
              <a:t>% asuntoon liittyvää taloyhtiölainaa omaavista (n=220 vuonna 2019)</a:t>
            </a:r>
          </a:p>
        </p:txBody>
      </p:sp>
      <p:sp>
        <p:nvSpPr>
          <p:cNvPr id="14" name="Tekstikehys 11"/>
          <p:cNvSpPr txBox="1"/>
          <p:nvPr/>
        </p:nvSpPr>
        <p:spPr>
          <a:xfrm>
            <a:off x="838622" y="2510534"/>
            <a:ext cx="4944700" cy="307773"/>
          </a:xfrm>
          <a:prstGeom prst="rect">
            <a:avLst/>
          </a:prstGeom>
          <a:noFill/>
        </p:spPr>
        <p:txBody>
          <a:bodyPr wrap="square" lIns="47999" tIns="60958" rIns="119997" bIns="60958" rtlCol="0">
            <a:spAutoFit/>
          </a:bodyPr>
          <a:lstStyle/>
          <a:p>
            <a:r>
              <a:rPr lang="fi-FI" sz="1200">
                <a:solidFill>
                  <a:srgbClr val="164280"/>
                </a:solidFill>
                <a:latin typeface="Merriweather Sans"/>
              </a:rPr>
              <a:t>% omistusasunnossa asuvista vastaajista (n=1566 vuonna 2019)</a:t>
            </a:r>
          </a:p>
        </p:txBody>
      </p:sp>
      <p:sp>
        <p:nvSpPr>
          <p:cNvPr id="2" name="Tekstiruutu 1"/>
          <p:cNvSpPr txBox="1"/>
          <p:nvPr/>
        </p:nvSpPr>
        <p:spPr>
          <a:xfrm>
            <a:off x="6059520" y="1396281"/>
            <a:ext cx="5103314" cy="461661"/>
          </a:xfrm>
          <a:prstGeom prst="rect">
            <a:avLst/>
          </a:prstGeom>
          <a:noFill/>
        </p:spPr>
        <p:txBody>
          <a:bodyPr wrap="none" lIns="121917" tIns="60958" rIns="121917" bIns="60958" rtlCol="0">
            <a:spAutoFit/>
          </a:bodyPr>
          <a:lstStyle/>
          <a:p>
            <a:r>
              <a:rPr lang="fi-FI" sz="2200" b="1">
                <a:solidFill>
                  <a:srgbClr val="164280"/>
                </a:solidFill>
                <a:latin typeface="Merriweather Sans"/>
              </a:rPr>
              <a:t>Kuinka paljon taloyhtiölainaa jäljellä</a:t>
            </a:r>
          </a:p>
        </p:txBody>
      </p:sp>
      <p:sp>
        <p:nvSpPr>
          <p:cNvPr id="15" name="Tekstiruutu 14"/>
          <p:cNvSpPr txBox="1"/>
          <p:nvPr/>
        </p:nvSpPr>
        <p:spPr>
          <a:xfrm>
            <a:off x="766614" y="1801487"/>
            <a:ext cx="4803553" cy="800215"/>
          </a:xfrm>
          <a:prstGeom prst="rect">
            <a:avLst/>
          </a:prstGeom>
          <a:noFill/>
        </p:spPr>
        <p:txBody>
          <a:bodyPr wrap="none" lIns="121917" tIns="60958" rIns="121917" bIns="60958" rtlCol="0">
            <a:spAutoFit/>
          </a:bodyPr>
          <a:lstStyle/>
          <a:p>
            <a:r>
              <a:rPr lang="fi-FI" sz="2200" b="1">
                <a:solidFill>
                  <a:srgbClr val="164280"/>
                </a:solidFill>
                <a:latin typeface="Merriweather Sans"/>
              </a:rPr>
              <a:t>Onko omistusasunnossa asuvilla </a:t>
            </a:r>
          </a:p>
          <a:p>
            <a:r>
              <a:rPr lang="fi-FI" sz="2200" b="1">
                <a:solidFill>
                  <a:srgbClr val="164280"/>
                </a:solidFill>
                <a:latin typeface="Merriweather Sans"/>
              </a:rPr>
              <a:t>asuntoon liittyvää taloyhtiölainaa</a:t>
            </a:r>
          </a:p>
        </p:txBody>
      </p:sp>
      <p:sp>
        <p:nvSpPr>
          <p:cNvPr id="13" name="Tekstikehys 12"/>
          <p:cNvSpPr txBox="1"/>
          <p:nvPr/>
        </p:nvSpPr>
        <p:spPr>
          <a:xfrm>
            <a:off x="9047534" y="3825838"/>
            <a:ext cx="2161169" cy="307777"/>
          </a:xfrm>
          <a:prstGeom prst="rect">
            <a:avLst/>
          </a:prstGeom>
          <a:solidFill>
            <a:schemeClr val="bg1">
              <a:lumMod val="85000"/>
            </a:schemeClr>
          </a:solidFill>
          <a:effectLst>
            <a:outerShdw blurRad="50800" dist="38100" dir="8100000" algn="tr" rotWithShape="0">
              <a:prstClr val="black">
                <a:alpha val="40000"/>
              </a:prstClr>
            </a:outerShdw>
          </a:effectLst>
        </p:spPr>
        <p:txBody>
          <a:bodyPr wrap="none" rtlCol="0">
            <a:spAutoFit/>
          </a:bodyPr>
          <a:lstStyle/>
          <a:p>
            <a:r>
              <a:rPr lang="fi-FI" sz="1400">
                <a:solidFill>
                  <a:srgbClr val="164280"/>
                </a:solidFill>
                <a:latin typeface="Merriweather Sans"/>
              </a:rPr>
              <a:t>Keskimäärin: 21 400 €</a:t>
            </a:r>
          </a:p>
        </p:txBody>
      </p:sp>
    </p:spTree>
    <p:extLst>
      <p:ext uri="{BB962C8B-B14F-4D97-AF65-F5344CB8AC3E}">
        <p14:creationId xmlns:p14="http://schemas.microsoft.com/office/powerpoint/2010/main" val="3764751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ext uri="{D42A27DB-BD31-4B8C-83A1-F6EECF244321}">
                <p14:modId xmlns:p14="http://schemas.microsoft.com/office/powerpoint/2010/main" val="625625397"/>
              </p:ext>
            </p:extLst>
          </p:nvPr>
        </p:nvGraphicFramePr>
        <p:xfrm>
          <a:off x="5879182" y="2493690"/>
          <a:ext cx="5256584" cy="35015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898097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Uudisasuntoon liittyvä taloyhtiölaina ja tontti</a:t>
            </a:r>
          </a:p>
        </p:txBody>
      </p:sp>
      <p:sp>
        <p:nvSpPr>
          <p:cNvPr id="9" name="Tekstikehys 8"/>
          <p:cNvSpPr txBox="1"/>
          <p:nvPr/>
        </p:nvSpPr>
        <p:spPr>
          <a:xfrm>
            <a:off x="527313" y="836906"/>
            <a:ext cx="11136050" cy="769437"/>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viimeisen 24 kuukauden aikana hankkinut niin sanotun uudisasunnon OMAAN KÄYTTÖÖNNE / yhden tai useamman uudisasunnon SIJOITUSASUNNOKSI? Maksoitteko pois hankkimaanne uudisasuntoon liittyvän taloyhtiölainan? Kuuluiko tuon uudisasuntonne hintaan tontti vai pitikö tontti lunastaa erikseen?</a:t>
            </a:r>
          </a:p>
        </p:txBody>
      </p:sp>
      <p:sp>
        <p:nvSpPr>
          <p:cNvPr id="12" name="Tekstikehys 11"/>
          <p:cNvSpPr txBox="1"/>
          <p:nvPr/>
        </p:nvSpPr>
        <p:spPr>
          <a:xfrm>
            <a:off x="6407696" y="3006860"/>
            <a:ext cx="5520158" cy="307773"/>
          </a:xfrm>
          <a:prstGeom prst="rect">
            <a:avLst/>
          </a:prstGeom>
          <a:noFill/>
        </p:spPr>
        <p:txBody>
          <a:bodyPr wrap="square" lIns="47999" tIns="60958" rIns="119997" bIns="60958" rtlCol="0">
            <a:spAutoFit/>
          </a:bodyPr>
          <a:lstStyle/>
          <a:p>
            <a:r>
              <a:rPr lang="fi-FI" sz="1200">
                <a:solidFill>
                  <a:srgbClr val="164280"/>
                </a:solidFill>
                <a:latin typeface="Merriweather Sans"/>
              </a:rPr>
              <a:t>% uudisasunnon viim. 24 kk aikana hankkineista vuonna 2019</a:t>
            </a:r>
          </a:p>
        </p:txBody>
      </p:sp>
      <p:sp>
        <p:nvSpPr>
          <p:cNvPr id="2" name="Tekstiruutu 1"/>
          <p:cNvSpPr txBox="1"/>
          <p:nvPr/>
        </p:nvSpPr>
        <p:spPr>
          <a:xfrm>
            <a:off x="6307046" y="2739911"/>
            <a:ext cx="2740488" cy="369328"/>
          </a:xfrm>
          <a:prstGeom prst="rect">
            <a:avLst/>
          </a:prstGeom>
          <a:noFill/>
        </p:spPr>
        <p:txBody>
          <a:bodyPr wrap="none" lIns="121917" tIns="60958" rIns="121917" bIns="60958" rtlCol="0">
            <a:spAutoFit/>
          </a:bodyPr>
          <a:lstStyle/>
          <a:p>
            <a:pPr>
              <a:lnSpc>
                <a:spcPct val="80000"/>
              </a:lnSpc>
            </a:pPr>
            <a:r>
              <a:rPr lang="fi-FI" sz="2000" b="1">
                <a:solidFill>
                  <a:srgbClr val="164280"/>
                </a:solidFill>
                <a:latin typeface="Merriweather Sans"/>
              </a:rPr>
              <a:t>Uudisasunnon tontti</a:t>
            </a:r>
          </a:p>
        </p:txBody>
      </p:sp>
      <p:graphicFrame>
        <p:nvGraphicFramePr>
          <p:cNvPr id="27" name="Object 2"/>
          <p:cNvGraphicFramePr>
            <a:graphicFrameLocks noChangeAspect="1"/>
          </p:cNvGraphicFramePr>
          <p:nvPr>
            <p:extLst>
              <p:ext uri="{D42A27DB-BD31-4B8C-83A1-F6EECF244321}">
                <p14:modId xmlns:p14="http://schemas.microsoft.com/office/powerpoint/2010/main" val="625625397"/>
              </p:ext>
            </p:extLst>
          </p:nvPr>
        </p:nvGraphicFramePr>
        <p:xfrm>
          <a:off x="203013" y="2502804"/>
          <a:ext cx="6215965" cy="3501502"/>
        </p:xfrm>
        <a:graphic>
          <a:graphicData uri="http://schemas.openxmlformats.org/drawingml/2006/chart">
            <c:chart xmlns:c="http://schemas.openxmlformats.org/drawingml/2006/chart" xmlns:r="http://schemas.openxmlformats.org/officeDocument/2006/relationships" r:id="rId4"/>
          </a:graphicData>
        </a:graphic>
      </p:graphicFrame>
      <p:sp>
        <p:nvSpPr>
          <p:cNvPr id="28" name="Tekstikehys 27"/>
          <p:cNvSpPr txBox="1"/>
          <p:nvPr/>
        </p:nvSpPr>
        <p:spPr>
          <a:xfrm>
            <a:off x="899084" y="3015974"/>
            <a:ext cx="5520158" cy="307773"/>
          </a:xfrm>
          <a:prstGeom prst="rect">
            <a:avLst/>
          </a:prstGeom>
          <a:noFill/>
        </p:spPr>
        <p:txBody>
          <a:bodyPr wrap="square" lIns="47999" tIns="60958" rIns="119997" bIns="60958" rtlCol="0">
            <a:spAutoFit/>
          </a:bodyPr>
          <a:lstStyle/>
          <a:p>
            <a:r>
              <a:rPr lang="fi-FI" sz="1200">
                <a:solidFill>
                  <a:srgbClr val="164280"/>
                </a:solidFill>
                <a:latin typeface="Merriweather Sans"/>
              </a:rPr>
              <a:t>% uudisasunnon viim. 24 kk aikana hankkineista vuonna 2019</a:t>
            </a:r>
          </a:p>
        </p:txBody>
      </p:sp>
      <p:sp>
        <p:nvSpPr>
          <p:cNvPr id="29" name="Tekstiruutu 1"/>
          <p:cNvSpPr txBox="1"/>
          <p:nvPr/>
        </p:nvSpPr>
        <p:spPr>
          <a:xfrm>
            <a:off x="815399" y="2749025"/>
            <a:ext cx="4046936" cy="369328"/>
          </a:xfrm>
          <a:prstGeom prst="rect">
            <a:avLst/>
          </a:prstGeom>
          <a:noFill/>
        </p:spPr>
        <p:txBody>
          <a:bodyPr wrap="none" lIns="121917" tIns="60958" rIns="121917" bIns="60958" rtlCol="0">
            <a:spAutoFit/>
          </a:bodyPr>
          <a:lstStyle/>
          <a:p>
            <a:pPr>
              <a:lnSpc>
                <a:spcPct val="80000"/>
              </a:lnSpc>
            </a:pPr>
            <a:r>
              <a:rPr lang="fi-FI" sz="2000" b="1">
                <a:solidFill>
                  <a:srgbClr val="164280"/>
                </a:solidFill>
                <a:latin typeface="Merriweather Sans"/>
              </a:rPr>
              <a:t>Asuntoon liittyvä taloyhtiölaina</a:t>
            </a:r>
          </a:p>
        </p:txBody>
      </p:sp>
      <p:graphicFrame>
        <p:nvGraphicFramePr>
          <p:cNvPr id="21" name="Taulukko 20"/>
          <p:cNvGraphicFramePr>
            <a:graphicFrameLocks noGrp="1"/>
          </p:cNvGraphicFramePr>
          <p:nvPr/>
        </p:nvGraphicFramePr>
        <p:xfrm>
          <a:off x="1055687" y="1762170"/>
          <a:ext cx="7668000" cy="944880"/>
        </p:xfrm>
        <a:graphic>
          <a:graphicData uri="http://schemas.openxmlformats.org/drawingml/2006/table">
            <a:tbl>
              <a:tblPr firstRow="1">
                <a:effectLst>
                  <a:outerShdw blurRad="50800" dist="38100" dir="8100000" algn="tr" rotWithShape="0">
                    <a:prstClr val="black">
                      <a:alpha val="40000"/>
                    </a:prstClr>
                  </a:outerShdw>
                </a:effectLst>
                <a:tableStyleId>{5C22544A-7EE6-4342-B048-85BDC9FD1C3A}</a:tableStyleId>
              </a:tblPr>
              <a:tblGrid>
                <a:gridCol w="378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2268000">
                  <a:extLst>
                    <a:ext uri="{9D8B030D-6E8A-4147-A177-3AD203B41FA5}">
                      <a16:colId xmlns:a16="http://schemas.microsoft.com/office/drawing/2014/main" val="20002"/>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600" b="0">
                          <a:solidFill>
                            <a:schemeClr val="bg1"/>
                          </a:solidFill>
                          <a:latin typeface="Merriweather Sans"/>
                        </a:rPr>
                        <a:t>Kaikista vastaajista on hankkinut viim. 24 kk aikana uudisasunnon/-asuntoja:</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400" b="0" u="sng">
                          <a:solidFill>
                            <a:schemeClr val="bg1"/>
                          </a:solidFill>
                          <a:latin typeface="Merriweather Sans"/>
                        </a:rPr>
                        <a:t>Omaan käyttöön</a:t>
                      </a:r>
                      <a:r>
                        <a:rPr lang="fi-FI" sz="1400" b="0">
                          <a:solidFill>
                            <a:schemeClr val="bg1"/>
                          </a:solidFill>
                          <a:latin typeface="Merriweather San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i-FI" sz="1400" b="0">
                          <a:solidFill>
                            <a:schemeClr val="bg1"/>
                          </a:solidFill>
                          <a:latin typeface="Merriweather Sans"/>
                        </a:rPr>
                        <a:t>1,8 %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i-FI" sz="1400" b="0" u="sng">
                          <a:solidFill>
                            <a:schemeClr val="bg1"/>
                          </a:solidFill>
                          <a:latin typeface="Merriweather Sans"/>
                        </a:rPr>
                        <a:t>Sijoitusasunnoksi</a:t>
                      </a:r>
                    </a:p>
                    <a:p>
                      <a:pPr marL="0" marR="0" indent="0" algn="ctr" defTabSz="914400" rtl="0" eaLnBrk="1" fontAlgn="auto" latinLnBrk="0" hangingPunct="1">
                        <a:lnSpc>
                          <a:spcPct val="100000"/>
                        </a:lnSpc>
                        <a:spcBef>
                          <a:spcPts val="0"/>
                        </a:spcBef>
                        <a:spcAft>
                          <a:spcPts val="0"/>
                        </a:spcAft>
                        <a:buClrTx/>
                        <a:buSzTx/>
                        <a:buFontTx/>
                        <a:buNone/>
                        <a:tabLst/>
                        <a:defRPr/>
                      </a:pPr>
                      <a:r>
                        <a:rPr lang="fi-FI" sz="1400" b="0">
                          <a:solidFill>
                            <a:schemeClr val="bg1"/>
                          </a:solidFill>
                          <a:latin typeface="Merriweather Sans"/>
                        </a:rPr>
                        <a:t>Yhden asunnon 1,0 %</a:t>
                      </a:r>
                    </a:p>
                    <a:p>
                      <a:pPr marL="0" marR="0" indent="0" algn="ctr" defTabSz="914400" rtl="0" eaLnBrk="1" fontAlgn="auto" latinLnBrk="0" hangingPunct="1">
                        <a:lnSpc>
                          <a:spcPct val="100000"/>
                        </a:lnSpc>
                        <a:spcBef>
                          <a:spcPts val="0"/>
                        </a:spcBef>
                        <a:spcAft>
                          <a:spcPts val="0"/>
                        </a:spcAft>
                        <a:buClrTx/>
                        <a:buSzTx/>
                        <a:buFontTx/>
                        <a:buNone/>
                        <a:tabLst/>
                        <a:defRPr/>
                      </a:pPr>
                      <a:r>
                        <a:rPr lang="fi-FI" sz="1400" b="0">
                          <a:solidFill>
                            <a:schemeClr val="bg1"/>
                          </a:solidFill>
                          <a:latin typeface="Merriweather Sans"/>
                        </a:rPr>
                        <a:t>Useampi asuntoja 0,6 %</a:t>
                      </a:r>
                    </a:p>
                  </a:txBody>
                  <a:tcPr anchor="ctr">
                    <a:lnL w="12700" cap="flat" cmpd="sng" algn="ctr">
                      <a:solidFill>
                        <a:schemeClr val="bg1">
                          <a:lumMod val="8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7519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0"/>
          <p:cNvGraphicFramePr/>
          <p:nvPr>
            <p:extLst>
              <p:ext uri="{D42A27DB-BD31-4B8C-83A1-F6EECF244321}">
                <p14:modId xmlns:p14="http://schemas.microsoft.com/office/powerpoint/2010/main" val="162392994"/>
              </p:ext>
            </p:extLst>
          </p:nvPr>
        </p:nvGraphicFramePr>
        <p:xfrm>
          <a:off x="796" y="2686110"/>
          <a:ext cx="5806280" cy="41280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688905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Sijoitusasuntoon kohdistuva laina</a:t>
            </a:r>
          </a:p>
        </p:txBody>
      </p:sp>
      <p:sp>
        <p:nvSpPr>
          <p:cNvPr id="9" name="Tekstikehys 8"/>
          <p:cNvSpPr txBox="1"/>
          <p:nvPr/>
        </p:nvSpPr>
        <p:spPr>
          <a:xfrm>
            <a:off x="527313" y="836906"/>
            <a:ext cx="10462950" cy="769437"/>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viimeisen 24 kuukauden aikana hankkinut muun kuin uudisasunnon sijoitusasunnoksi? Otitteko lainaa sijoitusasunnon ostoon? Paljonko LAINAN osuus oli tuon viimeksi ostamanne sijoitusasunnon velattomasta myyntihinnasta? Paljonko kyseiseen viimeksi hankittuun sijoitusasuntoonne kohdistuvan velan määrä on tällä hetkellä?</a:t>
            </a:r>
          </a:p>
        </p:txBody>
      </p:sp>
      <p:graphicFrame>
        <p:nvGraphicFramePr>
          <p:cNvPr id="10" name="Object 2"/>
          <p:cNvGraphicFramePr>
            <a:graphicFrameLocks noChangeAspect="1"/>
          </p:cNvGraphicFramePr>
          <p:nvPr>
            <p:extLst>
              <p:ext uri="{D42A27DB-BD31-4B8C-83A1-F6EECF244321}">
                <p14:modId xmlns:p14="http://schemas.microsoft.com/office/powerpoint/2010/main" val="2595513985"/>
              </p:ext>
            </p:extLst>
          </p:nvPr>
        </p:nvGraphicFramePr>
        <p:xfrm>
          <a:off x="4270625" y="1681247"/>
          <a:ext cx="6623874" cy="51239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ikehys 11"/>
          <p:cNvSpPr txBox="1"/>
          <p:nvPr/>
        </p:nvSpPr>
        <p:spPr>
          <a:xfrm>
            <a:off x="5863536" y="2277666"/>
            <a:ext cx="552015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lainaa sijoitusasunnon ostoon ottaneista (n=28 vuonna 2019)</a:t>
            </a:r>
          </a:p>
        </p:txBody>
      </p:sp>
      <p:sp>
        <p:nvSpPr>
          <p:cNvPr id="14" name="Tekstikehys 11"/>
          <p:cNvSpPr txBox="1"/>
          <p:nvPr/>
        </p:nvSpPr>
        <p:spPr>
          <a:xfrm>
            <a:off x="838622" y="3537806"/>
            <a:ext cx="4944700" cy="523216"/>
          </a:xfrm>
          <a:prstGeom prst="rect">
            <a:avLst/>
          </a:prstGeom>
          <a:noFill/>
        </p:spPr>
        <p:txBody>
          <a:bodyPr wrap="square" lIns="47999" tIns="60958" rIns="119997" bIns="60958" rtlCol="0">
            <a:spAutoFit/>
          </a:bodyPr>
          <a:lstStyle/>
          <a:p>
            <a:r>
              <a:rPr lang="fi-FI" sz="1300">
                <a:solidFill>
                  <a:srgbClr val="164280"/>
                </a:solidFill>
                <a:latin typeface="Merriweather Sans"/>
              </a:rPr>
              <a:t>% sijoitusasunnon viim. 24 kk aikana hankkineista </a:t>
            </a:r>
          </a:p>
          <a:p>
            <a:r>
              <a:rPr lang="fi-FI" sz="1300">
                <a:solidFill>
                  <a:srgbClr val="164280"/>
                </a:solidFill>
                <a:latin typeface="Merriweather Sans"/>
              </a:rPr>
              <a:t>(n=58 vuonna 2019)</a:t>
            </a:r>
          </a:p>
        </p:txBody>
      </p:sp>
      <p:sp>
        <p:nvSpPr>
          <p:cNvPr id="15" name="Tekstiruutu 14"/>
          <p:cNvSpPr txBox="1"/>
          <p:nvPr/>
        </p:nvSpPr>
        <p:spPr>
          <a:xfrm>
            <a:off x="766614" y="3177766"/>
            <a:ext cx="4414023" cy="461661"/>
          </a:xfrm>
          <a:prstGeom prst="rect">
            <a:avLst/>
          </a:prstGeom>
          <a:noFill/>
        </p:spPr>
        <p:txBody>
          <a:bodyPr wrap="none" lIns="121917" tIns="60958" rIns="121917" bIns="60958" rtlCol="0">
            <a:spAutoFit/>
          </a:bodyPr>
          <a:lstStyle/>
          <a:p>
            <a:r>
              <a:rPr lang="fi-FI" sz="2200" b="1">
                <a:solidFill>
                  <a:srgbClr val="164280"/>
                </a:solidFill>
                <a:latin typeface="Merriweather Sans"/>
              </a:rPr>
              <a:t>Lainaa sijoitusasunnon ostoon</a:t>
            </a:r>
          </a:p>
        </p:txBody>
      </p:sp>
      <p:sp>
        <p:nvSpPr>
          <p:cNvPr id="13" name="Tekstikehys 12"/>
          <p:cNvSpPr txBox="1"/>
          <p:nvPr/>
        </p:nvSpPr>
        <p:spPr>
          <a:xfrm>
            <a:off x="9450537" y="4761942"/>
            <a:ext cx="1920719" cy="276999"/>
          </a:xfrm>
          <a:prstGeom prst="rect">
            <a:avLst/>
          </a:prstGeom>
          <a:solidFill>
            <a:schemeClr val="bg1">
              <a:lumMod val="85000"/>
            </a:schemeClr>
          </a:solidFill>
          <a:effectLst>
            <a:outerShdw blurRad="50800" dist="38100" dir="8100000" algn="tr" rotWithShape="0">
              <a:prstClr val="black">
                <a:alpha val="40000"/>
              </a:prstClr>
            </a:outerShdw>
          </a:effectLst>
        </p:spPr>
        <p:txBody>
          <a:bodyPr wrap="none" rtlCol="0">
            <a:spAutoFit/>
          </a:bodyPr>
          <a:lstStyle/>
          <a:p>
            <a:r>
              <a:rPr lang="fi-FI" sz="1200">
                <a:solidFill>
                  <a:srgbClr val="164280"/>
                </a:solidFill>
                <a:latin typeface="Merriweather Sans"/>
              </a:rPr>
              <a:t>Keskimäärin: 69 800 €</a:t>
            </a:r>
          </a:p>
        </p:txBody>
      </p:sp>
      <p:sp>
        <p:nvSpPr>
          <p:cNvPr id="17" name="Tekstikehys 16"/>
          <p:cNvSpPr txBox="1"/>
          <p:nvPr/>
        </p:nvSpPr>
        <p:spPr>
          <a:xfrm>
            <a:off x="5815537" y="1737606"/>
            <a:ext cx="6189515" cy="590162"/>
          </a:xfrm>
          <a:prstGeom prst="rect">
            <a:avLst/>
          </a:prstGeom>
          <a:noFill/>
        </p:spPr>
        <p:txBody>
          <a:bodyPr wrap="none" rtlCol="0">
            <a:spAutoFit/>
          </a:bodyPr>
          <a:lstStyle/>
          <a:p>
            <a:pPr>
              <a:lnSpc>
                <a:spcPct val="80000"/>
              </a:lnSpc>
            </a:pPr>
            <a:r>
              <a:rPr lang="fi-FI" sz="2000" b="1">
                <a:solidFill>
                  <a:srgbClr val="164280"/>
                </a:solidFill>
                <a:latin typeface="Merriweather Sans"/>
              </a:rPr>
              <a:t>Lainan osuus velattomasta myyntihinnasta ja</a:t>
            </a:r>
          </a:p>
          <a:p>
            <a:pPr>
              <a:lnSpc>
                <a:spcPct val="80000"/>
              </a:lnSpc>
            </a:pPr>
            <a:r>
              <a:rPr lang="fi-FI" sz="2000" b="1">
                <a:solidFill>
                  <a:srgbClr val="164280"/>
                </a:solidFill>
                <a:latin typeface="Merriweather Sans"/>
              </a:rPr>
              <a:t>velan määrä tällä hetkellä</a:t>
            </a:r>
          </a:p>
        </p:txBody>
      </p:sp>
      <p:sp>
        <p:nvSpPr>
          <p:cNvPr id="18" name="Suorakulmio 17"/>
          <p:cNvSpPr/>
          <p:nvPr/>
        </p:nvSpPr>
        <p:spPr>
          <a:xfrm>
            <a:off x="874626" y="1917738"/>
            <a:ext cx="3348000" cy="1008000"/>
          </a:xfrm>
          <a:prstGeom prst="rect">
            <a:avLst/>
          </a:prstGeom>
          <a:solidFill>
            <a:schemeClr val="accent1">
              <a:lumMod val="40000"/>
              <a:lumOff val="60000"/>
            </a:schemeClr>
          </a:solidFill>
          <a:ln>
            <a:solidFill>
              <a:schemeClr val="accent1">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a:solidFill>
                  <a:schemeClr val="bg1"/>
                </a:solidFill>
                <a:latin typeface="Merriweather Sans"/>
              </a:rPr>
              <a:t>Yhteensä 2,3 % </a:t>
            </a:r>
          </a:p>
          <a:p>
            <a:pPr algn="ctr"/>
            <a:r>
              <a:rPr lang="fi-FI" sz="1400">
                <a:solidFill>
                  <a:schemeClr val="bg1"/>
                </a:solidFill>
                <a:latin typeface="Merriweather Sans"/>
              </a:rPr>
              <a:t>kaikista vastaajista on hankkinut sijoitusasunnon viimeisten 24 kk aikana</a:t>
            </a:r>
          </a:p>
        </p:txBody>
      </p:sp>
    </p:spTree>
    <p:extLst>
      <p:ext uri="{BB962C8B-B14F-4D97-AF65-F5344CB8AC3E}">
        <p14:creationId xmlns:p14="http://schemas.microsoft.com/office/powerpoint/2010/main" val="3764751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690" y="1710136"/>
            <a:ext cx="9324000" cy="2138361"/>
          </a:xfrm>
        </p:spPr>
        <p:txBody>
          <a:bodyPr>
            <a:noAutofit/>
          </a:bodyPr>
          <a:lstStyle/>
          <a:p>
            <a:r>
              <a:rPr lang="fi-FI">
                <a:solidFill>
                  <a:schemeClr val="bg1"/>
                </a:solidFill>
              </a:rPr>
              <a:t>Laskujen ja ostosten maksaminen </a:t>
            </a:r>
            <a:br>
              <a:rPr lang="fi-FI">
                <a:solidFill>
                  <a:schemeClr val="bg1"/>
                </a:solidFill>
              </a:rPr>
            </a:br>
            <a:r>
              <a:rPr lang="fi-FI">
                <a:solidFill>
                  <a:schemeClr val="bg1"/>
                </a:solidFill>
              </a:rPr>
              <a:t>Käteisen rahan nostaminen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1736589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268462623"/>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2" y="356742"/>
            <a:ext cx="6590901"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Tavallisimmat laskunmaksutavat</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Mikä on tavallisin tapa, jolla maksatte laskunne?</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7" name="Text Box 1025"/>
          <p:cNvSpPr txBox="1">
            <a:spLocks noChangeArrowheads="1"/>
          </p:cNvSpPr>
          <p:nvPr/>
        </p:nvSpPr>
        <p:spPr bwMode="auto">
          <a:xfrm>
            <a:off x="526983" y="5698046"/>
            <a:ext cx="6224628" cy="362561"/>
          </a:xfrm>
          <a:prstGeom prst="rect">
            <a:avLst/>
          </a:prstGeom>
          <a:noFill/>
          <a:ln w="1">
            <a:noFill/>
            <a:miter lim="800000"/>
            <a:headEnd/>
            <a:tailEnd/>
          </a:ln>
        </p:spPr>
        <p:txBody>
          <a:bodyPr wrap="square" lIns="36575" tIns="30479" rIns="36575" bIns="30479"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i-FI" sz="1050">
                <a:solidFill>
                  <a:srgbClr val="164280"/>
                </a:solidFill>
                <a:latin typeface="Merriweather Sans"/>
                <a:cs typeface="Calibri" panose="020F0502020204030204" pitchFamily="34" charset="0"/>
              </a:rPr>
              <a:t>  *) </a:t>
            </a:r>
            <a:r>
              <a:rPr lang="fi-FI" sz="1050" err="1">
                <a:solidFill>
                  <a:srgbClr val="164280"/>
                </a:solidFill>
                <a:latin typeface="Merriweather Sans"/>
                <a:cs typeface="Calibri" panose="020F0502020204030204" pitchFamily="34" charset="0"/>
              </a:rPr>
              <a:t>mobiilipankissa</a:t>
            </a:r>
            <a:r>
              <a:rPr lang="fi-FI" sz="1050">
                <a:solidFill>
                  <a:srgbClr val="164280"/>
                </a:solidFill>
                <a:latin typeface="Merriweather Sans"/>
                <a:cs typeface="Calibri" panose="020F0502020204030204" pitchFamily="34" charset="0"/>
              </a:rPr>
              <a:t> lisätty 2019 ja </a:t>
            </a:r>
          </a:p>
          <a:p>
            <a:pPr algn="l" rtl="0">
              <a:defRPr sz="1000"/>
            </a:pPr>
            <a:r>
              <a:rPr lang="fi-FI" sz="1050">
                <a:solidFill>
                  <a:srgbClr val="164280"/>
                </a:solidFill>
                <a:latin typeface="Merriweather Sans"/>
                <a:cs typeface="Calibri" panose="020F0502020204030204" pitchFamily="34" charset="0"/>
              </a:rPr>
              <a:t>e-laskulla vuonna 2014, aiemmin </a:t>
            </a:r>
          </a:p>
          <a:p>
            <a:pPr algn="l" rtl="0">
              <a:defRPr sz="1000"/>
            </a:pPr>
            <a:r>
              <a:rPr lang="fi-FI" sz="1050">
                <a:solidFill>
                  <a:srgbClr val="164280"/>
                </a:solidFill>
                <a:latin typeface="Merriweather Sans"/>
                <a:cs typeface="Calibri" panose="020F0502020204030204" pitchFamily="34" charset="0"/>
              </a:rPr>
              <a:t>pelkästään verkkopankissa</a:t>
            </a:r>
          </a:p>
        </p:txBody>
      </p:sp>
    </p:spTree>
    <p:extLst>
      <p:ext uri="{BB962C8B-B14F-4D97-AF65-F5344CB8AC3E}">
        <p14:creationId xmlns:p14="http://schemas.microsoft.com/office/powerpoint/2010/main" val="30993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a:solidFill>
                  <a:schemeClr val="bg1"/>
                </a:solidFill>
              </a:rPr>
              <a:t>Säästäminen ja sijoittaminen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69668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47026501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20539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Tavallisin ja muut laskunmaksutavat yhteensä</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Mikä on tavallisin tapa, jolla maksatte laskunne? Mitä muita laskunmaksutapoja käytätte?</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7" name="Text Box 1025"/>
          <p:cNvSpPr txBox="1">
            <a:spLocks noChangeArrowheads="1"/>
          </p:cNvSpPr>
          <p:nvPr/>
        </p:nvSpPr>
        <p:spPr bwMode="auto">
          <a:xfrm>
            <a:off x="526983" y="5698046"/>
            <a:ext cx="6224628" cy="362561"/>
          </a:xfrm>
          <a:prstGeom prst="rect">
            <a:avLst/>
          </a:prstGeom>
          <a:noFill/>
          <a:ln w="1">
            <a:noFill/>
            <a:miter lim="800000"/>
            <a:headEnd/>
            <a:tailEnd/>
          </a:ln>
        </p:spPr>
        <p:txBody>
          <a:bodyPr wrap="square" lIns="36575" tIns="30479" rIns="36575" bIns="30479"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i-FI" sz="1050">
                <a:solidFill>
                  <a:srgbClr val="164280"/>
                </a:solidFill>
                <a:latin typeface="Merriweather Sans"/>
                <a:cs typeface="Calibri" panose="020F0502020204030204" pitchFamily="34" charset="0"/>
              </a:rPr>
              <a:t>  *) </a:t>
            </a:r>
            <a:r>
              <a:rPr lang="fi-FI" sz="1050" err="1">
                <a:solidFill>
                  <a:srgbClr val="164280"/>
                </a:solidFill>
                <a:latin typeface="Merriweather Sans"/>
                <a:cs typeface="Calibri" panose="020F0502020204030204" pitchFamily="34" charset="0"/>
              </a:rPr>
              <a:t>mobiilipankissa</a:t>
            </a:r>
            <a:r>
              <a:rPr lang="fi-FI" sz="1050">
                <a:solidFill>
                  <a:srgbClr val="164280"/>
                </a:solidFill>
                <a:latin typeface="Merriweather Sans"/>
                <a:cs typeface="Calibri" panose="020F0502020204030204" pitchFamily="34" charset="0"/>
              </a:rPr>
              <a:t> lisätty 2019 ja </a:t>
            </a:r>
          </a:p>
          <a:p>
            <a:pPr algn="l" rtl="0">
              <a:defRPr sz="1000"/>
            </a:pPr>
            <a:r>
              <a:rPr lang="fi-FI" sz="1050">
                <a:solidFill>
                  <a:srgbClr val="164280"/>
                </a:solidFill>
                <a:latin typeface="Merriweather Sans"/>
                <a:cs typeface="Calibri" panose="020F0502020204030204" pitchFamily="34" charset="0"/>
              </a:rPr>
              <a:t>e-laskulla vuonna 2014, aiemmin </a:t>
            </a:r>
          </a:p>
          <a:p>
            <a:pPr algn="l" rtl="0">
              <a:defRPr sz="1000"/>
            </a:pPr>
            <a:r>
              <a:rPr lang="fi-FI" sz="1050">
                <a:solidFill>
                  <a:srgbClr val="164280"/>
                </a:solidFill>
                <a:latin typeface="Merriweather Sans"/>
                <a:cs typeface="Calibri" panose="020F0502020204030204" pitchFamily="34" charset="0"/>
              </a:rPr>
              <a:t>pelkästään verkkopankissa</a:t>
            </a:r>
          </a:p>
        </p:txBody>
      </p:sp>
    </p:spTree>
    <p:extLst>
      <p:ext uri="{BB962C8B-B14F-4D97-AF65-F5344CB8AC3E}">
        <p14:creationId xmlns:p14="http://schemas.microsoft.com/office/powerpoint/2010/main" val="3068882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14398715"/>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229485"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Verkkopankin käyttö</a:t>
            </a:r>
          </a:p>
        </p:txBody>
      </p:sp>
      <p:sp>
        <p:nvSpPr>
          <p:cNvPr id="9" name="Tekstikehys 8"/>
          <p:cNvSpPr txBox="1"/>
          <p:nvPr/>
        </p:nvSpPr>
        <p:spPr>
          <a:xfrm>
            <a:off x="527312" y="836906"/>
            <a:ext cx="11136120" cy="554126"/>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Jos maksatte laskuja </a:t>
            </a:r>
            <a:r>
              <a:rPr lang="fi-FI" sz="1400" i="1" err="1">
                <a:solidFill>
                  <a:srgbClr val="164280"/>
                </a:solidFill>
                <a:latin typeface="Merriweather Sans"/>
                <a:cs typeface="Arial" pitchFamily="34" charset="0"/>
              </a:rPr>
              <a:t>mobiilipankissa</a:t>
            </a:r>
            <a:r>
              <a:rPr lang="fi-FI" sz="1400" i="1">
                <a:solidFill>
                  <a:srgbClr val="164280"/>
                </a:solidFill>
                <a:latin typeface="Merriweather Sans"/>
                <a:cs typeface="Arial" pitchFamily="34" charset="0"/>
              </a:rPr>
              <a:t> tai verkkopankissa, maksatteko tavallisimmin tietokoneella, taulutietokoneella/tabletilla vai matkapuhelimella? Mitä muita maksutapoja käytätte?</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914551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932554580"/>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Saatteko e-laskuja suoraan verkkopankkiinne?</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kyllä-osuus</a:t>
            </a:r>
            <a:r>
              <a:rPr lang="fi-FI" sz="1300">
                <a:solidFill>
                  <a:srgbClr val="164280"/>
                </a:solidFill>
                <a:latin typeface="Merriweather Sans"/>
              </a:rPr>
              <a:t> - % niistä, jotka maksavat laskuja verkkopankissa (n=2266 vuonna 2019)</a:t>
            </a:r>
          </a:p>
        </p:txBody>
      </p:sp>
      <p:sp>
        <p:nvSpPr>
          <p:cNvPr id="8" name="Tekstiruutu 7"/>
          <p:cNvSpPr txBox="1"/>
          <p:nvPr/>
        </p:nvSpPr>
        <p:spPr>
          <a:xfrm>
            <a:off x="527313" y="356742"/>
            <a:ext cx="641457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Saako e-laskuja verkkopankkiin</a:t>
            </a:r>
          </a:p>
        </p:txBody>
      </p:sp>
    </p:spTree>
    <p:extLst>
      <p:ext uri="{BB962C8B-B14F-4D97-AF65-F5344CB8AC3E}">
        <p14:creationId xmlns:p14="http://schemas.microsoft.com/office/powerpoint/2010/main" val="1529498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016270937"/>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077159"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Päivittäistavaraostosten tavallisin maksutapa</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Millä tavalla maksatte tavallisimmin päivittäistavaraostoksenne?</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10" name="Tekstikehys 6"/>
          <p:cNvSpPr txBox="1"/>
          <p:nvPr/>
        </p:nvSpPr>
        <p:spPr>
          <a:xfrm>
            <a:off x="7181731" y="4473910"/>
            <a:ext cx="4991213" cy="931020"/>
          </a:xfrm>
          <a:prstGeom prst="rect">
            <a:avLst/>
          </a:prstGeom>
          <a:noFill/>
        </p:spPr>
        <p:txBody>
          <a:bodyPr wrap="square" lIns="121917" tIns="60958" rIns="121917" bIns="60958" rtlCol="0">
            <a:spAutoFit/>
          </a:bodyPr>
          <a:lstStyle/>
          <a:p>
            <a:pPr>
              <a:defRPr sz="1000"/>
            </a:pPr>
            <a:r>
              <a:rPr lang="fi-FI" sz="1050">
                <a:solidFill>
                  <a:srgbClr val="164280"/>
                </a:solidFill>
                <a:latin typeface="Merriweather Sans"/>
                <a:cs typeface="Arial"/>
              </a:rPr>
              <a:t>*) 2015 yhdistettiin haastattelulomakkeella pankkikortilla/ </a:t>
            </a:r>
            <a:r>
              <a:rPr lang="fi-FI" sz="1050" err="1">
                <a:solidFill>
                  <a:srgbClr val="164280"/>
                </a:solidFill>
                <a:latin typeface="Merriweather Sans"/>
                <a:cs typeface="Arial"/>
              </a:rPr>
              <a:t>pankkikorttiominaisuudella/debit-ominaisuudella</a:t>
            </a:r>
            <a:r>
              <a:rPr lang="fi-FI" sz="1050">
                <a:solidFill>
                  <a:srgbClr val="164280"/>
                </a:solidFill>
                <a:latin typeface="Merriweather Sans"/>
                <a:cs typeface="Arial"/>
              </a:rPr>
              <a:t> ja </a:t>
            </a:r>
          </a:p>
          <a:p>
            <a:pPr>
              <a:defRPr sz="1000"/>
            </a:pPr>
            <a:r>
              <a:rPr lang="fi-FI" sz="1050" err="1">
                <a:solidFill>
                  <a:srgbClr val="164280"/>
                </a:solidFill>
                <a:latin typeface="Merriweather Sans"/>
                <a:cs typeface="Arial"/>
              </a:rPr>
              <a:t>electron-kortilla</a:t>
            </a:r>
            <a:r>
              <a:rPr lang="fi-FI" sz="1050">
                <a:solidFill>
                  <a:srgbClr val="164280"/>
                </a:solidFill>
                <a:latin typeface="Merriweather Sans"/>
                <a:cs typeface="Arial"/>
              </a:rPr>
              <a:t> maksaminen, vertailussa aiempien </a:t>
            </a:r>
          </a:p>
          <a:p>
            <a:pPr>
              <a:defRPr sz="1000"/>
            </a:pPr>
            <a:r>
              <a:rPr lang="fi-FI" sz="1050">
                <a:solidFill>
                  <a:srgbClr val="164280"/>
                </a:solidFill>
                <a:latin typeface="Merriweather Sans"/>
                <a:cs typeface="Arial"/>
              </a:rPr>
              <a:t>vuosien osuudet laskettu yhteen. 2017 käyttöön lyhyempi sanamuoto.</a:t>
            </a:r>
          </a:p>
          <a:p>
            <a:pPr>
              <a:defRPr sz="1000"/>
            </a:pPr>
            <a:r>
              <a:rPr lang="fi-FI" sz="1050">
                <a:solidFill>
                  <a:srgbClr val="164280"/>
                </a:solidFill>
                <a:latin typeface="Merriweather Sans"/>
                <a:cs typeface="Arial"/>
              </a:rPr>
              <a:t>**) 2017 käyttöön lyhyempi sanamuoto.</a:t>
            </a:r>
          </a:p>
        </p:txBody>
      </p:sp>
      <p:sp>
        <p:nvSpPr>
          <p:cNvPr id="7" name="Tekstikehys 6"/>
          <p:cNvSpPr txBox="1"/>
          <p:nvPr/>
        </p:nvSpPr>
        <p:spPr>
          <a:xfrm>
            <a:off x="4562591" y="4943123"/>
            <a:ext cx="591829" cy="430887"/>
          </a:xfrm>
          <a:prstGeom prst="rect">
            <a:avLst/>
          </a:prstGeom>
          <a:noFill/>
        </p:spPr>
        <p:txBody>
          <a:bodyPr wrap="none" rtlCol="0">
            <a:spAutoFit/>
          </a:bodyPr>
          <a:lstStyle/>
          <a:p>
            <a:r>
              <a:rPr lang="fi-FI" sz="1100">
                <a:solidFill>
                  <a:srgbClr val="164280"/>
                </a:solidFill>
                <a:latin typeface="Merriweather Sans"/>
              </a:rPr>
              <a:t>(2017)</a:t>
            </a:r>
          </a:p>
          <a:p>
            <a:r>
              <a:rPr lang="fi-FI" sz="1100">
                <a:solidFill>
                  <a:srgbClr val="164280"/>
                </a:solidFill>
                <a:latin typeface="Merriweather Sans"/>
              </a:rPr>
              <a:t>(2019)</a:t>
            </a:r>
          </a:p>
        </p:txBody>
      </p:sp>
    </p:spTree>
    <p:extLst>
      <p:ext uri="{BB962C8B-B14F-4D97-AF65-F5344CB8AC3E}">
        <p14:creationId xmlns:p14="http://schemas.microsoft.com/office/powerpoint/2010/main" val="2865694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5547346"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Sähköinen kuitti ostoksista</a:t>
            </a:r>
          </a:p>
        </p:txBody>
      </p:sp>
      <p:sp>
        <p:nvSpPr>
          <p:cNvPr id="9" name="Tekstikehys 8"/>
          <p:cNvSpPr txBox="1"/>
          <p:nvPr/>
        </p:nvSpPr>
        <p:spPr>
          <a:xfrm>
            <a:off x="527313" y="836906"/>
            <a:ext cx="9599817"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Kun maksatte ostoksia, haluaisitteko saada ostoksista sähköisen kuitin?</a:t>
            </a:r>
          </a:p>
        </p:txBody>
      </p:sp>
      <p:graphicFrame>
        <p:nvGraphicFramePr>
          <p:cNvPr id="13"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ikehys 15"/>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Tree>
    <p:extLst>
      <p:ext uri="{BB962C8B-B14F-4D97-AF65-F5344CB8AC3E}">
        <p14:creationId xmlns:p14="http://schemas.microsoft.com/office/powerpoint/2010/main" val="3764751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015645848"/>
              </p:ext>
            </p:extLst>
          </p:nvPr>
        </p:nvGraphicFramePr>
        <p:xfrm>
          <a:off x="0" y="1305558"/>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136704"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Käteisen nostotavat</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Mistä nostatte tavallisimmin käteisen rahanne? Mistä muualta nostatte käteistä rahaa ainakin joskus?</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914551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
        <p:nvSpPr>
          <p:cNvPr id="12" name="Tekstiruutu 7"/>
          <p:cNvSpPr txBox="1"/>
          <p:nvPr/>
        </p:nvSpPr>
        <p:spPr>
          <a:xfrm>
            <a:off x="527314" y="214523"/>
            <a:ext cx="8488856" cy="911015"/>
          </a:xfrm>
          <a:prstGeom prst="rect">
            <a:avLst/>
          </a:prstGeom>
          <a:noFill/>
        </p:spPr>
        <p:txBody>
          <a:bodyPr wrap="none" lIns="121917" tIns="60958" rIns="121917" bIns="60958" rtlCol="0">
            <a:spAutoFit/>
          </a:bodyPr>
          <a:lstStyle/>
          <a:p>
            <a:pPr>
              <a:lnSpc>
                <a:spcPct val="80000"/>
              </a:lnSpc>
            </a:pPr>
            <a:r>
              <a:rPr lang="fi-FI" sz="3200" b="1">
                <a:solidFill>
                  <a:srgbClr val="164280"/>
                </a:solidFill>
                <a:latin typeface="Merriweather Sans"/>
              </a:rPr>
              <a:t>Onko käytössä </a:t>
            </a:r>
            <a:r>
              <a:rPr lang="fi-FI" sz="3200" b="1" err="1">
                <a:solidFill>
                  <a:srgbClr val="164280"/>
                </a:solidFill>
                <a:latin typeface="Merriweather Sans"/>
              </a:rPr>
              <a:t>mobiilisovellus</a:t>
            </a:r>
            <a:r>
              <a:rPr lang="fi-FI" sz="3200" b="1">
                <a:solidFill>
                  <a:srgbClr val="164280"/>
                </a:solidFill>
                <a:latin typeface="Merriweather Sans"/>
              </a:rPr>
              <a:t> </a:t>
            </a:r>
          </a:p>
          <a:p>
            <a:pPr>
              <a:lnSpc>
                <a:spcPct val="80000"/>
              </a:lnSpc>
            </a:pPr>
            <a:r>
              <a:rPr lang="fi-FI" sz="3200" b="1">
                <a:solidFill>
                  <a:srgbClr val="164280"/>
                </a:solidFill>
                <a:latin typeface="Merriweather Sans"/>
              </a:rPr>
              <a:t>rahan siirtämiseen/ostosten maksamiseen</a:t>
            </a:r>
          </a:p>
        </p:txBody>
      </p:sp>
      <p:sp>
        <p:nvSpPr>
          <p:cNvPr id="13" name="Tekstikehys 12"/>
          <p:cNvSpPr txBox="1"/>
          <p:nvPr/>
        </p:nvSpPr>
        <p:spPr>
          <a:xfrm>
            <a:off x="527312" y="966925"/>
            <a:ext cx="9564337"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käytössänne </a:t>
            </a:r>
            <a:r>
              <a:rPr lang="fi-FI" sz="1400" i="1" err="1">
                <a:solidFill>
                  <a:srgbClr val="164280"/>
                </a:solidFill>
                <a:latin typeface="Merriweather Sans"/>
                <a:cs typeface="Arial" pitchFamily="34" charset="0"/>
              </a:rPr>
              <a:t>mobiilisovellus</a:t>
            </a:r>
            <a:r>
              <a:rPr lang="fi-FI" sz="1400" i="1">
                <a:solidFill>
                  <a:srgbClr val="164280"/>
                </a:solidFill>
                <a:latin typeface="Merriweather Sans"/>
                <a:cs typeface="Arial" pitchFamily="34" charset="0"/>
              </a:rPr>
              <a:t>, kuten Siirto tai </a:t>
            </a:r>
            <a:r>
              <a:rPr lang="fi-FI" sz="1400" i="1" err="1">
                <a:solidFill>
                  <a:srgbClr val="164280"/>
                </a:solidFill>
                <a:latin typeface="Merriweather Sans"/>
                <a:cs typeface="Arial" pitchFamily="34" charset="0"/>
              </a:rPr>
              <a:t>MobilePay</a:t>
            </a:r>
            <a:r>
              <a:rPr lang="fi-FI" sz="1400" i="1">
                <a:solidFill>
                  <a:srgbClr val="164280"/>
                </a:solidFill>
                <a:latin typeface="Merriweather Sans"/>
                <a:cs typeface="Arial" pitchFamily="34" charset="0"/>
              </a:rPr>
              <a:t>, jolla voi siirtää rahaa ja maksaa ostoksia?</a:t>
            </a:r>
            <a:endParaRPr lang="fi-FI" sz="140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388922" cy="615549"/>
          </a:xfrm>
          <a:prstGeom prst="rect">
            <a:avLst/>
          </a:prstGeom>
          <a:noFill/>
        </p:spPr>
        <p:txBody>
          <a:bodyPr wrap="none" lIns="121917" tIns="60958" rIns="121917" bIns="60958" rtlCol="0">
            <a:spAutoFit/>
          </a:bodyPr>
          <a:lstStyle/>
          <a:p>
            <a:r>
              <a:rPr lang="fi-FI" sz="3200" b="1" err="1">
                <a:solidFill>
                  <a:srgbClr val="164280"/>
                </a:solidFill>
                <a:latin typeface="Merriweather Sans"/>
              </a:rPr>
              <a:t>Mobiilisovelluksen</a:t>
            </a:r>
            <a:r>
              <a:rPr lang="fi-FI" sz="3200" b="1">
                <a:solidFill>
                  <a:srgbClr val="164280"/>
                </a:solidFill>
                <a:latin typeface="Merriweather Sans"/>
              </a:rPr>
              <a:t> </a:t>
            </a:r>
            <a:r>
              <a:rPr lang="fi-FI" sz="3200" b="1" err="1">
                <a:solidFill>
                  <a:srgbClr val="164280"/>
                </a:solidFill>
                <a:latin typeface="Merriweather Sans"/>
              </a:rPr>
              <a:t>käyttöuseus</a:t>
            </a:r>
            <a:endParaRPr lang="fi-FI" sz="3200" b="1">
              <a:solidFill>
                <a:srgbClr val="164280"/>
              </a:solidFill>
              <a:latin typeface="Merriweather Sans"/>
            </a:endParaRPr>
          </a:p>
        </p:txBody>
      </p:sp>
      <p:sp>
        <p:nvSpPr>
          <p:cNvPr id="9" name="Tekstikehys 8"/>
          <p:cNvSpPr txBox="1"/>
          <p:nvPr/>
        </p:nvSpPr>
        <p:spPr>
          <a:xfrm>
            <a:off x="527313" y="836906"/>
            <a:ext cx="9599817"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Kuinka usein käytätte tuota </a:t>
            </a:r>
            <a:r>
              <a:rPr lang="fi-FI" sz="1400" i="1" err="1">
                <a:solidFill>
                  <a:srgbClr val="164280"/>
                </a:solidFill>
                <a:latin typeface="Merriweather Sans"/>
                <a:cs typeface="Arial" pitchFamily="34" charset="0"/>
              </a:rPr>
              <a:t>mobiilisovellustanne</a:t>
            </a:r>
            <a:r>
              <a:rPr lang="fi-FI" sz="1400" i="1">
                <a:solidFill>
                  <a:srgbClr val="164280"/>
                </a:solidFill>
                <a:latin typeface="Merriweather Sans"/>
                <a:cs typeface="Arial" pitchFamily="34" charset="0"/>
              </a:rPr>
              <a:t>?</a:t>
            </a:r>
          </a:p>
        </p:txBody>
      </p:sp>
      <p:graphicFrame>
        <p:nvGraphicFramePr>
          <p:cNvPr id="13"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ikehys 15"/>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rahan siirtämiseen/ostosten maksamiseen soveltuvan </a:t>
            </a:r>
            <a:r>
              <a:rPr lang="fi-FI" sz="1300" err="1">
                <a:solidFill>
                  <a:srgbClr val="164280"/>
                </a:solidFill>
                <a:latin typeface="Merriweather Sans"/>
              </a:rPr>
              <a:t>mobiilisov</a:t>
            </a:r>
            <a:r>
              <a:rPr lang="fi-FI" sz="1300">
                <a:solidFill>
                  <a:srgbClr val="164280"/>
                </a:solidFill>
                <a:latin typeface="Merriweather Sans"/>
              </a:rPr>
              <a:t>. omaavista vuonna 2019</a:t>
            </a:r>
          </a:p>
        </p:txBody>
      </p:sp>
    </p:spTree>
    <p:extLst>
      <p:ext uri="{BB962C8B-B14F-4D97-AF65-F5344CB8AC3E}">
        <p14:creationId xmlns:p14="http://schemas.microsoft.com/office/powerpoint/2010/main" val="3764751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1273385982"/>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6935547" cy="615549"/>
          </a:xfrm>
          <a:prstGeom prst="rect">
            <a:avLst/>
          </a:prstGeom>
          <a:noFill/>
        </p:spPr>
        <p:txBody>
          <a:bodyPr wrap="none" lIns="121917" tIns="60958" rIns="121917" bIns="60958" rtlCol="0">
            <a:spAutoFit/>
          </a:bodyPr>
          <a:lstStyle/>
          <a:p>
            <a:r>
              <a:rPr lang="fi-FI" sz="3200" b="1" err="1">
                <a:solidFill>
                  <a:srgbClr val="164280"/>
                </a:solidFill>
                <a:latin typeface="Merriweather Sans"/>
              </a:rPr>
              <a:t>Mobiilisovelluksen</a:t>
            </a:r>
            <a:r>
              <a:rPr lang="fi-FI" sz="3200" b="1">
                <a:solidFill>
                  <a:srgbClr val="164280"/>
                </a:solidFill>
                <a:latin typeface="Merriweather Sans"/>
              </a:rPr>
              <a:t> käyttötarkoitus</a:t>
            </a:r>
          </a:p>
        </p:txBody>
      </p:sp>
      <p:sp>
        <p:nvSpPr>
          <p:cNvPr id="9" name="Tekstikehys 8"/>
          <p:cNvSpPr txBox="1"/>
          <p:nvPr/>
        </p:nvSpPr>
        <p:spPr>
          <a:xfrm>
            <a:off x="527313" y="836906"/>
            <a:ext cx="10462950"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Mihin tarkoitukseen tai millaiseen maksamiseen käytätte </a:t>
            </a:r>
            <a:r>
              <a:rPr lang="fi-FI" sz="1400" i="1" err="1">
                <a:solidFill>
                  <a:srgbClr val="164280"/>
                </a:solidFill>
                <a:latin typeface="Merriweather Sans"/>
                <a:cs typeface="Arial" pitchFamily="34" charset="0"/>
              </a:rPr>
              <a:t>mobiilisovellustanne</a:t>
            </a:r>
            <a:r>
              <a:rPr lang="fi-FI" sz="1400" i="1">
                <a:solidFill>
                  <a:srgbClr val="164280"/>
                </a:solidFill>
                <a:latin typeface="Merriweather Sans"/>
                <a:cs typeface="Arial" pitchFamily="34" charset="0"/>
              </a:rPr>
              <a:t>, jolla voi siirtää rahaa ja maksaa ostoksia?</a:t>
            </a:r>
          </a:p>
        </p:txBody>
      </p:sp>
      <p:sp>
        <p:nvSpPr>
          <p:cNvPr id="16" name="Tekstikehys 15"/>
          <p:cNvSpPr txBox="1"/>
          <p:nvPr/>
        </p:nvSpPr>
        <p:spPr>
          <a:xfrm>
            <a:off x="3718942" y="1486453"/>
            <a:ext cx="8064896" cy="307773"/>
          </a:xfrm>
          <a:prstGeom prst="rect">
            <a:avLst/>
          </a:prstGeom>
          <a:noFill/>
        </p:spPr>
        <p:txBody>
          <a:bodyPr wrap="square" lIns="47999" tIns="60958" rIns="119997" bIns="60958" rtlCol="0">
            <a:spAutoFit/>
          </a:bodyPr>
          <a:lstStyle/>
          <a:p>
            <a:r>
              <a:rPr lang="fi-FI" sz="1200">
                <a:solidFill>
                  <a:srgbClr val="164280"/>
                </a:solidFill>
                <a:latin typeface="Merriweather Sans"/>
              </a:rPr>
              <a:t>% rahan siirtämiseen/ostosten maksamiseen soveltuvan </a:t>
            </a:r>
            <a:r>
              <a:rPr lang="fi-FI" sz="1200" err="1">
                <a:solidFill>
                  <a:srgbClr val="164280"/>
                </a:solidFill>
                <a:latin typeface="Merriweather Sans"/>
              </a:rPr>
              <a:t>mobiilisov</a:t>
            </a:r>
            <a:r>
              <a:rPr lang="fi-FI" sz="1200">
                <a:solidFill>
                  <a:srgbClr val="164280"/>
                </a:solidFill>
                <a:latin typeface="Merriweather Sans"/>
              </a:rPr>
              <a:t>. omaavista (n=786 vuonna 2019)</a:t>
            </a:r>
          </a:p>
        </p:txBody>
      </p:sp>
    </p:spTree>
    <p:extLst>
      <p:ext uri="{BB962C8B-B14F-4D97-AF65-F5344CB8AC3E}">
        <p14:creationId xmlns:p14="http://schemas.microsoft.com/office/powerpoint/2010/main" val="3764751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98030559"/>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610958" cy="600160"/>
          </a:xfrm>
          <a:prstGeom prst="rect">
            <a:avLst/>
          </a:prstGeom>
          <a:noFill/>
        </p:spPr>
        <p:txBody>
          <a:bodyPr wrap="none" lIns="121917" tIns="60958" rIns="121917" bIns="60958" rtlCol="0">
            <a:spAutoFit/>
          </a:bodyPr>
          <a:lstStyle/>
          <a:p>
            <a:r>
              <a:rPr lang="fi-FI" sz="3100" b="1">
                <a:solidFill>
                  <a:srgbClr val="164280"/>
                </a:solidFill>
                <a:latin typeface="Merriweather Sans"/>
              </a:rPr>
              <a:t>Ostosten tekeminen verkkokaupassa </a:t>
            </a:r>
            <a:r>
              <a:rPr lang="fi-FI" sz="2000" b="1">
                <a:solidFill>
                  <a:srgbClr val="164280"/>
                </a:solidFill>
                <a:latin typeface="Merriweather Sans"/>
              </a:rPr>
              <a:t>(2017 Internetissä)</a:t>
            </a:r>
          </a:p>
        </p:txBody>
      </p:sp>
      <p:sp>
        <p:nvSpPr>
          <p:cNvPr id="9" name="Tekstikehys 8"/>
          <p:cNvSpPr txBox="1"/>
          <p:nvPr/>
        </p:nvSpPr>
        <p:spPr>
          <a:xfrm>
            <a:off x="527313" y="836906"/>
            <a:ext cx="9839812"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Oletteko tehnyt ostoksia verkkokaupassa?</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91455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5274836"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On säästöjä tai sijoituksia</a:t>
            </a:r>
          </a:p>
        </p:txBody>
      </p:sp>
      <p:sp>
        <p:nvSpPr>
          <p:cNvPr id="9" name="Tekstikehys 8"/>
          <p:cNvSpPr txBox="1"/>
          <p:nvPr/>
        </p:nvSpPr>
        <p:spPr>
          <a:xfrm>
            <a:off x="527312" y="836906"/>
            <a:ext cx="11136120" cy="511028"/>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Onko Teillä itsellänne tällä hetkellä säästettynä tai sijoitettuna varoja eri kohteisiin? Mikäli Teillä on yhteistä omaisuutta puolisonne kanssa, ottakaa myös se huomioon, mutta älkää laskeko mukaan mahdollista omassa käytössä olevaa omistusasuntoanne.</a:t>
            </a:r>
            <a:endParaRPr lang="fi-FI" sz="140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kyllä-osuudet</a:t>
            </a:r>
            <a:r>
              <a:rPr lang="fi-FI" sz="1300">
                <a:solidFill>
                  <a:srgbClr val="164280"/>
                </a:solidFill>
                <a:latin typeface="Merriweather Sans"/>
              </a:rPr>
              <a:t> - % vastaajista (n=2500 vuonna 2019)</a:t>
            </a:r>
          </a:p>
        </p:txBody>
      </p:sp>
    </p:spTree>
    <p:extLst>
      <p:ext uri="{BB962C8B-B14F-4D97-AF65-F5344CB8AC3E}">
        <p14:creationId xmlns:p14="http://schemas.microsoft.com/office/powerpoint/2010/main" val="15631053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47026501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1404719"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Verkkokaupassa tehtyjen ostosten maksaminen </a:t>
            </a:r>
            <a:r>
              <a:rPr lang="fi-FI" sz="1800" b="1">
                <a:solidFill>
                  <a:srgbClr val="164280"/>
                </a:solidFill>
                <a:latin typeface="Merriweather Sans"/>
              </a:rPr>
              <a:t>(2017 Internetissä)</a:t>
            </a:r>
          </a:p>
        </p:txBody>
      </p:sp>
      <p:sp>
        <p:nvSpPr>
          <p:cNvPr id="9" name="Tekstikehys 8"/>
          <p:cNvSpPr txBox="1"/>
          <p:nvPr/>
        </p:nvSpPr>
        <p:spPr>
          <a:xfrm>
            <a:off x="527313" y="836906"/>
            <a:ext cx="8494894" cy="553994"/>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Jos olette tehnyt ostoksia verkkokaupassa, millä tavoin olette yleisimmin maksanut ostokset? Mitä muita ostosten maksutapoja käytätte verkkokaupassa?</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verkkokaupassa ostoksia tehneistä (n=1896 vuonna 2019)</a:t>
            </a:r>
          </a:p>
        </p:txBody>
      </p:sp>
    </p:spTree>
    <p:extLst>
      <p:ext uri="{BB962C8B-B14F-4D97-AF65-F5344CB8AC3E}">
        <p14:creationId xmlns:p14="http://schemas.microsoft.com/office/powerpoint/2010/main" val="3068882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273385982"/>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8800"/>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Onko Teillä jokin pankin myöntämä maksukortti?</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err="1">
                <a:solidFill>
                  <a:srgbClr val="164280"/>
                </a:solidFill>
                <a:latin typeface="Merriweather Sans"/>
              </a:rPr>
              <a:t>kyllä-osuus</a:t>
            </a:r>
            <a:r>
              <a:rPr lang="fi-FI" sz="1300">
                <a:solidFill>
                  <a:srgbClr val="164280"/>
                </a:solidFill>
                <a:latin typeface="Merriweather Sans"/>
              </a:rPr>
              <a:t> - % vastaajista (n=2500 vuonna 2019)</a:t>
            </a:r>
          </a:p>
        </p:txBody>
      </p:sp>
      <p:sp>
        <p:nvSpPr>
          <p:cNvPr id="8" name="Tekstiruutu 7"/>
          <p:cNvSpPr txBox="1"/>
          <p:nvPr/>
        </p:nvSpPr>
        <p:spPr>
          <a:xfrm>
            <a:off x="527313" y="356742"/>
            <a:ext cx="6190150"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Pankin myöntämä maksukortti</a:t>
            </a:r>
          </a:p>
        </p:txBody>
      </p:sp>
    </p:spTree>
    <p:extLst>
      <p:ext uri="{BB962C8B-B14F-4D97-AF65-F5344CB8AC3E}">
        <p14:creationId xmlns:p14="http://schemas.microsoft.com/office/powerpoint/2010/main" val="1529498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419151682"/>
              </p:ext>
            </p:extLst>
          </p:nvPr>
        </p:nvGraphicFramePr>
        <p:xfrm>
          <a:off x="-1" y="1341562"/>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1318157"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Maksukorttiin liitetyn lähimaksuominaisuuden käyttäminen</a:t>
            </a:r>
          </a:p>
        </p:txBody>
      </p:sp>
      <p:sp>
        <p:nvSpPr>
          <p:cNvPr id="9" name="Tekstikehys 8"/>
          <p:cNvSpPr txBox="1"/>
          <p:nvPr/>
        </p:nvSpPr>
        <p:spPr>
          <a:xfrm>
            <a:off x="527313" y="836906"/>
            <a:ext cx="9839812"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Onko maksukorttiinne liitetty lähimaksuominaisuus? Jos kortissanne on lähimaksuominaisuus, oletteko käyttänyt sitä?</a:t>
            </a:r>
            <a:endParaRPr lang="fi-FI" sz="140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niistä, joilla on pankin myöntämä maksukortti  (n=2384 vuonna 2019)</a:t>
            </a:r>
          </a:p>
        </p:txBody>
      </p:sp>
    </p:spTree>
    <p:extLst>
      <p:ext uri="{BB962C8B-B14F-4D97-AF65-F5344CB8AC3E}">
        <p14:creationId xmlns:p14="http://schemas.microsoft.com/office/powerpoint/2010/main" val="9145519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51288379"/>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1125538"/>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Miksi ette käytä lähimaksuominaisuutta?</a:t>
            </a:r>
          </a:p>
        </p:txBody>
      </p:sp>
      <p:sp>
        <p:nvSpPr>
          <p:cNvPr id="8" name="Tekstiruutu 7"/>
          <p:cNvSpPr txBox="1"/>
          <p:nvPr/>
        </p:nvSpPr>
        <p:spPr>
          <a:xfrm>
            <a:off x="527313" y="356742"/>
            <a:ext cx="7916585" cy="829454"/>
          </a:xfrm>
          <a:prstGeom prst="rect">
            <a:avLst/>
          </a:prstGeom>
          <a:noFill/>
        </p:spPr>
        <p:txBody>
          <a:bodyPr wrap="none" lIns="121917" tIns="60958" rIns="121917" bIns="60958" rtlCol="0">
            <a:spAutoFit/>
          </a:bodyPr>
          <a:lstStyle/>
          <a:p>
            <a:pPr>
              <a:lnSpc>
                <a:spcPct val="90000"/>
              </a:lnSpc>
            </a:pPr>
            <a:r>
              <a:rPr lang="fi-FI" sz="3200" b="1">
                <a:solidFill>
                  <a:srgbClr val="164280"/>
                </a:solidFill>
                <a:latin typeface="Merriweather Sans"/>
              </a:rPr>
              <a:t>Miksi lähimaksuominaisuutta ei käytetä</a:t>
            </a:r>
          </a:p>
          <a:p>
            <a:pPr>
              <a:lnSpc>
                <a:spcPct val="90000"/>
              </a:lnSpc>
            </a:pPr>
            <a:r>
              <a:rPr lang="fi-FI" sz="1900" b="1" i="1">
                <a:solidFill>
                  <a:srgbClr val="164280"/>
                </a:solidFill>
                <a:latin typeface="Merriweather Sans"/>
              </a:rPr>
              <a:t>Spontaanit maininnat luokiteltuina</a:t>
            </a:r>
            <a:endParaRPr lang="fi-FI" sz="3200" b="1">
              <a:solidFill>
                <a:srgbClr val="164280"/>
              </a:solidFill>
              <a:latin typeface="Merriweather Sans"/>
            </a:endParaRPr>
          </a:p>
        </p:txBody>
      </p:sp>
      <p:sp>
        <p:nvSpPr>
          <p:cNvPr id="7" name="Tekstikehys 6"/>
          <p:cNvSpPr txBox="1"/>
          <p:nvPr/>
        </p:nvSpPr>
        <p:spPr>
          <a:xfrm>
            <a:off x="4222750" y="1486453"/>
            <a:ext cx="7872342" cy="307773"/>
          </a:xfrm>
          <a:prstGeom prst="rect">
            <a:avLst/>
          </a:prstGeom>
          <a:noFill/>
        </p:spPr>
        <p:txBody>
          <a:bodyPr wrap="square" lIns="47999" tIns="60958" rIns="119997" bIns="60958" rtlCol="0">
            <a:spAutoFit/>
          </a:bodyPr>
          <a:lstStyle/>
          <a:p>
            <a:r>
              <a:rPr lang="fi-FI" sz="1200" dirty="0">
                <a:solidFill>
                  <a:srgbClr val="164280"/>
                </a:solidFill>
                <a:latin typeface="Merriweather Sans"/>
              </a:rPr>
              <a:t>% niistä, jotka eivät käytä lähimaksuominaisuutta, vaikka kortissa on se (n=144 vuonna 2019)</a:t>
            </a:r>
          </a:p>
        </p:txBody>
      </p:sp>
    </p:spTree>
    <p:extLst>
      <p:ext uri="{BB962C8B-B14F-4D97-AF65-F5344CB8AC3E}">
        <p14:creationId xmlns:p14="http://schemas.microsoft.com/office/powerpoint/2010/main" val="1529498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8722" y="1710136"/>
            <a:ext cx="8712000" cy="2138361"/>
          </a:xfrm>
        </p:spPr>
        <p:txBody>
          <a:bodyPr>
            <a:noAutofit/>
          </a:bodyPr>
          <a:lstStyle/>
          <a:p>
            <a:r>
              <a:rPr lang="fi-FI">
                <a:solidFill>
                  <a:schemeClr val="bg1"/>
                </a:solidFill>
              </a:rPr>
              <a:t>Henkilökohtainen pankkipalvelu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37965578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336605925"/>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a:solidFill>
                  <a:srgbClr val="164280"/>
                </a:solidFill>
                <a:latin typeface="Merriweather Sans"/>
                <a:cs typeface="Arial" pitchFamily="34" charset="0"/>
              </a:rPr>
              <a:t>Mistä eri paikoista haluaisitte saada pankkipalveluja?</a:t>
            </a:r>
          </a:p>
        </p:txBody>
      </p:sp>
      <p:sp>
        <p:nvSpPr>
          <p:cNvPr id="8" name="Tekstiruutu 7"/>
          <p:cNvSpPr txBox="1"/>
          <p:nvPr/>
        </p:nvSpPr>
        <p:spPr>
          <a:xfrm>
            <a:off x="527313" y="356742"/>
            <a:ext cx="9801716"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Mistä paikoista halutaan saada pankkipalveluita</a:t>
            </a: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15294981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1273385982"/>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1310141" cy="553994"/>
          </a:xfrm>
          <a:prstGeom prst="rect">
            <a:avLst/>
          </a:prstGeom>
          <a:noFill/>
        </p:spPr>
        <p:txBody>
          <a:bodyPr wrap="none" lIns="121917" tIns="60958" rIns="121917" bIns="60958" rtlCol="0">
            <a:spAutoFit/>
          </a:bodyPr>
          <a:lstStyle/>
          <a:p>
            <a:r>
              <a:rPr lang="fi-FI" sz="2800" b="1">
                <a:solidFill>
                  <a:srgbClr val="164280"/>
                </a:solidFill>
                <a:latin typeface="Merriweather Sans"/>
              </a:rPr>
              <a:t>Henkilökohtaisen pankki- ja vakuutuspalvelun käyttäminen</a:t>
            </a:r>
          </a:p>
        </p:txBody>
      </p:sp>
      <p:sp>
        <p:nvSpPr>
          <p:cNvPr id="9" name="Tekstikehys 8"/>
          <p:cNvSpPr txBox="1"/>
          <p:nvPr/>
        </p:nvSpPr>
        <p:spPr>
          <a:xfrm>
            <a:off x="527313" y="836906"/>
            <a:ext cx="10462950"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Käytättekö henkilökohtaista pankki- ja vakuutuspalvelua muuten kuin arkisin?</a:t>
            </a:r>
          </a:p>
        </p:txBody>
      </p:sp>
      <p:sp>
        <p:nvSpPr>
          <p:cNvPr id="7" name="Tekstikehys 6"/>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Tree>
    <p:extLst>
      <p:ext uri="{BB962C8B-B14F-4D97-AF65-F5344CB8AC3E}">
        <p14:creationId xmlns:p14="http://schemas.microsoft.com/office/powerpoint/2010/main" val="37647519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940629313"/>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976717" cy="492438"/>
          </a:xfrm>
          <a:prstGeom prst="rect">
            <a:avLst/>
          </a:prstGeom>
          <a:noFill/>
        </p:spPr>
        <p:txBody>
          <a:bodyPr wrap="none" lIns="121917" tIns="60958" rIns="121917" bIns="60958" rtlCol="0">
            <a:spAutoFit/>
          </a:bodyPr>
          <a:lstStyle/>
          <a:p>
            <a:r>
              <a:rPr lang="fi-FI" b="1" err="1">
                <a:solidFill>
                  <a:srgbClr val="164280"/>
                </a:solidFill>
                <a:latin typeface="Merriweather Sans"/>
              </a:rPr>
              <a:t>Henk.koht</a:t>
            </a:r>
            <a:r>
              <a:rPr lang="fi-FI" b="1">
                <a:solidFill>
                  <a:srgbClr val="164280"/>
                </a:solidFill>
                <a:latin typeface="Merriweather Sans"/>
              </a:rPr>
              <a:t>. pankki- ja vakuutuspalvelun käyttäminen ikäryhmittäin</a:t>
            </a: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vuonna 2019</a:t>
            </a:r>
          </a:p>
        </p:txBody>
      </p:sp>
      <p:sp>
        <p:nvSpPr>
          <p:cNvPr id="6" name="Tekstikehys 5"/>
          <p:cNvSpPr txBox="1"/>
          <p:nvPr/>
        </p:nvSpPr>
        <p:spPr>
          <a:xfrm>
            <a:off x="527313" y="836906"/>
            <a:ext cx="10462950" cy="338550"/>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Käytättekö henkilökohtaista pankki- ja vakuutuspalvelua muuten kuin arkisin?</a:t>
            </a:r>
          </a:p>
        </p:txBody>
      </p:sp>
    </p:spTree>
    <p:extLst>
      <p:ext uri="{BB962C8B-B14F-4D97-AF65-F5344CB8AC3E}">
        <p14:creationId xmlns:p14="http://schemas.microsoft.com/office/powerpoint/2010/main" val="1563105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94959398"/>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8" name="Tekstiruutu 7"/>
          <p:cNvSpPr txBox="1"/>
          <p:nvPr/>
        </p:nvSpPr>
        <p:spPr>
          <a:xfrm>
            <a:off x="527313" y="356742"/>
            <a:ext cx="475225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Aineiston rakenne (1/2)</a:t>
            </a:r>
          </a:p>
        </p:txBody>
      </p:sp>
    </p:spTree>
    <p:extLst>
      <p:ext uri="{BB962C8B-B14F-4D97-AF65-F5344CB8AC3E}">
        <p14:creationId xmlns:p14="http://schemas.microsoft.com/office/powerpoint/2010/main" val="1529498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44830188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a:solidFill>
                  <a:srgbClr val="164280"/>
                </a:solidFill>
                <a:latin typeface="Merriweather Sans"/>
              </a:rPr>
              <a:t>% vastaajista (n=2500 vuonna 2019)</a:t>
            </a:r>
          </a:p>
        </p:txBody>
      </p:sp>
      <p:sp>
        <p:nvSpPr>
          <p:cNvPr id="8" name="Tekstiruutu 7"/>
          <p:cNvSpPr txBox="1"/>
          <p:nvPr/>
        </p:nvSpPr>
        <p:spPr>
          <a:xfrm>
            <a:off x="527313" y="356742"/>
            <a:ext cx="475225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Aineiston rakenne (2/2)</a:t>
            </a:r>
          </a:p>
        </p:txBody>
      </p:sp>
    </p:spTree>
    <p:extLst>
      <p:ext uri="{BB962C8B-B14F-4D97-AF65-F5344CB8AC3E}">
        <p14:creationId xmlns:p14="http://schemas.microsoft.com/office/powerpoint/2010/main" val="152949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935547" cy="615549"/>
          </a:xfrm>
          <a:prstGeom prst="rect">
            <a:avLst/>
          </a:prstGeom>
          <a:noFill/>
        </p:spPr>
        <p:txBody>
          <a:bodyPr wrap="none" lIns="121917" tIns="60958" rIns="121917" bIns="60958" rtlCol="0">
            <a:spAutoFit/>
          </a:bodyPr>
          <a:lstStyle/>
          <a:p>
            <a:r>
              <a:rPr lang="fi-FI" sz="3200" b="1">
                <a:solidFill>
                  <a:srgbClr val="164280"/>
                </a:solidFill>
                <a:latin typeface="Merriweather Sans"/>
              </a:rPr>
              <a:t>Nykyiset säästö- ja sijoituskohteet</a:t>
            </a: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a:solidFill>
                  <a:srgbClr val="164280"/>
                </a:solidFill>
                <a:latin typeface="Merriweather Sans"/>
                <a:cs typeface="Arial" pitchFamily="34" charset="0"/>
              </a:rPr>
              <a:t>Missä seuraavista kohteista teillä on säästöjä tai sijoituksia?</a:t>
            </a:r>
            <a:endParaRPr lang="fi-FI" sz="140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4059269322"/>
              </p:ext>
            </p:extLst>
          </p:nvPr>
        </p:nvGraphicFramePr>
        <p:xfrm>
          <a:off x="47321" y="1619773"/>
          <a:ext cx="9408715" cy="512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439303500"/>
              </p:ext>
            </p:extLst>
          </p:nvPr>
        </p:nvGraphicFramePr>
        <p:xfrm>
          <a:off x="5903210" y="1619773"/>
          <a:ext cx="6047885" cy="51239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kehys 12"/>
          <p:cNvSpPr txBox="1"/>
          <p:nvPr/>
        </p:nvSpPr>
        <p:spPr>
          <a:xfrm>
            <a:off x="3024166" y="1537845"/>
            <a:ext cx="2783638" cy="292384"/>
          </a:xfrm>
          <a:prstGeom prst="rect">
            <a:avLst/>
          </a:prstGeom>
          <a:noFill/>
        </p:spPr>
        <p:txBody>
          <a:bodyPr wrap="square" lIns="47999" tIns="60958" rIns="119997" bIns="60958" rtlCol="0">
            <a:spAutoFit/>
          </a:bodyPr>
          <a:lstStyle/>
          <a:p>
            <a:r>
              <a:rPr lang="fi-FI" sz="1100">
                <a:solidFill>
                  <a:srgbClr val="164280"/>
                </a:solidFill>
                <a:latin typeface="Merriweather Sans"/>
              </a:rPr>
              <a:t>% vastaajista (n=2500 vuonna 2019)</a:t>
            </a:r>
          </a:p>
        </p:txBody>
      </p:sp>
    </p:spTree>
    <p:extLst>
      <p:ext uri="{BB962C8B-B14F-4D97-AF65-F5344CB8AC3E}">
        <p14:creationId xmlns:p14="http://schemas.microsoft.com/office/powerpoint/2010/main" val="1563105357"/>
      </p:ext>
    </p:extLst>
  </p:cSld>
  <p:clrMapOvr>
    <a:masterClrMapping/>
  </p:clrMapOvr>
</p:sld>
</file>

<file path=ppt/theme/theme1.xml><?xml version="1.0" encoding="utf-8"?>
<a:theme xmlns:a="http://schemas.openxmlformats.org/drawingml/2006/main" name="Office-teema">
  <a:themeElements>
    <a:clrScheme name="FK UUDET PPTX VÄRIT">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76CD564-3E90-6548-BC64-7DD23B603D50}" vid="{10DDCE0A-C85B-A04D-A995-398F72F6D228}"/>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635</Value>
      <Value>319</Value>
      <Value>78</Value>
      <Value>7</Value>
      <Value>6</Value>
      <Value>290</Value>
    </TaxCatchAll>
    <TaxKeywordTaxHTField xmlns="3f7baa18-e8c3-4a96-b5df-b125792204c2">
      <Terms xmlns="http://schemas.microsoft.com/office/infopath/2007/PartnerControls">
        <TermInfo xmlns="http://schemas.microsoft.com/office/infopath/2007/PartnerControls">
          <TermName xmlns="http://schemas.microsoft.com/office/infopath/2007/PartnerControls">maksaminen</TermName>
          <TermId xmlns="http://schemas.microsoft.com/office/infopath/2007/PartnerControls">d1f46031-b73c-4132-a29e-1a98ba3a9416</TermId>
        </TermInfo>
        <TermInfo xmlns="http://schemas.microsoft.com/office/infopath/2007/PartnerControls">
          <TermName xmlns="http://schemas.microsoft.com/office/infopath/2007/PartnerControls">säästäminen</TermName>
          <TermId xmlns="http://schemas.microsoft.com/office/infopath/2007/PartnerControls">3bfee7ee-5bc8-401e-b3ea-dcdd739b75f8</TermId>
        </TermInfo>
        <TermInfo xmlns="http://schemas.microsoft.com/office/infopath/2007/PartnerControls">
          <TermName xmlns="http://schemas.microsoft.com/office/infopath/2007/PartnerControls">luotonkäyttö</TermName>
          <TermId xmlns="http://schemas.microsoft.com/office/infopath/2007/PartnerControls">96f39b19-2094-418a-9b95-98588304c2b0</TermId>
        </TermInfo>
      </Terms>
    </TaxKeywordTaxHTField>
    <FKLanguage xmlns="879095ad-9298-46b1-abb4-88acdd8ab572">Suomi</FKLanguage>
    <FKPublishDate xmlns="879095ad-9298-46b1-abb4-88acdd8ab572">2019-04-25T21:00:00+00:00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pankki</TermName>
          <TermId xmlns="http://schemas.microsoft.com/office/infopath/2007/PartnerControls">f53a48c1-21f7-422c-be93-ed28fc23f5cc</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fc209ee7-fe67-4bc6-a4f4-93f5714eb903</TermId>
        </TermInfo>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03A58-5D02-48E9-B9E3-5CAF2A89E7FC}"/>
</file>

<file path=customXml/itemProps2.xml><?xml version="1.0" encoding="utf-8"?>
<ds:datastoreItem xmlns:ds="http://schemas.openxmlformats.org/officeDocument/2006/customXml" ds:itemID="{03BB9C90-48F9-40AE-A403-1BC5288C9303}"/>
</file>

<file path=customXml/itemProps3.xml><?xml version="1.0" encoding="utf-8"?>
<ds:datastoreItem xmlns:ds="http://schemas.openxmlformats.org/officeDocument/2006/customXml" ds:itemID="{22F493BD-B81D-432A-BE00-77B6163E6605}"/>
</file>

<file path=customXml/itemProps4.xml><?xml version="1.0" encoding="utf-8"?>
<ds:datastoreItem xmlns:ds="http://schemas.openxmlformats.org/officeDocument/2006/customXml" ds:itemID="{06B7C0E3-56B9-4868-AA3D-3BA20C854337}"/>
</file>

<file path=docProps/app.xml><?xml version="1.0" encoding="utf-8"?>
<Properties xmlns="http://schemas.openxmlformats.org/officeDocument/2006/extended-properties" xmlns:vt="http://schemas.openxmlformats.org/officeDocument/2006/docPropsVTypes">
  <TotalTime>55</TotalTime>
  <Words>3544</Words>
  <Application>Microsoft Office PowerPoint</Application>
  <PresentationFormat>Mukautettu</PresentationFormat>
  <Paragraphs>786</Paragraphs>
  <Slides>89</Slides>
  <Notes>89</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89</vt:i4>
      </vt:variant>
    </vt:vector>
  </HeadingPairs>
  <TitlesOfParts>
    <vt:vector size="96" baseType="lpstr">
      <vt:lpstr>Arial</vt:lpstr>
      <vt:lpstr>Calibri</vt:lpstr>
      <vt:lpstr>Merriweather Sans</vt:lpstr>
      <vt:lpstr>Merriweather Sans Regular</vt:lpstr>
      <vt:lpstr>Times New Roman</vt:lpstr>
      <vt:lpstr>Office-teema</vt:lpstr>
      <vt:lpstr>Theme1</vt:lpstr>
      <vt:lpstr>SÄÄSTÄMINEN, LUOTONKÄYTTÖ  JA MAKSUTAVAT 2019</vt:lpstr>
      <vt:lpstr>PowerPoint-esitys</vt:lpstr>
      <vt:lpstr>PowerPoint-esitys</vt:lpstr>
      <vt:lpstr>PowerPoint-esitys</vt:lpstr>
      <vt:lpstr>PowerPoint-esitys</vt:lpstr>
      <vt:lpstr>PowerPoint-esitys</vt:lpstr>
      <vt:lpstr>Säästäminen ja sijoittaminen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Luotonotto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Talouden ja asuntolainojen riskit ja niihin varautuminen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Taloyhtiölainat Uudisasunnon tontti Sijoitusasuntoon kohdistuva laina</vt:lpstr>
      <vt:lpstr>PowerPoint-esitys</vt:lpstr>
      <vt:lpstr>PowerPoint-esitys</vt:lpstr>
      <vt:lpstr>PowerPoint-esitys</vt:lpstr>
      <vt:lpstr>Laskujen ja ostosten maksaminen  Käteisen rahan nostaminen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Henkilökohtainen pankkipalvelu</vt:lpstr>
      <vt:lpstr>PowerPoint-esitys</vt:lpstr>
      <vt:lpstr>PowerPoint-esitys</vt:lpstr>
      <vt:lpstr>PowerPoint-esitys</vt:lpstr>
      <vt:lpstr>PowerPoint-esitys</vt:lpstr>
      <vt:lpstr>PowerPoint-esitys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Säästäminen, luotonkäyttö ja maksaminen 2019 - kuvapaketti</dc:title>
  <dc:creator>Riitta Kuhno</dc:creator>
  <cp:keywords>säästäminen; maksaminen; luotonkäyttö</cp:keywords>
  <cp:lastModifiedBy>Urpilainen Satu</cp:lastModifiedBy>
  <cp:revision>2</cp:revision>
  <cp:lastPrinted>2016-12-02T08:22:01Z</cp:lastPrinted>
  <dcterms:created xsi:type="dcterms:W3CDTF">2016-09-27T05:28:18Z</dcterms:created>
  <dcterms:modified xsi:type="dcterms:W3CDTF">2019-04-26T12:05:40Z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AuthorIds_UIVersion_512">
    <vt:lpwstr>13</vt:lpwstr>
  </property>
  <property fmtid="{D5CDD505-2E9C-101B-9397-08002B2CF9AE}" pid="4" name="Dokumentin tila">
    <vt:lpwstr/>
  </property>
  <property fmtid="{D5CDD505-2E9C-101B-9397-08002B2CF9AE}" pid="5" name="Asiakirjatyyppi">
    <vt:lpwstr/>
  </property>
  <property fmtid="{D5CDD505-2E9C-101B-9397-08002B2CF9AE}" pid="6" name="Asiasanat">
    <vt:lpwstr/>
  </property>
  <property fmtid="{D5CDD505-2E9C-101B-9397-08002B2CF9AE}" pid="7" name="Julkisuus">
    <vt:lpwstr/>
  </property>
  <property fmtid="{D5CDD505-2E9C-101B-9397-08002B2CF9AE}" pid="8" name="AuthorIds_UIVersion_2560">
    <vt:lpwstr>13</vt:lpwstr>
  </property>
  <property fmtid="{D5CDD505-2E9C-101B-9397-08002B2CF9AE}" pid="9" name="_dlc_DocIdItemGuid">
    <vt:lpwstr>796dbcbe-717b-497f-807c-374d6c23a659</vt:lpwstr>
  </property>
  <property fmtid="{D5CDD505-2E9C-101B-9397-08002B2CF9AE}" pid="10" name="TaxKeyword">
    <vt:lpwstr>635;#maksaminen|d1f46031-b73c-4132-a29e-1a98ba3a9416;#319;#säästäminen|3bfee7ee-5bc8-401e-b3ea-dcdd739b75f8;#290;#luotonkäyttö|96f39b19-2094-418a-9b95-98588304c2b0</vt:lpwstr>
  </property>
  <property fmtid="{D5CDD505-2E9C-101B-9397-08002B2CF9AE}" pid="11" name="FKTopic">
    <vt:lpwstr>7;#pankki|f53a48c1-21f7-422c-be93-ed28fc23f5cc</vt:lpwstr>
  </property>
  <property fmtid="{D5CDD505-2E9C-101B-9397-08002B2CF9AE}" pid="12" name="FKDocType">
    <vt:lpwstr>78;#Diaesitys|fc209ee7-fe67-4bc6-a4f4-93f5714eb903;#6;#Tutkimus|71029c67-c76d-4a80-85bc-a4a475795028</vt:lpwstr>
  </property>
  <property fmtid="{D5CDD505-2E9C-101B-9397-08002B2CF9AE}" pid="13" name="FKDocumentState">
    <vt:lpwstr>27;#Valmis|40aa8d17-dadd-4ab0-93da-3124749a5963</vt:lpwstr>
  </property>
  <property fmtid="{D5CDD505-2E9C-101B-9397-08002B2CF9AE}" pid="14" name="FKDocumentPublicity">
    <vt:lpwstr>28;#Julkinen|0806a4a5-db6a-4fa4-8ed3-7457b5b4e8de</vt:lpwstr>
  </property>
  <property fmtid="{D5CDD505-2E9C-101B-9397-08002B2CF9AE}" pid="15" name="C Organisaatiot">
    <vt:lpwstr>408;#Finanssiala ry|ee048018-529f-44c2-b621-1ffdf097d9ae</vt:lpwstr>
  </property>
  <property fmtid="{D5CDD505-2E9C-101B-9397-08002B2CF9AE}" pid="16" name="Order">
    <vt:r8>43800</vt:r8>
  </property>
  <property fmtid="{D5CDD505-2E9C-101B-9397-08002B2CF9AE}" pid="17" name="xd_ProgID">
    <vt:lpwstr/>
  </property>
  <property fmtid="{D5CDD505-2E9C-101B-9397-08002B2CF9AE}" pid="18" name="_SharedFileIndex">
    <vt:lpwstr/>
  </property>
  <property fmtid="{D5CDD505-2E9C-101B-9397-08002B2CF9AE}" pid="19" name="_SourceUrl">
    <vt:lpwstr/>
  </property>
  <property fmtid="{D5CDD505-2E9C-101B-9397-08002B2CF9AE}" pid="20" name="TemplateUrl">
    <vt:lpwstr/>
  </property>
  <property fmtid="{D5CDD505-2E9C-101B-9397-08002B2CF9AE}" pid="21" name="_CopySource">
    <vt:lpwstr>http://majakka/tietopankki/materiaalit/SLM_2019_grafiikka.pptx</vt:lpwstr>
  </property>
</Properties>
</file>