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8" r:id="rId4"/>
  </p:sldMasterIdLst>
  <p:notesMasterIdLst>
    <p:notesMasterId r:id="rId19"/>
  </p:notesMasterIdLst>
  <p:sldIdLst>
    <p:sldId id="343" r:id="rId5"/>
    <p:sldId id="1041" r:id="rId6"/>
    <p:sldId id="271" r:id="rId7"/>
    <p:sldId id="267" r:id="rId8"/>
    <p:sldId id="1037" r:id="rId9"/>
    <p:sldId id="263" r:id="rId10"/>
    <p:sldId id="273" r:id="rId11"/>
    <p:sldId id="1038" r:id="rId12"/>
    <p:sldId id="1039" r:id="rId13"/>
    <p:sldId id="1040" r:id="rId14"/>
    <p:sldId id="264" r:id="rId15"/>
    <p:sldId id="1036" r:id="rId16"/>
    <p:sldId id="287" r:id="rId17"/>
    <p:sldId id="29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 Sans" panose="00000500000000000000" pitchFamily="2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127"/>
    <a:srgbClr val="FDF7CD"/>
    <a:srgbClr val="BBE2F9"/>
    <a:srgbClr val="7F549D"/>
    <a:srgbClr val="3C89C9"/>
    <a:srgbClr val="9DC8EC"/>
    <a:srgbClr val="E50D7E"/>
    <a:srgbClr val="D9DAD9"/>
    <a:srgbClr val="FFFFFF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6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Banks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50</c:v>
                </c:pt>
                <c:pt idx="1">
                  <c:v>52</c:v>
                </c:pt>
                <c:pt idx="2">
                  <c:v>53</c:v>
                </c:pt>
                <c:pt idx="3">
                  <c:v>50</c:v>
                </c:pt>
                <c:pt idx="4">
                  <c:v>46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32</c:v>
                </c:pt>
                <c:pt idx="9">
                  <c:v>29</c:v>
                </c:pt>
                <c:pt idx="10">
                  <c:v>27</c:v>
                </c:pt>
                <c:pt idx="11">
                  <c:v>25</c:v>
                </c:pt>
                <c:pt idx="12">
                  <c:v>24.3</c:v>
                </c:pt>
                <c:pt idx="13">
                  <c:v>24.6</c:v>
                </c:pt>
                <c:pt idx="14">
                  <c:v>24.8</c:v>
                </c:pt>
                <c:pt idx="15">
                  <c:v>24.5</c:v>
                </c:pt>
                <c:pt idx="16">
                  <c:v>23.4</c:v>
                </c:pt>
                <c:pt idx="17">
                  <c:v>22.8</c:v>
                </c:pt>
                <c:pt idx="18">
                  <c:v>23.6</c:v>
                </c:pt>
                <c:pt idx="19">
                  <c:v>24.8</c:v>
                </c:pt>
                <c:pt idx="20">
                  <c:v>25</c:v>
                </c:pt>
                <c:pt idx="21">
                  <c:v>25.7</c:v>
                </c:pt>
                <c:pt idx="22">
                  <c:v>24.9</c:v>
                </c:pt>
                <c:pt idx="23">
                  <c:v>24.7</c:v>
                </c:pt>
                <c:pt idx="24">
                  <c:v>24.3</c:v>
                </c:pt>
                <c:pt idx="25">
                  <c:v>23.9</c:v>
                </c:pt>
                <c:pt idx="26">
                  <c:v>23.4</c:v>
                </c:pt>
                <c:pt idx="27">
                  <c:v>21.3</c:v>
                </c:pt>
                <c:pt idx="28">
                  <c:v>21.2</c:v>
                </c:pt>
                <c:pt idx="29">
                  <c:v>22</c:v>
                </c:pt>
                <c:pt idx="3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13-45E5-A473-473F98FAD6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Insurance companies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12.2</c:v>
                </c:pt>
                <c:pt idx="1">
                  <c:v>12.1</c:v>
                </c:pt>
                <c:pt idx="2">
                  <c:v>12.3</c:v>
                </c:pt>
                <c:pt idx="3">
                  <c:v>12.8</c:v>
                </c:pt>
                <c:pt idx="4">
                  <c:v>12.6</c:v>
                </c:pt>
                <c:pt idx="5">
                  <c:v>12.2</c:v>
                </c:pt>
                <c:pt idx="6">
                  <c:v>11.8</c:v>
                </c:pt>
                <c:pt idx="7">
                  <c:v>10.8</c:v>
                </c:pt>
                <c:pt idx="8">
                  <c:v>10.4</c:v>
                </c:pt>
                <c:pt idx="9">
                  <c:v>10.8</c:v>
                </c:pt>
                <c:pt idx="10">
                  <c:v>10.8</c:v>
                </c:pt>
                <c:pt idx="11">
                  <c:v>11</c:v>
                </c:pt>
                <c:pt idx="12">
                  <c:v>11.3</c:v>
                </c:pt>
                <c:pt idx="13">
                  <c:v>11.6</c:v>
                </c:pt>
                <c:pt idx="14">
                  <c:v>10.9</c:v>
                </c:pt>
                <c:pt idx="15">
                  <c:v>11.3</c:v>
                </c:pt>
                <c:pt idx="16">
                  <c:v>11.5</c:v>
                </c:pt>
                <c:pt idx="17">
                  <c:v>11.2</c:v>
                </c:pt>
                <c:pt idx="18">
                  <c:v>10.4</c:v>
                </c:pt>
                <c:pt idx="19">
                  <c:v>10.6</c:v>
                </c:pt>
                <c:pt idx="20">
                  <c:v>10.7</c:v>
                </c:pt>
                <c:pt idx="21">
                  <c:v>10.8</c:v>
                </c:pt>
                <c:pt idx="22">
                  <c:v>10.6</c:v>
                </c:pt>
                <c:pt idx="23">
                  <c:v>10.5</c:v>
                </c:pt>
                <c:pt idx="24">
                  <c:v>10.7</c:v>
                </c:pt>
                <c:pt idx="25">
                  <c:v>10.9</c:v>
                </c:pt>
                <c:pt idx="26">
                  <c:v>11.2</c:v>
                </c:pt>
                <c:pt idx="27">
                  <c:v>10.9</c:v>
                </c:pt>
                <c:pt idx="28">
                  <c:v>9.6999999999999993</c:v>
                </c:pt>
                <c:pt idx="29">
                  <c:v>9.5</c:v>
                </c:pt>
                <c:pt idx="30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13-45E5-A473-473F98FAD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648936"/>
        <c:axId val="488238856"/>
      </c:lineChart>
      <c:catAx>
        <c:axId val="49364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8856"/>
        <c:crosses val="autoZero"/>
        <c:auto val="1"/>
        <c:lblAlgn val="ctr"/>
        <c:lblOffset val="100"/>
        <c:noMultiLvlLbl val="0"/>
      </c:catAx>
      <c:valAx>
        <c:axId val="48823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en-GB" sz="1600" noProof="0" dirty="0">
                    <a:effectLst/>
                  </a:rPr>
                  <a:t>1</a:t>
                </a:r>
                <a:r>
                  <a:rPr lang="en-GB" sz="1600" noProof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 </a:t>
                </a:r>
                <a:r>
                  <a:rPr lang="en-GB" sz="1600" noProof="0" dirty="0">
                    <a:effectLst/>
                  </a:rPr>
                  <a:t>000 persons</a:t>
                </a:r>
                <a:br>
                  <a:rPr lang="en-GB" sz="1600" noProof="0" dirty="0">
                    <a:effectLst/>
                  </a:rPr>
                </a:br>
                <a:endParaRPr lang="en-GB" sz="1200" noProof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4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Taul1!$A$2:$A$38</c:f>
              <c:strCache>
                <c:ptCount val="37"/>
                <c:pt idx="0">
                  <c:v>Adaptability</c:v>
                </c:pt>
                <c:pt idx="1">
                  <c:v>Professional self-improvement</c:v>
                </c:pt>
                <c:pt idx="2">
                  <c:v>Social skills</c:v>
                </c:pt>
                <c:pt idx="3">
                  <c:v>Self-direction</c:v>
                </c:pt>
                <c:pt idx="4">
                  <c:v>Digital skills</c:v>
                </c:pt>
                <c:pt idx="5">
                  <c:v>Problem solving</c:v>
                </c:pt>
                <c:pt idx="6">
                  <c:v>Ability to manage personal well-being</c:v>
                </c:pt>
                <c:pt idx="7">
                  <c:v>Resilience</c:v>
                </c:pt>
                <c:pt idx="8">
                  <c:v>Customer experience skills</c:v>
                </c:pt>
                <c:pt idx="9">
                  <c:v>Ability to grasp and manage complex issues</c:v>
                </c:pt>
                <c:pt idx="10">
                  <c:v>Networking</c:v>
                </c:pt>
                <c:pt idx="11">
                  <c:v>Ability to utilise technology</c:v>
                </c:pt>
                <c:pt idx="12">
                  <c:v>Negotiation skills</c:v>
                </c:pt>
                <c:pt idx="13">
                  <c:v>Data processing and utilising skills</c:v>
                </c:pt>
                <c:pt idx="14">
                  <c:v>Ability to set and pursue goals</c:v>
                </c:pt>
                <c:pt idx="15">
                  <c:v>Responsibility</c:v>
                </c:pt>
                <c:pt idx="16">
                  <c:v>Language skills</c:v>
                </c:pt>
                <c:pt idx="17">
                  <c:v>Decision-making skills</c:v>
                </c:pt>
                <c:pt idx="18">
                  <c:v>Sales skills</c:v>
                </c:pt>
                <c:pt idx="19">
                  <c:v>Service expertise</c:v>
                </c:pt>
                <c:pt idx="20">
                  <c:v>Empathy</c:v>
                </c:pt>
                <c:pt idx="21">
                  <c:v>Open-mindedness</c:v>
                </c:pt>
                <c:pt idx="22">
                  <c:v>Creativity</c:v>
                </c:pt>
                <c:pt idx="23">
                  <c:v>Business skills</c:v>
                </c:pt>
                <c:pt idx="24">
                  <c:v>Knowledge of laws and regulation</c:v>
                </c:pt>
                <c:pt idx="25">
                  <c:v>Analytical thinking</c:v>
                </c:pt>
                <c:pt idx="26">
                  <c:v>Awareness of own competence</c:v>
                </c:pt>
                <c:pt idx="27">
                  <c:v>Product knowledge</c:v>
                </c:pt>
                <c:pt idx="28">
                  <c:v>Leadership</c:v>
                </c:pt>
                <c:pt idx="29">
                  <c:v>Critical thinking</c:v>
                </c:pt>
                <c:pt idx="30">
                  <c:v>Other, please specify</c:v>
                </c:pt>
                <c:pt idx="31">
                  <c:v>International skills</c:v>
                </c:pt>
                <c:pt idx="32">
                  <c:v>Media skills</c:v>
                </c:pt>
                <c:pt idx="33">
                  <c:v>Market knowledge</c:v>
                </c:pt>
                <c:pt idx="34">
                  <c:v>Understanding of global economy</c:v>
                </c:pt>
                <c:pt idx="35">
                  <c:v>Cultural knowledge</c:v>
                </c:pt>
                <c:pt idx="36">
                  <c:v>Ability to influence social environment</c:v>
                </c:pt>
              </c:strCache>
            </c:strRef>
          </c:cat>
          <c:val>
            <c:numRef>
              <c:f>Taul1!$B$2:$B$38</c:f>
              <c:numCache>
                <c:formatCode>General</c:formatCode>
                <c:ptCount val="37"/>
                <c:pt idx="0">
                  <c:v>348</c:v>
                </c:pt>
                <c:pt idx="1">
                  <c:v>306</c:v>
                </c:pt>
                <c:pt idx="2">
                  <c:v>258</c:v>
                </c:pt>
                <c:pt idx="3">
                  <c:v>247</c:v>
                </c:pt>
                <c:pt idx="4">
                  <c:v>191</c:v>
                </c:pt>
                <c:pt idx="5">
                  <c:v>174</c:v>
                </c:pt>
                <c:pt idx="6">
                  <c:v>156</c:v>
                </c:pt>
                <c:pt idx="7">
                  <c:v>135</c:v>
                </c:pt>
                <c:pt idx="8">
                  <c:v>131</c:v>
                </c:pt>
                <c:pt idx="9">
                  <c:v>125</c:v>
                </c:pt>
                <c:pt idx="10">
                  <c:v>117</c:v>
                </c:pt>
                <c:pt idx="11">
                  <c:v>109</c:v>
                </c:pt>
                <c:pt idx="12">
                  <c:v>93</c:v>
                </c:pt>
                <c:pt idx="13">
                  <c:v>91</c:v>
                </c:pt>
                <c:pt idx="14">
                  <c:v>84</c:v>
                </c:pt>
                <c:pt idx="15">
                  <c:v>74</c:v>
                </c:pt>
                <c:pt idx="16">
                  <c:v>68</c:v>
                </c:pt>
                <c:pt idx="17">
                  <c:v>65</c:v>
                </c:pt>
                <c:pt idx="18">
                  <c:v>60</c:v>
                </c:pt>
                <c:pt idx="19">
                  <c:v>56</c:v>
                </c:pt>
                <c:pt idx="20">
                  <c:v>53</c:v>
                </c:pt>
                <c:pt idx="21">
                  <c:v>45</c:v>
                </c:pt>
                <c:pt idx="22">
                  <c:v>40</c:v>
                </c:pt>
                <c:pt idx="23">
                  <c:v>39</c:v>
                </c:pt>
                <c:pt idx="24">
                  <c:v>38</c:v>
                </c:pt>
                <c:pt idx="25">
                  <c:v>30</c:v>
                </c:pt>
                <c:pt idx="26">
                  <c:v>24</c:v>
                </c:pt>
                <c:pt idx="27">
                  <c:v>16</c:v>
                </c:pt>
                <c:pt idx="28">
                  <c:v>15</c:v>
                </c:pt>
                <c:pt idx="29">
                  <c:v>13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9</c:v>
                </c:pt>
                <c:pt idx="34">
                  <c:v>7</c:v>
                </c:pt>
                <c:pt idx="35">
                  <c:v>4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C-458C-9A04-64C41891B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614928"/>
        <c:axId val="640615256"/>
      </c:barChart>
      <c:catAx>
        <c:axId val="640614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615256"/>
        <c:crosses val="autoZero"/>
        <c:auto val="1"/>
        <c:lblAlgn val="ctr"/>
        <c:lblOffset val="100"/>
        <c:noMultiLvlLbl val="0"/>
      </c:catAx>
      <c:valAx>
        <c:axId val="6406152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061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63479021644033E-2"/>
          <c:y val="1.5466017283375797E-2"/>
          <c:w val="0.93096019247594053"/>
          <c:h val="0.92568431831285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FB-47DD-B4CE-C6A73264EFF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1-4336-8B22-538B5BE7342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FB-47DD-B4CE-C6A73264EFF1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B81-4336-8B22-538B5BE7342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63D-43AE-9C3F-CA48E5C501C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B-47DD-B4CE-C6A73264EFF1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3D-43AE-9C3F-CA48E5C501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United Kingdom</a:t>
                    </a:r>
                    <a:r>
                      <a:rPr lang="en-US" baseline="0" dirty="0"/>
                      <a:t>; </a:t>
                    </a:r>
                    <a:fld id="{F9B99AF1-9102-4B21-AF93-4DFA5BBF80AB}" type="VALUE">
                      <a:rPr lang="en-US" baseline="0"/>
                      <a:pPr/>
                      <a:t>[ARVO]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792-4E83-8E9D-0842DF5319E2}"/>
                </c:ext>
              </c:extLst>
            </c:dLbl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FB-47DD-B4CE-C6A73264EFF1}"/>
                </c:ext>
              </c:extLst>
            </c:dLbl>
            <c:dLbl>
              <c:idx val="1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B81-4336-8B22-538B5BE73422}"/>
                </c:ext>
              </c:extLst>
            </c:dLbl>
            <c:dLbl>
              <c:idx val="1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FB-47DD-B4CE-C6A73264EFF1}"/>
                </c:ext>
              </c:extLst>
            </c:dLbl>
            <c:dLbl>
              <c:idx val="1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B81-4336-8B22-538B5BE73422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36C17B9D-2A38-4A53-888D-9D3D43ED6E49}" type="CATEGORYNAME">
                      <a:rPr lang="en-US" smtClean="0"/>
                      <a:pPr/>
                      <a:t>[LUOKAN NIMI]</a:t>
                    </a:fld>
                    <a:r>
                      <a:rPr lang="en-US"/>
                      <a:t> Republic</a:t>
                    </a:r>
                    <a:r>
                      <a:rPr lang="en-US" baseline="0"/>
                      <a:t>; </a:t>
                    </a:r>
                    <a:fld id="{B9890CC3-5F03-46ED-9C63-5A56787A93AA}" type="VALUE">
                      <a:rPr lang="en-US" baseline="0"/>
                      <a:pPr/>
                      <a:t>[ARVO]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792-4E83-8E9D-0842DF5319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Taul1!$A$2:$A$32</c:f>
              <c:strCache>
                <c:ptCount val="30"/>
                <c:pt idx="1">
                  <c:v>Ireland</c:v>
                </c:pt>
                <c:pt idx="2">
                  <c:v>Greece</c:v>
                </c:pt>
                <c:pt idx="3">
                  <c:v>Spain</c:v>
                </c:pt>
                <c:pt idx="4">
                  <c:v>Latvia</c:v>
                </c:pt>
                <c:pt idx="5">
                  <c:v>Netherlands</c:v>
                </c:pt>
                <c:pt idx="6">
                  <c:v>Portugal</c:v>
                </c:pt>
                <c:pt idx="7">
                  <c:v>Great Britain</c:v>
                </c:pt>
                <c:pt idx="8">
                  <c:v>Estonia</c:v>
                </c:pt>
                <c:pt idx="9">
                  <c:v>Belgium</c:v>
                </c:pt>
                <c:pt idx="10">
                  <c:v>Denmark</c:v>
                </c:pt>
                <c:pt idx="11">
                  <c:v>Slovenia</c:v>
                </c:pt>
                <c:pt idx="12">
                  <c:v>Romania</c:v>
                </c:pt>
                <c:pt idx="13">
                  <c:v>Lithuania</c:v>
                </c:pt>
                <c:pt idx="14">
                  <c:v>EU 28</c:v>
                </c:pt>
                <c:pt idx="15">
                  <c:v>Italy</c:v>
                </c:pt>
                <c:pt idx="16">
                  <c:v>Finland</c:v>
                </c:pt>
                <c:pt idx="17">
                  <c:v>Hungary</c:v>
                </c:pt>
                <c:pt idx="18">
                  <c:v>Germany</c:v>
                </c:pt>
                <c:pt idx="19">
                  <c:v>Austria</c:v>
                </c:pt>
                <c:pt idx="20">
                  <c:v>Cyprus</c:v>
                </c:pt>
                <c:pt idx="21">
                  <c:v>France</c:v>
                </c:pt>
                <c:pt idx="22">
                  <c:v>Bulgaria</c:v>
                </c:pt>
                <c:pt idx="23">
                  <c:v>Poland</c:v>
                </c:pt>
                <c:pt idx="24">
                  <c:v>Luxembourg</c:v>
                </c:pt>
                <c:pt idx="25">
                  <c:v>Croatia</c:v>
                </c:pt>
                <c:pt idx="26">
                  <c:v>Slovakia</c:v>
                </c:pt>
                <c:pt idx="27">
                  <c:v>Czech</c:v>
                </c:pt>
                <c:pt idx="28">
                  <c:v>Sweden</c:v>
                </c:pt>
                <c:pt idx="29">
                  <c:v>Malta</c:v>
                </c:pt>
              </c:strCache>
            </c:strRef>
          </c:cat>
          <c:val>
            <c:numRef>
              <c:f>Taul1!$B$2:$B$32</c:f>
              <c:numCache>
                <c:formatCode>0%</c:formatCode>
                <c:ptCount val="31"/>
                <c:pt idx="1">
                  <c:v>-0.35</c:v>
                </c:pt>
                <c:pt idx="2">
                  <c:v>-0.34</c:v>
                </c:pt>
                <c:pt idx="3">
                  <c:v>-0.32</c:v>
                </c:pt>
                <c:pt idx="4">
                  <c:v>-0.31</c:v>
                </c:pt>
                <c:pt idx="5">
                  <c:v>-0.25</c:v>
                </c:pt>
                <c:pt idx="6">
                  <c:v>-0.24</c:v>
                </c:pt>
                <c:pt idx="7">
                  <c:v>-0.23</c:v>
                </c:pt>
                <c:pt idx="8">
                  <c:v>-0.22</c:v>
                </c:pt>
                <c:pt idx="9">
                  <c:v>-0.18</c:v>
                </c:pt>
                <c:pt idx="10">
                  <c:v>-0.17</c:v>
                </c:pt>
                <c:pt idx="11">
                  <c:v>-0.17</c:v>
                </c:pt>
                <c:pt idx="12">
                  <c:v>-0.16</c:v>
                </c:pt>
                <c:pt idx="13">
                  <c:v>-0.16</c:v>
                </c:pt>
                <c:pt idx="14">
                  <c:v>-0.14000000000000001</c:v>
                </c:pt>
                <c:pt idx="15">
                  <c:v>-0.13</c:v>
                </c:pt>
                <c:pt idx="16">
                  <c:v>-0.12</c:v>
                </c:pt>
                <c:pt idx="17">
                  <c:v>-0.1</c:v>
                </c:pt>
                <c:pt idx="18">
                  <c:v>-0.09</c:v>
                </c:pt>
                <c:pt idx="19">
                  <c:v>-0.06</c:v>
                </c:pt>
                <c:pt idx="20">
                  <c:v>-0.06</c:v>
                </c:pt>
                <c:pt idx="21">
                  <c:v>-0.05</c:v>
                </c:pt>
                <c:pt idx="22">
                  <c:v>-0.02</c:v>
                </c:pt>
                <c:pt idx="23">
                  <c:v>-0.01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0.03</c:v>
                </c:pt>
                <c:pt idx="28">
                  <c:v>0.14000000000000001</c:v>
                </c:pt>
                <c:pt idx="29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B-47DD-B4CE-C6A73264E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529169792"/>
        <c:axId val="529170120"/>
      </c:barChart>
      <c:catAx>
        <c:axId val="529169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170120"/>
        <c:crosses val="autoZero"/>
        <c:auto val="1"/>
        <c:lblAlgn val="ctr"/>
        <c:lblOffset val="1000"/>
        <c:noMultiLvlLbl val="0"/>
      </c:catAx>
      <c:valAx>
        <c:axId val="529170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9169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20</c:v>
                </c:pt>
                <c:pt idx="4">
                  <c:v>44</c:v>
                </c:pt>
                <c:pt idx="5">
                  <c:v>63</c:v>
                </c:pt>
                <c:pt idx="6">
                  <c:v>103</c:v>
                </c:pt>
                <c:pt idx="7">
                  <c:v>159</c:v>
                </c:pt>
                <c:pt idx="8">
                  <c:v>206</c:v>
                </c:pt>
                <c:pt idx="9">
                  <c:v>205</c:v>
                </c:pt>
                <c:pt idx="10">
                  <c:v>218</c:v>
                </c:pt>
                <c:pt idx="11">
                  <c:v>204</c:v>
                </c:pt>
                <c:pt idx="12">
                  <c:v>218</c:v>
                </c:pt>
                <c:pt idx="13">
                  <c:v>229</c:v>
                </c:pt>
                <c:pt idx="14">
                  <c:v>251</c:v>
                </c:pt>
                <c:pt idx="15">
                  <c:v>252</c:v>
                </c:pt>
                <c:pt idx="16">
                  <c:v>272</c:v>
                </c:pt>
                <c:pt idx="17">
                  <c:v>230</c:v>
                </c:pt>
                <c:pt idx="18">
                  <c:v>288</c:v>
                </c:pt>
                <c:pt idx="19">
                  <c:v>281</c:v>
                </c:pt>
                <c:pt idx="20">
                  <c:v>265</c:v>
                </c:pt>
                <c:pt idx="21">
                  <c:v>255</c:v>
                </c:pt>
                <c:pt idx="22">
                  <c:v>266</c:v>
                </c:pt>
                <c:pt idx="23">
                  <c:v>268</c:v>
                </c:pt>
                <c:pt idx="24">
                  <c:v>290</c:v>
                </c:pt>
                <c:pt idx="25">
                  <c:v>276</c:v>
                </c:pt>
                <c:pt idx="26">
                  <c:v>302</c:v>
                </c:pt>
                <c:pt idx="27">
                  <c:v>203</c:v>
                </c:pt>
                <c:pt idx="28">
                  <c:v>252</c:v>
                </c:pt>
                <c:pt idx="29">
                  <c:v>225</c:v>
                </c:pt>
                <c:pt idx="30">
                  <c:v>236</c:v>
                </c:pt>
                <c:pt idx="31">
                  <c:v>256</c:v>
                </c:pt>
                <c:pt idx="32">
                  <c:v>318</c:v>
                </c:pt>
                <c:pt idx="33">
                  <c:v>344</c:v>
                </c:pt>
                <c:pt idx="34">
                  <c:v>301</c:v>
                </c:pt>
                <c:pt idx="35">
                  <c:v>298</c:v>
                </c:pt>
                <c:pt idx="36">
                  <c:v>306</c:v>
                </c:pt>
                <c:pt idx="37">
                  <c:v>313</c:v>
                </c:pt>
                <c:pt idx="38">
                  <c:v>278</c:v>
                </c:pt>
                <c:pt idx="39">
                  <c:v>267</c:v>
                </c:pt>
                <c:pt idx="40">
                  <c:v>226</c:v>
                </c:pt>
                <c:pt idx="41">
                  <c:v>240</c:v>
                </c:pt>
                <c:pt idx="42">
                  <c:v>188</c:v>
                </c:pt>
                <c:pt idx="43">
                  <c:v>199</c:v>
                </c:pt>
                <c:pt idx="44">
                  <c:v>179</c:v>
                </c:pt>
                <c:pt idx="45">
                  <c:v>114</c:v>
                </c:pt>
                <c:pt idx="46">
                  <c:v>34</c:v>
                </c:pt>
                <c:pt idx="47">
                  <c:v>14</c:v>
                </c:pt>
                <c:pt idx="48">
                  <c:v>7</c:v>
                </c:pt>
                <c:pt idx="49">
                  <c:v>5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D-41E4-8052-516F35E446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Sheet1!$A$2:$A$54</c:f>
              <c:numCache>
                <c:formatCode>General</c:formatCode>
                <c:ptCount val="53"/>
                <c:pt idx="2">
                  <c:v>20</c:v>
                </c:pt>
                <c:pt idx="7">
                  <c:v>25</c:v>
                </c:pt>
                <c:pt idx="12">
                  <c:v>30</c:v>
                </c:pt>
                <c:pt idx="17">
                  <c:v>35</c:v>
                </c:pt>
                <c:pt idx="22">
                  <c:v>40</c:v>
                </c:pt>
                <c:pt idx="27">
                  <c:v>45</c:v>
                </c:pt>
                <c:pt idx="32">
                  <c:v>50</c:v>
                </c:pt>
                <c:pt idx="37">
                  <c:v>55</c:v>
                </c:pt>
                <c:pt idx="42">
                  <c:v>60</c:v>
                </c:pt>
                <c:pt idx="47">
                  <c:v>65</c:v>
                </c:pt>
                <c:pt idx="52">
                  <c:v>70</c:v>
                </c:pt>
              </c:numCache>
            </c:numRef>
          </c:cat>
          <c:val>
            <c:numRef>
              <c:f>Sheet1!$C$2:$C$54</c:f>
              <c:numCache>
                <c:formatCode>General</c:formatCode>
                <c:ptCount val="5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  <c:pt idx="4">
                  <c:v>59</c:v>
                </c:pt>
                <c:pt idx="5">
                  <c:v>132</c:v>
                </c:pt>
                <c:pt idx="6">
                  <c:v>234</c:v>
                </c:pt>
                <c:pt idx="7">
                  <c:v>337</c:v>
                </c:pt>
                <c:pt idx="8">
                  <c:v>449</c:v>
                </c:pt>
                <c:pt idx="9">
                  <c:v>474</c:v>
                </c:pt>
                <c:pt idx="10">
                  <c:v>504</c:v>
                </c:pt>
                <c:pt idx="11">
                  <c:v>472</c:v>
                </c:pt>
                <c:pt idx="12">
                  <c:v>501</c:v>
                </c:pt>
                <c:pt idx="13">
                  <c:v>504</c:v>
                </c:pt>
                <c:pt idx="14">
                  <c:v>541</c:v>
                </c:pt>
                <c:pt idx="15">
                  <c:v>564</c:v>
                </c:pt>
                <c:pt idx="16">
                  <c:v>612</c:v>
                </c:pt>
                <c:pt idx="17">
                  <c:v>601</c:v>
                </c:pt>
                <c:pt idx="18">
                  <c:v>618</c:v>
                </c:pt>
                <c:pt idx="19">
                  <c:v>587</c:v>
                </c:pt>
                <c:pt idx="20">
                  <c:v>574</c:v>
                </c:pt>
                <c:pt idx="21">
                  <c:v>575</c:v>
                </c:pt>
                <c:pt idx="22">
                  <c:v>557</c:v>
                </c:pt>
                <c:pt idx="23">
                  <c:v>553</c:v>
                </c:pt>
                <c:pt idx="24">
                  <c:v>555</c:v>
                </c:pt>
                <c:pt idx="25">
                  <c:v>531</c:v>
                </c:pt>
                <c:pt idx="26">
                  <c:v>457</c:v>
                </c:pt>
                <c:pt idx="27">
                  <c:v>330</c:v>
                </c:pt>
                <c:pt idx="28">
                  <c:v>338</c:v>
                </c:pt>
                <c:pt idx="29">
                  <c:v>345</c:v>
                </c:pt>
                <c:pt idx="30">
                  <c:v>356</c:v>
                </c:pt>
                <c:pt idx="31">
                  <c:v>438</c:v>
                </c:pt>
                <c:pt idx="32">
                  <c:v>465</c:v>
                </c:pt>
                <c:pt idx="33">
                  <c:v>539</c:v>
                </c:pt>
                <c:pt idx="34">
                  <c:v>617</c:v>
                </c:pt>
                <c:pt idx="35">
                  <c:v>693</c:v>
                </c:pt>
                <c:pt idx="36">
                  <c:v>734</c:v>
                </c:pt>
                <c:pt idx="37">
                  <c:v>741</c:v>
                </c:pt>
                <c:pt idx="38">
                  <c:v>686</c:v>
                </c:pt>
                <c:pt idx="39">
                  <c:v>667</c:v>
                </c:pt>
                <c:pt idx="40">
                  <c:v>663</c:v>
                </c:pt>
                <c:pt idx="41">
                  <c:v>548</c:v>
                </c:pt>
                <c:pt idx="42">
                  <c:v>525</c:v>
                </c:pt>
                <c:pt idx="43">
                  <c:v>458</c:v>
                </c:pt>
                <c:pt idx="44">
                  <c:v>386</c:v>
                </c:pt>
                <c:pt idx="45">
                  <c:v>200</c:v>
                </c:pt>
                <c:pt idx="46">
                  <c:v>61</c:v>
                </c:pt>
                <c:pt idx="47">
                  <c:v>32</c:v>
                </c:pt>
                <c:pt idx="48">
                  <c:v>11</c:v>
                </c:pt>
                <c:pt idx="49">
                  <c:v>12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D-41E4-8052-516F35E44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93652856"/>
        <c:axId val="493650112"/>
      </c:barChart>
      <c:catAx>
        <c:axId val="49365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50112"/>
        <c:crosses val="autoZero"/>
        <c:auto val="1"/>
        <c:lblAlgn val="ctr"/>
        <c:lblOffset val="100"/>
        <c:noMultiLvlLbl val="0"/>
      </c:catAx>
      <c:valAx>
        <c:axId val="49365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9365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Executive, banking</c:v>
                </c:pt>
                <c:pt idx="1">
                  <c:v>Executive, insurance</c:v>
                </c:pt>
                <c:pt idx="2">
                  <c:v>Managerial, banking</c:v>
                </c:pt>
                <c:pt idx="3">
                  <c:v>Managerial, insurance</c:v>
                </c:pt>
                <c:pt idx="4">
                  <c:v>Clerical, banking</c:v>
                </c:pt>
                <c:pt idx="5">
                  <c:v>Clerical, insurance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761</c:v>
                </c:pt>
                <c:pt idx="1">
                  <c:v>277</c:v>
                </c:pt>
                <c:pt idx="2">
                  <c:v>4841</c:v>
                </c:pt>
                <c:pt idx="3">
                  <c:v>1304</c:v>
                </c:pt>
                <c:pt idx="4">
                  <c:v>1748</c:v>
                </c:pt>
                <c:pt idx="5">
                  <c:v>2066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2-4FD9-BE53-4BD769129F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Executive, banking</c:v>
                </c:pt>
                <c:pt idx="1">
                  <c:v>Executive, insurance</c:v>
                </c:pt>
                <c:pt idx="2">
                  <c:v>Managerial, banking</c:v>
                </c:pt>
                <c:pt idx="3">
                  <c:v>Managerial, insurance</c:v>
                </c:pt>
                <c:pt idx="4">
                  <c:v>Clerical, banking</c:v>
                </c:pt>
                <c:pt idx="5">
                  <c:v>Clerical, insurance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570</c:v>
                </c:pt>
                <c:pt idx="1">
                  <c:v>191</c:v>
                </c:pt>
                <c:pt idx="2">
                  <c:v>4894</c:v>
                </c:pt>
                <c:pt idx="3">
                  <c:v>1454</c:v>
                </c:pt>
                <c:pt idx="4">
                  <c:v>8067</c:v>
                </c:pt>
                <c:pt idx="5">
                  <c:v>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2-4FD9-BE53-4BD769129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563784"/>
        <c:axId val="573564176"/>
      </c:barChart>
      <c:catAx>
        <c:axId val="573563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4176"/>
        <c:crosses val="autoZero"/>
        <c:auto val="1"/>
        <c:lblAlgn val="ctr"/>
        <c:lblOffset val="100"/>
        <c:noMultiLvlLbl val="0"/>
      </c:catAx>
      <c:valAx>
        <c:axId val="57356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7356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B8-414C-A1DF-012C79F479A7}"/>
              </c:ext>
            </c:extLst>
          </c:dPt>
          <c:cat>
            <c:strRef>
              <c:f>Taul1!$A$2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10997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8-414C-A1DF-012C79F479A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4-F8B8-414C-A1DF-012C79F479A7}"/>
              </c:ext>
            </c:extLst>
          </c:dPt>
          <c:cat>
            <c:strRef>
              <c:f>Taul1!$A$2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19869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B8-414C-A1DF-012C79F47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3569272"/>
        <c:axId val="573569664"/>
      </c:barChart>
      <c:catAx>
        <c:axId val="573569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573569664"/>
        <c:crosses val="autoZero"/>
        <c:auto val="1"/>
        <c:lblAlgn val="ctr"/>
        <c:lblOffset val="100"/>
        <c:noMultiLvlLbl val="0"/>
      </c:catAx>
      <c:valAx>
        <c:axId val="57356966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57356927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E6007E"/>
          </a:solidFill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Clerical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85.8</c:v>
                </c:pt>
                <c:pt idx="1">
                  <c:v>85.4</c:v>
                </c:pt>
                <c:pt idx="2">
                  <c:v>86</c:v>
                </c:pt>
                <c:pt idx="3">
                  <c:v>85.5</c:v>
                </c:pt>
                <c:pt idx="4">
                  <c:v>85.6</c:v>
                </c:pt>
                <c:pt idx="5">
                  <c:v>85.8</c:v>
                </c:pt>
                <c:pt idx="6">
                  <c:v>84.7</c:v>
                </c:pt>
                <c:pt idx="7">
                  <c:v>83.7</c:v>
                </c:pt>
                <c:pt idx="8">
                  <c:v>82.6</c:v>
                </c:pt>
                <c:pt idx="9">
                  <c:v>81.400000000000006</c:v>
                </c:pt>
                <c:pt idx="10">
                  <c:v>81.7</c:v>
                </c:pt>
                <c:pt idx="11">
                  <c:v>81.3</c:v>
                </c:pt>
                <c:pt idx="12">
                  <c:v>80.900000000000006</c:v>
                </c:pt>
                <c:pt idx="13">
                  <c:v>80.7</c:v>
                </c:pt>
                <c:pt idx="14">
                  <c:v>80</c:v>
                </c:pt>
                <c:pt idx="15">
                  <c:v>79.8</c:v>
                </c:pt>
                <c:pt idx="16">
                  <c:v>79</c:v>
                </c:pt>
                <c:pt idx="17">
                  <c:v>77.900000000000006</c:v>
                </c:pt>
                <c:pt idx="18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7-4319-AA83-77ACBED58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Managerial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52.1</c:v>
                </c:pt>
                <c:pt idx="1">
                  <c:v>53</c:v>
                </c:pt>
                <c:pt idx="2">
                  <c:v>53.2</c:v>
                </c:pt>
                <c:pt idx="3">
                  <c:v>53.3</c:v>
                </c:pt>
                <c:pt idx="4">
                  <c:v>54.2</c:v>
                </c:pt>
                <c:pt idx="5">
                  <c:v>55.2</c:v>
                </c:pt>
                <c:pt idx="6">
                  <c:v>54.5</c:v>
                </c:pt>
                <c:pt idx="7">
                  <c:v>55.6</c:v>
                </c:pt>
                <c:pt idx="8">
                  <c:v>53.5</c:v>
                </c:pt>
                <c:pt idx="9">
                  <c:v>52.6</c:v>
                </c:pt>
                <c:pt idx="10">
                  <c:v>52.4</c:v>
                </c:pt>
                <c:pt idx="11">
                  <c:v>52</c:v>
                </c:pt>
                <c:pt idx="12">
                  <c:v>51.4</c:v>
                </c:pt>
                <c:pt idx="13">
                  <c:v>51.1</c:v>
                </c:pt>
                <c:pt idx="14">
                  <c:v>51.7</c:v>
                </c:pt>
                <c:pt idx="15">
                  <c:v>51.1</c:v>
                </c:pt>
                <c:pt idx="16">
                  <c:v>51.2</c:v>
                </c:pt>
                <c:pt idx="17">
                  <c:v>52.7</c:v>
                </c:pt>
                <c:pt idx="18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57-4319-AA83-77ACBED586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Executive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41.8</c:v>
                </c:pt>
                <c:pt idx="17">
                  <c:v>40.700000000000003</c:v>
                </c:pt>
                <c:pt idx="18">
                  <c:v>42.3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57-4319-AA83-77ACBED58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234544"/>
        <c:axId val="488232976"/>
      </c:lineChart>
      <c:catAx>
        <c:axId val="4882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2976"/>
        <c:crosses val="autoZero"/>
        <c:auto val="1"/>
        <c:lblAlgn val="ctr"/>
        <c:lblOffset val="100"/>
        <c:noMultiLvlLbl val="0"/>
      </c:catAx>
      <c:valAx>
        <c:axId val="48823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4882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23283502605656E-2"/>
          <c:y val="4.4534091983253594E-2"/>
          <c:w val="0.65006029137662136"/>
          <c:h val="0.77983880722018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Vocational Qualification in Business and Administration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32.5</c:v>
                </c:pt>
                <c:pt idx="1">
                  <c:v>33</c:v>
                </c:pt>
                <c:pt idx="2">
                  <c:v>34.299999999999997</c:v>
                </c:pt>
                <c:pt idx="3">
                  <c:v>35.1</c:v>
                </c:pt>
                <c:pt idx="4">
                  <c:v>36.5</c:v>
                </c:pt>
                <c:pt idx="5">
                  <c:v>37.299999999999997</c:v>
                </c:pt>
                <c:pt idx="6">
                  <c:v>38.200000000000003</c:v>
                </c:pt>
                <c:pt idx="7">
                  <c:v>41.1</c:v>
                </c:pt>
                <c:pt idx="8">
                  <c:v>38.299999999999997</c:v>
                </c:pt>
                <c:pt idx="9">
                  <c:v>37.6</c:v>
                </c:pt>
                <c:pt idx="10">
                  <c:v>36.6</c:v>
                </c:pt>
                <c:pt idx="11">
                  <c:v>35.1</c:v>
                </c:pt>
                <c:pt idx="12">
                  <c:v>34</c:v>
                </c:pt>
                <c:pt idx="13">
                  <c:v>33.5</c:v>
                </c:pt>
                <c:pt idx="14">
                  <c:v>32.9</c:v>
                </c:pt>
                <c:pt idx="15">
                  <c:v>31.8</c:v>
                </c:pt>
                <c:pt idx="16">
                  <c:v>30.1</c:v>
                </c:pt>
                <c:pt idx="17">
                  <c:v>28.2</c:v>
                </c:pt>
                <c:pt idx="18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1-46E3-910A-DB8D00D8CD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Bachelor of Business Administration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2.2000000000000002</c:v>
                </c:pt>
                <c:pt idx="1">
                  <c:v>3</c:v>
                </c:pt>
                <c:pt idx="2">
                  <c:v>4.0999999999999996</c:v>
                </c:pt>
                <c:pt idx="3">
                  <c:v>4.8</c:v>
                </c:pt>
                <c:pt idx="4">
                  <c:v>5.3</c:v>
                </c:pt>
                <c:pt idx="5">
                  <c:v>6.3</c:v>
                </c:pt>
                <c:pt idx="6">
                  <c:v>7.2</c:v>
                </c:pt>
                <c:pt idx="7">
                  <c:v>8.9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</c:v>
                </c:pt>
                <c:pt idx="12">
                  <c:v>15.1</c:v>
                </c:pt>
                <c:pt idx="13">
                  <c:v>16.2</c:v>
                </c:pt>
                <c:pt idx="14">
                  <c:v>17</c:v>
                </c:pt>
                <c:pt idx="15">
                  <c:v>17.899999999999999</c:v>
                </c:pt>
                <c:pt idx="16">
                  <c:v>18.899999999999999</c:v>
                </c:pt>
                <c:pt idx="17">
                  <c:v>20.399999999999999</c:v>
                </c:pt>
                <c:pt idx="18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1-46E3-910A-DB8D00D8CD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Master's degree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7.6</c:v>
                </c:pt>
                <c:pt idx="1">
                  <c:v>8.1</c:v>
                </c:pt>
                <c:pt idx="2">
                  <c:v>8.6999999999999993</c:v>
                </c:pt>
                <c:pt idx="3">
                  <c:v>9.3000000000000007</c:v>
                </c:pt>
                <c:pt idx="4">
                  <c:v>10</c:v>
                </c:pt>
                <c:pt idx="5">
                  <c:v>11.1</c:v>
                </c:pt>
                <c:pt idx="6">
                  <c:v>12</c:v>
                </c:pt>
                <c:pt idx="7">
                  <c:v>14</c:v>
                </c:pt>
                <c:pt idx="8">
                  <c:v>15.2</c:v>
                </c:pt>
                <c:pt idx="9">
                  <c:v>17.399999999999999</c:v>
                </c:pt>
                <c:pt idx="10">
                  <c:v>17.7</c:v>
                </c:pt>
                <c:pt idx="11">
                  <c:v>18.3</c:v>
                </c:pt>
                <c:pt idx="12">
                  <c:v>18.899999999999999</c:v>
                </c:pt>
                <c:pt idx="13">
                  <c:v>19.7</c:v>
                </c:pt>
                <c:pt idx="14">
                  <c:v>20.6</c:v>
                </c:pt>
                <c:pt idx="15">
                  <c:v>21.5</c:v>
                </c:pt>
                <c:pt idx="16">
                  <c:v>22.6</c:v>
                </c:pt>
                <c:pt idx="17">
                  <c:v>23.3</c:v>
                </c:pt>
                <c:pt idx="18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61-46E3-910A-DB8D00D8CD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57.6</c:v>
                </c:pt>
                <c:pt idx="1">
                  <c:v>55.8</c:v>
                </c:pt>
                <c:pt idx="2">
                  <c:v>53</c:v>
                </c:pt>
                <c:pt idx="3">
                  <c:v>50.8</c:v>
                </c:pt>
                <c:pt idx="4">
                  <c:v>48.2</c:v>
                </c:pt>
                <c:pt idx="5">
                  <c:v>45.3</c:v>
                </c:pt>
                <c:pt idx="6">
                  <c:v>42.6</c:v>
                </c:pt>
                <c:pt idx="7">
                  <c:v>36</c:v>
                </c:pt>
                <c:pt idx="8">
                  <c:v>36.1</c:v>
                </c:pt>
                <c:pt idx="9">
                  <c:v>33.299999999999997</c:v>
                </c:pt>
                <c:pt idx="10">
                  <c:v>32.799999999999997</c:v>
                </c:pt>
                <c:pt idx="11">
                  <c:v>32.6</c:v>
                </c:pt>
                <c:pt idx="12">
                  <c:v>31.9</c:v>
                </c:pt>
                <c:pt idx="13">
                  <c:v>30.6</c:v>
                </c:pt>
                <c:pt idx="14">
                  <c:v>29.5</c:v>
                </c:pt>
                <c:pt idx="15">
                  <c:v>28.8</c:v>
                </c:pt>
                <c:pt idx="16">
                  <c:v>28.4</c:v>
                </c:pt>
                <c:pt idx="17">
                  <c:v>28.2</c:v>
                </c:pt>
                <c:pt idx="18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61-46E3-910A-DB8D00D8C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078032"/>
        <c:axId val="568080776"/>
      </c:lineChart>
      <c:catAx>
        <c:axId val="56807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8080776"/>
        <c:crosses val="autoZero"/>
        <c:auto val="1"/>
        <c:lblAlgn val="ctr"/>
        <c:lblOffset val="100"/>
        <c:noMultiLvlLbl val="0"/>
      </c:catAx>
      <c:valAx>
        <c:axId val="56808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400" b="0" i="0" u="none" strike="noStrike" kern="1200" baseline="0">
                    <a:solidFill>
                      <a:srgbClr val="164280"/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en-US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400" b="0" i="0" u="none" strike="noStrike" kern="1200" baseline="0">
                  <a:solidFill>
                    <a:srgbClr val="164280"/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807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05314009661837"/>
          <c:y val="0.24281320481819949"/>
          <c:w val="0.27173913043478259"/>
          <c:h val="0.65959345552638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36869032675261"/>
          <c:y val="0.1073981580581652"/>
          <c:w val="0.56294895203316975"/>
          <c:h val="0.85710365267982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Bachelor/Master of Laws</c:v>
                </c:pt>
                <c:pt idx="1">
                  <c:v>Bachelor/Master of Arts</c:v>
                </c:pt>
                <c:pt idx="2">
                  <c:v>Bachelor of Engineering</c:v>
                </c:pt>
                <c:pt idx="3">
                  <c:v>Bachelor/Master of Social Sciences</c:v>
                </c:pt>
                <c:pt idx="4">
                  <c:v>Bachelor of Hospitality Management</c:v>
                </c:pt>
                <c:pt idx="5">
                  <c:v>Master of Science (Technology)</c:v>
                </c:pt>
                <c:pt idx="6">
                  <c:v>Vocational Qualification in Information and Communications Technology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313</c:v>
                </c:pt>
                <c:pt idx="1">
                  <c:v>219</c:v>
                </c:pt>
                <c:pt idx="2">
                  <c:v>206</c:v>
                </c:pt>
                <c:pt idx="3">
                  <c:v>177</c:v>
                </c:pt>
                <c:pt idx="4">
                  <c:v>175</c:v>
                </c:pt>
                <c:pt idx="5">
                  <c:v>127</c:v>
                </c:pt>
                <c:pt idx="6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6-4AAA-B7E2-F59DDC1DF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Bachelor/Master of Laws</c:v>
                </c:pt>
                <c:pt idx="1">
                  <c:v>Bachelor/Master of Arts</c:v>
                </c:pt>
                <c:pt idx="2">
                  <c:v>Bachelor of Engineering</c:v>
                </c:pt>
                <c:pt idx="3">
                  <c:v>Bachelor/Master of Social Sciences</c:v>
                </c:pt>
                <c:pt idx="4">
                  <c:v>Bachelor of Hospitality Management</c:v>
                </c:pt>
                <c:pt idx="5">
                  <c:v>Master of Science (Technology)</c:v>
                </c:pt>
                <c:pt idx="6">
                  <c:v>Vocational Qualification in Information and Communications Technology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714</c:v>
                </c:pt>
                <c:pt idx="1">
                  <c:v>218</c:v>
                </c:pt>
                <c:pt idx="2">
                  <c:v>193</c:v>
                </c:pt>
                <c:pt idx="3">
                  <c:v>128</c:v>
                </c:pt>
                <c:pt idx="4">
                  <c:v>188</c:v>
                </c:pt>
                <c:pt idx="5">
                  <c:v>453</c:v>
                </c:pt>
                <c:pt idx="6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6-4AAA-B7E2-F59DDC1DF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604120"/>
        <c:axId val="551608432"/>
      </c:barChart>
      <c:catAx>
        <c:axId val="551604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6428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8432"/>
        <c:crosses val="autoZero"/>
        <c:auto val="1"/>
        <c:lblAlgn val="ctr"/>
        <c:lblOffset val="100"/>
        <c:noMultiLvlLbl val="0"/>
      </c:catAx>
      <c:valAx>
        <c:axId val="551608432"/>
        <c:scaling>
          <c:orientation val="minMax"/>
          <c:max val="8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51604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10744037430099"/>
          <c:y val="0.23078193591928878"/>
          <c:w val="0.10253024078511926"/>
          <c:h val="0.15118315439399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64280"/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64280"/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41B-4DDA-B21B-5B2A1F7E76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41B-4DDA-B21B-5B2A1F7E760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41B-4DDA-B21B-5B2A1F7E76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41B-4DDA-B21B-5B2A1F7E76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741B-4DDA-B21B-5B2A1F7E760F}"/>
              </c:ext>
            </c:extLst>
          </c:dPt>
          <c:cat>
            <c:strRef>
              <c:f>Taul1!$A$2:$A$12</c:f>
              <c:strCache>
                <c:ptCount val="11"/>
                <c:pt idx="0">
                  <c:v>Accommodation and food services</c:v>
                </c:pt>
                <c:pt idx="1">
                  <c:v>Private social services</c:v>
                </c:pt>
                <c:pt idx="2">
                  <c:v>Trade</c:v>
                </c:pt>
                <c:pt idx="3">
                  <c:v>Health services</c:v>
                </c:pt>
                <c:pt idx="4">
                  <c:v>Industry, clerical</c:v>
                </c:pt>
                <c:pt idx="5">
                  <c:v>Construction, clerical</c:v>
                </c:pt>
                <c:pt idx="6">
                  <c:v>Insurance, office</c:v>
                </c:pt>
                <c:pt idx="7">
                  <c:v>Banking</c:v>
                </c:pt>
                <c:pt idx="8">
                  <c:v>ICT</c:v>
                </c:pt>
                <c:pt idx="9">
                  <c:v>Industry, professional/managerial</c:v>
                </c:pt>
                <c:pt idx="10">
                  <c:v>Insurance, field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2487</c:v>
                </c:pt>
                <c:pt idx="1">
                  <c:v>2619</c:v>
                </c:pt>
                <c:pt idx="2">
                  <c:v>2718</c:v>
                </c:pt>
                <c:pt idx="3">
                  <c:v>3332</c:v>
                </c:pt>
                <c:pt idx="4">
                  <c:v>3405</c:v>
                </c:pt>
                <c:pt idx="5">
                  <c:v>3931</c:v>
                </c:pt>
                <c:pt idx="6">
                  <c:v>3980</c:v>
                </c:pt>
                <c:pt idx="7">
                  <c:v>4364</c:v>
                </c:pt>
                <c:pt idx="8">
                  <c:v>4834</c:v>
                </c:pt>
                <c:pt idx="9">
                  <c:v>4988</c:v>
                </c:pt>
                <c:pt idx="10">
                  <c:v>5710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1B-4DDA-B21B-5B2A1F7E7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185160"/>
        <c:axId val="576193000"/>
      </c:barChart>
      <c:catAx>
        <c:axId val="576185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193000"/>
        <c:crosses val="autoZero"/>
        <c:auto val="1"/>
        <c:lblAlgn val="ctr"/>
        <c:lblOffset val="100"/>
        <c:noMultiLvlLbl val="0"/>
      </c:catAx>
      <c:valAx>
        <c:axId val="5761930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€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76185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All</c:v>
                </c:pt>
                <c:pt idx="1">
                  <c:v>Clerical</c:v>
                </c:pt>
                <c:pt idx="2">
                  <c:v>Managerial</c:v>
                </c:pt>
                <c:pt idx="3">
                  <c:v>Executive</c:v>
                </c:pt>
                <c:pt idx="5">
                  <c:v>Office</c:v>
                </c:pt>
                <c:pt idx="6">
                  <c:v>Clerical</c:v>
                </c:pt>
                <c:pt idx="7">
                  <c:v>Managerial</c:v>
                </c:pt>
                <c:pt idx="8">
                  <c:v>Executive</c:v>
                </c:pt>
              </c:strCache>
            </c:strRef>
          </c:cat>
          <c:val>
            <c:numRef>
              <c:f>Taul1!$B$2:$B$10</c:f>
              <c:numCache>
                <c:formatCode>#,##0</c:formatCode>
                <c:ptCount val="9"/>
                <c:pt idx="0">
                  <c:v>4364</c:v>
                </c:pt>
                <c:pt idx="1">
                  <c:v>2915</c:v>
                </c:pt>
                <c:pt idx="2">
                  <c:v>5211</c:v>
                </c:pt>
                <c:pt idx="3">
                  <c:v>8683</c:v>
                </c:pt>
                <c:pt idx="5" formatCode="General">
                  <c:v>3980</c:v>
                </c:pt>
                <c:pt idx="6" formatCode="General">
                  <c:v>3044</c:v>
                </c:pt>
                <c:pt idx="7" formatCode="General">
                  <c:v>4971</c:v>
                </c:pt>
                <c:pt idx="8" formatCode="General">
                  <c:v>8788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5-49F8-9F99-066F3BF11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9390152"/>
        <c:axId val="489392112"/>
      </c:barChart>
      <c:catAx>
        <c:axId val="489390152"/>
        <c:scaling>
          <c:orientation val="maxMin"/>
        </c:scaling>
        <c:delete val="0"/>
        <c:axPos val="l"/>
        <c:title>
          <c:tx>
            <c:rich>
              <a:bodyPr rot="0" vert="horz" anchor="t" anchorCtr="0"/>
              <a:lstStyle/>
              <a:p>
                <a:pPr algn="l">
                  <a:lnSpc>
                    <a:spcPct val="100000"/>
                  </a:lnSpc>
                  <a:defRPr/>
                </a:pPr>
                <a:r>
                  <a:rPr lang="en-US" dirty="0"/>
                  <a:t>Banking   </a:t>
                </a:r>
              </a:p>
              <a:p>
                <a:pPr algn="l">
                  <a:lnSpc>
                    <a:spcPct val="100000"/>
                  </a:lnSpc>
                  <a:defRPr/>
                </a:pPr>
                <a:endParaRPr lang="en-US" dirty="0"/>
              </a:p>
              <a:p>
                <a:pPr algn="l">
                  <a:lnSpc>
                    <a:spcPct val="100000"/>
                  </a:lnSpc>
                  <a:defRPr/>
                </a:pPr>
                <a:endParaRPr lang="en-US" dirty="0"/>
              </a:p>
              <a:p>
                <a:pPr algn="l">
                  <a:lnSpc>
                    <a:spcPct val="100000"/>
                  </a:lnSpc>
                  <a:defRPr/>
                </a:pPr>
                <a:br>
                  <a:rPr lang="en-US" dirty="0"/>
                </a:br>
                <a:endParaRPr lang="en-US" dirty="0"/>
              </a:p>
              <a:p>
                <a:pPr algn="l">
                  <a:lnSpc>
                    <a:spcPct val="100000"/>
                  </a:lnSpc>
                  <a:defRPr/>
                </a:pPr>
                <a:endParaRPr lang="en-US" dirty="0"/>
              </a:p>
              <a:p>
                <a:pPr algn="l">
                  <a:lnSpc>
                    <a:spcPct val="100000"/>
                  </a:lnSpc>
                  <a:defRPr/>
                </a:pPr>
                <a:r>
                  <a:rPr lang="en-US" dirty="0"/>
                  <a:t>Insurance </a:t>
                </a:r>
                <a:br>
                  <a:rPr lang="en-US" dirty="0"/>
                </a:br>
                <a:endParaRPr lang="en-US" dirty="0"/>
              </a:p>
            </c:rich>
          </c:tx>
          <c:layout>
            <c:manualLayout>
              <c:xMode val="edge"/>
              <c:yMode val="edge"/>
              <c:x val="1.17162595020479E-3"/>
              <c:y val="0.23201936464874648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crossAx val="489392112"/>
        <c:crosses val="autoZero"/>
        <c:auto val="1"/>
        <c:lblAlgn val="ctr"/>
        <c:lblOffset val="100"/>
        <c:noMultiLvlLbl val="0"/>
      </c:catAx>
      <c:valAx>
        <c:axId val="48939211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€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89390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Taul1!$A$2:$A$6</cx:f>
        <cx:lvl ptCount="5">
          <cx:pt idx="0">Digitaaliset taidot</cx:pt>
          <cx:pt idx="1">Kansainvälisyys </cx:pt>
          <cx:pt idx="2">Itsensä johtaminen</cx:pt>
          <cx:pt idx="3">Sosiaaliset taidot</cx:pt>
          <cx:pt idx="4">Lisäarvon tuottaminen</cx:pt>
        </cx:lvl>
      </cx:strDim>
      <cx:numDim type="size">
        <cx:f>Taul1!$B$2:$B$6</cx:f>
        <cx:lvl ptCount="5" formatCode="Yleinen">
          <cx:pt idx="0">391</cx:pt>
          <cx:pt idx="1">90</cx:pt>
          <cx:pt idx="2">1216</cx:pt>
          <cx:pt idx="3">577</cx:pt>
          <cx:pt idx="4">314</cx:pt>
        </cx:lvl>
      </cx:numDim>
    </cx:data>
  </cx:chartData>
  <cx:chart>
    <cx:plotArea>
      <cx:plotAreaRegion>
        <cx:series layoutId="treemap" uniqueId="{BBB0687F-44FE-4D46-9AD5-6284906C3D26}">
          <cx:tx>
            <cx:txData>
              <cx:f>Taul1!$B$1</cx:f>
              <cx:v>Sarja1</cx:v>
            </cx:txData>
          </cx:tx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A9534-EC75-4F40-A094-A1D233B295B4}" type="datetimeFigureOut">
              <a:rPr lang="fi-FI" smtClean="0"/>
              <a:t>5.5.2019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0F70-9F41-4AF9-AEC8-6AD42F7A99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0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D625A-784F-4FF2-9E31-A3C87CCEC37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09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allinen_Otsikkodia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" y="-59873"/>
            <a:ext cx="12192000" cy="696685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4"/>
            <a:ext cx="6172200" cy="3897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92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253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56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78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5878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6"/>
          <p:cNvSpPr txBox="1"/>
          <p:nvPr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/>
        </p:nvSpPr>
        <p:spPr>
          <a:xfrm>
            <a:off x="4437511" y="4957760"/>
            <a:ext cx="33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latin typeface="+mj-lt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Financial sector – better finances for everyone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465334" y="2705167"/>
            <a:ext cx="5263031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etunimi.sukunimi@financefinland.fi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11" name="TextBox 6"/>
          <p:cNvSpPr txBox="1"/>
          <p:nvPr/>
        </p:nvSpPr>
        <p:spPr>
          <a:xfrm>
            <a:off x="4437511" y="4957760"/>
            <a:ext cx="334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+mj-lt"/>
                <a:ea typeface="Merriweather Sans" charset="0"/>
                <a:cs typeface="Merriweather Sans" charset="0"/>
              </a:rPr>
              <a:t>WWW.FINANCEFINLAND.FI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1044D60-2977-4F36-9D54-FB5B12B53627}"/>
              </a:ext>
            </a:extLst>
          </p:cNvPr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7ADEA11-B236-4F99-B40A-2714935CEBF5}"/>
              </a:ext>
            </a:extLst>
          </p:cNvPr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19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  <a:br>
              <a:rPr lang="fi-FI"/>
            </a:br>
            <a:r>
              <a:rPr lang="fi-FI"/>
              <a:t>etunimi.sukunimi@finanssiala.fi </a:t>
            </a:r>
            <a:br>
              <a:rPr lang="fi-FI"/>
            </a:br>
            <a:r>
              <a:rPr lang="fi-FI"/>
              <a:t>+358 20 793 XXXX</a:t>
            </a:r>
            <a:br>
              <a:rPr lang="fi-FI"/>
            </a:br>
            <a:r>
              <a:rPr lang="fi-FI" err="1"/>
              <a:t>Twitter.käyttäjätunnus</a:t>
            </a:r>
            <a:endParaRPr lang="fi-FI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väripohj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Merriweather Sans" panose="0200050306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2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6273" y="2536909"/>
            <a:ext cx="8978183" cy="906936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/>
              <a:t>Väliotsikko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12F0C1C-9A50-4855-990E-DF95CBA386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991F9B1-C2EE-4894-98EB-C71E005A3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4014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40146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" y="-235376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91344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92" y="5713431"/>
            <a:ext cx="2241829" cy="76288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1CF774E-4F78-4A36-AE6C-359DAD867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627C89D-B8C6-4872-B848-1A3190ECF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9828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049" y="5865832"/>
            <a:ext cx="1618986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04" r:id="rId16"/>
    <p:sldLayoutId id="2147483815" r:id="rId17"/>
    <p:sldLayoutId id="21474838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3">
            <a:extLst>
              <a:ext uri="{FF2B5EF4-FFF2-40B4-BE49-F238E27FC236}">
                <a16:creationId xmlns:a16="http://schemas.microsoft.com/office/drawing/2014/main" id="{ABC768F4-4B07-4066-907B-53BF1BB7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0732" y="4255446"/>
            <a:ext cx="9670537" cy="1348947"/>
          </a:xfrm>
          <a:noFill/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Finnish Financial Sector 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Personnel and Competence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kstin paikkamerkki 4">
            <a:extLst>
              <a:ext uri="{FF2B5EF4-FFF2-40B4-BE49-F238E27FC236}">
                <a16:creationId xmlns:a16="http://schemas.microsoft.com/office/drawing/2014/main" id="{6446E42A-0412-4518-B9A3-9FFF59144246}"/>
              </a:ext>
            </a:extLst>
          </p:cNvPr>
          <p:cNvSpPr txBox="1">
            <a:spLocks/>
          </p:cNvSpPr>
          <p:nvPr/>
        </p:nvSpPr>
        <p:spPr>
          <a:xfrm>
            <a:off x="328171" y="5985786"/>
            <a:ext cx="3340205" cy="49082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 baseline="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2019 Finance Finland (FFI)</a:t>
            </a:r>
          </a:p>
        </p:txBody>
      </p:sp>
    </p:spTree>
    <p:extLst>
      <p:ext uri="{BB962C8B-B14F-4D97-AF65-F5344CB8AC3E}">
        <p14:creationId xmlns:p14="http://schemas.microsoft.com/office/powerpoint/2010/main" val="353603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Average monthly salaries in 2018</a:t>
            </a:r>
          </a:p>
        </p:txBody>
      </p:sp>
      <p:graphicFrame>
        <p:nvGraphicFramePr>
          <p:cNvPr id="4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508568"/>
              </p:ext>
            </p:extLst>
          </p:nvPr>
        </p:nvGraphicFramePr>
        <p:xfrm>
          <a:off x="510988" y="1270807"/>
          <a:ext cx="10839637" cy="428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748992" y="5985645"/>
            <a:ext cx="899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4280"/>
                </a:solidFill>
              </a:rPr>
              <a:t>Source: EK wage statistics</a:t>
            </a:r>
          </a:p>
          <a:p>
            <a:r>
              <a:rPr lang="en-US" dirty="0">
                <a:solidFill>
                  <a:srgbClr val="164280"/>
                </a:solidFill>
              </a:rPr>
              <a:t>The sums include regular working hours only (no bonuses).</a:t>
            </a:r>
          </a:p>
        </p:txBody>
      </p:sp>
    </p:spTree>
    <p:extLst>
      <p:ext uri="{BB962C8B-B14F-4D97-AF65-F5344CB8AC3E}">
        <p14:creationId xmlns:p14="http://schemas.microsoft.com/office/powerpoint/2010/main" val="178484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skills and competencies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8992" y="1452880"/>
            <a:ext cx="10515600" cy="42969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4000"/>
              </a:lnSpc>
            </a:pPr>
            <a:r>
              <a:rPr lang="en-US" dirty="0"/>
              <a:t>In September 2018, FFI conducted a survey to map the current and future skill requirements in the financial sector according to sector participants. </a:t>
            </a:r>
          </a:p>
          <a:p>
            <a:pPr>
              <a:lnSpc>
                <a:spcPct val="124000"/>
              </a:lnSpc>
            </a:pPr>
            <a:r>
              <a:rPr lang="en-US" dirty="0"/>
              <a:t>The objective of the “Top5” survey was to find out which of the 35 skill sets or characteristics listed were the most important.</a:t>
            </a:r>
          </a:p>
          <a:p>
            <a:pPr>
              <a:lnSpc>
                <a:spcPct val="124000"/>
              </a:lnSpc>
            </a:pPr>
            <a:r>
              <a:rPr lang="en-US" dirty="0"/>
              <a:t>The survey respondents included employees, managers, executives and representatives of educational institutions. </a:t>
            </a:r>
          </a:p>
          <a:p>
            <a:pPr>
              <a:lnSpc>
                <a:spcPct val="124000"/>
              </a:lnSpc>
            </a:pPr>
            <a:r>
              <a:rPr lang="en-US" dirty="0"/>
              <a:t>The total number of respondents was </a:t>
            </a:r>
            <a:r>
              <a:rPr lang="en-US" b="1" dirty="0"/>
              <a:t>656.</a:t>
            </a:r>
            <a:endParaRPr lang="en-US" dirty="0"/>
          </a:p>
          <a:p>
            <a:pPr lvl="1">
              <a:lnSpc>
                <a:spcPct val="124000"/>
              </a:lnSpc>
            </a:pPr>
            <a:r>
              <a:rPr lang="en-US" dirty="0"/>
              <a:t>95 respondents worked in the insurance sector (64 women/31 men).</a:t>
            </a:r>
          </a:p>
          <a:p>
            <a:pPr lvl="1">
              <a:lnSpc>
                <a:spcPct val="124000"/>
              </a:lnSpc>
            </a:pPr>
            <a:r>
              <a:rPr lang="en-US" dirty="0"/>
              <a:t>The age group 45-54 years had the highest representation (34%), followed by those 35-44 years old (30%).</a:t>
            </a:r>
          </a:p>
        </p:txBody>
      </p:sp>
    </p:spTree>
    <p:extLst>
      <p:ext uri="{BB962C8B-B14F-4D97-AF65-F5344CB8AC3E}">
        <p14:creationId xmlns:p14="http://schemas.microsoft.com/office/powerpoint/2010/main" val="171059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F70CE-3F81-415A-89CB-A839C809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All answers to the TOP5 skill requirements survey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DBBC5C9-0AF0-400C-916A-74785D10D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79134"/>
              </p:ext>
            </p:extLst>
          </p:nvPr>
        </p:nvGraphicFramePr>
        <p:xfrm>
          <a:off x="652739" y="859972"/>
          <a:ext cx="10735532" cy="599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5689498-040F-4E09-AD03-193139FC9939}"/>
              </a:ext>
            </a:extLst>
          </p:cNvPr>
          <p:cNvSpPr txBox="1"/>
          <p:nvPr/>
        </p:nvSpPr>
        <p:spPr>
          <a:xfrm>
            <a:off x="10127763" y="582973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Total 3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200" dirty="0"/>
              <a:t>256</a:t>
            </a:r>
          </a:p>
        </p:txBody>
      </p:sp>
    </p:spTree>
    <p:extLst>
      <p:ext uri="{BB962C8B-B14F-4D97-AF65-F5344CB8AC3E}">
        <p14:creationId xmlns:p14="http://schemas.microsoft.com/office/powerpoint/2010/main" val="62145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8A1A2-2FAD-4F39-A583-8ADE46AF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skill requirements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44255039"/>
                  </p:ext>
                </p:extLst>
              </p:nvPr>
            </p:nvGraphicFramePr>
            <p:xfrm>
              <a:off x="748992" y="1470637"/>
              <a:ext cx="11000956" cy="4270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Sisällön paikkamerkki 5">
                <a:extLst>
                  <a:ext uri="{FF2B5EF4-FFF2-40B4-BE49-F238E27FC236}">
                    <a16:creationId xmlns:a16="http://schemas.microsoft.com/office/drawing/2014/main" id="{50D8FC2E-43F0-4B0E-9853-FC05A2F35A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92" y="1470637"/>
                <a:ext cx="11000956" cy="4270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AA613FC6-A13B-4C1E-AB36-CCF0503FDA06}"/>
              </a:ext>
            </a:extLst>
          </p:cNvPr>
          <p:cNvSpPr txBox="1"/>
          <p:nvPr/>
        </p:nvSpPr>
        <p:spPr>
          <a:xfrm>
            <a:off x="1103166" y="2059656"/>
            <a:ext cx="380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SELF-DIRECTION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6F97786-431F-4516-ABDC-EAD695C70710}"/>
              </a:ext>
            </a:extLst>
          </p:cNvPr>
          <p:cNvSpPr txBox="1"/>
          <p:nvPr/>
        </p:nvSpPr>
        <p:spPr>
          <a:xfrm>
            <a:off x="1103166" y="2470202"/>
            <a:ext cx="3290596" cy="1725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Self-direction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Professional self-improvement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Adaptability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Awareness of own competence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Ability to manage personal well-being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97CC2E-C28D-43CA-8568-BE0F0B33549E}"/>
              </a:ext>
            </a:extLst>
          </p:cNvPr>
          <p:cNvSpPr txBox="1"/>
          <p:nvPr/>
        </p:nvSpPr>
        <p:spPr>
          <a:xfrm>
            <a:off x="5974100" y="2059656"/>
            <a:ext cx="2288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SOCIAL SKILLS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2FD8BB9-E2FE-4B07-AE53-BC30DD8AC2C2}"/>
              </a:ext>
            </a:extLst>
          </p:cNvPr>
          <p:cNvSpPr txBox="1"/>
          <p:nvPr/>
        </p:nvSpPr>
        <p:spPr>
          <a:xfrm>
            <a:off x="5974100" y="2470202"/>
            <a:ext cx="3290596" cy="1448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/>
              <a:t>Empathy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/>
              <a:t>Negotiating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/>
              <a:t>Service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/>
              <a:t>Social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/>
              <a:t>Networking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ADABD16-8848-46B7-9971-1AE9183D6E30}"/>
              </a:ext>
            </a:extLst>
          </p:cNvPr>
          <p:cNvSpPr txBox="1"/>
          <p:nvPr/>
        </p:nvSpPr>
        <p:spPr>
          <a:xfrm>
            <a:off x="8393096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DIGITALISATION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158C8AE-A4D1-4542-9548-285BBC4112D6}"/>
              </a:ext>
            </a:extLst>
          </p:cNvPr>
          <p:cNvSpPr txBox="1"/>
          <p:nvPr/>
        </p:nvSpPr>
        <p:spPr>
          <a:xfrm>
            <a:off x="8393095" y="2470202"/>
            <a:ext cx="1686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Digital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Ability to process and utilise data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</a:rPr>
              <a:t>Ability to utilise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001A7D7-6865-4AC1-A9B7-C89B3EF92585}"/>
              </a:ext>
            </a:extLst>
          </p:cNvPr>
          <p:cNvSpPr txBox="1"/>
          <p:nvPr/>
        </p:nvSpPr>
        <p:spPr>
          <a:xfrm>
            <a:off x="10257667" y="2059656"/>
            <a:ext cx="2136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VALUE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CAECB70-EE0A-4AFB-9C88-639735F27216}"/>
              </a:ext>
            </a:extLst>
          </p:cNvPr>
          <p:cNvSpPr txBox="1"/>
          <p:nvPr/>
        </p:nvSpPr>
        <p:spPr>
          <a:xfrm>
            <a:off x="10200679" y="2474530"/>
            <a:ext cx="1549269" cy="15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Customer experience skills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Ability to set and pursue goals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Business skills</a:t>
            </a:r>
          </a:p>
          <a:p>
            <a:pPr marL="87313" indent="-87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Sales skills</a:t>
            </a:r>
            <a:endParaRPr lang="en-GB" sz="10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3BBB3E8-D171-4EBE-BDCD-3A062FB3B625}"/>
              </a:ext>
            </a:extLst>
          </p:cNvPr>
          <p:cNvSpPr txBox="1"/>
          <p:nvPr/>
        </p:nvSpPr>
        <p:spPr>
          <a:xfrm>
            <a:off x="4898650" y="5202155"/>
            <a:ext cx="3290596" cy="1196427"/>
          </a:xfrm>
          <a:prstGeom prst="wedgeRoundRectCallout">
            <a:avLst>
              <a:gd name="adj1" fmla="val 61020"/>
              <a:gd name="adj2" fmla="val -4169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</a:rPr>
              <a:t>International skills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</a:rPr>
              <a:t>Languages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</a:rPr>
              <a:t>Cultural knowledge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</a:rPr>
              <a:t>Understanding of global economy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9CFCBC-CE65-45FF-812B-4039539FEFC8}"/>
              </a:ext>
            </a:extLst>
          </p:cNvPr>
          <p:cNvSpPr txBox="1"/>
          <p:nvPr/>
        </p:nvSpPr>
        <p:spPr>
          <a:xfrm>
            <a:off x="8377432" y="5277637"/>
            <a:ext cx="2693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INTERNATIONALITY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9169C59-5C5C-4BD9-854C-05A0FA3F1794}"/>
              </a:ext>
            </a:extLst>
          </p:cNvPr>
          <p:cNvSpPr txBox="1"/>
          <p:nvPr/>
        </p:nvSpPr>
        <p:spPr>
          <a:xfrm>
            <a:off x="1163324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EFB8303-70F7-4638-A048-BB44292B2657}"/>
              </a:ext>
            </a:extLst>
          </p:cNvPr>
          <p:cNvSpPr txBox="1"/>
          <p:nvPr/>
        </p:nvSpPr>
        <p:spPr>
          <a:xfrm>
            <a:off x="6088485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2"/>
                </a:solidFill>
              </a:rPr>
              <a:t>22%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B29C79D-0079-46CC-9DFE-BD9EB60EDEA5}"/>
              </a:ext>
            </a:extLst>
          </p:cNvPr>
          <p:cNvSpPr txBox="1"/>
          <p:nvPr/>
        </p:nvSpPr>
        <p:spPr>
          <a:xfrm>
            <a:off x="8479303" y="4550029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0D27BA66-49BE-41C8-A02A-BE5E7EF22AAD}"/>
              </a:ext>
            </a:extLst>
          </p:cNvPr>
          <p:cNvSpPr txBox="1"/>
          <p:nvPr/>
        </p:nvSpPr>
        <p:spPr>
          <a:xfrm>
            <a:off x="10271825" y="4553953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tx2"/>
                </a:solidFill>
              </a:rPr>
              <a:t>12%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B2D475F-E176-4AA8-ADA8-3F50933CF702}"/>
              </a:ext>
            </a:extLst>
          </p:cNvPr>
          <p:cNvSpPr txBox="1"/>
          <p:nvPr/>
        </p:nvSpPr>
        <p:spPr>
          <a:xfrm>
            <a:off x="10653752" y="5271766"/>
            <a:ext cx="151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</a:rPr>
              <a:t>3.5%</a:t>
            </a:r>
          </a:p>
        </p:txBody>
      </p:sp>
    </p:spTree>
    <p:extLst>
      <p:ext uri="{BB962C8B-B14F-4D97-AF65-F5344CB8AC3E}">
        <p14:creationId xmlns:p14="http://schemas.microsoft.com/office/powerpoint/2010/main" val="16803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253" y="324412"/>
            <a:ext cx="11515095" cy="477477"/>
          </a:xfrm>
        </p:spPr>
        <p:txBody>
          <a:bodyPr>
            <a:noAutofit/>
          </a:bodyPr>
          <a:lstStyle/>
          <a:p>
            <a:r>
              <a:rPr lang="en-US" sz="2300" dirty="0"/>
              <a:t>Change (%) in the number of banking sector employees in 2007–2016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738B10-4EE1-4DB9-AB61-299890220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459319"/>
              </p:ext>
            </p:extLst>
          </p:nvPr>
        </p:nvGraphicFramePr>
        <p:xfrm>
          <a:off x="1056882" y="650818"/>
          <a:ext cx="10423835" cy="610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uorakulmio 9">
            <a:extLst>
              <a:ext uri="{FF2B5EF4-FFF2-40B4-BE49-F238E27FC236}">
                <a16:creationId xmlns:a16="http://schemas.microsoft.com/office/drawing/2014/main" id="{45D45DC5-E6B7-41A6-BB96-60FD76A3ABA1}"/>
              </a:ext>
            </a:extLst>
          </p:cNvPr>
          <p:cNvSpPr/>
          <p:nvPr/>
        </p:nvSpPr>
        <p:spPr>
          <a:xfrm>
            <a:off x="6446685" y="4117836"/>
            <a:ext cx="1027854" cy="314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2" tIns="14466" rIns="28932" bIns="144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570"/>
          </a:p>
        </p:txBody>
      </p:sp>
    </p:spTree>
    <p:extLst>
      <p:ext uri="{BB962C8B-B14F-4D97-AF65-F5344CB8AC3E}">
        <p14:creationId xmlns:p14="http://schemas.microsoft.com/office/powerpoint/2010/main" val="119236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work in the financial sector is changing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BCCB70F-C47C-4D5C-941B-C98B586FEED0}"/>
              </a:ext>
            </a:extLst>
          </p:cNvPr>
          <p:cNvGrpSpPr/>
          <p:nvPr/>
        </p:nvGrpSpPr>
        <p:grpSpPr>
          <a:xfrm>
            <a:off x="2110698" y="1598163"/>
            <a:ext cx="7792187" cy="4201672"/>
            <a:chOff x="2451742" y="1679537"/>
            <a:chExt cx="7792187" cy="4201672"/>
          </a:xfrm>
        </p:grpSpPr>
        <p:sp>
          <p:nvSpPr>
            <p:cNvPr id="19" name="Nuoli: Oikea 18">
              <a:extLst>
                <a:ext uri="{FF2B5EF4-FFF2-40B4-BE49-F238E27FC236}">
                  <a16:creationId xmlns:a16="http://schemas.microsoft.com/office/drawing/2014/main" id="{BBC320EF-19CF-4377-AF90-AB8D61AE3293}"/>
                </a:ext>
              </a:extLst>
            </p:cNvPr>
            <p:cNvSpPr/>
            <p:nvPr/>
          </p:nvSpPr>
          <p:spPr>
            <a:xfrm>
              <a:off x="2451742" y="1759049"/>
              <a:ext cx="7792187" cy="1473859"/>
            </a:xfrm>
            <a:prstGeom prst="rightArrow">
              <a:avLst>
                <a:gd name="adj1" fmla="val 44969"/>
                <a:gd name="adj2" fmla="val 115482"/>
              </a:avLst>
            </a:prstGeom>
            <a:solidFill>
              <a:srgbClr val="3C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92075"/>
              <a:r>
                <a:rPr lang="en-US" sz="1600" dirty="0">
                  <a:solidFill>
                    <a:schemeClr val="bg1"/>
                  </a:solidFill>
                </a:rPr>
                <a:t>COMPETENCE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982DB9CF-62D3-4B81-8881-8F4261883056}"/>
                </a:ext>
              </a:extLst>
            </p:cNvPr>
            <p:cNvGrpSpPr/>
            <p:nvPr/>
          </p:nvGrpSpPr>
          <p:grpSpPr>
            <a:xfrm>
              <a:off x="2683402" y="1679537"/>
              <a:ext cx="6646779" cy="4093104"/>
              <a:chOff x="5109410" y="1679537"/>
              <a:chExt cx="6646779" cy="4093104"/>
            </a:xfrm>
          </p:grpSpPr>
          <p:sp>
            <p:nvSpPr>
              <p:cNvPr id="6" name="Suorakulmio 5">
                <a:extLst>
                  <a:ext uri="{FF2B5EF4-FFF2-40B4-BE49-F238E27FC236}">
                    <a16:creationId xmlns:a16="http://schemas.microsoft.com/office/drawing/2014/main" id="{36F1687E-C1CD-4DB8-8A2B-A7C6DAD1139D}"/>
                  </a:ext>
                </a:extLst>
              </p:cNvPr>
              <p:cNvSpPr/>
              <p:nvPr/>
            </p:nvSpPr>
            <p:spPr>
              <a:xfrm>
                <a:off x="5109410" y="1679537"/>
                <a:ext cx="6646779" cy="4093104"/>
              </a:xfrm>
              <a:prstGeom prst="rect">
                <a:avLst/>
              </a:prstGeom>
              <a:ln>
                <a:noFill/>
              </a:ln>
            </p:spPr>
          </p:sp>
          <p:sp>
            <p:nvSpPr>
              <p:cNvPr id="7" name="Vapaamuotoinen: Muoto 6">
                <a:extLst>
                  <a:ext uri="{FF2B5EF4-FFF2-40B4-BE49-F238E27FC236}">
                    <a16:creationId xmlns:a16="http://schemas.microsoft.com/office/drawing/2014/main" id="{AB9F48F2-974B-43CF-9BD3-1291B5316109}"/>
                  </a:ext>
                </a:extLst>
              </p:cNvPr>
              <p:cNvSpPr/>
              <p:nvPr/>
            </p:nvSpPr>
            <p:spPr>
              <a:xfrm>
                <a:off x="6493568" y="1829151"/>
                <a:ext cx="3904984" cy="3904984"/>
              </a:xfrm>
              <a:custGeom>
                <a:avLst/>
                <a:gdLst>
                  <a:gd name="connsiteX0" fmla="*/ 0 w 3904984"/>
                  <a:gd name="connsiteY0" fmla="*/ 1952492 h 3904984"/>
                  <a:gd name="connsiteX1" fmla="*/ 1952492 w 3904984"/>
                  <a:gd name="connsiteY1" fmla="*/ 0 h 3904984"/>
                  <a:gd name="connsiteX2" fmla="*/ 3904984 w 3904984"/>
                  <a:gd name="connsiteY2" fmla="*/ 1952492 h 3904984"/>
                  <a:gd name="connsiteX3" fmla="*/ 1952492 w 3904984"/>
                  <a:gd name="connsiteY3" fmla="*/ 3904984 h 3904984"/>
                  <a:gd name="connsiteX4" fmla="*/ 0 w 3904984"/>
                  <a:gd name="connsiteY4" fmla="*/ 1952492 h 390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4984" h="3904984">
                    <a:moveTo>
                      <a:pt x="0" y="1952492"/>
                    </a:moveTo>
                    <a:cubicBezTo>
                      <a:pt x="0" y="874160"/>
                      <a:pt x="874160" y="0"/>
                      <a:pt x="1952492" y="0"/>
                    </a:cubicBezTo>
                    <a:cubicBezTo>
                      <a:pt x="3030824" y="0"/>
                      <a:pt x="3904984" y="874160"/>
                      <a:pt x="3904984" y="1952492"/>
                    </a:cubicBezTo>
                    <a:cubicBezTo>
                      <a:pt x="3904984" y="3030824"/>
                      <a:pt x="3030824" y="3904984"/>
                      <a:pt x="1952492" y="3904984"/>
                    </a:cubicBezTo>
                    <a:cubicBezTo>
                      <a:pt x="874160" y="3904984"/>
                      <a:pt x="0" y="3030824"/>
                      <a:pt x="0" y="1952492"/>
                    </a:cubicBezTo>
                    <a:close/>
                  </a:path>
                </a:pathLst>
              </a:custGeom>
              <a:solidFill>
                <a:srgbClr val="9DC8EC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0308" tIns="195249" rIns="1220307" bIns="3571237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>
                    <a:solidFill>
                      <a:schemeClr val="tx1">
                        <a:lumMod val="50000"/>
                      </a:schemeClr>
                    </a:solidFill>
                  </a:rPr>
                  <a:t>Globalisation</a:t>
                </a:r>
              </a:p>
            </p:txBody>
          </p:sp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A7219198-374A-4CDC-A76D-C86C82C7F0FE}"/>
                  </a:ext>
                </a:extLst>
              </p:cNvPr>
              <p:cNvSpPr/>
              <p:nvPr/>
            </p:nvSpPr>
            <p:spPr>
              <a:xfrm>
                <a:off x="6743223" y="2290765"/>
                <a:ext cx="3405170" cy="3405170"/>
              </a:xfrm>
              <a:custGeom>
                <a:avLst/>
                <a:gdLst>
                  <a:gd name="connsiteX0" fmla="*/ 0 w 3492846"/>
                  <a:gd name="connsiteY0" fmla="*/ 1746423 h 3492846"/>
                  <a:gd name="connsiteX1" fmla="*/ 1746423 w 3492846"/>
                  <a:gd name="connsiteY1" fmla="*/ 0 h 3492846"/>
                  <a:gd name="connsiteX2" fmla="*/ 3492846 w 3492846"/>
                  <a:gd name="connsiteY2" fmla="*/ 1746423 h 3492846"/>
                  <a:gd name="connsiteX3" fmla="*/ 1746423 w 3492846"/>
                  <a:gd name="connsiteY3" fmla="*/ 3492846 h 3492846"/>
                  <a:gd name="connsiteX4" fmla="*/ 0 w 3492846"/>
                  <a:gd name="connsiteY4" fmla="*/ 1746423 h 349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2846" h="3492846">
                    <a:moveTo>
                      <a:pt x="0" y="1746423"/>
                    </a:moveTo>
                    <a:cubicBezTo>
                      <a:pt x="0" y="781900"/>
                      <a:pt x="781900" y="0"/>
                      <a:pt x="1746423" y="0"/>
                    </a:cubicBezTo>
                    <a:cubicBezTo>
                      <a:pt x="2710946" y="0"/>
                      <a:pt x="3492846" y="781900"/>
                      <a:pt x="3492846" y="1746423"/>
                    </a:cubicBezTo>
                    <a:cubicBezTo>
                      <a:pt x="3492846" y="2710946"/>
                      <a:pt x="2710946" y="3492846"/>
                      <a:pt x="1746423" y="3492846"/>
                    </a:cubicBezTo>
                    <a:cubicBezTo>
                      <a:pt x="781900" y="3492846"/>
                      <a:pt x="0" y="2710946"/>
                      <a:pt x="0" y="1746423"/>
                    </a:cubicBezTo>
                    <a:close/>
                  </a:path>
                </a:pathLst>
              </a:custGeom>
              <a:solidFill>
                <a:srgbClr val="FDF7C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4216130"/>
                  <a:satOff val="-6471"/>
                  <a:lumOff val="833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3278" tIns="144000" rIns="993279" bIns="289033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>
                    <a:solidFill>
                      <a:schemeClr val="tx1">
                        <a:lumMod val="50000"/>
                      </a:schemeClr>
                    </a:solidFill>
                  </a:rPr>
                  <a:t>Digitalisation</a:t>
                </a:r>
              </a:p>
            </p:txBody>
          </p:sp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C5ACC5CB-F3B5-4542-AAB0-B682925BE723}"/>
                  </a:ext>
                </a:extLst>
              </p:cNvPr>
              <p:cNvSpPr/>
              <p:nvPr/>
            </p:nvSpPr>
            <p:spPr>
              <a:xfrm>
                <a:off x="7012134" y="2771261"/>
                <a:ext cx="2865172" cy="2865172"/>
              </a:xfrm>
              <a:custGeom>
                <a:avLst/>
                <a:gdLst>
                  <a:gd name="connsiteX0" fmla="*/ 0 w 2865172"/>
                  <a:gd name="connsiteY0" fmla="*/ 1432586 h 2865172"/>
                  <a:gd name="connsiteX1" fmla="*/ 1432586 w 2865172"/>
                  <a:gd name="connsiteY1" fmla="*/ 0 h 2865172"/>
                  <a:gd name="connsiteX2" fmla="*/ 2865172 w 2865172"/>
                  <a:gd name="connsiteY2" fmla="*/ 1432586 h 2865172"/>
                  <a:gd name="connsiteX3" fmla="*/ 1432586 w 2865172"/>
                  <a:gd name="connsiteY3" fmla="*/ 2865172 h 2865172"/>
                  <a:gd name="connsiteX4" fmla="*/ 0 w 2865172"/>
                  <a:gd name="connsiteY4" fmla="*/ 1432586 h 286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172" h="2865172">
                    <a:moveTo>
                      <a:pt x="0" y="1432586"/>
                    </a:moveTo>
                    <a:cubicBezTo>
                      <a:pt x="0" y="641391"/>
                      <a:pt x="641391" y="0"/>
                      <a:pt x="1432586" y="0"/>
                    </a:cubicBezTo>
                    <a:cubicBezTo>
                      <a:pt x="2223781" y="0"/>
                      <a:pt x="2865172" y="641391"/>
                      <a:pt x="2865172" y="1432586"/>
                    </a:cubicBezTo>
                    <a:cubicBezTo>
                      <a:pt x="2865172" y="2223781"/>
                      <a:pt x="2223781" y="2865172"/>
                      <a:pt x="1432586" y="2865172"/>
                    </a:cubicBezTo>
                    <a:cubicBezTo>
                      <a:pt x="641391" y="2865172"/>
                      <a:pt x="0" y="2223781"/>
                      <a:pt x="0" y="1432586"/>
                    </a:cubicBezTo>
                    <a:close/>
                  </a:path>
                </a:pathLst>
              </a:custGeom>
              <a:solidFill>
                <a:srgbClr val="E50D7E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8432260"/>
                  <a:satOff val="-12942"/>
                  <a:lumOff val="1666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1223" tIns="269697" rIns="691223" bIns="216000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dirty="0">
                    <a:solidFill>
                      <a:schemeClr val="bg1"/>
                    </a:solidFill>
                  </a:rPr>
                  <a:t>Sector b</a:t>
                </a:r>
                <a:r>
                  <a:rPr lang="en-GB" sz="1400" kern="1200" dirty="0">
                    <a:solidFill>
                      <a:schemeClr val="bg1"/>
                    </a:solidFill>
                  </a:rPr>
                  <a:t>lurring, new participants</a:t>
                </a:r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5DD26D32-6F81-4023-9CC5-1E23F94DBD30}"/>
                  </a:ext>
                </a:extLst>
              </p:cNvPr>
              <p:cNvSpPr/>
              <p:nvPr/>
            </p:nvSpPr>
            <p:spPr>
              <a:xfrm>
                <a:off x="7458194" y="3625093"/>
                <a:ext cx="1975227" cy="1975227"/>
              </a:xfrm>
              <a:custGeom>
                <a:avLst/>
                <a:gdLst>
                  <a:gd name="connsiteX0" fmla="*/ 0 w 2102672"/>
                  <a:gd name="connsiteY0" fmla="*/ 1051336 h 2102672"/>
                  <a:gd name="connsiteX1" fmla="*/ 1051336 w 2102672"/>
                  <a:gd name="connsiteY1" fmla="*/ 0 h 2102672"/>
                  <a:gd name="connsiteX2" fmla="*/ 2102672 w 2102672"/>
                  <a:gd name="connsiteY2" fmla="*/ 1051336 h 2102672"/>
                  <a:gd name="connsiteX3" fmla="*/ 1051336 w 2102672"/>
                  <a:gd name="connsiteY3" fmla="*/ 2102672 h 2102672"/>
                  <a:gd name="connsiteX4" fmla="*/ 0 w 2102672"/>
                  <a:gd name="connsiteY4" fmla="*/ 1051336 h 210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672" h="2102672">
                    <a:moveTo>
                      <a:pt x="0" y="1051336"/>
                    </a:moveTo>
                    <a:cubicBezTo>
                      <a:pt x="0" y="470699"/>
                      <a:pt x="470699" y="0"/>
                      <a:pt x="1051336" y="0"/>
                    </a:cubicBezTo>
                    <a:cubicBezTo>
                      <a:pt x="1631973" y="0"/>
                      <a:pt x="2102672" y="470699"/>
                      <a:pt x="2102672" y="1051336"/>
                    </a:cubicBezTo>
                    <a:cubicBezTo>
                      <a:pt x="2102672" y="1631973"/>
                      <a:pt x="1631973" y="2102672"/>
                      <a:pt x="1051336" y="2102672"/>
                    </a:cubicBezTo>
                    <a:cubicBezTo>
                      <a:pt x="470699" y="2102672"/>
                      <a:pt x="0" y="1631973"/>
                      <a:pt x="0" y="1051336"/>
                    </a:cubicBezTo>
                    <a:close/>
                  </a:path>
                </a:pathLst>
              </a:custGeom>
              <a:solidFill>
                <a:srgbClr val="D9DAD9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12648389"/>
                  <a:satOff val="-19412"/>
                  <a:lumOff val="2500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3614" tIns="189240" rIns="483615" bIns="153495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>
                    <a:solidFill>
                      <a:schemeClr val="tx1">
                        <a:lumMod val="50000"/>
                      </a:schemeClr>
                    </a:solidFill>
                  </a:rPr>
                  <a:t>Regulation</a:t>
                </a:r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436E9EC4-6578-4630-9ACE-599AA154E481}"/>
                  </a:ext>
                </a:extLst>
              </p:cNvPr>
              <p:cNvSpPr/>
              <p:nvPr/>
            </p:nvSpPr>
            <p:spPr>
              <a:xfrm>
                <a:off x="7765065" y="4203847"/>
                <a:ext cx="1359310" cy="1359310"/>
              </a:xfrm>
              <a:custGeom>
                <a:avLst/>
                <a:gdLst>
                  <a:gd name="connsiteX0" fmla="*/ 0 w 1478936"/>
                  <a:gd name="connsiteY0" fmla="*/ 739468 h 1478936"/>
                  <a:gd name="connsiteX1" fmla="*/ 739468 w 1478936"/>
                  <a:gd name="connsiteY1" fmla="*/ 0 h 1478936"/>
                  <a:gd name="connsiteX2" fmla="*/ 1478936 w 1478936"/>
                  <a:gd name="connsiteY2" fmla="*/ 739468 h 1478936"/>
                  <a:gd name="connsiteX3" fmla="*/ 739468 w 1478936"/>
                  <a:gd name="connsiteY3" fmla="*/ 1478936 h 1478936"/>
                  <a:gd name="connsiteX4" fmla="*/ 0 w 1478936"/>
                  <a:gd name="connsiteY4" fmla="*/ 739468 h 1478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8936" h="1478936">
                    <a:moveTo>
                      <a:pt x="0" y="739468"/>
                    </a:moveTo>
                    <a:cubicBezTo>
                      <a:pt x="0" y="331071"/>
                      <a:pt x="331071" y="0"/>
                      <a:pt x="739468" y="0"/>
                    </a:cubicBezTo>
                    <a:cubicBezTo>
                      <a:pt x="1147865" y="0"/>
                      <a:pt x="1478936" y="331071"/>
                      <a:pt x="1478936" y="739468"/>
                    </a:cubicBezTo>
                    <a:cubicBezTo>
                      <a:pt x="1478936" y="1147865"/>
                      <a:pt x="1147865" y="1478936"/>
                      <a:pt x="739468" y="1478936"/>
                    </a:cubicBezTo>
                    <a:cubicBezTo>
                      <a:pt x="331071" y="1478936"/>
                      <a:pt x="0" y="1147865"/>
                      <a:pt x="0" y="7394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16864519"/>
                  <a:satOff val="-25883"/>
                  <a:lumOff val="3333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6585" tIns="369734" rIns="216585" bIns="369734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dirty="0">
                    <a:solidFill>
                      <a:schemeClr val="tx1">
                        <a:lumMod val="50000"/>
                      </a:schemeClr>
                    </a:solidFill>
                  </a:rPr>
                  <a:t>Changing customer behaviour</a:t>
                </a:r>
              </a:p>
            </p:txBody>
          </p:sp>
        </p:grpSp>
        <p:sp>
          <p:nvSpPr>
            <p:cNvPr id="13" name="Nuoli: Kaareva oikealle 12">
              <a:extLst>
                <a:ext uri="{FF2B5EF4-FFF2-40B4-BE49-F238E27FC236}">
                  <a16:creationId xmlns:a16="http://schemas.microsoft.com/office/drawing/2014/main" id="{CD3562F1-1AD9-48E8-885A-74C1332650BC}"/>
                </a:ext>
              </a:extLst>
            </p:cNvPr>
            <p:cNvSpPr/>
            <p:nvPr/>
          </p:nvSpPr>
          <p:spPr>
            <a:xfrm>
              <a:off x="2451743" y="3535821"/>
              <a:ext cx="993497" cy="165274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Nuoli: Kaareva oikealle 13">
              <a:extLst>
                <a:ext uri="{FF2B5EF4-FFF2-40B4-BE49-F238E27FC236}">
                  <a16:creationId xmlns:a16="http://schemas.microsoft.com/office/drawing/2014/main" id="{D2C6F075-B6FA-46FC-BA17-EF9902339FB6}"/>
                </a:ext>
              </a:extLst>
            </p:cNvPr>
            <p:cNvSpPr/>
            <p:nvPr/>
          </p:nvSpPr>
          <p:spPr>
            <a:xfrm flipH="1">
              <a:off x="8568343" y="3535821"/>
              <a:ext cx="993497" cy="165274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01D0886E-623A-46E0-AC69-16FAECC92369}"/>
                </a:ext>
              </a:extLst>
            </p:cNvPr>
            <p:cNvGrpSpPr/>
            <p:nvPr/>
          </p:nvGrpSpPr>
          <p:grpSpPr>
            <a:xfrm>
              <a:off x="3105652" y="5491480"/>
              <a:ext cx="5980695" cy="389729"/>
              <a:chOff x="3074504" y="5695716"/>
              <a:chExt cx="5493028" cy="318052"/>
            </a:xfrm>
          </p:grpSpPr>
          <p:sp>
            <p:nvSpPr>
              <p:cNvPr id="21" name="Nuoli: Viisikulmio 20">
                <a:extLst>
                  <a:ext uri="{FF2B5EF4-FFF2-40B4-BE49-F238E27FC236}">
                    <a16:creationId xmlns:a16="http://schemas.microsoft.com/office/drawing/2014/main" id="{8D5BFAEA-84EE-4F30-87C1-DDE3CF3867B7}"/>
                  </a:ext>
                </a:extLst>
              </p:cNvPr>
              <p:cNvSpPr/>
              <p:nvPr/>
            </p:nvSpPr>
            <p:spPr>
              <a:xfrm>
                <a:off x="3074504" y="5695716"/>
                <a:ext cx="1258957" cy="318052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400" dirty="0"/>
                  <a:t>Customers</a:t>
                </a:r>
              </a:p>
            </p:txBody>
          </p:sp>
          <p:sp>
            <p:nvSpPr>
              <p:cNvPr id="22" name="Nuoli: Viisikulmio 21">
                <a:extLst>
                  <a:ext uri="{FF2B5EF4-FFF2-40B4-BE49-F238E27FC236}">
                    <a16:creationId xmlns:a16="http://schemas.microsoft.com/office/drawing/2014/main" id="{E4882F21-2879-40BA-8679-30D796DA9E3C}"/>
                  </a:ext>
                </a:extLst>
              </p:cNvPr>
              <p:cNvSpPr/>
              <p:nvPr/>
            </p:nvSpPr>
            <p:spPr>
              <a:xfrm>
                <a:off x="4485861" y="5695716"/>
                <a:ext cx="1258957" cy="318052"/>
              </a:xfrm>
              <a:prstGeom prst="homePlate">
                <a:avLst/>
              </a:prstGeom>
              <a:solidFill>
                <a:srgbClr val="7F54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400" dirty="0"/>
                  <a:t>Profitability</a:t>
                </a:r>
              </a:p>
            </p:txBody>
          </p:sp>
          <p:sp>
            <p:nvSpPr>
              <p:cNvPr id="23" name="Nuoli: Viisikulmio 22">
                <a:extLst>
                  <a:ext uri="{FF2B5EF4-FFF2-40B4-BE49-F238E27FC236}">
                    <a16:creationId xmlns:a16="http://schemas.microsoft.com/office/drawing/2014/main" id="{EE56B351-00CE-4454-8D88-861C13BF6A26}"/>
                  </a:ext>
                </a:extLst>
              </p:cNvPr>
              <p:cNvSpPr/>
              <p:nvPr/>
            </p:nvSpPr>
            <p:spPr>
              <a:xfrm>
                <a:off x="5897218" y="5695716"/>
                <a:ext cx="1258957" cy="318052"/>
              </a:xfrm>
              <a:prstGeom prst="homePlate">
                <a:avLst/>
              </a:prstGeom>
              <a:solidFill>
                <a:srgbClr val="BBE2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400" dirty="0">
                    <a:solidFill>
                      <a:srgbClr val="1B2127"/>
                    </a:solidFill>
                  </a:rPr>
                  <a:t>Result</a:t>
                </a:r>
              </a:p>
            </p:txBody>
          </p:sp>
          <p:sp>
            <p:nvSpPr>
              <p:cNvPr id="24" name="Nuoli: Viisikulmio 23">
                <a:extLst>
                  <a:ext uri="{FF2B5EF4-FFF2-40B4-BE49-F238E27FC236}">
                    <a16:creationId xmlns:a16="http://schemas.microsoft.com/office/drawing/2014/main" id="{703E7CA9-D788-4F49-825A-0F02D60A8DF7}"/>
                  </a:ext>
                </a:extLst>
              </p:cNvPr>
              <p:cNvSpPr/>
              <p:nvPr/>
            </p:nvSpPr>
            <p:spPr>
              <a:xfrm>
                <a:off x="7308575" y="5695716"/>
                <a:ext cx="1258957" cy="318052"/>
              </a:xfrm>
              <a:prstGeom prst="homePlate">
                <a:avLst/>
              </a:prstGeom>
              <a:solidFill>
                <a:srgbClr val="FDF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400" dirty="0">
                    <a:solidFill>
                      <a:srgbClr val="1B2127"/>
                    </a:solidFill>
                  </a:rPr>
                  <a:t>Work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60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Personnel in Finnish banks and insurance companies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295780"/>
              </p:ext>
            </p:extLst>
          </p:nvPr>
        </p:nvGraphicFramePr>
        <p:xfrm>
          <a:off x="749300" y="1515570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sector personnel 2018</a:t>
            </a:r>
            <a:br>
              <a:rPr lang="en-US" sz="2800" dirty="0"/>
            </a:br>
            <a:r>
              <a:rPr lang="en-US" sz="2800" dirty="0"/>
              <a:t>by age structure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9300" y="1757772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889880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0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sector personnel 2018</a:t>
            </a:r>
            <a:br>
              <a:rPr lang="en-US" sz="3200" dirty="0"/>
            </a:br>
            <a:r>
              <a:rPr lang="en-US" sz="2800" dirty="0"/>
              <a:t>by occupation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43413"/>
              </p:ext>
            </p:extLst>
          </p:nvPr>
        </p:nvGraphicFramePr>
        <p:xfrm>
          <a:off x="749300" y="1428943"/>
          <a:ext cx="10515600" cy="325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isällön paikkamerkki 9"/>
          <p:cNvGraphicFramePr>
            <a:graphicFrameLocks/>
          </p:cNvGraphicFramePr>
          <p:nvPr>
            <p:extLst/>
          </p:nvPr>
        </p:nvGraphicFramePr>
        <p:xfrm>
          <a:off x="748992" y="4835391"/>
          <a:ext cx="9816994" cy="84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orakulmio 6"/>
          <p:cNvSpPr/>
          <p:nvPr/>
        </p:nvSpPr>
        <p:spPr>
          <a:xfrm>
            <a:off x="748992" y="5910359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8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Women in the financial sector</a:t>
            </a:r>
            <a:br>
              <a:rPr lang="en-US" sz="3200" dirty="0"/>
            </a:br>
            <a:r>
              <a:rPr lang="en-US" sz="2400" dirty="0"/>
              <a:t>proportion by occupation</a:t>
            </a:r>
            <a:endParaRPr lang="en-US" sz="32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95881"/>
              </p:ext>
            </p:extLst>
          </p:nvPr>
        </p:nvGraphicFramePr>
        <p:xfrm>
          <a:off x="749300" y="1676934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895149" y="5921944"/>
            <a:ext cx="301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>
                <a:solidFill>
                  <a:schemeClr val="tx2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600" dirty="0">
              <a:solidFill>
                <a:schemeClr val="tx2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educated personnel</a:t>
            </a:r>
            <a:br>
              <a:rPr lang="en-US" sz="2800" dirty="0"/>
            </a:br>
            <a:r>
              <a:rPr lang="en-US" sz="2400" dirty="0"/>
              <a:t>educational background in 2000–2018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0293"/>
              </p:ext>
            </p:extLst>
          </p:nvPr>
        </p:nvGraphicFramePr>
        <p:xfrm>
          <a:off x="749300" y="1636593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/>
          <p:cNvSpPr/>
          <p:nvPr/>
        </p:nvSpPr>
        <p:spPr>
          <a:xfrm>
            <a:off x="748992" y="5898757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  <a:endParaRPr lang="en-US" sz="1400" dirty="0">
              <a:solidFill>
                <a:srgbClr val="164180"/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sector personnel 2018</a:t>
            </a:r>
            <a:br>
              <a:rPr lang="en-US" sz="2800" dirty="0"/>
            </a:br>
            <a:r>
              <a:rPr lang="en-US" sz="2400" dirty="0"/>
              <a:t>degrees and qualifications other than business and economics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57461"/>
              </p:ext>
            </p:extLst>
          </p:nvPr>
        </p:nvGraphicFramePr>
        <p:xfrm>
          <a:off x="749300" y="1596252"/>
          <a:ext cx="10515600" cy="393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748992" y="5891281"/>
            <a:ext cx="242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164180"/>
                </a:solidFill>
                <a:latin typeface="Merriweather Sans" panose="00000500000000000000" pitchFamily="2" charset="0"/>
              </a:rPr>
              <a:t>Source: EK wage statistics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A8B3A00-B7D3-4EF1-98DC-1702FAE39DC5}"/>
              </a:ext>
            </a:extLst>
          </p:cNvPr>
          <p:cNvSpPr txBox="1"/>
          <p:nvPr/>
        </p:nvSpPr>
        <p:spPr>
          <a:xfrm>
            <a:off x="7588331" y="3496723"/>
            <a:ext cx="3854369" cy="112851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600" b="1" dirty="0"/>
              <a:t>Proportion of business/economics degrees and qualifications</a:t>
            </a:r>
          </a:p>
          <a:p>
            <a:pPr algn="ctr"/>
            <a:r>
              <a:rPr lang="en-US" sz="1600" dirty="0"/>
              <a:t>Banking 64%</a:t>
            </a:r>
            <a:br>
              <a:rPr lang="en-US" sz="1600" dirty="0"/>
            </a:br>
            <a:r>
              <a:rPr lang="en-US" sz="1600" dirty="0">
                <a:solidFill>
                  <a:srgbClr val="164280"/>
                </a:solidFill>
              </a:rPr>
              <a:t>Insurance 55%</a:t>
            </a:r>
          </a:p>
        </p:txBody>
      </p:sp>
    </p:spTree>
    <p:extLst>
      <p:ext uri="{BB962C8B-B14F-4D97-AF65-F5344CB8AC3E}">
        <p14:creationId xmlns:p14="http://schemas.microsoft.com/office/powerpoint/2010/main" val="72926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Competitive wages</a:t>
            </a:r>
            <a:br>
              <a:rPr lang="en-US" sz="3200" dirty="0"/>
            </a:br>
            <a:r>
              <a:rPr lang="en-US" sz="2400" b="0" dirty="0"/>
              <a:t>average income by sector in September 2018</a:t>
            </a:r>
            <a:endParaRPr lang="en-US" sz="3200" dirty="0"/>
          </a:p>
        </p:txBody>
      </p:sp>
      <p:graphicFrame>
        <p:nvGraphicFramePr>
          <p:cNvPr id="4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769973"/>
              </p:ext>
            </p:extLst>
          </p:nvPr>
        </p:nvGraphicFramePr>
        <p:xfrm>
          <a:off x="797740" y="1550814"/>
          <a:ext cx="10512425" cy="450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797740" y="6001305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4280"/>
                </a:solidFill>
                <a:cs typeface="Tahoma"/>
              </a:rPr>
              <a:t>Source: EK wage statistics</a:t>
            </a:r>
          </a:p>
        </p:txBody>
      </p:sp>
    </p:spTree>
    <p:extLst>
      <p:ext uri="{BB962C8B-B14F-4D97-AF65-F5344CB8AC3E}">
        <p14:creationId xmlns:p14="http://schemas.microsoft.com/office/powerpoint/2010/main" val="591712143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1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slide_temp" id="{E5582411-65E5-4EAB-8F8B-A02210F6F3F5}" vid="{EC6F0314-9142-4F61-9346-56A78DD0FA9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638b2a-a7ee-4119-8c70-3fa56c71838e">
      <Value>2</Value>
      <Value>66</Value>
    </TaxCatchAll>
    <Lis_x00e4_tiedot xmlns="78df7a42-1559-4403-81cd-01b7cf0f81cb" xsi:nil="true"/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life</TermName>
          <TermId xmlns="http://schemas.microsoft.com/office/infopath/2007/PartnerControls">98ef1ff8-7057-41dc-9d8a-5ed9db3d836f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fc209ee7-fe67-4bc6-a4f4-93f5714eb903</TermId>
        </TermInfo>
      </Terms>
    </g33c8685a84a4e4ea832681b57a70527>
    <Julkaisup_x00e4_iv_x00e4_ xmlns="78df7a42-1559-4403-81cd-01b7cf0f81cb">2019-05-23T21:00:00+00:00</Julkaisup_x00e4_iv_x00e4_>
    <Kieli xmlns="78df7a42-1559-4403-81cd-01b7cf0f81cb">Englanti</Kiel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88D20-0789-44F4-8641-A232CBD00D03}"/>
</file>

<file path=customXml/itemProps2.xml><?xml version="1.0" encoding="utf-8"?>
<ds:datastoreItem xmlns:ds="http://schemas.openxmlformats.org/officeDocument/2006/customXml" ds:itemID="{7A9D12ED-1C94-4857-AB76-28DBF0C7F72E}">
  <ds:schemaRefs>
    <ds:schemaRef ds:uri="http://schemas.microsoft.com/office/2006/documentManagement/types"/>
    <ds:schemaRef ds:uri="3d6a9306-9ca7-4ef4-bdc0-1874c06cbe8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d220695-81e5-4fe2-9dce-f68c59708957"/>
    <ds:schemaRef ds:uri="da881f9e-c4d2-408d-9cf3-9756c34a528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DD2BE3-3231-427C-8891-F4653C77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FA_Slide Template</Template>
  <TotalTime>570</TotalTime>
  <Words>361</Words>
  <Application>Microsoft Office PowerPoint</Application>
  <PresentationFormat>Laajakuva</PresentationFormat>
  <Paragraphs>94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Calibri</vt:lpstr>
      <vt:lpstr>Arial</vt:lpstr>
      <vt:lpstr>Merriweather Sans</vt:lpstr>
      <vt:lpstr>Tahoma</vt:lpstr>
      <vt:lpstr>FA_Theme</vt:lpstr>
      <vt:lpstr> Finnish Financial Sector  Personnel and Competence </vt:lpstr>
      <vt:lpstr>How work in the financial sector is changing</vt:lpstr>
      <vt:lpstr>Personnel in Finnish banks and insurance companies</vt:lpstr>
      <vt:lpstr>Financial sector personnel 2018 by age structure</vt:lpstr>
      <vt:lpstr>Financial sector personnel 2018 by occupation</vt:lpstr>
      <vt:lpstr>Women in the financial sector proportion by occupation</vt:lpstr>
      <vt:lpstr>More educated personnel educational background in 2000–2018</vt:lpstr>
      <vt:lpstr>Financial sector personnel 2018 degrees and qualifications other than business and economics</vt:lpstr>
      <vt:lpstr>Competitive wages average income by sector in September 2018</vt:lpstr>
      <vt:lpstr>Average monthly salaries in 2018</vt:lpstr>
      <vt:lpstr>TOP 5 skills and competencies</vt:lpstr>
      <vt:lpstr>All answers to the TOP5 skill requirements survey</vt:lpstr>
      <vt:lpstr>Future skill requirements</vt:lpstr>
      <vt:lpstr>Change (%) in the number of banking sector employees in 2007–2016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financial sector personnel and competence 2019</dc:title>
  <dc:creator>Urpilainen Satu</dc:creator>
  <cp:lastModifiedBy>Lampinen Anu</cp:lastModifiedBy>
  <cp:revision>4</cp:revision>
  <cp:lastPrinted>2017-05-10T19:51:23Z</cp:lastPrinted>
  <dcterms:created xsi:type="dcterms:W3CDTF">2019-04-09T04:17:10Z</dcterms:created>
  <dcterms:modified xsi:type="dcterms:W3CDTF">2019-05-05T18:14:48Z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AuthorIds_UIVersion_512">
    <vt:lpwstr>23</vt:lpwstr>
  </property>
  <property fmtid="{D5CDD505-2E9C-101B-9397-08002B2CF9AE}" pid="4" name="Dokumentin tila">
    <vt:lpwstr/>
  </property>
  <property fmtid="{D5CDD505-2E9C-101B-9397-08002B2CF9AE}" pid="5" name="Asiakirjatyyppi">
    <vt:lpwstr>66;#Presentation|fc209ee7-fe67-4bc6-a4f4-93f5714eb903</vt:lpwstr>
  </property>
  <property fmtid="{D5CDD505-2E9C-101B-9397-08002B2CF9AE}" pid="6" name="Asiasanat">
    <vt:lpwstr/>
  </property>
  <property fmtid="{D5CDD505-2E9C-101B-9397-08002B2CF9AE}" pid="7" name="Julkisuus">
    <vt:lpwstr/>
  </property>
  <property fmtid="{D5CDD505-2E9C-101B-9397-08002B2CF9AE}" pid="8" name="AuthorIds_UIVersion_3584">
    <vt:lpwstr>22</vt:lpwstr>
  </property>
  <property fmtid="{D5CDD505-2E9C-101B-9397-08002B2CF9AE}" pid="9" name="Aiheluokittelu">
    <vt:lpwstr>2;#Working life|98ef1ff8-7057-41dc-9d8a-5ed9db3d836f</vt:lpwstr>
  </property>
</Properties>
</file>