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18" r:id="rId4"/>
  </p:sldMasterIdLst>
  <p:sldIdLst>
    <p:sldId id="294" r:id="rId5"/>
    <p:sldId id="267" r:id="rId6"/>
    <p:sldId id="272" r:id="rId7"/>
    <p:sldId id="295" r:id="rId8"/>
    <p:sldId id="269" r:id="rId9"/>
    <p:sldId id="273" r:id="rId10"/>
    <p:sldId id="270" r:id="rId11"/>
    <p:sldId id="296" r:id="rId12"/>
    <p:sldId id="297" r:id="rId13"/>
    <p:sldId id="263" r:id="rId14"/>
    <p:sldId id="271" r:id="rId15"/>
    <p:sldId id="284" r:id="rId16"/>
    <p:sldId id="281" r:id="rId17"/>
    <p:sldId id="298" r:id="rId18"/>
  </p:sldIdLst>
  <p:sldSz cx="12192000" cy="6858000"/>
  <p:notesSz cx="6858000" cy="9144000"/>
  <p:embeddedFontLst>
    <p:embeddedFont>
      <p:font typeface="Merriweather Sans" panose="00000500000000000000" pitchFamily="2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280"/>
    <a:srgbClr val="EE2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A812C-948F-4522-B48F-3C019EFFC4FA}" v="14" dt="2019-05-24T09:17:07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9" autoAdjust="0"/>
    <p:restoredTop sz="96206" autoAdjust="0"/>
  </p:normalViewPr>
  <p:slideViewPr>
    <p:cSldViewPr snapToGrid="0" snapToObjects="1">
      <p:cViewPr varScale="1">
        <p:scale>
          <a:sx n="83" d="100"/>
          <a:sy n="83" d="100"/>
        </p:scale>
        <p:origin x="390" y="90"/>
      </p:cViewPr>
      <p:guideLst/>
    </p:cSldViewPr>
  </p:slideViewPr>
  <p:outlineViewPr>
    <p:cViewPr>
      <p:scale>
        <a:sx n="33" d="100"/>
        <a:sy n="33" d="100"/>
      </p:scale>
      <p:origin x="0" y="-2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inen Anu" userId="8cb305d3-25e6-49c8-a5f5-a7f5fc47b5e1" providerId="ADAL" clId="{DC6D570B-632C-4BED-8C16-9FF455373258}"/>
    <pc:docChg chg="modSld">
      <pc:chgData name="Lampinen Anu" userId="8cb305d3-25e6-49c8-a5f5-a7f5fc47b5e1" providerId="ADAL" clId="{DC6D570B-632C-4BED-8C16-9FF455373258}" dt="2019-04-29T10:36:12.517" v="3" actId="27918"/>
      <pc:docMkLst>
        <pc:docMk/>
      </pc:docMkLst>
      <pc:sldChg chg="mod">
        <pc:chgData name="Lampinen Anu" userId="8cb305d3-25e6-49c8-a5f5-a7f5fc47b5e1" providerId="ADAL" clId="{DC6D570B-632C-4BED-8C16-9FF455373258}" dt="2019-04-29T10:36:12.517" v="3" actId="27918"/>
        <pc:sldMkLst>
          <pc:docMk/>
          <pc:sldMk cId="2202345404" sldId="263"/>
        </pc:sldMkLst>
      </pc:sldChg>
    </pc:docChg>
  </pc:docChgLst>
  <pc:docChgLst>
    <pc:chgData name="Lampinen Anu" userId="8cb305d3-25e6-49c8-a5f5-a7f5fc47b5e1" providerId="ADAL" clId="{D09A812C-948F-4522-B48F-3C019EFFC4FA}"/>
    <pc:docChg chg="delSld">
      <pc:chgData name="Lampinen Anu" userId="8cb305d3-25e6-49c8-a5f5-a7f5fc47b5e1" providerId="ADAL" clId="{D09A812C-948F-4522-B48F-3C019EFFC4FA}" dt="2019-05-24T09:17:07.628" v="13" actId="2696"/>
      <pc:docMkLst>
        <pc:docMk/>
      </pc:docMkLst>
      <pc:sldChg chg="del">
        <pc:chgData name="Lampinen Anu" userId="8cb305d3-25e6-49c8-a5f5-a7f5fc47b5e1" providerId="ADAL" clId="{D09A812C-948F-4522-B48F-3C019EFFC4FA}" dt="2019-05-24T09:16:37.426" v="0" actId="2696"/>
        <pc:sldMkLst>
          <pc:docMk/>
          <pc:sldMk cId="1944247521" sldId="262"/>
        </pc:sldMkLst>
      </pc:sldChg>
      <pc:sldChg chg="del">
        <pc:chgData name="Lampinen Anu" userId="8cb305d3-25e6-49c8-a5f5-a7f5fc47b5e1" providerId="ADAL" clId="{D09A812C-948F-4522-B48F-3C019EFFC4FA}" dt="2019-05-24T09:17:05.580" v="12" actId="2696"/>
        <pc:sldMkLst>
          <pc:docMk/>
          <pc:sldMk cId="946982449" sldId="264"/>
        </pc:sldMkLst>
      </pc:sldChg>
      <pc:sldChg chg="del">
        <pc:chgData name="Lampinen Anu" userId="8cb305d3-25e6-49c8-a5f5-a7f5fc47b5e1" providerId="ADAL" clId="{D09A812C-948F-4522-B48F-3C019EFFC4FA}" dt="2019-05-24T09:17:02.868" v="11" actId="2696"/>
        <pc:sldMkLst>
          <pc:docMk/>
          <pc:sldMk cId="119479349" sldId="265"/>
        </pc:sldMkLst>
      </pc:sldChg>
      <pc:sldChg chg="del">
        <pc:chgData name="Lampinen Anu" userId="8cb305d3-25e6-49c8-a5f5-a7f5fc47b5e1" providerId="ADAL" clId="{D09A812C-948F-4522-B48F-3C019EFFC4FA}" dt="2019-05-24T09:17:07.628" v="13" actId="2696"/>
        <pc:sldMkLst>
          <pc:docMk/>
          <pc:sldMk cId="1246058766" sldId="268"/>
        </pc:sldMkLst>
      </pc:sldChg>
      <pc:sldChg chg="del">
        <pc:chgData name="Lampinen Anu" userId="8cb305d3-25e6-49c8-a5f5-a7f5fc47b5e1" providerId="ADAL" clId="{D09A812C-948F-4522-B48F-3C019EFFC4FA}" dt="2019-05-24T09:17:01.230" v="10" actId="2696"/>
        <pc:sldMkLst>
          <pc:docMk/>
          <pc:sldMk cId="886512040" sldId="283"/>
        </pc:sldMkLst>
      </pc:sldChg>
      <pc:sldChg chg="del">
        <pc:chgData name="Lampinen Anu" userId="8cb305d3-25e6-49c8-a5f5-a7f5fc47b5e1" providerId="ADAL" clId="{D09A812C-948F-4522-B48F-3C019EFFC4FA}" dt="2019-05-24T09:16:40.200" v="1" actId="2696"/>
        <pc:sldMkLst>
          <pc:docMk/>
          <pc:sldMk cId="1093992422" sldId="285"/>
        </pc:sldMkLst>
      </pc:sldChg>
      <pc:sldChg chg="del">
        <pc:chgData name="Lampinen Anu" userId="8cb305d3-25e6-49c8-a5f5-a7f5fc47b5e1" providerId="ADAL" clId="{D09A812C-948F-4522-B48F-3C019EFFC4FA}" dt="2019-05-24T09:16:43.349" v="2" actId="2696"/>
        <pc:sldMkLst>
          <pc:docMk/>
          <pc:sldMk cId="1039568036" sldId="286"/>
        </pc:sldMkLst>
      </pc:sldChg>
      <pc:sldChg chg="del">
        <pc:chgData name="Lampinen Anu" userId="8cb305d3-25e6-49c8-a5f5-a7f5fc47b5e1" providerId="ADAL" clId="{D09A812C-948F-4522-B48F-3C019EFFC4FA}" dt="2019-05-24T09:16:46.486" v="3" actId="2696"/>
        <pc:sldMkLst>
          <pc:docMk/>
          <pc:sldMk cId="3967278111" sldId="287"/>
        </pc:sldMkLst>
      </pc:sldChg>
      <pc:sldChg chg="del">
        <pc:chgData name="Lampinen Anu" userId="8cb305d3-25e6-49c8-a5f5-a7f5fc47b5e1" providerId="ADAL" clId="{D09A812C-948F-4522-B48F-3C019EFFC4FA}" dt="2019-05-24T09:16:48.645" v="4" actId="2696"/>
        <pc:sldMkLst>
          <pc:docMk/>
          <pc:sldMk cId="2589927214" sldId="288"/>
        </pc:sldMkLst>
      </pc:sldChg>
      <pc:sldChg chg="del">
        <pc:chgData name="Lampinen Anu" userId="8cb305d3-25e6-49c8-a5f5-a7f5fc47b5e1" providerId="ADAL" clId="{D09A812C-948F-4522-B48F-3C019EFFC4FA}" dt="2019-05-24T09:16:50.529" v="5" actId="2696"/>
        <pc:sldMkLst>
          <pc:docMk/>
          <pc:sldMk cId="1677378775" sldId="289"/>
        </pc:sldMkLst>
      </pc:sldChg>
      <pc:sldChg chg="del">
        <pc:chgData name="Lampinen Anu" userId="8cb305d3-25e6-49c8-a5f5-a7f5fc47b5e1" providerId="ADAL" clId="{D09A812C-948F-4522-B48F-3C019EFFC4FA}" dt="2019-05-24T09:16:53.147" v="6" actId="2696"/>
        <pc:sldMkLst>
          <pc:docMk/>
          <pc:sldMk cId="2491641857" sldId="290"/>
        </pc:sldMkLst>
      </pc:sldChg>
      <pc:sldChg chg="del">
        <pc:chgData name="Lampinen Anu" userId="8cb305d3-25e6-49c8-a5f5-a7f5fc47b5e1" providerId="ADAL" clId="{D09A812C-948F-4522-B48F-3C019EFFC4FA}" dt="2019-05-24T09:16:55.536" v="7" actId="2696"/>
        <pc:sldMkLst>
          <pc:docMk/>
          <pc:sldMk cId="1252476657" sldId="291"/>
        </pc:sldMkLst>
      </pc:sldChg>
      <pc:sldChg chg="del">
        <pc:chgData name="Lampinen Anu" userId="8cb305d3-25e6-49c8-a5f5-a7f5fc47b5e1" providerId="ADAL" clId="{D09A812C-948F-4522-B48F-3C019EFFC4FA}" dt="2019-05-24T09:16:57.379" v="8" actId="2696"/>
        <pc:sldMkLst>
          <pc:docMk/>
          <pc:sldMk cId="2757208854" sldId="292"/>
        </pc:sldMkLst>
      </pc:sldChg>
      <pc:sldChg chg="del">
        <pc:chgData name="Lampinen Anu" userId="8cb305d3-25e6-49c8-a5f5-a7f5fc47b5e1" providerId="ADAL" clId="{D09A812C-948F-4522-B48F-3C019EFFC4FA}" dt="2019-05-24T09:16:59.180" v="9" actId="2696"/>
        <pc:sldMkLst>
          <pc:docMk/>
          <pc:sldMk cId="1280084326" sldId="29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Sheet1!$A$2:$A$54</c:f>
              <c:numCache>
                <c:formatCode>General</c:formatCode>
                <c:ptCount val="53"/>
                <c:pt idx="2">
                  <c:v>20</c:v>
                </c:pt>
                <c:pt idx="7">
                  <c:v>25</c:v>
                </c:pt>
                <c:pt idx="12">
                  <c:v>30</c:v>
                </c:pt>
                <c:pt idx="17">
                  <c:v>35</c:v>
                </c:pt>
                <c:pt idx="22">
                  <c:v>40</c:v>
                </c:pt>
                <c:pt idx="27">
                  <c:v>45</c:v>
                </c:pt>
                <c:pt idx="32">
                  <c:v>50</c:v>
                </c:pt>
                <c:pt idx="37">
                  <c:v>55</c:v>
                </c:pt>
                <c:pt idx="42">
                  <c:v>60</c:v>
                </c:pt>
                <c:pt idx="47">
                  <c:v>65</c:v>
                </c:pt>
                <c:pt idx="52">
                  <c:v>70</c:v>
                </c:pt>
              </c:numCache>
            </c:numRef>
          </c:cat>
          <c:val>
            <c:numRef>
              <c:f>Sheet1!$B$2:$B$54</c:f>
              <c:numCache>
                <c:formatCode>General</c:formatCode>
                <c:ptCount val="53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20</c:v>
                </c:pt>
                <c:pt idx="4">
                  <c:v>44</c:v>
                </c:pt>
                <c:pt idx="5">
                  <c:v>63</c:v>
                </c:pt>
                <c:pt idx="6">
                  <c:v>103</c:v>
                </c:pt>
                <c:pt idx="7">
                  <c:v>159</c:v>
                </c:pt>
                <c:pt idx="8">
                  <c:v>206</c:v>
                </c:pt>
                <c:pt idx="9">
                  <c:v>205</c:v>
                </c:pt>
                <c:pt idx="10">
                  <c:v>218</c:v>
                </c:pt>
                <c:pt idx="11">
                  <c:v>204</c:v>
                </c:pt>
                <c:pt idx="12">
                  <c:v>218</c:v>
                </c:pt>
                <c:pt idx="13">
                  <c:v>229</c:v>
                </c:pt>
                <c:pt idx="14">
                  <c:v>251</c:v>
                </c:pt>
                <c:pt idx="15">
                  <c:v>252</c:v>
                </c:pt>
                <c:pt idx="16">
                  <c:v>272</c:v>
                </c:pt>
                <c:pt idx="17">
                  <c:v>230</c:v>
                </c:pt>
                <c:pt idx="18">
                  <c:v>288</c:v>
                </c:pt>
                <c:pt idx="19">
                  <c:v>281</c:v>
                </c:pt>
                <c:pt idx="20">
                  <c:v>265</c:v>
                </c:pt>
                <c:pt idx="21">
                  <c:v>255</c:v>
                </c:pt>
                <c:pt idx="22">
                  <c:v>266</c:v>
                </c:pt>
                <c:pt idx="23">
                  <c:v>268</c:v>
                </c:pt>
                <c:pt idx="24">
                  <c:v>290</c:v>
                </c:pt>
                <c:pt idx="25">
                  <c:v>276</c:v>
                </c:pt>
                <c:pt idx="26">
                  <c:v>302</c:v>
                </c:pt>
                <c:pt idx="27">
                  <c:v>203</c:v>
                </c:pt>
                <c:pt idx="28">
                  <c:v>252</c:v>
                </c:pt>
                <c:pt idx="29">
                  <c:v>225</c:v>
                </c:pt>
                <c:pt idx="30">
                  <c:v>236</c:v>
                </c:pt>
                <c:pt idx="31">
                  <c:v>256</c:v>
                </c:pt>
                <c:pt idx="32">
                  <c:v>318</c:v>
                </c:pt>
                <c:pt idx="33">
                  <c:v>344</c:v>
                </c:pt>
                <c:pt idx="34">
                  <c:v>301</c:v>
                </c:pt>
                <c:pt idx="35">
                  <c:v>298</c:v>
                </c:pt>
                <c:pt idx="36">
                  <c:v>306</c:v>
                </c:pt>
                <c:pt idx="37">
                  <c:v>313</c:v>
                </c:pt>
                <c:pt idx="38">
                  <c:v>278</c:v>
                </c:pt>
                <c:pt idx="39">
                  <c:v>267</c:v>
                </c:pt>
                <c:pt idx="40">
                  <c:v>226</c:v>
                </c:pt>
                <c:pt idx="41">
                  <c:v>240</c:v>
                </c:pt>
                <c:pt idx="42">
                  <c:v>188</c:v>
                </c:pt>
                <c:pt idx="43">
                  <c:v>199</c:v>
                </c:pt>
                <c:pt idx="44">
                  <c:v>179</c:v>
                </c:pt>
                <c:pt idx="45">
                  <c:v>114</c:v>
                </c:pt>
                <c:pt idx="46">
                  <c:v>34</c:v>
                </c:pt>
                <c:pt idx="47">
                  <c:v>14</c:v>
                </c:pt>
                <c:pt idx="48">
                  <c:v>7</c:v>
                </c:pt>
                <c:pt idx="49">
                  <c:v>5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D-41E4-8052-516F35E446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Banking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Sheet1!$A$2:$A$54</c:f>
              <c:numCache>
                <c:formatCode>General</c:formatCode>
                <c:ptCount val="53"/>
                <c:pt idx="2">
                  <c:v>20</c:v>
                </c:pt>
                <c:pt idx="7">
                  <c:v>25</c:v>
                </c:pt>
                <c:pt idx="12">
                  <c:v>30</c:v>
                </c:pt>
                <c:pt idx="17">
                  <c:v>35</c:v>
                </c:pt>
                <c:pt idx="22">
                  <c:v>40</c:v>
                </c:pt>
                <c:pt idx="27">
                  <c:v>45</c:v>
                </c:pt>
                <c:pt idx="32">
                  <c:v>50</c:v>
                </c:pt>
                <c:pt idx="37">
                  <c:v>55</c:v>
                </c:pt>
                <c:pt idx="42">
                  <c:v>60</c:v>
                </c:pt>
                <c:pt idx="47">
                  <c:v>65</c:v>
                </c:pt>
                <c:pt idx="52">
                  <c:v>70</c:v>
                </c:pt>
              </c:numCache>
            </c:numRef>
          </c:cat>
          <c:val>
            <c:numRef>
              <c:f>Sheet1!$C$2:$C$54</c:f>
              <c:numCache>
                <c:formatCode>General</c:formatCode>
                <c:ptCount val="5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30</c:v>
                </c:pt>
                <c:pt idx="4">
                  <c:v>59</c:v>
                </c:pt>
                <c:pt idx="5">
                  <c:v>132</c:v>
                </c:pt>
                <c:pt idx="6">
                  <c:v>234</c:v>
                </c:pt>
                <c:pt idx="7">
                  <c:v>337</c:v>
                </c:pt>
                <c:pt idx="8">
                  <c:v>449</c:v>
                </c:pt>
                <c:pt idx="9">
                  <c:v>474</c:v>
                </c:pt>
                <c:pt idx="10">
                  <c:v>504</c:v>
                </c:pt>
                <c:pt idx="11">
                  <c:v>472</c:v>
                </c:pt>
                <c:pt idx="12">
                  <c:v>501</c:v>
                </c:pt>
                <c:pt idx="13">
                  <c:v>504</c:v>
                </c:pt>
                <c:pt idx="14">
                  <c:v>541</c:v>
                </c:pt>
                <c:pt idx="15">
                  <c:v>564</c:v>
                </c:pt>
                <c:pt idx="16">
                  <c:v>612</c:v>
                </c:pt>
                <c:pt idx="17">
                  <c:v>601</c:v>
                </c:pt>
                <c:pt idx="18">
                  <c:v>618</c:v>
                </c:pt>
                <c:pt idx="19">
                  <c:v>587</c:v>
                </c:pt>
                <c:pt idx="20">
                  <c:v>574</c:v>
                </c:pt>
                <c:pt idx="21">
                  <c:v>575</c:v>
                </c:pt>
                <c:pt idx="22">
                  <c:v>557</c:v>
                </c:pt>
                <c:pt idx="23">
                  <c:v>553</c:v>
                </c:pt>
                <c:pt idx="24">
                  <c:v>555</c:v>
                </c:pt>
                <c:pt idx="25">
                  <c:v>531</c:v>
                </c:pt>
                <c:pt idx="26">
                  <c:v>457</c:v>
                </c:pt>
                <c:pt idx="27">
                  <c:v>330</c:v>
                </c:pt>
                <c:pt idx="28">
                  <c:v>338</c:v>
                </c:pt>
                <c:pt idx="29">
                  <c:v>345</c:v>
                </c:pt>
                <c:pt idx="30">
                  <c:v>356</c:v>
                </c:pt>
                <c:pt idx="31">
                  <c:v>438</c:v>
                </c:pt>
                <c:pt idx="32">
                  <c:v>465</c:v>
                </c:pt>
                <c:pt idx="33">
                  <c:v>539</c:v>
                </c:pt>
                <c:pt idx="34">
                  <c:v>617</c:v>
                </c:pt>
                <c:pt idx="35">
                  <c:v>693</c:v>
                </c:pt>
                <c:pt idx="36">
                  <c:v>734</c:v>
                </c:pt>
                <c:pt idx="37">
                  <c:v>741</c:v>
                </c:pt>
                <c:pt idx="38">
                  <c:v>686</c:v>
                </c:pt>
                <c:pt idx="39">
                  <c:v>667</c:v>
                </c:pt>
                <c:pt idx="40">
                  <c:v>663</c:v>
                </c:pt>
                <c:pt idx="41">
                  <c:v>548</c:v>
                </c:pt>
                <c:pt idx="42">
                  <c:v>525</c:v>
                </c:pt>
                <c:pt idx="43">
                  <c:v>458</c:v>
                </c:pt>
                <c:pt idx="44">
                  <c:v>386</c:v>
                </c:pt>
                <c:pt idx="45">
                  <c:v>200</c:v>
                </c:pt>
                <c:pt idx="46">
                  <c:v>61</c:v>
                </c:pt>
                <c:pt idx="47">
                  <c:v>32</c:v>
                </c:pt>
                <c:pt idx="48">
                  <c:v>11</c:v>
                </c:pt>
                <c:pt idx="49">
                  <c:v>12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D-41E4-8052-516F35E44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93652856"/>
        <c:axId val="493650112"/>
      </c:barChart>
      <c:catAx>
        <c:axId val="49365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93650112"/>
        <c:crosses val="autoZero"/>
        <c:auto val="1"/>
        <c:lblAlgn val="ctr"/>
        <c:lblOffset val="100"/>
        <c:noMultiLvlLbl val="0"/>
      </c:catAx>
      <c:valAx>
        <c:axId val="49365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9365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Clerical level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85.8</c:v>
                </c:pt>
                <c:pt idx="1">
                  <c:v>85.4</c:v>
                </c:pt>
                <c:pt idx="2">
                  <c:v>86</c:v>
                </c:pt>
                <c:pt idx="3">
                  <c:v>85.5</c:v>
                </c:pt>
                <c:pt idx="4">
                  <c:v>85.6</c:v>
                </c:pt>
                <c:pt idx="5">
                  <c:v>85.8</c:v>
                </c:pt>
                <c:pt idx="6">
                  <c:v>84.7</c:v>
                </c:pt>
                <c:pt idx="7">
                  <c:v>83.7</c:v>
                </c:pt>
                <c:pt idx="8">
                  <c:v>82.6</c:v>
                </c:pt>
                <c:pt idx="9">
                  <c:v>81.400000000000006</c:v>
                </c:pt>
                <c:pt idx="10">
                  <c:v>81.7</c:v>
                </c:pt>
                <c:pt idx="11">
                  <c:v>81.3</c:v>
                </c:pt>
                <c:pt idx="12">
                  <c:v>80.900000000000006</c:v>
                </c:pt>
                <c:pt idx="13">
                  <c:v>80.7</c:v>
                </c:pt>
                <c:pt idx="14">
                  <c:v>80</c:v>
                </c:pt>
                <c:pt idx="15">
                  <c:v>79.8</c:v>
                </c:pt>
                <c:pt idx="16">
                  <c:v>79</c:v>
                </c:pt>
                <c:pt idx="17">
                  <c:v>77.900000000000006</c:v>
                </c:pt>
                <c:pt idx="18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57-4319-AA83-77ACBED586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Managerial level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52.1</c:v>
                </c:pt>
                <c:pt idx="1">
                  <c:v>53</c:v>
                </c:pt>
                <c:pt idx="2">
                  <c:v>53.2</c:v>
                </c:pt>
                <c:pt idx="3">
                  <c:v>53.3</c:v>
                </c:pt>
                <c:pt idx="4">
                  <c:v>54.2</c:v>
                </c:pt>
                <c:pt idx="5">
                  <c:v>55.2</c:v>
                </c:pt>
                <c:pt idx="6">
                  <c:v>54.5</c:v>
                </c:pt>
                <c:pt idx="7">
                  <c:v>55.6</c:v>
                </c:pt>
                <c:pt idx="8">
                  <c:v>53.5</c:v>
                </c:pt>
                <c:pt idx="9">
                  <c:v>52.6</c:v>
                </c:pt>
                <c:pt idx="10">
                  <c:v>52.4</c:v>
                </c:pt>
                <c:pt idx="11">
                  <c:v>52</c:v>
                </c:pt>
                <c:pt idx="12">
                  <c:v>51.4</c:v>
                </c:pt>
                <c:pt idx="13">
                  <c:v>51.1</c:v>
                </c:pt>
                <c:pt idx="14">
                  <c:v>51.7</c:v>
                </c:pt>
                <c:pt idx="15">
                  <c:v>51.1</c:v>
                </c:pt>
                <c:pt idx="16">
                  <c:v>51.2</c:v>
                </c:pt>
                <c:pt idx="17">
                  <c:v>52.7</c:v>
                </c:pt>
                <c:pt idx="18">
                  <c:v>50.8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57-4319-AA83-77ACBED586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Executive level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27.6</c:v>
                </c:pt>
                <c:pt idx="1">
                  <c:v>29.4</c:v>
                </c:pt>
                <c:pt idx="2">
                  <c:v>30.5</c:v>
                </c:pt>
                <c:pt idx="3">
                  <c:v>31.9</c:v>
                </c:pt>
                <c:pt idx="4">
                  <c:v>32.1</c:v>
                </c:pt>
                <c:pt idx="5">
                  <c:v>32.1</c:v>
                </c:pt>
                <c:pt idx="6">
                  <c:v>34.5</c:v>
                </c:pt>
                <c:pt idx="7">
                  <c:v>35.4</c:v>
                </c:pt>
                <c:pt idx="8">
                  <c:v>34.1</c:v>
                </c:pt>
                <c:pt idx="9">
                  <c:v>34.799999999999997</c:v>
                </c:pt>
                <c:pt idx="10">
                  <c:v>37.4</c:v>
                </c:pt>
                <c:pt idx="11">
                  <c:v>40</c:v>
                </c:pt>
                <c:pt idx="12">
                  <c:v>42.5</c:v>
                </c:pt>
                <c:pt idx="13">
                  <c:v>42.9</c:v>
                </c:pt>
                <c:pt idx="14">
                  <c:v>42.2</c:v>
                </c:pt>
                <c:pt idx="15">
                  <c:v>41.5</c:v>
                </c:pt>
                <c:pt idx="16">
                  <c:v>41.8</c:v>
                </c:pt>
                <c:pt idx="17">
                  <c:v>40.700000000000003</c:v>
                </c:pt>
                <c:pt idx="18">
                  <c:v>42.3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57-4319-AA83-77ACBED58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234544"/>
        <c:axId val="488232976"/>
      </c:lineChart>
      <c:catAx>
        <c:axId val="48823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8232976"/>
        <c:crosses val="autoZero"/>
        <c:auto val="1"/>
        <c:lblAlgn val="ctr"/>
        <c:lblOffset val="100"/>
        <c:noMultiLvlLbl val="0"/>
      </c:catAx>
      <c:valAx>
        <c:axId val="48823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823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Banks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50</c:v>
                </c:pt>
                <c:pt idx="1">
                  <c:v>52</c:v>
                </c:pt>
                <c:pt idx="2">
                  <c:v>53</c:v>
                </c:pt>
                <c:pt idx="3">
                  <c:v>50</c:v>
                </c:pt>
                <c:pt idx="4">
                  <c:v>46</c:v>
                </c:pt>
                <c:pt idx="5">
                  <c:v>42</c:v>
                </c:pt>
                <c:pt idx="6">
                  <c:v>38</c:v>
                </c:pt>
                <c:pt idx="7">
                  <c:v>36</c:v>
                </c:pt>
                <c:pt idx="8">
                  <c:v>32</c:v>
                </c:pt>
                <c:pt idx="9">
                  <c:v>29</c:v>
                </c:pt>
                <c:pt idx="10">
                  <c:v>27</c:v>
                </c:pt>
                <c:pt idx="11">
                  <c:v>25</c:v>
                </c:pt>
                <c:pt idx="12">
                  <c:v>24.3</c:v>
                </c:pt>
                <c:pt idx="13">
                  <c:v>24.6</c:v>
                </c:pt>
                <c:pt idx="14">
                  <c:v>24.8</c:v>
                </c:pt>
                <c:pt idx="15">
                  <c:v>24.5</c:v>
                </c:pt>
                <c:pt idx="16">
                  <c:v>23.4</c:v>
                </c:pt>
                <c:pt idx="17">
                  <c:v>22.8</c:v>
                </c:pt>
                <c:pt idx="18">
                  <c:v>23.6</c:v>
                </c:pt>
                <c:pt idx="19">
                  <c:v>24.8</c:v>
                </c:pt>
                <c:pt idx="20">
                  <c:v>25</c:v>
                </c:pt>
                <c:pt idx="21">
                  <c:v>25.7</c:v>
                </c:pt>
                <c:pt idx="22">
                  <c:v>24.9</c:v>
                </c:pt>
                <c:pt idx="23">
                  <c:v>24.7</c:v>
                </c:pt>
                <c:pt idx="24">
                  <c:v>24.3</c:v>
                </c:pt>
                <c:pt idx="25">
                  <c:v>23.9</c:v>
                </c:pt>
                <c:pt idx="26">
                  <c:v>23.4</c:v>
                </c:pt>
                <c:pt idx="27">
                  <c:v>21.3</c:v>
                </c:pt>
                <c:pt idx="28">
                  <c:v>21.2</c:v>
                </c:pt>
                <c:pt idx="29">
                  <c:v>22</c:v>
                </c:pt>
                <c:pt idx="3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13-45E5-A473-473F98FAD6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Insurance companies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12.2</c:v>
                </c:pt>
                <c:pt idx="1">
                  <c:v>12.1</c:v>
                </c:pt>
                <c:pt idx="2">
                  <c:v>12.3</c:v>
                </c:pt>
                <c:pt idx="3">
                  <c:v>12.8</c:v>
                </c:pt>
                <c:pt idx="4">
                  <c:v>12.6</c:v>
                </c:pt>
                <c:pt idx="5">
                  <c:v>12.2</c:v>
                </c:pt>
                <c:pt idx="6">
                  <c:v>11.8</c:v>
                </c:pt>
                <c:pt idx="7">
                  <c:v>10.8</c:v>
                </c:pt>
                <c:pt idx="8">
                  <c:v>10.4</c:v>
                </c:pt>
                <c:pt idx="9">
                  <c:v>10.8</c:v>
                </c:pt>
                <c:pt idx="10">
                  <c:v>10.8</c:v>
                </c:pt>
                <c:pt idx="11">
                  <c:v>11</c:v>
                </c:pt>
                <c:pt idx="12">
                  <c:v>11.3</c:v>
                </c:pt>
                <c:pt idx="13">
                  <c:v>11.6</c:v>
                </c:pt>
                <c:pt idx="14">
                  <c:v>10.9</c:v>
                </c:pt>
                <c:pt idx="15">
                  <c:v>11.3</c:v>
                </c:pt>
                <c:pt idx="16">
                  <c:v>11.5</c:v>
                </c:pt>
                <c:pt idx="17">
                  <c:v>11.2</c:v>
                </c:pt>
                <c:pt idx="18">
                  <c:v>10.4</c:v>
                </c:pt>
                <c:pt idx="19">
                  <c:v>10.6</c:v>
                </c:pt>
                <c:pt idx="20">
                  <c:v>10.7</c:v>
                </c:pt>
                <c:pt idx="21">
                  <c:v>10.8</c:v>
                </c:pt>
                <c:pt idx="22">
                  <c:v>10.6</c:v>
                </c:pt>
                <c:pt idx="23">
                  <c:v>10.5</c:v>
                </c:pt>
                <c:pt idx="24">
                  <c:v>10.7</c:v>
                </c:pt>
                <c:pt idx="25">
                  <c:v>10.9</c:v>
                </c:pt>
                <c:pt idx="26">
                  <c:v>11.2</c:v>
                </c:pt>
                <c:pt idx="27">
                  <c:v>10.9</c:v>
                </c:pt>
                <c:pt idx="28">
                  <c:v>9.6999999999999993</c:v>
                </c:pt>
                <c:pt idx="29">
                  <c:v>9.5</c:v>
                </c:pt>
                <c:pt idx="30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13-45E5-A473-473F98FAD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3648936"/>
        <c:axId val="488238856"/>
      </c:lineChart>
      <c:catAx>
        <c:axId val="49364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8238856"/>
        <c:crosses val="autoZero"/>
        <c:auto val="1"/>
        <c:lblAlgn val="ctr"/>
        <c:lblOffset val="100"/>
        <c:noMultiLvlLbl val="0"/>
      </c:catAx>
      <c:valAx>
        <c:axId val="48823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en-GB" sz="1600" noProof="0" dirty="0">
                    <a:effectLst/>
                  </a:rPr>
                  <a:t>1</a:t>
                </a:r>
                <a:r>
                  <a:rPr lang="en-GB" sz="1600" noProof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 </a:t>
                </a:r>
                <a:r>
                  <a:rPr lang="en-GB" sz="1600" noProof="0" dirty="0">
                    <a:effectLst/>
                  </a:rPr>
                  <a:t>000 persons</a:t>
                </a:r>
                <a:endParaRPr lang="en-GB" sz="1200" noProof="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9364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72690482409823E-2"/>
          <c:y val="0.15315601009500404"/>
          <c:w val="0.91078385814880958"/>
          <c:h val="0.67873616034733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Taul1!$B$2</c:f>
              <c:strCache>
                <c:ptCount val="1"/>
                <c:pt idx="0">
                  <c:v>Personnel (LHS)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Taul1!$A$3:$A$36</c:f>
              <c:strCache>
                <c:ptCount val="3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</c:strCache>
            </c:strRef>
          </c:cat>
          <c:val>
            <c:numRef>
              <c:f>Taul1!$B$3:$B$36</c:f>
              <c:numCache>
                <c:formatCode>0.0</c:formatCode>
                <c:ptCount val="34"/>
                <c:pt idx="0">
                  <c:v>45.634</c:v>
                </c:pt>
                <c:pt idx="1">
                  <c:v>46.923000000000002</c:v>
                </c:pt>
                <c:pt idx="2">
                  <c:v>48.405000000000001</c:v>
                </c:pt>
                <c:pt idx="3">
                  <c:v>49.543999999999997</c:v>
                </c:pt>
                <c:pt idx="4">
                  <c:v>51.783999999999999</c:v>
                </c:pt>
                <c:pt idx="5">
                  <c:v>52.915999999999997</c:v>
                </c:pt>
                <c:pt idx="6">
                  <c:v>49.881999999999998</c:v>
                </c:pt>
                <c:pt idx="7">
                  <c:v>46.21</c:v>
                </c:pt>
                <c:pt idx="8">
                  <c:v>41.923000000000002</c:v>
                </c:pt>
                <c:pt idx="9">
                  <c:v>38.401000000000003</c:v>
                </c:pt>
                <c:pt idx="10">
                  <c:v>36.174999999999997</c:v>
                </c:pt>
                <c:pt idx="11">
                  <c:v>31.806000000000001</c:v>
                </c:pt>
                <c:pt idx="12">
                  <c:v>28.5</c:v>
                </c:pt>
                <c:pt idx="13">
                  <c:v>26.9</c:v>
                </c:pt>
                <c:pt idx="14">
                  <c:v>25</c:v>
                </c:pt>
                <c:pt idx="15" formatCode="General">
                  <c:v>24.3</c:v>
                </c:pt>
                <c:pt idx="16" formatCode="General">
                  <c:v>24.6</c:v>
                </c:pt>
                <c:pt idx="17" formatCode="General">
                  <c:v>24.8</c:v>
                </c:pt>
                <c:pt idx="18" formatCode="General">
                  <c:v>24.5</c:v>
                </c:pt>
                <c:pt idx="19" formatCode="General">
                  <c:v>23.4</c:v>
                </c:pt>
                <c:pt idx="20">
                  <c:v>23.382000000000001</c:v>
                </c:pt>
                <c:pt idx="21">
                  <c:v>24.079000000000001</c:v>
                </c:pt>
                <c:pt idx="22">
                  <c:v>24.536999999999999</c:v>
                </c:pt>
                <c:pt idx="23">
                  <c:v>25.722000000000001</c:v>
                </c:pt>
                <c:pt idx="24">
                  <c:v>26.521999999999998</c:v>
                </c:pt>
                <c:pt idx="25">
                  <c:v>25.628</c:v>
                </c:pt>
                <c:pt idx="26">
                  <c:v>25.475999999999999</c:v>
                </c:pt>
                <c:pt idx="27">
                  <c:v>25.564</c:v>
                </c:pt>
                <c:pt idx="28" formatCode="#,##0.0">
                  <c:v>24.561</c:v>
                </c:pt>
                <c:pt idx="29" formatCode="#,##0.0">
                  <c:v>23.433</c:v>
                </c:pt>
                <c:pt idx="30" formatCode="#,##0.0">
                  <c:v>21.3</c:v>
                </c:pt>
                <c:pt idx="31" formatCode="#,##0.0">
                  <c:v>21.1</c:v>
                </c:pt>
                <c:pt idx="32" formatCode="General">
                  <c:v>21.965</c:v>
                </c:pt>
                <c:pt idx="33" formatCode="General">
                  <c:v>20.998999999999999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1-4572-9126-8BD26F216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50722448"/>
        <c:axId val="350729504"/>
      </c:barChart>
      <c:lineChart>
        <c:grouping val="standard"/>
        <c:varyColors val="0"/>
        <c:ser>
          <c:idx val="1"/>
          <c:order val="1"/>
          <c:tx>
            <c:strRef>
              <c:f>Taul1!$C$2</c:f>
              <c:strCache>
                <c:ptCount val="1"/>
                <c:pt idx="0">
                  <c:v>Offices (RHS)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Taul1!$A$3:$A$36</c:f>
              <c:strCache>
                <c:ptCount val="3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</c:strCache>
            </c:strRef>
          </c:cat>
          <c:val>
            <c:numRef>
              <c:f>Taul1!$C$3:$C$36</c:f>
              <c:numCache>
                <c:formatCode>#,##0</c:formatCode>
                <c:ptCount val="34"/>
                <c:pt idx="0">
                  <c:v>3527</c:v>
                </c:pt>
                <c:pt idx="1">
                  <c:v>3566</c:v>
                </c:pt>
                <c:pt idx="2">
                  <c:v>3542</c:v>
                </c:pt>
                <c:pt idx="3">
                  <c:v>3544</c:v>
                </c:pt>
                <c:pt idx="4">
                  <c:v>3541</c:v>
                </c:pt>
                <c:pt idx="5">
                  <c:v>3526</c:v>
                </c:pt>
                <c:pt idx="6">
                  <c:v>3340</c:v>
                </c:pt>
                <c:pt idx="7">
                  <c:v>3088</c:v>
                </c:pt>
                <c:pt idx="8">
                  <c:v>2772</c:v>
                </c:pt>
                <c:pt idx="9">
                  <c:v>2554</c:v>
                </c:pt>
                <c:pt idx="10">
                  <c:v>2145</c:v>
                </c:pt>
                <c:pt idx="11">
                  <c:v>1943</c:v>
                </c:pt>
                <c:pt idx="12">
                  <c:v>1722</c:v>
                </c:pt>
                <c:pt idx="13">
                  <c:v>1629</c:v>
                </c:pt>
                <c:pt idx="14">
                  <c:v>1570</c:v>
                </c:pt>
                <c:pt idx="15">
                  <c:v>1545</c:v>
                </c:pt>
                <c:pt idx="16">
                  <c:v>1549</c:v>
                </c:pt>
                <c:pt idx="17">
                  <c:v>1571</c:v>
                </c:pt>
                <c:pt idx="18">
                  <c:v>1572</c:v>
                </c:pt>
                <c:pt idx="19">
                  <c:v>1564</c:v>
                </c:pt>
                <c:pt idx="20">
                  <c:v>1584</c:v>
                </c:pt>
                <c:pt idx="21">
                  <c:v>1756</c:v>
                </c:pt>
                <c:pt idx="22">
                  <c:v>1708</c:v>
                </c:pt>
                <c:pt idx="23">
                  <c:v>1700</c:v>
                </c:pt>
                <c:pt idx="24">
                  <c:v>1636</c:v>
                </c:pt>
                <c:pt idx="25">
                  <c:v>1586</c:v>
                </c:pt>
                <c:pt idx="26">
                  <c:v>1583</c:v>
                </c:pt>
                <c:pt idx="27">
                  <c:v>1625</c:v>
                </c:pt>
                <c:pt idx="28">
                  <c:v>1508</c:v>
                </c:pt>
                <c:pt idx="29">
                  <c:v>1417</c:v>
                </c:pt>
                <c:pt idx="30">
                  <c:v>1204</c:v>
                </c:pt>
                <c:pt idx="31">
                  <c:v>1112</c:v>
                </c:pt>
                <c:pt idx="32" formatCode="General">
                  <c:v>1039</c:v>
                </c:pt>
                <c:pt idx="33" formatCode="General">
                  <c:v>970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F1-4572-9126-8BD26F216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722056"/>
        <c:axId val="350728328"/>
      </c:lineChart>
      <c:catAx>
        <c:axId val="35072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0729504"/>
        <c:crosses val="autoZero"/>
        <c:auto val="1"/>
        <c:lblAlgn val="ctr"/>
        <c:lblOffset val="100"/>
        <c:tickLblSkip val="2"/>
        <c:noMultiLvlLbl val="0"/>
      </c:catAx>
      <c:valAx>
        <c:axId val="35072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0722448"/>
        <c:crosses val="autoZero"/>
        <c:crossBetween val="between"/>
      </c:valAx>
      <c:valAx>
        <c:axId val="35072832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0722056"/>
        <c:crosses val="max"/>
        <c:crossBetween val="between"/>
      </c:valAx>
      <c:catAx>
        <c:axId val="350722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0728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47849386745731"/>
          <c:y val="0.18337069637367476"/>
          <c:w val="0.54897114604860442"/>
          <c:h val="6.1119835127294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APV1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199</c:v>
                </c:pt>
                <c:pt idx="1">
                  <c:v>551</c:v>
                </c:pt>
                <c:pt idx="2">
                  <c:v>1003</c:v>
                </c:pt>
                <c:pt idx="3">
                  <c:v>1643</c:v>
                </c:pt>
                <c:pt idx="4">
                  <c:v>2190</c:v>
                </c:pt>
                <c:pt idx="5">
                  <c:v>2645</c:v>
                </c:pt>
                <c:pt idx="6">
                  <c:v>3234</c:v>
                </c:pt>
                <c:pt idx="7">
                  <c:v>4007</c:v>
                </c:pt>
                <c:pt idx="8">
                  <c:v>4893</c:v>
                </c:pt>
                <c:pt idx="9">
                  <c:v>5972</c:v>
                </c:pt>
                <c:pt idx="10">
                  <c:v>6736</c:v>
                </c:pt>
                <c:pt idx="11">
                  <c:v>8132</c:v>
                </c:pt>
                <c:pt idx="12">
                  <c:v>9976</c:v>
                </c:pt>
                <c:pt idx="13">
                  <c:v>11277</c:v>
                </c:pt>
                <c:pt idx="14">
                  <c:v>12030</c:v>
                </c:pt>
                <c:pt idx="15">
                  <c:v>12855</c:v>
                </c:pt>
                <c:pt idx="16">
                  <c:v>13700</c:v>
                </c:pt>
                <c:pt idx="17">
                  <c:v>14800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0B-4E1C-94AF-7A55D9A704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APV2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</c:v>
                </c:pt>
                <c:pt idx="1">
                  <c:v>25</c:v>
                </c:pt>
                <c:pt idx="2">
                  <c:v>138</c:v>
                </c:pt>
                <c:pt idx="3">
                  <c:v>277</c:v>
                </c:pt>
                <c:pt idx="4">
                  <c:v>370</c:v>
                </c:pt>
                <c:pt idx="5">
                  <c:v>473</c:v>
                </c:pt>
                <c:pt idx="6">
                  <c:v>632</c:v>
                </c:pt>
                <c:pt idx="7">
                  <c:v>799</c:v>
                </c:pt>
                <c:pt idx="8">
                  <c:v>1038</c:v>
                </c:pt>
                <c:pt idx="9">
                  <c:v>1252</c:v>
                </c:pt>
                <c:pt idx="10">
                  <c:v>1420</c:v>
                </c:pt>
                <c:pt idx="11">
                  <c:v>1637</c:v>
                </c:pt>
                <c:pt idx="12">
                  <c:v>1876</c:v>
                </c:pt>
                <c:pt idx="13">
                  <c:v>2119</c:v>
                </c:pt>
                <c:pt idx="14">
                  <c:v>2300</c:v>
                </c:pt>
                <c:pt idx="15">
                  <c:v>2517</c:v>
                </c:pt>
                <c:pt idx="16">
                  <c:v>2800</c:v>
                </c:pt>
                <c:pt idx="17">
                  <c:v>3300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0B-4E1C-94AF-7A55D9A70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4314264"/>
        <c:axId val="564316616"/>
      </c:lineChart>
      <c:catAx>
        <c:axId val="56431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4316616"/>
        <c:crosses val="autoZero"/>
        <c:auto val="1"/>
        <c:lblAlgn val="ctr"/>
        <c:lblOffset val="100"/>
        <c:noMultiLvlLbl val="0"/>
      </c:catAx>
      <c:valAx>
        <c:axId val="56431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431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Upper secondary school degree</c:v>
                </c:pt>
                <c:pt idx="1">
                  <c:v>Vocational Qualification in Business and Administration</c:v>
                </c:pt>
                <c:pt idx="2">
                  <c:v>Other vocational degree</c:v>
                </c:pt>
                <c:pt idx="3">
                  <c:v>Bachelor of Business Administration</c:v>
                </c:pt>
                <c:pt idx="4">
                  <c:v>Other bachelor's degree</c:v>
                </c:pt>
                <c:pt idx="5">
                  <c:v>University degree</c:v>
                </c:pt>
                <c:pt idx="6">
                  <c:v>Education unknown or lower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2438</c:v>
                </c:pt>
                <c:pt idx="1">
                  <c:v>8356</c:v>
                </c:pt>
                <c:pt idx="2">
                  <c:v>2722</c:v>
                </c:pt>
                <c:pt idx="3">
                  <c:v>6389</c:v>
                </c:pt>
                <c:pt idx="4">
                  <c:v>2304</c:v>
                </c:pt>
                <c:pt idx="5">
                  <c:v>7878</c:v>
                </c:pt>
                <c:pt idx="6">
                  <c:v>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E-4CD7-B2AD-55A3CC2898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Recruited in 2014-2018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Upper secondary school degree</c:v>
                </c:pt>
                <c:pt idx="1">
                  <c:v>Vocational Qualification in Business and Administration</c:v>
                </c:pt>
                <c:pt idx="2">
                  <c:v>Other vocational degree</c:v>
                </c:pt>
                <c:pt idx="3">
                  <c:v>Bachelor of Business Administration</c:v>
                </c:pt>
                <c:pt idx="4">
                  <c:v>Other bachelor's degree</c:v>
                </c:pt>
                <c:pt idx="5">
                  <c:v>University degree</c:v>
                </c:pt>
                <c:pt idx="6">
                  <c:v>Education unknown or lower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1277</c:v>
                </c:pt>
                <c:pt idx="1">
                  <c:v>2555</c:v>
                </c:pt>
                <c:pt idx="2">
                  <c:v>1224</c:v>
                </c:pt>
                <c:pt idx="3">
                  <c:v>3307</c:v>
                </c:pt>
                <c:pt idx="4">
                  <c:v>1333</c:v>
                </c:pt>
                <c:pt idx="5">
                  <c:v>3662</c:v>
                </c:pt>
                <c:pt idx="6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2E-4CD7-B2AD-55A3CC289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3561432"/>
        <c:axId val="573563784"/>
      </c:barChart>
      <c:catAx>
        <c:axId val="573561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3563784"/>
        <c:crosses val="autoZero"/>
        <c:auto val="1"/>
        <c:lblAlgn val="ctr"/>
        <c:lblOffset val="100"/>
        <c:noMultiLvlLbl val="0"/>
      </c:catAx>
      <c:valAx>
        <c:axId val="5735637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3561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Part time</c:v>
                </c:pt>
                <c:pt idx="1">
                  <c:v>Full time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1399</c:v>
                </c:pt>
                <c:pt idx="1">
                  <c:v>20700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5-4A6A-9DA8-A8BD82F31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Insurance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Part time</c:v>
                </c:pt>
                <c:pt idx="1">
                  <c:v>Full time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733</c:v>
                </c:pt>
                <c:pt idx="1">
                  <c:v>10207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A5-4A6A-9DA8-A8BD82F31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605688"/>
        <c:axId val="551604120"/>
      </c:barChart>
      <c:catAx>
        <c:axId val="551605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604120"/>
        <c:crosses val="autoZero"/>
        <c:auto val="1"/>
        <c:lblAlgn val="ctr"/>
        <c:lblOffset val="100"/>
        <c:noMultiLvlLbl val="0"/>
      </c:catAx>
      <c:valAx>
        <c:axId val="551604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605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Vocational Qualification in Business and Administration</c:v>
                </c:pt>
                <c:pt idx="1">
                  <c:v>Bachelor of Business Administration</c:v>
                </c:pt>
                <c:pt idx="2">
                  <c:v>University degree</c:v>
                </c:pt>
                <c:pt idx="3">
                  <c:v>Other education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25.8</c:v>
                </c:pt>
                <c:pt idx="1">
                  <c:v>18</c:v>
                </c:pt>
                <c:pt idx="2">
                  <c:v>22.4</c:v>
                </c:pt>
                <c:pt idx="3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5-44C1-8C49-E7F0DAAF63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Banking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Vocational Qualification in Business and Administration</c:v>
                </c:pt>
                <c:pt idx="1">
                  <c:v>Bachelor of Business Administration</c:v>
                </c:pt>
                <c:pt idx="2">
                  <c:v>University degree</c:v>
                </c:pt>
                <c:pt idx="3">
                  <c:v>Other education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27.7</c:v>
                </c:pt>
                <c:pt idx="1">
                  <c:v>22</c:v>
                </c:pt>
                <c:pt idx="2">
                  <c:v>25.8</c:v>
                </c:pt>
                <c:pt idx="3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45-44C1-8C49-E7F0DAAF6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3575544"/>
        <c:axId val="568076464"/>
      </c:barChart>
      <c:catAx>
        <c:axId val="57357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8076464"/>
        <c:crosses val="autoZero"/>
        <c:auto val="1"/>
        <c:lblAlgn val="ctr"/>
        <c:lblOffset val="100"/>
        <c:noMultiLvlLbl val="0"/>
      </c:catAx>
      <c:valAx>
        <c:axId val="56807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3575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9612005021113E-2"/>
          <c:y val="4.4534091983253594E-2"/>
          <c:w val="0.66938396287420598"/>
          <c:h val="0.779838807220184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Vocational Qualification in Business and Administration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32.5</c:v>
                </c:pt>
                <c:pt idx="1">
                  <c:v>33</c:v>
                </c:pt>
                <c:pt idx="2">
                  <c:v>34.299999999999997</c:v>
                </c:pt>
                <c:pt idx="3">
                  <c:v>35.1</c:v>
                </c:pt>
                <c:pt idx="4">
                  <c:v>36.5</c:v>
                </c:pt>
                <c:pt idx="5">
                  <c:v>37.299999999999997</c:v>
                </c:pt>
                <c:pt idx="6">
                  <c:v>38.200000000000003</c:v>
                </c:pt>
                <c:pt idx="7">
                  <c:v>41.1</c:v>
                </c:pt>
                <c:pt idx="8">
                  <c:v>38.299999999999997</c:v>
                </c:pt>
                <c:pt idx="9">
                  <c:v>37.6</c:v>
                </c:pt>
                <c:pt idx="10">
                  <c:v>36.6</c:v>
                </c:pt>
                <c:pt idx="11">
                  <c:v>35.1</c:v>
                </c:pt>
                <c:pt idx="12">
                  <c:v>34</c:v>
                </c:pt>
                <c:pt idx="13">
                  <c:v>33.5</c:v>
                </c:pt>
                <c:pt idx="14">
                  <c:v>32.9</c:v>
                </c:pt>
                <c:pt idx="15">
                  <c:v>31.8</c:v>
                </c:pt>
                <c:pt idx="16">
                  <c:v>30.1</c:v>
                </c:pt>
                <c:pt idx="17">
                  <c:v>28.2</c:v>
                </c:pt>
                <c:pt idx="18">
                  <c:v>27.1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61-46E3-910A-DB8D00D8CD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Bachelor of Business Administration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2.2000000000000002</c:v>
                </c:pt>
                <c:pt idx="1">
                  <c:v>3</c:v>
                </c:pt>
                <c:pt idx="2">
                  <c:v>4.0999999999999996</c:v>
                </c:pt>
                <c:pt idx="3">
                  <c:v>4.8</c:v>
                </c:pt>
                <c:pt idx="4">
                  <c:v>5.3</c:v>
                </c:pt>
                <c:pt idx="5">
                  <c:v>6.3</c:v>
                </c:pt>
                <c:pt idx="6">
                  <c:v>7.2</c:v>
                </c:pt>
                <c:pt idx="7">
                  <c:v>8.9</c:v>
                </c:pt>
                <c:pt idx="8">
                  <c:v>10.4</c:v>
                </c:pt>
                <c:pt idx="9">
                  <c:v>11.7</c:v>
                </c:pt>
                <c:pt idx="10">
                  <c:v>13</c:v>
                </c:pt>
                <c:pt idx="11">
                  <c:v>14</c:v>
                </c:pt>
                <c:pt idx="12">
                  <c:v>15.1</c:v>
                </c:pt>
                <c:pt idx="13">
                  <c:v>16.2</c:v>
                </c:pt>
                <c:pt idx="14">
                  <c:v>17</c:v>
                </c:pt>
                <c:pt idx="15">
                  <c:v>17.899999999999999</c:v>
                </c:pt>
                <c:pt idx="16">
                  <c:v>18.899999999999999</c:v>
                </c:pt>
                <c:pt idx="17">
                  <c:v>20.399999999999999</c:v>
                </c:pt>
                <c:pt idx="18">
                  <c:v>20.7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61-46E3-910A-DB8D00D8CD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Master's degree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7.6</c:v>
                </c:pt>
                <c:pt idx="1">
                  <c:v>8.1</c:v>
                </c:pt>
                <c:pt idx="2">
                  <c:v>8.6999999999999993</c:v>
                </c:pt>
                <c:pt idx="3">
                  <c:v>9.3000000000000007</c:v>
                </c:pt>
                <c:pt idx="4">
                  <c:v>10</c:v>
                </c:pt>
                <c:pt idx="5">
                  <c:v>11.1</c:v>
                </c:pt>
                <c:pt idx="6">
                  <c:v>12</c:v>
                </c:pt>
                <c:pt idx="7">
                  <c:v>14</c:v>
                </c:pt>
                <c:pt idx="8">
                  <c:v>15.2</c:v>
                </c:pt>
                <c:pt idx="9">
                  <c:v>17.399999999999999</c:v>
                </c:pt>
                <c:pt idx="10">
                  <c:v>17.7</c:v>
                </c:pt>
                <c:pt idx="11">
                  <c:v>18.3</c:v>
                </c:pt>
                <c:pt idx="12">
                  <c:v>18.899999999999999</c:v>
                </c:pt>
                <c:pt idx="13">
                  <c:v>19.7</c:v>
                </c:pt>
                <c:pt idx="14">
                  <c:v>20.6</c:v>
                </c:pt>
                <c:pt idx="15">
                  <c:v>21.5</c:v>
                </c:pt>
                <c:pt idx="16">
                  <c:v>22.6</c:v>
                </c:pt>
                <c:pt idx="17">
                  <c:v>23.3</c:v>
                </c:pt>
                <c:pt idx="18">
                  <c:v>24.7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61-46E3-910A-DB8D00D8CD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57.6</c:v>
                </c:pt>
                <c:pt idx="1">
                  <c:v>55.8</c:v>
                </c:pt>
                <c:pt idx="2">
                  <c:v>53</c:v>
                </c:pt>
                <c:pt idx="3">
                  <c:v>50.8</c:v>
                </c:pt>
                <c:pt idx="4">
                  <c:v>48.2</c:v>
                </c:pt>
                <c:pt idx="5">
                  <c:v>45.3</c:v>
                </c:pt>
                <c:pt idx="6">
                  <c:v>42.6</c:v>
                </c:pt>
                <c:pt idx="7">
                  <c:v>36</c:v>
                </c:pt>
                <c:pt idx="8">
                  <c:v>36.1</c:v>
                </c:pt>
                <c:pt idx="9">
                  <c:v>33.299999999999997</c:v>
                </c:pt>
                <c:pt idx="10">
                  <c:v>32.799999999999997</c:v>
                </c:pt>
                <c:pt idx="11">
                  <c:v>32.6</c:v>
                </c:pt>
                <c:pt idx="12">
                  <c:v>31.9</c:v>
                </c:pt>
                <c:pt idx="13">
                  <c:v>30.6</c:v>
                </c:pt>
                <c:pt idx="14">
                  <c:v>29.5</c:v>
                </c:pt>
                <c:pt idx="15">
                  <c:v>28.8</c:v>
                </c:pt>
                <c:pt idx="16">
                  <c:v>28.4</c:v>
                </c:pt>
                <c:pt idx="17">
                  <c:v>28.2</c:v>
                </c:pt>
                <c:pt idx="18">
                  <c:v>27.6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61-46E3-910A-DB8D00D8C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078032"/>
        <c:axId val="568080776"/>
      </c:lineChart>
      <c:catAx>
        <c:axId val="56807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8080776"/>
        <c:crosses val="autoZero"/>
        <c:auto val="1"/>
        <c:lblAlgn val="ctr"/>
        <c:lblOffset val="100"/>
        <c:noMultiLvlLbl val="0"/>
      </c:catAx>
      <c:valAx>
        <c:axId val="56808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807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13043478260865"/>
          <c:y val="0.24281320481819949"/>
          <c:w val="0.25966183574879226"/>
          <c:h val="0.659593455526384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Executive, banking</c:v>
                </c:pt>
                <c:pt idx="1">
                  <c:v>Executive, insurance</c:v>
                </c:pt>
                <c:pt idx="2">
                  <c:v>Managerial, banking</c:v>
                </c:pt>
                <c:pt idx="3">
                  <c:v>Managerial, insurance</c:v>
                </c:pt>
                <c:pt idx="4">
                  <c:v>Clerical, banking</c:v>
                </c:pt>
                <c:pt idx="5">
                  <c:v>Clerical, insurance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761</c:v>
                </c:pt>
                <c:pt idx="1">
                  <c:v>277</c:v>
                </c:pt>
                <c:pt idx="2">
                  <c:v>4841</c:v>
                </c:pt>
                <c:pt idx="3">
                  <c:v>1304</c:v>
                </c:pt>
                <c:pt idx="4">
                  <c:v>1748</c:v>
                </c:pt>
                <c:pt idx="5">
                  <c:v>2066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2-4FD9-BE53-4BD769129F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Executive, banking</c:v>
                </c:pt>
                <c:pt idx="1">
                  <c:v>Executive, insurance</c:v>
                </c:pt>
                <c:pt idx="2">
                  <c:v>Managerial, banking</c:v>
                </c:pt>
                <c:pt idx="3">
                  <c:v>Managerial, insurance</c:v>
                </c:pt>
                <c:pt idx="4">
                  <c:v>Clerical, banking</c:v>
                </c:pt>
                <c:pt idx="5">
                  <c:v>Clerical, insurance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570</c:v>
                </c:pt>
                <c:pt idx="1">
                  <c:v>191</c:v>
                </c:pt>
                <c:pt idx="2">
                  <c:v>4894</c:v>
                </c:pt>
                <c:pt idx="3">
                  <c:v>1454</c:v>
                </c:pt>
                <c:pt idx="4">
                  <c:v>8067</c:v>
                </c:pt>
                <c:pt idx="5">
                  <c:v>4693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2-4FD9-BE53-4BD769129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3563784"/>
        <c:axId val="573564176"/>
      </c:barChart>
      <c:catAx>
        <c:axId val="573563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3564176"/>
        <c:crosses val="autoZero"/>
        <c:auto val="1"/>
        <c:lblAlgn val="ctr"/>
        <c:lblOffset val="100"/>
        <c:noMultiLvlLbl val="0"/>
      </c:catAx>
      <c:valAx>
        <c:axId val="573564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3563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B8-414C-A1DF-012C79F479A7}"/>
              </c:ext>
            </c:extLst>
          </c:dPt>
          <c:cat>
            <c:strRef>
              <c:f>Taul1!$A$2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Taul1!$B$2</c:f>
              <c:numCache>
                <c:formatCode>General</c:formatCode>
                <c:ptCount val="1"/>
                <c:pt idx="0">
                  <c:v>10997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8-414C-A1DF-012C79F479A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4-F8B8-414C-A1DF-012C79F479A7}"/>
              </c:ext>
            </c:extLst>
          </c:dPt>
          <c:cat>
            <c:strRef>
              <c:f>Taul1!$A$2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Taul1!$C$2</c:f>
              <c:numCache>
                <c:formatCode>General</c:formatCode>
                <c:ptCount val="1"/>
                <c:pt idx="0">
                  <c:v>19869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B8-414C-A1DF-012C79F47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73569272"/>
        <c:axId val="573569664"/>
      </c:barChart>
      <c:catAx>
        <c:axId val="573569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573569664"/>
        <c:crosses val="autoZero"/>
        <c:auto val="1"/>
        <c:lblAlgn val="ctr"/>
        <c:lblOffset val="100"/>
        <c:noMultiLvlLbl val="0"/>
      </c:catAx>
      <c:valAx>
        <c:axId val="57356966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57356927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E6007E"/>
          </a:solidFill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labour force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3.34</c:v>
                </c:pt>
                <c:pt idx="1">
                  <c:v>3.55</c:v>
                </c:pt>
                <c:pt idx="2">
                  <c:v>3.75</c:v>
                </c:pt>
                <c:pt idx="3">
                  <c:v>3.93</c:v>
                </c:pt>
                <c:pt idx="4">
                  <c:v>4.1900000000000004</c:v>
                </c:pt>
                <c:pt idx="5">
                  <c:v>4.87</c:v>
                </c:pt>
                <c:pt idx="6">
                  <c:v>5.73</c:v>
                </c:pt>
                <c:pt idx="7">
                  <c:v>6.5</c:v>
                </c:pt>
                <c:pt idx="8">
                  <c:v>7.23</c:v>
                </c:pt>
                <c:pt idx="9">
                  <c:v>7.57</c:v>
                </c:pt>
                <c:pt idx="10">
                  <c:v>8.3000000000000007</c:v>
                </c:pt>
                <c:pt idx="11">
                  <c:v>8.57</c:v>
                </c:pt>
                <c:pt idx="12">
                  <c:v>8.86</c:v>
                </c:pt>
                <c:pt idx="13">
                  <c:v>9.1199999999999992</c:v>
                </c:pt>
                <c:pt idx="14">
                  <c:v>9.35</c:v>
                </c:pt>
                <c:pt idx="15">
                  <c:v>9.73</c:v>
                </c:pt>
                <c:pt idx="16">
                  <c:v>9.9600000000000009</c:v>
                </c:pt>
                <c:pt idx="17">
                  <c:v>10.19</c:v>
                </c:pt>
                <c:pt idx="18">
                  <c:v>10.39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03-4A89-A8DF-8CA0866741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 sector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0.99</c:v>
                </c:pt>
                <c:pt idx="1">
                  <c:v>1.25</c:v>
                </c:pt>
                <c:pt idx="2">
                  <c:v>1.27</c:v>
                </c:pt>
                <c:pt idx="3">
                  <c:v>1.58</c:v>
                </c:pt>
                <c:pt idx="4">
                  <c:v>1.92</c:v>
                </c:pt>
                <c:pt idx="5">
                  <c:v>2.99</c:v>
                </c:pt>
                <c:pt idx="6">
                  <c:v>3.76</c:v>
                </c:pt>
                <c:pt idx="7">
                  <c:v>4.7300000000000004</c:v>
                </c:pt>
                <c:pt idx="8">
                  <c:v>5.19</c:v>
                </c:pt>
                <c:pt idx="9">
                  <c:v>5.65</c:v>
                </c:pt>
                <c:pt idx="10">
                  <c:v>5.87</c:v>
                </c:pt>
                <c:pt idx="11">
                  <c:v>5.92</c:v>
                </c:pt>
                <c:pt idx="12">
                  <c:v>5.97</c:v>
                </c:pt>
                <c:pt idx="13">
                  <c:v>6.55</c:v>
                </c:pt>
                <c:pt idx="14">
                  <c:v>7.38</c:v>
                </c:pt>
                <c:pt idx="15">
                  <c:v>7.96</c:v>
                </c:pt>
                <c:pt idx="16">
                  <c:v>8.26</c:v>
                </c:pt>
                <c:pt idx="17">
                  <c:v>7.93</c:v>
                </c:pt>
                <c:pt idx="18">
                  <c:v>7.87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03-4A89-A8DF-8CA086674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325168"/>
        <c:axId val="346325952"/>
      </c:lineChart>
      <c:catAx>
        <c:axId val="34632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346325952"/>
        <c:crosses val="autoZero"/>
        <c:auto val="1"/>
        <c:lblAlgn val="ctr"/>
        <c:lblOffset val="100"/>
        <c:tickLblSkip val="1"/>
        <c:noMultiLvlLbl val="0"/>
      </c:catAx>
      <c:valAx>
        <c:axId val="34632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34632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40674806953478E-2"/>
          <c:y val="4.4534091983253594E-2"/>
          <c:w val="0.6908328578492906"/>
          <c:h val="0.779838807220184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0.0</c:formatCode>
                <c:ptCount val="19"/>
                <c:pt idx="0">
                  <c:v>80.400000000000006</c:v>
                </c:pt>
                <c:pt idx="1">
                  <c:v>80.2</c:v>
                </c:pt>
                <c:pt idx="2">
                  <c:v>79.900000000000006</c:v>
                </c:pt>
                <c:pt idx="3">
                  <c:v>79.400000000000006</c:v>
                </c:pt>
                <c:pt idx="4">
                  <c:v>79.400000000000006</c:v>
                </c:pt>
                <c:pt idx="5">
                  <c:v>79.2</c:v>
                </c:pt>
                <c:pt idx="6">
                  <c:v>78.400000000000006</c:v>
                </c:pt>
                <c:pt idx="7">
                  <c:v>77.3</c:v>
                </c:pt>
                <c:pt idx="8">
                  <c:v>75</c:v>
                </c:pt>
                <c:pt idx="9">
                  <c:v>73.3</c:v>
                </c:pt>
                <c:pt idx="10">
                  <c:v>72.900000000000006</c:v>
                </c:pt>
                <c:pt idx="11">
                  <c:v>72.099999999999994</c:v>
                </c:pt>
                <c:pt idx="12">
                  <c:v>71.5</c:v>
                </c:pt>
                <c:pt idx="13">
                  <c:v>70.900000000000006</c:v>
                </c:pt>
                <c:pt idx="14">
                  <c:v>70.2</c:v>
                </c:pt>
                <c:pt idx="15">
                  <c:v>69.5</c:v>
                </c:pt>
                <c:pt idx="16">
                  <c:v>68.2</c:v>
                </c:pt>
                <c:pt idx="17">
                  <c:v>67.280900876841585</c:v>
                </c:pt>
                <c:pt idx="18">
                  <c:v>64.800536372779078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0F-458A-92C8-4656D1FA86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 sector total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Sheet1!$C$2:$C$20</c:f>
              <c:numCache>
                <c:formatCode>0.0</c:formatCode>
                <c:ptCount val="19"/>
                <c:pt idx="0">
                  <c:v>75.900000000000006</c:v>
                </c:pt>
                <c:pt idx="1">
                  <c:v>75.599999999999994</c:v>
                </c:pt>
                <c:pt idx="2">
                  <c:v>75.8</c:v>
                </c:pt>
                <c:pt idx="3">
                  <c:v>75.3</c:v>
                </c:pt>
                <c:pt idx="4">
                  <c:v>75.400000000000006</c:v>
                </c:pt>
                <c:pt idx="5">
                  <c:v>75.400000000000006</c:v>
                </c:pt>
                <c:pt idx="6">
                  <c:v>74.5</c:v>
                </c:pt>
                <c:pt idx="7">
                  <c:v>73.900000000000006</c:v>
                </c:pt>
                <c:pt idx="8">
                  <c:v>72.2</c:v>
                </c:pt>
                <c:pt idx="9">
                  <c:v>71</c:v>
                </c:pt>
                <c:pt idx="10">
                  <c:v>70.400000000000006</c:v>
                </c:pt>
                <c:pt idx="11">
                  <c:v>69.599999999999994</c:v>
                </c:pt>
                <c:pt idx="12">
                  <c:v>69.2</c:v>
                </c:pt>
                <c:pt idx="13">
                  <c:v>68.7</c:v>
                </c:pt>
                <c:pt idx="14">
                  <c:v>68.2</c:v>
                </c:pt>
                <c:pt idx="15">
                  <c:v>67.7</c:v>
                </c:pt>
                <c:pt idx="16">
                  <c:v>66.7</c:v>
                </c:pt>
                <c:pt idx="17">
                  <c:v>66.07395557743186</c:v>
                </c:pt>
                <c:pt idx="18">
                  <c:v>64.37180068683989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0F-458A-92C8-4656D1FA86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Insurers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Sheet1!$D$2:$D$20</c:f>
              <c:numCache>
                <c:formatCode>0.0</c:formatCode>
                <c:ptCount val="19"/>
                <c:pt idx="0">
                  <c:v>67</c:v>
                </c:pt>
                <c:pt idx="1">
                  <c:v>66.7</c:v>
                </c:pt>
                <c:pt idx="2">
                  <c:v>67.7</c:v>
                </c:pt>
                <c:pt idx="3">
                  <c:v>67.400000000000006</c:v>
                </c:pt>
                <c:pt idx="4">
                  <c:v>67.900000000000006</c:v>
                </c:pt>
                <c:pt idx="5">
                  <c:v>67.900000000000006</c:v>
                </c:pt>
                <c:pt idx="6">
                  <c:v>67.2</c:v>
                </c:pt>
                <c:pt idx="7">
                  <c:v>66.900000000000006</c:v>
                </c:pt>
                <c:pt idx="8">
                  <c:v>66.599999999999994</c:v>
                </c:pt>
                <c:pt idx="9">
                  <c:v>66.099999999999994</c:v>
                </c:pt>
                <c:pt idx="10">
                  <c:v>65</c:v>
                </c:pt>
                <c:pt idx="11">
                  <c:v>64.400000000000006</c:v>
                </c:pt>
                <c:pt idx="12">
                  <c:v>64.3</c:v>
                </c:pt>
                <c:pt idx="13">
                  <c:v>63.7</c:v>
                </c:pt>
                <c:pt idx="14">
                  <c:v>63.8</c:v>
                </c:pt>
                <c:pt idx="15">
                  <c:v>63.9</c:v>
                </c:pt>
                <c:pt idx="16">
                  <c:v>63.2</c:v>
                </c:pt>
                <c:pt idx="17">
                  <c:v>63.37284590098615</c:v>
                </c:pt>
                <c:pt idx="18">
                  <c:v>63.475212819228844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0F-458A-92C8-4656D1FA8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951360"/>
        <c:axId val="562953712"/>
      </c:lineChart>
      <c:catAx>
        <c:axId val="56295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2953712"/>
        <c:crosses val="autoZero"/>
        <c:auto val="1"/>
        <c:lblAlgn val="ctr"/>
        <c:lblOffset val="100"/>
        <c:noMultiLvlLbl val="0"/>
      </c:catAx>
      <c:valAx>
        <c:axId val="562953712"/>
        <c:scaling>
          <c:orientation val="minMax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295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28947468522959"/>
          <c:y val="0.41565660723705677"/>
          <c:w val="0.20971052531477044"/>
          <c:h val="0.22677473159099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0.0342</cdr:y>
    </cdr:from>
    <cdr:to>
      <cdr:x>0.24786</cdr:x>
      <cdr:y>0.09142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0" y="165570"/>
          <a:ext cx="266446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GB" sz="1200" noProof="0" dirty="0">
              <a:solidFill>
                <a:schemeClr val="accent6">
                  <a:lumMod val="10000"/>
                </a:schemeClr>
              </a:solidFill>
              <a:latin typeface="+mj-lt"/>
            </a:rPr>
            <a:t>Thousand</a:t>
          </a:r>
        </a:p>
      </cdr:txBody>
    </cdr:sp>
  </cdr:relSizeAnchor>
  <cdr:relSizeAnchor xmlns:cdr="http://schemas.openxmlformats.org/drawingml/2006/chartDrawing">
    <cdr:from>
      <cdr:x>0.9272</cdr:x>
      <cdr:y>0.0342</cdr:y>
    </cdr:from>
    <cdr:to>
      <cdr:x>1</cdr:x>
      <cdr:y>0.09142</cdr:y>
    </cdr:to>
    <cdr:sp macro="" textlink="">
      <cdr:nvSpPr>
        <cdr:cNvPr id="3" name="Tekstiruutu 1"/>
        <cdr:cNvSpPr txBox="1"/>
      </cdr:nvSpPr>
      <cdr:spPr>
        <a:xfrm xmlns:a="http://schemas.openxmlformats.org/drawingml/2006/main">
          <a:off x="9967277" y="165570"/>
          <a:ext cx="78258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200" noProof="0" dirty="0">
              <a:solidFill>
                <a:schemeClr val="accent6">
                  <a:lumMod val="10000"/>
                </a:schemeClr>
              </a:solidFill>
              <a:latin typeface="+mj-lt"/>
            </a:rPr>
            <a:t>Number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uvallinen_Otsikkodia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8" y="-59873"/>
            <a:ext cx="12192000" cy="696685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Merriweather Sans" panose="0200050306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9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4"/>
            <a:ext cx="6172200" cy="3897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923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6090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059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59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5878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5878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4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6"/>
          <p:cNvSpPr txBox="1"/>
          <p:nvPr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Financial sector – better finances for everyone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465334" y="2705167"/>
            <a:ext cx="5263031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etunimi.sukunimi@financefinland.fi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11" name="TextBox 6"/>
          <p:cNvSpPr txBox="1"/>
          <p:nvPr/>
        </p:nvSpPr>
        <p:spPr>
          <a:xfrm>
            <a:off x="4437511" y="4957760"/>
            <a:ext cx="332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WWW.FINANCEFINLAND.FI</a:t>
            </a:r>
            <a:endParaRPr lang="en-US" sz="1800" dirty="0">
              <a:latin typeface="+mj-lt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0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+mj-lt"/>
                <a:ea typeface="Merriweather Sans" charset="0"/>
                <a:cs typeface="Merriweather Sans" charset="0"/>
              </a:rPr>
              <a:t>Financial sector – better finances for everyone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465334" y="2705167"/>
            <a:ext cx="5263031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etunimi.sukunimi@financefinland.fi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11" name="TextBox 6"/>
          <p:cNvSpPr txBox="1"/>
          <p:nvPr/>
        </p:nvSpPr>
        <p:spPr>
          <a:xfrm>
            <a:off x="4437511" y="4957760"/>
            <a:ext cx="334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+mj-lt"/>
                <a:ea typeface="Merriweather Sans" charset="0"/>
                <a:cs typeface="Merriweather Sans" charset="0"/>
              </a:rPr>
              <a:t>WWW.FINANCEFINLAND.FI</a:t>
            </a:r>
            <a:endParaRPr 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91FC08EC-9448-413C-9742-9824D66701B4}"/>
              </a:ext>
            </a:extLst>
          </p:cNvPr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D7C9693-875A-43E0-9D11-0D3E36CC6335}"/>
              </a:ext>
            </a:extLst>
          </p:cNvPr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147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2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dia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81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2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väripohj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Merriweather Sans" panose="0200050306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4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2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6273" y="2536909"/>
            <a:ext cx="8978183" cy="906936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Väliotsikko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807563B8-E852-4876-B06D-98B75301A3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86B0F442-B896-4B80-AFB7-348961AC9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40146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40146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" y="-235376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”Lainaus”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91344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E8BF204-493E-4F0D-9912-EBB8875DD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034419A4-A058-4142-9736-3A3F1DC850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2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9828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9828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4258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4258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2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1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Ensimmäinen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49" y="5865832"/>
            <a:ext cx="1618986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4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04" r:id="rId17"/>
    <p:sldLayoutId id="2147483815" r:id="rId18"/>
    <p:sldLayoutId id="214748381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D005965-4DCF-4981-BEEE-CA627DF1C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037" y="469207"/>
            <a:ext cx="9144000" cy="782996"/>
          </a:xfrm>
        </p:spPr>
        <p:txBody>
          <a:bodyPr>
            <a:normAutofit/>
          </a:bodyPr>
          <a:lstStyle/>
          <a:p>
            <a:r>
              <a:rPr lang="en-GB" dirty="0"/>
              <a:t>Personnel and education</a:t>
            </a:r>
          </a:p>
        </p:txBody>
      </p:sp>
      <p:sp>
        <p:nvSpPr>
          <p:cNvPr id="2" name="Alaotsikko 1">
            <a:extLst>
              <a:ext uri="{FF2B5EF4-FFF2-40B4-BE49-F238E27FC236}">
                <a16:creationId xmlns:a16="http://schemas.microsoft.com/office/drawing/2014/main" id="{A58A47FB-D8D7-40EA-AC26-34FC2BEC5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Financial sector personnel by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number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age structure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educational background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occupation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5F8A5B-4E5D-434C-8FB9-83B46D5D5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DFF181B-F1C8-4D7A-897E-CACF7F1D73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08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Women in the financial sector</a:t>
            </a:r>
            <a:br>
              <a:rPr lang="en-US" sz="3200" dirty="0"/>
            </a:br>
            <a:r>
              <a:rPr lang="en-US" sz="2400" dirty="0"/>
              <a:t>proportion by occupation</a:t>
            </a:r>
            <a:endParaRPr lang="en-US" sz="32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754036"/>
              </p:ext>
            </p:extLst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895149" y="5921944"/>
            <a:ext cx="3012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>
                <a:solidFill>
                  <a:schemeClr val="tx2"/>
                </a:solidFill>
                <a:latin typeface="Merriweather Sans" panose="00000500000000000000" pitchFamily="2" charset="0"/>
              </a:rPr>
              <a:t>Source: EK wage statistics</a:t>
            </a:r>
            <a:endParaRPr lang="en-US" sz="1600" dirty="0">
              <a:solidFill>
                <a:schemeClr val="tx2"/>
              </a:solidFill>
              <a:latin typeface="Merriweather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4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Personnel in Finnish banks and insurance companies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404540"/>
              </p:ext>
            </p:extLst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2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personnel and offices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139734"/>
              </p:ext>
            </p:extLst>
          </p:nvPr>
        </p:nvGraphicFramePr>
        <p:xfrm>
          <a:off x="514728" y="1295400"/>
          <a:ext cx="10749864" cy="484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14728" y="6252314"/>
            <a:ext cx="6631334" cy="25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n-US" sz="1000" b="0" i="0" u="none" strike="noStrike" baseline="0" dirty="0">
                <a:solidFill>
                  <a:srgbClr val="164280"/>
                </a:solidFill>
                <a:latin typeface="+mj-lt"/>
                <a:cs typeface="Arial" panose="020B0604020202020204" pitchFamily="34" charset="0"/>
              </a:rPr>
              <a:t>Source: Statistics Finland, ECB, FFI</a:t>
            </a:r>
          </a:p>
        </p:txBody>
      </p:sp>
    </p:spTree>
    <p:extLst>
      <p:ext uri="{BB962C8B-B14F-4D97-AF65-F5344CB8AC3E}">
        <p14:creationId xmlns:p14="http://schemas.microsoft.com/office/powerpoint/2010/main" val="32920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984251"/>
          </a:xfrm>
        </p:spPr>
        <p:txBody>
          <a:bodyPr>
            <a:noAutofit/>
          </a:bodyPr>
          <a:lstStyle/>
          <a:p>
            <a:r>
              <a:rPr lang="en-GB" sz="3200" dirty="0"/>
              <a:t>Employed persons by industry 2018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26E61128-9FED-40C1-9A3D-1EE75B2DE3B2}"/>
              </a:ext>
            </a:extLst>
          </p:cNvPr>
          <p:cNvSpPr/>
          <p:nvPr/>
        </p:nvSpPr>
        <p:spPr>
          <a:xfrm>
            <a:off x="9031705" y="5293895"/>
            <a:ext cx="2411303" cy="121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528819"/>
              </p:ext>
            </p:extLst>
          </p:nvPr>
        </p:nvGraphicFramePr>
        <p:xfrm>
          <a:off x="547920" y="1185851"/>
          <a:ext cx="10895088" cy="4960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1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Merriweather Sans" panose="00000500000000000000" pitchFamily="2" charset="0"/>
                        </a:rPr>
                        <a:t> Industry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Merriweather Sans" panose="00000500000000000000" pitchFamily="2" charset="0"/>
                        </a:rPr>
                        <a:t>1</a:t>
                      </a:r>
                      <a:r>
                        <a:rPr lang="en-GB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 </a:t>
                      </a:r>
                      <a:r>
                        <a:rPr lang="en-GB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Merriweather Sans" panose="00000500000000000000" pitchFamily="2" charset="0"/>
                        </a:rPr>
                        <a:t>000 persons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A-B  Agriculture, forestry and fishery; mining (01-09)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C-E  Manufacturing; Electricity, gas, steam, sewerage, waste management…  (10-39)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361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F      Construction (41-43)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198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G      Wholesale and retail trade; repair of motor vehicles (45-47)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292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H      Transportation and storage (49-53)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I        Accommodation and food service activities (55-56)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730572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J        Information and communication (58-63)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692482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K, L   Financial and insurance activities; real estate activities (64-68)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4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 dirty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M, N  Professional, scientific and technical activities; administrative and support service activities (69-82)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02782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O       Public administration and defence; statutory social security (84)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P       Education (85)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Q       Healthcare and social services (86-88)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417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pPr algn="l" fontAlgn="b">
                        <a:tabLst>
                          <a:tab pos="546100" algn="l"/>
                        </a:tabLst>
                      </a:pPr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R-U   Arts, entertainment and recreation; other service activities (90-99)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9741744"/>
                  </a:ext>
                </a:extLst>
              </a:tr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         FFI member companies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>
                          <a:solidFill>
                            <a:srgbClr val="164180"/>
                          </a:solidFill>
                          <a:effectLst/>
                          <a:latin typeface="Merriweather Sans" panose="00000500000000000000" pitchFamily="2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47920" y="6266008"/>
            <a:ext cx="3139427" cy="300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300" b="0" i="1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300" b="0" i="1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300" b="0" i="1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300" b="0" i="1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rgbClr val="164180"/>
                </a:solidFill>
              </a:rPr>
              <a:t>Sources: Statistics Finland and EK</a:t>
            </a:r>
          </a:p>
        </p:txBody>
      </p:sp>
    </p:spTree>
    <p:extLst>
      <p:ext uri="{BB962C8B-B14F-4D97-AF65-F5344CB8AC3E}">
        <p14:creationId xmlns:p14="http://schemas.microsoft.com/office/powerpoint/2010/main" val="210139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APV1 and APV2 qualifications obtained in Finland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191351"/>
              </p:ext>
            </p:extLst>
          </p:nvPr>
        </p:nvGraphicFramePr>
        <p:xfrm>
          <a:off x="749300" y="1515569"/>
          <a:ext cx="10515600" cy="420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/>
          <p:cNvSpPr/>
          <p:nvPr/>
        </p:nvSpPr>
        <p:spPr>
          <a:xfrm>
            <a:off x="954128" y="5934267"/>
            <a:ext cx="3823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64180"/>
                </a:solidFill>
                <a:latin typeface="Merriweather Sans" panose="00000500000000000000" pitchFamily="2" charset="0"/>
              </a:rPr>
              <a:t>Source: APV Investment Examinations Ltd</a:t>
            </a:r>
          </a:p>
        </p:txBody>
      </p:sp>
    </p:spTree>
    <p:extLst>
      <p:ext uri="{BB962C8B-B14F-4D97-AF65-F5344CB8AC3E}">
        <p14:creationId xmlns:p14="http://schemas.microsoft.com/office/powerpoint/2010/main" val="48665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sector personnel 2018</a:t>
            </a:r>
            <a:br>
              <a:rPr lang="en-US" sz="2800" dirty="0"/>
            </a:br>
            <a:r>
              <a:rPr lang="en-US" sz="2800" dirty="0"/>
              <a:t>by age structure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482758"/>
              </p:ext>
            </p:extLst>
          </p:nvPr>
        </p:nvGraphicFramePr>
        <p:xfrm>
          <a:off x="749300" y="1757772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orakulmio 4"/>
          <p:cNvSpPr/>
          <p:nvPr/>
        </p:nvSpPr>
        <p:spPr>
          <a:xfrm>
            <a:off x="748992" y="5889880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64180"/>
                </a:solidFill>
                <a:latin typeface="Merriweather Sans" panose="00000500000000000000" pitchFamily="2" charset="0"/>
              </a:rPr>
              <a:t>Source: EK wage statistics</a:t>
            </a:r>
            <a:endParaRPr lang="en-US" sz="1400" dirty="0">
              <a:solidFill>
                <a:srgbClr val="164180"/>
              </a:solidFill>
              <a:latin typeface="Merriweather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0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sector personnel 2018</a:t>
            </a:r>
            <a:br>
              <a:rPr lang="en-US" dirty="0"/>
            </a:br>
            <a:r>
              <a:rPr lang="en-US" sz="2400" dirty="0"/>
              <a:t>by educational background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70608"/>
              </p:ext>
            </p:extLst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orakulmio 4"/>
          <p:cNvSpPr/>
          <p:nvPr/>
        </p:nvSpPr>
        <p:spPr>
          <a:xfrm>
            <a:off x="748992" y="5891281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64180"/>
                </a:solidFill>
                <a:latin typeface="Merriweather Sans" panose="00000500000000000000" pitchFamily="2" charset="0"/>
              </a:rPr>
              <a:t>Source: EK wage statistics</a:t>
            </a:r>
            <a:endParaRPr lang="en-US" sz="1400" dirty="0">
              <a:solidFill>
                <a:srgbClr val="164180"/>
              </a:solidFill>
              <a:latin typeface="Merriweather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0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sector personnel 2018</a:t>
            </a:r>
            <a:br>
              <a:rPr lang="en-US" dirty="0"/>
            </a:br>
            <a:r>
              <a:rPr lang="en-US" sz="2800" dirty="0"/>
              <a:t>by employment relationship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093612"/>
              </p:ext>
            </p:extLst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/>
          <p:cNvSpPr/>
          <p:nvPr/>
        </p:nvSpPr>
        <p:spPr>
          <a:xfrm>
            <a:off x="748992" y="5862405"/>
            <a:ext cx="2427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64180"/>
                </a:solidFill>
                <a:latin typeface="Merriweather Sans" panose="00000500000000000000" pitchFamily="2" charset="0"/>
              </a:rPr>
              <a:t>Source: EK wage statistics</a:t>
            </a:r>
          </a:p>
        </p:txBody>
      </p:sp>
    </p:spTree>
    <p:extLst>
      <p:ext uri="{BB962C8B-B14F-4D97-AF65-F5344CB8AC3E}">
        <p14:creationId xmlns:p14="http://schemas.microsoft.com/office/powerpoint/2010/main" val="3899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sector personnel 2018</a:t>
            </a:r>
            <a:br>
              <a:rPr lang="en-US" sz="2800" dirty="0"/>
            </a:br>
            <a:r>
              <a:rPr lang="en-US" sz="2800" dirty="0"/>
              <a:t>by level of education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877292"/>
              </p:ext>
            </p:extLst>
          </p:nvPr>
        </p:nvGraphicFramePr>
        <p:xfrm>
          <a:off x="748992" y="1679537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orakulmio 4"/>
          <p:cNvSpPr/>
          <p:nvPr/>
        </p:nvSpPr>
        <p:spPr>
          <a:xfrm>
            <a:off x="748992" y="5960901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64180"/>
                </a:solidFill>
                <a:latin typeface="Merriweather Sans" panose="00000500000000000000" pitchFamily="2" charset="0"/>
              </a:rPr>
              <a:t>Source: EK wage statistics</a:t>
            </a:r>
            <a:endParaRPr lang="en-US" sz="1400" dirty="0">
              <a:solidFill>
                <a:srgbClr val="164180"/>
              </a:solidFill>
              <a:latin typeface="Merriweather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sector personnel 2000-2018</a:t>
            </a:r>
            <a:br>
              <a:rPr lang="en-US" sz="2800" dirty="0"/>
            </a:br>
            <a:r>
              <a:rPr lang="en-US" sz="2400" dirty="0"/>
              <a:t>by educational background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043612"/>
              </p:ext>
            </p:extLst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orakulmio 4"/>
          <p:cNvSpPr/>
          <p:nvPr/>
        </p:nvSpPr>
        <p:spPr>
          <a:xfrm>
            <a:off x="748992" y="5898757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64180"/>
                </a:solidFill>
                <a:latin typeface="Merriweather Sans" panose="00000500000000000000" pitchFamily="2" charset="0"/>
              </a:rPr>
              <a:t>Source: EK wage statistics</a:t>
            </a:r>
            <a:endParaRPr lang="en-US" sz="1400" dirty="0">
              <a:solidFill>
                <a:srgbClr val="164180"/>
              </a:solidFill>
              <a:latin typeface="Merriweather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9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Financial sector personnel 2018</a:t>
            </a:r>
            <a:br>
              <a:rPr lang="en-US" sz="3200" dirty="0"/>
            </a:br>
            <a:r>
              <a:rPr lang="en-US" sz="2400" dirty="0"/>
              <a:t>by occupation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786073"/>
              </p:ext>
            </p:extLst>
          </p:nvPr>
        </p:nvGraphicFramePr>
        <p:xfrm>
          <a:off x="749300" y="1428943"/>
          <a:ext cx="10515600" cy="325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isällön paikkamerkki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307079"/>
              </p:ext>
            </p:extLst>
          </p:nvPr>
        </p:nvGraphicFramePr>
        <p:xfrm>
          <a:off x="748992" y="4835391"/>
          <a:ext cx="9816994" cy="84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uorakulmio 6"/>
          <p:cNvSpPr/>
          <p:nvPr/>
        </p:nvSpPr>
        <p:spPr>
          <a:xfrm>
            <a:off x="748992" y="5910359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64180"/>
                </a:solidFill>
                <a:latin typeface="Merriweather Sans" panose="00000500000000000000" pitchFamily="2" charset="0"/>
              </a:rPr>
              <a:t>Source: EK wage statistics</a:t>
            </a:r>
            <a:endParaRPr lang="en-US" sz="1400" dirty="0">
              <a:solidFill>
                <a:srgbClr val="164180"/>
              </a:solidFill>
              <a:latin typeface="Merriweather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8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Proportion of personnel aged 59 or older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493787"/>
              </p:ext>
            </p:extLst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/>
          <p:cNvSpPr/>
          <p:nvPr/>
        </p:nvSpPr>
        <p:spPr>
          <a:xfrm>
            <a:off x="954128" y="5934267"/>
            <a:ext cx="4498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64180"/>
                </a:solidFill>
                <a:latin typeface="Merriweather Sans" panose="00000500000000000000" pitchFamily="2" charset="0"/>
              </a:rPr>
              <a:t>Sources: Statistics Finland and EK wage statistics</a:t>
            </a:r>
          </a:p>
        </p:txBody>
      </p:sp>
    </p:spTree>
    <p:extLst>
      <p:ext uri="{BB962C8B-B14F-4D97-AF65-F5344CB8AC3E}">
        <p14:creationId xmlns:p14="http://schemas.microsoft.com/office/powerpoint/2010/main" val="29842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 of women in the financial sector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028719"/>
              </p:ext>
            </p:extLst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748992" y="5943600"/>
            <a:ext cx="2966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Merriweather Sans" panose="00000500000000000000" pitchFamily="2" charset="0"/>
              </a:rPr>
              <a:t>Source: EK wage statistics</a:t>
            </a:r>
          </a:p>
        </p:txBody>
      </p:sp>
    </p:spTree>
    <p:extLst>
      <p:ext uri="{BB962C8B-B14F-4D97-AF65-F5344CB8AC3E}">
        <p14:creationId xmlns:p14="http://schemas.microsoft.com/office/powerpoint/2010/main" val="1752947324"/>
      </p:ext>
    </p:extLst>
  </p:cSld>
  <p:clrMapOvr>
    <a:masterClrMapping/>
  </p:clrMapOvr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1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slide_temp" id="{E5582411-65E5-4EAB-8F8B-A02210F6F3F5}" vid="{EC6F0314-9142-4F61-9346-56A78DD0FA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A6CFE1C52F7409AB75A244AB51D0B" ma:contentTypeVersion="9" ma:contentTypeDescription="Create a new document." ma:contentTypeScope="" ma:versionID="3841d1c962dc5fa8b226b91773f4d83f">
  <xsd:schema xmlns:xsd="http://www.w3.org/2001/XMLSchema" xmlns:xs="http://www.w3.org/2001/XMLSchema" xmlns:p="http://schemas.microsoft.com/office/2006/metadata/properties" xmlns:ns2="78df7a42-1559-4403-81cd-01b7cf0f81cb" xmlns:ns3="e3638b2a-a7ee-4119-8c70-3fa56c71838e" targetNamespace="http://schemas.microsoft.com/office/2006/metadata/properties" ma:root="true" ma:fieldsID="a3c4ad19bb11a3b8c7686d018c801d64" ns2:_="" ns3:_="">
    <xsd:import namespace="78df7a42-1559-4403-81cd-01b7cf0f81cb"/>
    <xsd:import namespace="e3638b2a-a7ee-4119-8c70-3fa56c71838e"/>
    <xsd:element name="properties">
      <xsd:complexType>
        <xsd:sequence>
          <xsd:element name="documentManagement">
            <xsd:complexType>
              <xsd:all>
                <xsd:element ref="ns2:jbd353bdd2bc4c038ec0a5ed33498980" minOccurs="0"/>
                <xsd:element ref="ns3:TaxCatchAll" minOccurs="0"/>
                <xsd:element ref="ns2:g33c8685a84a4e4ea832681b57a70527" minOccurs="0"/>
                <xsd:element ref="ns2:Julkaisup_x00e4_iv_x00e4_" minOccurs="0"/>
                <xsd:element ref="ns2:Kieli" minOccurs="0"/>
                <xsd:element ref="ns2:Otsikko" minOccurs="0"/>
                <xsd:element ref="ns2:Lis_x00e4_tiedo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f7a42-1559-4403-81cd-01b7cf0f81cb" elementFormDefault="qualified">
    <xsd:import namespace="http://schemas.microsoft.com/office/2006/documentManagement/types"/>
    <xsd:import namespace="http://schemas.microsoft.com/office/infopath/2007/PartnerControls"/>
    <xsd:element name="jbd353bdd2bc4c038ec0a5ed33498980" ma:index="9" nillable="true" ma:taxonomy="true" ma:internalName="jbd353bdd2bc4c038ec0a5ed33498980" ma:taxonomyFieldName="Aiheluokittelu" ma:displayName="Aiheluokittelu" ma:default="" ma:fieldId="{3bd353bd-d2bc-4c03-8ec0-a5ed33498980}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c8685a84a4e4ea832681b57a70527" ma:index="12" nillable="true" ma:taxonomy="true" ma:internalName="g33c8685a84a4e4ea832681b57a70527" ma:taxonomyFieldName="Asiakirjatyyppi" ma:displayName="Asiakirjatyyppi" ma:default="" ma:fieldId="{033c8685-a84a-4e4e-a832-681b57a70527}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up_x00e4_iv_x00e4_" ma:index="13" nillable="true" ma:displayName="Julkaisupäivä" ma:format="DateOnly" ma:internalName="Julkaisup_x00e4_iv_x00e4_">
      <xsd:simpleType>
        <xsd:restriction base="dms:DateTime"/>
      </xsd:simpleType>
    </xsd:element>
    <xsd:element name="Kieli" ma:index="14" nillable="true" ma:displayName="Kieli" ma:format="Dropdown" ma:internalName="Kieli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  <xsd:element name="Otsikko" ma:index="15" nillable="true" ma:displayName="Otsikko" ma:internalName="Otsikko">
      <xsd:simpleType>
        <xsd:restriction base="dms:Text">
          <xsd:maxLength value="255"/>
        </xsd:restriction>
      </xsd:simpleType>
    </xsd:element>
    <xsd:element name="Lis_x00e4_tiedot" ma:index="16" nillable="true" ma:displayName="Lisätiedot" ma:internalName="Lis_x00e4_tiedo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38b2a-a7ee-4119-8c70-3fa56c71838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28398af-aa29-41cf-85d7-4a77f4f4f87f}" ma:internalName="TaxCatchAll" ma:showField="CatchAllData" ma:web="e3638b2a-a7ee-4119-8c70-3fa56c7183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638b2a-a7ee-4119-8c70-3fa56c71838e">
      <Value>2</Value>
      <Value>63</Value>
    </TaxCatchAll>
    <Lis_x00e4_tiedot xmlns="78df7a42-1559-4403-81cd-01b7cf0f81cb" xsi:nil="true"/>
    <jbd353bdd2bc4c038ec0a5ed33498980 xmlns="78df7a42-1559-4403-81cd-01b7cf0f81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life</TermName>
          <TermId xmlns="http://schemas.microsoft.com/office/infopath/2007/PartnerControls">98ef1ff8-7057-41dc-9d8a-5ed9db3d836f</TermId>
        </TermInfo>
      </Terms>
    </jbd353bdd2bc4c038ec0a5ed33498980>
    <Otsikko xmlns="78df7a42-1559-4403-81cd-01b7cf0f81cb" xsi:nil="true"/>
    <g33c8685a84a4e4ea832681b57a70527 xmlns="78df7a42-1559-4403-81cd-01b7cf0f81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Statistics</TermName>
          <TermId xmlns="http://schemas.microsoft.com/office/infopath/2007/PartnerControls">b2a89488-c9e5-4123-95ca-67946a275023</TermId>
        </TermInfo>
      </Terms>
    </g33c8685a84a4e4ea832681b57a70527>
    <Julkaisup_x00e4_iv_x00e4_ xmlns="78df7a42-1559-4403-81cd-01b7cf0f81cb">2019-05-23T21:00:00+00:00</Julkaisup_x00e4_iv_x00e4_>
    <Kieli xmlns="78df7a42-1559-4403-81cd-01b7cf0f81cb">Englanti</Kieli>
  </documentManagement>
</p:properties>
</file>

<file path=customXml/itemProps1.xml><?xml version="1.0" encoding="utf-8"?>
<ds:datastoreItem xmlns:ds="http://schemas.openxmlformats.org/officeDocument/2006/customXml" ds:itemID="{022D4E2C-6F1E-4B33-B27A-27378A152C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CF5327-1F6D-4644-9B77-5DC0A5D8C69E}"/>
</file>

<file path=customXml/itemProps3.xml><?xml version="1.0" encoding="utf-8"?>
<ds:datastoreItem xmlns:ds="http://schemas.openxmlformats.org/officeDocument/2006/customXml" ds:itemID="{864B9076-A290-4438-97A9-DEF4AF9BA91E}">
  <ds:schemaRefs>
    <ds:schemaRef ds:uri="http://purl.org/dc/terms/"/>
    <ds:schemaRef ds:uri="http://schemas.microsoft.com/office/2006/documentManagement/types"/>
    <ds:schemaRef ds:uri="9d220695-81e5-4fe2-9dce-f68c59708957"/>
    <ds:schemaRef ds:uri="da881f9e-c4d2-408d-9cf3-9756c34a528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d6a9306-9ca7-4ef4-bdc0-1874c06cbe8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FA_Slide Template</Template>
  <TotalTime>403</TotalTime>
  <Words>313</Words>
  <Application>Microsoft Office PowerPoint</Application>
  <PresentationFormat>Laajakuva</PresentationFormat>
  <Paragraphs>67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Merriweather Sans</vt:lpstr>
      <vt:lpstr>Tahoma</vt:lpstr>
      <vt:lpstr>FA_Theme</vt:lpstr>
      <vt:lpstr>Personnel and education</vt:lpstr>
      <vt:lpstr>Financial sector personnel 2018 by age structure</vt:lpstr>
      <vt:lpstr>Financial sector personnel 2018 by educational background</vt:lpstr>
      <vt:lpstr>Financial sector personnel 2018 by employment relationship</vt:lpstr>
      <vt:lpstr>Financial sector personnel 2018 by level of education</vt:lpstr>
      <vt:lpstr>Financial sector personnel 2000-2018 by educational background</vt:lpstr>
      <vt:lpstr>Financial sector personnel 2018 by occupation</vt:lpstr>
      <vt:lpstr>Proportion of personnel aged 59 or older</vt:lpstr>
      <vt:lpstr>Proportion of women in the financial sector</vt:lpstr>
      <vt:lpstr>Women in the financial sector proportion by occupation</vt:lpstr>
      <vt:lpstr>Personnel in Finnish banks and insurance companies</vt:lpstr>
      <vt:lpstr>Bank personnel and offices</vt:lpstr>
      <vt:lpstr>Employed persons by industry 2018</vt:lpstr>
      <vt:lpstr>APV1 and APV2 qualifications obtained in Finland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Peronnel and education 2019</dc:title>
  <dc:creator>Koivisto Kimmo</dc:creator>
  <cp:lastModifiedBy>Lampinen Anu</cp:lastModifiedBy>
  <cp:revision>9</cp:revision>
  <cp:lastPrinted>2017-05-10T19:51:23Z</cp:lastPrinted>
  <dcterms:created xsi:type="dcterms:W3CDTF">2017-12-08T07:05:48Z</dcterms:created>
  <dcterms:modified xsi:type="dcterms:W3CDTF">2019-05-24T09:17:16Z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0x0101000A1A6CFE1C52F7409AB75A244AB51D0B</vt:lpwstr>
  </property>
  <property fmtid="{D5CDD505-2E9C-101B-9397-08002B2CF9AE}" pid="3" name="AuthorIds_UIVersion_3584">
    <vt:lpwstr>17</vt:lpwstr>
  </property>
  <property fmtid="{D5CDD505-2E9C-101B-9397-08002B2CF9AE}" pid="4" name="Asiakirjatyyppi">
    <vt:lpwstr>63;#Statistics|b2a89488-c9e5-4123-95ca-67946a275023</vt:lpwstr>
  </property>
  <property fmtid="{D5CDD505-2E9C-101B-9397-08002B2CF9AE}" pid="5" name="Aiheluokittelu">
    <vt:lpwstr>2;#Working life|98ef1ff8-7057-41dc-9d8a-5ed9db3d836f</vt:lpwstr>
  </property>
</Properties>
</file>