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  <p:sldMasterId id="2147483745" r:id="rId5"/>
    <p:sldMasterId id="2147483719" r:id="rId6"/>
    <p:sldMasterId id="2147483731" r:id="rId7"/>
  </p:sldMasterIdLst>
  <p:notesMasterIdLst>
    <p:notesMasterId r:id="rId28"/>
  </p:notesMasterIdLst>
  <p:handoutMasterIdLst>
    <p:handoutMasterId r:id="rId29"/>
  </p:handoutMasterIdLst>
  <p:sldIdLst>
    <p:sldId id="993" r:id="rId8"/>
    <p:sldId id="705" r:id="rId9"/>
    <p:sldId id="256" r:id="rId10"/>
    <p:sldId id="525" r:id="rId11"/>
    <p:sldId id="526" r:id="rId12"/>
    <p:sldId id="996" r:id="rId13"/>
    <p:sldId id="995" r:id="rId14"/>
    <p:sldId id="999" r:id="rId15"/>
    <p:sldId id="1001" r:id="rId16"/>
    <p:sldId id="990" r:id="rId17"/>
    <p:sldId id="732" r:id="rId18"/>
    <p:sldId id="1091" r:id="rId19"/>
    <p:sldId id="985" r:id="rId20"/>
    <p:sldId id="974" r:id="rId21"/>
    <p:sldId id="782" r:id="rId22"/>
    <p:sldId id="1000" r:id="rId23"/>
    <p:sldId id="944" r:id="rId24"/>
    <p:sldId id="967" r:id="rId25"/>
    <p:sldId id="1092" r:id="rId26"/>
    <p:sldId id="926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uli Pohjola" initials="TP" lastIdx="3" clrIdx="0">
    <p:extLst>
      <p:ext uri="{19B8F6BF-5375-455C-9EA6-DF929625EA0E}">
        <p15:presenceInfo xmlns:p15="http://schemas.microsoft.com/office/powerpoint/2012/main" userId="9163431803a72a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A51"/>
    <a:srgbClr val="7D469F"/>
    <a:srgbClr val="978F3F"/>
    <a:srgbClr val="44546A"/>
    <a:srgbClr val="78507B"/>
    <a:srgbClr val="764F79"/>
    <a:srgbClr val="BFB665"/>
    <a:srgbClr val="6A642C"/>
    <a:srgbClr val="E8E5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6" autoAdjust="0"/>
    <p:restoredTop sz="93871" autoAdjust="0"/>
  </p:normalViewPr>
  <p:slideViewPr>
    <p:cSldViewPr snapToGrid="0">
      <p:cViewPr>
        <p:scale>
          <a:sx n="56" d="100"/>
          <a:sy n="56" d="100"/>
        </p:scale>
        <p:origin x="-228" y="1110"/>
      </p:cViewPr>
      <p:guideLst>
        <p:guide orient="horz" pos="2160"/>
        <p:guide pos="16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01256389642258E-2"/>
          <c:y val="0.19190264516540526"/>
          <c:w val="0.97792352878756517"/>
          <c:h val="0.72809824395605527"/>
        </c:manualLayout>
      </c:layout>
      <c:lineChart>
        <c:grouping val="standard"/>
        <c:varyColors val="0"/>
        <c:ser>
          <c:idx val="0"/>
          <c:order val="0"/>
          <c:tx>
            <c:strRef>
              <c:f>Taul1!$A$1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manist Light" panose="02000503000000020004" pitchFamily="50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Taul1!$A$2:$A$13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AF9-40ED-A2CB-4711D025FEF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Ammattikorkeakoulu</c:v>
                </c:pt>
              </c:strCache>
            </c:strRef>
          </c:tx>
          <c:spPr>
            <a:ln w="28575" cap="rnd">
              <a:solidFill>
                <a:srgbClr val="C1007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0077"/>
              </a:solidFill>
              <a:ln w="9525">
                <a:solidFill>
                  <a:srgbClr val="C10077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manist Light" panose="02000503000000020004" pitchFamily="50" charset="0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Taul1!$C$2:$C$13</c:f>
              <c:numCache>
                <c:formatCode>General</c:formatCode>
                <c:ptCount val="11"/>
                <c:pt idx="0">
                  <c:v>52</c:v>
                </c:pt>
                <c:pt idx="1">
                  <c:v>52</c:v>
                </c:pt>
                <c:pt idx="2">
                  <c:v>55</c:v>
                </c:pt>
                <c:pt idx="3">
                  <c:v>53</c:v>
                </c:pt>
                <c:pt idx="4">
                  <c:v>47</c:v>
                </c:pt>
                <c:pt idx="5">
                  <c:v>49</c:v>
                </c:pt>
                <c:pt idx="6">
                  <c:v>44</c:v>
                </c:pt>
                <c:pt idx="7">
                  <c:v>39</c:v>
                </c:pt>
                <c:pt idx="8" formatCode="0">
                  <c:v>39</c:v>
                </c:pt>
                <c:pt idx="9" formatCode="0">
                  <c:v>35.689442840438787</c:v>
                </c:pt>
                <c:pt idx="10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75-429A-A983-AB4462ACA0E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Yliopisto</c:v>
                </c:pt>
              </c:strCache>
            </c:strRef>
          </c:tx>
          <c:spPr>
            <a:ln w="28575" cap="rnd">
              <a:solidFill>
                <a:srgbClr val="47116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7116A"/>
              </a:solidFill>
              <a:ln w="9525">
                <a:solidFill>
                  <a:srgbClr val="47116A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47116A"/>
                </a:solidFill>
                <a:ln w="9525">
                  <a:solidFill>
                    <a:srgbClr val="47116A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388-4CA1-AEE2-212CE1C480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manist Light" panose="02000503000000020004" pitchFamily="50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Taul1!$D$2:$D$13</c:f>
              <c:numCache>
                <c:formatCode>General</c:formatCode>
                <c:ptCount val="11"/>
                <c:pt idx="0">
                  <c:v>72</c:v>
                </c:pt>
                <c:pt idx="1">
                  <c:v>74</c:v>
                </c:pt>
                <c:pt idx="2">
                  <c:v>73</c:v>
                </c:pt>
                <c:pt idx="3">
                  <c:v>75</c:v>
                </c:pt>
                <c:pt idx="4">
                  <c:v>80</c:v>
                </c:pt>
                <c:pt idx="5">
                  <c:v>76</c:v>
                </c:pt>
                <c:pt idx="6">
                  <c:v>78</c:v>
                </c:pt>
                <c:pt idx="7">
                  <c:v>79</c:v>
                </c:pt>
                <c:pt idx="8" formatCode="0">
                  <c:v>79</c:v>
                </c:pt>
                <c:pt idx="9" formatCode="0">
                  <c:v>80.890652097180805</c:v>
                </c:pt>
                <c:pt idx="10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75-429A-A983-AB4462ACA0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3269816"/>
        <c:axId val="483281184"/>
        <c:extLst/>
      </c:lineChart>
      <c:catAx>
        <c:axId val="48326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manist Light" panose="02000503000000020004" pitchFamily="50" charset="0"/>
                <a:ea typeface="+mn-ea"/>
                <a:cs typeface="+mn-cs"/>
              </a:defRPr>
            </a:pPr>
            <a:endParaRPr lang="fi-FI"/>
          </a:p>
        </c:txPr>
        <c:crossAx val="483281184"/>
        <c:crosses val="autoZero"/>
        <c:auto val="1"/>
        <c:lblAlgn val="ctr"/>
        <c:lblOffset val="100"/>
        <c:noMultiLvlLbl val="0"/>
      </c:catAx>
      <c:valAx>
        <c:axId val="483281184"/>
        <c:scaling>
          <c:orientation val="minMax"/>
          <c:max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4832698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latin typeface="Geomanist Light" panose="02000503000000020004" pitchFamily="50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11DD-CDDA-44CF-822D-226CD6490DB3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4C2AB-F432-4F4A-87B8-38D801B917F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5265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5630-DE60-44E0-855C-232AA6077D41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562B-12FA-4EF2-90BC-8782201365B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61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9C49-56AC-4955-8EB5-5FC9A74E2D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06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inanssiala.fi/meista/medialle/Documents/FA_Logo_Pysty_300dpi.png">
            <a:extLst>
              <a:ext uri="{FF2B5EF4-FFF2-40B4-BE49-F238E27FC236}">
                <a16:creationId xmlns:a16="http://schemas.microsoft.com/office/drawing/2014/main" id="{307659C2-6F4B-45DA-B174-C5D649FC44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0" y="1326928"/>
            <a:ext cx="1034537" cy="8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1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6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2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304CAED5-0725-4A95-8FB5-32EBD1C2F50B}"/>
              </a:ext>
            </a:extLst>
          </p:cNvPr>
          <p:cNvSpPr/>
          <p:nvPr userDrawn="1"/>
        </p:nvSpPr>
        <p:spPr>
          <a:xfrm>
            <a:off x="2971800" y="152400"/>
            <a:ext cx="288471" cy="654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://www.finanssiala.fi/meista/medialle/Documents/FA_Logo_Pysty_300dpi.png">
            <a:extLst>
              <a:ext uri="{FF2B5EF4-FFF2-40B4-BE49-F238E27FC236}">
                <a16:creationId xmlns:a16="http://schemas.microsoft.com/office/drawing/2014/main" id="{802A4666-52DF-4463-885D-61D178A7AB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0" y="1326928"/>
            <a:ext cx="1034537" cy="8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09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D23D8-8B4A-4D3B-88FD-4ECD94E1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5218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6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FEFBEFF-1EB0-4E01-B7EE-7A17BA8F8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71" y="350882"/>
            <a:ext cx="1790098" cy="100693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6045E3B-31A9-4980-A33A-A88A8E0340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10" y="6176963"/>
            <a:ext cx="1249821" cy="346498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623D99E-7A4A-4396-896C-F02A29409D46}"/>
              </a:ext>
            </a:extLst>
          </p:cNvPr>
          <p:cNvCxnSpPr>
            <a:cxnSpLocks/>
          </p:cNvCxnSpPr>
          <p:nvPr userDrawn="1"/>
        </p:nvCxnSpPr>
        <p:spPr>
          <a:xfrm>
            <a:off x="580316" y="6043613"/>
            <a:ext cx="189922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36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59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17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77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56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08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17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9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16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571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133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907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5421A-3360-4621-9998-007D2D422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8B8F8A-654F-45F7-A4FB-D1D9524D8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E9C353-6971-4BD6-B136-AA316FEB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144ED6-F0DB-4812-8010-09555AFE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1D8B17-30D4-42D3-930C-5565E07E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960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E0E6E-B394-482A-9609-BC08351D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D1919B-0633-4096-846B-B4D2E5E5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F851C3-D53D-44AC-AEA7-4DFD2A2C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60150-BE63-42F4-AFCF-05F38D5C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080BE3-2781-43F9-B4AE-AB27DED1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597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F61827-23FD-41FD-9BA6-C4097059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F40723-D596-4C2B-BCB3-C0DA5A0A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3D8334-E25D-431C-BB8D-9B7FC527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6A9206-C64E-4EDA-919E-79708BE9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5AF12B-0812-449A-B0F2-B517C33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08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E0BB4-FDEC-4841-87D7-08090166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C29CE7-E82B-46C1-ACB1-3C284B98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31D658-9BB7-4CFD-A0CE-9E8E68A58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35BDE4-BFFC-4F22-B0E4-451C4AC8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4E09D9-1299-431D-94D6-EB56105A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5A24B7-6F97-4938-A53C-8BF91AF3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7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1D676-3AFE-4CF9-8B5B-451C12D9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870A4-2A66-4228-BA1E-D790DCEF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5B8A3C-B9A8-4E0A-B078-CBC930E3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44C880-71F5-4CAB-A3A3-6E4EB7C94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B96CE68-6F4B-4E27-AB1F-FA1F52E34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CB2E4E1-0F8D-4181-BBFD-A589C1C1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677C90F-5D2E-4BBA-88AF-9004F5D1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3F63DF4-0EC4-4C45-8953-54BB626C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56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555A3-1B7B-406F-8183-230E3AD7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11A623B-6649-4DCA-A190-C48B9666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387BDE5-3EB5-4CB5-8461-98D07F1F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4957E9-906E-43D7-9A5C-13D826D3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488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46BC851-C00B-49C0-A981-F0C43870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E39AD38-4EEB-4A47-B198-4BB566D9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61CD013-FE0B-44FC-BD95-43E5B729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4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9B671-7C16-4931-82A2-5E2CB682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4A09F3-E2FE-46E2-9696-39D8CA3F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4A8C2-5612-421E-94CC-C0EB47C7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016EBA-2469-40DD-AD2B-CCFF30AA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190224-73F4-4A36-9185-083A7CD8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5FD43F-BCB7-4896-96AE-F5694E1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725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0B219B-EE2D-4F5F-A9A4-2BB66B9E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D3D906F-06A9-48D2-92BF-17618A36E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D5399C-D8D1-4581-8525-44ECC28A0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FDEB80-8779-433B-AC2E-430DE1DC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DE348A-C500-4ED7-B928-FD57E17E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10BDB1-86E6-423B-AC8D-7A8E42C0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565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102A7-7D62-4E5F-955A-B1617D60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9A86F5-B213-4D2D-930D-D7F0C16DF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3404F3-C069-4D50-B9F8-7CDE77B1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B9A601-34DE-4B66-BC90-3B07F211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D1BCEB-7B07-4B1C-8D70-D767CECD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4432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49556E0-827D-4D7B-A677-2300154CC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5A557A6-EFAE-437B-813B-70DABFE3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A3A02E-D534-48BE-9DBE-023461F8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8C759-802F-475A-9D0B-64932E9E769E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A842B6-3098-4D59-B08E-6567B276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1EC4AA-B888-4A6E-A041-9B41BF8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1AA46-4012-4A75-B26C-AC5EF546D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702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87439-31EC-461D-84B3-B423578E1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BDDD8A-C04A-4641-BC87-76A11DA8E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491A87-C2F9-44D2-BF2D-A88327A6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ED02FA-915B-42D1-A279-7EED1A12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FB9415-978A-492C-88F9-ED8CD4A3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804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0CA20A-49C7-433F-BD9D-1082E38D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522" y="109071"/>
            <a:ext cx="8256639" cy="108457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93B93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66A117-069F-43CE-8A55-C635C0D6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B1C3FD-A260-4102-92FE-60381EE3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88B223-2949-47CD-BDC4-8AEE6D6D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D1B24C-66FD-4CD5-AB09-B14E2C48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DB3B334-5C8A-4068-9FC3-3A1F66964A88}"/>
              </a:ext>
            </a:extLst>
          </p:cNvPr>
          <p:cNvSpPr/>
          <p:nvPr userDrawn="1"/>
        </p:nvSpPr>
        <p:spPr>
          <a:xfrm>
            <a:off x="4796912" y="6348819"/>
            <a:ext cx="2598175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85800"/>
            <a:r>
              <a:rPr lang="fi-FI" sz="2000" dirty="0">
                <a:solidFill>
                  <a:schemeClr val="bg1"/>
                </a:solidFill>
                <a:latin typeface="Impact" panose="020B0806030902050204" pitchFamily="34" charset="0"/>
              </a:rPr>
              <a:t>#</a:t>
            </a:r>
            <a:r>
              <a:rPr lang="fi-FI" sz="2000" dirty="0" err="1">
                <a:solidFill>
                  <a:schemeClr val="bg1"/>
                </a:solidFill>
                <a:latin typeface="Impact" panose="020B0806030902050204" pitchFamily="34" charset="0"/>
              </a:rPr>
              <a:t>kunkoululoppuu</a:t>
            </a:r>
            <a:endParaRPr lang="fi-FI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24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B4A83-4B76-4A71-A69E-9088A44A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D88A3F-5FD2-492B-BEE1-ED5D6E3D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98E00-F7CF-4F3E-978A-ACA4B221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0F038F-8853-46A1-94BF-8F172B79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892690-5F91-4968-87F9-A93A4DA5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565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3280E-D245-4252-B67F-C13350EF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A4705E-14A5-492C-B8EE-BE70BFA84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A1BA99-5D10-4FB7-A588-C33C4E12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5BFAD2-E6C9-4347-AEAA-E5A277E4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FCC41D-9ABF-4151-927D-380A544D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5BDC04-58D7-4B2A-BB79-DF3F1D73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419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A859C-E653-4013-A1EB-35CE122B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052107A-243A-46D3-A8E2-E0001C7F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78285-14E1-40FF-A9FF-4EA07D60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1D8D40C-A526-41FE-A3C6-281AED3D2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64154F7-E5C3-40F0-9F89-6E089B2C6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42BA0F-722E-45C3-BA16-86EDFADB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2E969ED-8211-4642-A405-D9CC947A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09E1FED-1A34-4B01-B9C8-68B8B981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359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15F76-5233-4547-BC34-FA8A74F9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6563A1D-A770-4BA5-B4B3-10D38BEA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75D213-0E43-4CEF-9069-5F81E051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9A3E2-1750-487D-9A5E-9AE26F74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224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616FD4A-BEFA-4170-8959-874313ED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328A43-62AB-40B5-AB22-0001562E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DD0D82-559D-458E-8CC3-17D23891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4B70AD6-94C6-470E-93C3-ECC4AB99A542}"/>
              </a:ext>
            </a:extLst>
          </p:cNvPr>
          <p:cNvSpPr/>
          <p:nvPr userDrawn="1"/>
        </p:nvSpPr>
        <p:spPr>
          <a:xfrm>
            <a:off x="0" y="0"/>
            <a:ext cx="3530485" cy="6314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06266C4-CFCD-452B-ACE0-78A21CB78BEB}"/>
              </a:ext>
            </a:extLst>
          </p:cNvPr>
          <p:cNvSpPr txBox="1">
            <a:spLocks/>
          </p:cNvSpPr>
          <p:nvPr userDrawn="1"/>
        </p:nvSpPr>
        <p:spPr>
          <a:xfrm>
            <a:off x="217611" y="4753322"/>
            <a:ext cx="3530485" cy="1810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B552"/>
                </a:solidFill>
                <a:latin typeface="Nexa Script" panose="00000500000000000000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519292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1038585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557877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2077169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</a:b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Lähde: TAT / T-Media.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KUN KOULU LOPPUU – NUORTEN TULEVAISUUSRAPORTTI 2018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9C85E9F-919D-4D04-8FCC-DCFFC4715E42}"/>
              </a:ext>
            </a:extLst>
          </p:cNvPr>
          <p:cNvSpPr/>
          <p:nvPr userDrawn="1"/>
        </p:nvSpPr>
        <p:spPr>
          <a:xfrm>
            <a:off x="4796912" y="6348819"/>
            <a:ext cx="2598175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85800"/>
            <a:r>
              <a:rPr lang="fi-FI" sz="2000" dirty="0">
                <a:solidFill>
                  <a:schemeClr val="bg1"/>
                </a:solidFill>
                <a:latin typeface="Impact" panose="020B0806030902050204" pitchFamily="34" charset="0"/>
              </a:rPr>
              <a:t>#</a:t>
            </a:r>
            <a:r>
              <a:rPr lang="fi-FI" sz="2000" dirty="0" err="1">
                <a:solidFill>
                  <a:schemeClr val="bg1"/>
                </a:solidFill>
                <a:latin typeface="Impact" panose="020B0806030902050204" pitchFamily="34" charset="0"/>
              </a:rPr>
              <a:t>kunkoululoppuu</a:t>
            </a:r>
            <a:endParaRPr lang="fi-FI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14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90285-04E6-4E3D-AC86-369CFAC8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B94980-E51C-4E1D-BC2A-25D1A6A1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3933A5-C74B-434F-9E91-904C35485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30C998-B330-4DB2-852B-9EC99036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D1F38F-1E55-4E48-8670-88C0E909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511102-F582-422D-AFAB-4446B201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84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879C8-EEAF-4C50-A6C4-E055D338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3E71A5A-3F08-4615-9D90-DB1ED6A65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C10AD0-6B5E-447D-8C23-E7238F2CA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91FD6A-998F-474C-84F1-260258ED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E1596B-C055-4E48-BDB1-FDCE1B3D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374C05-C3CF-4E0C-BBB1-B7BC29B6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449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FE1E7-4917-42CB-84D6-0843114A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089F40-7B00-40AF-8A1E-646C916B9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D47136-C6F5-4819-850A-1A0CFE1E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48CBD1-023E-44A0-B923-98909C83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046C93-F89F-46E9-B919-4808C6C7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353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2A9E55-1A1B-4CBB-874F-BE2626649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8DF6F8-F835-4288-8693-C8277A295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721ABF-D2C8-4E72-BF26-A29FD8C5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F2F36F-0410-42D2-B8A4-9CAE0978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0A2F6C-2431-4AA2-8A41-A4ADF1DA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132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252D0E-AD8A-4CE1-8464-AA7E9E90C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4F300B-E7F3-4F44-90A6-277E5823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521E90-7FFE-454B-B5B9-51565D7D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F1BF6E-C47A-404B-BE6A-31743E5C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093846-4DC2-4BCA-ADCD-E4B8B714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60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AF0FD-B815-4C39-9F3D-2EC1C914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0DD053-3E0A-4696-B158-0BA9E1DB0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02907C-9D1F-47B1-B254-DD335BC7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DB8D0-C860-4BB0-B3F8-B1287AD6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CD9102-F384-4485-95B5-43369958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05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D1384-58DA-46D2-925C-FE78E62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BBA1F2-F2AF-4139-8103-8878247C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DE158B-33F1-4B7F-A1F1-066B694E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8502BF-B0C1-4159-87AF-38F2A621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9E2659-67B8-46F2-9395-6DFD8E6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05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064869-5E8A-4037-AF71-D52E710E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5BCEF-1BB5-4B27-B94E-E0970ED11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83980C-E760-4E6F-89C4-90019CD59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FE0DDF-DCF8-4509-B04D-A8EC2468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C6D322-5993-4DD6-8ECC-7604DC16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43BAC6-92EA-4F48-B3B6-C5A74127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44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7604E-F04F-4315-AB37-328A2762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5C3AFF-F282-4756-991E-D1752A83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4761E4-ADC4-45A2-B8CB-247EDAB0F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E53C809-50AE-4F0E-9F7E-4602D9C64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E98D84D-2C24-485A-8BEE-53E4B4ECD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FD265F6-7DE1-480F-B2ED-FF1DAE77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0F5D2A-6213-4602-8949-27A142A2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B485DA0-BAA5-48DB-9B47-520B7F5E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81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F7F3E2-7AF2-4950-8626-B96A825B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7152CB-167C-4FF4-97A3-3C919E9D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67B6FE-7DC3-4EC0-AEA9-B88CD89A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840821-3B0F-40F3-BFE3-95ECA68C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81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781EFB0-15D4-41B6-A48B-A2AAEB7C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9662CE-6B9E-4B22-BE33-6CE87D1F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EA2CF9-9933-4A8B-8363-7E8B2542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42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59AE1-792E-44D0-812F-8681FF08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18058B-AA08-405B-808F-238935DC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133608B-9973-4D1E-B3BE-52B887A20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95EA81-9B40-4350-8A41-E3D68540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370675-6A84-44CC-B5A5-DF71C904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5A75FB-9302-404A-8798-6D454B00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51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F3FFE9-C793-4664-AB1F-984BA8CC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BA5A102-9C5B-43F6-B9D4-8BF1CC04E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79646-B73D-4407-8B39-DFCF3FAA3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35FD0D-9F33-468F-8163-0989DCDA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E01AA-5DA8-4CB0-B79D-B9C03EB4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5461FA-8437-45FA-88B4-D3602A18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84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B13A8-67F2-449A-B311-8F5C38E0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2EB7500-1EBF-490C-8EBB-5A9E127B7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CA5397-35B9-4BE1-81EE-B12C3F65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F49C12-A350-4900-B9F3-FE1D7263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B5770C-ECD0-4315-BD3C-141B39F2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98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457DB87-2776-4FF2-8A87-94F8CBD8D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CCF9B51-1C8D-48A8-B35B-50902D3B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3F34F0-FBF6-4C02-A40E-3F42C91B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9B34DC-D9F3-497E-B4E1-CFD84F29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7086C-8EA5-4DAA-AED6-F4BD1A1C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72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3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6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4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5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C329F11-6225-47E1-A108-D03F831AF38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71" y="350882"/>
            <a:ext cx="1790098" cy="100693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3799BB2B-7502-40A5-9EA1-18D559268BA5}"/>
              </a:ext>
            </a:extLst>
          </p:cNvPr>
          <p:cNvCxnSpPr>
            <a:cxnSpLocks/>
          </p:cNvCxnSpPr>
          <p:nvPr userDrawn="1"/>
        </p:nvCxnSpPr>
        <p:spPr>
          <a:xfrm>
            <a:off x="3120285" y="283938"/>
            <a:ext cx="0" cy="6278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F468AC5D-69A2-4C9A-AB67-085C10E0498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10" y="6176963"/>
            <a:ext cx="1249821" cy="346498"/>
          </a:xfrm>
          <a:prstGeom prst="rect">
            <a:avLst/>
          </a:prstGeom>
        </p:spPr>
      </p:pic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DD42D6A3-4192-4164-AE05-8F62F0E52F13}"/>
              </a:ext>
            </a:extLst>
          </p:cNvPr>
          <p:cNvCxnSpPr>
            <a:cxnSpLocks/>
          </p:cNvCxnSpPr>
          <p:nvPr userDrawn="1"/>
        </p:nvCxnSpPr>
        <p:spPr>
          <a:xfrm>
            <a:off x="580316" y="6043613"/>
            <a:ext cx="189922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Kuva 6">
            <a:extLst>
              <a:ext uri="{FF2B5EF4-FFF2-40B4-BE49-F238E27FC236}">
                <a16:creationId xmlns:a16="http://schemas.microsoft.com/office/drawing/2014/main" id="{4DAB30D1-BD02-4B63-892F-9D73491000FE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378476" y="6579580"/>
            <a:ext cx="1767993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44" r:id="rId14"/>
    <p:sldLayoutId id="2147483688" r:id="rId15"/>
    <p:sldLayoutId id="2147483718" r:id="rId16"/>
    <p:sldLayoutId id="2147483675" r:id="rId17"/>
    <p:sldLayoutId id="2147483676" r:id="rId18"/>
    <p:sldLayoutId id="2147483677" r:id="rId19"/>
    <p:sldLayoutId id="2147483678" r:id="rId20"/>
    <p:sldLayoutId id="2147483680" r:id="rId21"/>
    <p:sldLayoutId id="2147483681" r:id="rId22"/>
    <p:sldLayoutId id="2147483683" r:id="rId23"/>
    <p:sldLayoutId id="2147483686" r:id="rId24"/>
    <p:sldLayoutId id="2147483687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087625A-FD7E-42CD-AE6C-2B9B5D2878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3" y="321682"/>
            <a:ext cx="1842007" cy="10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93DA70F-C403-40F3-90FE-DFF407D31469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2" descr="https://www.tat.fi/wp-content/uploads/2017/09/TAT_Logo_2017_vaaka_NEGA_RGB.png">
            <a:extLst>
              <a:ext uri="{FF2B5EF4-FFF2-40B4-BE49-F238E27FC236}">
                <a16:creationId xmlns:a16="http://schemas.microsoft.com/office/drawing/2014/main" id="{0508F4D2-63F6-4B76-92FE-B08BFC5751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74" r="68246"/>
          <a:stretch/>
        </p:blipFill>
        <p:spPr bwMode="auto">
          <a:xfrm>
            <a:off x="151160" y="6353115"/>
            <a:ext cx="792407" cy="4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clipart-kuva&#10;&#10;Kuvaus luotu, erittäin korkea luotettavuus">
            <a:extLst>
              <a:ext uri="{FF2B5EF4-FFF2-40B4-BE49-F238E27FC236}">
                <a16:creationId xmlns:a16="http://schemas.microsoft.com/office/drawing/2014/main" id="{22D227F6-8C6D-4672-8C73-5F39EAEFBA1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73" y="6405510"/>
            <a:ext cx="1364818" cy="37450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CA19BDF-6BA2-4F7B-97EB-02EB8FD9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DB2AC7-1A8A-4850-8A03-034B4CC29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E415E7-C9B7-454F-BE78-578C23D0C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632E-4600-43BA-8F43-667EB3A0234D}" type="datetimeFigureOut">
              <a:rPr lang="fi-FI" smtClean="0"/>
              <a:t>25.6.2020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FAD1C4-BACC-4900-A89B-10CAFE0B2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1E6539-5C14-4B2C-8883-378269A1A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7CE4-9F81-4D8A-AFE1-B8CA96B40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3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8681E3C-07F3-4E5C-A2AA-D4267229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A3F4AB-7336-4C08-ABD1-CFD3598B4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869436-19E5-4C7D-A9D4-091BE3CF1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307D-67C3-4753-8E80-950E3E112DA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8149CE-4397-43F4-BEEA-39C90E35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ACF23F-60D2-46B6-A9EB-575D07CAF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9351-CD4C-4002-A068-77F1E0DB9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8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Relationship Id="rId5" Type="http://schemas.microsoft.com/office/2007/relationships/hdphoto" Target="../media/hdphoto5.wdp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26C90C9-84B3-4AFD-B29F-E14730484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24" t="4857" r="21017" b="-160"/>
          <a:stretch/>
        </p:blipFill>
        <p:spPr>
          <a:xfrm>
            <a:off x="0" y="-11430"/>
            <a:ext cx="5036505" cy="6881462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A515E585-0F81-4EFA-A25D-939E42F52176}"/>
              </a:ext>
            </a:extLst>
          </p:cNvPr>
          <p:cNvGrpSpPr/>
          <p:nvPr/>
        </p:nvGrpSpPr>
        <p:grpSpPr>
          <a:xfrm>
            <a:off x="-234" y="-19050"/>
            <a:ext cx="626734" cy="6877050"/>
            <a:chOff x="-7620" y="-7620"/>
            <a:chExt cx="626734" cy="6877050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0AC5AA3F-36DB-4A7A-A150-2AF2DCFF9D87}"/>
                </a:ext>
              </a:extLst>
            </p:cNvPr>
            <p:cNvSpPr/>
            <p:nvPr/>
          </p:nvSpPr>
          <p:spPr>
            <a:xfrm>
              <a:off x="-7620" y="5308"/>
              <a:ext cx="619114" cy="6864122"/>
            </a:xfrm>
            <a:prstGeom prst="rect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CE472F3C-4F80-4C3D-B6C3-9C1C3DFEE7CB}"/>
                </a:ext>
              </a:extLst>
            </p:cNvPr>
            <p:cNvCxnSpPr>
              <a:cxnSpLocks/>
            </p:cNvCxnSpPr>
            <p:nvPr/>
          </p:nvCxnSpPr>
          <p:spPr>
            <a:xfrm>
              <a:off x="619114" y="-7620"/>
              <a:ext cx="0" cy="6858000"/>
            </a:xfrm>
            <a:prstGeom prst="line">
              <a:avLst/>
            </a:prstGeom>
            <a:ln w="19050">
              <a:solidFill>
                <a:srgbClr val="AFA649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" name="Kuva 6">
            <a:extLst>
              <a:ext uri="{FF2B5EF4-FFF2-40B4-BE49-F238E27FC236}">
                <a16:creationId xmlns:a16="http://schemas.microsoft.com/office/drawing/2014/main" id="{6725E8FB-80FE-4C6A-AA84-3BC8FB3BC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2" r="5194"/>
          <a:stretch/>
        </p:blipFill>
        <p:spPr>
          <a:xfrm>
            <a:off x="5036511" y="96749"/>
            <a:ext cx="7155717" cy="410206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AD49362-64D1-49AB-9FEB-9BE5DD2A29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126" y="5949220"/>
            <a:ext cx="2137359" cy="586492"/>
          </a:xfrm>
          <a:prstGeom prst="rect">
            <a:avLst/>
          </a:prstGeom>
        </p:spPr>
      </p:pic>
      <p:pic>
        <p:nvPicPr>
          <p:cNvPr id="12" name="Picture 2" descr="http://www.finanssiala.fi/meista/medialle/Documents/FA_Logo_Pysty_300dpi.png">
            <a:extLst>
              <a:ext uri="{FF2B5EF4-FFF2-40B4-BE49-F238E27FC236}">
                <a16:creationId xmlns:a16="http://schemas.microsoft.com/office/drawing/2014/main" id="{5657D502-4D68-4324-9E33-78A33ACA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23" y="4061788"/>
            <a:ext cx="1491542" cy="12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BB889D0-B4D9-4384-9B54-4F214C9EE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887" y="5392537"/>
            <a:ext cx="4170025" cy="122540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D40DA7A-C590-429A-BB53-494E6D24F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93" y="6540819"/>
            <a:ext cx="3481118" cy="3292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AEC7653-8D07-4F7A-AE58-8A4FDF2A3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099" y="-514350"/>
            <a:ext cx="65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ruutu 21">
            <a:extLst>
              <a:ext uri="{FF2B5EF4-FFF2-40B4-BE49-F238E27FC236}">
                <a16:creationId xmlns:a16="http://schemas.microsoft.com/office/drawing/2014/main" id="{B932D1F6-A2DA-44C6-BDBE-CE540FB7A8C8}"/>
              </a:ext>
            </a:extLst>
          </p:cNvPr>
          <p:cNvSpPr txBox="1"/>
          <p:nvPr/>
        </p:nvSpPr>
        <p:spPr>
          <a:xfrm flipH="1">
            <a:off x="10020300" y="0"/>
            <a:ext cx="2171700" cy="1676352"/>
          </a:xfrm>
          <a:prstGeom prst="diagStripe">
            <a:avLst>
              <a:gd name="adj" fmla="val 53858"/>
            </a:avLst>
          </a:prstGeom>
          <a:solidFill>
            <a:srgbClr val="AFA649">
              <a:alpha val="25000"/>
            </a:srgbClr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fi-FI" sz="1600" b="1" dirty="0">
              <a:latin typeface="Whitney Condensed Book" pitchFamily="50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8E8745-56CE-46A5-8835-7B486F2A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292" y="633487"/>
            <a:ext cx="7267062" cy="74987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D81C32F-F789-4AE6-AC62-2075A3FB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439" y="-890825"/>
            <a:ext cx="4080487" cy="34482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EF1307-7D51-4E74-B7C1-C7BC49056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436" y="2042665"/>
            <a:ext cx="4267570" cy="33469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4DD8E55-FFB5-4E4C-A0BC-537795864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657" y="5748507"/>
            <a:ext cx="5645385" cy="71329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A528ACF1-FD28-42C6-913A-895498CDB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23" y="353080"/>
            <a:ext cx="2664183" cy="610872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9B69204-59FB-4A8B-BFEF-2A22D800D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292" y="2048761"/>
            <a:ext cx="3993226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1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>
            <a:extLst>
              <a:ext uri="{FF2B5EF4-FFF2-40B4-BE49-F238E27FC236}">
                <a16:creationId xmlns:a16="http://schemas.microsoft.com/office/drawing/2014/main" id="{7BA89BFC-A989-4AFB-AA84-8ABB98DEA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Suorakulmio 33">
            <a:extLst>
              <a:ext uri="{FF2B5EF4-FFF2-40B4-BE49-F238E27FC236}">
                <a16:creationId xmlns:a16="http://schemas.microsoft.com/office/drawing/2014/main" id="{C86D1408-D096-4295-BB01-DBFF3E378418}"/>
              </a:ext>
            </a:extLst>
          </p:cNvPr>
          <p:cNvSpPr/>
          <p:nvPr/>
        </p:nvSpPr>
        <p:spPr>
          <a:xfrm>
            <a:off x="0" y="-6135"/>
            <a:ext cx="3139561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94B31560-C315-471B-A76D-3019AF3C6C1E}"/>
              </a:ext>
            </a:extLst>
          </p:cNvPr>
          <p:cNvGrpSpPr/>
          <p:nvPr/>
        </p:nvGrpSpPr>
        <p:grpSpPr>
          <a:xfrm>
            <a:off x="571099" y="6044665"/>
            <a:ext cx="1965932" cy="532599"/>
            <a:chOff x="571099" y="6044665"/>
            <a:chExt cx="1965932" cy="532599"/>
          </a:xfrm>
        </p:grpSpPr>
        <p:pic>
          <p:nvPicPr>
            <p:cNvPr id="36" name="Kuva 35">
              <a:extLst>
                <a:ext uri="{FF2B5EF4-FFF2-40B4-BE49-F238E27FC236}">
                  <a16:creationId xmlns:a16="http://schemas.microsoft.com/office/drawing/2014/main" id="{5B2DFC00-BD8F-4A90-9204-EE47E7BAA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859" y="6187681"/>
              <a:ext cx="1354747" cy="389583"/>
            </a:xfrm>
            <a:prstGeom prst="rect">
              <a:avLst/>
            </a:prstGeom>
          </p:spPr>
        </p:pic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2376F0DF-80D5-4575-8583-2E3D81496AD4}"/>
                </a:ext>
              </a:extLst>
            </p:cNvPr>
            <p:cNvCxnSpPr>
              <a:cxnSpLocks/>
            </p:cNvCxnSpPr>
            <p:nvPr/>
          </p:nvCxnSpPr>
          <p:spPr>
            <a:xfrm>
              <a:off x="571099" y="6044665"/>
              <a:ext cx="19659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Kuva 17">
            <a:extLst>
              <a:ext uri="{FF2B5EF4-FFF2-40B4-BE49-F238E27FC236}">
                <a16:creationId xmlns:a16="http://schemas.microsoft.com/office/drawing/2014/main" id="{D5BB6AB1-02E8-4BD1-9F6F-73D1BBD581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1" y="321129"/>
            <a:ext cx="1768354" cy="1078387"/>
          </a:xfrm>
          <a:prstGeom prst="rect">
            <a:avLst/>
          </a:prstGeom>
        </p:spPr>
      </p:pic>
      <p:sp>
        <p:nvSpPr>
          <p:cNvPr id="11" name="Tekstiruutu 1">
            <a:extLst>
              <a:ext uri="{FF2B5EF4-FFF2-40B4-BE49-F238E27FC236}">
                <a16:creationId xmlns:a16="http://schemas.microsoft.com/office/drawing/2014/main" id="{6721A0CF-E10B-403E-8162-808F68648DC1}"/>
              </a:ext>
            </a:extLst>
          </p:cNvPr>
          <p:cNvSpPr txBox="1"/>
          <p:nvPr/>
        </p:nvSpPr>
        <p:spPr>
          <a:xfrm>
            <a:off x="10426844" y="6562162"/>
            <a:ext cx="176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© 2019 T-Media Oy –  </a:t>
            </a:r>
            <a:r>
              <a:rPr lang="en-GB" sz="800" dirty="0" err="1">
                <a:solidFill>
                  <a:schemeClr val="bg1"/>
                </a:solidFill>
                <a:latin typeface="Whitney Condensed Book" pitchFamily="50" charset="0"/>
              </a:rPr>
              <a:t>kaikki</a:t>
            </a:r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Condensed Book" pitchFamily="50" charset="0"/>
              </a:rPr>
              <a:t>oikeudet</a:t>
            </a:r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Condensed Book" pitchFamily="50" charset="0"/>
              </a:rPr>
              <a:t>pidätetään</a:t>
            </a:r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38F186B-E23B-4C67-997F-664D97445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59" y="3035735"/>
            <a:ext cx="205453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A1ED81A-F1D8-4C55-AF4B-AD779B5C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39" y="5341329"/>
            <a:ext cx="533298" cy="590385"/>
          </a:xfrm>
          <a:prstGeom prst="rect">
            <a:avLst/>
          </a:prstGeom>
        </p:spPr>
      </p:pic>
      <p:pic>
        <p:nvPicPr>
          <p:cNvPr id="10" name="Kuva 19">
            <a:extLst>
              <a:ext uri="{FF2B5EF4-FFF2-40B4-BE49-F238E27FC236}">
                <a16:creationId xmlns:a16="http://schemas.microsoft.com/office/drawing/2014/main" id="{B526DB1E-CFDA-4FAA-8509-3768B49B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60" y="5393585"/>
            <a:ext cx="523379" cy="53812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E731B034-8D18-45AE-B99F-AA1FF0075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" y="2986215"/>
            <a:ext cx="3145809" cy="145707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EA078F0-7247-4501-8A91-88075FFF7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808" y="92820"/>
            <a:ext cx="8986283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A1ED81A-F1D8-4C55-AF4B-AD779B5C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7F5195-6568-4C5B-82F3-C47289652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33" y="5718053"/>
            <a:ext cx="2164406" cy="1086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78B7B-59BF-4215-AD77-440A4396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745" y="1112646"/>
            <a:ext cx="7401185" cy="448094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23FCD9D-FD21-4083-9ADB-416342888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13638"/>
            <a:ext cx="3231160" cy="176189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1290013-3ABE-4BE7-960C-B2FC9BA9B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044" y="877603"/>
            <a:ext cx="3578662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A1ED81A-F1D8-4C55-AF4B-AD779B5C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6E9F9A-3AF5-4DF1-AD6E-275AE254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01" y="1237105"/>
            <a:ext cx="7401185" cy="448094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AA1A84E3-3EE0-4507-A6DA-CA34D7F1E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33" y="5718053"/>
            <a:ext cx="2164406" cy="108641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423BC93-338A-46AB-B582-DB9C32647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539" y="911114"/>
            <a:ext cx="3645724" cy="54929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F7551D5-A8C4-478C-BEA0-19149E970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52136"/>
            <a:ext cx="323116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8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8D804F1-A128-4B21-A087-6CC5DDD315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1462" cy="6856863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BADD885A-817A-41C5-A88A-77205F02F7E0}"/>
              </a:ext>
            </a:extLst>
          </p:cNvPr>
          <p:cNvSpPr/>
          <p:nvPr/>
        </p:nvSpPr>
        <p:spPr>
          <a:xfrm>
            <a:off x="0" y="0"/>
            <a:ext cx="3139561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9" name="Suorakulmio 48"/>
          <p:cNvSpPr/>
          <p:nvPr/>
        </p:nvSpPr>
        <p:spPr>
          <a:xfrm>
            <a:off x="-1" y="1137"/>
            <a:ext cx="3139561" cy="6857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FEC5E6BC-CB96-44B9-AA14-272805A64D0B}"/>
              </a:ext>
            </a:extLst>
          </p:cNvPr>
          <p:cNvGrpSpPr/>
          <p:nvPr/>
        </p:nvGrpSpPr>
        <p:grpSpPr>
          <a:xfrm>
            <a:off x="586813" y="6044665"/>
            <a:ext cx="1965932" cy="532599"/>
            <a:chOff x="571099" y="6044665"/>
            <a:chExt cx="1965932" cy="532599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F3442C5-6721-4164-9FFB-1E09C361D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859" y="6187681"/>
              <a:ext cx="1354747" cy="389583"/>
            </a:xfrm>
            <a:prstGeom prst="rect">
              <a:avLst/>
            </a:prstGeom>
          </p:spPr>
        </p:pic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88402C2D-8970-4433-9A7B-1BCE6A2B4B2D}"/>
                </a:ext>
              </a:extLst>
            </p:cNvPr>
            <p:cNvCxnSpPr>
              <a:cxnSpLocks/>
            </p:cNvCxnSpPr>
            <p:nvPr/>
          </p:nvCxnSpPr>
          <p:spPr>
            <a:xfrm>
              <a:off x="571099" y="6044665"/>
              <a:ext cx="19659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7B92C7A-64D2-4441-B97C-32EC01067F7D}"/>
              </a:ext>
            </a:extLst>
          </p:cNvPr>
          <p:cNvSpPr txBox="1"/>
          <p:nvPr/>
        </p:nvSpPr>
        <p:spPr>
          <a:xfrm>
            <a:off x="544645" y="2782100"/>
            <a:ext cx="205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Whitney Condensed Bold" pitchFamily="50" charset="0"/>
              </a:rPr>
              <a:t>ERILLISET TYÖPAIKANVALINTA-KRITEERIT</a:t>
            </a:r>
          </a:p>
        </p:txBody>
      </p:sp>
      <p:pic>
        <p:nvPicPr>
          <p:cNvPr id="50" name="Kuva 49">
            <a:extLst>
              <a:ext uri="{FF2B5EF4-FFF2-40B4-BE49-F238E27FC236}">
                <a16:creationId xmlns:a16="http://schemas.microsoft.com/office/drawing/2014/main" id="{2BDED2B3-07D3-4704-A76A-4656DA8A9B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9" y="310295"/>
            <a:ext cx="1788581" cy="1006077"/>
          </a:xfrm>
          <a:prstGeom prst="rect">
            <a:avLst/>
          </a:prstGeom>
        </p:spPr>
      </p:pic>
      <p:sp>
        <p:nvSpPr>
          <p:cNvPr id="12" name="Tekstiruutu 1">
            <a:extLst>
              <a:ext uri="{FF2B5EF4-FFF2-40B4-BE49-F238E27FC236}">
                <a16:creationId xmlns:a16="http://schemas.microsoft.com/office/drawing/2014/main" id="{EA3294DD-503A-4493-8E31-806C9B99F09E}"/>
              </a:ext>
            </a:extLst>
          </p:cNvPr>
          <p:cNvSpPr txBox="1"/>
          <p:nvPr/>
        </p:nvSpPr>
        <p:spPr>
          <a:xfrm>
            <a:off x="10426844" y="6562162"/>
            <a:ext cx="176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© 2019 T-Media Oy –  </a:t>
            </a:r>
            <a:r>
              <a:rPr lang="en-GB" sz="800" dirty="0" err="1">
                <a:solidFill>
                  <a:schemeClr val="bg1"/>
                </a:solidFill>
                <a:latin typeface="Whitney Condensed Book" pitchFamily="50" charset="0"/>
              </a:rPr>
              <a:t>kaikki</a:t>
            </a:r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Condensed Book" pitchFamily="50" charset="0"/>
              </a:rPr>
              <a:t>oikeudet</a:t>
            </a:r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Condensed Book" pitchFamily="50" charset="0"/>
              </a:rPr>
              <a:t>pidätetään</a:t>
            </a:r>
            <a:r>
              <a:rPr lang="en-GB" sz="800" dirty="0">
                <a:solidFill>
                  <a:schemeClr val="bg1"/>
                </a:solidFill>
                <a:latin typeface="Whitney Condensed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25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A19D76D-B63C-4F36-9491-4F40BCE2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94519"/>
            <a:ext cx="12192000" cy="58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5">
            <a:extLst>
              <a:ext uri="{FF2B5EF4-FFF2-40B4-BE49-F238E27FC236}">
                <a16:creationId xmlns:a16="http://schemas.microsoft.com/office/drawing/2014/main" id="{C687D013-E038-46BC-9AE4-9751849F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67898-1949-4144-A266-49F982A9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01" y="580655"/>
            <a:ext cx="8321761" cy="618188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95EBDDF-4822-4C47-93C8-7DBB7E231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2179"/>
            <a:ext cx="322506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15">
            <a:extLst>
              <a:ext uri="{FF2B5EF4-FFF2-40B4-BE49-F238E27FC236}">
                <a16:creationId xmlns:a16="http://schemas.microsoft.com/office/drawing/2014/main" id="{C9C28670-1D3D-4678-9231-EB68B8BD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336A8-D164-4055-9D2E-BD3307EFD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419" y="208082"/>
            <a:ext cx="5501193" cy="3345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C4467-B1DE-4FCA-A543-4F7B5027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355" y="3508450"/>
            <a:ext cx="5240331" cy="324219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FA1FB0D-02CE-45FB-8EA9-748BB42E8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730" y="302120"/>
            <a:ext cx="3121423" cy="70110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6FD789D-E6AD-459B-8D5A-B2790A4F0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164" y="3206335"/>
            <a:ext cx="3066554" cy="6950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9D0D201-3C9E-431E-BD56-0EA3FB14E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25302"/>
            <a:ext cx="314580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9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3FE368-1E30-49A1-8765-82597957E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27" y="282016"/>
            <a:ext cx="7844745" cy="335395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75D25D0-2310-4BAD-8ED3-44D69C41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50" y="5100066"/>
            <a:ext cx="533298" cy="590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62A2B-34D7-4DA3-BD72-AC8462FED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136" y="3737723"/>
            <a:ext cx="6289236" cy="299750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3A76197-2DA9-441C-B4F8-FA0569C3B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94" y="3056155"/>
            <a:ext cx="3145809" cy="84741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44B21B1-63C7-462B-8FD5-0870C4BDB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941" y="379501"/>
            <a:ext cx="3121423" cy="69500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63774B1-F994-4F28-8352-2A2716D5F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941" y="3388997"/>
            <a:ext cx="306655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akennus, henkilö, ulko, seisominen&#10;&#10;Kuvaus luotu automaattisesti">
            <a:extLst>
              <a:ext uri="{FF2B5EF4-FFF2-40B4-BE49-F238E27FC236}">
                <a16:creationId xmlns:a16="http://schemas.microsoft.com/office/drawing/2014/main" id="{077D9019-5C2C-45EF-B2AF-83558F27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5186"/>
            <a:ext cx="12293600" cy="8202136"/>
          </a:xfrm>
          <a:prstGeom prst="rect">
            <a:avLst/>
          </a:prstGeom>
        </p:spPr>
      </p:pic>
      <p:pic>
        <p:nvPicPr>
          <p:cNvPr id="8" name="Kuva 7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9F4E8D81-F3A3-4E98-B3BE-EA821690D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84" y="5612629"/>
            <a:ext cx="3122782" cy="856893"/>
          </a:xfrm>
          <a:prstGeom prst="rect">
            <a:avLst/>
          </a:prstGeom>
        </p:spPr>
      </p:pic>
      <p:pic>
        <p:nvPicPr>
          <p:cNvPr id="15" name="Kuva 1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FF1B4CBA-8FA3-4E15-826B-5D2FCA423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0" y="5648807"/>
            <a:ext cx="3485538" cy="78453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B6BCF6DC-0597-4F32-A537-BAED16A41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31" y="2429361"/>
            <a:ext cx="11351736" cy="271295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24C2DB4-F9BB-482A-9582-8EBAE8B33CEC}"/>
              </a:ext>
            </a:extLst>
          </p:cNvPr>
          <p:cNvSpPr txBox="1"/>
          <p:nvPr/>
        </p:nvSpPr>
        <p:spPr>
          <a:xfrm>
            <a:off x="0" y="-7048"/>
            <a:ext cx="448196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i-FI" sz="2000" dirty="0">
                <a:solidFill>
                  <a:schemeClr val="bg1"/>
                </a:solidFill>
                <a:latin typeface="Geomanist Light" panose="02000503000000020004" pitchFamily="50" charset="0"/>
              </a:rPr>
              <a:t>SEURAAVILLA SIVULLA ON NOSTOJA NUORTEN TULEVAISUUSRAPORTISTA</a:t>
            </a:r>
          </a:p>
        </p:txBody>
      </p:sp>
    </p:spTree>
    <p:extLst>
      <p:ext uri="{BB962C8B-B14F-4D97-AF65-F5344CB8AC3E}">
        <p14:creationId xmlns:p14="http://schemas.microsoft.com/office/powerpoint/2010/main" val="1045823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2EA909F-D72E-4959-AAFF-6977A95530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3"/>
          <a:stretch/>
        </p:blipFill>
        <p:spPr>
          <a:xfrm>
            <a:off x="7446565" y="3429000"/>
            <a:ext cx="1473042" cy="1459047"/>
          </a:xfrm>
          <a:prstGeom prst="ellipse">
            <a:avLst/>
          </a:prstGeom>
        </p:spPr>
      </p:pic>
      <p:sp>
        <p:nvSpPr>
          <p:cNvPr id="18" name="Tekstiruutu 7">
            <a:extLst>
              <a:ext uri="{FF2B5EF4-FFF2-40B4-BE49-F238E27FC236}">
                <a16:creationId xmlns:a16="http://schemas.microsoft.com/office/drawing/2014/main" id="{AB52BEC7-6ACE-4DF1-81E8-645A6D49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171" y="3719943"/>
            <a:ext cx="1510798" cy="877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dirty="0">
                <a:solidFill>
                  <a:prstClr val="black"/>
                </a:solidFill>
                <a:latin typeface="Whitney Condensed Semibold" pitchFamily="50" charset="0"/>
                <a:cs typeface="Shonar Bangla" panose="020B0502040204020203" pitchFamily="34" charset="0"/>
              </a:rPr>
              <a:t>HARRI LEINIKKA</a:t>
            </a:r>
          </a:p>
          <a:p>
            <a:pPr eaLnBrk="1" hangingPunct="1"/>
            <a:r>
              <a:rPr lang="fi-FI" sz="1100" i="1" dirty="0">
                <a:solidFill>
                  <a:prstClr val="black"/>
                </a:solidFill>
                <a:latin typeface="Whitney Condensed Medium" pitchFamily="50" charset="0"/>
                <a:cs typeface="Shonar Bangla" panose="020B0502040204020203" pitchFamily="34" charset="0"/>
              </a:rPr>
              <a:t>Toimitusjohtaja</a:t>
            </a:r>
            <a:br>
              <a:rPr lang="fi-FI" sz="1100" dirty="0">
                <a:solidFill>
                  <a:prstClr val="black"/>
                </a:solidFill>
                <a:latin typeface="Whitney Condensed Medium" pitchFamily="50" charset="0"/>
                <a:cs typeface="Shonar Bangla" panose="020B0502040204020203" pitchFamily="34" charset="0"/>
              </a:rPr>
            </a:br>
            <a:r>
              <a:rPr lang="fi-FI" sz="1100" dirty="0">
                <a:solidFill>
                  <a:prstClr val="black"/>
                </a:solidFill>
                <a:latin typeface="Whitney Condensed Medium" pitchFamily="50" charset="0"/>
                <a:cs typeface="Shonar Bangla" panose="020B0502040204020203" pitchFamily="34" charset="0"/>
              </a:rPr>
              <a:t>+358 40 505 5001</a:t>
            </a:r>
            <a:br>
              <a:rPr lang="fi-FI" sz="1100" dirty="0">
                <a:solidFill>
                  <a:prstClr val="black"/>
                </a:solidFill>
                <a:latin typeface="Whitney Condensed Medium" pitchFamily="50" charset="0"/>
                <a:cs typeface="Shonar Bangla" panose="020B0502040204020203" pitchFamily="34" charset="0"/>
              </a:rPr>
            </a:br>
            <a:r>
              <a:rPr lang="fi-FI" sz="1100" dirty="0">
                <a:solidFill>
                  <a:prstClr val="black"/>
                </a:solidFill>
                <a:latin typeface="Whitney Condensed Medium" pitchFamily="50" charset="0"/>
                <a:cs typeface="Shonar Bangla" panose="020B0502040204020203" pitchFamily="34" charset="0"/>
              </a:rPr>
              <a:t>harri@t-media.fi 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66"/>
          <a:stretch/>
        </p:blipFill>
        <p:spPr>
          <a:xfrm>
            <a:off x="7126882" y="960107"/>
            <a:ext cx="4034235" cy="1186982"/>
          </a:xfrm>
          <a:prstGeom prst="rect">
            <a:avLst/>
          </a:prstGeom>
        </p:spPr>
      </p:pic>
      <p:cxnSp>
        <p:nvCxnSpPr>
          <p:cNvPr id="9" name="Suora yhdysviiva 8"/>
          <p:cNvCxnSpPr/>
          <p:nvPr/>
        </p:nvCxnSpPr>
        <p:spPr>
          <a:xfrm>
            <a:off x="6975446" y="2491472"/>
            <a:ext cx="43371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6"/>
          <p:cNvSpPr txBox="1"/>
          <p:nvPr/>
        </p:nvSpPr>
        <p:spPr>
          <a:xfrm>
            <a:off x="7522053" y="734376"/>
            <a:ext cx="3478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  <a:defRPr/>
            </a:pPr>
            <a:r>
              <a:rPr lang="en-US" sz="1400" dirty="0">
                <a:latin typeface="Whitney Condensed Book" pitchFamily="50" charset="0"/>
              </a:rPr>
              <a:t>EVIDENCE BASED REPUTATION ADVISORY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235A6F-18C0-454E-8985-3E5DFB800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72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5C426A-FF32-439E-A995-D55FB831C986}"/>
              </a:ext>
            </a:extLst>
          </p:cNvPr>
          <p:cNvSpPr txBox="1">
            <a:spLocks/>
          </p:cNvSpPr>
          <p:nvPr/>
        </p:nvSpPr>
        <p:spPr>
          <a:xfrm>
            <a:off x="4362338" y="4731833"/>
            <a:ext cx="4591112" cy="1698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5165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lukiolaista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9BD8617-9AA7-4690-8AB4-FC4433A0CC9F}"/>
              </a:ext>
            </a:extLst>
          </p:cNvPr>
          <p:cNvSpPr/>
          <p:nvPr/>
        </p:nvSpPr>
        <p:spPr>
          <a:xfrm>
            <a:off x="8167298" y="248649"/>
            <a:ext cx="3744251" cy="276999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77362A7-8F05-410D-9D99-8247AA5F7BC8}"/>
              </a:ext>
            </a:extLst>
          </p:cNvPr>
          <p:cNvSpPr/>
          <p:nvPr/>
        </p:nvSpPr>
        <p:spPr>
          <a:xfrm>
            <a:off x="0" y="0"/>
            <a:ext cx="4010996" cy="685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77ECFEDE-36D2-4A34-BED9-B9FF5A39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24" y="2421880"/>
            <a:ext cx="2856567" cy="1295512"/>
          </a:xfrm>
          <a:prstGeom prst="rect">
            <a:avLst/>
          </a:prstGeom>
        </p:spPr>
      </p:pic>
      <p:pic>
        <p:nvPicPr>
          <p:cNvPr id="17" name="Picture 2" descr="Kuvahaun tulos haulle oaj">
            <a:extLst>
              <a:ext uri="{FF2B5EF4-FFF2-40B4-BE49-F238E27FC236}">
                <a16:creationId xmlns:a16="http://schemas.microsoft.com/office/drawing/2014/main" id="{F68DA1F2-7833-4D87-98EF-E263CFD1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97" y="3689481"/>
            <a:ext cx="1284291" cy="4535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4" descr="https://surefire.onedu.fi/web/wp-content/uploads/sites/2/2014/02/surefire.png">
            <a:extLst>
              <a:ext uri="{FF2B5EF4-FFF2-40B4-BE49-F238E27FC236}">
                <a16:creationId xmlns:a16="http://schemas.microsoft.com/office/drawing/2014/main" id="{59935BFB-AB7C-465C-978D-86A256F3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6" y="3631154"/>
            <a:ext cx="1574746" cy="6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tat.fi/wp-content/uploads/2017/09/TAT_Logo_2017_vaaka_RGB.png">
            <a:extLst>
              <a:ext uri="{FF2B5EF4-FFF2-40B4-BE49-F238E27FC236}">
                <a16:creationId xmlns:a16="http://schemas.microsoft.com/office/drawing/2014/main" id="{67BA0039-B633-45BC-84AA-743B1E18D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50" r="66982" b="-1"/>
          <a:stretch/>
        </p:blipFill>
        <p:spPr bwMode="auto">
          <a:xfrm>
            <a:off x="1256113" y="980058"/>
            <a:ext cx="1395199" cy="6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uvahaun tulos haulle SAJO ry">
            <a:extLst>
              <a:ext uri="{FF2B5EF4-FFF2-40B4-BE49-F238E27FC236}">
                <a16:creationId xmlns:a16="http://schemas.microsoft.com/office/drawing/2014/main" id="{5AE82CF1-AFB7-4CEE-8DB7-B018D568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1" y="4532839"/>
            <a:ext cx="1231751" cy="6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40E2FE2-93F6-4029-A09F-BFA79425B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0" y="2082103"/>
            <a:ext cx="1877604" cy="464491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9DFF07F-6627-48FF-8AB5-94D9E81F71C1}"/>
              </a:ext>
            </a:extLst>
          </p:cNvPr>
          <p:cNvSpPr txBox="1">
            <a:spLocks/>
          </p:cNvSpPr>
          <p:nvPr/>
        </p:nvSpPr>
        <p:spPr>
          <a:xfrm>
            <a:off x="4406286" y="504145"/>
            <a:ext cx="3619819" cy="1269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4690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yläkoululaista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99D93336-3A3D-48DF-A2F8-3A5C4284086C}"/>
              </a:ext>
            </a:extLst>
          </p:cNvPr>
          <p:cNvSpPr txBox="1">
            <a:spLocks/>
          </p:cNvSpPr>
          <p:nvPr/>
        </p:nvSpPr>
        <p:spPr>
          <a:xfrm>
            <a:off x="4362338" y="2605666"/>
            <a:ext cx="4591112" cy="1698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4129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ammatillista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Arial" panose="020B0604020202020204" pitchFamily="34" charset="0"/>
              </a:rPr>
              <a:t>opiskelijaa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26036094-4240-4FBB-AE0C-DCC9E1831944}"/>
              </a:ext>
            </a:extLst>
          </p:cNvPr>
          <p:cNvSpPr/>
          <p:nvPr/>
        </p:nvSpPr>
        <p:spPr>
          <a:xfrm>
            <a:off x="8267794" y="537277"/>
            <a:ext cx="3643755" cy="4616648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Arial" pitchFamily="34" charset="0"/>
              </a:rPr>
              <a:t>Nuorten tulevaisuusraportin tiedonkeruu toteutettiin sähköisellä kyselylomakkeella helmi-maaliskuussa 2019.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Arial" pitchFamily="34" charset="0"/>
              </a:rPr>
              <a:t>Tutkimuksen toteutti Talous ja Nuoret TAT ry:n  toimeksiannosta tutkimus- ja neuvonantoyhtiö T-Media Oy.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Arial" pitchFamily="34" charset="0"/>
              </a:rPr>
              <a:t>Tutkimuksen kyselylinkki välitettiin yhteistyössä Opetushallituksen kanssa oppilaitosten rehtoreille.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Arial" pitchFamily="34" charset="0"/>
              </a:rPr>
              <a:t>Tulosten tilastollinen virhemarginaali on 95 prosentin luottamusvälillä yläkoululaisten tulosten kohdalla ± 1,43 %-yksikköä, lukiolaisten tulosten kohdalla ± 1,36 %-yksikköä ja ammattiin opiskelevien tulosten kohdalla ± 1,53 %-yksikköä. Tulokset on painotettu sukupuolen mukaan.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Arial" pitchFamily="34" charset="0"/>
              </a:rPr>
              <a:t> 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pic>
        <p:nvPicPr>
          <p:cNvPr id="23" name="Picture 4" descr="Amke ry logo">
            <a:extLst>
              <a:ext uri="{FF2B5EF4-FFF2-40B4-BE49-F238E27FC236}">
                <a16:creationId xmlns:a16="http://schemas.microsoft.com/office/drawing/2014/main" id="{241D430B-E1A6-4CDB-91A1-CC7D6A62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14" y="4683324"/>
            <a:ext cx="1154471" cy="3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EDD8A4D-F5F4-4005-8049-DACEDF1167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679" y="5302310"/>
            <a:ext cx="736684" cy="7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7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26A123FB-085A-40F1-AEE0-E6BF3D50F928}"/>
              </a:ext>
            </a:extLst>
          </p:cNvPr>
          <p:cNvSpPr txBox="1">
            <a:spLocks/>
          </p:cNvSpPr>
          <p:nvPr/>
        </p:nvSpPr>
        <p:spPr>
          <a:xfrm>
            <a:off x="8742436" y="1971817"/>
            <a:ext cx="2954264" cy="31438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B552"/>
                </a:solidFill>
                <a:latin typeface="Nexa Script" panose="00000500000000000000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519292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1038585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557877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2077169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+mj-cs"/>
              </a:rPr>
              <a:t>Mitä aiot lukion / ylioppilaskirjoitusten / valmistumisen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+mj-cs"/>
              </a:rPr>
              <a:t>jälkeisenä vuotena?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+mj-cs"/>
              </a:rPr>
              <a:t>Mikäli aiot suorittaa armeijan tai siviilipalveluksen, niin vastaa mitä aiot tehdä sen jälkeen.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j-ea"/>
              <a:cs typeface="+mj-cs"/>
            </a:endParaRP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2760006B-490C-4AD4-A5D6-861540ED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27" y="390635"/>
            <a:ext cx="4796873" cy="932232"/>
          </a:xfrm>
          <a:prstGeom prst="rect">
            <a:avLst/>
          </a:prstGeom>
        </p:spPr>
      </p:pic>
      <p:sp>
        <p:nvSpPr>
          <p:cNvPr id="34" name="Suorakulmio 33">
            <a:extLst>
              <a:ext uri="{FF2B5EF4-FFF2-40B4-BE49-F238E27FC236}">
                <a16:creationId xmlns:a16="http://schemas.microsoft.com/office/drawing/2014/main" id="{1DDC767B-6FB4-4B92-BEF6-4BB59FD96CD9}"/>
              </a:ext>
            </a:extLst>
          </p:cNvPr>
          <p:cNvSpPr/>
          <p:nvPr/>
        </p:nvSpPr>
        <p:spPr>
          <a:xfrm rot="16200000">
            <a:off x="-899849" y="2848427"/>
            <a:ext cx="4242401" cy="1083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B6897421-6A8F-4294-91BA-6C95EC34EA8E}"/>
              </a:ext>
            </a:extLst>
          </p:cNvPr>
          <p:cNvSpPr/>
          <p:nvPr/>
        </p:nvSpPr>
        <p:spPr>
          <a:xfrm rot="16200000">
            <a:off x="416614" y="2877975"/>
            <a:ext cx="419100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7F861E0E-B889-4838-9F48-ED1A43294FE9}"/>
              </a:ext>
            </a:extLst>
          </p:cNvPr>
          <p:cNvSpPr/>
          <p:nvPr/>
        </p:nvSpPr>
        <p:spPr>
          <a:xfrm rot="16200000">
            <a:off x="1715665" y="2877975"/>
            <a:ext cx="419100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7ADA6C06-3F81-4562-A24C-48E0CD240FF2}"/>
              </a:ext>
            </a:extLst>
          </p:cNvPr>
          <p:cNvSpPr txBox="1"/>
          <p:nvPr/>
        </p:nvSpPr>
        <p:spPr>
          <a:xfrm>
            <a:off x="191624" y="5524362"/>
            <a:ext cx="631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0%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4286AE08-DA30-44D7-A9E7-311AC02B9BFB}"/>
              </a:ext>
            </a:extLst>
          </p:cNvPr>
          <p:cNvSpPr txBox="1"/>
          <p:nvPr/>
        </p:nvSpPr>
        <p:spPr>
          <a:xfrm>
            <a:off x="120955" y="939458"/>
            <a:ext cx="631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100%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B68E4531-CA02-4FC3-940A-FDA95002A3EF}"/>
              </a:ext>
            </a:extLst>
          </p:cNvPr>
          <p:cNvSpPr/>
          <p:nvPr/>
        </p:nvSpPr>
        <p:spPr>
          <a:xfrm>
            <a:off x="670448" y="4422807"/>
            <a:ext cx="1082510" cy="1069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F34A68CD-6E0B-4DFE-95AA-A43D8DB77472}"/>
              </a:ext>
            </a:extLst>
          </p:cNvPr>
          <p:cNvSpPr txBox="1"/>
          <p:nvPr/>
        </p:nvSpPr>
        <p:spPr>
          <a:xfrm>
            <a:off x="697165" y="4368263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20%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434D81A0-0E5D-435F-9F62-4A74714344E7}"/>
              </a:ext>
            </a:extLst>
          </p:cNvPr>
          <p:cNvSpPr/>
          <p:nvPr/>
        </p:nvSpPr>
        <p:spPr>
          <a:xfrm>
            <a:off x="1984211" y="4128813"/>
            <a:ext cx="1054953" cy="1350820"/>
          </a:xfrm>
          <a:prstGeom prst="rect">
            <a:avLst/>
          </a:prstGeom>
          <a:solidFill>
            <a:srgbClr val="C1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5314CE03-032E-46E9-8B62-6CE26F4755A0}"/>
              </a:ext>
            </a:extLst>
          </p:cNvPr>
          <p:cNvSpPr txBox="1"/>
          <p:nvPr/>
        </p:nvSpPr>
        <p:spPr>
          <a:xfrm>
            <a:off x="2030671" y="4080808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26%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2F653C6A-D6E7-4C3D-A54C-83AB5654BF66}"/>
              </a:ext>
            </a:extLst>
          </p:cNvPr>
          <p:cNvSpPr/>
          <p:nvPr/>
        </p:nvSpPr>
        <p:spPr>
          <a:xfrm rot="16200000">
            <a:off x="2985321" y="2894907"/>
            <a:ext cx="419100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C6F745E7-15A3-4A5E-B2E8-BAF50A0E5AF1}"/>
              </a:ext>
            </a:extLst>
          </p:cNvPr>
          <p:cNvSpPr/>
          <p:nvPr/>
        </p:nvSpPr>
        <p:spPr>
          <a:xfrm>
            <a:off x="4553771" y="3774467"/>
            <a:ext cx="1054953" cy="1718994"/>
          </a:xfrm>
          <a:prstGeom prst="rect">
            <a:avLst/>
          </a:prstGeom>
          <a:solidFill>
            <a:srgbClr val="471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4F046F3E-C7EF-4A1D-85ED-DE08D2BF68C1}"/>
              </a:ext>
            </a:extLst>
          </p:cNvPr>
          <p:cNvSpPr txBox="1"/>
          <p:nvPr/>
        </p:nvSpPr>
        <p:spPr>
          <a:xfrm>
            <a:off x="4547965" y="3189552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29%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328CB877-6500-47B8-8CD8-F7C982E81CCC}"/>
              </a:ext>
            </a:extLst>
          </p:cNvPr>
          <p:cNvSpPr/>
          <p:nvPr/>
        </p:nvSpPr>
        <p:spPr>
          <a:xfrm>
            <a:off x="3284115" y="4132298"/>
            <a:ext cx="1054953" cy="1350820"/>
          </a:xfrm>
          <a:prstGeom prst="rect">
            <a:avLst/>
          </a:prstGeom>
          <a:solidFill>
            <a:srgbClr val="C1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C1B3213A-209E-47A4-ADD4-916F812946E3}"/>
              </a:ext>
            </a:extLst>
          </p:cNvPr>
          <p:cNvSpPr txBox="1"/>
          <p:nvPr/>
        </p:nvSpPr>
        <p:spPr>
          <a:xfrm>
            <a:off x="3306557" y="4069235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26%</a:t>
            </a:r>
          </a:p>
        </p:txBody>
      </p:sp>
      <p:sp>
        <p:nvSpPr>
          <p:cNvPr id="48" name="Pyöristetty suorakulmio 16">
            <a:extLst>
              <a:ext uri="{FF2B5EF4-FFF2-40B4-BE49-F238E27FC236}">
                <a16:creationId xmlns:a16="http://schemas.microsoft.com/office/drawing/2014/main" id="{6A4D2C0C-B6AF-41B6-8425-473F2375E23A}"/>
              </a:ext>
            </a:extLst>
          </p:cNvPr>
          <p:cNvSpPr/>
          <p:nvPr/>
        </p:nvSpPr>
        <p:spPr>
          <a:xfrm>
            <a:off x="856464" y="5387036"/>
            <a:ext cx="7550298" cy="7417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2014	     2015	             2016            2017	       2018            2019 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E6DAFFBD-CBA3-40E8-9982-63338D6F4F4C}"/>
              </a:ext>
            </a:extLst>
          </p:cNvPr>
          <p:cNvSpPr/>
          <p:nvPr/>
        </p:nvSpPr>
        <p:spPr>
          <a:xfrm rot="16200000">
            <a:off x="4240659" y="2915329"/>
            <a:ext cx="419100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66E53830-D340-4669-8D34-7408F060EFEC}"/>
              </a:ext>
            </a:extLst>
          </p:cNvPr>
          <p:cNvSpPr/>
          <p:nvPr/>
        </p:nvSpPr>
        <p:spPr>
          <a:xfrm>
            <a:off x="5809109" y="3721258"/>
            <a:ext cx="1054953" cy="1771695"/>
          </a:xfrm>
          <a:prstGeom prst="rect">
            <a:avLst/>
          </a:prstGeom>
          <a:solidFill>
            <a:srgbClr val="471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6CB532DA-1DA4-4E36-8783-59937897E81D}"/>
              </a:ext>
            </a:extLst>
          </p:cNvPr>
          <p:cNvSpPr txBox="1"/>
          <p:nvPr/>
        </p:nvSpPr>
        <p:spPr>
          <a:xfrm>
            <a:off x="5794985" y="314855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30%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B8DB6BE5-9B50-4548-AE3A-ACD056CDDCF5}"/>
              </a:ext>
            </a:extLst>
          </p:cNvPr>
          <p:cNvSpPr/>
          <p:nvPr/>
        </p:nvSpPr>
        <p:spPr>
          <a:xfrm rot="16200000">
            <a:off x="5417292" y="2915329"/>
            <a:ext cx="419100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A2116C43-05C4-460F-8C2F-1A7AA83A7083}"/>
              </a:ext>
            </a:extLst>
          </p:cNvPr>
          <p:cNvSpPr/>
          <p:nvPr/>
        </p:nvSpPr>
        <p:spPr>
          <a:xfrm>
            <a:off x="6985742" y="3721258"/>
            <a:ext cx="1054953" cy="1771695"/>
          </a:xfrm>
          <a:prstGeom prst="rect">
            <a:avLst/>
          </a:prstGeom>
          <a:solidFill>
            <a:srgbClr val="471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953BF088-78F3-47BC-8F74-B513E6A326D7}"/>
              </a:ext>
            </a:extLst>
          </p:cNvPr>
          <p:cNvSpPr txBox="1"/>
          <p:nvPr/>
        </p:nvSpPr>
        <p:spPr>
          <a:xfrm>
            <a:off x="6971618" y="314855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30%</a:t>
            </a:r>
          </a:p>
        </p:txBody>
      </p: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9892F3BA-030C-48FB-9653-BD1CB3DC61F1}"/>
              </a:ext>
            </a:extLst>
          </p:cNvPr>
          <p:cNvCxnSpPr>
            <a:cxnSpLocks/>
          </p:cNvCxnSpPr>
          <p:nvPr/>
        </p:nvCxnSpPr>
        <p:spPr>
          <a:xfrm>
            <a:off x="487874" y="5466800"/>
            <a:ext cx="7700681" cy="574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>
            <a:extLst>
              <a:ext uri="{FF2B5EF4-FFF2-40B4-BE49-F238E27FC236}">
                <a16:creationId xmlns:a16="http://schemas.microsoft.com/office/drawing/2014/main" id="{8A455F12-6E83-4313-AF58-7DEEB7F4DB53}"/>
              </a:ext>
            </a:extLst>
          </p:cNvPr>
          <p:cNvCxnSpPr>
            <a:cxnSpLocks/>
          </p:cNvCxnSpPr>
          <p:nvPr/>
        </p:nvCxnSpPr>
        <p:spPr>
          <a:xfrm>
            <a:off x="436640" y="1278552"/>
            <a:ext cx="7700681" cy="574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04693A8-8878-4041-97B3-587108BD6363}"/>
              </a:ext>
            </a:extLst>
          </p:cNvPr>
          <p:cNvSpPr txBox="1"/>
          <p:nvPr/>
        </p:nvSpPr>
        <p:spPr>
          <a:xfrm>
            <a:off x="7568800" y="5125393"/>
            <a:ext cx="355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N=5165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31" name="Suorakulmio 6">
            <a:extLst>
              <a:ext uri="{FF2B5EF4-FFF2-40B4-BE49-F238E27FC236}">
                <a16:creationId xmlns:a16="http://schemas.microsoft.com/office/drawing/2014/main" id="{BCEE3F83-EDDE-482D-BB76-94418E14BBD1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32" name="Kuva 8" descr="Kuva, joka sisältää kohteen clipart-kuva&#10;&#10;Kuvaus luotu, erittäin korkea luotettavuus">
            <a:extLst>
              <a:ext uri="{FF2B5EF4-FFF2-40B4-BE49-F238E27FC236}">
                <a16:creationId xmlns:a16="http://schemas.microsoft.com/office/drawing/2014/main" id="{01C1C892-2108-44DE-8709-16D3521A5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73" y="6405510"/>
            <a:ext cx="1364818" cy="374507"/>
          </a:xfrm>
          <a:prstGeom prst="rect">
            <a:avLst/>
          </a:prstGeom>
        </p:spPr>
      </p:pic>
      <p:pic>
        <p:nvPicPr>
          <p:cNvPr id="33" name="Picture 2" descr="https://www.tat.fi/wp-content/uploads/2017/09/TAT_Logo_2017_vaaka_NEGA_RGB.png">
            <a:extLst>
              <a:ext uri="{FF2B5EF4-FFF2-40B4-BE49-F238E27FC236}">
                <a16:creationId xmlns:a16="http://schemas.microsoft.com/office/drawing/2014/main" id="{8FCCD83D-D6FF-4771-819E-10A9C8D32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74" r="68246"/>
          <a:stretch/>
        </p:blipFill>
        <p:spPr bwMode="auto">
          <a:xfrm>
            <a:off x="151160" y="6353115"/>
            <a:ext cx="792407" cy="4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uorakulmio 6">
            <a:extLst>
              <a:ext uri="{FF2B5EF4-FFF2-40B4-BE49-F238E27FC236}">
                <a16:creationId xmlns:a16="http://schemas.microsoft.com/office/drawing/2014/main" id="{A2486B5E-9FBB-46E2-9EE1-D3320BF0A73A}"/>
              </a:ext>
            </a:extLst>
          </p:cNvPr>
          <p:cNvSpPr/>
          <p:nvPr/>
        </p:nvSpPr>
        <p:spPr>
          <a:xfrm>
            <a:off x="-150500" y="6450987"/>
            <a:ext cx="9962321" cy="30940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Lähde: TAT &amp; T-Media KUN KOULU LOPPUU – NUORTEN TULEVAISUUSRAPORTTI 2019</a:t>
            </a:r>
          </a:p>
        </p:txBody>
      </p:sp>
      <p:pic>
        <p:nvPicPr>
          <p:cNvPr id="55" name="Picture 4" descr="Kuvahaun tulos haulle oikotie logo">
            <a:extLst>
              <a:ext uri="{FF2B5EF4-FFF2-40B4-BE49-F238E27FC236}">
                <a16:creationId xmlns:a16="http://schemas.microsoft.com/office/drawing/2014/main" id="{C923969D-15FF-4C64-933E-25D755761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7" b="36574"/>
          <a:stretch/>
        </p:blipFill>
        <p:spPr bwMode="auto">
          <a:xfrm>
            <a:off x="8847909" y="6420406"/>
            <a:ext cx="1358538" cy="3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kstiruutu 55">
            <a:extLst>
              <a:ext uri="{FF2B5EF4-FFF2-40B4-BE49-F238E27FC236}">
                <a16:creationId xmlns:a16="http://schemas.microsoft.com/office/drawing/2014/main" id="{B5391B10-CF55-4B3C-ADFC-B7134C511BA7}"/>
              </a:ext>
            </a:extLst>
          </p:cNvPr>
          <p:cNvSpPr txBox="1"/>
          <p:nvPr/>
        </p:nvSpPr>
        <p:spPr>
          <a:xfrm rot="2449245">
            <a:off x="9150953" y="690117"/>
            <a:ext cx="448196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Geomanist Light" panose="02000503000000020004" pitchFamily="50" charset="0"/>
              </a:rPr>
              <a:t>LUKIOLAISET</a:t>
            </a:r>
          </a:p>
        </p:txBody>
      </p:sp>
    </p:spTree>
    <p:extLst>
      <p:ext uri="{BB962C8B-B14F-4D97-AF65-F5344CB8AC3E}">
        <p14:creationId xmlns:p14="http://schemas.microsoft.com/office/powerpoint/2010/main" val="87681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Sisällön paikkamerkki 11">
            <a:extLst>
              <a:ext uri="{FF2B5EF4-FFF2-40B4-BE49-F238E27FC236}">
                <a16:creationId xmlns:a16="http://schemas.microsoft.com/office/drawing/2014/main" id="{8DE19CDA-6E95-4C17-A908-E2C9717B4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732962"/>
              </p:ext>
            </p:extLst>
          </p:nvPr>
        </p:nvGraphicFramePr>
        <p:xfrm>
          <a:off x="3025883" y="1100733"/>
          <a:ext cx="8558969" cy="465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kstiruutu 20">
            <a:extLst>
              <a:ext uri="{FF2B5EF4-FFF2-40B4-BE49-F238E27FC236}">
                <a16:creationId xmlns:a16="http://schemas.microsoft.com/office/drawing/2014/main" id="{36AA12BD-A9CC-4D93-9B3C-02BA06B408B3}"/>
              </a:ext>
            </a:extLst>
          </p:cNvPr>
          <p:cNvSpPr txBox="1"/>
          <p:nvPr/>
        </p:nvSpPr>
        <p:spPr>
          <a:xfrm>
            <a:off x="11391373" y="2784998"/>
            <a:ext cx="54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%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1F40BDB-34DE-4AAA-8851-E71C5B1A6B13}"/>
              </a:ext>
            </a:extLst>
          </p:cNvPr>
          <p:cNvSpPr txBox="1"/>
          <p:nvPr/>
        </p:nvSpPr>
        <p:spPr>
          <a:xfrm>
            <a:off x="3364700" y="1506446"/>
            <a:ext cx="264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47116A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Lukiolaiset: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47116A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yliopistoon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31F8076-B744-440A-89AD-291BC61A2398}"/>
              </a:ext>
            </a:extLst>
          </p:cNvPr>
          <p:cNvSpPr txBox="1"/>
          <p:nvPr/>
        </p:nvSpPr>
        <p:spPr>
          <a:xfrm>
            <a:off x="3284219" y="3916286"/>
            <a:ext cx="339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10077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Lukiolaiset: ammattikorkeakouluun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DFA07D68-03AC-4DDF-994F-6AACE2FC469E}"/>
              </a:ext>
            </a:extLst>
          </p:cNvPr>
          <p:cNvSpPr txBox="1">
            <a:spLocks/>
          </p:cNvSpPr>
          <p:nvPr/>
        </p:nvSpPr>
        <p:spPr>
          <a:xfrm>
            <a:off x="428144" y="1588467"/>
            <a:ext cx="2765107" cy="31438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B552"/>
                </a:solidFill>
                <a:latin typeface="Nexa Script" panose="00000500000000000000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519292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1038585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557877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2077169" algn="l" rtl="0" eaLnBrk="1" fontAlgn="base" hangingPunct="1">
              <a:spcBef>
                <a:spcPct val="0"/>
              </a:spcBef>
              <a:spcAft>
                <a:spcPct val="0"/>
              </a:spcAft>
              <a:defRPr sz="3635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+mj-cs"/>
              </a:rPr>
              <a:t>Mitä aiot valmistumisen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+mj-cs"/>
              </a:rPr>
              <a:t>jälkeisenä vuotena?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anist Light" panose="02000503000000020004" pitchFamily="50" charset="0"/>
                <a:ea typeface="+mj-ea"/>
                <a:cs typeface="+mj-cs"/>
              </a:rPr>
              <a:t>Mikäli aiot suorittaa armeijan tai siviilipalveluksen, niin vastaa mitä aiot tehdä sen jälkeen.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anist Light" panose="02000503000000020004" pitchFamily="50" charset="0"/>
              <a:ea typeface="+mj-ea"/>
              <a:cs typeface="+mj-cs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459A0CE1-D94D-415A-86A5-3B105CD7D4B0}"/>
              </a:ext>
            </a:extLst>
          </p:cNvPr>
          <p:cNvGraphicFramePr>
            <a:graphicFrameLocks noGrp="1"/>
          </p:cNvGraphicFramePr>
          <p:nvPr/>
        </p:nvGraphicFramePr>
        <p:xfrm>
          <a:off x="3241367" y="5429033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9256003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64862202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49500727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4386652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1655734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90052759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69632191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507631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9982949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66532073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673773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ysClr val="windowText" lastClr="000000"/>
                          </a:solidFill>
                          <a:latin typeface="Geomanist Light" panose="02000503000000020004" pitchFamily="50" charset="0"/>
                        </a:rPr>
                        <a:t>2019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801603"/>
                  </a:ext>
                </a:extLst>
              </a:tr>
            </a:tbl>
          </a:graphicData>
        </a:graphic>
      </p:graphicFrame>
      <p:sp>
        <p:nvSpPr>
          <p:cNvPr id="16" name="Suorakulmio 6">
            <a:extLst>
              <a:ext uri="{FF2B5EF4-FFF2-40B4-BE49-F238E27FC236}">
                <a16:creationId xmlns:a16="http://schemas.microsoft.com/office/drawing/2014/main" id="{D94D951C-2A32-4FD6-9774-B7CDDDBFD768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8" name="Kuva 8" descr="Kuva, joka sisältää kohteen clipart-kuva&#10;&#10;Kuvaus luotu, erittäin korkea luotettavuus">
            <a:extLst>
              <a:ext uri="{FF2B5EF4-FFF2-40B4-BE49-F238E27FC236}">
                <a16:creationId xmlns:a16="http://schemas.microsoft.com/office/drawing/2014/main" id="{40E757A1-370E-446A-90B2-F62926EAE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73" y="6405510"/>
            <a:ext cx="1364818" cy="374507"/>
          </a:xfrm>
          <a:prstGeom prst="rect">
            <a:avLst/>
          </a:prstGeom>
        </p:spPr>
      </p:pic>
      <p:pic>
        <p:nvPicPr>
          <p:cNvPr id="20" name="Picture 2" descr="https://www.tat.fi/wp-content/uploads/2017/09/TAT_Logo_2017_vaaka_NEGA_RGB.png">
            <a:extLst>
              <a:ext uri="{FF2B5EF4-FFF2-40B4-BE49-F238E27FC236}">
                <a16:creationId xmlns:a16="http://schemas.microsoft.com/office/drawing/2014/main" id="{D7900D88-A96A-4058-9A91-C95695E36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74" r="68246"/>
          <a:stretch/>
        </p:blipFill>
        <p:spPr bwMode="auto">
          <a:xfrm>
            <a:off x="151160" y="6353115"/>
            <a:ext cx="792407" cy="4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orakulmio 6">
            <a:extLst>
              <a:ext uri="{FF2B5EF4-FFF2-40B4-BE49-F238E27FC236}">
                <a16:creationId xmlns:a16="http://schemas.microsoft.com/office/drawing/2014/main" id="{96217CED-D3B1-4406-84F5-DF8EC96FFA94}"/>
              </a:ext>
            </a:extLst>
          </p:cNvPr>
          <p:cNvSpPr/>
          <p:nvPr/>
        </p:nvSpPr>
        <p:spPr>
          <a:xfrm>
            <a:off x="-150500" y="6450987"/>
            <a:ext cx="9962321" cy="30940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Light" panose="02000503000000020004" pitchFamily="50" charset="0"/>
                <a:ea typeface="+mn-ea"/>
                <a:cs typeface="+mn-cs"/>
              </a:rPr>
              <a:t>Lähde: TAT &amp; T-Media KUN KOULU LOPPUU – NUORTEN TULEVAISUUSRAPORTTI 2019</a:t>
            </a:r>
          </a:p>
        </p:txBody>
      </p:sp>
      <p:pic>
        <p:nvPicPr>
          <p:cNvPr id="24" name="Picture 4" descr="Kuvahaun tulos haulle oikotie logo">
            <a:extLst>
              <a:ext uri="{FF2B5EF4-FFF2-40B4-BE49-F238E27FC236}">
                <a16:creationId xmlns:a16="http://schemas.microsoft.com/office/drawing/2014/main" id="{048AE582-8FDE-4565-8FE5-2C951687E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7" b="36574"/>
          <a:stretch/>
        </p:blipFill>
        <p:spPr bwMode="auto">
          <a:xfrm>
            <a:off x="8847909" y="6420406"/>
            <a:ext cx="1358538" cy="3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128F54CC-DDB7-4CF4-82F2-69B1F498AD2D}"/>
              </a:ext>
            </a:extLst>
          </p:cNvPr>
          <p:cNvSpPr txBox="1"/>
          <p:nvPr/>
        </p:nvSpPr>
        <p:spPr>
          <a:xfrm rot="2449245">
            <a:off x="9150953" y="690117"/>
            <a:ext cx="448196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Geomanist Light" panose="02000503000000020004" pitchFamily="50" charset="0"/>
              </a:rPr>
              <a:t>LUKIOLAISET</a:t>
            </a:r>
          </a:p>
        </p:txBody>
      </p:sp>
    </p:spTree>
    <p:extLst>
      <p:ext uri="{BB962C8B-B14F-4D97-AF65-F5344CB8AC3E}">
        <p14:creationId xmlns:p14="http://schemas.microsoft.com/office/powerpoint/2010/main" val="280625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11C2E5E8-2BCB-40C3-A1F0-4A73F95BE971}"/>
              </a:ext>
            </a:extLst>
          </p:cNvPr>
          <p:cNvGrpSpPr/>
          <p:nvPr/>
        </p:nvGrpSpPr>
        <p:grpSpPr>
          <a:xfrm>
            <a:off x="0" y="0"/>
            <a:ext cx="12192000" cy="6857998"/>
            <a:chOff x="0" y="0"/>
            <a:chExt cx="12192000" cy="6857998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FA0827C-A16E-4B98-9872-26D93A4D3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12" name="Tekstiruutu 1">
              <a:extLst>
                <a:ext uri="{FF2B5EF4-FFF2-40B4-BE49-F238E27FC236}">
                  <a16:creationId xmlns:a16="http://schemas.microsoft.com/office/drawing/2014/main" id="{AE21DC8D-772F-4C62-B90C-F51D8F2D00AF}"/>
                </a:ext>
              </a:extLst>
            </p:cNvPr>
            <p:cNvSpPr txBox="1"/>
            <p:nvPr/>
          </p:nvSpPr>
          <p:spPr>
            <a:xfrm>
              <a:off x="10426844" y="6562162"/>
              <a:ext cx="17651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dirty="0">
                  <a:solidFill>
                    <a:schemeClr val="bg1"/>
                  </a:solidFill>
                  <a:latin typeface="Whitney Condensed Book" pitchFamily="50" charset="0"/>
                </a:rPr>
                <a:t>© 2019 T-Media Oy –  </a:t>
              </a:r>
              <a:r>
                <a:rPr lang="en-GB" sz="800" dirty="0" err="1">
                  <a:solidFill>
                    <a:schemeClr val="bg1"/>
                  </a:solidFill>
                  <a:latin typeface="Whitney Condensed Book" pitchFamily="50" charset="0"/>
                </a:rPr>
                <a:t>kaikki</a:t>
              </a:r>
              <a:r>
                <a:rPr lang="en-GB" sz="800" dirty="0">
                  <a:solidFill>
                    <a:schemeClr val="bg1"/>
                  </a:solidFill>
                  <a:latin typeface="Whitney Condensed Book" pitchFamily="50" charset="0"/>
                </a:rPr>
                <a:t> </a:t>
              </a:r>
              <a:r>
                <a:rPr lang="en-GB" sz="800" dirty="0" err="1">
                  <a:solidFill>
                    <a:schemeClr val="bg1"/>
                  </a:solidFill>
                  <a:latin typeface="Whitney Condensed Book" pitchFamily="50" charset="0"/>
                </a:rPr>
                <a:t>oikeudet</a:t>
              </a:r>
              <a:r>
                <a:rPr lang="en-GB" sz="800" dirty="0">
                  <a:solidFill>
                    <a:schemeClr val="bg1"/>
                  </a:solidFill>
                  <a:latin typeface="Whitney Condensed Book" pitchFamily="50" charset="0"/>
                </a:rPr>
                <a:t> </a:t>
              </a:r>
              <a:r>
                <a:rPr lang="en-GB" sz="800" dirty="0" err="1">
                  <a:solidFill>
                    <a:schemeClr val="bg1"/>
                  </a:solidFill>
                  <a:latin typeface="Whitney Condensed Book" pitchFamily="50" charset="0"/>
                </a:rPr>
                <a:t>pidätetään</a:t>
              </a:r>
              <a:r>
                <a:rPr lang="en-GB" sz="800" dirty="0">
                  <a:solidFill>
                    <a:schemeClr val="bg1"/>
                  </a:solidFill>
                  <a:latin typeface="Whitney Condensed Book" pitchFamily="50" charset="0"/>
                </a:rPr>
                <a:t> </a:t>
              </a: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2FC4E2A0-CF6A-49F9-8B83-36FDF293492F}"/>
              </a:ext>
            </a:extLst>
          </p:cNvPr>
          <p:cNvGrpSpPr/>
          <p:nvPr/>
        </p:nvGrpSpPr>
        <p:grpSpPr>
          <a:xfrm>
            <a:off x="0" y="0"/>
            <a:ext cx="3139561" cy="6858000"/>
            <a:chOff x="0" y="0"/>
            <a:chExt cx="3139561" cy="6858000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131F19E-E798-4816-9720-E9AB10966A3A}"/>
                </a:ext>
              </a:extLst>
            </p:cNvPr>
            <p:cNvSpPr/>
            <p:nvPr/>
          </p:nvSpPr>
          <p:spPr>
            <a:xfrm>
              <a:off x="0" y="0"/>
              <a:ext cx="3139561" cy="6858000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Ryhmä 1">
              <a:extLst>
                <a:ext uri="{FF2B5EF4-FFF2-40B4-BE49-F238E27FC236}">
                  <a16:creationId xmlns:a16="http://schemas.microsoft.com/office/drawing/2014/main" id="{8670B41D-3D4E-4E67-A8A5-93A748D488FC}"/>
                </a:ext>
              </a:extLst>
            </p:cNvPr>
            <p:cNvGrpSpPr/>
            <p:nvPr/>
          </p:nvGrpSpPr>
          <p:grpSpPr>
            <a:xfrm>
              <a:off x="571099" y="6044665"/>
              <a:ext cx="1965932" cy="532599"/>
              <a:chOff x="571099" y="6044665"/>
              <a:chExt cx="1965932" cy="532599"/>
            </a:xfrm>
          </p:grpSpPr>
          <p:pic>
            <p:nvPicPr>
              <p:cNvPr id="14" name="Kuva 13">
                <a:extLst>
                  <a:ext uri="{FF2B5EF4-FFF2-40B4-BE49-F238E27FC236}">
                    <a16:creationId xmlns:a16="http://schemas.microsoft.com/office/drawing/2014/main" id="{9EC83942-6D8E-47D4-8416-BD1C46D6C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9859" y="6187681"/>
                <a:ext cx="1354747" cy="389583"/>
              </a:xfrm>
              <a:prstGeom prst="rect">
                <a:avLst/>
              </a:prstGeom>
            </p:spPr>
          </p:pic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BF8E0107-0DF8-4251-90BB-42623CCA3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99" y="6044665"/>
                <a:ext cx="196593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Kuva 15">
            <a:extLst>
              <a:ext uri="{FF2B5EF4-FFF2-40B4-BE49-F238E27FC236}">
                <a16:creationId xmlns:a16="http://schemas.microsoft.com/office/drawing/2014/main" id="{2147EF78-0DBA-4D85-8CC9-469990B375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9" y="310295"/>
            <a:ext cx="1788581" cy="100607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2BCF1CF-0536-4B92-952F-1B381584E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89" y="2852877"/>
            <a:ext cx="219475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1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3CE45527-8A6F-4BEB-A51D-34C4E2D93BD0}"/>
              </a:ext>
            </a:extLst>
          </p:cNvPr>
          <p:cNvGrpSpPr/>
          <p:nvPr/>
        </p:nvGrpSpPr>
        <p:grpSpPr>
          <a:xfrm>
            <a:off x="1084178" y="5250872"/>
            <a:ext cx="966296" cy="590385"/>
            <a:chOff x="7021233" y="377537"/>
            <a:chExt cx="1543695" cy="994384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68C4C122-7ACC-429F-B4A9-03AC8B90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2964" y="377537"/>
              <a:ext cx="851964" cy="994384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9B738E8B-E2CF-41B6-83DB-4980B87E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1233" y="464446"/>
              <a:ext cx="836118" cy="906369"/>
            </a:xfrm>
            <a:prstGeom prst="rect">
              <a:avLst/>
            </a:prstGeom>
          </p:spPr>
        </p:pic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81557BEB-4D69-4439-B30B-AA4DC14AC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729" y="3095197"/>
            <a:ext cx="3145809" cy="84132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E4B2649-59B4-4A6A-9BEB-A6F7C6D86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692" y="490473"/>
            <a:ext cx="7876715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0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Ryhmä 58">
            <a:extLst>
              <a:ext uri="{FF2B5EF4-FFF2-40B4-BE49-F238E27FC236}">
                <a16:creationId xmlns:a16="http://schemas.microsoft.com/office/drawing/2014/main" id="{DF16F18F-4912-43AF-A31B-D25B92B2E146}"/>
              </a:ext>
            </a:extLst>
          </p:cNvPr>
          <p:cNvGrpSpPr/>
          <p:nvPr/>
        </p:nvGrpSpPr>
        <p:grpSpPr>
          <a:xfrm>
            <a:off x="1084178" y="5250872"/>
            <a:ext cx="966296" cy="590385"/>
            <a:chOff x="7021233" y="377537"/>
            <a:chExt cx="1543695" cy="994384"/>
          </a:xfrm>
        </p:grpSpPr>
        <p:pic>
          <p:nvPicPr>
            <p:cNvPr id="60" name="Kuva 59">
              <a:extLst>
                <a:ext uri="{FF2B5EF4-FFF2-40B4-BE49-F238E27FC236}">
                  <a16:creationId xmlns:a16="http://schemas.microsoft.com/office/drawing/2014/main" id="{F4CC7C9C-581D-45ED-9E8B-28A547786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2964" y="377537"/>
              <a:ext cx="851964" cy="994384"/>
            </a:xfrm>
            <a:prstGeom prst="rect">
              <a:avLst/>
            </a:prstGeom>
          </p:spPr>
        </p:pic>
        <p:pic>
          <p:nvPicPr>
            <p:cNvPr id="61" name="Kuva 60">
              <a:extLst>
                <a:ext uri="{FF2B5EF4-FFF2-40B4-BE49-F238E27FC236}">
                  <a16:creationId xmlns:a16="http://schemas.microsoft.com/office/drawing/2014/main" id="{F5FABEC2-CBA3-46CA-A020-2364F4CB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1233" y="464446"/>
              <a:ext cx="836118" cy="906369"/>
            </a:xfrm>
            <a:prstGeom prst="rect">
              <a:avLst/>
            </a:prstGeom>
          </p:spPr>
        </p:pic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99FAFDF7-20F3-4FF3-9A61-956C7BC3D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046" y="1129815"/>
            <a:ext cx="8590008" cy="532226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B0B3F5B-D8D9-430B-93C6-F6F9A8103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7" y="2700465"/>
            <a:ext cx="312751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2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D447D-D220-46F3-9B9F-86C0A2BD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91" y="316710"/>
            <a:ext cx="8935609" cy="5891850"/>
          </a:xfrm>
          <a:prstGeom prst="rect">
            <a:avLst/>
          </a:prstGeom>
        </p:spPr>
      </p:pic>
      <p:sp>
        <p:nvSpPr>
          <p:cNvPr id="26" name="Rectangle 28"/>
          <p:cNvSpPr/>
          <p:nvPr/>
        </p:nvSpPr>
        <p:spPr>
          <a:xfrm>
            <a:off x="3649444" y="6216162"/>
            <a:ext cx="77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latin typeface="Whitney Condensed Book" pitchFamily="50" charset="0"/>
              </a:rPr>
              <a:t>Yritysten kokonaismaineen sekä mitatun suosittelun ja työn hakemisen välinen korrelaatio on keskimäärin o</a:t>
            </a:r>
            <a:r>
              <a:rPr lang="fi-FI" sz="1000">
                <a:latin typeface="Whitney Condensed Book" pitchFamily="50" charset="0"/>
              </a:rPr>
              <a:t>.72.  </a:t>
            </a:r>
            <a:r>
              <a:rPr lang="fi-FI" sz="1000" dirty="0">
                <a:latin typeface="Whitney Condensed Book" pitchFamily="50" charset="0"/>
              </a:rPr>
              <a:t>Kaavion sidosryhmätuki on yritykseen liittyvän suosittelun ja työn hakemisen keskiarvo. Maine on mitattu kokonaismaine. Parantamalla mainetta yritys voi parantaa siis suosittelua ja työvoiman saatavuutta.</a:t>
            </a:r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383CC678-63BD-4C1A-BF9E-BB99DF8E4F70}"/>
              </a:ext>
            </a:extLst>
          </p:cNvPr>
          <p:cNvGrpSpPr/>
          <p:nvPr/>
        </p:nvGrpSpPr>
        <p:grpSpPr>
          <a:xfrm>
            <a:off x="1084178" y="5250872"/>
            <a:ext cx="966296" cy="590385"/>
            <a:chOff x="7021233" y="377537"/>
            <a:chExt cx="1543695" cy="994384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5AEC0F6A-F0E2-430F-9096-F504F1E2C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2964" y="377537"/>
              <a:ext cx="851964" cy="99438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DF1E3DF9-D901-4328-A393-5D68DDC23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1233" y="464446"/>
              <a:ext cx="836118" cy="906369"/>
            </a:xfrm>
            <a:prstGeom prst="rect">
              <a:avLst/>
            </a:prstGeom>
          </p:spPr>
        </p:pic>
      </p:grpSp>
      <p:pic>
        <p:nvPicPr>
          <p:cNvPr id="15" name="Kuva 1">
            <a:extLst>
              <a:ext uri="{FF2B5EF4-FFF2-40B4-BE49-F238E27FC236}">
                <a16:creationId xmlns:a16="http://schemas.microsoft.com/office/drawing/2014/main" id="{7A1FB5E0-CCBE-491C-A571-8CEE0DE5C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068" y="1024087"/>
            <a:ext cx="917382" cy="473024"/>
          </a:xfrm>
          <a:prstGeom prst="rect">
            <a:avLst/>
          </a:prstGeom>
        </p:spPr>
      </p:pic>
      <p:pic>
        <p:nvPicPr>
          <p:cNvPr id="16" name="Kuva 4">
            <a:extLst>
              <a:ext uri="{FF2B5EF4-FFF2-40B4-BE49-F238E27FC236}">
                <a16:creationId xmlns:a16="http://schemas.microsoft.com/office/drawing/2014/main" id="{79817370-AEE9-4D1B-B22E-398675D41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072" y="1766736"/>
            <a:ext cx="917382" cy="929779"/>
          </a:xfrm>
          <a:prstGeom prst="rect">
            <a:avLst/>
          </a:prstGeom>
        </p:spPr>
      </p:pic>
      <p:pic>
        <p:nvPicPr>
          <p:cNvPr id="1026" name="Picture 2" descr="Kuvahaun tulos haulle reaktor logo png">
            <a:extLst>
              <a:ext uri="{FF2B5EF4-FFF2-40B4-BE49-F238E27FC236}">
                <a16:creationId xmlns:a16="http://schemas.microsoft.com/office/drawing/2014/main" id="{DF7B5E51-1381-43EA-948C-7279601A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62" y="1159629"/>
            <a:ext cx="1446351" cy="33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56981A5-432B-4CC2-B759-5E925BB4B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439" y="-890825"/>
            <a:ext cx="4080487" cy="344829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D0BCA09-8A8A-4A05-89D2-0055E15776B2}"/>
              </a:ext>
            </a:extLst>
          </p:cNvPr>
          <p:cNvSpPr txBox="1"/>
          <p:nvPr/>
        </p:nvSpPr>
        <p:spPr>
          <a:xfrm flipH="1">
            <a:off x="10020300" y="0"/>
            <a:ext cx="2171700" cy="1676352"/>
          </a:xfrm>
          <a:prstGeom prst="diagStripe">
            <a:avLst>
              <a:gd name="adj" fmla="val 53858"/>
            </a:avLst>
          </a:prstGeom>
          <a:solidFill>
            <a:srgbClr val="AFA649">
              <a:alpha val="25000"/>
            </a:srgbClr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fi-FI" sz="1600" b="1" dirty="0">
              <a:latin typeface="Whitney Condensed Book" pitchFamily="50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4FBDAE9-D495-41DE-B378-4194D4ACCF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74300"/>
            <a:ext cx="3145809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00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KPublishDate xmlns="879095ad-9298-46b1-abb4-88acdd8ab572">2019-06-24T21:00:00+00:00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  <TermInfo xmlns="http://schemas.microsoft.com/office/infopath/2007/PartnerControls">
          <TermName xmlns="http://schemas.microsoft.com/office/infopath/2007/PartnerControls">työmarkkinat</TermName>
          <TermId xmlns="http://schemas.microsoft.com/office/infopath/2007/PartnerControls">2d3dd029-2eb9-42cb-bb05-486e9750ba2d</TermId>
        </TermInfo>
        <TermInfo xmlns="http://schemas.microsoft.com/office/infopath/2007/PartnerControls">
          <TermName xmlns="http://schemas.microsoft.com/office/infopath/2007/PartnerControls">finanssiala</TermName>
          <TermId xmlns="http://schemas.microsoft.com/office/infopath/2007/PartnerControls">c509b3bd-2ed8-408c-9f38-93537ce757c0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p37d2282c7114a85bbb1d37773b53136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työmarkkinat</TermName>
          <TermId xmlns="http://schemas.microsoft.com/office/infopath/2007/PartnerControls">2d3dd029-2eb9-42cb-bb05-486e9750ba2d</TermId>
        </TermInfo>
      </Terms>
    </TaxKeywordTaxHTField>
    <TaxCatchAll xmlns="3f7baa18-e8c3-4a96-b5df-b125792204c2">
      <Value>6</Value>
      <Value>45</Value>
      <Value>35</Value>
      <Value>463</Value>
      <Value>77</Value>
    </TaxCatchAll>
    <FKLanguage xmlns="879095ad-9298-46b1-abb4-88acdd8ab572">Suomi</FKLangu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407B3B-5E96-423C-B47D-C64C96A131B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fcabf1-eb22-457f-aa76-4ceb929781e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A75028-8C6D-438F-AE97-4E4790574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D2A8C-BBFF-4D54-91CD-4A4158EB02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296</Words>
  <Application>Microsoft Office PowerPoint</Application>
  <PresentationFormat>Laajakuva</PresentationFormat>
  <Paragraphs>63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Franklin Gothic Demi Cond</vt:lpstr>
      <vt:lpstr>Franklin Gothic Medium</vt:lpstr>
      <vt:lpstr>Geomanist Light</vt:lpstr>
      <vt:lpstr>Impact</vt:lpstr>
      <vt:lpstr>Verdana</vt:lpstr>
      <vt:lpstr>Whitney Condensed Bold</vt:lpstr>
      <vt:lpstr>Whitney Condensed Book</vt:lpstr>
      <vt:lpstr>Whitney Condensed Medium</vt:lpstr>
      <vt:lpstr>Whitney Condensed Semibold</vt:lpstr>
      <vt:lpstr>1_Office-teema</vt:lpstr>
      <vt:lpstr>Mukautettu suunnittelumalli</vt:lpstr>
      <vt:lpstr>3_Office-teema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Finanssialan työnantajakuva 2019</dc:title>
  <dc:creator>Sari Maunula</dc:creator>
  <cp:keywords>työmarkkinat</cp:keywords>
  <cp:lastModifiedBy>Urpilainen Satu</cp:lastModifiedBy>
  <cp:revision>2746</cp:revision>
  <dcterms:created xsi:type="dcterms:W3CDTF">2014-05-08T11:14:28Z</dcterms:created>
  <dcterms:modified xsi:type="dcterms:W3CDTF">2020-06-25T05:08:21Z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TaxKeyword">
    <vt:lpwstr>463;#työmarkkinat|2d3dd029-2eb9-42cb-bb05-486e9750ba2d</vt:lpwstr>
  </property>
  <property fmtid="{D5CDD505-2E9C-101B-9397-08002B2CF9AE}" pid="4" name="FKTopic">
    <vt:lpwstr>77;#työelämä|98ef1ff8-7057-41dc-9d8a-5ed9db3d836f;#45;#työmarkkinat|2d3dd029-2eb9-42cb-bb05-486e9750ba2d;#35;#finanssiala|c509b3bd-2ed8-408c-9f38-93537ce757c0</vt:lpwstr>
  </property>
  <property fmtid="{D5CDD505-2E9C-101B-9397-08002B2CF9AE}" pid="5" name="FKDocType">
    <vt:lpwstr>6;#Tutkimus|71029c67-c76d-4a80-85bc-a4a475795028</vt:lpwstr>
  </property>
</Properties>
</file>