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7" r:id="rId4"/>
  </p:sldMasterIdLst>
  <p:sldIdLst>
    <p:sldId id="263" r:id="rId5"/>
    <p:sldId id="285" r:id="rId6"/>
    <p:sldId id="276" r:id="rId7"/>
    <p:sldId id="278" r:id="rId8"/>
    <p:sldId id="277" r:id="rId9"/>
    <p:sldId id="279" r:id="rId10"/>
    <p:sldId id="274" r:id="rId11"/>
    <p:sldId id="275" r:id="rId12"/>
    <p:sldId id="282" r:id="rId13"/>
  </p:sldIdLst>
  <p:sldSz cx="12192000" cy="6858000"/>
  <p:notesSz cx="6858000" cy="9144000"/>
  <p:embeddedFontLst>
    <p:embeddedFont>
      <p:font typeface="Merriweather Sans" panose="00000500000000000000" pitchFamily="2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C90"/>
    <a:srgbClr val="164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Normaali tyyl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6"/>
  </p:normalViewPr>
  <p:slideViewPr>
    <p:cSldViewPr snapToGrid="0" snapToObjects="1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ivisto Kimmo" userId="2babfd1c-53e9-4f79-8322-625506e19fd1" providerId="ADAL" clId="{5FB7AA63-8229-4DD9-95D9-1D45C0A0E7E8}"/>
    <pc:docChg chg="addSld delSld modSld">
      <pc:chgData name="Koivisto Kimmo" userId="2babfd1c-53e9-4f79-8322-625506e19fd1" providerId="ADAL" clId="{5FB7AA63-8229-4DD9-95D9-1D45C0A0E7E8}" dt="2020-03-02T06:30:05.841" v="23" actId="2696"/>
      <pc:docMkLst>
        <pc:docMk/>
      </pc:docMkLst>
      <pc:sldChg chg="del">
        <pc:chgData name="Koivisto Kimmo" userId="2babfd1c-53e9-4f79-8322-625506e19fd1" providerId="ADAL" clId="{5FB7AA63-8229-4DD9-95D9-1D45C0A0E7E8}" dt="2020-03-02T06:29:28.616" v="10" actId="2696"/>
        <pc:sldMkLst>
          <pc:docMk/>
          <pc:sldMk cId="1733905931" sldId="264"/>
        </pc:sldMkLst>
      </pc:sldChg>
      <pc:sldChg chg="del">
        <pc:chgData name="Koivisto Kimmo" userId="2babfd1c-53e9-4f79-8322-625506e19fd1" providerId="ADAL" clId="{5FB7AA63-8229-4DD9-95D9-1D45C0A0E7E8}" dt="2020-03-02T06:29:29.245" v="11" actId="2696"/>
        <pc:sldMkLst>
          <pc:docMk/>
          <pc:sldMk cId="234250870" sldId="265"/>
        </pc:sldMkLst>
      </pc:sldChg>
      <pc:sldChg chg="del">
        <pc:chgData name="Koivisto Kimmo" userId="2babfd1c-53e9-4f79-8322-625506e19fd1" providerId="ADAL" clId="{5FB7AA63-8229-4DD9-95D9-1D45C0A0E7E8}" dt="2020-03-02T06:29:32.113" v="12" actId="2696"/>
        <pc:sldMkLst>
          <pc:docMk/>
          <pc:sldMk cId="1395771309" sldId="266"/>
        </pc:sldMkLst>
      </pc:sldChg>
      <pc:sldChg chg="del">
        <pc:chgData name="Koivisto Kimmo" userId="2babfd1c-53e9-4f79-8322-625506e19fd1" providerId="ADAL" clId="{5FB7AA63-8229-4DD9-95D9-1D45C0A0E7E8}" dt="2020-03-02T06:29:33.538" v="13" actId="2696"/>
        <pc:sldMkLst>
          <pc:docMk/>
          <pc:sldMk cId="1952490086" sldId="267"/>
        </pc:sldMkLst>
      </pc:sldChg>
      <pc:sldChg chg="del">
        <pc:chgData name="Koivisto Kimmo" userId="2babfd1c-53e9-4f79-8322-625506e19fd1" providerId="ADAL" clId="{5FB7AA63-8229-4DD9-95D9-1D45C0A0E7E8}" dt="2020-03-02T06:29:33.996" v="14" actId="2696"/>
        <pc:sldMkLst>
          <pc:docMk/>
          <pc:sldMk cId="3858425086" sldId="268"/>
        </pc:sldMkLst>
      </pc:sldChg>
      <pc:sldChg chg="del">
        <pc:chgData name="Koivisto Kimmo" userId="2babfd1c-53e9-4f79-8322-625506e19fd1" providerId="ADAL" clId="{5FB7AA63-8229-4DD9-95D9-1D45C0A0E7E8}" dt="2020-03-02T06:29:37.444" v="15" actId="2696"/>
        <pc:sldMkLst>
          <pc:docMk/>
          <pc:sldMk cId="4203433764" sldId="269"/>
        </pc:sldMkLst>
      </pc:sldChg>
      <pc:sldChg chg="add del">
        <pc:chgData name="Koivisto Kimmo" userId="2babfd1c-53e9-4f79-8322-625506e19fd1" providerId="ADAL" clId="{5FB7AA63-8229-4DD9-95D9-1D45C0A0E7E8}" dt="2020-03-02T06:29:19.394" v="5" actId="2696"/>
        <pc:sldMkLst>
          <pc:docMk/>
          <pc:sldMk cId="3377235986" sldId="270"/>
        </pc:sldMkLst>
      </pc:sldChg>
      <pc:sldChg chg="add del">
        <pc:chgData name="Koivisto Kimmo" userId="2babfd1c-53e9-4f79-8322-625506e19fd1" providerId="ADAL" clId="{5FB7AA63-8229-4DD9-95D9-1D45C0A0E7E8}" dt="2020-03-02T06:29:20.239" v="7" actId="2696"/>
        <pc:sldMkLst>
          <pc:docMk/>
          <pc:sldMk cId="493000800" sldId="271"/>
        </pc:sldMkLst>
      </pc:sldChg>
      <pc:sldChg chg="del">
        <pc:chgData name="Koivisto Kimmo" userId="2babfd1c-53e9-4f79-8322-625506e19fd1" providerId="ADAL" clId="{5FB7AA63-8229-4DD9-95D9-1D45C0A0E7E8}" dt="2020-03-02T06:30:05.841" v="23" actId="2696"/>
        <pc:sldMkLst>
          <pc:docMk/>
          <pc:sldMk cId="1404943848" sldId="272"/>
        </pc:sldMkLst>
      </pc:sldChg>
      <pc:sldChg chg="add del">
        <pc:chgData name="Koivisto Kimmo" userId="2babfd1c-53e9-4f79-8322-625506e19fd1" providerId="ADAL" clId="{5FB7AA63-8229-4DD9-95D9-1D45C0A0E7E8}" dt="2020-03-02T06:29:18.584" v="3" actId="2696"/>
        <pc:sldMkLst>
          <pc:docMk/>
          <pc:sldMk cId="3917966756" sldId="273"/>
        </pc:sldMkLst>
      </pc:sldChg>
      <pc:sldChg chg="add">
        <pc:chgData name="Koivisto Kimmo" userId="2babfd1c-53e9-4f79-8322-625506e19fd1" providerId="ADAL" clId="{5FB7AA63-8229-4DD9-95D9-1D45C0A0E7E8}" dt="2020-03-02T06:28:53.913" v="0"/>
        <pc:sldMkLst>
          <pc:docMk/>
          <pc:sldMk cId="1419932741" sldId="274"/>
        </pc:sldMkLst>
      </pc:sldChg>
      <pc:sldChg chg="add">
        <pc:chgData name="Koivisto Kimmo" userId="2babfd1c-53e9-4f79-8322-625506e19fd1" providerId="ADAL" clId="{5FB7AA63-8229-4DD9-95D9-1D45C0A0E7E8}" dt="2020-03-02T06:28:53.913" v="0"/>
        <pc:sldMkLst>
          <pc:docMk/>
          <pc:sldMk cId="3666210920" sldId="275"/>
        </pc:sldMkLst>
      </pc:sldChg>
      <pc:sldChg chg="add">
        <pc:chgData name="Koivisto Kimmo" userId="2babfd1c-53e9-4f79-8322-625506e19fd1" providerId="ADAL" clId="{5FB7AA63-8229-4DD9-95D9-1D45C0A0E7E8}" dt="2020-03-02T06:28:53.913" v="0"/>
        <pc:sldMkLst>
          <pc:docMk/>
          <pc:sldMk cId="997218586" sldId="276"/>
        </pc:sldMkLst>
      </pc:sldChg>
      <pc:sldChg chg="add">
        <pc:chgData name="Koivisto Kimmo" userId="2babfd1c-53e9-4f79-8322-625506e19fd1" providerId="ADAL" clId="{5FB7AA63-8229-4DD9-95D9-1D45C0A0E7E8}" dt="2020-03-02T06:28:53.913" v="0"/>
        <pc:sldMkLst>
          <pc:docMk/>
          <pc:sldMk cId="1350888697" sldId="277"/>
        </pc:sldMkLst>
      </pc:sldChg>
      <pc:sldChg chg="add">
        <pc:chgData name="Koivisto Kimmo" userId="2babfd1c-53e9-4f79-8322-625506e19fd1" providerId="ADAL" clId="{5FB7AA63-8229-4DD9-95D9-1D45C0A0E7E8}" dt="2020-03-02T06:28:53.913" v="0"/>
        <pc:sldMkLst>
          <pc:docMk/>
          <pc:sldMk cId="3082280271" sldId="278"/>
        </pc:sldMkLst>
      </pc:sldChg>
      <pc:sldChg chg="add">
        <pc:chgData name="Koivisto Kimmo" userId="2babfd1c-53e9-4f79-8322-625506e19fd1" providerId="ADAL" clId="{5FB7AA63-8229-4DD9-95D9-1D45C0A0E7E8}" dt="2020-03-02T06:28:53.913" v="0"/>
        <pc:sldMkLst>
          <pc:docMk/>
          <pc:sldMk cId="2109965103" sldId="279"/>
        </pc:sldMkLst>
      </pc:sldChg>
      <pc:sldChg chg="add del">
        <pc:chgData name="Koivisto Kimmo" userId="2babfd1c-53e9-4f79-8322-625506e19fd1" providerId="ADAL" clId="{5FB7AA63-8229-4DD9-95D9-1D45C0A0E7E8}" dt="2020-03-02T06:29:59.717" v="18" actId="2696"/>
        <pc:sldMkLst>
          <pc:docMk/>
          <pc:sldMk cId="1833306320" sldId="280"/>
        </pc:sldMkLst>
      </pc:sldChg>
      <pc:sldChg chg="add del">
        <pc:chgData name="Koivisto Kimmo" userId="2babfd1c-53e9-4f79-8322-625506e19fd1" providerId="ADAL" clId="{5FB7AA63-8229-4DD9-95D9-1D45C0A0E7E8}" dt="2020-03-02T06:29:20.873" v="8" actId="2696"/>
        <pc:sldMkLst>
          <pc:docMk/>
          <pc:sldMk cId="2101397118" sldId="281"/>
        </pc:sldMkLst>
      </pc:sldChg>
      <pc:sldChg chg="add">
        <pc:chgData name="Koivisto Kimmo" userId="2babfd1c-53e9-4f79-8322-625506e19fd1" providerId="ADAL" clId="{5FB7AA63-8229-4DD9-95D9-1D45C0A0E7E8}" dt="2020-03-02T06:28:53.913" v="0"/>
        <pc:sldMkLst>
          <pc:docMk/>
          <pc:sldMk cId="2568318256" sldId="282"/>
        </pc:sldMkLst>
      </pc:sldChg>
      <pc:sldChg chg="add del">
        <pc:chgData name="Koivisto Kimmo" userId="2babfd1c-53e9-4f79-8322-625506e19fd1" providerId="ADAL" clId="{5FB7AA63-8229-4DD9-95D9-1D45C0A0E7E8}" dt="2020-03-02T06:30:02.448" v="19" actId="2696"/>
        <pc:sldMkLst>
          <pc:docMk/>
          <pc:sldMk cId="886512040" sldId="283"/>
        </pc:sldMkLst>
      </pc:sldChg>
      <pc:sldChg chg="add del">
        <pc:chgData name="Koivisto Kimmo" userId="2babfd1c-53e9-4f79-8322-625506e19fd1" providerId="ADAL" clId="{5FB7AA63-8229-4DD9-95D9-1D45C0A0E7E8}" dt="2020-03-02T06:29:21.222" v="9" actId="2696"/>
        <pc:sldMkLst>
          <pc:docMk/>
          <pc:sldMk cId="329200807" sldId="284"/>
        </pc:sldMkLst>
      </pc:sldChg>
      <pc:sldChg chg="add">
        <pc:chgData name="Koivisto Kimmo" userId="2babfd1c-53e9-4f79-8322-625506e19fd1" providerId="ADAL" clId="{5FB7AA63-8229-4DD9-95D9-1D45C0A0E7E8}" dt="2020-03-02T06:28:53.913" v="0"/>
        <pc:sldMkLst>
          <pc:docMk/>
          <pc:sldMk cId="178398174" sldId="285"/>
        </pc:sldMkLst>
      </pc:sldChg>
      <pc:sldChg chg="add del">
        <pc:chgData name="Koivisto Kimmo" userId="2babfd1c-53e9-4f79-8322-625506e19fd1" providerId="ADAL" clId="{5FB7AA63-8229-4DD9-95D9-1D45C0A0E7E8}" dt="2020-03-02T06:29:41.687" v="16" actId="2696"/>
        <pc:sldMkLst>
          <pc:docMk/>
          <pc:sldMk cId="365290767" sldId="286"/>
        </pc:sldMkLst>
      </pc:sldChg>
      <pc:sldChg chg="add del">
        <pc:chgData name="Koivisto Kimmo" userId="2babfd1c-53e9-4f79-8322-625506e19fd1" providerId="ADAL" clId="{5FB7AA63-8229-4DD9-95D9-1D45C0A0E7E8}" dt="2020-03-02T06:29:49.133" v="17" actId="2696"/>
        <pc:sldMkLst>
          <pc:docMk/>
          <pc:sldMk cId="1229773371" sldId="287"/>
        </pc:sldMkLst>
      </pc:sldChg>
      <pc:sldChg chg="add del">
        <pc:chgData name="Koivisto Kimmo" userId="2babfd1c-53e9-4f79-8322-625506e19fd1" providerId="ADAL" clId="{5FB7AA63-8229-4DD9-95D9-1D45C0A0E7E8}" dt="2020-03-02T06:30:02.821" v="20" actId="2696"/>
        <pc:sldMkLst>
          <pc:docMk/>
          <pc:sldMk cId="119479349" sldId="288"/>
        </pc:sldMkLst>
      </pc:sldChg>
      <pc:sldChg chg="add del">
        <pc:chgData name="Koivisto Kimmo" userId="2babfd1c-53e9-4f79-8322-625506e19fd1" providerId="ADAL" clId="{5FB7AA63-8229-4DD9-95D9-1D45C0A0E7E8}" dt="2020-03-02T06:30:03.299" v="21" actId="2696"/>
        <pc:sldMkLst>
          <pc:docMk/>
          <pc:sldMk cId="946982449" sldId="289"/>
        </pc:sldMkLst>
      </pc:sldChg>
      <pc:sldChg chg="add del">
        <pc:chgData name="Koivisto Kimmo" userId="2babfd1c-53e9-4f79-8322-625506e19fd1" providerId="ADAL" clId="{5FB7AA63-8229-4DD9-95D9-1D45C0A0E7E8}" dt="2020-03-02T06:30:03.749" v="22" actId="2696"/>
        <pc:sldMkLst>
          <pc:docMk/>
          <pc:sldMk cId="1246058766" sldId="290"/>
        </pc:sldMkLst>
      </pc:sldChg>
      <pc:sldChg chg="add del">
        <pc:chgData name="Koivisto Kimmo" userId="2babfd1c-53e9-4f79-8322-625506e19fd1" providerId="ADAL" clId="{5FB7AA63-8229-4DD9-95D9-1D45C0A0E7E8}" dt="2020-03-02T06:29:17.628" v="1" actId="2696"/>
        <pc:sldMkLst>
          <pc:docMk/>
          <pc:sldMk cId="52235745" sldId="291"/>
        </pc:sldMkLst>
      </pc:sldChg>
      <pc:sldChg chg="add del">
        <pc:chgData name="Koivisto Kimmo" userId="2babfd1c-53e9-4f79-8322-625506e19fd1" providerId="ADAL" clId="{5FB7AA63-8229-4DD9-95D9-1D45C0A0E7E8}" dt="2020-03-02T06:29:18.187" v="2" actId="2696"/>
        <pc:sldMkLst>
          <pc:docMk/>
          <pc:sldMk cId="54344857" sldId="292"/>
        </pc:sldMkLst>
      </pc:sldChg>
      <pc:sldChg chg="add del">
        <pc:chgData name="Koivisto Kimmo" userId="2babfd1c-53e9-4f79-8322-625506e19fd1" providerId="ADAL" clId="{5FB7AA63-8229-4DD9-95D9-1D45C0A0E7E8}" dt="2020-03-02T06:29:18.966" v="4" actId="2696"/>
        <pc:sldMkLst>
          <pc:docMk/>
          <pc:sldMk cId="791486427" sldId="293"/>
        </pc:sldMkLst>
      </pc:sldChg>
      <pc:sldChg chg="add del">
        <pc:chgData name="Koivisto Kimmo" userId="2babfd1c-53e9-4f79-8322-625506e19fd1" providerId="ADAL" clId="{5FB7AA63-8229-4DD9-95D9-1D45C0A0E7E8}" dt="2020-03-02T06:29:19.792" v="6" actId="2696"/>
        <pc:sldMkLst>
          <pc:docMk/>
          <pc:sldMk cId="3727498549" sldId="29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Sheet1!$A$2:$A$54</c:f>
              <c:numCache>
                <c:formatCode>General</c:formatCode>
                <c:ptCount val="53"/>
                <c:pt idx="2">
                  <c:v>20</c:v>
                </c:pt>
                <c:pt idx="7">
                  <c:v>25</c:v>
                </c:pt>
                <c:pt idx="12">
                  <c:v>30</c:v>
                </c:pt>
                <c:pt idx="17">
                  <c:v>35</c:v>
                </c:pt>
                <c:pt idx="22">
                  <c:v>40</c:v>
                </c:pt>
                <c:pt idx="27">
                  <c:v>45</c:v>
                </c:pt>
                <c:pt idx="32">
                  <c:v>50</c:v>
                </c:pt>
                <c:pt idx="37">
                  <c:v>55</c:v>
                </c:pt>
                <c:pt idx="42">
                  <c:v>60</c:v>
                </c:pt>
                <c:pt idx="47">
                  <c:v>65</c:v>
                </c:pt>
                <c:pt idx="52">
                  <c:v>70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1</c:v>
                </c:pt>
                <c:pt idx="1">
                  <c:v>5</c:v>
                </c:pt>
                <c:pt idx="2">
                  <c:v>8</c:v>
                </c:pt>
                <c:pt idx="3">
                  <c:v>20</c:v>
                </c:pt>
                <c:pt idx="4">
                  <c:v>44</c:v>
                </c:pt>
                <c:pt idx="5">
                  <c:v>63</c:v>
                </c:pt>
                <c:pt idx="6">
                  <c:v>103</c:v>
                </c:pt>
                <c:pt idx="7">
                  <c:v>159</c:v>
                </c:pt>
                <c:pt idx="8">
                  <c:v>206</c:v>
                </c:pt>
                <c:pt idx="9">
                  <c:v>205</c:v>
                </c:pt>
                <c:pt idx="10">
                  <c:v>218</c:v>
                </c:pt>
                <c:pt idx="11">
                  <c:v>204</c:v>
                </c:pt>
                <c:pt idx="12">
                  <c:v>218</c:v>
                </c:pt>
                <c:pt idx="13">
                  <c:v>229</c:v>
                </c:pt>
                <c:pt idx="14">
                  <c:v>251</c:v>
                </c:pt>
                <c:pt idx="15">
                  <c:v>252</c:v>
                </c:pt>
                <c:pt idx="16">
                  <c:v>272</c:v>
                </c:pt>
                <c:pt idx="17">
                  <c:v>230</c:v>
                </c:pt>
                <c:pt idx="18">
                  <c:v>288</c:v>
                </c:pt>
                <c:pt idx="19">
                  <c:v>281</c:v>
                </c:pt>
                <c:pt idx="20">
                  <c:v>265</c:v>
                </c:pt>
                <c:pt idx="21">
                  <c:v>255</c:v>
                </c:pt>
                <c:pt idx="22">
                  <c:v>266</c:v>
                </c:pt>
                <c:pt idx="23">
                  <c:v>268</c:v>
                </c:pt>
                <c:pt idx="24">
                  <c:v>290</c:v>
                </c:pt>
                <c:pt idx="25">
                  <c:v>276</c:v>
                </c:pt>
                <c:pt idx="26">
                  <c:v>302</c:v>
                </c:pt>
                <c:pt idx="27">
                  <c:v>203</c:v>
                </c:pt>
                <c:pt idx="28">
                  <c:v>252</c:v>
                </c:pt>
                <c:pt idx="29">
                  <c:v>225</c:v>
                </c:pt>
                <c:pt idx="30">
                  <c:v>236</c:v>
                </c:pt>
                <c:pt idx="31">
                  <c:v>256</c:v>
                </c:pt>
                <c:pt idx="32">
                  <c:v>318</c:v>
                </c:pt>
                <c:pt idx="33">
                  <c:v>344</c:v>
                </c:pt>
                <c:pt idx="34">
                  <c:v>301</c:v>
                </c:pt>
                <c:pt idx="35">
                  <c:v>298</c:v>
                </c:pt>
                <c:pt idx="36">
                  <c:v>306</c:v>
                </c:pt>
                <c:pt idx="37">
                  <c:v>313</c:v>
                </c:pt>
                <c:pt idx="38">
                  <c:v>278</c:v>
                </c:pt>
                <c:pt idx="39">
                  <c:v>267</c:v>
                </c:pt>
                <c:pt idx="40">
                  <c:v>226</c:v>
                </c:pt>
                <c:pt idx="41">
                  <c:v>240</c:v>
                </c:pt>
                <c:pt idx="42">
                  <c:v>188</c:v>
                </c:pt>
                <c:pt idx="43">
                  <c:v>199</c:v>
                </c:pt>
                <c:pt idx="44">
                  <c:v>179</c:v>
                </c:pt>
                <c:pt idx="45">
                  <c:v>114</c:v>
                </c:pt>
                <c:pt idx="46">
                  <c:v>34</c:v>
                </c:pt>
                <c:pt idx="47">
                  <c:v>14</c:v>
                </c:pt>
                <c:pt idx="48">
                  <c:v>7</c:v>
                </c:pt>
                <c:pt idx="49">
                  <c:v>5</c:v>
                </c:pt>
                <c:pt idx="50">
                  <c:v>1</c:v>
                </c:pt>
                <c:pt idx="51">
                  <c:v>0</c:v>
                </c:pt>
                <c:pt idx="5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D-4A5B-B280-75166D6096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Sheet1!$A$2:$A$54</c:f>
              <c:numCache>
                <c:formatCode>General</c:formatCode>
                <c:ptCount val="53"/>
                <c:pt idx="2">
                  <c:v>20</c:v>
                </c:pt>
                <c:pt idx="7">
                  <c:v>25</c:v>
                </c:pt>
                <c:pt idx="12">
                  <c:v>30</c:v>
                </c:pt>
                <c:pt idx="17">
                  <c:v>35</c:v>
                </c:pt>
                <c:pt idx="22">
                  <c:v>40</c:v>
                </c:pt>
                <c:pt idx="27">
                  <c:v>45</c:v>
                </c:pt>
                <c:pt idx="32">
                  <c:v>50</c:v>
                </c:pt>
                <c:pt idx="37">
                  <c:v>55</c:v>
                </c:pt>
                <c:pt idx="42">
                  <c:v>60</c:v>
                </c:pt>
                <c:pt idx="47">
                  <c:v>65</c:v>
                </c:pt>
                <c:pt idx="52">
                  <c:v>70</c:v>
                </c:pt>
              </c:numCache>
            </c:numRef>
          </c:cat>
          <c:val>
            <c:numRef>
              <c:f>Sheet1!$C$2:$C$54</c:f>
              <c:numCache>
                <c:formatCode>General</c:formatCode>
                <c:ptCount val="5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30</c:v>
                </c:pt>
                <c:pt idx="4">
                  <c:v>59</c:v>
                </c:pt>
                <c:pt idx="5">
                  <c:v>132</c:v>
                </c:pt>
                <c:pt idx="6">
                  <c:v>234</c:v>
                </c:pt>
                <c:pt idx="7">
                  <c:v>337</c:v>
                </c:pt>
                <c:pt idx="8">
                  <c:v>449</c:v>
                </c:pt>
                <c:pt idx="9">
                  <c:v>474</c:v>
                </c:pt>
                <c:pt idx="10">
                  <c:v>504</c:v>
                </c:pt>
                <c:pt idx="11">
                  <c:v>472</c:v>
                </c:pt>
                <c:pt idx="12">
                  <c:v>501</c:v>
                </c:pt>
                <c:pt idx="13">
                  <c:v>504</c:v>
                </c:pt>
                <c:pt idx="14">
                  <c:v>541</c:v>
                </c:pt>
                <c:pt idx="15">
                  <c:v>564</c:v>
                </c:pt>
                <c:pt idx="16">
                  <c:v>612</c:v>
                </c:pt>
                <c:pt idx="17">
                  <c:v>601</c:v>
                </c:pt>
                <c:pt idx="18">
                  <c:v>618</c:v>
                </c:pt>
                <c:pt idx="19">
                  <c:v>587</c:v>
                </c:pt>
                <c:pt idx="20">
                  <c:v>574</c:v>
                </c:pt>
                <c:pt idx="21">
                  <c:v>575</c:v>
                </c:pt>
                <c:pt idx="22">
                  <c:v>557</c:v>
                </c:pt>
                <c:pt idx="23">
                  <c:v>553</c:v>
                </c:pt>
                <c:pt idx="24">
                  <c:v>555</c:v>
                </c:pt>
                <c:pt idx="25">
                  <c:v>531</c:v>
                </c:pt>
                <c:pt idx="26">
                  <c:v>457</c:v>
                </c:pt>
                <c:pt idx="27">
                  <c:v>330</c:v>
                </c:pt>
                <c:pt idx="28">
                  <c:v>338</c:v>
                </c:pt>
                <c:pt idx="29">
                  <c:v>345</c:v>
                </c:pt>
                <c:pt idx="30">
                  <c:v>356</c:v>
                </c:pt>
                <c:pt idx="31">
                  <c:v>438</c:v>
                </c:pt>
                <c:pt idx="32">
                  <c:v>465</c:v>
                </c:pt>
                <c:pt idx="33">
                  <c:v>539</c:v>
                </c:pt>
                <c:pt idx="34">
                  <c:v>617</c:v>
                </c:pt>
                <c:pt idx="35">
                  <c:v>693</c:v>
                </c:pt>
                <c:pt idx="36">
                  <c:v>734</c:v>
                </c:pt>
                <c:pt idx="37">
                  <c:v>741</c:v>
                </c:pt>
                <c:pt idx="38">
                  <c:v>686</c:v>
                </c:pt>
                <c:pt idx="39">
                  <c:v>667</c:v>
                </c:pt>
                <c:pt idx="40">
                  <c:v>663</c:v>
                </c:pt>
                <c:pt idx="41">
                  <c:v>548</c:v>
                </c:pt>
                <c:pt idx="42">
                  <c:v>525</c:v>
                </c:pt>
                <c:pt idx="43">
                  <c:v>458</c:v>
                </c:pt>
                <c:pt idx="44">
                  <c:v>386</c:v>
                </c:pt>
                <c:pt idx="45">
                  <c:v>200</c:v>
                </c:pt>
                <c:pt idx="46">
                  <c:v>61</c:v>
                </c:pt>
                <c:pt idx="47">
                  <c:v>32</c:v>
                </c:pt>
                <c:pt idx="48">
                  <c:v>11</c:v>
                </c:pt>
                <c:pt idx="49">
                  <c:v>12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D-4A5B-B280-75166D609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524632"/>
        <c:axId val="551525024"/>
      </c:barChart>
      <c:catAx>
        <c:axId val="551524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28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5024"/>
        <c:crosses val="autoZero"/>
        <c:auto val="1"/>
        <c:lblAlgn val="ctr"/>
        <c:lblOffset val="100"/>
        <c:noMultiLvlLbl val="0"/>
      </c:catAx>
      <c:valAx>
        <c:axId val="55152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4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4280"/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64280"/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536869032675261"/>
          <c:y val="0.1073981580581652"/>
          <c:w val="0.41319049792688956"/>
          <c:h val="0.85710365267982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Koko henkilöstö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2438</c:v>
                </c:pt>
                <c:pt idx="1">
                  <c:v>8356</c:v>
                </c:pt>
                <c:pt idx="2">
                  <c:v>2722</c:v>
                </c:pt>
                <c:pt idx="3">
                  <c:v>6389</c:v>
                </c:pt>
                <c:pt idx="4">
                  <c:v>2304</c:v>
                </c:pt>
                <c:pt idx="5">
                  <c:v>7878</c:v>
                </c:pt>
                <c:pt idx="6">
                  <c:v>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36-4AAA-B7E2-F59DDC1DF9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Vuosina 2014-2018 tulleet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1277</c:v>
                </c:pt>
                <c:pt idx="1">
                  <c:v>2555</c:v>
                </c:pt>
                <c:pt idx="2">
                  <c:v>1224</c:v>
                </c:pt>
                <c:pt idx="3">
                  <c:v>3307</c:v>
                </c:pt>
                <c:pt idx="4">
                  <c:v>1333</c:v>
                </c:pt>
                <c:pt idx="5">
                  <c:v>3662</c:v>
                </c:pt>
                <c:pt idx="6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36-4AAA-B7E2-F59DDC1DF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4120"/>
        <c:axId val="551608432"/>
      </c:barChart>
      <c:catAx>
        <c:axId val="5516041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28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8432"/>
        <c:crosses val="autoZero"/>
        <c:auto val="1"/>
        <c:lblAlgn val="ctr"/>
        <c:lblOffset val="100"/>
        <c:noMultiLvlLbl val="0"/>
      </c:catAx>
      <c:valAx>
        <c:axId val="55160843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4280"/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64280"/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Pankki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164280"/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1399</c:v>
                </c:pt>
                <c:pt idx="1">
                  <c:v>20700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A5-4A6A-9DA8-A8BD82F31B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Vakuutus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164280"/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733</c:v>
                </c:pt>
                <c:pt idx="1">
                  <c:v>10207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A5-4A6A-9DA8-A8BD82F31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5688"/>
        <c:axId val="551604120"/>
      </c:barChart>
      <c:catAx>
        <c:axId val="551605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28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auto val="1"/>
        <c:lblAlgn val="ctr"/>
        <c:lblOffset val="100"/>
        <c:noMultiLvlLbl val="0"/>
      </c:catAx>
      <c:valAx>
        <c:axId val="551604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5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4280"/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64280"/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521834227243326E-2"/>
          <c:y val="4.4534091983253594E-2"/>
          <c:w val="0.78150947164213169"/>
          <c:h val="0.8480677499585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25.826385483079939</c:v>
                </c:pt>
                <c:pt idx="1">
                  <c:v>18.038254046101031</c:v>
                </c:pt>
                <c:pt idx="2">
                  <c:v>22.373712604217754</c:v>
                </c:pt>
                <c:pt idx="3">
                  <c:v>33.761647866601272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B-44E0-8B30-D5D4D45439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27.686130327511972</c:v>
                </c:pt>
                <c:pt idx="1">
                  <c:v>22.011513714866236</c:v>
                </c:pt>
                <c:pt idx="2">
                  <c:v>25.794591456630062</c:v>
                </c:pt>
                <c:pt idx="3">
                  <c:v>24.507764500991726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AB-44E0-8B30-D5D4D4543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023920"/>
        <c:axId val="552026272"/>
      </c:barChart>
      <c:catAx>
        <c:axId val="55202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28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6272"/>
        <c:crosses val="autoZero"/>
        <c:auto val="1"/>
        <c:lblAlgn val="ctr"/>
        <c:lblOffset val="100"/>
        <c:noMultiLvlLbl val="0"/>
      </c:catAx>
      <c:valAx>
        <c:axId val="55202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4280"/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64280"/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Merkonomi, merkantti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Sheet1!$B$2:$B$20</c:f>
              <c:numCache>
                <c:formatCode>0.0</c:formatCode>
                <c:ptCount val="19"/>
                <c:pt idx="0">
                  <c:v>32.5</c:v>
                </c:pt>
                <c:pt idx="1">
                  <c:v>33</c:v>
                </c:pt>
                <c:pt idx="2">
                  <c:v>34.299999999999997</c:v>
                </c:pt>
                <c:pt idx="3">
                  <c:v>35.1</c:v>
                </c:pt>
                <c:pt idx="4">
                  <c:v>36.5</c:v>
                </c:pt>
                <c:pt idx="5">
                  <c:v>37.299999999999997</c:v>
                </c:pt>
                <c:pt idx="6">
                  <c:v>38.200000000000003</c:v>
                </c:pt>
                <c:pt idx="7">
                  <c:v>41.1</c:v>
                </c:pt>
                <c:pt idx="8">
                  <c:v>38.299999999999997</c:v>
                </c:pt>
                <c:pt idx="9">
                  <c:v>37.6</c:v>
                </c:pt>
                <c:pt idx="10">
                  <c:v>36.6</c:v>
                </c:pt>
                <c:pt idx="11">
                  <c:v>35.1</c:v>
                </c:pt>
                <c:pt idx="12">
                  <c:v>34</c:v>
                </c:pt>
                <c:pt idx="13">
                  <c:v>33.5</c:v>
                </c:pt>
                <c:pt idx="14">
                  <c:v>32.9</c:v>
                </c:pt>
                <c:pt idx="15">
                  <c:v>31.8</c:v>
                </c:pt>
                <c:pt idx="16">
                  <c:v>30.1</c:v>
                </c:pt>
                <c:pt idx="17">
                  <c:v>28.164897708044919</c:v>
                </c:pt>
                <c:pt idx="18">
                  <c:v>27.071859003434202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D5-4510-B940-7C2BD60569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Tradenomi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Sheet1!$C$2:$C$20</c:f>
              <c:numCache>
                <c:formatCode>0.0</c:formatCode>
                <c:ptCount val="19"/>
                <c:pt idx="0">
                  <c:v>2.2000000000000002</c:v>
                </c:pt>
                <c:pt idx="1">
                  <c:v>3</c:v>
                </c:pt>
                <c:pt idx="2">
                  <c:v>4.0999999999999996</c:v>
                </c:pt>
                <c:pt idx="3">
                  <c:v>4.8</c:v>
                </c:pt>
                <c:pt idx="4">
                  <c:v>5.3</c:v>
                </c:pt>
                <c:pt idx="5">
                  <c:v>6.3</c:v>
                </c:pt>
                <c:pt idx="6">
                  <c:v>7.2</c:v>
                </c:pt>
                <c:pt idx="7">
                  <c:v>8.9</c:v>
                </c:pt>
                <c:pt idx="8">
                  <c:v>10.4</c:v>
                </c:pt>
                <c:pt idx="9">
                  <c:v>11.7</c:v>
                </c:pt>
                <c:pt idx="10">
                  <c:v>13</c:v>
                </c:pt>
                <c:pt idx="11">
                  <c:v>14</c:v>
                </c:pt>
                <c:pt idx="12">
                  <c:v>15.1</c:v>
                </c:pt>
                <c:pt idx="13">
                  <c:v>16.2</c:v>
                </c:pt>
                <c:pt idx="14">
                  <c:v>17</c:v>
                </c:pt>
                <c:pt idx="15">
                  <c:v>17.899999999999999</c:v>
                </c:pt>
                <c:pt idx="16">
                  <c:v>18.899999999999999</c:v>
                </c:pt>
                <c:pt idx="17">
                  <c:v>20.372250423011845</c:v>
                </c:pt>
                <c:pt idx="18">
                  <c:v>20.699151169571696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D5-4510-B940-7C2BD60569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Yliopistotutkinto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Sheet1!$D$2:$D$20</c:f>
              <c:numCache>
                <c:formatCode>0.0</c:formatCode>
                <c:ptCount val="19"/>
                <c:pt idx="0">
                  <c:v>7.6</c:v>
                </c:pt>
                <c:pt idx="1">
                  <c:v>8.1</c:v>
                </c:pt>
                <c:pt idx="2">
                  <c:v>8.6999999999999993</c:v>
                </c:pt>
                <c:pt idx="3">
                  <c:v>9.3000000000000007</c:v>
                </c:pt>
                <c:pt idx="4">
                  <c:v>10</c:v>
                </c:pt>
                <c:pt idx="5">
                  <c:v>11.1</c:v>
                </c:pt>
                <c:pt idx="6">
                  <c:v>12</c:v>
                </c:pt>
                <c:pt idx="7">
                  <c:v>14</c:v>
                </c:pt>
                <c:pt idx="8">
                  <c:v>15.2</c:v>
                </c:pt>
                <c:pt idx="9">
                  <c:v>17.399999999999999</c:v>
                </c:pt>
                <c:pt idx="10">
                  <c:v>17.7</c:v>
                </c:pt>
                <c:pt idx="11">
                  <c:v>18.3</c:v>
                </c:pt>
                <c:pt idx="12">
                  <c:v>18.899999999999999</c:v>
                </c:pt>
                <c:pt idx="13">
                  <c:v>19.7</c:v>
                </c:pt>
                <c:pt idx="14">
                  <c:v>20.6</c:v>
                </c:pt>
                <c:pt idx="15">
                  <c:v>21.5</c:v>
                </c:pt>
                <c:pt idx="16">
                  <c:v>22.6</c:v>
                </c:pt>
                <c:pt idx="17">
                  <c:v>23.288724811567452</c:v>
                </c:pt>
                <c:pt idx="18">
                  <c:v>24.66467958271237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D5-4510-B940-7C2BD605692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Muu koulutus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Sheet1!$E$2:$E$20</c:f>
              <c:numCache>
                <c:formatCode>0.0</c:formatCode>
                <c:ptCount val="19"/>
                <c:pt idx="0">
                  <c:v>57.6</c:v>
                </c:pt>
                <c:pt idx="1">
                  <c:v>55.8</c:v>
                </c:pt>
                <c:pt idx="2">
                  <c:v>53</c:v>
                </c:pt>
                <c:pt idx="3">
                  <c:v>50.8</c:v>
                </c:pt>
                <c:pt idx="4">
                  <c:v>48.2</c:v>
                </c:pt>
                <c:pt idx="5">
                  <c:v>45.3</c:v>
                </c:pt>
                <c:pt idx="6">
                  <c:v>42.6</c:v>
                </c:pt>
                <c:pt idx="7">
                  <c:v>36</c:v>
                </c:pt>
                <c:pt idx="8">
                  <c:v>36.1</c:v>
                </c:pt>
                <c:pt idx="9">
                  <c:v>33.299999999999997</c:v>
                </c:pt>
                <c:pt idx="10">
                  <c:v>32.799999999999997</c:v>
                </c:pt>
                <c:pt idx="11">
                  <c:v>32.6</c:v>
                </c:pt>
                <c:pt idx="12">
                  <c:v>31.9</c:v>
                </c:pt>
                <c:pt idx="13">
                  <c:v>30.6</c:v>
                </c:pt>
                <c:pt idx="14">
                  <c:v>29.5</c:v>
                </c:pt>
                <c:pt idx="15">
                  <c:v>28.8</c:v>
                </c:pt>
                <c:pt idx="16">
                  <c:v>28.4</c:v>
                </c:pt>
                <c:pt idx="17">
                  <c:v>28.174127057375784</c:v>
                </c:pt>
                <c:pt idx="18">
                  <c:v>27.564310244281735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D5-4510-B940-7C2BD6056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927856"/>
        <c:axId val="326930600"/>
      </c:lineChart>
      <c:catAx>
        <c:axId val="32692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28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30600"/>
        <c:crosses val="autoZero"/>
        <c:auto val="1"/>
        <c:lblAlgn val="ctr"/>
        <c:lblOffset val="100"/>
        <c:noMultiLvlLbl val="0"/>
      </c:catAx>
      <c:valAx>
        <c:axId val="326930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2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4280"/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64280"/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Esimies, pankki</c:v>
                </c:pt>
                <c:pt idx="3">
                  <c:v>Esimies,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761</c:v>
                </c:pt>
                <c:pt idx="1">
                  <c:v>277</c:v>
                </c:pt>
                <c:pt idx="2">
                  <c:v>4841</c:v>
                </c:pt>
                <c:pt idx="3">
                  <c:v>1304</c:v>
                </c:pt>
                <c:pt idx="4">
                  <c:v>1748</c:v>
                </c:pt>
                <c:pt idx="5">
                  <c:v>2066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42-49D9-B954-35AB1FADA2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Esimies, pankki</c:v>
                </c:pt>
                <c:pt idx="3">
                  <c:v>Esimies,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570</c:v>
                </c:pt>
                <c:pt idx="1">
                  <c:v>191</c:v>
                </c:pt>
                <c:pt idx="2">
                  <c:v>4894</c:v>
                </c:pt>
                <c:pt idx="3">
                  <c:v>1454</c:v>
                </c:pt>
                <c:pt idx="4">
                  <c:v>8067</c:v>
                </c:pt>
                <c:pt idx="5">
                  <c:v>4693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42-49D9-B954-35AB1FADA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840424"/>
        <c:axId val="559843168"/>
      </c:barChart>
      <c:catAx>
        <c:axId val="559840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28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3168"/>
        <c:crosses val="autoZero"/>
        <c:auto val="1"/>
        <c:lblAlgn val="ctr"/>
        <c:lblOffset val="100"/>
        <c:noMultiLvlLbl val="0"/>
      </c:catAx>
      <c:valAx>
        <c:axId val="559843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0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4280"/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64280"/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567E-44C6-8A5C-F3CC7D39E143}"/>
              </c:ext>
            </c:extLst>
          </c:dPt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Taul1!$B$2</c:f>
              <c:numCache>
                <c:formatCode>General</c:formatCode>
                <c:ptCount val="1"/>
                <c:pt idx="0">
                  <c:v>10997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7E-44C6-8A5C-F3CC7D39E143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Taul1!$C$2</c:f>
              <c:numCache>
                <c:formatCode>General</c:formatCode>
                <c:ptCount val="1"/>
                <c:pt idx="0">
                  <c:v>19869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7E-44C6-8A5C-F3CC7D39E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1857912"/>
        <c:axId val="181858696"/>
      </c:barChart>
      <c:catAx>
        <c:axId val="1818579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1858696"/>
        <c:crosses val="autoZero"/>
        <c:auto val="1"/>
        <c:lblAlgn val="ctr"/>
        <c:lblOffset val="100"/>
        <c:noMultiLvlLbl val="0"/>
      </c:catAx>
      <c:valAx>
        <c:axId val="18185869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1857912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rgbClr val="E6007E"/>
          </a:solidFill>
        </a:defRPr>
      </a:pPr>
      <a:endParaRPr lang="fi-FI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Suorittava taso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Sheet1!$B$2:$B$20</c:f>
              <c:numCache>
                <c:formatCode>0.0</c:formatCode>
                <c:ptCount val="19"/>
                <c:pt idx="0">
                  <c:v>85.8</c:v>
                </c:pt>
                <c:pt idx="1">
                  <c:v>85.4</c:v>
                </c:pt>
                <c:pt idx="2">
                  <c:v>86</c:v>
                </c:pt>
                <c:pt idx="3">
                  <c:v>85.5</c:v>
                </c:pt>
                <c:pt idx="4">
                  <c:v>85.6</c:v>
                </c:pt>
                <c:pt idx="5">
                  <c:v>85.8</c:v>
                </c:pt>
                <c:pt idx="6">
                  <c:v>84.7</c:v>
                </c:pt>
                <c:pt idx="7">
                  <c:v>83.7</c:v>
                </c:pt>
                <c:pt idx="8">
                  <c:v>82.6</c:v>
                </c:pt>
                <c:pt idx="9">
                  <c:v>81.400000000000006</c:v>
                </c:pt>
                <c:pt idx="10">
                  <c:v>81.7</c:v>
                </c:pt>
                <c:pt idx="11">
                  <c:v>81.3</c:v>
                </c:pt>
                <c:pt idx="12">
                  <c:v>80.900000000000006</c:v>
                </c:pt>
                <c:pt idx="13">
                  <c:v>80.7</c:v>
                </c:pt>
                <c:pt idx="14">
                  <c:v>80</c:v>
                </c:pt>
                <c:pt idx="15">
                  <c:v>79.8</c:v>
                </c:pt>
                <c:pt idx="16">
                  <c:v>79</c:v>
                </c:pt>
                <c:pt idx="17">
                  <c:v>77.856749311294777</c:v>
                </c:pt>
                <c:pt idx="18">
                  <c:v>76.988053577893083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F9-4D36-8270-B10DCBBBDB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Esimiestaso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Sheet1!$C$2:$C$20</c:f>
              <c:numCache>
                <c:formatCode>0.0</c:formatCode>
                <c:ptCount val="19"/>
                <c:pt idx="0">
                  <c:v>52.1</c:v>
                </c:pt>
                <c:pt idx="1">
                  <c:v>53</c:v>
                </c:pt>
                <c:pt idx="2">
                  <c:v>53.2</c:v>
                </c:pt>
                <c:pt idx="3">
                  <c:v>53.3</c:v>
                </c:pt>
                <c:pt idx="4">
                  <c:v>54.2</c:v>
                </c:pt>
                <c:pt idx="5">
                  <c:v>55.2</c:v>
                </c:pt>
                <c:pt idx="6">
                  <c:v>54.5</c:v>
                </c:pt>
                <c:pt idx="7">
                  <c:v>55.6</c:v>
                </c:pt>
                <c:pt idx="8">
                  <c:v>53.5</c:v>
                </c:pt>
                <c:pt idx="9">
                  <c:v>52.6</c:v>
                </c:pt>
                <c:pt idx="10">
                  <c:v>52.4</c:v>
                </c:pt>
                <c:pt idx="11">
                  <c:v>52</c:v>
                </c:pt>
                <c:pt idx="12">
                  <c:v>51.4</c:v>
                </c:pt>
                <c:pt idx="13">
                  <c:v>51.1</c:v>
                </c:pt>
                <c:pt idx="14">
                  <c:v>51.7</c:v>
                </c:pt>
                <c:pt idx="15">
                  <c:v>51.1</c:v>
                </c:pt>
                <c:pt idx="16">
                  <c:v>51.2</c:v>
                </c:pt>
                <c:pt idx="17">
                  <c:v>52.671391034318013</c:v>
                </c:pt>
                <c:pt idx="18">
                  <c:v>50.812454974785879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F9-4D36-8270-B10DCBBBDB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Johtotaso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Sheet1!$D$2:$D$20</c:f>
              <c:numCache>
                <c:formatCode>0.0</c:formatCode>
                <c:ptCount val="19"/>
                <c:pt idx="0">
                  <c:v>27.6</c:v>
                </c:pt>
                <c:pt idx="1">
                  <c:v>29.4</c:v>
                </c:pt>
                <c:pt idx="2">
                  <c:v>30.5</c:v>
                </c:pt>
                <c:pt idx="3">
                  <c:v>31.9</c:v>
                </c:pt>
                <c:pt idx="4">
                  <c:v>32.1</c:v>
                </c:pt>
                <c:pt idx="5">
                  <c:v>32.1</c:v>
                </c:pt>
                <c:pt idx="6">
                  <c:v>34.5</c:v>
                </c:pt>
                <c:pt idx="7">
                  <c:v>35.4</c:v>
                </c:pt>
                <c:pt idx="8">
                  <c:v>34.1</c:v>
                </c:pt>
                <c:pt idx="9">
                  <c:v>34.799999999999997</c:v>
                </c:pt>
                <c:pt idx="10">
                  <c:v>37.4</c:v>
                </c:pt>
                <c:pt idx="11">
                  <c:v>40</c:v>
                </c:pt>
                <c:pt idx="12">
                  <c:v>42.5</c:v>
                </c:pt>
                <c:pt idx="13">
                  <c:v>42.9</c:v>
                </c:pt>
                <c:pt idx="14">
                  <c:v>42.2</c:v>
                </c:pt>
                <c:pt idx="15">
                  <c:v>41.5</c:v>
                </c:pt>
                <c:pt idx="16">
                  <c:v>41.8</c:v>
                </c:pt>
                <c:pt idx="17">
                  <c:v>40.734557595993323</c:v>
                </c:pt>
                <c:pt idx="18">
                  <c:v>42.301278488048915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F9-4D36-8270-B10DCBBBD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1702104"/>
        <c:axId val="551706416"/>
      </c:lineChart>
      <c:catAx>
        <c:axId val="551702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28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6416"/>
        <c:crosses val="autoZero"/>
        <c:auto val="1"/>
        <c:lblAlgn val="ctr"/>
        <c:lblOffset val="100"/>
        <c:noMultiLvlLbl val="0"/>
      </c:catAx>
      <c:valAx>
        <c:axId val="551706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164280"/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164280"/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2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517507322454254"/>
          <c:y val="0.30916203945101556"/>
          <c:w val="0.1648249267754574"/>
          <c:h val="0.226774731590999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4280"/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64280"/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037" y="469207"/>
            <a:ext cx="9144000" cy="782996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 dirty="0"/>
              <a:t>Lisää otsikko 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8037" y="1281590"/>
            <a:ext cx="6380136" cy="474016"/>
          </a:xfrm>
        </p:spPr>
        <p:txBody>
          <a:bodyPr>
            <a:noAutofit/>
          </a:bodyPr>
          <a:lstStyle>
            <a:lvl1pPr marL="0" indent="0" algn="l">
              <a:buNone/>
              <a:defRPr sz="2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alaotsikko tähän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35328" y="5688534"/>
            <a:ext cx="5330125" cy="3193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Lisää oma nimesi tähän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635328" y="6050201"/>
            <a:ext cx="5346700" cy="279373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 algn="l">
              <a:buNone/>
              <a:defRPr sz="1800" b="1"/>
            </a:lvl2pPr>
            <a:lvl3pPr marL="914400" indent="0" algn="l">
              <a:buNone/>
              <a:defRPr sz="1800" b="1"/>
            </a:lvl3pPr>
            <a:lvl4pPr marL="1371600" indent="0" algn="l">
              <a:buNone/>
              <a:defRPr sz="1800" b="1"/>
            </a:lvl4pPr>
            <a:lvl5pPr marL="1828800" indent="0" algn="l">
              <a:buNone/>
              <a:defRPr sz="1800" b="1"/>
            </a:lvl5pPr>
          </a:lstStyle>
          <a:p>
            <a:pPr lvl="0"/>
            <a:r>
              <a:rPr lang="en-US" dirty="0" err="1"/>
              <a:t>Tilaisuus</a:t>
            </a:r>
            <a:r>
              <a:rPr lang="en-US" dirty="0"/>
              <a:t> ja </a:t>
            </a:r>
            <a:r>
              <a:rPr lang="en-US" dirty="0" err="1"/>
              <a:t>päiväys</a:t>
            </a:r>
            <a:endParaRPr lang="en-US" dirty="0"/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0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-sivun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634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60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88561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88561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77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_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 dirty="0">
              <a:solidFill>
                <a:schemeClr val="accent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9" name="TextBox 6"/>
          <p:cNvSpPr txBox="1"/>
          <p:nvPr userDrawn="1"/>
        </p:nvSpPr>
        <p:spPr>
          <a:xfrm>
            <a:off x="4425647" y="5007324"/>
            <a:ext cx="333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pc="0" dirty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 spc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kstin paikkamerkki 2"/>
          <p:cNvSpPr>
            <a:spLocks noGrp="1"/>
          </p:cNvSpPr>
          <p:nvPr>
            <p:ph type="body" sz="quarter" idx="16" hasCustomPrompt="1"/>
          </p:nvPr>
        </p:nvSpPr>
        <p:spPr>
          <a:xfrm>
            <a:off x="3773933" y="2756164"/>
            <a:ext cx="4637327" cy="211125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  <a:br>
              <a:rPr lang="fi-FI" dirty="0"/>
            </a:br>
            <a:r>
              <a:rPr lang="fi-FI" dirty="0"/>
              <a:t>etunimi.sukunimi@finanssiala.fi </a:t>
            </a:r>
            <a:br>
              <a:rPr lang="fi-FI" dirty="0"/>
            </a:br>
            <a:r>
              <a:rPr lang="fi-FI" dirty="0"/>
              <a:t>+358 20 793 XXXX</a:t>
            </a:r>
            <a:br>
              <a:rPr lang="fi-FI" dirty="0"/>
            </a:br>
            <a:r>
              <a:rPr lang="fi-FI" dirty="0" err="1"/>
              <a:t>Twitter.käyttäjätunnus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81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dirty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 dirty="0">
              <a:solidFill>
                <a:schemeClr val="bg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 hasCustomPrompt="1"/>
          </p:nvPr>
        </p:nvSpPr>
        <p:spPr>
          <a:xfrm>
            <a:off x="3773933" y="2756164"/>
            <a:ext cx="4637327" cy="20677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ETUNIMI SUKUNIMI</a:t>
            </a:r>
            <a:br>
              <a:rPr lang="fi-FI" dirty="0"/>
            </a:br>
            <a:r>
              <a:rPr lang="fi-FI" dirty="0"/>
              <a:t>Titteli</a:t>
            </a:r>
            <a:br>
              <a:rPr lang="fi-FI" dirty="0"/>
            </a:br>
            <a:r>
              <a:rPr lang="fi-FI" dirty="0"/>
              <a:t>etunimi.sukunimi@finanssiala.fi </a:t>
            </a:r>
            <a:br>
              <a:rPr lang="fi-FI" dirty="0"/>
            </a:br>
            <a:r>
              <a:rPr lang="fi-FI" dirty="0"/>
              <a:t>+358 20 793 XXXX</a:t>
            </a:r>
            <a:br>
              <a:rPr lang="fi-FI" dirty="0"/>
            </a:br>
            <a:r>
              <a:rPr lang="fi-FI" dirty="0" err="1"/>
              <a:t>Twitter.käyttäjätunnus</a:t>
            </a:r>
            <a:endParaRPr lang="fi-FI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646320" y="5008757"/>
            <a:ext cx="289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21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äliotsikko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8992" y="2459865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Väliotsikko tähän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8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580" y="412596"/>
            <a:ext cx="10514012" cy="90324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25257" y="1709271"/>
            <a:ext cx="7030131" cy="39740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732" y="1709271"/>
            <a:ext cx="2924898" cy="397407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5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ommentti_tai_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44"/>
            <a:ext cx="12192000" cy="7107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0400" y="2827339"/>
            <a:ext cx="8297333" cy="12931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 dirty="0"/>
              <a:t>”Lainaus”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30400" y="4459112"/>
            <a:ext cx="8297333" cy="737177"/>
          </a:xfrm>
        </p:spPr>
        <p:txBody>
          <a:bodyPr>
            <a:normAutofit/>
          </a:bodyPr>
          <a:lstStyle>
            <a:lvl1pPr marL="0" indent="0" algn="ctr">
              <a:buNone/>
              <a:defRPr sz="23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- Keneltä lainattu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2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8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61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3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_sisältökohdetta_Ei_tasakokoi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38265"/>
            <a:ext cx="6172200" cy="38732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300"/>
            </a:lvl1pPr>
            <a:lvl2pPr>
              <a:lnSpc>
                <a:spcPct val="100000"/>
              </a:lnSpc>
              <a:defRPr sz="2300" i="0"/>
            </a:lvl2pPr>
            <a:lvl3pPr>
              <a:lnSpc>
                <a:spcPct val="100000"/>
              </a:lnSpc>
              <a:defRPr sz="2300" i="0"/>
            </a:lvl3pPr>
            <a:lvl4pPr>
              <a:lnSpc>
                <a:spcPct val="100000"/>
              </a:lnSpc>
              <a:defRPr sz="2300" i="0"/>
            </a:lvl4pPr>
            <a:lvl5pPr>
              <a:lnSpc>
                <a:spcPct val="100000"/>
              </a:lnSpc>
              <a:defRPr sz="230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/>
          </p:nvPr>
        </p:nvSpPr>
        <p:spPr>
          <a:xfrm>
            <a:off x="748992" y="1814474"/>
            <a:ext cx="4090637" cy="389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49300" y="728420"/>
            <a:ext cx="10606088" cy="83685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9332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8992" y="353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992" y="1814474"/>
            <a:ext cx="10515600" cy="3935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Ensimmäinen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1"/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2"/>
            <a:r>
              <a:rPr lang="en-US" dirty="0" err="1"/>
              <a:t>Kolmas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3"/>
            <a:r>
              <a:rPr lang="en-US" dirty="0" err="1"/>
              <a:t>Neljäs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  <a:p>
            <a:pPr lvl="4"/>
            <a:r>
              <a:rPr lang="en-US" dirty="0" err="1"/>
              <a:t>Viides</a:t>
            </a:r>
            <a:r>
              <a:rPr lang="en-US" dirty="0"/>
              <a:t> </a:t>
            </a:r>
            <a:r>
              <a:rPr lang="en-US" dirty="0" err="1"/>
              <a:t>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30" y="6356350"/>
            <a:ext cx="11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438DB005-EEDD-B94B-B84A-0A18DE5B30E1}" type="datetimeFigureOut">
              <a:rPr lang="en-US" smtClean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935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30891" y="6356350"/>
            <a:ext cx="2348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FFC254BE-F317-D644-A658-DB860BDC17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97" y="5865832"/>
            <a:ext cx="2810691" cy="5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17" r:id="rId2"/>
    <p:sldLayoutId id="2147483799" r:id="rId3"/>
    <p:sldLayoutId id="2147483806" r:id="rId4"/>
    <p:sldLayoutId id="2147483800" r:id="rId5"/>
    <p:sldLayoutId id="2147483801" r:id="rId6"/>
    <p:sldLayoutId id="2147483802" r:id="rId7"/>
    <p:sldLayoutId id="2147483803" r:id="rId8"/>
    <p:sldLayoutId id="2147483809" r:id="rId9"/>
    <p:sldLayoutId id="2147483804" r:id="rId10"/>
    <p:sldLayoutId id="2147483807" r:id="rId11"/>
    <p:sldLayoutId id="2147483808" r:id="rId12"/>
    <p:sldLayoutId id="2147483815" r:id="rId13"/>
    <p:sldLayoutId id="21474838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9D005965-4DCF-4981-BEEE-CA627DF1C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Finanssialan henkilöstö ja koulutus</a:t>
            </a:r>
          </a:p>
        </p:txBody>
      </p:sp>
    </p:spTree>
    <p:extLst>
      <p:ext uri="{BB962C8B-B14F-4D97-AF65-F5344CB8AC3E}">
        <p14:creationId xmlns:p14="http://schemas.microsoft.com/office/powerpoint/2010/main" val="1814090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BA8873BD-AFDC-40C9-A41B-2708D338B9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726" b="972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CB20517A-41F4-422A-A897-57C71B07A473}"/>
              </a:ext>
            </a:extLst>
          </p:cNvPr>
          <p:cNvSpPr/>
          <p:nvPr/>
        </p:nvSpPr>
        <p:spPr>
          <a:xfrm>
            <a:off x="5712070" y="36915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4000" b="1" dirty="0"/>
              <a:t>Henkilöstö ja koulutus</a:t>
            </a:r>
            <a:endParaRPr lang="fi-FI" dirty="0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698CF4F-C229-4C12-8CAC-66F1D8CE7086}"/>
              </a:ext>
            </a:extLst>
          </p:cNvPr>
          <p:cNvSpPr txBox="1"/>
          <p:nvPr/>
        </p:nvSpPr>
        <p:spPr>
          <a:xfrm>
            <a:off x="3341077" y="1226514"/>
            <a:ext cx="293541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/>
              <a:t>Finanssialan henkilöstön</a:t>
            </a:r>
            <a:br>
              <a:rPr lang="fi-FI" dirty="0"/>
            </a:br>
            <a:r>
              <a:rPr lang="fi-FI" dirty="0"/>
              <a:t>- määrät</a:t>
            </a:r>
            <a:br>
              <a:rPr lang="fi-FI" dirty="0"/>
            </a:br>
            <a:r>
              <a:rPr lang="fi-FI" dirty="0"/>
              <a:t>- ikäjakaumat</a:t>
            </a:r>
            <a:br>
              <a:rPr lang="fi-FI" dirty="0"/>
            </a:br>
            <a:r>
              <a:rPr lang="fi-FI" dirty="0"/>
              <a:t>- koulutusjakaumat</a:t>
            </a:r>
            <a:br>
              <a:rPr lang="fi-FI" dirty="0"/>
            </a:br>
            <a:r>
              <a:rPr lang="fi-FI" dirty="0"/>
              <a:t>- tehtävät</a:t>
            </a:r>
          </a:p>
        </p:txBody>
      </p:sp>
    </p:spTree>
    <p:extLst>
      <p:ext uri="{BB962C8B-B14F-4D97-AF65-F5344CB8AC3E}">
        <p14:creationId xmlns:p14="http://schemas.microsoft.com/office/powerpoint/2010/main" val="17839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Finanssialan henkilöstö 2018</a:t>
            </a:r>
            <a:br>
              <a:rPr lang="fi-FI" dirty="0"/>
            </a:br>
            <a:r>
              <a:rPr lang="fi-FI" sz="2400" dirty="0"/>
              <a:t>iän mukaan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89880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997218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Finanssialan henkilöstö 2018</a:t>
            </a:r>
            <a:br>
              <a:rPr lang="fi-FI" sz="2800" dirty="0"/>
            </a:br>
            <a:r>
              <a:rPr lang="fi-FI" sz="2400" dirty="0"/>
              <a:t>koulutuksen mukaan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91281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308228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Finanssialan henkilöstön määrä 2018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62405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350888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Finanssialan henkilöstö 2018</a:t>
            </a:r>
            <a:br>
              <a:rPr lang="fi-FI" sz="2800" dirty="0"/>
            </a:br>
            <a:r>
              <a:rPr lang="fi-FI" sz="2400" dirty="0"/>
              <a:t>koulutusjakaumat, %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60901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2109965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Finanssialan henkilöstö 2000-2018</a:t>
            </a:r>
            <a:br>
              <a:rPr lang="fi-FI" sz="2800" dirty="0"/>
            </a:br>
            <a:r>
              <a:rPr lang="fi-FI" sz="2400" dirty="0"/>
              <a:t>koulutusjakaumat, %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98757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419932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Finanssialan henkilöstö tehtävittäin 2018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258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Sisällön paikkamerkki 9"/>
          <p:cNvGraphicFramePr>
            <a:graphicFrameLocks/>
          </p:cNvGraphicFramePr>
          <p:nvPr/>
        </p:nvGraphicFramePr>
        <p:xfrm>
          <a:off x="748992" y="4922018"/>
          <a:ext cx="9816994" cy="84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10359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3666210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Finanssiala on naisten ala</a:t>
            </a:r>
            <a:br>
              <a:rPr lang="fi-FI" dirty="0"/>
            </a:br>
            <a:r>
              <a:rPr lang="fi-FI" sz="2400" dirty="0"/>
              <a:t>Naisten osuus </a:t>
            </a:r>
            <a:r>
              <a:rPr lang="fi-FI" sz="2400" dirty="0" err="1"/>
              <a:t>finanssialan</a:t>
            </a:r>
            <a:r>
              <a:rPr lang="fi-FI" sz="2400" dirty="0"/>
              <a:t> henkilöstöstä</a:t>
            </a:r>
            <a:endParaRPr lang="en-US" sz="2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895149" y="5921944"/>
            <a:ext cx="301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2568318256"/>
      </p:ext>
    </p:extLst>
  </p:cSld>
  <p:clrMapOvr>
    <a:masterClrMapping/>
  </p:clrMapOvr>
</p:sld>
</file>

<file path=ppt/theme/theme1.xml><?xml version="1.0" encoding="utf-8"?>
<a:theme xmlns:a="http://schemas.openxmlformats.org/drawingml/2006/main" name="FA_Theme">
  <a:themeElements>
    <a:clrScheme name="FA_varit_uusi">
      <a:dk1>
        <a:srgbClr val="164180"/>
      </a:dk1>
      <a:lt1>
        <a:srgbClr val="FFFFFF"/>
      </a:lt1>
      <a:dk2>
        <a:srgbClr val="164180"/>
      </a:dk2>
      <a:lt2>
        <a:srgbClr val="FFFFFF"/>
      </a:lt2>
      <a:accent1>
        <a:srgbClr val="E6007E"/>
      </a:accent1>
      <a:accent2>
        <a:srgbClr val="164180"/>
      </a:accent2>
      <a:accent3>
        <a:srgbClr val="7F539C"/>
      </a:accent3>
      <a:accent4>
        <a:srgbClr val="FFD600"/>
      </a:accent4>
      <a:accent5>
        <a:srgbClr val="F4B5D3"/>
      </a:accent5>
      <a:accent6>
        <a:srgbClr val="BCE3FA"/>
      </a:accent6>
      <a:hlink>
        <a:srgbClr val="15417F"/>
      </a:hlink>
      <a:folHlink>
        <a:srgbClr val="164180"/>
      </a:folHlink>
    </a:clrScheme>
    <a:fontScheme name="Mukautettu 2">
      <a:majorFont>
        <a:latin typeface="Merriweather Sans"/>
        <a:ea typeface=""/>
        <a:cs typeface=""/>
      </a:majorFont>
      <a:minorFont>
        <a:latin typeface="Merriweath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_esityspohja" id="{3BADB047-5EFA-43AD-BDCF-4773CE634A9B}" vid="{2131AB1A-998C-4084-9D50-EA0D58D083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6f9cc0e9bb84bbaa8a0166afcaef24b xmlns="2b2705dc-aaab-4dde-a9b5-ea4a0c48dcfb">
      <Terms xmlns="http://schemas.microsoft.com/office/infopath/2007/PartnerControls">
        <TermInfo xmlns="http://schemas.microsoft.com/office/infopath/2007/PartnerControls">
          <TermName xmlns="http://schemas.microsoft.com/office/infopath/2007/PartnerControls">henkilöstötilastot</TermName>
          <TermId xmlns="http://schemas.microsoft.com/office/infopath/2007/PartnerControls">9bb0ac24-ad08-4463-b82c-a8433e9da524</TermId>
        </TermInfo>
      </Terms>
    </l6f9cc0e9bb84bbaa8a0166afcaef24b>
    <nf9ae3216c71406fb3c2cf2eb53ac119 xmlns="2b2705dc-aaab-4dde-a9b5-ea4a0c48dcfb">
      <Terms xmlns="http://schemas.microsoft.com/office/infopath/2007/PartnerControls">
        <TermInfo xmlns="http://schemas.microsoft.com/office/infopath/2007/PartnerControls">
          <TermName xmlns="http://schemas.microsoft.com/office/infopath/2007/PartnerControls">henkilöstö ja palkat</TermName>
          <TermId xmlns="http://schemas.microsoft.com/office/infopath/2007/PartnerControls">b7257616-0f5d-4d5d-8c20-b8b891bef3cb</TermId>
        </TermInfo>
      </Terms>
    </nf9ae3216c71406fb3c2cf2eb53ac119>
    <Tilaston_x0020_vuosi xmlns="2b2705dc-aaab-4dde-a9b5-ea4a0c48dcfb">2018</Tilaston_x0020_vuosi>
    <k8b520cc6522413ba86bae5bf8eb6f28 xmlns="2b2705dc-aaab-4dde-a9b5-ea4a0c48dcfb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finanssiala</TermName>
          <TermId xmlns="http://schemas.microsoft.com/office/infopath/2007/PartnerControls">c509b3bd-2ed8-408c-9f38-93537ce757c0</TermId>
        </TermInfo>
      </Terms>
    </k8b520cc6522413ba86bae5bf8eb6f28>
    <Aikajakso xmlns="2b2705dc-aaab-4dde-a9b5-ea4a0c48dcfb">vuosi</Aikajakso>
    <e07280db948d459a9b8a26a077089a53 xmlns="2b2705dc-aaab-4dde-a9b5-ea4a0c48dcfb">
      <Terms xmlns="http://schemas.microsoft.com/office/infopath/2007/PartnerControls">
        <TermInfo xmlns="http://schemas.microsoft.com/office/infopath/2007/PartnerControls">
          <TermName xmlns="http://schemas.microsoft.com/office/infopath/2007/PartnerControls">Tilasto</TermName>
          <TermId xmlns="http://schemas.microsoft.com/office/infopath/2007/PartnerControls">b2a89488-c9e5-4123-95ca-67946a275023</TermId>
        </TermInfo>
      </Terms>
    </e07280db948d459a9b8a26a077089a53>
    <TaxCatchAll xmlns="3f7baa18-e8c3-4a96-b5df-b125792204c2">
      <Value>95</Value>
      <Value>802</Value>
      <Value>106</Value>
      <Value>35</Value>
    </TaxCatchAll>
    <Julkaisup_x00e4_iv_x00e4_ xmlns="2b2705dc-aaab-4dde-a9b5-ea4a0c48dcfb">2020-03-01T22:00:00+00:00</Julkaisup_x00e4_iv_x00e4_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E38B2A36D072B4287B591538F77AF8D" ma:contentTypeVersion="20" ma:contentTypeDescription="Luo uusi asiakirja." ma:contentTypeScope="" ma:versionID="8cca40c2b3878cce6d5e6a3ea5ae3104">
  <xsd:schema xmlns:xsd="http://www.w3.org/2001/XMLSchema" xmlns:xs="http://www.w3.org/2001/XMLSchema" xmlns:p="http://schemas.microsoft.com/office/2006/metadata/properties" xmlns:ns2="2b2705dc-aaab-4dde-a9b5-ea4a0c48dcfb" xmlns:ns3="3f7baa18-e8c3-4a96-b5df-b125792204c2" targetNamespace="http://schemas.microsoft.com/office/2006/metadata/properties" ma:root="true" ma:fieldsID="d37086344cbc4b3d7e3206d621ca821a" ns2:_="" ns3:_="">
    <xsd:import namespace="2b2705dc-aaab-4dde-a9b5-ea4a0c48dcfb"/>
    <xsd:import namespace="3f7baa18-e8c3-4a96-b5df-b125792204c2"/>
    <xsd:element name="properties">
      <xsd:complexType>
        <xsd:sequence>
          <xsd:element name="documentManagement">
            <xsd:complexType>
              <xsd:all>
                <xsd:element ref="ns2:e07280db948d459a9b8a26a077089a53" minOccurs="0"/>
                <xsd:element ref="ns3:TaxCatchAll" minOccurs="0"/>
                <xsd:element ref="ns2:Julkaisup_x00e4_iv_x00e4_" minOccurs="0"/>
                <xsd:element ref="ns2:Aikajakso" minOccurs="0"/>
                <xsd:element ref="ns2:Tilaston_x0020_vuosi" minOccurs="0"/>
                <xsd:element ref="ns2:k8b520cc6522413ba86bae5bf8eb6f28" minOccurs="0"/>
                <xsd:element ref="ns2:l6f9cc0e9bb84bbaa8a0166afcaef24b" minOccurs="0"/>
                <xsd:element ref="ns2:nf9ae3216c71406fb3c2cf2eb53ac11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705dc-aaab-4dde-a9b5-ea4a0c48dcfb" elementFormDefault="qualified">
    <xsd:import namespace="http://schemas.microsoft.com/office/2006/documentManagement/types"/>
    <xsd:import namespace="http://schemas.microsoft.com/office/infopath/2007/PartnerControls"/>
    <xsd:element name="e07280db948d459a9b8a26a077089a53" ma:index="9" nillable="true" ma:taxonomy="true" ma:internalName="e07280db948d459a9b8a26a077089a53" ma:taxonomyFieldName="Asiakirjatyyppi" ma:displayName="Asiakirjatyyppi" ma:default="" ma:fieldId="{e07280db-948d-459a-9b8a-26a077089a53}" ma:sspId="d92eb3bd-95d3-4ebe-8301-9f6701864dbf" ma:termSetId="f0126561-3e6b-4118-8629-5272a7a08f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ulkaisup_x00e4_iv_x00e4_" ma:index="11" nillable="true" ma:displayName="Julkaisupäivä" ma:format="DateOnly" ma:internalName="Julkaisup_x00e4_iv_x00e4_">
      <xsd:simpleType>
        <xsd:restriction base="dms:DateTime"/>
      </xsd:simpleType>
    </xsd:element>
    <xsd:element name="Aikajakso" ma:index="12" nillable="true" ma:displayName="Aikajakso" ma:format="Dropdown" ma:internalName="Aikajakso">
      <xsd:simpleType>
        <xsd:restriction base="dms:Choice">
          <xsd:enumeration value="kuukausi"/>
          <xsd:enumeration value="kvartaali"/>
          <xsd:enumeration value="puolivuosi"/>
          <xsd:enumeration value="vuosi"/>
        </xsd:restriction>
      </xsd:simpleType>
    </xsd:element>
    <xsd:element name="Tilaston_x0020_vuosi" ma:index="13" nillable="true" ma:displayName="Tilaston vuosi" ma:format="Dropdown" ma:internalName="Tilaston_x0020_vuosi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</xsd:restriction>
      </xsd:simpleType>
    </xsd:element>
    <xsd:element name="k8b520cc6522413ba86bae5bf8eb6f28" ma:index="15" nillable="true" ma:taxonomy="true" ma:internalName="k8b520cc6522413ba86bae5bf8eb6f28" ma:taxonomyFieldName="Aiheluokittelu" ma:displayName="Aiheluokittelu" ma:default="" ma:fieldId="{48b520cc-6522-413b-a86b-ae5bf8eb6f28}" ma:sspId="d92eb3bd-95d3-4ebe-8301-9f6701864dbf" ma:termSetId="78f64962-903a-4089-a952-f0c4852607b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6f9cc0e9bb84bbaa8a0166afcaef24b" ma:index="17" nillable="true" ma:taxonomy="true" ma:internalName="l6f9cc0e9bb84bbaa8a0166afcaef24b" ma:taxonomyFieldName="Asiasanat" ma:displayName="Asiasanat" ma:default="" ma:fieldId="{56f9cc0e-9bb8-4bba-a8a0-166afcaef24b}" ma:taxonomyMulti="true" ma:sspId="d92eb3bd-95d3-4ebe-8301-9f6701864dbf" ma:termSetId="74b57826-18d0-4b2d-b453-c520c91ee6db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nf9ae3216c71406fb3c2cf2eb53ac119" ma:index="19" nillable="true" ma:taxonomy="true" ma:internalName="nf9ae3216c71406fb3c2cf2eb53ac119" ma:taxonomyFieldName="TilastonAihe" ma:displayName="Tilaston aihe" ma:readOnly="false" ma:default="" ma:fieldId="{7f9ae321-6c71-406f-b3c2-cf2eb53ac119}" ma:sspId="d92eb3bd-95d3-4ebe-8301-9f6701864dbf" ma:termSetId="f43e650d-c656-4fec-8cbe-e7a56310e95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7baa18-e8c3-4a96-b5df-b125792204c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20aaa1b-80d6-4c91-97e9-f720dfbeb0a9}" ma:internalName="TaxCatchAll" ma:showField="CatchAllData" ma:web="3f7baa18-e8c3-4a96-b5df-b125792204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CE4776-13DF-439B-9D5B-F75092C60B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AC7DD9-683A-4F9F-B0B2-FA517D5C05C7}">
  <ds:schemaRefs>
    <ds:schemaRef ds:uri="http://schemas.microsoft.com/office/2006/documentManagement/types"/>
    <ds:schemaRef ds:uri="http://schemas.microsoft.com/office/infopath/2007/PartnerControls"/>
    <ds:schemaRef ds:uri="a4fa2eee-3cca-4b00-a22a-ebbf8e87fb9a"/>
    <ds:schemaRef ds:uri="http://purl.org/dc/elements/1.1/"/>
    <ds:schemaRef ds:uri="http://schemas.microsoft.com/office/2006/metadata/properties"/>
    <ds:schemaRef ds:uri="b58a18e6-5d79-4095-97c4-393664fabc0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6153A0B-2D04-4817-8D32-47EA8150A1D9}"/>
</file>

<file path=docProps/app.xml><?xml version="1.0" encoding="utf-8"?>
<Properties xmlns="http://schemas.openxmlformats.org/officeDocument/2006/extended-properties" xmlns:vt="http://schemas.openxmlformats.org/officeDocument/2006/docPropsVTypes">
  <Template>FA_Esityspohja</Template>
  <TotalTime>5</TotalTime>
  <Words>76</Words>
  <Application>Microsoft Office PowerPoint</Application>
  <PresentationFormat>Laajakuva</PresentationFormat>
  <Paragraphs>18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2" baseType="lpstr">
      <vt:lpstr>Arial</vt:lpstr>
      <vt:lpstr>Merriweather Sans</vt:lpstr>
      <vt:lpstr>FA_Theme</vt:lpstr>
      <vt:lpstr>Finanssialan henkilöstö ja koulutus</vt:lpstr>
      <vt:lpstr>PowerPoint-esitys</vt:lpstr>
      <vt:lpstr>Finanssialan henkilöstö 2018 iän mukaan</vt:lpstr>
      <vt:lpstr>Finanssialan henkilöstö 2018 koulutuksen mukaan</vt:lpstr>
      <vt:lpstr>Finanssialan henkilöstön määrä 2018</vt:lpstr>
      <vt:lpstr>Finanssialan henkilöstö 2018 koulutusjakaumat, %</vt:lpstr>
      <vt:lpstr>Finanssialan henkilöstö 2000-2018 koulutusjakaumat, %</vt:lpstr>
      <vt:lpstr>Finanssialan henkilöstö tehtävittäin 2018</vt:lpstr>
      <vt:lpstr>Finanssiala on naisten ala Naisten osuus finanssialan henkilöstöstä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Finanssialan henkilöstö ja koulutus, diapaketti</dc:title>
  <dc:creator>Koivisto Kimmo</dc:creator>
  <cp:lastModifiedBy>Koivisto Kimmo</cp:lastModifiedBy>
  <cp:revision>2</cp:revision>
  <cp:lastPrinted>2017-05-10T19:51:23Z</cp:lastPrinted>
  <dcterms:created xsi:type="dcterms:W3CDTF">2018-06-26T05:31:36Z</dcterms:created>
  <dcterms:modified xsi:type="dcterms:W3CDTF">2020-03-02T06:30:20Z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0x010100EE38B2A36D072B4287B591538F77AF8D</vt:lpwstr>
  </property>
  <property fmtid="{D5CDD505-2E9C-101B-9397-08002B2CF9AE}" pid="3" name="_dlc_DocIdItemGuid">
    <vt:lpwstr>59d62cfe-8a58-4d35-b5f6-357f0dc58ec2</vt:lpwstr>
  </property>
  <property fmtid="{D5CDD505-2E9C-101B-9397-08002B2CF9AE}" pid="4" name="C Dokumentin tila">
    <vt:lpwstr>27;#Valmis|40aa8d17-dadd-4ab0-93da-3124749a5963</vt:lpwstr>
  </property>
  <property fmtid="{D5CDD505-2E9C-101B-9397-08002B2CF9AE}" pid="5" name="Asiakirjatyyppi">
    <vt:lpwstr>95;#Tilasto|b2a89488-c9e5-4123-95ca-67946a275023</vt:lpwstr>
  </property>
  <property fmtid="{D5CDD505-2E9C-101B-9397-08002B2CF9AE}" pid="6" name="C Julkisuus">
    <vt:lpwstr>28;#Julkinen|0806a4a5-db6a-4fa4-8ed3-7457b5b4e8de</vt:lpwstr>
  </property>
  <property fmtid="{D5CDD505-2E9C-101B-9397-08002B2CF9AE}" pid="7" name="TilastonAihe">
    <vt:lpwstr>106;#henkilöstö ja palkat|b7257616-0f5d-4d5d-8c20-b8b891bef3cb</vt:lpwstr>
  </property>
  <property fmtid="{D5CDD505-2E9C-101B-9397-08002B2CF9AE}" pid="8" name="Aiheluokittelu">
    <vt:lpwstr>35;#finanssiala|c509b3bd-2ed8-408c-9f38-93537ce757c0</vt:lpwstr>
  </property>
  <property fmtid="{D5CDD505-2E9C-101B-9397-08002B2CF9AE}" pid="9" name="Asiasanat">
    <vt:lpwstr>802;#henkilöstötilastot|9bb0ac24-ad08-4463-b82c-a8433e9da524</vt:lpwstr>
  </property>
  <property fmtid="{D5CDD505-2E9C-101B-9397-08002B2CF9AE}" pid="10" name="C Organisaatiot">
    <vt:lpwstr>408;#Finanssiala ry|ee048018-529f-44c2-b621-1ffdf097d9ae</vt:lpwstr>
  </property>
  <property fmtid="{D5CDD505-2E9C-101B-9397-08002B2CF9AE}" pid="11" name="Order">
    <vt:r8>47500</vt:r8>
  </property>
  <property fmtid="{D5CDD505-2E9C-101B-9397-08002B2CF9AE}" pid="12" name="xd_ProgID">
    <vt:lpwstr/>
  </property>
  <property fmtid="{D5CDD505-2E9C-101B-9397-08002B2CF9AE}" pid="13" name="_CopySource">
    <vt:lpwstr>http://majakka/tietopankki/tilastot/FA-tilasto-Henkilosto-2017.pptx</vt:lpwstr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TemplateUrl">
    <vt:lpwstr/>
  </property>
</Properties>
</file>