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5"/>
  </p:sldMasterIdLst>
  <p:handoutMasterIdLst>
    <p:handoutMasterId r:id="rId14"/>
  </p:handoutMasterIdLst>
  <p:sldIdLst>
    <p:sldId id="258" r:id="rId6"/>
    <p:sldId id="373" r:id="rId7"/>
    <p:sldId id="291" r:id="rId8"/>
    <p:sldId id="349" r:id="rId9"/>
    <p:sldId id="351" r:id="rId10"/>
    <p:sldId id="352" r:id="rId11"/>
    <p:sldId id="354" r:id="rId12"/>
    <p:sldId id="260" r:id="rId13"/>
  </p:sldIdLst>
  <p:sldSz cx="12192000" cy="6858000"/>
  <p:notesSz cx="6799263" cy="99298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erriweather Sans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0F044-9B25-49B6-B253-3F90AA109262}" v="21" dt="2020-06-24T05:33:18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4" Type="http://schemas.openxmlformats.org/officeDocument/2006/relationships/viewProps" Target="view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65485257732563"/>
          <c:y val="5.2194404279782662E-2"/>
          <c:w val="0.57898261149711994"/>
          <c:h val="0.82984035639804921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Sheet1!$C$98</c:f>
              <c:strCache>
                <c:ptCount val="1"/>
                <c:pt idx="0">
                  <c:v>kesäkuu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Sheet1!$A$99:$A$145</c:f>
              <c:strCache>
                <c:ptCount val="23"/>
                <c:pt idx="0">
                  <c:v>SUKUPUOLI</c:v>
                </c:pt>
                <c:pt idx="1">
                  <c:v>Mies</c:v>
                </c:pt>
                <c:pt idx="2">
                  <c:v>Nainen</c:v>
                </c:pt>
                <c:pt idx="3">
                  <c:v>IKÄRYHMÄ</c:v>
                </c:pt>
                <c:pt idx="4">
                  <c:v>18-29</c:v>
                </c:pt>
                <c:pt idx="5">
                  <c:v>30-39</c:v>
                </c:pt>
                <c:pt idx="6">
                  <c:v>40-49</c:v>
                </c:pt>
                <c:pt idx="7">
                  <c:v>50-59</c:v>
                </c:pt>
                <c:pt idx="8">
                  <c:v>60-69</c:v>
                </c:pt>
                <c:pt idx="9">
                  <c:v>70-84</c:v>
                </c:pt>
                <c:pt idx="10">
                  <c:v>ASUINPAIKKA</c:v>
                </c:pt>
                <c:pt idx="11">
                  <c:v>Pääkaupunkiseutu</c:v>
                </c:pt>
                <c:pt idx="12">
                  <c:v>Yli 150 000 as. kaupunki</c:v>
                </c:pt>
                <c:pt idx="13">
                  <c:v>30 000 - 150 000 as. kaupunki</c:v>
                </c:pt>
                <c:pt idx="14">
                  <c:v>10 000 - 30 000 as. kaupunki</c:v>
                </c:pt>
                <c:pt idx="15">
                  <c:v>Haja-asustusalue</c:v>
                </c:pt>
                <c:pt idx="16">
                  <c:v>ELÄMÄNVAIHE</c:v>
                </c:pt>
                <c:pt idx="17">
                  <c:v>Sinkku/yksinhuoltaja</c:v>
                </c:pt>
                <c:pt idx="18">
                  <c:v>Kaksi aikuista, ei lapsia</c:v>
                </c:pt>
                <c:pt idx="19">
                  <c:v>Kaksi aikuista, alle 18-vuotiaita lapsia</c:v>
                </c:pt>
                <c:pt idx="20">
                  <c:v>Asun vanhempieni kanssa</c:v>
                </c:pt>
                <c:pt idx="21">
                  <c:v>En tahdo kertoa</c:v>
                </c:pt>
                <c:pt idx="22">
                  <c:v>Muu</c:v>
                </c:pt>
              </c:strCache>
            </c:strRef>
          </c:cat>
          <c:val>
            <c:numRef>
              <c:f>Sheet1!$C$99:$C$145</c:f>
              <c:numCache>
                <c:formatCode>0%</c:formatCode>
                <c:ptCount val="23"/>
                <c:pt idx="1">
                  <c:v>0.496</c:v>
                </c:pt>
                <c:pt idx="2">
                  <c:v>0.504</c:v>
                </c:pt>
                <c:pt idx="4">
                  <c:v>0.18</c:v>
                </c:pt>
                <c:pt idx="5">
                  <c:v>0.16200000000000001</c:v>
                </c:pt>
                <c:pt idx="6">
                  <c:v>0.15</c:v>
                </c:pt>
                <c:pt idx="7">
                  <c:v>0.16800000000000001</c:v>
                </c:pt>
                <c:pt idx="8">
                  <c:v>0.16300000000000001</c:v>
                </c:pt>
                <c:pt idx="9">
                  <c:v>0.17499999999999999</c:v>
                </c:pt>
                <c:pt idx="11">
                  <c:v>0.255</c:v>
                </c:pt>
                <c:pt idx="12">
                  <c:v>0.16200000000000001</c:v>
                </c:pt>
                <c:pt idx="13">
                  <c:v>0.32</c:v>
                </c:pt>
                <c:pt idx="14">
                  <c:v>0.104</c:v>
                </c:pt>
                <c:pt idx="15">
                  <c:v>0.13900000000000001</c:v>
                </c:pt>
                <c:pt idx="17">
                  <c:v>0.32600000000000001</c:v>
                </c:pt>
                <c:pt idx="18">
                  <c:v>0.39200000000000002</c:v>
                </c:pt>
                <c:pt idx="19">
                  <c:v>0.16600000000000001</c:v>
                </c:pt>
                <c:pt idx="20">
                  <c:v>0.05</c:v>
                </c:pt>
                <c:pt idx="21">
                  <c:v>1.4999999999999999E-2</c:v>
                </c:pt>
                <c:pt idx="22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7-4172-B4F0-A7EE1C080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82580720"/>
        <c:axId val="4825790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Sheet1!$B$98</c15:sqref>
                        </c15:formulaRef>
                      </c:ext>
                    </c:extLst>
                    <c:strCache>
                      <c:ptCount val="1"/>
                      <c:pt idx="0">
                        <c:v>tammikuu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16428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Sheet1!$A$99:$A$145</c15:sqref>
                        </c15:formulaRef>
                      </c:ext>
                    </c:extLst>
                    <c:strCache>
                      <c:ptCount val="23"/>
                      <c:pt idx="0">
                        <c:v>SUKUPUOLI</c:v>
                      </c:pt>
                      <c:pt idx="1">
                        <c:v>Mies</c:v>
                      </c:pt>
                      <c:pt idx="2">
                        <c:v>Nainen</c:v>
                      </c:pt>
                      <c:pt idx="3">
                        <c:v>IKÄRYHMÄ</c:v>
                      </c:pt>
                      <c:pt idx="4">
                        <c:v>18-29</c:v>
                      </c:pt>
                      <c:pt idx="5">
                        <c:v>30-39</c:v>
                      </c:pt>
                      <c:pt idx="6">
                        <c:v>40-49</c:v>
                      </c:pt>
                      <c:pt idx="7">
                        <c:v>50-59</c:v>
                      </c:pt>
                      <c:pt idx="8">
                        <c:v>60-69</c:v>
                      </c:pt>
                      <c:pt idx="9">
                        <c:v>70-84</c:v>
                      </c:pt>
                      <c:pt idx="10">
                        <c:v>ASUINPAIKKA</c:v>
                      </c:pt>
                      <c:pt idx="11">
                        <c:v>Pääkaupunkiseutu</c:v>
                      </c:pt>
                      <c:pt idx="12">
                        <c:v>Yli 150 000 as. kaupunki</c:v>
                      </c:pt>
                      <c:pt idx="13">
                        <c:v>30 000 - 150 000 as. kaupunki</c:v>
                      </c:pt>
                      <c:pt idx="14">
                        <c:v>10 000 - 30 000 as. kaupunki</c:v>
                      </c:pt>
                      <c:pt idx="15">
                        <c:v>Haja-asustusalue</c:v>
                      </c:pt>
                      <c:pt idx="16">
                        <c:v>ELÄMÄNVAIHE</c:v>
                      </c:pt>
                      <c:pt idx="17">
                        <c:v>Sinkku/yksinhuoltaja</c:v>
                      </c:pt>
                      <c:pt idx="18">
                        <c:v>Kaksi aikuista, ei lapsia</c:v>
                      </c:pt>
                      <c:pt idx="19">
                        <c:v>Kaksi aikuista, alle 18-vuotiaita lapsia</c:v>
                      </c:pt>
                      <c:pt idx="20">
                        <c:v>Asun vanhempieni kanssa</c:v>
                      </c:pt>
                      <c:pt idx="21">
                        <c:v>En tahdo kertoa</c:v>
                      </c:pt>
                      <c:pt idx="22">
                        <c:v>Muu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Sheet1!$B$99:$B$145</c15:sqref>
                        </c15:formulaRef>
                      </c:ext>
                    </c:extLst>
                    <c:numCache>
                      <c:formatCode>0%</c:formatCode>
                      <c:ptCount val="23"/>
                      <c:pt idx="1">
                        <c:v>0.49</c:v>
                      </c:pt>
                      <c:pt idx="2">
                        <c:v>0.50600000000000001</c:v>
                      </c:pt>
                      <c:pt idx="4">
                        <c:v>0.19</c:v>
                      </c:pt>
                      <c:pt idx="5">
                        <c:v>0.17</c:v>
                      </c:pt>
                      <c:pt idx="6">
                        <c:v>0.16</c:v>
                      </c:pt>
                      <c:pt idx="7">
                        <c:v>0.17</c:v>
                      </c:pt>
                      <c:pt idx="8">
                        <c:v>0.17</c:v>
                      </c:pt>
                      <c:pt idx="9">
                        <c:v>0.15</c:v>
                      </c:pt>
                      <c:pt idx="11">
                        <c:v>0.2</c:v>
                      </c:pt>
                      <c:pt idx="12">
                        <c:v>0.15</c:v>
                      </c:pt>
                      <c:pt idx="13">
                        <c:v>0.28999999999999998</c:v>
                      </c:pt>
                      <c:pt idx="14">
                        <c:v>0.14000000000000001</c:v>
                      </c:pt>
                      <c:pt idx="15">
                        <c:v>0.14000000000000001</c:v>
                      </c:pt>
                      <c:pt idx="17">
                        <c:v>0.28000000000000003</c:v>
                      </c:pt>
                      <c:pt idx="18">
                        <c:v>0.43</c:v>
                      </c:pt>
                      <c:pt idx="19">
                        <c:v>0.18</c:v>
                      </c:pt>
                      <c:pt idx="20">
                        <c:v>0.04</c:v>
                      </c:pt>
                      <c:pt idx="21">
                        <c:v>0.01</c:v>
                      </c:pt>
                      <c:pt idx="22">
                        <c:v>0.06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490-4481-9F19-CAC668BB008E}"/>
                  </c:ext>
                </c:extLst>
              </c15:ser>
            </c15:filteredBarSeries>
          </c:ext>
        </c:extLst>
      </c:barChart>
      <c:catAx>
        <c:axId val="48258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79080"/>
        <c:crosses val="autoZero"/>
        <c:auto val="1"/>
        <c:lblAlgn val="ctr"/>
        <c:lblOffset val="100"/>
        <c:noMultiLvlLbl val="0"/>
      </c:catAx>
      <c:valAx>
        <c:axId val="48257908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80720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65485257732563"/>
          <c:y val="5.2194404279782662E-2"/>
          <c:w val="0.57898261149711994"/>
          <c:h val="0.82984035639804921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Sheet1!$C$98</c:f>
              <c:strCache>
                <c:ptCount val="1"/>
                <c:pt idx="0">
                  <c:v>kesäkuu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Sheet1!$A$99:$A$145</c:f>
              <c:strCache>
                <c:ptCount val="24"/>
                <c:pt idx="0">
                  <c:v>TYÖTILANNE</c:v>
                </c:pt>
                <c:pt idx="1">
                  <c:v>Opiskelija</c:v>
                </c:pt>
                <c:pt idx="2">
                  <c:v>Kokopäivätyössä</c:v>
                </c:pt>
                <c:pt idx="3">
                  <c:v>Osa-aikatyössä</c:v>
                </c:pt>
                <c:pt idx="4">
                  <c:v>Yksityisyrittäjä</c:v>
                </c:pt>
                <c:pt idx="5">
                  <c:v>Vanhempainlomalla</c:v>
                </c:pt>
                <c:pt idx="6">
                  <c:v>Eläkeläinen</c:v>
                </c:pt>
                <c:pt idx="7">
                  <c:v>Työtön</c:v>
                </c:pt>
                <c:pt idx="8">
                  <c:v>Työskentelen kotona</c:v>
                </c:pt>
                <c:pt idx="9">
                  <c:v>TALOUDEN TULOT</c:v>
                </c:pt>
                <c:pt idx="10">
                  <c:v>0 - 20 000 euroa</c:v>
                </c:pt>
                <c:pt idx="11">
                  <c:v>20 001 - 40 000 euroa</c:v>
                </c:pt>
                <c:pt idx="12">
                  <c:v>40 001 - 60 000 euroa</c:v>
                </c:pt>
                <c:pt idx="13">
                  <c:v>60 001 - 80 000 euroa</c:v>
                </c:pt>
                <c:pt idx="14">
                  <c:v>80 001 euroa tai enemmän</c:v>
                </c:pt>
                <c:pt idx="15">
                  <c:v>En halua kertoa/en tiedä</c:v>
                </c:pt>
                <c:pt idx="16">
                  <c:v>KOULUTUS</c:v>
                </c:pt>
                <c:pt idx="17">
                  <c:v>Peruskoulu</c:v>
                </c:pt>
                <c:pt idx="18">
                  <c:v>Ammattikoulu</c:v>
                </c:pt>
                <c:pt idx="19">
                  <c:v>Lukio</c:v>
                </c:pt>
                <c:pt idx="20">
                  <c:v>Opistotaso</c:v>
                </c:pt>
                <c:pt idx="21">
                  <c:v>Ammattikorkeakoulu</c:v>
                </c:pt>
                <c:pt idx="22">
                  <c:v>Yliopisto/Korkeakoulu</c:v>
                </c:pt>
                <c:pt idx="23">
                  <c:v>Muu</c:v>
                </c:pt>
              </c:strCache>
            </c:strRef>
          </c:cat>
          <c:val>
            <c:numRef>
              <c:f>Sheet1!$C$99:$C$145</c:f>
              <c:numCache>
                <c:formatCode>0%</c:formatCode>
                <c:ptCount val="24"/>
                <c:pt idx="1">
                  <c:v>9.5000000000000001E-2</c:v>
                </c:pt>
                <c:pt idx="2">
                  <c:v>0.378</c:v>
                </c:pt>
                <c:pt idx="3">
                  <c:v>6.7000000000000004E-2</c:v>
                </c:pt>
                <c:pt idx="4">
                  <c:v>2.1999999999999999E-2</c:v>
                </c:pt>
                <c:pt idx="5">
                  <c:v>8.9999999999999993E-3</c:v>
                </c:pt>
                <c:pt idx="6">
                  <c:v>0.36499999999999999</c:v>
                </c:pt>
                <c:pt idx="7">
                  <c:v>5.2999999999999999E-2</c:v>
                </c:pt>
                <c:pt idx="8">
                  <c:v>6.0000000000000001E-3</c:v>
                </c:pt>
                <c:pt idx="10">
                  <c:v>0.184</c:v>
                </c:pt>
                <c:pt idx="11">
                  <c:v>0.218</c:v>
                </c:pt>
                <c:pt idx="12">
                  <c:v>0.16200000000000001</c:v>
                </c:pt>
                <c:pt idx="13">
                  <c:v>0.11899999999999999</c:v>
                </c:pt>
                <c:pt idx="14">
                  <c:v>0.109</c:v>
                </c:pt>
                <c:pt idx="15">
                  <c:v>0.20700000000000002</c:v>
                </c:pt>
                <c:pt idx="17">
                  <c:v>6.5000000000000002E-2</c:v>
                </c:pt>
                <c:pt idx="18">
                  <c:v>0.182</c:v>
                </c:pt>
                <c:pt idx="19">
                  <c:v>0.127</c:v>
                </c:pt>
                <c:pt idx="20">
                  <c:v>0.161</c:v>
                </c:pt>
                <c:pt idx="21">
                  <c:v>0.17499999999999999</c:v>
                </c:pt>
                <c:pt idx="22">
                  <c:v>0.27100000000000002</c:v>
                </c:pt>
                <c:pt idx="2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4-4661-94A4-A21198278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82580720"/>
        <c:axId val="4825790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Sheet1!$B$98</c15:sqref>
                        </c15:formulaRef>
                      </c:ext>
                    </c:extLst>
                    <c:strCache>
                      <c:ptCount val="1"/>
                      <c:pt idx="0">
                        <c:v>tammikuu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rgbClr val="16428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Sheet1!$A$99:$A$145</c15:sqref>
                        </c15:formulaRef>
                      </c:ext>
                    </c:extLst>
                    <c:strCache>
                      <c:ptCount val="24"/>
                      <c:pt idx="0">
                        <c:v>TYÖTILANNE</c:v>
                      </c:pt>
                      <c:pt idx="1">
                        <c:v>Opiskelija</c:v>
                      </c:pt>
                      <c:pt idx="2">
                        <c:v>Kokopäivätyössä</c:v>
                      </c:pt>
                      <c:pt idx="3">
                        <c:v>Osa-aikatyössä</c:v>
                      </c:pt>
                      <c:pt idx="4">
                        <c:v>Yksityisyrittäjä</c:v>
                      </c:pt>
                      <c:pt idx="5">
                        <c:v>Vanhempainlomalla</c:v>
                      </c:pt>
                      <c:pt idx="6">
                        <c:v>Eläkeläinen</c:v>
                      </c:pt>
                      <c:pt idx="7">
                        <c:v>Työtön</c:v>
                      </c:pt>
                      <c:pt idx="8">
                        <c:v>Työskentelen kotona</c:v>
                      </c:pt>
                      <c:pt idx="9">
                        <c:v>TALOUDEN TULOT</c:v>
                      </c:pt>
                      <c:pt idx="10">
                        <c:v>0 - 20 000 euroa</c:v>
                      </c:pt>
                      <c:pt idx="11">
                        <c:v>20 001 - 40 000 euroa</c:v>
                      </c:pt>
                      <c:pt idx="12">
                        <c:v>40 001 - 60 000 euroa</c:v>
                      </c:pt>
                      <c:pt idx="13">
                        <c:v>60 001 - 80 000 euroa</c:v>
                      </c:pt>
                      <c:pt idx="14">
                        <c:v>80 001 euroa tai enemmän</c:v>
                      </c:pt>
                      <c:pt idx="15">
                        <c:v>En halua kertoa/en tiedä</c:v>
                      </c:pt>
                      <c:pt idx="16">
                        <c:v>KOULUTUS</c:v>
                      </c:pt>
                      <c:pt idx="17">
                        <c:v>Peruskoulu</c:v>
                      </c:pt>
                      <c:pt idx="18">
                        <c:v>Ammattikoulu</c:v>
                      </c:pt>
                      <c:pt idx="19">
                        <c:v>Lukio</c:v>
                      </c:pt>
                      <c:pt idx="20">
                        <c:v>Opistotaso</c:v>
                      </c:pt>
                      <c:pt idx="21">
                        <c:v>Ammattikorkeakoulu</c:v>
                      </c:pt>
                      <c:pt idx="22">
                        <c:v>Yliopisto/Korkeakoulu</c:v>
                      </c:pt>
                      <c:pt idx="23">
                        <c:v>Muu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Sheet1!$B$99:$B$145</c15:sqref>
                        </c15:formulaRef>
                      </c:ext>
                    </c:extLst>
                    <c:numCache>
                      <c:formatCode>0%</c:formatCode>
                      <c:ptCount val="24"/>
                      <c:pt idx="1">
                        <c:v>0.01</c:v>
                      </c:pt>
                      <c:pt idx="2">
                        <c:v>0.37</c:v>
                      </c:pt>
                      <c:pt idx="3">
                        <c:v>0.09</c:v>
                      </c:pt>
                      <c:pt idx="4">
                        <c:v>0.04</c:v>
                      </c:pt>
                      <c:pt idx="5">
                        <c:v>0.02</c:v>
                      </c:pt>
                      <c:pt idx="6">
                        <c:v>0.31</c:v>
                      </c:pt>
                      <c:pt idx="7">
                        <c:v>7.0000000000000007E-2</c:v>
                      </c:pt>
                      <c:pt idx="8">
                        <c:v>5.0000000000000001E-3</c:v>
                      </c:pt>
                      <c:pt idx="10">
                        <c:v>0.14000000000000001</c:v>
                      </c:pt>
                      <c:pt idx="11">
                        <c:v>0.22</c:v>
                      </c:pt>
                      <c:pt idx="12">
                        <c:v>0.17</c:v>
                      </c:pt>
                      <c:pt idx="13">
                        <c:v>0.15</c:v>
                      </c:pt>
                      <c:pt idx="14">
                        <c:v>0.13</c:v>
                      </c:pt>
                      <c:pt idx="15">
                        <c:v>0.2</c:v>
                      </c:pt>
                      <c:pt idx="17">
                        <c:v>0.06</c:v>
                      </c:pt>
                      <c:pt idx="18">
                        <c:v>0.21</c:v>
                      </c:pt>
                      <c:pt idx="19">
                        <c:v>0.16</c:v>
                      </c:pt>
                      <c:pt idx="20">
                        <c:v>0.17</c:v>
                      </c:pt>
                      <c:pt idx="21">
                        <c:v>0.18</c:v>
                      </c:pt>
                      <c:pt idx="22">
                        <c:v>0.26</c:v>
                      </c:pt>
                      <c:pt idx="23">
                        <c:v>1.2999999999999999E-2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8C4-4661-94A4-A21198278A9B}"/>
                  </c:ext>
                </c:extLst>
              </c15:ser>
            </c15:filteredBarSeries>
          </c:ext>
        </c:extLst>
      </c:barChart>
      <c:catAx>
        <c:axId val="48258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79080"/>
        <c:crosses val="autoZero"/>
        <c:auto val="1"/>
        <c:lblAlgn val="ctr"/>
        <c:lblOffset val="100"/>
        <c:noMultiLvlLbl val="0"/>
      </c:catAx>
      <c:valAx>
        <c:axId val="48257908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80720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7602998401565"/>
          <c:y val="6.2849632652989915E-2"/>
          <c:w val="0.49112868999721909"/>
          <c:h val="0.718805533103599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Sheet1!$B$19:$C$19</c:f>
              <c:strCache>
                <c:ptCount val="2"/>
                <c:pt idx="0">
                  <c:v>Koronakriisin jälkeisessä talouden elvytyksessä ja jälleenrakentamisessa tulee ensisijaisesti huomioida ilmastonmuutoksen torjunta</c:v>
                </c:pt>
                <c:pt idx="1">
                  <c:v>Koronakriisin haittoja lieventävien yritystukien yksi kriteeri pitäisi olla ilmastonmuutoksen hillintä.</c:v>
                </c:pt>
              </c:strCache>
            </c:strRef>
          </c:cat>
          <c:val>
            <c:numRef>
              <c:f>Sheet1!$B$20:$C$20</c:f>
              <c:numCache>
                <c:formatCode>0%</c:formatCode>
                <c:ptCount val="2"/>
                <c:pt idx="0">
                  <c:v>0.14299999999999999</c:v>
                </c:pt>
                <c:pt idx="1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F-4C5F-BE96-3ED4B428A3A9}"/>
            </c:ext>
          </c:extLst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Osittain samaa mieltä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Sheet1!$B$19:$C$19</c:f>
              <c:strCache>
                <c:ptCount val="2"/>
                <c:pt idx="0">
                  <c:v>Koronakriisin jälkeisessä talouden elvytyksessä ja jälleenrakentamisessa tulee ensisijaisesti huomioida ilmastonmuutoksen torjunta</c:v>
                </c:pt>
                <c:pt idx="1">
                  <c:v>Koronakriisin haittoja lieventävien yritystukien yksi kriteeri pitäisi olla ilmastonmuutoksen hillintä.</c:v>
                </c:pt>
              </c:strCache>
            </c:strRef>
          </c:cat>
          <c:val>
            <c:numRef>
              <c:f>Sheet1!$B$21:$C$21</c:f>
              <c:numCache>
                <c:formatCode>0%</c:formatCode>
                <c:ptCount val="2"/>
                <c:pt idx="0">
                  <c:v>0.378</c:v>
                </c:pt>
                <c:pt idx="1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F-4340-98F9-98BEC776A522}"/>
            </c:ext>
          </c:extLst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En samaa, enkä eri mieltä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Sheet1!$B$19:$C$19</c:f>
              <c:strCache>
                <c:ptCount val="2"/>
                <c:pt idx="0">
                  <c:v>Koronakriisin jälkeisessä talouden elvytyksessä ja jälleenrakentamisessa tulee ensisijaisesti huomioida ilmastonmuutoksen torjunta</c:v>
                </c:pt>
                <c:pt idx="1">
                  <c:v>Koronakriisin haittoja lieventävien yritystukien yksi kriteeri pitäisi olla ilmastonmuutoksen hillintä.</c:v>
                </c:pt>
              </c:strCache>
            </c:strRef>
          </c:cat>
          <c:val>
            <c:numRef>
              <c:f>Sheet1!$B$22:$C$22</c:f>
              <c:numCache>
                <c:formatCode>0%</c:formatCode>
                <c:ptCount val="2"/>
                <c:pt idx="0">
                  <c:v>0.18</c:v>
                </c:pt>
                <c:pt idx="1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8-4BD5-8B3C-1075EBD67FFD}"/>
            </c:ext>
          </c:extLst>
        </c:ser>
        <c:ser>
          <c:idx val="3"/>
          <c:order val="3"/>
          <c:tx>
            <c:strRef>
              <c:f>Sheet1!$A$23</c:f>
              <c:strCache>
                <c:ptCount val="1"/>
                <c:pt idx="0">
                  <c:v>Osittain 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Sheet1!$B$19:$C$19</c:f>
              <c:strCache>
                <c:ptCount val="2"/>
                <c:pt idx="0">
                  <c:v>Koronakriisin jälkeisessä talouden elvytyksessä ja jälleenrakentamisessa tulee ensisijaisesti huomioida ilmastonmuutoksen torjunta</c:v>
                </c:pt>
                <c:pt idx="1">
                  <c:v>Koronakriisin haittoja lieventävien yritystukien yksi kriteeri pitäisi olla ilmastonmuutoksen hillintä.</c:v>
                </c:pt>
              </c:strCache>
            </c:strRef>
          </c:cat>
          <c:val>
            <c:numRef>
              <c:f>Sheet1!$B$23:$C$23</c:f>
              <c:numCache>
                <c:formatCode>0%</c:formatCode>
                <c:ptCount val="2"/>
                <c:pt idx="0">
                  <c:v>0.191</c:v>
                </c:pt>
                <c:pt idx="1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8-4BD5-8B3C-1075EBD67FFD}"/>
            </c:ext>
          </c:extLst>
        </c:ser>
        <c:ser>
          <c:idx val="4"/>
          <c:order val="4"/>
          <c:tx>
            <c:strRef>
              <c:f>Sheet1!$A$24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rgbClr val="EE2C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Sheet1!$B$19:$C$19</c:f>
              <c:strCache>
                <c:ptCount val="2"/>
                <c:pt idx="0">
                  <c:v>Koronakriisin jälkeisessä talouden elvytyksessä ja jälleenrakentamisessa tulee ensisijaisesti huomioida ilmastonmuutoksen torjunta</c:v>
                </c:pt>
                <c:pt idx="1">
                  <c:v>Koronakriisin haittoja lieventävien yritystukien yksi kriteeri pitäisi olla ilmastonmuutoksen hillintä.</c:v>
                </c:pt>
              </c:strCache>
            </c:strRef>
          </c:cat>
          <c:val>
            <c:numRef>
              <c:f>Sheet1!$B$24:$C$24</c:f>
              <c:numCache>
                <c:formatCode>0%</c:formatCode>
                <c:ptCount val="2"/>
                <c:pt idx="0">
                  <c:v>0.108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98-4BD5-8B3C-1075EBD67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2580720"/>
        <c:axId val="482579080"/>
      </c:barChart>
      <c:catAx>
        <c:axId val="48258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79080"/>
        <c:crosses val="autoZero"/>
        <c:auto val="1"/>
        <c:lblAlgn val="ctr"/>
        <c:lblOffset val="100"/>
        <c:noMultiLvlLbl val="0"/>
      </c:catAx>
      <c:valAx>
        <c:axId val="48257908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80720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17280943507301"/>
          <c:y val="0.82256027296363421"/>
          <c:w val="0.64482719056492699"/>
          <c:h val="0.1160601741278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4541591028613"/>
          <c:y val="6.2849632652989915E-2"/>
          <c:w val="0.57898261149711994"/>
          <c:h val="0.718805533103599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Sheet1!$A$72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Sheet1!$B$71:$BK$71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Sheet1!$B$72:$BK$72</c:f>
              <c:numCache>
                <c:formatCode>General</c:formatCode>
                <c:ptCount val="17"/>
                <c:pt idx="0" formatCode="0%">
                  <c:v>0.14299999999999999</c:v>
                </c:pt>
                <c:pt idx="2" formatCode="0%">
                  <c:v>0.112</c:v>
                </c:pt>
                <c:pt idx="3" formatCode="0%">
                  <c:v>0.17299999999999999</c:v>
                </c:pt>
                <c:pt idx="5" formatCode="0%">
                  <c:v>0.214</c:v>
                </c:pt>
                <c:pt idx="6" formatCode="0%">
                  <c:v>0.17699999999999999</c:v>
                </c:pt>
                <c:pt idx="7" formatCode="0%">
                  <c:v>0.17100000000000001</c:v>
                </c:pt>
                <c:pt idx="8" formatCode="0%">
                  <c:v>0.106</c:v>
                </c:pt>
                <c:pt idx="9" formatCode="0%">
                  <c:v>9.7000000000000003E-2</c:v>
                </c:pt>
                <c:pt idx="10" formatCode="0%">
                  <c:v>0.09</c:v>
                </c:pt>
                <c:pt idx="12" formatCode="0%">
                  <c:v>0.188</c:v>
                </c:pt>
                <c:pt idx="13" formatCode="0%">
                  <c:v>0.17299999999999999</c:v>
                </c:pt>
                <c:pt idx="14" formatCode="0%">
                  <c:v>0.13100000000000001</c:v>
                </c:pt>
                <c:pt idx="15" formatCode="0%">
                  <c:v>0.125</c:v>
                </c:pt>
                <c:pt idx="16" formatCode="0%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F-4C5F-BE96-3ED4B428A3A9}"/>
            </c:ext>
          </c:extLst>
        </c:ser>
        <c:ser>
          <c:idx val="1"/>
          <c:order val="1"/>
          <c:tx>
            <c:strRef>
              <c:f>Sheet1!$A$73</c:f>
              <c:strCache>
                <c:ptCount val="1"/>
                <c:pt idx="0">
                  <c:v>Osittain samaa mieltä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Sheet1!$B$71:$BK$71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Sheet1!$B$73:$BK$73</c:f>
              <c:numCache>
                <c:formatCode>General</c:formatCode>
                <c:ptCount val="17"/>
                <c:pt idx="0" formatCode="0%">
                  <c:v>0.378</c:v>
                </c:pt>
                <c:pt idx="2" formatCode="0%">
                  <c:v>0.33300000000000002</c:v>
                </c:pt>
                <c:pt idx="3" formatCode="0%">
                  <c:v>0.42199999999999999</c:v>
                </c:pt>
                <c:pt idx="5" formatCode="0%">
                  <c:v>0.36299999999999999</c:v>
                </c:pt>
                <c:pt idx="6" formatCode="0%">
                  <c:v>0.36</c:v>
                </c:pt>
                <c:pt idx="7" formatCode="0%">
                  <c:v>0.38800000000000001</c:v>
                </c:pt>
                <c:pt idx="8" formatCode="0%">
                  <c:v>0.36499999999999999</c:v>
                </c:pt>
                <c:pt idx="9" formatCode="0%">
                  <c:v>0.35799999999999998</c:v>
                </c:pt>
                <c:pt idx="10" formatCode="0%">
                  <c:v>0.435</c:v>
                </c:pt>
                <c:pt idx="12" formatCode="0%">
                  <c:v>0.41599999999999998</c:v>
                </c:pt>
                <c:pt idx="13" formatCode="0%">
                  <c:v>0.40699999999999997</c:v>
                </c:pt>
                <c:pt idx="14" formatCode="0%">
                  <c:v>0.372</c:v>
                </c:pt>
                <c:pt idx="15" formatCode="0%">
                  <c:v>0.34599999999999997</c:v>
                </c:pt>
                <c:pt idx="16" formatCode="0%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F-4340-98F9-98BEC776A522}"/>
            </c:ext>
          </c:extLst>
        </c:ser>
        <c:ser>
          <c:idx val="2"/>
          <c:order val="2"/>
          <c:tx>
            <c:strRef>
              <c:f>Sheet1!$A$74</c:f>
              <c:strCache>
                <c:ptCount val="1"/>
                <c:pt idx="0">
                  <c:v>En samaa, enkä eri mieltä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Sheet1!$B$71:$BK$71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Sheet1!$B$74:$BK$74</c:f>
              <c:numCache>
                <c:formatCode>General</c:formatCode>
                <c:ptCount val="17"/>
                <c:pt idx="0" formatCode="0%">
                  <c:v>0.18</c:v>
                </c:pt>
                <c:pt idx="2" formatCode="0%">
                  <c:v>0.19600000000000001</c:v>
                </c:pt>
                <c:pt idx="3" formatCode="0%">
                  <c:v>0.16500000000000001</c:v>
                </c:pt>
                <c:pt idx="5" formatCode="0%">
                  <c:v>0.17599999999999999</c:v>
                </c:pt>
                <c:pt idx="6" formatCode="0%">
                  <c:v>0.152</c:v>
                </c:pt>
                <c:pt idx="7" formatCode="0%">
                  <c:v>0.17100000000000001</c:v>
                </c:pt>
                <c:pt idx="8" formatCode="0%">
                  <c:v>0.188</c:v>
                </c:pt>
                <c:pt idx="9" formatCode="0%">
                  <c:v>0.2</c:v>
                </c:pt>
                <c:pt idx="10" formatCode="0%">
                  <c:v>0.192</c:v>
                </c:pt>
                <c:pt idx="12" formatCode="0%">
                  <c:v>0.122</c:v>
                </c:pt>
                <c:pt idx="13" formatCode="0%">
                  <c:v>0.154</c:v>
                </c:pt>
                <c:pt idx="14" formatCode="0%">
                  <c:v>0.19700000000000001</c:v>
                </c:pt>
                <c:pt idx="15" formatCode="0%">
                  <c:v>0.21199999999999999</c:v>
                </c:pt>
                <c:pt idx="16" formatCode="0%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F-4340-98F9-98BEC776A522}"/>
            </c:ext>
          </c:extLst>
        </c:ser>
        <c:ser>
          <c:idx val="3"/>
          <c:order val="3"/>
          <c:tx>
            <c:strRef>
              <c:f>Sheet1!$A$75</c:f>
              <c:strCache>
                <c:ptCount val="1"/>
                <c:pt idx="0">
                  <c:v>Osittain 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Sheet1!$B$71:$BK$71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Sheet1!$B$75:$BK$75</c:f>
              <c:numCache>
                <c:formatCode>General</c:formatCode>
                <c:ptCount val="17"/>
                <c:pt idx="0" formatCode="0%">
                  <c:v>0.191</c:v>
                </c:pt>
                <c:pt idx="2" formatCode="0%">
                  <c:v>0.21199999999999999</c:v>
                </c:pt>
                <c:pt idx="3" formatCode="0%">
                  <c:v>0.17100000000000001</c:v>
                </c:pt>
                <c:pt idx="5" formatCode="0%">
                  <c:v>0.16500000000000001</c:v>
                </c:pt>
                <c:pt idx="6" formatCode="0%">
                  <c:v>0.21299999999999999</c:v>
                </c:pt>
                <c:pt idx="7" formatCode="0%">
                  <c:v>0.16400000000000001</c:v>
                </c:pt>
                <c:pt idx="8" formatCode="0%">
                  <c:v>0.21199999999999999</c:v>
                </c:pt>
                <c:pt idx="9" formatCode="0%">
                  <c:v>0.2</c:v>
                </c:pt>
                <c:pt idx="10" formatCode="0%">
                  <c:v>0.192</c:v>
                </c:pt>
                <c:pt idx="12" formatCode="0%">
                  <c:v>0.19600000000000001</c:v>
                </c:pt>
                <c:pt idx="13" formatCode="0%">
                  <c:v>0.185</c:v>
                </c:pt>
                <c:pt idx="14" formatCode="0%">
                  <c:v>0.188</c:v>
                </c:pt>
                <c:pt idx="15" formatCode="0%">
                  <c:v>0.20200000000000001</c:v>
                </c:pt>
                <c:pt idx="16" formatCode="0%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9F-4340-98F9-98BEC776A522}"/>
            </c:ext>
          </c:extLst>
        </c:ser>
        <c:ser>
          <c:idx val="4"/>
          <c:order val="4"/>
          <c:tx>
            <c:strRef>
              <c:f>Sheet1!$A$76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rgbClr val="EE2C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Sheet1!$B$71:$BK$71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Sheet1!$B$76:$BK$76</c:f>
              <c:numCache>
                <c:formatCode>General</c:formatCode>
                <c:ptCount val="17"/>
                <c:pt idx="0" formatCode="0%">
                  <c:v>0.108</c:v>
                </c:pt>
                <c:pt idx="2" formatCode="0%">
                  <c:v>0.14799999999999999</c:v>
                </c:pt>
                <c:pt idx="3" formatCode="0%">
                  <c:v>6.9000000000000006E-2</c:v>
                </c:pt>
                <c:pt idx="5" formatCode="0%">
                  <c:v>8.2000000000000003E-2</c:v>
                </c:pt>
                <c:pt idx="6" formatCode="0%">
                  <c:v>9.8000000000000004E-2</c:v>
                </c:pt>
                <c:pt idx="7" formatCode="0%">
                  <c:v>0.105</c:v>
                </c:pt>
                <c:pt idx="8" formatCode="0%">
                  <c:v>0.129</c:v>
                </c:pt>
                <c:pt idx="9" formatCode="0%">
                  <c:v>0.14499999999999999</c:v>
                </c:pt>
                <c:pt idx="10" formatCode="0%">
                  <c:v>0.09</c:v>
                </c:pt>
                <c:pt idx="12" formatCode="0%">
                  <c:v>7.8E-2</c:v>
                </c:pt>
                <c:pt idx="13" formatCode="0%">
                  <c:v>0.08</c:v>
                </c:pt>
                <c:pt idx="14" formatCode="0%">
                  <c:v>0.113</c:v>
                </c:pt>
                <c:pt idx="15" formatCode="0%">
                  <c:v>0.115</c:v>
                </c:pt>
                <c:pt idx="16" formatCode="0%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D-45DC-A77C-3507E8979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2580720"/>
        <c:axId val="482579080"/>
      </c:barChart>
      <c:catAx>
        <c:axId val="48258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79080"/>
        <c:crosses val="autoZero"/>
        <c:auto val="1"/>
        <c:lblAlgn val="ctr"/>
        <c:lblOffset val="100"/>
        <c:noMultiLvlLbl val="0"/>
      </c:catAx>
      <c:valAx>
        <c:axId val="48257908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80720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17280943507301"/>
          <c:y val="0.82256027296363421"/>
          <c:w val="0.6206696240015106"/>
          <c:h val="0.10486902572888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4541591028613"/>
          <c:y val="6.2849632652989915E-2"/>
          <c:w val="0.57898261149711994"/>
          <c:h val="0.718805533103599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Sheet1!$A$87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Sheet1!$B$86:$BK$86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Sheet1!$B$87:$BK$87</c:f>
              <c:numCache>
                <c:formatCode>General</c:formatCode>
                <c:ptCount val="17"/>
                <c:pt idx="0" formatCode="0%">
                  <c:v>0.17199999999999999</c:v>
                </c:pt>
                <c:pt idx="2" formatCode="0%">
                  <c:v>0.128</c:v>
                </c:pt>
                <c:pt idx="3" formatCode="0%">
                  <c:v>0.216</c:v>
                </c:pt>
                <c:pt idx="5" formatCode="0%">
                  <c:v>0.23100000000000001</c:v>
                </c:pt>
                <c:pt idx="6" formatCode="0%">
                  <c:v>0.20100000000000001</c:v>
                </c:pt>
                <c:pt idx="7" formatCode="0%">
                  <c:v>0.184</c:v>
                </c:pt>
                <c:pt idx="8" formatCode="0%">
                  <c:v>0.129</c:v>
                </c:pt>
                <c:pt idx="9" formatCode="0%">
                  <c:v>0.13900000000000001</c:v>
                </c:pt>
                <c:pt idx="10" formatCode="0%">
                  <c:v>0.14699999999999999</c:v>
                </c:pt>
                <c:pt idx="12" formatCode="0%">
                  <c:v>0.23100000000000001</c:v>
                </c:pt>
                <c:pt idx="13" formatCode="0%">
                  <c:v>0.19800000000000001</c:v>
                </c:pt>
                <c:pt idx="14" formatCode="0%">
                  <c:v>0.15</c:v>
                </c:pt>
                <c:pt idx="15" formatCode="0%">
                  <c:v>0.14399999999999999</c:v>
                </c:pt>
                <c:pt idx="16" formatCode="0%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F-4C5F-BE96-3ED4B428A3A9}"/>
            </c:ext>
          </c:extLst>
        </c:ser>
        <c:ser>
          <c:idx val="1"/>
          <c:order val="1"/>
          <c:tx>
            <c:strRef>
              <c:f>Sheet1!$A$88</c:f>
              <c:strCache>
                <c:ptCount val="1"/>
                <c:pt idx="0">
                  <c:v>Osittain samaa mieltä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Sheet1!$B$86:$BK$86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Sheet1!$B$88:$BK$88</c:f>
              <c:numCache>
                <c:formatCode>General</c:formatCode>
                <c:ptCount val="17"/>
                <c:pt idx="0" formatCode="0%">
                  <c:v>0.39900000000000002</c:v>
                </c:pt>
                <c:pt idx="2" formatCode="0%">
                  <c:v>0.36299999999999999</c:v>
                </c:pt>
                <c:pt idx="3" formatCode="0%">
                  <c:v>0.434</c:v>
                </c:pt>
                <c:pt idx="5" formatCode="0%">
                  <c:v>0.374</c:v>
                </c:pt>
                <c:pt idx="6" formatCode="0%">
                  <c:v>0.38400000000000001</c:v>
                </c:pt>
                <c:pt idx="7" formatCode="0%">
                  <c:v>0.36199999999999999</c:v>
                </c:pt>
                <c:pt idx="8" formatCode="0%">
                  <c:v>0.41199999999999998</c:v>
                </c:pt>
                <c:pt idx="9" formatCode="0%">
                  <c:v>0.376</c:v>
                </c:pt>
                <c:pt idx="10" formatCode="0%">
                  <c:v>0.48</c:v>
                </c:pt>
                <c:pt idx="12" formatCode="0%">
                  <c:v>0.41199999999999998</c:v>
                </c:pt>
                <c:pt idx="13" formatCode="0%">
                  <c:v>0.40699999999999997</c:v>
                </c:pt>
                <c:pt idx="14" formatCode="0%">
                  <c:v>0.42799999999999999</c:v>
                </c:pt>
                <c:pt idx="15" formatCode="0%">
                  <c:v>0.317</c:v>
                </c:pt>
                <c:pt idx="16" formatCode="0%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F-4340-98F9-98BEC776A522}"/>
            </c:ext>
          </c:extLst>
        </c:ser>
        <c:ser>
          <c:idx val="2"/>
          <c:order val="2"/>
          <c:tx>
            <c:strRef>
              <c:f>Sheet1!$A$89</c:f>
              <c:strCache>
                <c:ptCount val="1"/>
                <c:pt idx="0">
                  <c:v>En samaa, enkä eri mieltä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Sheet1!$B$86:$BK$86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Sheet1!$B$89:$BK$89</c:f>
              <c:numCache>
                <c:formatCode>General</c:formatCode>
                <c:ptCount val="17"/>
                <c:pt idx="0" formatCode="0%">
                  <c:v>0.16200000000000001</c:v>
                </c:pt>
                <c:pt idx="2" formatCode="0%">
                  <c:v>0.17199999999999999</c:v>
                </c:pt>
                <c:pt idx="3" formatCode="0%">
                  <c:v>0.153</c:v>
                </c:pt>
                <c:pt idx="5" formatCode="0%">
                  <c:v>0.17</c:v>
                </c:pt>
                <c:pt idx="6" formatCode="0%">
                  <c:v>0.14000000000000001</c:v>
                </c:pt>
                <c:pt idx="7" formatCode="0%">
                  <c:v>0.191</c:v>
                </c:pt>
                <c:pt idx="8" formatCode="0%">
                  <c:v>0.124</c:v>
                </c:pt>
                <c:pt idx="9" formatCode="0%">
                  <c:v>0.182</c:v>
                </c:pt>
                <c:pt idx="10" formatCode="0%">
                  <c:v>0.16900000000000001</c:v>
                </c:pt>
                <c:pt idx="12" formatCode="0%">
                  <c:v>0.14099999999999999</c:v>
                </c:pt>
                <c:pt idx="13" formatCode="0%">
                  <c:v>0.16700000000000001</c:v>
                </c:pt>
                <c:pt idx="14" formatCode="0%">
                  <c:v>0.156</c:v>
                </c:pt>
                <c:pt idx="15" formatCode="0%">
                  <c:v>0.20200000000000001</c:v>
                </c:pt>
                <c:pt idx="16" formatCode="0%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F-4340-98F9-98BEC776A522}"/>
            </c:ext>
          </c:extLst>
        </c:ser>
        <c:ser>
          <c:idx val="3"/>
          <c:order val="3"/>
          <c:tx>
            <c:strRef>
              <c:f>Sheet1!$A$90</c:f>
              <c:strCache>
                <c:ptCount val="1"/>
                <c:pt idx="0">
                  <c:v>Osittain 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Sheet1!$B$86:$BK$86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Sheet1!$B$90:$BK$90</c:f>
              <c:numCache>
                <c:formatCode>General</c:formatCode>
                <c:ptCount val="17"/>
                <c:pt idx="0" formatCode="0%">
                  <c:v>0.16600000000000001</c:v>
                </c:pt>
                <c:pt idx="2" formatCode="0%">
                  <c:v>0.20599999999999999</c:v>
                </c:pt>
                <c:pt idx="3" formatCode="0%">
                  <c:v>0.128</c:v>
                </c:pt>
                <c:pt idx="5" formatCode="0%">
                  <c:v>0.14299999999999999</c:v>
                </c:pt>
                <c:pt idx="6" formatCode="0%">
                  <c:v>0.189</c:v>
                </c:pt>
                <c:pt idx="7" formatCode="0%">
                  <c:v>0.184</c:v>
                </c:pt>
                <c:pt idx="8" formatCode="0%">
                  <c:v>0.20599999999999999</c:v>
                </c:pt>
                <c:pt idx="9" formatCode="0%">
                  <c:v>0.158</c:v>
                </c:pt>
                <c:pt idx="10" formatCode="0%">
                  <c:v>0.124</c:v>
                </c:pt>
                <c:pt idx="12" formatCode="0%">
                  <c:v>0.14099999999999999</c:v>
                </c:pt>
                <c:pt idx="13" formatCode="0%">
                  <c:v>0.16</c:v>
                </c:pt>
                <c:pt idx="14" formatCode="0%">
                  <c:v>0.159</c:v>
                </c:pt>
                <c:pt idx="15" formatCode="0%">
                  <c:v>0.24</c:v>
                </c:pt>
                <c:pt idx="16" formatCode="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9F-4340-98F9-98BEC776A522}"/>
            </c:ext>
          </c:extLst>
        </c:ser>
        <c:ser>
          <c:idx val="4"/>
          <c:order val="4"/>
          <c:tx>
            <c:strRef>
              <c:f>Sheet1!$A$91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rgbClr val="EE2C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Sheet1!$B$86:$BK$86</c:f>
              <c:strCache>
                <c:ptCount val="17"/>
                <c:pt idx="0">
                  <c:v>Kaikki vastaajat, n=1010</c:v>
                </c:pt>
                <c:pt idx="1">
                  <c:v>SUKUPUOLI</c:v>
                </c:pt>
                <c:pt idx="2">
                  <c:v>Mies, n=501</c:v>
                </c:pt>
                <c:pt idx="3">
                  <c:v>Nainen, n=509</c:v>
                </c:pt>
                <c:pt idx="4">
                  <c:v>IKÄRYHMÄ</c:v>
                </c:pt>
                <c:pt idx="5">
                  <c:v>18-29 -vuotias, n=182</c:v>
                </c:pt>
                <c:pt idx="6">
                  <c:v>30-39 -vuotias, n=164</c:v>
                </c:pt>
                <c:pt idx="7">
                  <c:v>40-49 -vuotias, n=152</c:v>
                </c:pt>
                <c:pt idx="8">
                  <c:v>50-59 -vuotias, n=170</c:v>
                </c:pt>
                <c:pt idx="9">
                  <c:v>60-69 -vuotias, n=165</c:v>
                </c:pt>
                <c:pt idx="10">
                  <c:v>70-84 -vuotias, n=177</c:v>
                </c:pt>
                <c:pt idx="11">
                  <c:v>ASUINPAIKKA</c:v>
                </c:pt>
                <c:pt idx="12">
                  <c:v>Pääkaupunkiseutu, n=255</c:v>
                </c:pt>
                <c:pt idx="13">
                  <c:v>Kaupungissa, jossa yli 150 000 asukasta, n=162</c:v>
                </c:pt>
                <c:pt idx="14">
                  <c:v>Kaupungissa jossa 30 - 150 000 asukasta, n=320</c:v>
                </c:pt>
                <c:pt idx="15">
                  <c:v>Kaupunki, jossa 10 - 30 000 asukasta, n=104</c:v>
                </c:pt>
                <c:pt idx="16">
                  <c:v>Haja-asutusalueella &lt; 10 000 asukasta, n=139</c:v>
                </c:pt>
              </c:strCache>
            </c:strRef>
          </c:cat>
          <c:val>
            <c:numRef>
              <c:f>Sheet1!$B$91:$BK$91</c:f>
              <c:numCache>
                <c:formatCode>General</c:formatCode>
                <c:ptCount val="17"/>
                <c:pt idx="0" formatCode="0%">
                  <c:v>0.1</c:v>
                </c:pt>
                <c:pt idx="2" formatCode="0%">
                  <c:v>0.13200000000000001</c:v>
                </c:pt>
                <c:pt idx="3" formatCode="0%">
                  <c:v>6.9000000000000006E-2</c:v>
                </c:pt>
                <c:pt idx="5" formatCode="0%">
                  <c:v>8.2000000000000003E-2</c:v>
                </c:pt>
                <c:pt idx="6" formatCode="0%">
                  <c:v>8.5000000000000006E-2</c:v>
                </c:pt>
                <c:pt idx="7" formatCode="0%">
                  <c:v>7.9000000000000001E-2</c:v>
                </c:pt>
                <c:pt idx="8" formatCode="0%">
                  <c:v>0.129</c:v>
                </c:pt>
                <c:pt idx="9" formatCode="0%">
                  <c:v>0.14499999999999999</c:v>
                </c:pt>
                <c:pt idx="10" formatCode="0%">
                  <c:v>7.9000000000000001E-2</c:v>
                </c:pt>
                <c:pt idx="12" formatCode="0%">
                  <c:v>7.4999999999999997E-2</c:v>
                </c:pt>
                <c:pt idx="13" formatCode="0%">
                  <c:v>6.8000000000000005E-2</c:v>
                </c:pt>
                <c:pt idx="14" formatCode="0%">
                  <c:v>0.106</c:v>
                </c:pt>
                <c:pt idx="15" formatCode="0%">
                  <c:v>9.6000000000000002E-2</c:v>
                </c:pt>
                <c:pt idx="16" formatCode="0%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D-45DC-A77C-3507E8979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2580720"/>
        <c:axId val="482579080"/>
      </c:barChart>
      <c:catAx>
        <c:axId val="48258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79080"/>
        <c:crosses val="autoZero"/>
        <c:auto val="1"/>
        <c:lblAlgn val="ctr"/>
        <c:lblOffset val="100"/>
        <c:noMultiLvlLbl val="0"/>
      </c:catAx>
      <c:valAx>
        <c:axId val="48257908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580720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17280943507301"/>
          <c:y val="0.82256027296363421"/>
          <c:w val="0.6206696240015106"/>
          <c:h val="0.10486902572888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01B6E-BB80-4A74-813A-75F6813DC435}" type="datetimeFigureOut">
              <a:rPr lang="fi-FI" smtClean="0"/>
              <a:t>21.7.2020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32C72-D63B-4D18-BCD4-360AAB83F9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69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_Otsikkodia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" y="-54591"/>
            <a:ext cx="12269335" cy="701104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Lisää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tähän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err="1"/>
              <a:t>Tilaisuus</a:t>
            </a:r>
            <a:r>
              <a:rPr lang="en-US"/>
              <a:t> ja </a:t>
            </a:r>
            <a:r>
              <a:rPr lang="en-US" err="1"/>
              <a:t>päiväys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Lisää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tähän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err="1"/>
              <a:t>Tilaisuus</a:t>
            </a:r>
            <a:r>
              <a:rPr lang="en-US"/>
              <a:t> ja </a:t>
            </a:r>
            <a:r>
              <a:rPr lang="en-US" err="1"/>
              <a:t>päiväys</a:t>
            </a: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tähän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”Lainaus”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Ensimmäinen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1"/>
            <a:r>
              <a:rPr lang="en-US" err="1"/>
              <a:t>Toinen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2"/>
            <a:r>
              <a:rPr lang="en-US" err="1"/>
              <a:t>Kolmas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3"/>
            <a:r>
              <a:rPr lang="en-US" err="1"/>
              <a:t>Neljäs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4"/>
            <a:r>
              <a:rPr lang="en-US" err="1"/>
              <a:t>Viides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98" r:id="rId2"/>
    <p:sldLayoutId id="2147483817" r:id="rId3"/>
    <p:sldLayoutId id="2147483799" r:id="rId4"/>
    <p:sldLayoutId id="2147483806" r:id="rId5"/>
    <p:sldLayoutId id="2147483800" r:id="rId6"/>
    <p:sldLayoutId id="2147483801" r:id="rId7"/>
    <p:sldLayoutId id="2147483802" r:id="rId8"/>
    <p:sldLayoutId id="2147483803" r:id="rId9"/>
    <p:sldLayoutId id="2147483809" r:id="rId10"/>
    <p:sldLayoutId id="2147483804" r:id="rId11"/>
    <p:sldLayoutId id="2147483807" r:id="rId12"/>
    <p:sldLayoutId id="2147483808" r:id="rId13"/>
    <p:sldLayoutId id="2147483815" r:id="rId14"/>
    <p:sldLayoutId id="21474838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Vastuullinen sijoittaminen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Kesäkuu 2020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i-FI" dirty="0"/>
              <a:t>Koronaelvytys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7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F86494-9F54-40BC-962C-A1B423E4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Tutkimuksen toteutus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F8C9E9-40CC-4905-BB98-E882C36C9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Kyselytutkimuksen on tehnyt Finanssiala ry:n toimeksiannosta </a:t>
            </a:r>
            <a:r>
              <a:rPr lang="fi-FI" err="1"/>
              <a:t>Norstat</a:t>
            </a:r>
            <a:r>
              <a:rPr lang="fi-FI"/>
              <a:t> Finland Oy.</a:t>
            </a:r>
          </a:p>
          <a:p>
            <a:pPr lvl="0"/>
            <a:r>
              <a:rPr lang="fi-FI"/>
              <a:t>Tutkimus toteutettiin kohdistettuna verkkokyselynä </a:t>
            </a:r>
            <a:r>
              <a:rPr lang="fi-FI" err="1"/>
              <a:t>Norstat</a:t>
            </a:r>
            <a:r>
              <a:rPr lang="fi-FI"/>
              <a:t> Finlandin paneelin jäsenille.</a:t>
            </a:r>
          </a:p>
          <a:p>
            <a:pPr lvl="0"/>
            <a:r>
              <a:rPr lang="fi-FI"/>
              <a:t>Vastaajina oli 1010 iältään 18 – 84 –vuotiasta suomalaista.</a:t>
            </a:r>
          </a:p>
          <a:p>
            <a:pPr lvl="0"/>
            <a:r>
              <a:rPr lang="fi-FI"/>
              <a:t>Kenttäaika 11.6. – 18.6.2020.</a:t>
            </a:r>
          </a:p>
          <a:p>
            <a:pPr lvl="0"/>
            <a:r>
              <a:rPr lang="fi-FI"/>
              <a:t>Vastaajat kiintiöintiin vastaamaan Suomen väestöä sukupuolen, iän ja asuinpaikan mukaan.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87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1071840" cy="892265"/>
          </a:xfrm>
        </p:spPr>
        <p:txBody>
          <a:bodyPr>
            <a:noAutofit/>
          </a:bodyPr>
          <a:lstStyle/>
          <a:p>
            <a:pPr lvl="0" fontAlgn="base"/>
            <a:r>
              <a:rPr lang="fi-FI" sz="2400"/>
              <a:t>Aineiston rakenne</a:t>
            </a:r>
            <a:endParaRPr lang="fi-FI" sz="2000" b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820383"/>
              </p:ext>
            </p:extLst>
          </p:nvPr>
        </p:nvGraphicFramePr>
        <p:xfrm>
          <a:off x="623528" y="1017638"/>
          <a:ext cx="5445024" cy="537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651170"/>
              </p:ext>
            </p:extLst>
          </p:nvPr>
        </p:nvGraphicFramePr>
        <p:xfrm>
          <a:off x="6284912" y="1017637"/>
          <a:ext cx="5445024" cy="537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132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3127" y="2072160"/>
            <a:ext cx="10894859" cy="4188529"/>
          </a:xfrm>
        </p:spPr>
        <p:txBody>
          <a:bodyPr anchor="t">
            <a:normAutofit fontScale="90000"/>
          </a:bodyPr>
          <a:lstStyle/>
          <a:p>
            <a:pPr lvl="0"/>
            <a:r>
              <a:rPr lang="fi-FI" sz="2400"/>
              <a:t>Mitä mieltä olet väitteistä:</a:t>
            </a:r>
            <a:br>
              <a:rPr lang="fi-FI" sz="2400"/>
            </a:br>
            <a:br>
              <a:rPr lang="fi-FI" sz="2400"/>
            </a:br>
            <a:r>
              <a:rPr lang="fi-FI" sz="1800"/>
              <a:t>Väittämät</a:t>
            </a:r>
            <a:br>
              <a:rPr lang="fi-FI" sz="1800"/>
            </a:br>
            <a:r>
              <a:rPr lang="fi-FI" sz="1800" b="0"/>
              <a:t>1. Koronakriisin jälkeisessä talouden elvytyksessä ja jälleenrakentamisessa tulee ensisijaisesti huomioida ilmastonmuutoksen torjunta.</a:t>
            </a:r>
            <a:br>
              <a:rPr lang="fi-FI" sz="1800" b="0"/>
            </a:br>
            <a:r>
              <a:rPr lang="fi-FI" sz="1800" b="0"/>
              <a:t>2. Koronakriisin haittoja lieventävien yritystukien yksi kriteeri pitäisi olla ilmastonmuutoksen hillintä</a:t>
            </a:r>
            <a:br>
              <a:rPr lang="fi-FI" sz="2400" b="0"/>
            </a:br>
            <a:r>
              <a:rPr lang="fi-FI" sz="2400" b="0"/>
              <a:t>	</a:t>
            </a:r>
            <a:br>
              <a:rPr lang="fi-FI" sz="2200"/>
            </a:br>
            <a:r>
              <a:rPr lang="fi-FI" sz="1800"/>
              <a:t>Vastausvaihtoehdot ovat </a:t>
            </a:r>
            <a:br>
              <a:rPr lang="fi-FI" sz="1800"/>
            </a:br>
            <a:r>
              <a:rPr lang="fi-FI" sz="1800" b="0"/>
              <a:t>5= Täysin samaa mieltä</a:t>
            </a:r>
            <a:br>
              <a:rPr lang="fi-FI" sz="1800" b="0"/>
            </a:br>
            <a:r>
              <a:rPr lang="fi-FI" sz="1800" b="0"/>
              <a:t>4= Osittain samaa mieltä</a:t>
            </a:r>
            <a:br>
              <a:rPr lang="fi-FI" sz="1800" b="0"/>
            </a:br>
            <a:r>
              <a:rPr lang="fi-FI" sz="1800" b="0"/>
              <a:t>3= En samaa, enkä eri mieltä</a:t>
            </a:r>
            <a:br>
              <a:rPr lang="fi-FI" sz="1800" b="0"/>
            </a:br>
            <a:r>
              <a:rPr lang="fi-FI" sz="1800" b="0"/>
              <a:t>2= Osittain eri mieltä</a:t>
            </a:r>
            <a:br>
              <a:rPr lang="fi-FI" sz="1800" b="0"/>
            </a:br>
            <a:r>
              <a:rPr lang="fi-FI" sz="1800" b="0"/>
              <a:t>1= Täysin eri mieltä</a:t>
            </a:r>
            <a:br>
              <a:rPr lang="fi-FI" sz="1800" b="0"/>
            </a:br>
            <a:r>
              <a:rPr lang="fi-FI" sz="1800" b="0"/>
              <a:t>0= En osaa sanoa</a:t>
            </a:r>
            <a:br>
              <a:rPr lang="fi-FI" sz="1800" b="0"/>
            </a:br>
            <a:br>
              <a:rPr lang="fi-FI" sz="1800" b="0"/>
            </a:b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48040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7153" y="191741"/>
            <a:ext cx="11071840" cy="1325563"/>
          </a:xfrm>
        </p:spPr>
        <p:txBody>
          <a:bodyPr>
            <a:noAutofit/>
          </a:bodyPr>
          <a:lstStyle/>
          <a:p>
            <a:pPr lvl="0" fontAlgn="base"/>
            <a:r>
              <a:rPr lang="fi-FI" sz="2400"/>
              <a:t>Mitä mieltä olet väitteistä</a:t>
            </a:r>
            <a:br>
              <a:rPr lang="fi-FI" sz="2400"/>
            </a:br>
            <a:r>
              <a:rPr lang="fi-FI" sz="1800" b="0"/>
              <a:t>Kaikki vastaajat, n=1010</a:t>
            </a:r>
            <a:br>
              <a:rPr lang="fi-FI" sz="2400"/>
            </a:br>
            <a:endParaRPr lang="fi-FI" sz="1800" b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237469"/>
              </p:ext>
            </p:extLst>
          </p:nvPr>
        </p:nvGraphicFramePr>
        <p:xfrm>
          <a:off x="749299" y="1371600"/>
          <a:ext cx="10798687" cy="502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98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7153" y="191741"/>
            <a:ext cx="11204576" cy="1325563"/>
          </a:xfrm>
        </p:spPr>
        <p:txBody>
          <a:bodyPr>
            <a:noAutofit/>
          </a:bodyPr>
          <a:lstStyle/>
          <a:p>
            <a:pPr lvl="0" fontAlgn="base"/>
            <a:r>
              <a:rPr lang="fi-FI" sz="2200"/>
              <a:t>Mitä mieltä olet seuraavasta väitteestä: Koronakriisin jälkeisessä talouden elvytyksessä ja jälleenrakentamisessa tulee ensisijaisesti huomioida ilmastonmuutoksen torjunta.</a:t>
            </a:r>
            <a:br>
              <a:rPr lang="fi-FI" sz="2200"/>
            </a:br>
            <a:r>
              <a:rPr lang="fi-FI" sz="1800" b="0"/>
              <a:t>Kesäkuu 2020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176355"/>
              </p:ext>
            </p:extLst>
          </p:nvPr>
        </p:nvGraphicFramePr>
        <p:xfrm>
          <a:off x="560439" y="1260987"/>
          <a:ext cx="11208773" cy="524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70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7153" y="191741"/>
            <a:ext cx="11204576" cy="1325563"/>
          </a:xfrm>
        </p:spPr>
        <p:txBody>
          <a:bodyPr>
            <a:noAutofit/>
          </a:bodyPr>
          <a:lstStyle/>
          <a:p>
            <a:pPr lvl="0" fontAlgn="base"/>
            <a:r>
              <a:rPr lang="fi-FI" sz="2200"/>
              <a:t>Mitä mieltä olet seuraavasta väitteestä: Koronakriisin haittoja lieventävien yritystukien yksi kriteeri pitäisi olla ilmastonmuutoksen hillintä</a:t>
            </a:r>
            <a:br>
              <a:rPr lang="fi-FI" sz="1800"/>
            </a:br>
            <a:r>
              <a:rPr lang="fi-FI" sz="1800" b="0"/>
              <a:t>Kesäkuu 2020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82722"/>
              </p:ext>
            </p:extLst>
          </p:nvPr>
        </p:nvGraphicFramePr>
        <p:xfrm>
          <a:off x="560439" y="1260987"/>
          <a:ext cx="11208773" cy="524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94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2400" dirty="0"/>
              <a:t>@finanssiala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819472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fc57f3e-8305-486e-a8c2-148b9408595d" ContentTypeId="0x010100754B9C00A9D1EF429E3CE268AA4F07C9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6</Value>
      <Value>782</Value>
      <Value>143</Value>
    </TaxCatchAll>
    <FKPublishDate xmlns="879095ad-9298-46b1-abb4-88acdd8ab572">2020-07-20T21:00:00+00:00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vastuullisuus</TermName>
          <TermId xmlns="http://schemas.microsoft.com/office/infopath/2007/PartnerControls">0c01a48f-c7e0-408f-9612-e79da204e5c4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Tutkimus</TermName>
          <TermId xmlns="http://schemas.microsoft.com/office/infopath/2007/PartnerControls">71029c67-c76d-4a80-85bc-a4a475795028</TermId>
        </TermInfo>
      </Terms>
    </p37d2282c7114a85bbb1d37773b53136>
    <TaxKeywordTaxHTField xmlns="3f7baa18-e8c3-4a96-b5df-b125792204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kestävä rahoitus</TermName>
          <TermId xmlns="http://schemas.microsoft.com/office/infopath/2007/PartnerControls">28be0b52-1116-4e0e-92b3-d583b0ca2142</TermId>
        </TermInfo>
      </Terms>
    </TaxKeywordTaxHTField>
    <FKLanguage xmlns="879095ad-9298-46b1-abb4-88acdd8ab572">Suomi</FKLanguage>
  </documentManagement>
</p:properties>
</file>

<file path=customXml/itemProps1.xml><?xml version="1.0" encoding="utf-8"?>
<ds:datastoreItem xmlns:ds="http://schemas.openxmlformats.org/officeDocument/2006/customXml" ds:itemID="{342113FB-C253-495F-B56B-52B5DD29780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E9E87D5-3B51-4884-8C70-802C1803C9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18BD1-F4A3-406D-813F-3EB01580D410}"/>
</file>

<file path=customXml/itemProps4.xml><?xml version="1.0" encoding="utf-8"?>
<ds:datastoreItem xmlns:ds="http://schemas.openxmlformats.org/officeDocument/2006/customXml" ds:itemID="{C09EE321-2F40-4F70-A2F9-A9EC858AA28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d6a9306-9ca7-4ef4-bdc0-1874c06cbe8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63</TotalTime>
  <Words>195</Words>
  <Application>Microsoft Office PowerPoint</Application>
  <PresentationFormat>Laajakuva</PresentationFormat>
  <Paragraphs>19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Calibri</vt:lpstr>
      <vt:lpstr>Arial</vt:lpstr>
      <vt:lpstr>Merriweather Sans</vt:lpstr>
      <vt:lpstr>FA_Theme</vt:lpstr>
      <vt:lpstr>Vastuullinen sijoittaminen</vt:lpstr>
      <vt:lpstr>Tutkimuksen toteutus</vt:lpstr>
      <vt:lpstr>Aineiston rakenne</vt:lpstr>
      <vt:lpstr>Mitä mieltä olet väitteistä:  Väittämät 1. Koronakriisin jälkeisessä talouden elvytyksessä ja jälleenrakentamisessa tulee ensisijaisesti huomioida ilmastonmuutoksen torjunta. 2. Koronakriisin haittoja lieventävien yritystukien yksi kriteeri pitäisi olla ilmastonmuutoksen hillintä   Vastausvaihtoehdot ovat  5= Täysin samaa mieltä 4= Osittain samaa mieltä 3= En samaa, enkä eri mieltä 2= Osittain eri mieltä 1= Täysin eri mieltä 0= En osaa sanoa  </vt:lpstr>
      <vt:lpstr>Mitä mieltä olet väitteistä Kaikki vastaajat, n=1010 </vt:lpstr>
      <vt:lpstr>Mitä mieltä olet seuraavasta väitteestä: Koronakriisin jälkeisessä talouden elvytyksessä ja jälleenrakentamisessa tulee ensisijaisesti huomioida ilmastonmuutoksen torjunta. Kesäkuu 2020</vt:lpstr>
      <vt:lpstr>Mitä mieltä olet seuraavasta väitteestä: Koronakriisin haittoja lieventävien yritystukien yksi kriteeri pitäisi olla ilmastonmuutoksen hillintä Kesäkuu 2020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Norstat kyselytutkimus kesäkuu 2020 vastuullinen sijoittaminen - koronaelvytys</dc:title>
  <dc:creator>Urpilainen Satu</dc:creator>
  <cp:keywords>kestävä rahoitus</cp:keywords>
  <cp:lastModifiedBy>Urpilainen Satu</cp:lastModifiedBy>
  <cp:revision>5</cp:revision>
  <cp:lastPrinted>2020-02-05T07:34:49Z</cp:lastPrinted>
  <dcterms:created xsi:type="dcterms:W3CDTF">2020-01-08T08:10:09Z</dcterms:created>
  <dcterms:modified xsi:type="dcterms:W3CDTF">2020-07-21T03:42:37Z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Organisaatiot">
    <vt:lpwstr>5;#Finanssiala ry|ee048018-529f-44c2-b621-1ffdf097d9ae</vt:lpwstr>
  </property>
  <property fmtid="{D5CDD505-2E9C-101B-9397-08002B2CF9AE}" pid="4" name="Asiakirjatyyppi0">
    <vt:lpwstr/>
  </property>
  <property fmtid="{D5CDD505-2E9C-101B-9397-08002B2CF9AE}" pid="5" name="Asiasanat0">
    <vt:lpwstr/>
  </property>
  <property fmtid="{D5CDD505-2E9C-101B-9397-08002B2CF9AE}" pid="6" name="Dokumentin tila0">
    <vt:lpwstr/>
  </property>
  <property fmtid="{D5CDD505-2E9C-101B-9397-08002B2CF9AE}" pid="7" name="Julkisuus0">
    <vt:lpwstr>4;#FA-sisäinen|40fe4f96-c144-41e1-8120-de0d7e1583fc</vt:lpwstr>
  </property>
  <property fmtid="{D5CDD505-2E9C-101B-9397-08002B2CF9AE}" pid="8" name="TaxKeyword">
    <vt:lpwstr>782;#kestävä rahoitus|28be0b52-1116-4e0e-92b3-d583b0ca2142</vt:lpwstr>
  </property>
  <property fmtid="{D5CDD505-2E9C-101B-9397-08002B2CF9AE}" pid="9" name="FKTopic">
    <vt:lpwstr>143;#vastuullisuus|0c01a48f-c7e0-408f-9612-e79da204e5c4</vt:lpwstr>
  </property>
  <property fmtid="{D5CDD505-2E9C-101B-9397-08002B2CF9AE}" pid="10" name="FKDocType">
    <vt:lpwstr>6;#Tutkimus|71029c67-c76d-4a80-85bc-a4a475795028</vt:lpwstr>
  </property>
</Properties>
</file>