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5"/>
  </p:sldMasterIdLst>
  <p:handoutMasterIdLst>
    <p:handoutMasterId r:id="rId18"/>
  </p:handoutMasterIdLst>
  <p:sldIdLst>
    <p:sldId id="258" r:id="rId6"/>
    <p:sldId id="373" r:id="rId7"/>
    <p:sldId id="291" r:id="rId8"/>
    <p:sldId id="325" r:id="rId9"/>
    <p:sldId id="326" r:id="rId10"/>
    <p:sldId id="327" r:id="rId11"/>
    <p:sldId id="336" r:id="rId12"/>
    <p:sldId id="339" r:id="rId13"/>
    <p:sldId id="340" r:id="rId14"/>
    <p:sldId id="337" r:id="rId15"/>
    <p:sldId id="338" r:id="rId16"/>
    <p:sldId id="260" r:id="rId17"/>
  </p:sldIdLst>
  <p:sldSz cx="12192000" cy="6858000"/>
  <p:notesSz cx="6799263" cy="9929813"/>
  <p:embeddedFontLst>
    <p:embeddedFont>
      <p:font typeface="Calibri" panose="020F0502020204030204" pitchFamily="34" charset="0"/>
      <p:regular r:id="rId19"/>
      <p:bold r:id="rId20"/>
      <p:italic r:id="rId21"/>
      <p:boldItalic r:id="rId22"/>
    </p:embeddedFont>
    <p:embeddedFont>
      <p:font typeface="Merriweather Sans"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164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0F044-9B25-49B6-B253-3F90AA109262}" v="21" dt="2020-06-24T05:33:18.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heme" Target="theme/theme1.xml"/><Relationship Id="rId32" Type="http://schemas.microsoft.com/office/2015/10/relationships/revisionInfo" Target="revisionInfo.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ulainen Olga" userId="S::olga.komulainen@finanssiala.fi::c89f4a40-7e7a-4ed8-a3d1-609da19cb8a2" providerId="AD" clId="Web-{08A3A182-DD33-4535-AFE3-2D7AF127E1F0}"/>
    <pc:docChg chg="modSld">
      <pc:chgData name="Komulainen Olga" userId="S::olga.komulainen@finanssiala.fi::c89f4a40-7e7a-4ed8-a3d1-609da19cb8a2" providerId="AD" clId="Web-{08A3A182-DD33-4535-AFE3-2D7AF127E1F0}" dt="2020-06-30T10:39:51.821" v="0" actId="1076"/>
      <pc:docMkLst>
        <pc:docMk/>
      </pc:docMkLst>
      <pc:sldChg chg="modSp">
        <pc:chgData name="Komulainen Olga" userId="S::olga.komulainen@finanssiala.fi::c89f4a40-7e7a-4ed8-a3d1-609da19cb8a2" providerId="AD" clId="Web-{08A3A182-DD33-4535-AFE3-2D7AF127E1F0}" dt="2020-06-30T10:39:51.821" v="0" actId="1076"/>
        <pc:sldMkLst>
          <pc:docMk/>
          <pc:sldMk cId="1928227074" sldId="326"/>
        </pc:sldMkLst>
        <pc:graphicFrameChg chg="mod">
          <ac:chgData name="Komulainen Olga" userId="S::olga.komulainen@finanssiala.fi::c89f4a40-7e7a-4ed8-a3d1-609da19cb8a2" providerId="AD" clId="Web-{08A3A182-DD33-4535-AFE3-2D7AF127E1F0}" dt="2020-06-30T10:39:51.821" v="0" actId="1076"/>
          <ac:graphicFrameMkLst>
            <pc:docMk/>
            <pc:sldMk cId="1928227074" sldId="326"/>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5485257732563"/>
          <c:y val="5.2194404279782662E-2"/>
          <c:w val="0.57898261149711994"/>
          <c:h val="0.82984035639804921"/>
        </c:manualLayout>
      </c:layout>
      <c:barChart>
        <c:barDir val="bar"/>
        <c:grouping val="clustered"/>
        <c:varyColors val="0"/>
        <c:ser>
          <c:idx val="1"/>
          <c:order val="1"/>
          <c:tx>
            <c:strRef>
              <c:f>Sheet1!$C$98</c:f>
              <c:strCache>
                <c:ptCount val="1"/>
                <c:pt idx="0">
                  <c:v>kesäkuu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Sheet1!$A$99:$A$145</c:f>
              <c:strCache>
                <c:ptCount val="23"/>
                <c:pt idx="0">
                  <c:v>SUKUPUOLI</c:v>
                </c:pt>
                <c:pt idx="1">
                  <c:v>Mies</c:v>
                </c:pt>
                <c:pt idx="2">
                  <c:v>Nainen</c:v>
                </c:pt>
                <c:pt idx="3">
                  <c:v>IKÄRYHMÄ</c:v>
                </c:pt>
                <c:pt idx="4">
                  <c:v>18-29</c:v>
                </c:pt>
                <c:pt idx="5">
                  <c:v>30-39</c:v>
                </c:pt>
                <c:pt idx="6">
                  <c:v>40-49</c:v>
                </c:pt>
                <c:pt idx="7">
                  <c:v>50-59</c:v>
                </c:pt>
                <c:pt idx="8">
                  <c:v>60-69</c:v>
                </c:pt>
                <c:pt idx="9">
                  <c:v>70-84</c:v>
                </c:pt>
                <c:pt idx="10">
                  <c:v>ASUINPAIKKA</c:v>
                </c:pt>
                <c:pt idx="11">
                  <c:v>Pääkaupunkiseutu</c:v>
                </c:pt>
                <c:pt idx="12">
                  <c:v>Yli 150 000 as. kaupunki</c:v>
                </c:pt>
                <c:pt idx="13">
                  <c:v>30 000 - 150 000 as. kaupunki</c:v>
                </c:pt>
                <c:pt idx="14">
                  <c:v>10 000 - 30 000 as. kaupunki</c:v>
                </c:pt>
                <c:pt idx="15">
                  <c:v>Haja-asustusalue</c:v>
                </c:pt>
                <c:pt idx="16">
                  <c:v>ELÄMÄNVAIHE</c:v>
                </c:pt>
                <c:pt idx="17">
                  <c:v>Sinkku/yksinhuoltaja</c:v>
                </c:pt>
                <c:pt idx="18">
                  <c:v>Kaksi aikuista, ei lapsia</c:v>
                </c:pt>
                <c:pt idx="19">
                  <c:v>Kaksi aikuista, alle 18-vuotiaita lapsia</c:v>
                </c:pt>
                <c:pt idx="20">
                  <c:v>Asun vanhempieni kanssa</c:v>
                </c:pt>
                <c:pt idx="21">
                  <c:v>En tahdo kertoa</c:v>
                </c:pt>
                <c:pt idx="22">
                  <c:v>Muu</c:v>
                </c:pt>
              </c:strCache>
            </c:strRef>
          </c:cat>
          <c:val>
            <c:numRef>
              <c:f>Sheet1!$C$99:$C$145</c:f>
              <c:numCache>
                <c:formatCode>0%</c:formatCode>
                <c:ptCount val="23"/>
                <c:pt idx="1">
                  <c:v>0.496</c:v>
                </c:pt>
                <c:pt idx="2">
                  <c:v>0.504</c:v>
                </c:pt>
                <c:pt idx="4">
                  <c:v>0.18</c:v>
                </c:pt>
                <c:pt idx="5">
                  <c:v>0.16200000000000001</c:v>
                </c:pt>
                <c:pt idx="6">
                  <c:v>0.15</c:v>
                </c:pt>
                <c:pt idx="7">
                  <c:v>0.16800000000000001</c:v>
                </c:pt>
                <c:pt idx="8">
                  <c:v>0.16300000000000001</c:v>
                </c:pt>
                <c:pt idx="9">
                  <c:v>0.17499999999999999</c:v>
                </c:pt>
                <c:pt idx="11">
                  <c:v>0.255</c:v>
                </c:pt>
                <c:pt idx="12">
                  <c:v>0.16200000000000001</c:v>
                </c:pt>
                <c:pt idx="13">
                  <c:v>0.32</c:v>
                </c:pt>
                <c:pt idx="14">
                  <c:v>0.104</c:v>
                </c:pt>
                <c:pt idx="15">
                  <c:v>0.13900000000000001</c:v>
                </c:pt>
                <c:pt idx="17">
                  <c:v>0.32600000000000001</c:v>
                </c:pt>
                <c:pt idx="18">
                  <c:v>0.39200000000000002</c:v>
                </c:pt>
                <c:pt idx="19">
                  <c:v>0.16600000000000001</c:v>
                </c:pt>
                <c:pt idx="20">
                  <c:v>0.05</c:v>
                </c:pt>
                <c:pt idx="21">
                  <c:v>1.4999999999999999E-2</c:v>
                </c:pt>
                <c:pt idx="22">
                  <c:v>4.7E-2</c:v>
                </c:pt>
              </c:numCache>
            </c:numRef>
          </c:val>
          <c:extLst>
            <c:ext xmlns:c16="http://schemas.microsoft.com/office/drawing/2014/chart" uri="{C3380CC4-5D6E-409C-BE32-E72D297353CC}">
              <c16:uniqueId val="{00000000-B4A7-4172-B4F0-A7EE1C08098A}"/>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Sheet1!$B$98</c15:sqref>
                        </c15:formulaRef>
                      </c:ext>
                    </c:extLst>
                    <c:strCache>
                      <c:ptCount val="1"/>
                      <c:pt idx="0">
                        <c:v>tammikuu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6428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Sheet1!$A$99:$A$145</c15:sqref>
                        </c15:formulaRef>
                      </c:ext>
                    </c:extLst>
                    <c:strCache>
                      <c:ptCount val="23"/>
                      <c:pt idx="0">
                        <c:v>SUKUPUOLI</c:v>
                      </c:pt>
                      <c:pt idx="1">
                        <c:v>Mies</c:v>
                      </c:pt>
                      <c:pt idx="2">
                        <c:v>Nainen</c:v>
                      </c:pt>
                      <c:pt idx="3">
                        <c:v>IKÄRYHMÄ</c:v>
                      </c:pt>
                      <c:pt idx="4">
                        <c:v>18-29</c:v>
                      </c:pt>
                      <c:pt idx="5">
                        <c:v>30-39</c:v>
                      </c:pt>
                      <c:pt idx="6">
                        <c:v>40-49</c:v>
                      </c:pt>
                      <c:pt idx="7">
                        <c:v>50-59</c:v>
                      </c:pt>
                      <c:pt idx="8">
                        <c:v>60-69</c:v>
                      </c:pt>
                      <c:pt idx="9">
                        <c:v>70-84</c:v>
                      </c:pt>
                      <c:pt idx="10">
                        <c:v>ASUINPAIKKA</c:v>
                      </c:pt>
                      <c:pt idx="11">
                        <c:v>Pääkaupunkiseutu</c:v>
                      </c:pt>
                      <c:pt idx="12">
                        <c:v>Yli 150 000 as. kaupunki</c:v>
                      </c:pt>
                      <c:pt idx="13">
                        <c:v>30 000 - 150 000 as. kaupunki</c:v>
                      </c:pt>
                      <c:pt idx="14">
                        <c:v>10 000 - 30 000 as. kaupunki</c:v>
                      </c:pt>
                      <c:pt idx="15">
                        <c:v>Haja-asustusalue</c:v>
                      </c:pt>
                      <c:pt idx="16">
                        <c:v>ELÄMÄNVAIHE</c:v>
                      </c:pt>
                      <c:pt idx="17">
                        <c:v>Sinkku/yksinhuoltaja</c:v>
                      </c:pt>
                      <c:pt idx="18">
                        <c:v>Kaksi aikuista, ei lapsia</c:v>
                      </c:pt>
                      <c:pt idx="19">
                        <c:v>Kaksi aikuista, alle 18-vuotiaita lapsia</c:v>
                      </c:pt>
                      <c:pt idx="20">
                        <c:v>Asun vanhempieni kanssa</c:v>
                      </c:pt>
                      <c:pt idx="21">
                        <c:v>En tahdo kertoa</c:v>
                      </c:pt>
                      <c:pt idx="22">
                        <c:v>Muu</c:v>
                      </c:pt>
                    </c:strCache>
                  </c:strRef>
                </c:cat>
                <c:val>
                  <c:numRef>
                    <c:extLst>
                      <c:ext uri="{02D57815-91ED-43cb-92C2-25804820EDAC}">
                        <c15:formulaRef>
                          <c15:sqref>Sheet1!$B$99:$B$145</c15:sqref>
                        </c15:formulaRef>
                      </c:ext>
                    </c:extLst>
                    <c:numCache>
                      <c:formatCode>0%</c:formatCode>
                      <c:ptCount val="23"/>
                      <c:pt idx="1">
                        <c:v>0.49</c:v>
                      </c:pt>
                      <c:pt idx="2">
                        <c:v>0.50600000000000001</c:v>
                      </c:pt>
                      <c:pt idx="4">
                        <c:v>0.19</c:v>
                      </c:pt>
                      <c:pt idx="5">
                        <c:v>0.17</c:v>
                      </c:pt>
                      <c:pt idx="6">
                        <c:v>0.16</c:v>
                      </c:pt>
                      <c:pt idx="7">
                        <c:v>0.17</c:v>
                      </c:pt>
                      <c:pt idx="8">
                        <c:v>0.17</c:v>
                      </c:pt>
                      <c:pt idx="9">
                        <c:v>0.15</c:v>
                      </c:pt>
                      <c:pt idx="11">
                        <c:v>0.2</c:v>
                      </c:pt>
                      <c:pt idx="12">
                        <c:v>0.15</c:v>
                      </c:pt>
                      <c:pt idx="13">
                        <c:v>0.28999999999999998</c:v>
                      </c:pt>
                      <c:pt idx="14">
                        <c:v>0.14000000000000001</c:v>
                      </c:pt>
                      <c:pt idx="15">
                        <c:v>0.14000000000000001</c:v>
                      </c:pt>
                      <c:pt idx="17">
                        <c:v>0.28000000000000003</c:v>
                      </c:pt>
                      <c:pt idx="18">
                        <c:v>0.43</c:v>
                      </c:pt>
                      <c:pt idx="19">
                        <c:v>0.18</c:v>
                      </c:pt>
                      <c:pt idx="20">
                        <c:v>0.04</c:v>
                      </c:pt>
                      <c:pt idx="21">
                        <c:v>0.01</c:v>
                      </c:pt>
                      <c:pt idx="22">
                        <c:v>0.06</c:v>
                      </c:pt>
                    </c:numCache>
                  </c:numRef>
                </c:val>
                <c:extLst>
                  <c:ext xmlns:c16="http://schemas.microsoft.com/office/drawing/2014/chart" uri="{C3380CC4-5D6E-409C-BE32-E72D297353CC}">
                    <c16:uniqueId val="{00000000-B490-4481-9F19-CAC668BB008E}"/>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5485257732563"/>
          <c:y val="5.2194404279782662E-2"/>
          <c:w val="0.57898261149711994"/>
          <c:h val="0.82984035639804921"/>
        </c:manualLayout>
      </c:layout>
      <c:barChart>
        <c:barDir val="bar"/>
        <c:grouping val="clustered"/>
        <c:varyColors val="0"/>
        <c:ser>
          <c:idx val="1"/>
          <c:order val="1"/>
          <c:tx>
            <c:strRef>
              <c:f>Sheet1!$C$98</c:f>
              <c:strCache>
                <c:ptCount val="1"/>
                <c:pt idx="0">
                  <c:v>kesäkuu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Sheet1!$A$99:$A$145</c:f>
              <c:strCache>
                <c:ptCount val="24"/>
                <c:pt idx="0">
                  <c:v>TYÖTILANNE</c:v>
                </c:pt>
                <c:pt idx="1">
                  <c:v>Opiskelija</c:v>
                </c:pt>
                <c:pt idx="2">
                  <c:v>Kokopäivätyössä</c:v>
                </c:pt>
                <c:pt idx="3">
                  <c:v>Osa-aikatyössä</c:v>
                </c:pt>
                <c:pt idx="4">
                  <c:v>Yksityisyrittäjä</c:v>
                </c:pt>
                <c:pt idx="5">
                  <c:v>Vanhempainlomalla</c:v>
                </c:pt>
                <c:pt idx="6">
                  <c:v>Eläkeläinen</c:v>
                </c:pt>
                <c:pt idx="7">
                  <c:v>Työtön</c:v>
                </c:pt>
                <c:pt idx="8">
                  <c:v>Työskentelen kotona</c:v>
                </c:pt>
                <c:pt idx="9">
                  <c:v>TALOUDEN TULOT</c:v>
                </c:pt>
                <c:pt idx="10">
                  <c:v>0 - 20 000 euroa</c:v>
                </c:pt>
                <c:pt idx="11">
                  <c:v>20 001 - 40 000 euroa</c:v>
                </c:pt>
                <c:pt idx="12">
                  <c:v>40 001 - 60 000 euroa</c:v>
                </c:pt>
                <c:pt idx="13">
                  <c:v>60 001 - 80 000 euroa</c:v>
                </c:pt>
                <c:pt idx="14">
                  <c:v>80 001 euroa tai enemmän</c:v>
                </c:pt>
                <c:pt idx="15">
                  <c:v>En halua kertoa/en tiedä</c:v>
                </c:pt>
                <c:pt idx="16">
                  <c:v>KOULUTUS</c:v>
                </c:pt>
                <c:pt idx="17">
                  <c:v>Peruskoulu</c:v>
                </c:pt>
                <c:pt idx="18">
                  <c:v>Ammattikoulu</c:v>
                </c:pt>
                <c:pt idx="19">
                  <c:v>Lukio</c:v>
                </c:pt>
                <c:pt idx="20">
                  <c:v>Opistotaso</c:v>
                </c:pt>
                <c:pt idx="21">
                  <c:v>Ammattikorkeakoulu</c:v>
                </c:pt>
                <c:pt idx="22">
                  <c:v>Yliopisto/Korkeakoulu</c:v>
                </c:pt>
                <c:pt idx="23">
                  <c:v>Muu</c:v>
                </c:pt>
              </c:strCache>
            </c:strRef>
          </c:cat>
          <c:val>
            <c:numRef>
              <c:f>Sheet1!$C$99:$C$145</c:f>
              <c:numCache>
                <c:formatCode>0%</c:formatCode>
                <c:ptCount val="24"/>
                <c:pt idx="1">
                  <c:v>9.5000000000000001E-2</c:v>
                </c:pt>
                <c:pt idx="2">
                  <c:v>0.378</c:v>
                </c:pt>
                <c:pt idx="3">
                  <c:v>6.7000000000000004E-2</c:v>
                </c:pt>
                <c:pt idx="4">
                  <c:v>2.1999999999999999E-2</c:v>
                </c:pt>
                <c:pt idx="5">
                  <c:v>8.9999999999999993E-3</c:v>
                </c:pt>
                <c:pt idx="6">
                  <c:v>0.36499999999999999</c:v>
                </c:pt>
                <c:pt idx="7">
                  <c:v>5.2999999999999999E-2</c:v>
                </c:pt>
                <c:pt idx="8">
                  <c:v>6.0000000000000001E-3</c:v>
                </c:pt>
                <c:pt idx="10">
                  <c:v>0.184</c:v>
                </c:pt>
                <c:pt idx="11">
                  <c:v>0.218</c:v>
                </c:pt>
                <c:pt idx="12">
                  <c:v>0.16200000000000001</c:v>
                </c:pt>
                <c:pt idx="13">
                  <c:v>0.11899999999999999</c:v>
                </c:pt>
                <c:pt idx="14">
                  <c:v>0.109</c:v>
                </c:pt>
                <c:pt idx="15">
                  <c:v>0.20700000000000002</c:v>
                </c:pt>
                <c:pt idx="17">
                  <c:v>6.5000000000000002E-2</c:v>
                </c:pt>
                <c:pt idx="18">
                  <c:v>0.182</c:v>
                </c:pt>
                <c:pt idx="19">
                  <c:v>0.127</c:v>
                </c:pt>
                <c:pt idx="20">
                  <c:v>0.161</c:v>
                </c:pt>
                <c:pt idx="21">
                  <c:v>0.17499999999999999</c:v>
                </c:pt>
                <c:pt idx="22">
                  <c:v>0.27100000000000002</c:v>
                </c:pt>
                <c:pt idx="23">
                  <c:v>1.9E-2</c:v>
                </c:pt>
              </c:numCache>
            </c:numRef>
          </c:val>
          <c:extLst>
            <c:ext xmlns:c16="http://schemas.microsoft.com/office/drawing/2014/chart" uri="{C3380CC4-5D6E-409C-BE32-E72D297353CC}">
              <c16:uniqueId val="{00000000-48C4-4661-94A4-A21198278A9B}"/>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tx>
                  <c:strRef>
                    <c:extLst>
                      <c:ext uri="{02D57815-91ED-43cb-92C2-25804820EDAC}">
                        <c15:formulaRef>
                          <c15:sqref>Sheet1!$B$98</c15:sqref>
                        </c15:formulaRef>
                      </c:ext>
                    </c:extLst>
                    <c:strCache>
                      <c:ptCount val="1"/>
                      <c:pt idx="0">
                        <c:v>tammikuu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64280"/>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Sheet1!$A$99:$A$145</c15:sqref>
                        </c15:formulaRef>
                      </c:ext>
                    </c:extLst>
                    <c:strCache>
                      <c:ptCount val="24"/>
                      <c:pt idx="0">
                        <c:v>TYÖTILANNE</c:v>
                      </c:pt>
                      <c:pt idx="1">
                        <c:v>Opiskelija</c:v>
                      </c:pt>
                      <c:pt idx="2">
                        <c:v>Kokopäivätyössä</c:v>
                      </c:pt>
                      <c:pt idx="3">
                        <c:v>Osa-aikatyössä</c:v>
                      </c:pt>
                      <c:pt idx="4">
                        <c:v>Yksityisyrittäjä</c:v>
                      </c:pt>
                      <c:pt idx="5">
                        <c:v>Vanhempainlomalla</c:v>
                      </c:pt>
                      <c:pt idx="6">
                        <c:v>Eläkeläinen</c:v>
                      </c:pt>
                      <c:pt idx="7">
                        <c:v>Työtön</c:v>
                      </c:pt>
                      <c:pt idx="8">
                        <c:v>Työskentelen kotona</c:v>
                      </c:pt>
                      <c:pt idx="9">
                        <c:v>TALOUDEN TULOT</c:v>
                      </c:pt>
                      <c:pt idx="10">
                        <c:v>0 - 20 000 euroa</c:v>
                      </c:pt>
                      <c:pt idx="11">
                        <c:v>20 001 - 40 000 euroa</c:v>
                      </c:pt>
                      <c:pt idx="12">
                        <c:v>40 001 - 60 000 euroa</c:v>
                      </c:pt>
                      <c:pt idx="13">
                        <c:v>60 001 - 80 000 euroa</c:v>
                      </c:pt>
                      <c:pt idx="14">
                        <c:v>80 001 euroa tai enemmän</c:v>
                      </c:pt>
                      <c:pt idx="15">
                        <c:v>En halua kertoa/en tiedä</c:v>
                      </c:pt>
                      <c:pt idx="16">
                        <c:v>KOULUTUS</c:v>
                      </c:pt>
                      <c:pt idx="17">
                        <c:v>Peruskoulu</c:v>
                      </c:pt>
                      <c:pt idx="18">
                        <c:v>Ammattikoulu</c:v>
                      </c:pt>
                      <c:pt idx="19">
                        <c:v>Lukio</c:v>
                      </c:pt>
                      <c:pt idx="20">
                        <c:v>Opistotaso</c:v>
                      </c:pt>
                      <c:pt idx="21">
                        <c:v>Ammattikorkeakoulu</c:v>
                      </c:pt>
                      <c:pt idx="22">
                        <c:v>Yliopisto/Korkeakoulu</c:v>
                      </c:pt>
                      <c:pt idx="23">
                        <c:v>Muu</c:v>
                      </c:pt>
                    </c:strCache>
                  </c:strRef>
                </c:cat>
                <c:val>
                  <c:numRef>
                    <c:extLst>
                      <c:ext uri="{02D57815-91ED-43cb-92C2-25804820EDAC}">
                        <c15:formulaRef>
                          <c15:sqref>Sheet1!$B$99:$B$145</c15:sqref>
                        </c15:formulaRef>
                      </c:ext>
                    </c:extLst>
                    <c:numCache>
                      <c:formatCode>0%</c:formatCode>
                      <c:ptCount val="24"/>
                      <c:pt idx="1">
                        <c:v>0.01</c:v>
                      </c:pt>
                      <c:pt idx="2">
                        <c:v>0.37</c:v>
                      </c:pt>
                      <c:pt idx="3">
                        <c:v>0.09</c:v>
                      </c:pt>
                      <c:pt idx="4">
                        <c:v>0.04</c:v>
                      </c:pt>
                      <c:pt idx="5">
                        <c:v>0.02</c:v>
                      </c:pt>
                      <c:pt idx="6">
                        <c:v>0.31</c:v>
                      </c:pt>
                      <c:pt idx="7">
                        <c:v>7.0000000000000007E-2</c:v>
                      </c:pt>
                      <c:pt idx="8">
                        <c:v>5.0000000000000001E-3</c:v>
                      </c:pt>
                      <c:pt idx="10">
                        <c:v>0.14000000000000001</c:v>
                      </c:pt>
                      <c:pt idx="11">
                        <c:v>0.22</c:v>
                      </c:pt>
                      <c:pt idx="12">
                        <c:v>0.17</c:v>
                      </c:pt>
                      <c:pt idx="13">
                        <c:v>0.15</c:v>
                      </c:pt>
                      <c:pt idx="14">
                        <c:v>0.13</c:v>
                      </c:pt>
                      <c:pt idx="15">
                        <c:v>0.2</c:v>
                      </c:pt>
                      <c:pt idx="17">
                        <c:v>0.06</c:v>
                      </c:pt>
                      <c:pt idx="18">
                        <c:v>0.21</c:v>
                      </c:pt>
                      <c:pt idx="19">
                        <c:v>0.16</c:v>
                      </c:pt>
                      <c:pt idx="20">
                        <c:v>0.17</c:v>
                      </c:pt>
                      <c:pt idx="21">
                        <c:v>0.18</c:v>
                      </c:pt>
                      <c:pt idx="22">
                        <c:v>0.26</c:v>
                      </c:pt>
                      <c:pt idx="23">
                        <c:v>1.2999999999999999E-2</c:v>
                      </c:pt>
                    </c:numCache>
                  </c:numRef>
                </c:val>
                <c:extLst>
                  <c:ext xmlns:c16="http://schemas.microsoft.com/office/drawing/2014/chart" uri="{C3380CC4-5D6E-409C-BE32-E72D297353CC}">
                    <c16:uniqueId val="{00000001-48C4-4661-94A4-A21198278A9B}"/>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plotVisOnly val="1"/>
    <c:dispBlanksAs val="gap"/>
    <c:showDLblsOverMax val="0"/>
  </c:chart>
  <c:spPr>
    <a:noFill/>
    <a:ln>
      <a:noFill/>
    </a:ln>
    <a:effectLst/>
  </c:spPr>
  <c:txPr>
    <a:bodyPr/>
    <a:lstStyle/>
    <a:p>
      <a:pPr>
        <a:defRPr sz="1200">
          <a:solidFill>
            <a:schemeClr val="tx1">
              <a:lumMod val="50000"/>
            </a:schemeClr>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2595238661887"/>
          <c:y val="6.0155438567908275E-2"/>
          <c:w val="0.57898261149711994"/>
          <c:h val="0.87776141478117431"/>
        </c:manualLayout>
      </c:layout>
      <c:barChart>
        <c:barDir val="bar"/>
        <c:grouping val="clustered"/>
        <c:varyColors val="0"/>
        <c:ser>
          <c:idx val="0"/>
          <c:order val="0"/>
          <c:tx>
            <c:strRef>
              <c:f>Sheet1!$B$2</c:f>
              <c:strCache>
                <c:ptCount val="1"/>
                <c:pt idx="0">
                  <c:v>Kaikkki vastaajat, n=1010</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Sheet1!$B$3:$B$8</c:f>
              <c:numCache>
                <c:formatCode>0%</c:formatCode>
                <c:ptCount val="6"/>
                <c:pt idx="0">
                  <c:v>0.14299999999999999</c:v>
                </c:pt>
                <c:pt idx="1">
                  <c:v>0.34399999999999997</c:v>
                </c:pt>
                <c:pt idx="2">
                  <c:v>0.218</c:v>
                </c:pt>
                <c:pt idx="3">
                  <c:v>0.14199999999999999</c:v>
                </c:pt>
                <c:pt idx="4">
                  <c:v>6.6000000000000003E-2</c:v>
                </c:pt>
                <c:pt idx="5">
                  <c:v>8.7999999999999995E-2</c:v>
                </c:pt>
              </c:numCache>
            </c:numRef>
          </c:val>
          <c:extLst>
            <c:ext xmlns:c16="http://schemas.microsoft.com/office/drawing/2014/chart" uri="{C3380CC4-5D6E-409C-BE32-E72D297353CC}">
              <c16:uniqueId val="{00000000-59EF-4C5F-BE96-3ED4B428A3A9}"/>
            </c:ext>
          </c:extLst>
        </c:ser>
        <c:ser>
          <c:idx val="2"/>
          <c:order val="2"/>
          <c:tx>
            <c:strRef>
              <c:f>Sheet1!$D$2</c:f>
              <c:strCache>
                <c:ptCount val="1"/>
                <c:pt idx="0">
                  <c:v>Mies, n=501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Sheet1!$D$3:$D$8</c:f>
              <c:numCache>
                <c:formatCode>0%</c:formatCode>
                <c:ptCount val="6"/>
                <c:pt idx="0">
                  <c:v>0.114</c:v>
                </c:pt>
                <c:pt idx="1">
                  <c:v>0.309</c:v>
                </c:pt>
                <c:pt idx="2">
                  <c:v>0.214</c:v>
                </c:pt>
                <c:pt idx="3">
                  <c:v>0.20599999999999999</c:v>
                </c:pt>
                <c:pt idx="4">
                  <c:v>0.11</c:v>
                </c:pt>
                <c:pt idx="5">
                  <c:v>4.8000000000000001E-2</c:v>
                </c:pt>
              </c:numCache>
            </c:numRef>
          </c:val>
          <c:extLst>
            <c:ext xmlns:c16="http://schemas.microsoft.com/office/drawing/2014/chart" uri="{C3380CC4-5D6E-409C-BE32-E72D297353CC}">
              <c16:uniqueId val="{00000000-7967-474B-9A07-0A64A1DDE42E}"/>
            </c:ext>
          </c:extLst>
        </c:ser>
        <c:ser>
          <c:idx val="3"/>
          <c:order val="3"/>
          <c:tx>
            <c:strRef>
              <c:f>Sheet1!$E$2</c:f>
              <c:strCache>
                <c:ptCount val="1"/>
                <c:pt idx="0">
                  <c:v>Nainen, n=509</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Sheet1!$E$3:$E$8</c:f>
              <c:numCache>
                <c:formatCode>0%</c:formatCode>
                <c:ptCount val="6"/>
                <c:pt idx="0">
                  <c:v>0.17100000000000001</c:v>
                </c:pt>
                <c:pt idx="1">
                  <c:v>0.377</c:v>
                </c:pt>
                <c:pt idx="2">
                  <c:v>0.222</c:v>
                </c:pt>
                <c:pt idx="3">
                  <c:v>7.9000000000000001E-2</c:v>
                </c:pt>
                <c:pt idx="4">
                  <c:v>2.4E-2</c:v>
                </c:pt>
                <c:pt idx="5">
                  <c:v>0.128</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Sheet1!$C$2</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Sheet1!$A$3:$A$8</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Sheet1!$C$3:$C$8</c15:sqref>
                        </c15:formulaRef>
                      </c:ext>
                    </c:extLst>
                    <c:numCache>
                      <c:formatCode>General</c:formatCode>
                      <c:ptCount val="6"/>
                    </c:numCache>
                  </c:numRef>
                </c:val>
                <c:extLst>
                  <c:ext xmlns:c16="http://schemas.microsoft.com/office/drawing/2014/chart" uri="{C3380CC4-5D6E-409C-BE32-E72D297353CC}">
                    <c16:uniqueId val="{00000001-59EF-4C5F-BE96-3ED4B428A3A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504306588384305"/>
          <c:y val="6.8193601545051552E-2"/>
          <c:w val="0.25021041910002578"/>
          <c:h val="0.19528295962907902"/>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Sheet1!$A$6</c:f>
              <c:strCache>
                <c:ptCount val="1"/>
                <c:pt idx="0">
                  <c:v>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Sheet1!$B$5:$J$5</c:f>
              <c:strCache>
                <c:ptCount val="9"/>
                <c:pt idx="0">
                  <c:v>KAIKKI VASTAAJAT</c:v>
                </c:pt>
                <c:pt idx="1">
                  <c:v>Tammikuu 2020, n=1002 </c:v>
                </c:pt>
                <c:pt idx="2">
                  <c:v>Kesäkuu 2020, n=1010 </c:v>
                </c:pt>
                <c:pt idx="3">
                  <c:v>MIES</c:v>
                </c:pt>
                <c:pt idx="4">
                  <c:v>Tammikuu 2020, n=494</c:v>
                </c:pt>
                <c:pt idx="5">
                  <c:v>Kesäkuu 2020, n=501</c:v>
                </c:pt>
                <c:pt idx="6">
                  <c:v>NAINEN</c:v>
                </c:pt>
                <c:pt idx="7">
                  <c:v>Tammikuu 2020, n=508</c:v>
                </c:pt>
                <c:pt idx="8">
                  <c:v>Kesäkuu 2020, n=509</c:v>
                </c:pt>
              </c:strCache>
            </c:strRef>
          </c:cat>
          <c:val>
            <c:numRef>
              <c:f>Sheet1!$B$6:$J$6</c:f>
              <c:numCache>
                <c:formatCode>0%</c:formatCode>
                <c:ptCount val="9"/>
                <c:pt idx="1">
                  <c:v>0.51100000000000001</c:v>
                </c:pt>
                <c:pt idx="2">
                  <c:v>0.48699999999999999</c:v>
                </c:pt>
                <c:pt idx="4">
                  <c:v>0.46500000000000002</c:v>
                </c:pt>
                <c:pt idx="5">
                  <c:v>0.42299999999999999</c:v>
                </c:pt>
                <c:pt idx="7">
                  <c:v>0.55499999999999994</c:v>
                </c:pt>
                <c:pt idx="8">
                  <c:v>0.54800000000000004</c:v>
                </c:pt>
              </c:numCache>
            </c:numRef>
          </c:val>
          <c:extLst>
            <c:ext xmlns:c16="http://schemas.microsoft.com/office/drawing/2014/chart" uri="{C3380CC4-5D6E-409C-BE32-E72D297353CC}">
              <c16:uniqueId val="{00000000-59EF-4C5F-BE96-3ED4B428A3A9}"/>
            </c:ext>
          </c:extLst>
        </c:ser>
        <c:ser>
          <c:idx val="1"/>
          <c:order val="1"/>
          <c:tx>
            <c:strRef>
              <c:f>Sheet1!$A$7</c:f>
              <c:strCache>
                <c:ptCount val="1"/>
                <c:pt idx="0">
                  <c:v>En samaa, enkä eri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Sheet1!$B$5:$J$5</c:f>
              <c:strCache>
                <c:ptCount val="9"/>
                <c:pt idx="0">
                  <c:v>KAIKKI VASTAAJAT</c:v>
                </c:pt>
                <c:pt idx="1">
                  <c:v>Tammikuu 2020, n=1002 </c:v>
                </c:pt>
                <c:pt idx="2">
                  <c:v>Kesäkuu 2020, n=1010 </c:v>
                </c:pt>
                <c:pt idx="3">
                  <c:v>MIES</c:v>
                </c:pt>
                <c:pt idx="4">
                  <c:v>Tammikuu 2020, n=494</c:v>
                </c:pt>
                <c:pt idx="5">
                  <c:v>Kesäkuu 2020, n=501</c:v>
                </c:pt>
                <c:pt idx="6">
                  <c:v>NAINEN</c:v>
                </c:pt>
                <c:pt idx="7">
                  <c:v>Tammikuu 2020, n=508</c:v>
                </c:pt>
                <c:pt idx="8">
                  <c:v>Kesäkuu 2020, n=509</c:v>
                </c:pt>
              </c:strCache>
            </c:strRef>
          </c:cat>
          <c:val>
            <c:numRef>
              <c:f>Sheet1!$B$7:$J$7</c:f>
              <c:numCache>
                <c:formatCode>0%</c:formatCode>
                <c:ptCount val="9"/>
                <c:pt idx="1">
                  <c:v>0.151</c:v>
                </c:pt>
                <c:pt idx="2">
                  <c:v>0.218</c:v>
                </c:pt>
                <c:pt idx="4">
                  <c:v>0.128</c:v>
                </c:pt>
                <c:pt idx="5">
                  <c:v>0.214</c:v>
                </c:pt>
                <c:pt idx="7">
                  <c:v>0.17299999999999999</c:v>
                </c:pt>
                <c:pt idx="8">
                  <c:v>0.222</c:v>
                </c:pt>
              </c:numCache>
            </c:numRef>
          </c:val>
          <c:extLst>
            <c:ext xmlns:c16="http://schemas.microsoft.com/office/drawing/2014/chart" uri="{C3380CC4-5D6E-409C-BE32-E72D297353CC}">
              <c16:uniqueId val="{00000000-B89F-4340-98F9-98BEC776A522}"/>
            </c:ext>
          </c:extLst>
        </c:ser>
        <c:ser>
          <c:idx val="2"/>
          <c:order val="2"/>
          <c:tx>
            <c:strRef>
              <c:f>Sheet1!$A$8</c:f>
              <c:strCache>
                <c:ptCount val="1"/>
                <c:pt idx="0">
                  <c:v>Eri mieltä</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Sheet1!$B$5:$J$5</c:f>
              <c:strCache>
                <c:ptCount val="9"/>
                <c:pt idx="0">
                  <c:v>KAIKKI VASTAAJAT</c:v>
                </c:pt>
                <c:pt idx="1">
                  <c:v>Tammikuu 2020, n=1002 </c:v>
                </c:pt>
                <c:pt idx="2">
                  <c:v>Kesäkuu 2020, n=1010 </c:v>
                </c:pt>
                <c:pt idx="3">
                  <c:v>MIES</c:v>
                </c:pt>
                <c:pt idx="4">
                  <c:v>Tammikuu 2020, n=494</c:v>
                </c:pt>
                <c:pt idx="5">
                  <c:v>Kesäkuu 2020, n=501</c:v>
                </c:pt>
                <c:pt idx="6">
                  <c:v>NAINEN</c:v>
                </c:pt>
                <c:pt idx="7">
                  <c:v>Tammikuu 2020, n=508</c:v>
                </c:pt>
                <c:pt idx="8">
                  <c:v>Kesäkuu 2020, n=509</c:v>
                </c:pt>
              </c:strCache>
            </c:strRef>
          </c:cat>
          <c:val>
            <c:numRef>
              <c:f>Sheet1!$B$8:$J$8</c:f>
              <c:numCache>
                <c:formatCode>0%</c:formatCode>
                <c:ptCount val="9"/>
                <c:pt idx="1">
                  <c:v>0.26600000000000001</c:v>
                </c:pt>
                <c:pt idx="2">
                  <c:v>0.20799999999999999</c:v>
                </c:pt>
                <c:pt idx="4">
                  <c:v>0.36299999999999999</c:v>
                </c:pt>
                <c:pt idx="5">
                  <c:v>0.316</c:v>
                </c:pt>
                <c:pt idx="7">
                  <c:v>0.17100000000000001</c:v>
                </c:pt>
                <c:pt idx="8">
                  <c:v>0.10300000000000001</c:v>
                </c:pt>
              </c:numCache>
            </c:numRef>
          </c:val>
          <c:extLst>
            <c:ext xmlns:c16="http://schemas.microsoft.com/office/drawing/2014/chart" uri="{C3380CC4-5D6E-409C-BE32-E72D297353CC}">
              <c16:uniqueId val="{00000001-B89F-4340-98F9-98BEC776A522}"/>
            </c:ext>
          </c:extLst>
        </c:ser>
        <c:ser>
          <c:idx val="3"/>
          <c:order val="3"/>
          <c:tx>
            <c:strRef>
              <c:f>Sheet1!$A$9</c:f>
              <c:strCache>
                <c:ptCount val="1"/>
                <c:pt idx="0">
                  <c:v>En osaa sanoa</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Sheet1!$B$5:$J$5</c:f>
              <c:strCache>
                <c:ptCount val="9"/>
                <c:pt idx="0">
                  <c:v>KAIKKI VASTAAJAT</c:v>
                </c:pt>
                <c:pt idx="1">
                  <c:v>Tammikuu 2020, n=1002 </c:v>
                </c:pt>
                <c:pt idx="2">
                  <c:v>Kesäkuu 2020, n=1010 </c:v>
                </c:pt>
                <c:pt idx="3">
                  <c:v>MIES</c:v>
                </c:pt>
                <c:pt idx="4">
                  <c:v>Tammikuu 2020, n=494</c:v>
                </c:pt>
                <c:pt idx="5">
                  <c:v>Kesäkuu 2020, n=501</c:v>
                </c:pt>
                <c:pt idx="6">
                  <c:v>NAINEN</c:v>
                </c:pt>
                <c:pt idx="7">
                  <c:v>Tammikuu 2020, n=508</c:v>
                </c:pt>
                <c:pt idx="8">
                  <c:v>Kesäkuu 2020, n=509</c:v>
                </c:pt>
              </c:strCache>
            </c:strRef>
          </c:cat>
          <c:val>
            <c:numRef>
              <c:f>Sheet1!$B$9:$J$9</c:f>
              <c:numCache>
                <c:formatCode>0%</c:formatCode>
                <c:ptCount val="9"/>
                <c:pt idx="1">
                  <c:v>7.2999999999999995E-2</c:v>
                </c:pt>
                <c:pt idx="2">
                  <c:v>8.7999999999999995E-2</c:v>
                </c:pt>
                <c:pt idx="4">
                  <c:v>4.4999999999999998E-2</c:v>
                </c:pt>
                <c:pt idx="5">
                  <c:v>4.8000000000000001E-2</c:v>
                </c:pt>
                <c:pt idx="7">
                  <c:v>0.1</c:v>
                </c:pt>
                <c:pt idx="8">
                  <c:v>0.128</c:v>
                </c:pt>
              </c:numCache>
            </c:numRef>
          </c:val>
          <c:extLst>
            <c:ext xmlns:c16="http://schemas.microsoft.com/office/drawing/2014/chart" uri="{C3380CC4-5D6E-409C-BE32-E72D297353CC}">
              <c16:uniqueId val="{00000002-B89F-4340-98F9-98BEC776A522}"/>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legend>
      <c:legendPos val="b"/>
      <c:layout>
        <c:manualLayout>
          <c:xMode val="edge"/>
          <c:yMode val="edge"/>
          <c:x val="0.35517280943507301"/>
          <c:y val="0.82256027296363421"/>
          <c:w val="0.6362206812735659"/>
          <c:h val="5.4331233300397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Sheet1!$A$19</c:f>
              <c:strCache>
                <c:ptCount val="1"/>
                <c:pt idx="0">
                  <c:v>Täysin 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Sheet1!$B$19:$BK$19</c:f>
              <c:numCache>
                <c:formatCode>General</c:formatCode>
                <c:ptCount val="17"/>
                <c:pt idx="0" formatCode="0%">
                  <c:v>0.14299999999999999</c:v>
                </c:pt>
                <c:pt idx="2" formatCode="0%">
                  <c:v>0.114</c:v>
                </c:pt>
                <c:pt idx="3" formatCode="0%">
                  <c:v>0.17100000000000001</c:v>
                </c:pt>
                <c:pt idx="5" formatCode="0%">
                  <c:v>0.19800000000000001</c:v>
                </c:pt>
                <c:pt idx="6" formatCode="0%">
                  <c:v>0.159</c:v>
                </c:pt>
                <c:pt idx="7" formatCode="0%">
                  <c:v>0.16400000000000001</c:v>
                </c:pt>
                <c:pt idx="8" formatCode="0%">
                  <c:v>7.0999999999999994E-2</c:v>
                </c:pt>
                <c:pt idx="9" formatCode="0%">
                  <c:v>0.127</c:v>
                </c:pt>
                <c:pt idx="10" formatCode="0%">
                  <c:v>0.13600000000000001</c:v>
                </c:pt>
                <c:pt idx="12" formatCode="0%">
                  <c:v>0.2</c:v>
                </c:pt>
                <c:pt idx="13" formatCode="0%">
                  <c:v>0.222</c:v>
                </c:pt>
                <c:pt idx="14" formatCode="0%">
                  <c:v>0.109</c:v>
                </c:pt>
                <c:pt idx="15" formatCode="0%">
                  <c:v>9.6000000000000002E-2</c:v>
                </c:pt>
                <c:pt idx="16" formatCode="0%">
                  <c:v>6.5000000000000002E-2</c:v>
                </c:pt>
              </c:numCache>
            </c:numRef>
          </c:val>
          <c:extLst>
            <c:ext xmlns:c16="http://schemas.microsoft.com/office/drawing/2014/chart" uri="{C3380CC4-5D6E-409C-BE32-E72D297353CC}">
              <c16:uniqueId val="{00000000-59EF-4C5F-BE96-3ED4B428A3A9}"/>
            </c:ext>
          </c:extLst>
        </c:ser>
        <c:ser>
          <c:idx val="1"/>
          <c:order val="1"/>
          <c:tx>
            <c:strRef>
              <c:f>Sheet1!$A$20</c:f>
              <c:strCache>
                <c:ptCount val="1"/>
                <c:pt idx="0">
                  <c:v>Osittain samaa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Sheet1!$B$20:$BK$20</c:f>
              <c:numCache>
                <c:formatCode>General</c:formatCode>
                <c:ptCount val="17"/>
                <c:pt idx="0" formatCode="0%">
                  <c:v>0.34399999999999997</c:v>
                </c:pt>
                <c:pt idx="2" formatCode="0%">
                  <c:v>0.309</c:v>
                </c:pt>
                <c:pt idx="3" formatCode="0%">
                  <c:v>0.377</c:v>
                </c:pt>
                <c:pt idx="5" formatCode="0%">
                  <c:v>0.34100000000000003</c:v>
                </c:pt>
                <c:pt idx="6" formatCode="0%">
                  <c:v>0.317</c:v>
                </c:pt>
                <c:pt idx="7" formatCode="0%">
                  <c:v>0.316</c:v>
                </c:pt>
                <c:pt idx="8" formatCode="0%">
                  <c:v>0.34100000000000003</c:v>
                </c:pt>
                <c:pt idx="9" formatCode="0%">
                  <c:v>0.376</c:v>
                </c:pt>
                <c:pt idx="10" formatCode="0%">
                  <c:v>0.36699999999999999</c:v>
                </c:pt>
                <c:pt idx="12" formatCode="0%">
                  <c:v>0.36499999999999999</c:v>
                </c:pt>
                <c:pt idx="13" formatCode="0%">
                  <c:v>0.35799999999999998</c:v>
                </c:pt>
                <c:pt idx="14" formatCode="0%">
                  <c:v>0.34699999999999998</c:v>
                </c:pt>
                <c:pt idx="15" formatCode="0%">
                  <c:v>0.32700000000000001</c:v>
                </c:pt>
                <c:pt idx="16" formatCode="0%">
                  <c:v>0.33800000000000002</c:v>
                </c:pt>
              </c:numCache>
            </c:numRef>
          </c:val>
          <c:extLst>
            <c:ext xmlns:c16="http://schemas.microsoft.com/office/drawing/2014/chart" uri="{C3380CC4-5D6E-409C-BE32-E72D297353CC}">
              <c16:uniqueId val="{00000000-B89F-4340-98F9-98BEC776A522}"/>
            </c:ext>
          </c:extLst>
        </c:ser>
        <c:ser>
          <c:idx val="2"/>
          <c:order val="2"/>
          <c:tx>
            <c:strRef>
              <c:f>Sheet1!$A$21</c:f>
              <c:strCache>
                <c:ptCount val="1"/>
                <c:pt idx="0">
                  <c:v>En samaa, enkä eri mieltä</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Sheet1!$B$21:$BK$21</c:f>
              <c:numCache>
                <c:formatCode>General</c:formatCode>
                <c:ptCount val="17"/>
                <c:pt idx="0" formatCode="0%">
                  <c:v>0.218</c:v>
                </c:pt>
                <c:pt idx="2" formatCode="0%">
                  <c:v>0.214</c:v>
                </c:pt>
                <c:pt idx="3" formatCode="0%">
                  <c:v>0.222</c:v>
                </c:pt>
                <c:pt idx="5" formatCode="0%">
                  <c:v>0.24199999999999999</c:v>
                </c:pt>
                <c:pt idx="6" formatCode="0%">
                  <c:v>0.14000000000000001</c:v>
                </c:pt>
                <c:pt idx="7" formatCode="0%">
                  <c:v>0.19700000000000001</c:v>
                </c:pt>
                <c:pt idx="8" formatCode="0%">
                  <c:v>0.224</c:v>
                </c:pt>
                <c:pt idx="9" formatCode="0%">
                  <c:v>0.248</c:v>
                </c:pt>
                <c:pt idx="10" formatCode="0%">
                  <c:v>0.249</c:v>
                </c:pt>
                <c:pt idx="12" formatCode="0%">
                  <c:v>0.20799999999999999</c:v>
                </c:pt>
                <c:pt idx="13" formatCode="0%">
                  <c:v>0.14799999999999999</c:v>
                </c:pt>
                <c:pt idx="14" formatCode="0%">
                  <c:v>0.23400000000000001</c:v>
                </c:pt>
                <c:pt idx="15" formatCode="0%">
                  <c:v>0.221</c:v>
                </c:pt>
                <c:pt idx="16" formatCode="0%">
                  <c:v>0.25900000000000001</c:v>
                </c:pt>
              </c:numCache>
            </c:numRef>
          </c:val>
          <c:extLst>
            <c:ext xmlns:c16="http://schemas.microsoft.com/office/drawing/2014/chart" uri="{C3380CC4-5D6E-409C-BE32-E72D297353CC}">
              <c16:uniqueId val="{00000001-B89F-4340-98F9-98BEC776A522}"/>
            </c:ext>
          </c:extLst>
        </c:ser>
        <c:ser>
          <c:idx val="3"/>
          <c:order val="3"/>
          <c:tx>
            <c:strRef>
              <c:f>Sheet1!$A$22</c:f>
              <c:strCache>
                <c:ptCount val="1"/>
                <c:pt idx="0">
                  <c:v>Osittain eri mieltä</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Sheet1!$B$22:$BK$22</c:f>
              <c:numCache>
                <c:formatCode>General</c:formatCode>
                <c:ptCount val="17"/>
                <c:pt idx="0" formatCode="0%">
                  <c:v>0.14199999999999999</c:v>
                </c:pt>
                <c:pt idx="2" formatCode="0%">
                  <c:v>0.20599999999999999</c:v>
                </c:pt>
                <c:pt idx="3" formatCode="0%">
                  <c:v>7.9000000000000001E-2</c:v>
                </c:pt>
                <c:pt idx="5" formatCode="0%">
                  <c:v>8.7999999999999995E-2</c:v>
                </c:pt>
                <c:pt idx="6" formatCode="0%">
                  <c:v>0.189</c:v>
                </c:pt>
                <c:pt idx="7" formatCode="0%">
                  <c:v>0.11799999999999999</c:v>
                </c:pt>
                <c:pt idx="8" formatCode="0%">
                  <c:v>0.20599999999999999</c:v>
                </c:pt>
                <c:pt idx="9" formatCode="0%">
                  <c:v>0.127</c:v>
                </c:pt>
                <c:pt idx="10" formatCode="0%">
                  <c:v>0.124</c:v>
                </c:pt>
                <c:pt idx="12" formatCode="0%">
                  <c:v>0.125</c:v>
                </c:pt>
                <c:pt idx="13" formatCode="0%">
                  <c:v>0.13</c:v>
                </c:pt>
                <c:pt idx="14" formatCode="0%">
                  <c:v>0.14699999999999999</c:v>
                </c:pt>
                <c:pt idx="15" formatCode="0%">
                  <c:v>0.154</c:v>
                </c:pt>
                <c:pt idx="16" formatCode="0%">
                  <c:v>0.158</c:v>
                </c:pt>
              </c:numCache>
            </c:numRef>
          </c:val>
          <c:extLst>
            <c:ext xmlns:c16="http://schemas.microsoft.com/office/drawing/2014/chart" uri="{C3380CC4-5D6E-409C-BE32-E72D297353CC}">
              <c16:uniqueId val="{00000002-B89F-4340-98F9-98BEC776A522}"/>
            </c:ext>
          </c:extLst>
        </c:ser>
        <c:ser>
          <c:idx val="4"/>
          <c:order val="4"/>
          <c:tx>
            <c:strRef>
              <c:f>Sheet1!$A$23</c:f>
              <c:strCache>
                <c:ptCount val="1"/>
                <c:pt idx="0">
                  <c:v>Täysin eri mieltä</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Sheet1!$B$23:$BK$23</c:f>
              <c:numCache>
                <c:formatCode>General</c:formatCode>
                <c:ptCount val="17"/>
                <c:pt idx="0" formatCode="0%">
                  <c:v>6.6000000000000003E-2</c:v>
                </c:pt>
                <c:pt idx="2" formatCode="0%">
                  <c:v>0.11</c:v>
                </c:pt>
                <c:pt idx="3" formatCode="0%">
                  <c:v>2.4E-2</c:v>
                </c:pt>
                <c:pt idx="5" formatCode="0%">
                  <c:v>3.3000000000000002E-2</c:v>
                </c:pt>
                <c:pt idx="6" formatCode="0%">
                  <c:v>6.7000000000000004E-2</c:v>
                </c:pt>
                <c:pt idx="7" formatCode="0%">
                  <c:v>8.5999999999999993E-2</c:v>
                </c:pt>
                <c:pt idx="8" formatCode="0%">
                  <c:v>7.0999999999999994E-2</c:v>
                </c:pt>
                <c:pt idx="9" formatCode="0%">
                  <c:v>7.2999999999999995E-2</c:v>
                </c:pt>
                <c:pt idx="10" formatCode="0%">
                  <c:v>7.2999999999999995E-2</c:v>
                </c:pt>
                <c:pt idx="12" formatCode="0%">
                  <c:v>3.9E-2</c:v>
                </c:pt>
                <c:pt idx="13" formatCode="0%">
                  <c:v>5.6000000000000001E-2</c:v>
                </c:pt>
                <c:pt idx="14" formatCode="0%">
                  <c:v>7.1999999999999995E-2</c:v>
                </c:pt>
                <c:pt idx="15" formatCode="0%">
                  <c:v>7.6999999999999999E-2</c:v>
                </c:pt>
                <c:pt idx="16" formatCode="0%">
                  <c:v>9.4E-2</c:v>
                </c:pt>
              </c:numCache>
            </c:numRef>
          </c:val>
          <c:extLst>
            <c:ext xmlns:c16="http://schemas.microsoft.com/office/drawing/2014/chart" uri="{C3380CC4-5D6E-409C-BE32-E72D297353CC}">
              <c16:uniqueId val="{00000000-845D-45DC-A77C-3507E8979ADE}"/>
            </c:ext>
          </c:extLst>
        </c:ser>
        <c:ser>
          <c:idx val="5"/>
          <c:order val="5"/>
          <c:tx>
            <c:strRef>
              <c:f>Sheet1!$A$24</c:f>
              <c:strCache>
                <c:ptCount val="1"/>
                <c:pt idx="0">
                  <c:v>En osaa sanoa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Sheet1!$B$18:$BK$18</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Sheet1!$B$24:$BK$24</c:f>
              <c:numCache>
                <c:formatCode>General</c:formatCode>
                <c:ptCount val="17"/>
                <c:pt idx="0" formatCode="0%">
                  <c:v>8.7999999999999995E-2</c:v>
                </c:pt>
                <c:pt idx="2" formatCode="0%">
                  <c:v>4.8000000000000001E-2</c:v>
                </c:pt>
                <c:pt idx="3" formatCode="0%">
                  <c:v>0.128</c:v>
                </c:pt>
                <c:pt idx="5" formatCode="0%">
                  <c:v>9.9000000000000005E-2</c:v>
                </c:pt>
                <c:pt idx="6" formatCode="0%">
                  <c:v>0.128</c:v>
                </c:pt>
                <c:pt idx="7" formatCode="0%">
                  <c:v>0.11799999999999999</c:v>
                </c:pt>
                <c:pt idx="8" formatCode="0%">
                  <c:v>8.7999999999999995E-2</c:v>
                </c:pt>
                <c:pt idx="9" formatCode="0%">
                  <c:v>4.8000000000000001E-2</c:v>
                </c:pt>
                <c:pt idx="10" formatCode="0%">
                  <c:v>5.0999999999999997E-2</c:v>
                </c:pt>
                <c:pt idx="12" formatCode="0%">
                  <c:v>6.3E-2</c:v>
                </c:pt>
                <c:pt idx="13" formatCode="0%">
                  <c:v>8.5999999999999993E-2</c:v>
                </c:pt>
                <c:pt idx="14" formatCode="0%">
                  <c:v>9.0999999999999998E-2</c:v>
                </c:pt>
                <c:pt idx="15" formatCode="0%">
                  <c:v>0.125</c:v>
                </c:pt>
                <c:pt idx="16" formatCode="0%">
                  <c:v>8.5999999999999993E-2</c:v>
                </c:pt>
              </c:numCache>
            </c:numRef>
          </c:val>
          <c:extLst>
            <c:ext xmlns:c16="http://schemas.microsoft.com/office/drawing/2014/chart" uri="{C3380CC4-5D6E-409C-BE32-E72D297353CC}">
              <c16:uniqueId val="{00000001-845D-45DC-A77C-3507E8979ADE}"/>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legend>
      <c:legendPos val="b"/>
      <c:layout>
        <c:manualLayout>
          <c:xMode val="edge"/>
          <c:yMode val="edge"/>
          <c:x val="0.30342577759685041"/>
          <c:y val="0.82256027296363421"/>
          <c:w val="0.6724166558397332"/>
          <c:h val="0.104869025728888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1">
              <a:lumMod val="50000"/>
            </a:schemeClr>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2595238661887"/>
          <c:y val="6.0155438567908275E-2"/>
          <c:w val="0.57898261149711994"/>
          <c:h val="0.88045558146481218"/>
        </c:manualLayout>
      </c:layout>
      <c:barChart>
        <c:barDir val="bar"/>
        <c:grouping val="clustered"/>
        <c:varyColors val="0"/>
        <c:ser>
          <c:idx val="0"/>
          <c:order val="0"/>
          <c:tx>
            <c:strRef>
              <c:f>Sheet1!$B$25</c:f>
              <c:strCache>
                <c:ptCount val="1"/>
                <c:pt idx="0">
                  <c:v>Kaikki vastaajat, n=1010</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Sheet1!$B$26:$B$31</c:f>
              <c:numCache>
                <c:formatCode>0%</c:formatCode>
                <c:ptCount val="6"/>
                <c:pt idx="0">
                  <c:v>0.16300000000000001</c:v>
                </c:pt>
                <c:pt idx="1">
                  <c:v>0.34200000000000003</c:v>
                </c:pt>
                <c:pt idx="2">
                  <c:v>0.20899999999999999</c:v>
                </c:pt>
                <c:pt idx="3">
                  <c:v>0.14199999999999999</c:v>
                </c:pt>
                <c:pt idx="4">
                  <c:v>7.0000000000000007E-2</c:v>
                </c:pt>
                <c:pt idx="5">
                  <c:v>7.3999999999999996E-2</c:v>
                </c:pt>
              </c:numCache>
            </c:numRef>
          </c:val>
          <c:extLst>
            <c:ext xmlns:c16="http://schemas.microsoft.com/office/drawing/2014/chart" uri="{C3380CC4-5D6E-409C-BE32-E72D297353CC}">
              <c16:uniqueId val="{00000000-59EF-4C5F-BE96-3ED4B428A3A9}"/>
            </c:ext>
          </c:extLst>
        </c:ser>
        <c:ser>
          <c:idx val="2"/>
          <c:order val="2"/>
          <c:tx>
            <c:strRef>
              <c:f>Sheet1!$D$25</c:f>
              <c:strCache>
                <c:ptCount val="1"/>
                <c:pt idx="0">
                  <c:v>Mies, n=501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Sheet1!$D$26:$D$31</c:f>
              <c:numCache>
                <c:formatCode>0%</c:formatCode>
                <c:ptCount val="6"/>
                <c:pt idx="0">
                  <c:v>0.13</c:v>
                </c:pt>
                <c:pt idx="1">
                  <c:v>0.313</c:v>
                </c:pt>
                <c:pt idx="2">
                  <c:v>0.20200000000000001</c:v>
                </c:pt>
                <c:pt idx="3">
                  <c:v>0.21199999999999999</c:v>
                </c:pt>
                <c:pt idx="4">
                  <c:v>0.11</c:v>
                </c:pt>
                <c:pt idx="5">
                  <c:v>3.4000000000000002E-2</c:v>
                </c:pt>
              </c:numCache>
            </c:numRef>
          </c:val>
          <c:extLst>
            <c:ext xmlns:c16="http://schemas.microsoft.com/office/drawing/2014/chart" uri="{C3380CC4-5D6E-409C-BE32-E72D297353CC}">
              <c16:uniqueId val="{00000000-7967-474B-9A07-0A64A1DDE42E}"/>
            </c:ext>
          </c:extLst>
        </c:ser>
        <c:ser>
          <c:idx val="3"/>
          <c:order val="3"/>
          <c:tx>
            <c:strRef>
              <c:f>Sheet1!$E$25</c:f>
              <c:strCache>
                <c:ptCount val="1"/>
                <c:pt idx="0">
                  <c:v>Nainen, n=509</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Sheet1!$A$26:$A$31</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Sheet1!$E$26:$E$31</c:f>
              <c:numCache>
                <c:formatCode>0%</c:formatCode>
                <c:ptCount val="6"/>
                <c:pt idx="0">
                  <c:v>0.19600000000000001</c:v>
                </c:pt>
                <c:pt idx="1">
                  <c:v>0.36899999999999999</c:v>
                </c:pt>
                <c:pt idx="2">
                  <c:v>0.216</c:v>
                </c:pt>
                <c:pt idx="3">
                  <c:v>7.2999999999999995E-2</c:v>
                </c:pt>
                <c:pt idx="4">
                  <c:v>3.1E-2</c:v>
                </c:pt>
                <c:pt idx="5">
                  <c:v>0.114</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Sheet1!$C$25</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Sheet1!$A$26:$A$31</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Sheet1!$C$26:$C$31</c15:sqref>
                        </c15:formulaRef>
                      </c:ext>
                    </c:extLst>
                    <c:numCache>
                      <c:formatCode>General</c:formatCode>
                      <c:ptCount val="6"/>
                    </c:numCache>
                  </c:numRef>
                </c:val>
                <c:extLst>
                  <c:ext xmlns:c16="http://schemas.microsoft.com/office/drawing/2014/chart" uri="{C3380CC4-5D6E-409C-BE32-E72D297353CC}">
                    <c16:uniqueId val="{00000001-59EF-4C5F-BE96-3ED4B428A3A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504306588384305"/>
          <c:y val="6.8193601545051552E-2"/>
          <c:w val="0.25021041910002578"/>
          <c:h val="0.19528295962907902"/>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Sheet1!$A$37</c:f>
              <c:strCache>
                <c:ptCount val="1"/>
                <c:pt idx="0">
                  <c:v>Täysin 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Sheet1!$B$37:$BK$37</c:f>
              <c:numCache>
                <c:formatCode>General</c:formatCode>
                <c:ptCount val="17"/>
                <c:pt idx="0" formatCode="0%">
                  <c:v>0.16300000000000001</c:v>
                </c:pt>
                <c:pt idx="2" formatCode="0%">
                  <c:v>0.13</c:v>
                </c:pt>
                <c:pt idx="3" formatCode="0%">
                  <c:v>0.19600000000000001</c:v>
                </c:pt>
                <c:pt idx="5" formatCode="0%">
                  <c:v>0.22</c:v>
                </c:pt>
                <c:pt idx="6" formatCode="0%">
                  <c:v>0.19500000000000001</c:v>
                </c:pt>
                <c:pt idx="7" formatCode="0%">
                  <c:v>0.184</c:v>
                </c:pt>
                <c:pt idx="8" formatCode="0%">
                  <c:v>9.4E-2</c:v>
                </c:pt>
                <c:pt idx="9" formatCode="0%">
                  <c:v>0.13300000000000001</c:v>
                </c:pt>
                <c:pt idx="10" formatCode="0%">
                  <c:v>0.153</c:v>
                </c:pt>
                <c:pt idx="12" formatCode="0%">
                  <c:v>0.216</c:v>
                </c:pt>
                <c:pt idx="13" formatCode="0%">
                  <c:v>0.21</c:v>
                </c:pt>
                <c:pt idx="14" formatCode="0%">
                  <c:v>0.156</c:v>
                </c:pt>
                <c:pt idx="15" formatCode="0%">
                  <c:v>0.115</c:v>
                </c:pt>
                <c:pt idx="16" formatCode="0%">
                  <c:v>9.4E-2</c:v>
                </c:pt>
              </c:numCache>
            </c:numRef>
          </c:val>
          <c:extLst>
            <c:ext xmlns:c16="http://schemas.microsoft.com/office/drawing/2014/chart" uri="{C3380CC4-5D6E-409C-BE32-E72D297353CC}">
              <c16:uniqueId val="{00000000-59EF-4C5F-BE96-3ED4B428A3A9}"/>
            </c:ext>
          </c:extLst>
        </c:ser>
        <c:ser>
          <c:idx val="1"/>
          <c:order val="1"/>
          <c:tx>
            <c:strRef>
              <c:f>Sheet1!$A$38</c:f>
              <c:strCache>
                <c:ptCount val="1"/>
                <c:pt idx="0">
                  <c:v>Osittain samaa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Sheet1!$B$38:$BK$38</c:f>
              <c:numCache>
                <c:formatCode>General</c:formatCode>
                <c:ptCount val="17"/>
                <c:pt idx="0" formatCode="0%">
                  <c:v>0.34200000000000003</c:v>
                </c:pt>
                <c:pt idx="2" formatCode="0%">
                  <c:v>0.313</c:v>
                </c:pt>
                <c:pt idx="3" formatCode="0%">
                  <c:v>0.36899999999999999</c:v>
                </c:pt>
                <c:pt idx="5" formatCode="0%">
                  <c:v>0.33</c:v>
                </c:pt>
                <c:pt idx="6" formatCode="0%">
                  <c:v>0.28699999999999998</c:v>
                </c:pt>
                <c:pt idx="7" formatCode="0%">
                  <c:v>0.32200000000000001</c:v>
                </c:pt>
                <c:pt idx="8" formatCode="0%">
                  <c:v>0.33500000000000002</c:v>
                </c:pt>
                <c:pt idx="9" formatCode="0%">
                  <c:v>0.40600000000000003</c:v>
                </c:pt>
                <c:pt idx="10" formatCode="0%">
                  <c:v>0.36699999999999999</c:v>
                </c:pt>
                <c:pt idx="12" formatCode="0%">
                  <c:v>0.36499999999999999</c:v>
                </c:pt>
                <c:pt idx="13" formatCode="0%">
                  <c:v>0.37</c:v>
                </c:pt>
                <c:pt idx="14" formatCode="0%">
                  <c:v>0.34399999999999997</c:v>
                </c:pt>
                <c:pt idx="15" formatCode="0%">
                  <c:v>0.308</c:v>
                </c:pt>
                <c:pt idx="16" formatCode="0%">
                  <c:v>0.309</c:v>
                </c:pt>
              </c:numCache>
            </c:numRef>
          </c:val>
          <c:extLst>
            <c:ext xmlns:c16="http://schemas.microsoft.com/office/drawing/2014/chart" uri="{C3380CC4-5D6E-409C-BE32-E72D297353CC}">
              <c16:uniqueId val="{00000000-B89F-4340-98F9-98BEC776A522}"/>
            </c:ext>
          </c:extLst>
        </c:ser>
        <c:ser>
          <c:idx val="2"/>
          <c:order val="2"/>
          <c:tx>
            <c:strRef>
              <c:f>Sheet1!$A$39</c:f>
              <c:strCache>
                <c:ptCount val="1"/>
                <c:pt idx="0">
                  <c:v>En samaa, enkä eri mieltä</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Sheet1!$B$39:$BK$39</c:f>
              <c:numCache>
                <c:formatCode>General</c:formatCode>
                <c:ptCount val="17"/>
                <c:pt idx="0" formatCode="0%">
                  <c:v>0.20899999999999999</c:v>
                </c:pt>
                <c:pt idx="2" formatCode="0%">
                  <c:v>0.20200000000000001</c:v>
                </c:pt>
                <c:pt idx="3" formatCode="0%">
                  <c:v>0.216</c:v>
                </c:pt>
                <c:pt idx="5" formatCode="0%">
                  <c:v>0.23599999999999999</c:v>
                </c:pt>
                <c:pt idx="6" formatCode="0%">
                  <c:v>0.189</c:v>
                </c:pt>
                <c:pt idx="7" formatCode="0%">
                  <c:v>0.184</c:v>
                </c:pt>
                <c:pt idx="8" formatCode="0%">
                  <c:v>0.21199999999999999</c:v>
                </c:pt>
                <c:pt idx="9" formatCode="0%">
                  <c:v>0.2</c:v>
                </c:pt>
                <c:pt idx="10" formatCode="0%">
                  <c:v>0.22600000000000001</c:v>
                </c:pt>
                <c:pt idx="12" formatCode="0%">
                  <c:v>0.19600000000000001</c:v>
                </c:pt>
                <c:pt idx="13" formatCode="0%">
                  <c:v>0.17299999999999999</c:v>
                </c:pt>
                <c:pt idx="14" formatCode="0%">
                  <c:v>0.21299999999999999</c:v>
                </c:pt>
                <c:pt idx="15" formatCode="0%">
                  <c:v>0.221</c:v>
                </c:pt>
                <c:pt idx="16" formatCode="0%">
                  <c:v>0.252</c:v>
                </c:pt>
              </c:numCache>
            </c:numRef>
          </c:val>
          <c:extLst>
            <c:ext xmlns:c16="http://schemas.microsoft.com/office/drawing/2014/chart" uri="{C3380CC4-5D6E-409C-BE32-E72D297353CC}">
              <c16:uniqueId val="{00000001-B89F-4340-98F9-98BEC776A522}"/>
            </c:ext>
          </c:extLst>
        </c:ser>
        <c:ser>
          <c:idx val="3"/>
          <c:order val="3"/>
          <c:tx>
            <c:strRef>
              <c:f>Sheet1!$A$40</c:f>
              <c:strCache>
                <c:ptCount val="1"/>
                <c:pt idx="0">
                  <c:v>Osittain eri mieltä</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Sheet1!$B$40:$BK$40</c:f>
              <c:numCache>
                <c:formatCode>General</c:formatCode>
                <c:ptCount val="17"/>
                <c:pt idx="0" formatCode="0%">
                  <c:v>0.14199999999999999</c:v>
                </c:pt>
                <c:pt idx="2" formatCode="0%">
                  <c:v>0.21199999999999999</c:v>
                </c:pt>
                <c:pt idx="3" formatCode="0%">
                  <c:v>7.2999999999999995E-2</c:v>
                </c:pt>
                <c:pt idx="5" formatCode="0%">
                  <c:v>8.7999999999999995E-2</c:v>
                </c:pt>
                <c:pt idx="6" formatCode="0%">
                  <c:v>0.14000000000000001</c:v>
                </c:pt>
                <c:pt idx="7" formatCode="0%">
                  <c:v>0.13800000000000001</c:v>
                </c:pt>
                <c:pt idx="8" formatCode="0%">
                  <c:v>0.21199999999999999</c:v>
                </c:pt>
                <c:pt idx="9" formatCode="0%">
                  <c:v>0.13300000000000001</c:v>
                </c:pt>
                <c:pt idx="10" formatCode="0%">
                  <c:v>0.14099999999999999</c:v>
                </c:pt>
                <c:pt idx="12" formatCode="0%">
                  <c:v>0.13700000000000001</c:v>
                </c:pt>
                <c:pt idx="13" formatCode="0%">
                  <c:v>0.111</c:v>
                </c:pt>
                <c:pt idx="14" formatCode="0%">
                  <c:v>0.128</c:v>
                </c:pt>
                <c:pt idx="15" formatCode="0%">
                  <c:v>0.183</c:v>
                </c:pt>
                <c:pt idx="16" formatCode="0%">
                  <c:v>0.158</c:v>
                </c:pt>
              </c:numCache>
            </c:numRef>
          </c:val>
          <c:extLst>
            <c:ext xmlns:c16="http://schemas.microsoft.com/office/drawing/2014/chart" uri="{C3380CC4-5D6E-409C-BE32-E72D297353CC}">
              <c16:uniqueId val="{00000002-B89F-4340-98F9-98BEC776A522}"/>
            </c:ext>
          </c:extLst>
        </c:ser>
        <c:ser>
          <c:idx val="4"/>
          <c:order val="4"/>
          <c:tx>
            <c:strRef>
              <c:f>Sheet1!$A$41</c:f>
              <c:strCache>
                <c:ptCount val="1"/>
                <c:pt idx="0">
                  <c:v>Täysin eri mieltä</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Sheet1!$B$41:$BK$41</c:f>
              <c:numCache>
                <c:formatCode>General</c:formatCode>
                <c:ptCount val="17"/>
                <c:pt idx="0" formatCode="0%">
                  <c:v>7.0000000000000007E-2</c:v>
                </c:pt>
                <c:pt idx="2" formatCode="0%">
                  <c:v>0.11</c:v>
                </c:pt>
                <c:pt idx="3" formatCode="0%">
                  <c:v>3.1E-2</c:v>
                </c:pt>
                <c:pt idx="5" formatCode="0%">
                  <c:v>4.3999999999999997E-2</c:v>
                </c:pt>
                <c:pt idx="6" formatCode="0%">
                  <c:v>7.2999999999999995E-2</c:v>
                </c:pt>
                <c:pt idx="7" formatCode="0%">
                  <c:v>7.1999999999999995E-2</c:v>
                </c:pt>
                <c:pt idx="8" formatCode="0%">
                  <c:v>7.0999999999999994E-2</c:v>
                </c:pt>
                <c:pt idx="9" formatCode="0%">
                  <c:v>8.5000000000000006E-2</c:v>
                </c:pt>
                <c:pt idx="10" formatCode="0%">
                  <c:v>7.9000000000000001E-2</c:v>
                </c:pt>
                <c:pt idx="12" formatCode="0%">
                  <c:v>4.2999999999999997E-2</c:v>
                </c:pt>
                <c:pt idx="13" formatCode="0%">
                  <c:v>5.6000000000000001E-2</c:v>
                </c:pt>
                <c:pt idx="14" formatCode="0%">
                  <c:v>8.1000000000000003E-2</c:v>
                </c:pt>
                <c:pt idx="15" formatCode="0%">
                  <c:v>7.6999999999999999E-2</c:v>
                </c:pt>
                <c:pt idx="16" formatCode="0%">
                  <c:v>0.108</c:v>
                </c:pt>
              </c:numCache>
            </c:numRef>
          </c:val>
          <c:extLst>
            <c:ext xmlns:c16="http://schemas.microsoft.com/office/drawing/2014/chart" uri="{C3380CC4-5D6E-409C-BE32-E72D297353CC}">
              <c16:uniqueId val="{00000000-845D-45DC-A77C-3507E8979ADE}"/>
            </c:ext>
          </c:extLst>
        </c:ser>
        <c:ser>
          <c:idx val="5"/>
          <c:order val="5"/>
          <c:tx>
            <c:strRef>
              <c:f>Sheet1!$A$42</c:f>
              <c:strCache>
                <c:ptCount val="1"/>
                <c:pt idx="0">
                  <c:v>En osaa sanoa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Sheet1!$B$36:$BK$36</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Sheet1!$B$42:$BK$42</c:f>
              <c:numCache>
                <c:formatCode>General</c:formatCode>
                <c:ptCount val="17"/>
                <c:pt idx="0" formatCode="0%">
                  <c:v>7.3999999999999996E-2</c:v>
                </c:pt>
                <c:pt idx="2" formatCode="0%">
                  <c:v>3.4000000000000002E-2</c:v>
                </c:pt>
                <c:pt idx="3" formatCode="0%">
                  <c:v>0.114</c:v>
                </c:pt>
                <c:pt idx="5" formatCode="0%">
                  <c:v>8.2000000000000003E-2</c:v>
                </c:pt>
                <c:pt idx="6" formatCode="0%">
                  <c:v>0.11600000000000001</c:v>
                </c:pt>
                <c:pt idx="7" formatCode="0%">
                  <c:v>9.9000000000000005E-2</c:v>
                </c:pt>
                <c:pt idx="8" formatCode="0%">
                  <c:v>7.5999999999999998E-2</c:v>
                </c:pt>
                <c:pt idx="9" formatCode="0%">
                  <c:v>4.2000000000000003E-2</c:v>
                </c:pt>
                <c:pt idx="10" formatCode="0%">
                  <c:v>3.4000000000000002E-2</c:v>
                </c:pt>
                <c:pt idx="12" formatCode="0%">
                  <c:v>4.2999999999999997E-2</c:v>
                </c:pt>
                <c:pt idx="13" formatCode="0%">
                  <c:v>0.08</c:v>
                </c:pt>
                <c:pt idx="14" formatCode="0%">
                  <c:v>7.8E-2</c:v>
                </c:pt>
                <c:pt idx="15" formatCode="0%">
                  <c:v>9.6000000000000002E-2</c:v>
                </c:pt>
                <c:pt idx="16" formatCode="0%">
                  <c:v>7.9000000000000001E-2</c:v>
                </c:pt>
              </c:numCache>
            </c:numRef>
          </c:val>
          <c:extLst>
            <c:ext xmlns:c16="http://schemas.microsoft.com/office/drawing/2014/chart" uri="{C3380CC4-5D6E-409C-BE32-E72D297353CC}">
              <c16:uniqueId val="{00000001-845D-45DC-A77C-3507E8979ADE}"/>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legend>
      <c:legendPos val="b"/>
      <c:layout>
        <c:manualLayout>
          <c:xMode val="edge"/>
          <c:yMode val="edge"/>
          <c:x val="0.34105998257010323"/>
          <c:y val="0.83014724126244122"/>
          <c:w val="0.63478245086648044"/>
          <c:h val="9.72821439850763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1">
              <a:lumMod val="50000"/>
            </a:schemeClr>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2595238661887"/>
          <c:y val="6.0155438567908275E-2"/>
          <c:w val="0.57898261149711994"/>
          <c:h val="0.88314974814844982"/>
        </c:manualLayout>
      </c:layout>
      <c:barChart>
        <c:barDir val="bar"/>
        <c:grouping val="clustered"/>
        <c:varyColors val="0"/>
        <c:ser>
          <c:idx val="0"/>
          <c:order val="0"/>
          <c:tx>
            <c:strRef>
              <c:f>Sheet1!$B$43</c:f>
              <c:strCache>
                <c:ptCount val="1"/>
                <c:pt idx="0">
                  <c:v>Kaikki vastaajat, n=1010</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Sheet1!$B$44:$B$49</c:f>
              <c:numCache>
                <c:formatCode>0%</c:formatCode>
                <c:ptCount val="6"/>
                <c:pt idx="0">
                  <c:v>0.15</c:v>
                </c:pt>
                <c:pt idx="1">
                  <c:v>0.32500000000000001</c:v>
                </c:pt>
                <c:pt idx="2">
                  <c:v>0.19600000000000001</c:v>
                </c:pt>
                <c:pt idx="3">
                  <c:v>0.16600000000000001</c:v>
                </c:pt>
                <c:pt idx="4">
                  <c:v>0.112</c:v>
                </c:pt>
                <c:pt idx="5">
                  <c:v>5.0999999999999997E-2</c:v>
                </c:pt>
              </c:numCache>
            </c:numRef>
          </c:val>
          <c:extLst>
            <c:ext xmlns:c16="http://schemas.microsoft.com/office/drawing/2014/chart" uri="{C3380CC4-5D6E-409C-BE32-E72D297353CC}">
              <c16:uniqueId val="{00000000-59EF-4C5F-BE96-3ED4B428A3A9}"/>
            </c:ext>
          </c:extLst>
        </c:ser>
        <c:ser>
          <c:idx val="2"/>
          <c:order val="2"/>
          <c:tx>
            <c:strRef>
              <c:f>Sheet1!$D$43</c:f>
              <c:strCache>
                <c:ptCount val="1"/>
                <c:pt idx="0">
                  <c:v>Mies, n=501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Sheet1!$D$44:$D$49</c:f>
              <c:numCache>
                <c:formatCode>0%</c:formatCode>
                <c:ptCount val="6"/>
                <c:pt idx="0">
                  <c:v>0.11600000000000001</c:v>
                </c:pt>
                <c:pt idx="1">
                  <c:v>0.26500000000000001</c:v>
                </c:pt>
                <c:pt idx="2">
                  <c:v>0.21199999999999999</c:v>
                </c:pt>
                <c:pt idx="3">
                  <c:v>0.20799999999999999</c:v>
                </c:pt>
                <c:pt idx="4">
                  <c:v>0.16800000000000001</c:v>
                </c:pt>
                <c:pt idx="5">
                  <c:v>3.2000000000000001E-2</c:v>
                </c:pt>
              </c:numCache>
            </c:numRef>
          </c:val>
          <c:extLst>
            <c:ext xmlns:c16="http://schemas.microsoft.com/office/drawing/2014/chart" uri="{C3380CC4-5D6E-409C-BE32-E72D297353CC}">
              <c16:uniqueId val="{00000000-7967-474B-9A07-0A64A1DDE42E}"/>
            </c:ext>
          </c:extLst>
        </c:ser>
        <c:ser>
          <c:idx val="3"/>
          <c:order val="3"/>
          <c:tx>
            <c:strRef>
              <c:f>Sheet1!$E$43</c:f>
              <c:strCache>
                <c:ptCount val="1"/>
                <c:pt idx="0">
                  <c:v>Nainen, n=509</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Sheet1!$A$44:$A$49</c:f>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f>Sheet1!$E$44:$E$49</c:f>
              <c:numCache>
                <c:formatCode>0%</c:formatCode>
                <c:ptCount val="6"/>
                <c:pt idx="0">
                  <c:v>0.183</c:v>
                </c:pt>
                <c:pt idx="1">
                  <c:v>0.38300000000000001</c:v>
                </c:pt>
                <c:pt idx="2">
                  <c:v>0.18099999999999999</c:v>
                </c:pt>
                <c:pt idx="3">
                  <c:v>0.126</c:v>
                </c:pt>
                <c:pt idx="4">
                  <c:v>5.7000000000000002E-2</c:v>
                </c:pt>
                <c:pt idx="5">
                  <c:v>7.0999999999999994E-2</c:v>
                </c:pt>
              </c:numCache>
            </c:numRef>
          </c:val>
          <c:extLst>
            <c:ext xmlns:c16="http://schemas.microsoft.com/office/drawing/2014/chart" uri="{C3380CC4-5D6E-409C-BE32-E72D297353CC}">
              <c16:uniqueId val="{00000001-7967-474B-9A07-0A64A1DDE42E}"/>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1"/>
                <c:order val="1"/>
                <c:tx>
                  <c:strRef>
                    <c:extLst>
                      <c:ext uri="{02D57815-91ED-43cb-92C2-25804820EDAC}">
                        <c15:formulaRef>
                          <c15:sqref>Sheet1!$C$43</c15:sqref>
                        </c15:formulaRef>
                      </c:ext>
                    </c:extLst>
                    <c:strCache>
                      <c:ptCount val="1"/>
                      <c:pt idx="0">
                        <c:v>SUKUPUOLI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Sheet1!$A$44:$A$49</c15:sqref>
                        </c15:formulaRef>
                      </c:ext>
                    </c:extLst>
                    <c:strCache>
                      <c:ptCount val="6"/>
                      <c:pt idx="0">
                        <c:v>Täysin samaa mieltä</c:v>
                      </c:pt>
                      <c:pt idx="1">
                        <c:v>Osittain samaa mieltä</c:v>
                      </c:pt>
                      <c:pt idx="2">
                        <c:v>En samaa, enkä eri mieltä</c:v>
                      </c:pt>
                      <c:pt idx="3">
                        <c:v>Osittain eri mieltä</c:v>
                      </c:pt>
                      <c:pt idx="4">
                        <c:v>Täysin eri mieltä</c:v>
                      </c:pt>
                      <c:pt idx="5">
                        <c:v>En osaa sanoa</c:v>
                      </c:pt>
                    </c:strCache>
                  </c:strRef>
                </c:cat>
                <c:val>
                  <c:numRef>
                    <c:extLst>
                      <c:ext uri="{02D57815-91ED-43cb-92C2-25804820EDAC}">
                        <c15:formulaRef>
                          <c15:sqref>Sheet1!$C$44:$C$49</c15:sqref>
                        </c15:formulaRef>
                      </c:ext>
                    </c:extLst>
                    <c:numCache>
                      <c:formatCode>General</c:formatCode>
                      <c:ptCount val="6"/>
                    </c:numCache>
                  </c:numRef>
                </c:val>
                <c:extLst>
                  <c:ext xmlns:c16="http://schemas.microsoft.com/office/drawing/2014/chart" uri="{C3380CC4-5D6E-409C-BE32-E72D297353CC}">
                    <c16:uniqueId val="{00000001-59EF-4C5F-BE96-3ED4B428A3A9}"/>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crossAx val="482580720"/>
        <c:crosses val="autoZero"/>
        <c:crossBetween val="between"/>
        <c:majorUnit val="0.2"/>
      </c:valAx>
      <c:spPr>
        <a:noFill/>
        <a:ln>
          <a:noFill/>
        </a:ln>
        <a:effectLst/>
      </c:spPr>
    </c:plotArea>
    <c:legend>
      <c:legendPos val="b"/>
      <c:layout>
        <c:manualLayout>
          <c:xMode val="edge"/>
          <c:yMode val="edge"/>
          <c:x val="0.73504306588384305"/>
          <c:y val="6.8193601545051552E-2"/>
          <c:w val="0.25021041910002578"/>
          <c:h val="0.19528295962907902"/>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2">
              <a:lumMod val="50000"/>
            </a:schemeClr>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541591028613"/>
          <c:y val="6.2849632652989915E-2"/>
          <c:w val="0.57898261149711994"/>
          <c:h val="0.71880553310359918"/>
        </c:manualLayout>
      </c:layout>
      <c:barChart>
        <c:barDir val="bar"/>
        <c:grouping val="stacked"/>
        <c:varyColors val="0"/>
        <c:ser>
          <c:idx val="0"/>
          <c:order val="0"/>
          <c:tx>
            <c:strRef>
              <c:f>Sheet1!$A$55</c:f>
              <c:strCache>
                <c:ptCount val="1"/>
                <c:pt idx="0">
                  <c:v>Täysin samaa mieltä</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Sheet1!$B$55:$BK$55</c:f>
              <c:numCache>
                <c:formatCode>General</c:formatCode>
                <c:ptCount val="17"/>
                <c:pt idx="0" formatCode="0%">
                  <c:v>0.15</c:v>
                </c:pt>
                <c:pt idx="2" formatCode="0%">
                  <c:v>0.11600000000000001</c:v>
                </c:pt>
                <c:pt idx="3" formatCode="0%">
                  <c:v>0.183</c:v>
                </c:pt>
                <c:pt idx="5" formatCode="0%">
                  <c:v>0.20899999999999999</c:v>
                </c:pt>
                <c:pt idx="6" formatCode="0%">
                  <c:v>0.14000000000000001</c:v>
                </c:pt>
                <c:pt idx="7" formatCode="0%">
                  <c:v>0.125</c:v>
                </c:pt>
                <c:pt idx="8" formatCode="0%">
                  <c:v>0.129</c:v>
                </c:pt>
                <c:pt idx="9" formatCode="0%">
                  <c:v>0.16400000000000001</c:v>
                </c:pt>
                <c:pt idx="10" formatCode="0%">
                  <c:v>0.124</c:v>
                </c:pt>
                <c:pt idx="12" formatCode="0%">
                  <c:v>0.188</c:v>
                </c:pt>
                <c:pt idx="13" formatCode="0%">
                  <c:v>0.253</c:v>
                </c:pt>
                <c:pt idx="14" formatCode="0%">
                  <c:v>0.113</c:v>
                </c:pt>
                <c:pt idx="15" formatCode="0%">
                  <c:v>0.125</c:v>
                </c:pt>
                <c:pt idx="16" formatCode="0%">
                  <c:v>7.1999999999999995E-2</c:v>
                </c:pt>
              </c:numCache>
            </c:numRef>
          </c:val>
          <c:extLst>
            <c:ext xmlns:c16="http://schemas.microsoft.com/office/drawing/2014/chart" uri="{C3380CC4-5D6E-409C-BE32-E72D297353CC}">
              <c16:uniqueId val="{00000000-59EF-4C5F-BE96-3ED4B428A3A9}"/>
            </c:ext>
          </c:extLst>
        </c:ser>
        <c:ser>
          <c:idx val="1"/>
          <c:order val="1"/>
          <c:tx>
            <c:strRef>
              <c:f>Sheet1!$A$56</c:f>
              <c:strCache>
                <c:ptCount val="1"/>
                <c:pt idx="0">
                  <c:v>Osittain samaa mieltä</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Sheet1!$B$56:$BK$56</c:f>
              <c:numCache>
                <c:formatCode>General</c:formatCode>
                <c:ptCount val="17"/>
                <c:pt idx="0" formatCode="0%">
                  <c:v>0.32500000000000001</c:v>
                </c:pt>
                <c:pt idx="2" formatCode="0%">
                  <c:v>0.26500000000000001</c:v>
                </c:pt>
                <c:pt idx="3" formatCode="0%">
                  <c:v>0.38300000000000001</c:v>
                </c:pt>
                <c:pt idx="5" formatCode="0%">
                  <c:v>0.374</c:v>
                </c:pt>
                <c:pt idx="6" formatCode="0%">
                  <c:v>0.317</c:v>
                </c:pt>
                <c:pt idx="7" formatCode="0%">
                  <c:v>0.32900000000000001</c:v>
                </c:pt>
                <c:pt idx="8" formatCode="0%">
                  <c:v>0.25900000000000001</c:v>
                </c:pt>
                <c:pt idx="9" formatCode="0%">
                  <c:v>0.29699999999999999</c:v>
                </c:pt>
                <c:pt idx="10" formatCode="0%">
                  <c:v>0.36699999999999999</c:v>
                </c:pt>
                <c:pt idx="12" formatCode="0%">
                  <c:v>0.373</c:v>
                </c:pt>
                <c:pt idx="13" formatCode="0%">
                  <c:v>0.28999999999999998</c:v>
                </c:pt>
                <c:pt idx="14" formatCode="0%">
                  <c:v>0.32500000000000001</c:v>
                </c:pt>
                <c:pt idx="15" formatCode="0%">
                  <c:v>0.308</c:v>
                </c:pt>
                <c:pt idx="16" formatCode="0%">
                  <c:v>0.33800000000000002</c:v>
                </c:pt>
              </c:numCache>
            </c:numRef>
          </c:val>
          <c:extLst>
            <c:ext xmlns:c16="http://schemas.microsoft.com/office/drawing/2014/chart" uri="{C3380CC4-5D6E-409C-BE32-E72D297353CC}">
              <c16:uniqueId val="{00000000-B89F-4340-98F9-98BEC776A522}"/>
            </c:ext>
          </c:extLst>
        </c:ser>
        <c:ser>
          <c:idx val="2"/>
          <c:order val="2"/>
          <c:tx>
            <c:strRef>
              <c:f>Sheet1!$A$57</c:f>
              <c:strCache>
                <c:ptCount val="1"/>
                <c:pt idx="0">
                  <c:v>En samaa, enkä eri mieltä</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Sheet1!$B$57:$BK$57</c:f>
              <c:numCache>
                <c:formatCode>General</c:formatCode>
                <c:ptCount val="17"/>
                <c:pt idx="0" formatCode="0%">
                  <c:v>0.19600000000000001</c:v>
                </c:pt>
                <c:pt idx="2" formatCode="0%">
                  <c:v>0.21199999999999999</c:v>
                </c:pt>
                <c:pt idx="3" formatCode="0%">
                  <c:v>0.18099999999999999</c:v>
                </c:pt>
                <c:pt idx="5" formatCode="0%">
                  <c:v>0.192</c:v>
                </c:pt>
                <c:pt idx="6" formatCode="0%">
                  <c:v>0.159</c:v>
                </c:pt>
                <c:pt idx="7" formatCode="0%">
                  <c:v>0.217</c:v>
                </c:pt>
                <c:pt idx="8" formatCode="0%">
                  <c:v>0.247</c:v>
                </c:pt>
                <c:pt idx="9" formatCode="0%">
                  <c:v>0.158</c:v>
                </c:pt>
                <c:pt idx="10" formatCode="0%">
                  <c:v>0.20300000000000001</c:v>
                </c:pt>
                <c:pt idx="12" formatCode="0%">
                  <c:v>0.16900000000000001</c:v>
                </c:pt>
                <c:pt idx="13" formatCode="0%">
                  <c:v>0.154</c:v>
                </c:pt>
                <c:pt idx="14" formatCode="0%">
                  <c:v>0.222</c:v>
                </c:pt>
                <c:pt idx="15" formatCode="0%">
                  <c:v>0.20200000000000001</c:v>
                </c:pt>
                <c:pt idx="16" formatCode="0%">
                  <c:v>0.20100000000000001</c:v>
                </c:pt>
              </c:numCache>
            </c:numRef>
          </c:val>
          <c:extLst>
            <c:ext xmlns:c16="http://schemas.microsoft.com/office/drawing/2014/chart" uri="{C3380CC4-5D6E-409C-BE32-E72D297353CC}">
              <c16:uniqueId val="{00000001-B89F-4340-98F9-98BEC776A522}"/>
            </c:ext>
          </c:extLst>
        </c:ser>
        <c:ser>
          <c:idx val="3"/>
          <c:order val="3"/>
          <c:tx>
            <c:strRef>
              <c:f>Sheet1!$A$58</c:f>
              <c:strCache>
                <c:ptCount val="1"/>
                <c:pt idx="0">
                  <c:v>Osittain eri mieltä</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Sheet1!$B$58:$BK$58</c:f>
              <c:numCache>
                <c:formatCode>General</c:formatCode>
                <c:ptCount val="17"/>
                <c:pt idx="0" formatCode="0%">
                  <c:v>0.16600000000000001</c:v>
                </c:pt>
                <c:pt idx="2" formatCode="0%">
                  <c:v>0.20799999999999999</c:v>
                </c:pt>
                <c:pt idx="3" formatCode="0%">
                  <c:v>0.126</c:v>
                </c:pt>
                <c:pt idx="5" formatCode="0%">
                  <c:v>0.121</c:v>
                </c:pt>
                <c:pt idx="6" formatCode="0%">
                  <c:v>0.183</c:v>
                </c:pt>
                <c:pt idx="7" formatCode="0%">
                  <c:v>0.13200000000000001</c:v>
                </c:pt>
                <c:pt idx="8" formatCode="0%">
                  <c:v>0.2</c:v>
                </c:pt>
                <c:pt idx="9" formatCode="0%">
                  <c:v>0.21199999999999999</c:v>
                </c:pt>
                <c:pt idx="10" formatCode="0%">
                  <c:v>0.153</c:v>
                </c:pt>
                <c:pt idx="12" formatCode="0%">
                  <c:v>0.14499999999999999</c:v>
                </c:pt>
                <c:pt idx="13" formatCode="0%">
                  <c:v>0.19800000000000001</c:v>
                </c:pt>
                <c:pt idx="14" formatCode="0%">
                  <c:v>0.17199999999999999</c:v>
                </c:pt>
                <c:pt idx="15" formatCode="0%">
                  <c:v>0.14399999999999999</c:v>
                </c:pt>
                <c:pt idx="16" formatCode="0%">
                  <c:v>0.187</c:v>
                </c:pt>
              </c:numCache>
            </c:numRef>
          </c:val>
          <c:extLst>
            <c:ext xmlns:c16="http://schemas.microsoft.com/office/drawing/2014/chart" uri="{C3380CC4-5D6E-409C-BE32-E72D297353CC}">
              <c16:uniqueId val="{00000002-B89F-4340-98F9-98BEC776A522}"/>
            </c:ext>
          </c:extLst>
        </c:ser>
        <c:ser>
          <c:idx val="4"/>
          <c:order val="4"/>
          <c:tx>
            <c:strRef>
              <c:f>Sheet1!$A$59</c:f>
              <c:strCache>
                <c:ptCount val="1"/>
                <c:pt idx="0">
                  <c:v>Täysin eri mieltä</c:v>
                </c:pt>
              </c:strCache>
            </c:strRef>
          </c:tx>
          <c:spPr>
            <a:solidFill>
              <a:srgbClr val="EE2C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Sheet1!$B$59:$BK$59</c:f>
              <c:numCache>
                <c:formatCode>General</c:formatCode>
                <c:ptCount val="17"/>
                <c:pt idx="0" formatCode="0%">
                  <c:v>0.112</c:v>
                </c:pt>
                <c:pt idx="2" formatCode="0%">
                  <c:v>0.16800000000000001</c:v>
                </c:pt>
                <c:pt idx="3" formatCode="0%">
                  <c:v>5.7000000000000002E-2</c:v>
                </c:pt>
                <c:pt idx="5" formatCode="0%">
                  <c:v>7.6999999999999999E-2</c:v>
                </c:pt>
                <c:pt idx="6" formatCode="0%">
                  <c:v>0.11600000000000001</c:v>
                </c:pt>
                <c:pt idx="7" formatCode="0%">
                  <c:v>0.11799999999999999</c:v>
                </c:pt>
                <c:pt idx="8" formatCode="0%">
                  <c:v>0.124</c:v>
                </c:pt>
                <c:pt idx="9" formatCode="0%">
                  <c:v>0.13900000000000001</c:v>
                </c:pt>
                <c:pt idx="10" formatCode="0%">
                  <c:v>0.10199999999999999</c:v>
                </c:pt>
                <c:pt idx="12" formatCode="0%">
                  <c:v>0.09</c:v>
                </c:pt>
                <c:pt idx="13" formatCode="0%">
                  <c:v>0.08</c:v>
                </c:pt>
                <c:pt idx="14" formatCode="0%">
                  <c:v>0.11600000000000001</c:v>
                </c:pt>
                <c:pt idx="15" formatCode="0%">
                  <c:v>0.115</c:v>
                </c:pt>
                <c:pt idx="16" formatCode="0%">
                  <c:v>0.14399999999999999</c:v>
                </c:pt>
              </c:numCache>
            </c:numRef>
          </c:val>
          <c:extLst>
            <c:ext xmlns:c16="http://schemas.microsoft.com/office/drawing/2014/chart" uri="{C3380CC4-5D6E-409C-BE32-E72D297353CC}">
              <c16:uniqueId val="{00000000-845D-45DC-A77C-3507E8979ADE}"/>
            </c:ext>
          </c:extLst>
        </c:ser>
        <c:ser>
          <c:idx val="5"/>
          <c:order val="5"/>
          <c:tx>
            <c:strRef>
              <c:f>Sheet1!$A$60</c:f>
              <c:strCache>
                <c:ptCount val="1"/>
                <c:pt idx="0">
                  <c:v>En osaa sanoa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Sheet1!$B$54:$BK$54</c:f>
              <c:strCache>
                <c:ptCount val="17"/>
                <c:pt idx="0">
                  <c:v>Kaikki vastaajat, n=1010</c:v>
                </c:pt>
                <c:pt idx="1">
                  <c:v>SUKUPUOLI</c:v>
                </c:pt>
                <c:pt idx="2">
                  <c:v>Mies, n=501</c:v>
                </c:pt>
                <c:pt idx="3">
                  <c:v>Nainen, n=509</c:v>
                </c:pt>
                <c:pt idx="4">
                  <c:v>IKÄRYHMÄ</c:v>
                </c:pt>
                <c:pt idx="5">
                  <c:v>18-29 -vuotias, n=182</c:v>
                </c:pt>
                <c:pt idx="6">
                  <c:v>30-39 -vuotias, n=164</c:v>
                </c:pt>
                <c:pt idx="7">
                  <c:v>40-49 -vuotias, n=152</c:v>
                </c:pt>
                <c:pt idx="8">
                  <c:v>50-59 -vuotias, n=170</c:v>
                </c:pt>
                <c:pt idx="9">
                  <c:v>60-69 -vuotias, n=165</c:v>
                </c:pt>
                <c:pt idx="10">
                  <c:v>70-84 -vuotias, n=177</c:v>
                </c:pt>
                <c:pt idx="11">
                  <c:v>ASUINPAIKKA</c:v>
                </c:pt>
                <c:pt idx="12">
                  <c:v>Pääkaupunkiseutu, n=255</c:v>
                </c:pt>
                <c:pt idx="13">
                  <c:v>Kaupungissa, jossa yli 150 000 asukasta, n=162</c:v>
                </c:pt>
                <c:pt idx="14">
                  <c:v>Kaupungissa jossa 30 - 150 000 asukasta, n=320</c:v>
                </c:pt>
                <c:pt idx="15">
                  <c:v>Kaupunki, jossa 10 - 30 000 asukasta, n=104</c:v>
                </c:pt>
                <c:pt idx="16">
                  <c:v>Haja-asutusalueella &lt; 10 000 asukasta, n=139</c:v>
                </c:pt>
              </c:strCache>
            </c:strRef>
          </c:cat>
          <c:val>
            <c:numRef>
              <c:f>Sheet1!$B$60:$BK$60</c:f>
              <c:numCache>
                <c:formatCode>General</c:formatCode>
                <c:ptCount val="17"/>
                <c:pt idx="0" formatCode="0%">
                  <c:v>5.0999999999999997E-2</c:v>
                </c:pt>
                <c:pt idx="2" formatCode="0%">
                  <c:v>3.2000000000000001E-2</c:v>
                </c:pt>
                <c:pt idx="3" formatCode="0%">
                  <c:v>7.0999999999999994E-2</c:v>
                </c:pt>
                <c:pt idx="5" formatCode="0%">
                  <c:v>2.7E-2</c:v>
                </c:pt>
                <c:pt idx="6" formatCode="0%">
                  <c:v>8.5000000000000006E-2</c:v>
                </c:pt>
                <c:pt idx="7" formatCode="0%">
                  <c:v>7.9000000000000001E-2</c:v>
                </c:pt>
                <c:pt idx="8" formatCode="0%">
                  <c:v>4.1000000000000002E-2</c:v>
                </c:pt>
                <c:pt idx="9" formatCode="0%">
                  <c:v>0.03</c:v>
                </c:pt>
                <c:pt idx="10" formatCode="0%">
                  <c:v>5.0999999999999997E-2</c:v>
                </c:pt>
                <c:pt idx="12" formatCode="0%">
                  <c:v>3.5000000000000003E-2</c:v>
                </c:pt>
                <c:pt idx="13" formatCode="0%">
                  <c:v>2.5000000000000001E-2</c:v>
                </c:pt>
                <c:pt idx="14" formatCode="0%">
                  <c:v>5.2999999999999999E-2</c:v>
                </c:pt>
                <c:pt idx="15" formatCode="0%">
                  <c:v>0.106</c:v>
                </c:pt>
                <c:pt idx="16" formatCode="0%">
                  <c:v>5.8000000000000003E-2</c:v>
                </c:pt>
              </c:numCache>
            </c:numRef>
          </c:val>
          <c:extLst>
            <c:ext xmlns:c16="http://schemas.microsoft.com/office/drawing/2014/chart" uri="{C3380CC4-5D6E-409C-BE32-E72D297353CC}">
              <c16:uniqueId val="{00000001-845D-45DC-A77C-3507E8979ADE}"/>
            </c:ext>
          </c:extLst>
        </c:ser>
        <c:dLbls>
          <c:showLegendKey val="0"/>
          <c:showVal val="0"/>
          <c:showCatName val="0"/>
          <c:showSerName val="0"/>
          <c:showPercent val="0"/>
          <c:showBubbleSize val="0"/>
        </c:dLbls>
        <c:gapWidth val="30"/>
        <c:overlap val="100"/>
        <c:axId val="482580720"/>
        <c:axId val="482579080"/>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crossAx val="482580720"/>
        <c:crosses val="autoZero"/>
        <c:crossBetween val="between"/>
        <c:minorUnit val="0.2"/>
      </c:valAx>
      <c:spPr>
        <a:noFill/>
        <a:ln>
          <a:noFill/>
        </a:ln>
        <a:effectLst/>
      </c:spPr>
    </c:plotArea>
    <c:legend>
      <c:legendPos val="b"/>
      <c:layout>
        <c:manualLayout>
          <c:xMode val="edge"/>
          <c:yMode val="edge"/>
          <c:x val="0.26814371043442597"/>
          <c:y val="0.82256027296363421"/>
          <c:w val="0.70769872300215753"/>
          <c:h val="9.98111045663469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solidFill>
            <a:schemeClr val="tx1">
              <a:lumMod val="50000"/>
            </a:schemeClr>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AD01B6E-BB80-4A74-813A-75F6813DC435}" type="datetimeFigureOut">
              <a:rPr lang="fi-FI" smtClean="0"/>
              <a:t>30.6.2020</a:t>
            </a:fld>
            <a:endParaRPr lang="fi-FI"/>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ECE32C72-D63B-4D18-BCD4-360AAB83F98D}" type="slidenum">
              <a:rPr lang="fi-FI" smtClean="0"/>
              <a:t>‹#›</a:t>
            </a:fld>
            <a:endParaRPr lang="fi-FI"/>
          </a:p>
        </p:txBody>
      </p:sp>
    </p:spTree>
    <p:extLst>
      <p:ext uri="{BB962C8B-B14F-4D97-AF65-F5344CB8AC3E}">
        <p14:creationId xmlns:p14="http://schemas.microsoft.com/office/powerpoint/2010/main" val="19636970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 napsauttamalla</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0978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6/30/2020</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Vastuullinen sijoittaminen</a:t>
            </a:r>
          </a:p>
        </p:txBody>
      </p:sp>
      <p:sp>
        <p:nvSpPr>
          <p:cNvPr id="3" name="Alaotsikko 2"/>
          <p:cNvSpPr>
            <a:spLocks noGrp="1"/>
          </p:cNvSpPr>
          <p:nvPr>
            <p:ph type="subTitle" idx="1"/>
          </p:nvPr>
        </p:nvSpPr>
        <p:spPr/>
        <p:txBody>
          <a:bodyPr>
            <a:normAutofit lnSpcReduction="10000"/>
          </a:bodyPr>
          <a:lstStyle/>
          <a:p>
            <a:r>
              <a:rPr lang="fi-FI"/>
              <a:t>Kesäkuu 2020</a:t>
            </a:r>
          </a:p>
        </p:txBody>
      </p:sp>
      <p:sp>
        <p:nvSpPr>
          <p:cNvPr id="4" name="Tekstin paikkamerkki 3"/>
          <p:cNvSpPr>
            <a:spLocks noGrp="1"/>
          </p:cNvSpPr>
          <p:nvPr>
            <p:ph type="body" sz="quarter" idx="13"/>
          </p:nvPr>
        </p:nvSpPr>
        <p:spPr/>
        <p:txBody>
          <a:bodyPr>
            <a:noAutofit/>
          </a:bodyPr>
          <a:lstStyle/>
          <a:p>
            <a:r>
              <a:rPr lang="fi-FI" dirty="0"/>
              <a:t>Suuret sijoittajat</a:t>
            </a:r>
          </a:p>
        </p:txBody>
      </p:sp>
      <p:sp>
        <p:nvSpPr>
          <p:cNvPr id="5" name="Tekstin paikkamerkki 4"/>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6107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fontAlgn="base"/>
            <a:r>
              <a:rPr lang="fi-FI" sz="2400"/>
              <a:t>Pankin tulee arvioida lainapäätöksessään kohteen vaikutukset ilmastoon​.</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583776"/>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62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071840" cy="1325563"/>
          </a:xfrm>
        </p:spPr>
        <p:txBody>
          <a:bodyPr>
            <a:noAutofit/>
          </a:bodyPr>
          <a:lstStyle/>
          <a:p>
            <a:pPr fontAlgn="base"/>
            <a:r>
              <a:rPr lang="fi-FI" sz="2400"/>
              <a:t>Pankin tulee arvioida lainapäätöksessään kohteen vaikutukset ilmastoon​.</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3298684"/>
              </p:ext>
            </p:extLst>
          </p:nvPr>
        </p:nvGraphicFramePr>
        <p:xfrm>
          <a:off x="970525" y="1297858"/>
          <a:ext cx="10798687" cy="502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627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endParaRPr lang="fi-FI" dirty="0"/>
          </a:p>
          <a:p>
            <a:endParaRPr lang="fi-FI" dirty="0"/>
          </a:p>
          <a:p>
            <a:endParaRPr lang="fi-FI" dirty="0"/>
          </a:p>
          <a:p>
            <a:endParaRPr lang="fi-FI" dirty="0"/>
          </a:p>
          <a:p>
            <a:r>
              <a:rPr lang="fi-FI" sz="2400" dirty="0"/>
              <a:t>@finanssiala</a:t>
            </a:r>
          </a:p>
          <a:p>
            <a:endParaRPr lang="fi-FI" dirty="0"/>
          </a:p>
        </p:txBody>
      </p:sp>
    </p:spTree>
    <p:extLst>
      <p:ext uri="{BB962C8B-B14F-4D97-AF65-F5344CB8AC3E}">
        <p14:creationId xmlns:p14="http://schemas.microsoft.com/office/powerpoint/2010/main" val="235781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F86494-9F54-40BC-962C-A1B423E4B51D}"/>
              </a:ext>
            </a:extLst>
          </p:cNvPr>
          <p:cNvSpPr>
            <a:spLocks noGrp="1"/>
          </p:cNvSpPr>
          <p:nvPr>
            <p:ph type="title"/>
          </p:nvPr>
        </p:nvSpPr>
        <p:spPr/>
        <p:txBody>
          <a:bodyPr/>
          <a:lstStyle/>
          <a:p>
            <a:r>
              <a:rPr lang="fi-FI"/>
              <a:t>Tutkimuksen toteutus</a:t>
            </a:r>
          </a:p>
        </p:txBody>
      </p:sp>
      <p:sp>
        <p:nvSpPr>
          <p:cNvPr id="3" name="Sisällön paikkamerkki 2">
            <a:extLst>
              <a:ext uri="{FF2B5EF4-FFF2-40B4-BE49-F238E27FC236}">
                <a16:creationId xmlns:a16="http://schemas.microsoft.com/office/drawing/2014/main" id="{12F8C9E9-40CC-4905-BB98-E882C36C9340}"/>
              </a:ext>
            </a:extLst>
          </p:cNvPr>
          <p:cNvSpPr>
            <a:spLocks noGrp="1"/>
          </p:cNvSpPr>
          <p:nvPr>
            <p:ph idx="1"/>
          </p:nvPr>
        </p:nvSpPr>
        <p:spPr/>
        <p:txBody>
          <a:bodyPr/>
          <a:lstStyle/>
          <a:p>
            <a:pPr lvl="0"/>
            <a:r>
              <a:rPr lang="fi-FI"/>
              <a:t>Kyselytutkimuksen on tehnyt Finanssiala ry:n toimeksiannosta </a:t>
            </a:r>
            <a:r>
              <a:rPr lang="fi-FI" err="1"/>
              <a:t>Norstat</a:t>
            </a:r>
            <a:r>
              <a:rPr lang="fi-FI"/>
              <a:t> Finland Oy.</a:t>
            </a:r>
          </a:p>
          <a:p>
            <a:pPr lvl="0"/>
            <a:r>
              <a:rPr lang="fi-FI"/>
              <a:t>Tutkimus toteutettiin kohdistettuna verkkokyselynä </a:t>
            </a:r>
            <a:r>
              <a:rPr lang="fi-FI" err="1"/>
              <a:t>Norstat</a:t>
            </a:r>
            <a:r>
              <a:rPr lang="fi-FI"/>
              <a:t> Finlandin paneelin jäsenille.</a:t>
            </a:r>
          </a:p>
          <a:p>
            <a:pPr lvl="0"/>
            <a:r>
              <a:rPr lang="fi-FI"/>
              <a:t>Vastaajina oli 1010 iältään 18 – 84 –vuotiasta suomalaista.</a:t>
            </a:r>
          </a:p>
          <a:p>
            <a:pPr lvl="0"/>
            <a:r>
              <a:rPr lang="fi-FI"/>
              <a:t>Kenttäaika 11.6. – 18.6.2020.</a:t>
            </a:r>
          </a:p>
          <a:p>
            <a:pPr lvl="0"/>
            <a:r>
              <a:rPr lang="fi-FI"/>
              <a:t>Vastaajat kiintiöintiin vastaamaan Suomen väestöä sukupuolen, iän ja asuinpaikan mukaan.</a:t>
            </a:r>
          </a:p>
          <a:p>
            <a:endParaRPr lang="fi-FI"/>
          </a:p>
        </p:txBody>
      </p:sp>
    </p:spTree>
    <p:extLst>
      <p:ext uri="{BB962C8B-B14F-4D97-AF65-F5344CB8AC3E}">
        <p14:creationId xmlns:p14="http://schemas.microsoft.com/office/powerpoint/2010/main" val="253187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892265"/>
          </a:xfrm>
        </p:spPr>
        <p:txBody>
          <a:bodyPr>
            <a:noAutofit/>
          </a:bodyPr>
          <a:lstStyle/>
          <a:p>
            <a:pPr lvl="0" fontAlgn="base"/>
            <a:r>
              <a:rPr lang="fi-FI" sz="2400"/>
              <a:t>Aineiston rakenne</a:t>
            </a:r>
            <a:endParaRPr lang="fi-FI" sz="2000" b="0"/>
          </a:p>
        </p:txBody>
      </p:sp>
      <p:graphicFrame>
        <p:nvGraphicFramePr>
          <p:cNvPr id="7" name="Content Placeholder 5"/>
          <p:cNvGraphicFramePr>
            <a:graphicFrameLocks/>
          </p:cNvGraphicFramePr>
          <p:nvPr>
            <p:extLst>
              <p:ext uri="{D42A27DB-BD31-4B8C-83A1-F6EECF244321}">
                <p14:modId xmlns:p14="http://schemas.microsoft.com/office/powerpoint/2010/main" val="1169820383"/>
              </p:ext>
            </p:extLst>
          </p:nvPr>
        </p:nvGraphicFramePr>
        <p:xfrm>
          <a:off x="623528" y="1017638"/>
          <a:ext cx="5445024" cy="5375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376651170"/>
              </p:ext>
            </p:extLst>
          </p:nvPr>
        </p:nvGraphicFramePr>
        <p:xfrm>
          <a:off x="6284912" y="1017637"/>
          <a:ext cx="5445024" cy="537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32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3127" y="2072161"/>
            <a:ext cx="10894859" cy="2772684"/>
          </a:xfrm>
        </p:spPr>
        <p:txBody>
          <a:bodyPr anchor="t">
            <a:normAutofit fontScale="90000"/>
          </a:bodyPr>
          <a:lstStyle/>
          <a:p>
            <a:pPr lvl="0"/>
            <a:r>
              <a:rPr lang="fi-FI" sz="2400" dirty="0"/>
              <a:t>Mitä mieltä olet väitteistä:</a:t>
            </a:r>
            <a:br>
              <a:rPr lang="fi-FI" sz="2200" dirty="0"/>
            </a:br>
            <a:br>
              <a:rPr lang="fi-FI" sz="2200" dirty="0"/>
            </a:br>
            <a:r>
              <a:rPr lang="fi-FI" sz="1800" dirty="0"/>
              <a:t>Vastausvaihtoehdot ovat </a:t>
            </a:r>
            <a:br>
              <a:rPr lang="fi-FI" sz="1800" dirty="0"/>
            </a:br>
            <a:r>
              <a:rPr lang="fi-FI" sz="1800" b="0" dirty="0"/>
              <a:t>5= Täysin samaa mieltä</a:t>
            </a:r>
            <a:br>
              <a:rPr lang="fi-FI" sz="1800" b="0" dirty="0"/>
            </a:br>
            <a:r>
              <a:rPr lang="fi-FI" sz="1800" b="0" dirty="0"/>
              <a:t>4= Osittain samaa mieltä</a:t>
            </a:r>
            <a:br>
              <a:rPr lang="fi-FI" sz="1800" b="0" dirty="0"/>
            </a:br>
            <a:r>
              <a:rPr lang="fi-FI" sz="1800" b="0" dirty="0"/>
              <a:t>3= En samaa, enkä eri mieltä</a:t>
            </a:r>
            <a:br>
              <a:rPr lang="fi-FI" sz="1800" b="0" dirty="0"/>
            </a:br>
            <a:r>
              <a:rPr lang="fi-FI" sz="1800" b="0" dirty="0"/>
              <a:t>2= Osittain eri mieltä</a:t>
            </a:r>
            <a:br>
              <a:rPr lang="fi-FI" sz="1800" b="0" dirty="0"/>
            </a:br>
            <a:r>
              <a:rPr lang="fi-FI" sz="1800" b="0" dirty="0"/>
              <a:t>1= Täysin eri mieltä</a:t>
            </a:r>
            <a:br>
              <a:rPr lang="fi-FI" sz="1800" b="0" dirty="0"/>
            </a:br>
            <a:r>
              <a:rPr lang="fi-FI" sz="1800" b="0" dirty="0"/>
              <a:t>0= En osaa sanoa</a:t>
            </a:r>
            <a:br>
              <a:rPr lang="fi-FI" sz="1800" b="0" dirty="0"/>
            </a:br>
            <a:br>
              <a:rPr lang="fi-FI" sz="1800" b="0" dirty="0"/>
            </a:br>
            <a:r>
              <a:rPr lang="fi-FI" sz="1800" dirty="0"/>
              <a:t>Väittämät</a:t>
            </a:r>
            <a:br>
              <a:rPr lang="fi-FI" sz="1800" dirty="0"/>
            </a:br>
            <a:r>
              <a:rPr lang="fi-FI" sz="1800" b="0" dirty="0"/>
              <a:t>1. Suomalaisten suurten sijoittajien tulisi vetää sijoituksensa pois fossiilisesta energiantuotannosta.</a:t>
            </a:r>
            <a:br>
              <a:rPr lang="fi-FI" sz="1800" b="0" dirty="0"/>
            </a:br>
            <a:r>
              <a:rPr lang="fi-FI" sz="1800" b="0" dirty="0"/>
              <a:t>2. Työeläkeyhtiöiden, jotka hallinnoivat yhteisiä eläkevarojamme, tulisi vetää sijoituksensa pois fossiilisesta energiantuotannosta.</a:t>
            </a:r>
            <a:br>
              <a:rPr lang="fi-FI" sz="1800" b="0" dirty="0"/>
            </a:br>
            <a:r>
              <a:rPr lang="fi-FI" sz="1800" b="0" dirty="0"/>
              <a:t>3. Pankin tulee arvioida lainapäätöksessään kohteen vaikutukset ilmastoon​.</a:t>
            </a:r>
            <a:br>
              <a:rPr lang="fi-FI" sz="1800" b="0" dirty="0"/>
            </a:br>
            <a:r>
              <a:rPr lang="fi-FI" sz="1800" b="0" dirty="0"/>
              <a:t>	</a:t>
            </a:r>
            <a:br>
              <a:rPr lang="fi-FI" sz="2200" dirty="0"/>
            </a:br>
            <a:endParaRPr lang="fi-FI" sz="2000" dirty="0"/>
          </a:p>
        </p:txBody>
      </p:sp>
    </p:spTree>
    <p:extLst>
      <p:ext uri="{BB962C8B-B14F-4D97-AF65-F5344CB8AC3E}">
        <p14:creationId xmlns:p14="http://schemas.microsoft.com/office/powerpoint/2010/main" val="158501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lvl="0" fontAlgn="base"/>
            <a:r>
              <a:rPr lang="fi-FI" sz="2400"/>
              <a:t>Mitä mieltä olet väitteestä: Suomalaisten suurten sijoittajien tulisi vetää sijoituksensa pois fossiilisesta energiantuotannosta.</a:t>
            </a:r>
            <a:br>
              <a:rPr lang="fi-FI" sz="2400"/>
            </a:br>
            <a:r>
              <a:rPr lang="fi-FI" sz="16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4846650"/>
              </p:ext>
            </p:extLst>
          </p:nvPr>
        </p:nvGraphicFramePr>
        <p:xfrm>
          <a:off x="5587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22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071840" cy="1325563"/>
          </a:xfrm>
        </p:spPr>
        <p:txBody>
          <a:bodyPr>
            <a:noAutofit/>
          </a:bodyPr>
          <a:lstStyle/>
          <a:p>
            <a:pPr lvl="0" fontAlgn="base"/>
            <a:r>
              <a:rPr lang="fi-FI" sz="2400"/>
              <a:t>Mitä mieltä olet väitteestä: Suomalaisten suurten sijoittajien tulisi vetää sijoituksensa pois fossiilisesta energiantuotannosta.</a:t>
            </a:r>
            <a:br>
              <a:rPr lang="fi-FI" sz="2400"/>
            </a:br>
            <a:r>
              <a:rPr lang="fi-FI" sz="1800" b="0"/>
              <a:t>Vertailu tammikuu 2020/ 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2748170"/>
              </p:ext>
            </p:extLst>
          </p:nvPr>
        </p:nvGraphicFramePr>
        <p:xfrm>
          <a:off x="749299" y="1371600"/>
          <a:ext cx="10798687" cy="502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071840" cy="1325563"/>
          </a:xfrm>
        </p:spPr>
        <p:txBody>
          <a:bodyPr>
            <a:noAutofit/>
          </a:bodyPr>
          <a:lstStyle/>
          <a:p>
            <a:pPr lvl="0" fontAlgn="base"/>
            <a:r>
              <a:rPr lang="fi-FI" sz="2400"/>
              <a:t>Mitä mieltä olet väitteestä: Suomalaisten suurten sijoittajien tulisi vetää sijoituksensa pois fossiilisesta energiantuotannosta.</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3387708"/>
              </p:ext>
            </p:extLst>
          </p:nvPr>
        </p:nvGraphicFramePr>
        <p:xfrm>
          <a:off x="970525" y="1297858"/>
          <a:ext cx="10798687" cy="502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50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1325563"/>
          </a:xfrm>
        </p:spPr>
        <p:txBody>
          <a:bodyPr>
            <a:noAutofit/>
          </a:bodyPr>
          <a:lstStyle/>
          <a:p>
            <a:pPr fontAlgn="base"/>
            <a:r>
              <a:rPr lang="fi-FI" sz="2400"/>
              <a:t>Työeläkeyhtiöiden, jotka hallinnoivat yhteisiä eläkevarojamme, tulisi vetää sijoituksensa pois fossiilisesta energiantuotannosta.</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7166704"/>
              </p:ext>
            </p:extLst>
          </p:nvPr>
        </p:nvGraphicFramePr>
        <p:xfrm>
          <a:off x="749299" y="1679538"/>
          <a:ext cx="10798687" cy="471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49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7153" y="191741"/>
            <a:ext cx="11071840" cy="1325563"/>
          </a:xfrm>
        </p:spPr>
        <p:txBody>
          <a:bodyPr>
            <a:noAutofit/>
          </a:bodyPr>
          <a:lstStyle/>
          <a:p>
            <a:pPr fontAlgn="base"/>
            <a:r>
              <a:rPr lang="fi-FI" sz="2400"/>
              <a:t>Työeläkeyhtiöiden, jotka hallinnoivat yhteisiä eläkevarojamme, tulisi vetää sijoituksensa pois fossiilisesta energiantuotannosta.</a:t>
            </a:r>
            <a:br>
              <a:rPr lang="fi-FI" sz="2400"/>
            </a:br>
            <a:r>
              <a:rPr lang="fi-FI" sz="1800" b="0"/>
              <a:t>Kesäkuu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4724867"/>
              </p:ext>
            </p:extLst>
          </p:nvPr>
        </p:nvGraphicFramePr>
        <p:xfrm>
          <a:off x="970525" y="1297858"/>
          <a:ext cx="10798687" cy="502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955745"/>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nanssiala Asiakirja" ma:contentTypeID="0x010100754B9C00A9D1EF429E3CE268AA4F07C90015AB1850ECECB6499E33FE703BE9F3D2" ma:contentTypeVersion="3" ma:contentTypeDescription="Luo uusi asiakirja." ma:contentTypeScope="" ma:versionID="98d067b337b917e53991cf3c25133ef0">
  <xsd:schema xmlns:xsd="http://www.w3.org/2001/XMLSchema" xmlns:xs="http://www.w3.org/2001/XMLSchema" xmlns:p="http://schemas.microsoft.com/office/2006/metadata/properties" xmlns:ns2="3d6a9306-9ca7-4ef4-bdc0-1874c06cbe8c" targetNamespace="http://schemas.microsoft.com/office/2006/metadata/properties" ma:root="true" ma:fieldsID="021ed63e95b3f166ab44e6faf01cccc8" ns2:_="">
    <xsd:import namespace="3d6a9306-9ca7-4ef4-bdc0-1874c06cbe8c"/>
    <xsd:element name="properties">
      <xsd:complexType>
        <xsd:sequence>
          <xsd:element name="documentManagement">
            <xsd:complexType>
              <xsd:all>
                <xsd:element ref="ns2:Asiakirjan_x0020_pvm" minOccurs="0"/>
                <xsd:element ref="ns2:Kokouksen_x0020_pvm" minOccurs="0"/>
                <xsd:element ref="ns2:FA_x0020_vastuuhenkilö" minOccurs="0"/>
                <xsd:element ref="ns2:Lisätiedot" minOccurs="0"/>
                <xsd:element ref="ns2:b8937dc7f7d8474bb5ff862753bb4340" minOccurs="0"/>
                <xsd:element ref="ns2:TaxCatchAllLabel" minOccurs="0"/>
                <xsd:element ref="ns2:p052a5e2e35240239e541a17086d812b" minOccurs="0"/>
                <xsd:element ref="ns2:f7285783451248a2a132817e4aca895f" minOccurs="0"/>
                <xsd:element ref="ns2:c65bcce231384f61a340ba009edf1e0a" minOccurs="0"/>
                <xsd:element ref="ns2:ff3a6f4fffbf4b098f7f426bc26e559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a9306-9ca7-4ef4-bdc0-1874c06cbe8c" elementFormDefault="qualified">
    <xsd:import namespace="http://schemas.microsoft.com/office/2006/documentManagement/types"/>
    <xsd:import namespace="http://schemas.microsoft.com/office/infopath/2007/PartnerControls"/>
    <xsd:element name="Asiakirjan_x0020_pvm" ma:index="3" nillable="true" ma:displayName="Asiakirjan pvm" ma:default="[today]" ma:format="DateOnly" ma:internalName="Asiakirjan_x0020_pvm0">
      <xsd:simpleType>
        <xsd:restriction base="dms:DateTime"/>
      </xsd:simpleType>
    </xsd:element>
    <xsd:element name="Kokouksen_x0020_pvm" ma:index="5" nillable="true" ma:displayName="Kokouksen pvm" ma:format="DateOnly" ma:internalName="Kokouksen_x0020_pvm">
      <xsd:simpleType>
        <xsd:restriction base="dms:DateTime"/>
      </xsd:simpleType>
    </xsd:element>
    <xsd:element name="FA_x0020_vastuuhenkilö" ma:index="6" nillable="true" ma:displayName="FA vastuuhenkilö" ma:list="UserInfo" ma:internalName="FA_x0020_vastuu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ätiedot" ma:index="8" nillable="true" ma:displayName="Lisätiedot" ma:internalName="Lis_x00e4_tiedot0">
      <xsd:simpleType>
        <xsd:restriction base="dms:Note">
          <xsd:maxLength value="255"/>
        </xsd:restriction>
      </xsd:simpleType>
    </xsd:element>
    <xsd:element name="b8937dc7f7d8474bb5ff862753bb4340" ma:index="12" nillable="true" ma:taxonomy="true" ma:internalName="b8937dc7f7d8474bb5ff862753bb4340" ma:taxonomyFieldName="Julkisuus0" ma:displayName="Julkisuus" ma:readOnly="false" ma:default="4;#FA-sisäinen|40fe4f96-c144-41e1-8120-de0d7e1583fc" ma:fieldId="{b8937dc7-f7d8-474b-b5ff-862753bb4340}" ma:sspId="1fc57f3e-8305-486e-a8c2-148b9408595d" ma:termSetId="d30f25d2-ebe8-43ea-9269-85f735816edb" ma:anchorId="00000000-0000-0000-0000-000000000000" ma:open="false" ma:isKeyword="false">
      <xsd:complexType>
        <xsd:sequence>
          <xsd:element ref="pc:Terms" minOccurs="0" maxOccurs="1"/>
        </xsd:sequence>
      </xsd:complexType>
    </xsd:element>
    <xsd:element name="TaxCatchAllLabel" ma:index="13" nillable="true" ma:displayName="Taxonomy Catch All Column1" ma:hidden="true" ma:list="{1d1e734f-142a-4a85-aca2-a839b68ad5ab}" ma:internalName="TaxCatchAllLabel" ma:readOnly="true" ma:showField="CatchAllDataLabel" ma:web="9d220695-81e5-4fe2-9dce-f68c59708957">
      <xsd:complexType>
        <xsd:complexContent>
          <xsd:extension base="dms:MultiChoiceLookup">
            <xsd:sequence>
              <xsd:element name="Value" type="dms:Lookup" maxOccurs="unbounded" minOccurs="0" nillable="true"/>
            </xsd:sequence>
          </xsd:extension>
        </xsd:complexContent>
      </xsd:complexType>
    </xsd:element>
    <xsd:element name="p052a5e2e35240239e541a17086d812b" ma:index="14" nillable="true" ma:taxonomy="true" ma:internalName="p052a5e2e35240239e541a17086d812b" ma:taxonomyFieldName="Asiasanat0" ma:displayName="Asiasanat" ma:default="" ma:fieldId="{9052a5e2-e352-4023-9e54-1a17086d812b}" ma:taxonomyMulti="true" ma:sspId="1fc57f3e-8305-486e-a8c2-148b9408595d" ma:termSetId="74b57826-18d0-4b2d-b453-c520c91ee6db" ma:anchorId="00000000-0000-0000-0000-000000000000" ma:open="true" ma:isKeyword="false">
      <xsd:complexType>
        <xsd:sequence>
          <xsd:element ref="pc:Terms" minOccurs="0" maxOccurs="1"/>
        </xsd:sequence>
      </xsd:complexType>
    </xsd:element>
    <xsd:element name="f7285783451248a2a132817e4aca895f" ma:index="15" nillable="true" ma:taxonomy="true" ma:internalName="f7285783451248a2a132817e4aca895f" ma:taxonomyFieldName="Dokumentin_x0020_tila0" ma:displayName="Dokumentin tila" ma:default="" ma:fieldId="{f7285783-4512-48a2-a132-817e4aca895f}" ma:sspId="1fc57f3e-8305-486e-a8c2-148b9408595d" ma:termSetId="a77969e4-0b5b-4ac5-8bb1-3950b68d57f3" ma:anchorId="00000000-0000-0000-0000-000000000000" ma:open="false" ma:isKeyword="false">
      <xsd:complexType>
        <xsd:sequence>
          <xsd:element ref="pc:Terms" minOccurs="0" maxOccurs="1"/>
        </xsd:sequence>
      </xsd:complexType>
    </xsd:element>
    <xsd:element name="c65bcce231384f61a340ba009edf1e0a" ma:index="16" nillable="true" ma:taxonomy="true" ma:internalName="c65bcce231384f61a340ba009edf1e0a" ma:taxonomyFieldName="Asiakirjatyyppi0" ma:displayName="Asiakirjatyyppi" ma:default="" ma:fieldId="{c65bcce2-3138-4f61-a340-ba009edf1e0a}" ma:sspId="1fc57f3e-8305-486e-a8c2-148b9408595d" ma:termSetId="f0126561-3e6b-4118-8629-5272a7a08fe1" ma:anchorId="00000000-0000-0000-0000-000000000000" ma:open="false" ma:isKeyword="false">
      <xsd:complexType>
        <xsd:sequence>
          <xsd:element ref="pc:Terms" minOccurs="0" maxOccurs="1"/>
        </xsd:sequence>
      </xsd:complexType>
    </xsd:element>
    <xsd:element name="ff3a6f4fffbf4b098f7f426bc26e559f" ma:index="17" nillable="true" ma:taxonomy="true" ma:internalName="ff3a6f4fffbf4b098f7f426bc26e559f" ma:taxonomyFieldName="Organisaatiot" ma:displayName="Organisaatiot" ma:readOnly="false" ma:default="5;#Finanssiala ry|ee048018-529f-44c2-b621-1ffdf097d9ae" ma:fieldId="{ff3a6f4f-ffbf-4b09-8f7f-426bc26e559f}" ma:taxonomyMulti="true" ma:sspId="1fc57f3e-8305-486e-a8c2-148b9408595d" ma:termSetId="a7c7996a-e85f-46b5-a5b7-e3eb5aef7a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1d1e734f-142a-4a85-aca2-a839b68ad5ab}" ma:internalName="TaxCatchAll" ma:showField="CatchAllData" ma:web="9d220695-81e5-4fe2-9dce-f68c59708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6</Value>
      <Value>782</Value>
      <Value>143</Value>
    </TaxCatchAll>
    <FKPublishDate xmlns="879095ad-9298-46b1-abb4-88acdd8ab572">2020-07-05T21:00:00+00:00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vastuullisuus</TermName>
          <TermId xmlns="http://schemas.microsoft.com/office/infopath/2007/PartnerControls">0c01a48f-c7e0-408f-9612-e79da204e5c4</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TaxKeywordTaxHTField xmlns="3f7baa18-e8c3-4a96-b5df-b125792204c2">
      <Terms xmlns="http://schemas.microsoft.com/office/infopath/2007/PartnerControls">
        <TermInfo xmlns="http://schemas.microsoft.com/office/infopath/2007/PartnerControls">
          <TermName xmlns="http://schemas.microsoft.com/office/infopath/2007/PartnerControls">kestävä rahoitus</TermName>
          <TermId xmlns="http://schemas.microsoft.com/office/infopath/2007/PartnerControls">28be0b52-1116-4e0e-92b3-d583b0ca2142</TermId>
        </TermInfo>
      </Terms>
    </TaxKeywordTaxHTField>
    <FKLanguage xmlns="879095ad-9298-46b1-abb4-88acdd8ab572">Suomi</FKLanguage>
  </documentManagement>
</p:properties>
</file>

<file path=customXml/itemProps1.xml><?xml version="1.0" encoding="utf-8"?>
<ds:datastoreItem xmlns:ds="http://schemas.openxmlformats.org/officeDocument/2006/customXml" ds:itemID="{803AA94D-19B2-443C-B8C2-7D8767FD4E36}">
  <ds:schemaRefs>
    <ds:schemaRef ds:uri="3d6a9306-9ca7-4ef4-bdc0-1874c06cb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9E87D5-3B51-4884-8C70-802C1803C901}">
  <ds:schemaRefs>
    <ds:schemaRef ds:uri="http://schemas.microsoft.com/sharepoint/v3/contenttype/forms"/>
  </ds:schemaRefs>
</ds:datastoreItem>
</file>

<file path=customXml/itemProps3.xml><?xml version="1.0" encoding="utf-8"?>
<ds:datastoreItem xmlns:ds="http://schemas.openxmlformats.org/officeDocument/2006/customXml" ds:itemID="{A5C7B20B-300D-4EF7-ACE8-2EE3A2575AF7}"/>
</file>

<file path=customXml/itemProps4.xml><?xml version="1.0" encoding="utf-8"?>
<ds:datastoreItem xmlns:ds="http://schemas.openxmlformats.org/officeDocument/2006/customXml" ds:itemID="{C09EE321-2F40-4F70-A2F9-A9EC858AA280}">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3d6a9306-9ca7-4ef4-bdc0-1874c06cbe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FA_Esityspohja</Template>
  <TotalTime>11</TotalTime>
  <Words>274</Words>
  <Application>Microsoft Office PowerPoint</Application>
  <PresentationFormat>Laajakuva</PresentationFormat>
  <Paragraphs>23</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FA_Theme</vt:lpstr>
      <vt:lpstr>Vastuullinen sijoittaminen</vt:lpstr>
      <vt:lpstr>Tutkimuksen toteutus</vt:lpstr>
      <vt:lpstr>Aineiston rakenne</vt:lpstr>
      <vt:lpstr>Mitä mieltä olet väitteistä:  Vastausvaihtoehdot ovat  5= Täysin samaa mieltä 4= Osittain samaa mieltä 3= En samaa, enkä eri mieltä 2= Osittain eri mieltä 1= Täysin eri mieltä 0= En osaa sanoa  Väittämät 1. Suomalaisten suurten sijoittajien tulisi vetää sijoituksensa pois fossiilisesta energiantuotannosta. 2. Työeläkeyhtiöiden, jotka hallinnoivat yhteisiä eläkevarojamme, tulisi vetää sijoituksensa pois fossiilisesta energiantuotannosta. 3. Pankin tulee arvioida lainapäätöksessään kohteen vaikutukset ilmastoon​.   </vt:lpstr>
      <vt:lpstr>Mitä mieltä olet väitteestä: Suomalaisten suurten sijoittajien tulisi vetää sijoituksensa pois fossiilisesta energiantuotannosta. Kesäkuu 2020</vt:lpstr>
      <vt:lpstr>Mitä mieltä olet väitteestä: Suomalaisten suurten sijoittajien tulisi vetää sijoituksensa pois fossiilisesta energiantuotannosta. Vertailu tammikuu 2020/ kesäkuu 2020</vt:lpstr>
      <vt:lpstr>Mitä mieltä olet väitteestä: Suomalaisten suurten sijoittajien tulisi vetää sijoituksensa pois fossiilisesta energiantuotannosta. Kesäkuu 2020</vt:lpstr>
      <vt:lpstr>Työeläkeyhtiöiden, jotka hallinnoivat yhteisiä eläkevarojamme, tulisi vetää sijoituksensa pois fossiilisesta energiantuotannosta. Kesäkuu 2020</vt:lpstr>
      <vt:lpstr>Työeläkeyhtiöiden, jotka hallinnoivat yhteisiä eläkevarojamme, tulisi vetää sijoituksensa pois fossiilisesta energiantuotannosta. Kesäkuu 2020</vt:lpstr>
      <vt:lpstr>Pankin tulee arvioida lainapäätöksessään kohteen vaikutukset ilmastoon​. Kesäkuu 2020</vt:lpstr>
      <vt:lpstr>Pankin tulee arvioida lainapäätöksessään kohteen vaikutukset ilmastoon​. Kesäkuu 2020</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Norstat kyselytutkimus kesakuu 2020 vastuullinen sijoittaminen - suuret sijoittajat</dc:title>
  <dc:creator>Urpilainen Satu</dc:creator>
  <cp:keywords>kestävä rahoitus</cp:keywords>
  <cp:lastModifiedBy>Lapatto Marjo</cp:lastModifiedBy>
  <cp:revision>3</cp:revision>
  <cp:lastPrinted>2020-02-05T07:34:49Z</cp:lastPrinted>
  <dcterms:created xsi:type="dcterms:W3CDTF">2020-01-08T08:10:09Z</dcterms:created>
  <dcterms:modified xsi:type="dcterms:W3CDTF">2020-06-30T10:39:52Z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Organisaatiot">
    <vt:lpwstr>5;#Finanssiala ry|ee048018-529f-44c2-b621-1ffdf097d9ae</vt:lpwstr>
  </property>
  <property fmtid="{D5CDD505-2E9C-101B-9397-08002B2CF9AE}" pid="4" name="Asiakirjatyyppi0">
    <vt:lpwstr/>
  </property>
  <property fmtid="{D5CDD505-2E9C-101B-9397-08002B2CF9AE}" pid="5" name="Asiasanat0">
    <vt:lpwstr/>
  </property>
  <property fmtid="{D5CDD505-2E9C-101B-9397-08002B2CF9AE}" pid="6" name="Dokumentin tila0">
    <vt:lpwstr/>
  </property>
  <property fmtid="{D5CDD505-2E9C-101B-9397-08002B2CF9AE}" pid="7" name="Julkisuus0">
    <vt:lpwstr>4;#FA-sisäinen|40fe4f96-c144-41e1-8120-de0d7e1583fc</vt:lpwstr>
  </property>
  <property fmtid="{D5CDD505-2E9C-101B-9397-08002B2CF9AE}" pid="8" name="TaxKeyword">
    <vt:lpwstr>782;#kestävä rahoitus|28be0b52-1116-4e0e-92b3-d583b0ca2142</vt:lpwstr>
  </property>
  <property fmtid="{D5CDD505-2E9C-101B-9397-08002B2CF9AE}" pid="9" name="FKTopic">
    <vt:lpwstr>143;#vastuullisuus|0c01a48f-c7e0-408f-9612-e79da204e5c4</vt:lpwstr>
  </property>
  <property fmtid="{D5CDD505-2E9C-101B-9397-08002B2CF9AE}" pid="10" name="FKDocType">
    <vt:lpwstr>6;#Tutkimus|71029c67-c76d-4a80-85bc-a4a475795028</vt:lpwstr>
  </property>
</Properties>
</file>